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311" r:id="rId2"/>
    <p:sldId id="312" r:id="rId3"/>
    <p:sldId id="348" r:id="rId4"/>
    <p:sldId id="349" r:id="rId5"/>
    <p:sldId id="314" r:id="rId6"/>
    <p:sldId id="316" r:id="rId7"/>
    <p:sldId id="317" r:id="rId8"/>
    <p:sldId id="318" r:id="rId9"/>
    <p:sldId id="345" r:id="rId10"/>
    <p:sldId id="320" r:id="rId11"/>
    <p:sldId id="321" r:id="rId12"/>
    <p:sldId id="344" r:id="rId13"/>
    <p:sldId id="342" r:id="rId14"/>
    <p:sldId id="351" r:id="rId15"/>
    <p:sldId id="347" r:id="rId16"/>
    <p:sldId id="350" r:id="rId17"/>
    <p:sldId id="324" r:id="rId18"/>
    <p:sldId id="325" r:id="rId19"/>
    <p:sldId id="326" r:id="rId20"/>
    <p:sldId id="327" r:id="rId21"/>
    <p:sldId id="328" r:id="rId22"/>
    <p:sldId id="329" r:id="rId23"/>
    <p:sldId id="330" r:id="rId24"/>
    <p:sldId id="331" r:id="rId25"/>
    <p:sldId id="332" r:id="rId26"/>
    <p:sldId id="333" r:id="rId27"/>
    <p:sldId id="335" r:id="rId28"/>
    <p:sldId id="334" r:id="rId29"/>
    <p:sldId id="336" r:id="rId30"/>
    <p:sldId id="343" r:id="rId31"/>
    <p:sldId id="341" r:id="rId32"/>
    <p:sldId id="338" r:id="rId33"/>
    <p:sldId id="340" r:id="rId34"/>
    <p:sldId id="339" r:id="rId35"/>
  </p:sldIdLst>
  <p:sldSz cx="9144000" cy="6858000" type="screen4x3"/>
  <p:notesSz cx="6735763" cy="98663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FFFF99"/>
    <a:srgbClr val="CCCC00"/>
    <a:srgbClr val="3399FF"/>
    <a:srgbClr val="FF0000"/>
    <a:srgbClr val="FF66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6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78"/>
    </p:cViewPr>
  </p:sorterViewPr>
  <p:notesViewPr>
    <p:cSldViewPr snapToGrid="0">
      <p:cViewPr varScale="1">
        <p:scale>
          <a:sx n="52" d="100"/>
          <a:sy n="52" d="100"/>
        </p:scale>
        <p:origin x="-1956"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09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410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10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40488B7B-912C-2148-A278-A66D0AFD743D}" type="slidenum">
              <a:rPr lang="en-US" altLang="ja-JP"/>
              <a:pPr>
                <a:defRPr/>
              </a:pPr>
              <a:t>‹#›</a:t>
            </a:fld>
            <a:endParaRPr lang="en-US" altLang="ja-JP"/>
          </a:p>
        </p:txBody>
      </p:sp>
    </p:spTree>
    <p:extLst>
      <p:ext uri="{BB962C8B-B14F-4D97-AF65-F5344CB8AC3E}">
        <p14:creationId xmlns:p14="http://schemas.microsoft.com/office/powerpoint/2010/main" val="755010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5"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7"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9"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88BC5432-5426-FA46-8EDC-8DA1AF803C6E}" type="slidenum">
              <a:rPr lang="en-US" altLang="ja-JP"/>
              <a:pPr>
                <a:defRPr/>
              </a:pPr>
              <a:t>‹#›</a:t>
            </a:fld>
            <a:endParaRPr lang="en-US" altLang="ja-JP"/>
          </a:p>
        </p:txBody>
      </p:sp>
    </p:spTree>
    <p:extLst>
      <p:ext uri="{BB962C8B-B14F-4D97-AF65-F5344CB8AC3E}">
        <p14:creationId xmlns:p14="http://schemas.microsoft.com/office/powerpoint/2010/main" val="24229750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3</a:t>
            </a:fld>
            <a:endParaRPr lang="en-US" altLang="ja-JP" sz="1200"/>
          </a:p>
        </p:txBody>
      </p:sp>
      <p:sp>
        <p:nvSpPr>
          <p:cNvPr id="17410" name="Rectangle 2"/>
          <p:cNvSpPr>
            <a:spLocks noGrp="1" noRot="1" noChangeAspect="1" noChangeArrowheads="1" noTextEdit="1"/>
          </p:cNvSpPr>
          <p:nvPr>
            <p:ph type="sldImg"/>
          </p:nvPr>
        </p:nvSpPr>
        <p:spPr>
          <a:xfrm>
            <a:off x="903288" y="739775"/>
            <a:ext cx="4929187" cy="3698875"/>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A6A7384-132F-6348-B63B-8E0EA3D9BB0D}" type="slidenum">
              <a:rPr lang="en-US" altLang="ja-JP" sz="1200"/>
              <a:pPr/>
              <a:t>12</a:t>
            </a:fld>
            <a:endParaRPr lang="en-US" altLang="ja-JP" sz="1200"/>
          </a:p>
        </p:txBody>
      </p:sp>
      <p:sp>
        <p:nvSpPr>
          <p:cNvPr id="21506" name="Rectangle 2"/>
          <p:cNvSpPr>
            <a:spLocks noGrp="1" noRot="1" noChangeAspect="1" noChangeArrowheads="1" noTextEdit="1"/>
          </p:cNvSpPr>
          <p:nvPr>
            <p:ph type="sldImg"/>
          </p:nvPr>
        </p:nvSpPr>
        <p:spPr>
          <a:xfrm>
            <a:off x="903288" y="739775"/>
            <a:ext cx="4929187" cy="3698875"/>
          </a:xfrm>
          <a:ln/>
        </p:spPr>
      </p:sp>
      <p:sp>
        <p:nvSpPr>
          <p:cNvPr id="2150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13</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14</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15</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16</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D74F344-2931-6740-800C-AB3B1E3F8A04}" type="slidenum">
              <a:rPr lang="en-US" altLang="ja-JP" sz="1200"/>
              <a:pPr/>
              <a:t>17</a:t>
            </a:fld>
            <a:endParaRPr lang="en-US" altLang="ja-JP"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65839AA-0A75-9840-AA45-DCF15358450E}" type="slidenum">
              <a:rPr lang="en-US" altLang="ja-JP" sz="1200"/>
              <a:pPr/>
              <a:t>18</a:t>
            </a:fld>
            <a:endParaRPr lang="en-US" altLang="ja-JP"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236B16E-EAD6-1841-A80A-B0AE76B86D00}" type="slidenum">
              <a:rPr lang="en-US" altLang="ja-JP" sz="1200"/>
              <a:pPr/>
              <a:t>19</a:t>
            </a:fld>
            <a:endParaRPr lang="en-US" altLang="ja-JP"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5BE4C65F-7609-D045-BE17-8F6D20FD55F6}" type="slidenum">
              <a:rPr lang="en-US" altLang="ja-JP" sz="1200"/>
              <a:pPr/>
              <a:t>20</a:t>
            </a:fld>
            <a:endParaRPr lang="en-US" altLang="ja-JP"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1CC032B-1F0E-CB40-85CD-036743D500BB}" type="slidenum">
              <a:rPr lang="en-US" altLang="ja-JP" sz="1200"/>
              <a:pPr/>
              <a:t>21</a:t>
            </a:fld>
            <a:endParaRPr lang="en-US" altLang="ja-JP"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4</a:t>
            </a:fld>
            <a:endParaRPr lang="en-US" altLang="ja-JP" sz="1200"/>
          </a:p>
        </p:txBody>
      </p:sp>
      <p:sp>
        <p:nvSpPr>
          <p:cNvPr id="17410" name="Rectangle 2"/>
          <p:cNvSpPr>
            <a:spLocks noGrp="1" noRot="1" noChangeAspect="1" noChangeArrowheads="1" noTextEdit="1"/>
          </p:cNvSpPr>
          <p:nvPr>
            <p:ph type="sldImg"/>
          </p:nvPr>
        </p:nvSpPr>
        <p:spPr>
          <a:xfrm>
            <a:off x="903288" y="739775"/>
            <a:ext cx="4929187" cy="3698875"/>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F0F1708F-9FF9-4346-9E03-0E336307ADAC}" type="slidenum">
              <a:rPr lang="en-US" altLang="ja-JP" sz="1200"/>
              <a:pPr/>
              <a:t>22</a:t>
            </a:fld>
            <a:endParaRPr lang="en-US" altLang="ja-JP" sz="120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FEF5129-F82C-4B49-AD6B-B5F24F64914F}" type="slidenum">
              <a:rPr lang="en-US" altLang="ja-JP" sz="1200"/>
              <a:pPr/>
              <a:t>23</a:t>
            </a:fld>
            <a:endParaRPr lang="en-US" altLang="ja-JP" sz="120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D930D2B1-FAD2-9444-8ECC-E2A11FC6F621}" type="slidenum">
              <a:rPr lang="en-US" altLang="ja-JP" sz="1200"/>
              <a:pPr/>
              <a:t>25</a:t>
            </a:fld>
            <a:endParaRPr lang="en-US" altLang="ja-JP"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AAF476C-3B8D-5043-842B-F979D15A0A6B}" type="slidenum">
              <a:rPr lang="en-US" altLang="ja-JP" sz="1200"/>
              <a:pPr/>
              <a:t>26</a:t>
            </a:fld>
            <a:endParaRPr lang="en-US" altLang="ja-JP" sz="120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3B347134-FC71-ED4E-B6FD-3CA2085E99E7}" type="slidenum">
              <a:rPr lang="en-US" altLang="ja-JP" sz="1200"/>
              <a:pPr/>
              <a:t>28</a:t>
            </a:fld>
            <a:endParaRPr lang="en-US" altLang="ja-JP"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68E7A7F-65FC-CE41-8312-A8B20E4C2A9B}" type="slidenum">
              <a:rPr lang="en-US" altLang="ja-JP" sz="1200"/>
              <a:pPr/>
              <a:t>5</a:t>
            </a:fld>
            <a:endParaRPr lang="en-US" altLang="ja-JP" sz="1200"/>
          </a:p>
        </p:txBody>
      </p:sp>
      <p:sp>
        <p:nvSpPr>
          <p:cNvPr id="19458" name="Rectangle 2"/>
          <p:cNvSpPr>
            <a:spLocks noGrp="1" noRot="1" noChangeAspect="1" noChangeArrowheads="1" noTextEdit="1"/>
          </p:cNvSpPr>
          <p:nvPr>
            <p:ph type="sldImg"/>
          </p:nvPr>
        </p:nvSpPr>
        <p:spPr>
          <a:xfrm>
            <a:off x="909643" y="739026"/>
            <a:ext cx="4916477" cy="3699868"/>
          </a:xfrm>
          <a:ln/>
        </p:spPr>
      </p:sp>
      <p:sp>
        <p:nvSpPr>
          <p:cNvPr id="1945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B2C1D74-2F5A-404C-9C31-6AECD38620D2}" type="slidenum">
              <a:rPr lang="en-US" altLang="ja-JP" sz="1200"/>
              <a:pPr/>
              <a:t>6</a:t>
            </a:fld>
            <a:endParaRPr lang="en-US" altLang="ja-JP" sz="1200"/>
          </a:p>
        </p:txBody>
      </p:sp>
      <p:sp>
        <p:nvSpPr>
          <p:cNvPr id="23554" name="Rectangle 2"/>
          <p:cNvSpPr>
            <a:spLocks noGrp="1" noRot="1" noChangeAspect="1" noChangeArrowheads="1" noTextEdit="1"/>
          </p:cNvSpPr>
          <p:nvPr>
            <p:ph type="sldImg"/>
          </p:nvPr>
        </p:nvSpPr>
        <p:spPr>
          <a:xfrm>
            <a:off x="909643" y="739026"/>
            <a:ext cx="4916477" cy="3699868"/>
          </a:xfrm>
          <a:ln/>
        </p:spPr>
      </p:sp>
      <p:sp>
        <p:nvSpPr>
          <p:cNvPr id="2355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BB70AD5A-BFC9-2C47-A34D-F73ED6DE66F8}" type="slidenum">
              <a:rPr lang="en-US" altLang="ja-JP" sz="1200"/>
              <a:pPr/>
              <a:t>7</a:t>
            </a:fld>
            <a:endParaRPr lang="en-US" altLang="ja-JP" sz="1200"/>
          </a:p>
        </p:txBody>
      </p:sp>
      <p:sp>
        <p:nvSpPr>
          <p:cNvPr id="25602" name="Rectangle 2"/>
          <p:cNvSpPr>
            <a:spLocks noGrp="1" noRot="1" noChangeAspect="1" noChangeArrowheads="1" noTextEdit="1"/>
          </p:cNvSpPr>
          <p:nvPr>
            <p:ph type="sldImg"/>
          </p:nvPr>
        </p:nvSpPr>
        <p:spPr>
          <a:xfrm>
            <a:off x="903288" y="739775"/>
            <a:ext cx="4929187" cy="3698875"/>
          </a:xfrm>
          <a:ln/>
        </p:spPr>
      </p:sp>
      <p:sp>
        <p:nvSpPr>
          <p:cNvPr id="2560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6C7A4C5A-0DCC-AB4E-B156-ECC1B9E5E3CC}" type="slidenum">
              <a:rPr lang="en-US" altLang="ja-JP" sz="1200"/>
              <a:pPr/>
              <a:t>8</a:t>
            </a:fld>
            <a:endParaRPr lang="en-US" altLang="ja-JP" sz="1200"/>
          </a:p>
        </p:txBody>
      </p:sp>
      <p:sp>
        <p:nvSpPr>
          <p:cNvPr id="27650" name="Rectangle 2"/>
          <p:cNvSpPr>
            <a:spLocks noGrp="1" noRot="1" noChangeAspect="1" noChangeArrowheads="1" noTextEdit="1"/>
          </p:cNvSpPr>
          <p:nvPr>
            <p:ph type="sldImg"/>
          </p:nvPr>
        </p:nvSpPr>
        <p:spPr>
          <a:xfrm>
            <a:off x="909643" y="739026"/>
            <a:ext cx="4916477" cy="3699868"/>
          </a:xfrm>
          <a:ln/>
        </p:spPr>
      </p:sp>
      <p:sp>
        <p:nvSpPr>
          <p:cNvPr id="2765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AFDBD600-D5C3-9E4E-B0FB-40637BB28BAB}" type="slidenum">
              <a:rPr lang="en-US" altLang="ja-JP" sz="1200"/>
              <a:pPr/>
              <a:t>9</a:t>
            </a:fld>
            <a:endParaRPr lang="en-US" altLang="ja-JP" sz="1200"/>
          </a:p>
        </p:txBody>
      </p:sp>
      <p:sp>
        <p:nvSpPr>
          <p:cNvPr id="29698" name="Rectangle 2"/>
          <p:cNvSpPr>
            <a:spLocks noGrp="1" noRot="1" noChangeAspect="1" noChangeArrowheads="1" noTextEdit="1"/>
          </p:cNvSpPr>
          <p:nvPr>
            <p:ph type="sldImg"/>
          </p:nvPr>
        </p:nvSpPr>
        <p:spPr>
          <a:xfrm>
            <a:off x="903288" y="739775"/>
            <a:ext cx="4929187" cy="3698875"/>
          </a:xfrm>
          <a:ln/>
        </p:spPr>
      </p:sp>
      <p:sp>
        <p:nvSpPr>
          <p:cNvPr id="2969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9227CC4-B108-6B49-93E9-C11B1F63F243}" type="slidenum">
              <a:rPr lang="en-US" altLang="ja-JP" sz="1200"/>
              <a:pPr/>
              <a:t>10</a:t>
            </a:fld>
            <a:endParaRPr lang="en-US" altLang="ja-JP" sz="1200"/>
          </a:p>
        </p:txBody>
      </p:sp>
      <p:sp>
        <p:nvSpPr>
          <p:cNvPr id="31746" name="Rectangle 2"/>
          <p:cNvSpPr>
            <a:spLocks noGrp="1" noRot="1" noChangeAspect="1" noChangeArrowheads="1" noTextEdit="1"/>
          </p:cNvSpPr>
          <p:nvPr>
            <p:ph type="sldImg"/>
          </p:nvPr>
        </p:nvSpPr>
        <p:spPr>
          <a:xfrm>
            <a:off x="909643" y="739026"/>
            <a:ext cx="4916477" cy="3699868"/>
          </a:xfrm>
          <a:ln/>
        </p:spPr>
      </p:sp>
      <p:sp>
        <p:nvSpPr>
          <p:cNvPr id="3174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7C1F2EF-676D-D542-BA6B-0233453C1650}" type="slidenum">
              <a:rPr lang="en-US" altLang="ja-JP" sz="1200"/>
              <a:pPr/>
              <a:t>11</a:t>
            </a:fld>
            <a:endParaRPr lang="en-US" altLang="ja-JP" sz="1200"/>
          </a:p>
        </p:txBody>
      </p:sp>
      <p:sp>
        <p:nvSpPr>
          <p:cNvPr id="33794" name="Rectangle 2"/>
          <p:cNvSpPr>
            <a:spLocks noGrp="1" noRot="1" noChangeAspect="1" noChangeArrowheads="1" noTextEdit="1"/>
          </p:cNvSpPr>
          <p:nvPr>
            <p:ph type="sldImg"/>
          </p:nvPr>
        </p:nvSpPr>
        <p:spPr>
          <a:xfrm>
            <a:off x="909643" y="739026"/>
            <a:ext cx="4916477" cy="3699868"/>
          </a:xfrm>
          <a:ln/>
        </p:spPr>
      </p:sp>
      <p:sp>
        <p:nvSpPr>
          <p:cNvPr id="3379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035177-7242-7444-94B6-3610905DB9AE}" type="slidenum">
              <a:rPr lang="en-US" altLang="ja-JP"/>
              <a:pPr>
                <a:defRPr/>
              </a:pPr>
              <a:t>‹#›</a:t>
            </a:fld>
            <a:endParaRPr lang="en-US" altLang="ja-JP"/>
          </a:p>
        </p:txBody>
      </p:sp>
    </p:spTree>
    <p:extLst>
      <p:ext uri="{BB962C8B-B14F-4D97-AF65-F5344CB8AC3E}">
        <p14:creationId xmlns:p14="http://schemas.microsoft.com/office/powerpoint/2010/main" val="63486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186BA2F-1E54-4A45-A5E3-63DF7C3CD36B}" type="slidenum">
              <a:rPr lang="en-US" altLang="ja-JP"/>
              <a:pPr>
                <a:defRPr/>
              </a:pPr>
              <a:t>‹#›</a:t>
            </a:fld>
            <a:endParaRPr lang="en-US" altLang="ja-JP"/>
          </a:p>
        </p:txBody>
      </p:sp>
    </p:spTree>
    <p:extLst>
      <p:ext uri="{BB962C8B-B14F-4D97-AF65-F5344CB8AC3E}">
        <p14:creationId xmlns:p14="http://schemas.microsoft.com/office/powerpoint/2010/main" val="370421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57200"/>
            <a:ext cx="1943100" cy="5791200"/>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685800" y="457200"/>
            <a:ext cx="5676900" cy="5791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33DBB1C-EC33-834C-B4DC-E64C9C40426C}" type="slidenum">
              <a:rPr lang="en-US" altLang="ja-JP"/>
              <a:pPr>
                <a:defRPr/>
              </a:pPr>
              <a:t>‹#›</a:t>
            </a:fld>
            <a:endParaRPr lang="en-US" altLang="ja-JP"/>
          </a:p>
        </p:txBody>
      </p:sp>
    </p:spTree>
    <p:extLst>
      <p:ext uri="{BB962C8B-B14F-4D97-AF65-F5344CB8AC3E}">
        <p14:creationId xmlns:p14="http://schemas.microsoft.com/office/powerpoint/2010/main" val="157224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C42DA72-E1DA-6445-B2B0-8C8192A4D2E7}" type="slidenum">
              <a:rPr lang="en-US" altLang="ja-JP"/>
              <a:pPr>
                <a:defRPr/>
              </a:pPr>
              <a:t>‹#›</a:t>
            </a:fld>
            <a:endParaRPr lang="en-US" altLang="ja-JP"/>
          </a:p>
        </p:txBody>
      </p:sp>
    </p:spTree>
    <p:extLst>
      <p:ext uri="{BB962C8B-B14F-4D97-AF65-F5344CB8AC3E}">
        <p14:creationId xmlns:p14="http://schemas.microsoft.com/office/powerpoint/2010/main" val="1759428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0671590-9E07-D449-8784-1AEDCDCBE8D0}" type="slidenum">
              <a:rPr lang="en-US" altLang="ja-JP"/>
              <a:pPr>
                <a:defRPr/>
              </a:pPr>
              <a:t>‹#›</a:t>
            </a:fld>
            <a:endParaRPr lang="en-US" altLang="ja-JP"/>
          </a:p>
        </p:txBody>
      </p:sp>
    </p:spTree>
    <p:extLst>
      <p:ext uri="{BB962C8B-B14F-4D97-AF65-F5344CB8AC3E}">
        <p14:creationId xmlns:p14="http://schemas.microsoft.com/office/powerpoint/2010/main" val="210221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6858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9346D50-8BCE-C941-9046-F1C56C199D58}" type="slidenum">
              <a:rPr lang="en-US" altLang="ja-JP"/>
              <a:pPr>
                <a:defRPr/>
              </a:pPr>
              <a:t>‹#›</a:t>
            </a:fld>
            <a:endParaRPr lang="en-US" altLang="ja-JP"/>
          </a:p>
        </p:txBody>
      </p:sp>
    </p:spTree>
    <p:extLst>
      <p:ext uri="{BB962C8B-B14F-4D97-AF65-F5344CB8AC3E}">
        <p14:creationId xmlns:p14="http://schemas.microsoft.com/office/powerpoint/2010/main" val="192913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23F1EC1-CDC1-7940-A80D-CC909F0161E6}" type="slidenum">
              <a:rPr lang="en-US" altLang="ja-JP"/>
              <a:pPr>
                <a:defRPr/>
              </a:pPr>
              <a:t>‹#›</a:t>
            </a:fld>
            <a:endParaRPr lang="en-US" altLang="ja-JP"/>
          </a:p>
        </p:txBody>
      </p:sp>
    </p:spTree>
    <p:extLst>
      <p:ext uri="{BB962C8B-B14F-4D97-AF65-F5344CB8AC3E}">
        <p14:creationId xmlns:p14="http://schemas.microsoft.com/office/powerpoint/2010/main" val="191856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BDA80A9-582E-864B-BBE4-D49826E50C63}" type="slidenum">
              <a:rPr lang="en-US" altLang="ja-JP"/>
              <a:pPr>
                <a:defRPr/>
              </a:pPr>
              <a:t>‹#›</a:t>
            </a:fld>
            <a:endParaRPr lang="en-US" altLang="ja-JP"/>
          </a:p>
        </p:txBody>
      </p:sp>
    </p:spTree>
    <p:extLst>
      <p:ext uri="{BB962C8B-B14F-4D97-AF65-F5344CB8AC3E}">
        <p14:creationId xmlns:p14="http://schemas.microsoft.com/office/powerpoint/2010/main" val="218854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E3A45B5-1824-304F-B759-216AB0539307}" type="slidenum">
              <a:rPr lang="en-US" altLang="ja-JP"/>
              <a:pPr>
                <a:defRPr/>
              </a:pPr>
              <a:t>‹#›</a:t>
            </a:fld>
            <a:endParaRPr lang="en-US" altLang="ja-JP"/>
          </a:p>
        </p:txBody>
      </p:sp>
    </p:spTree>
    <p:extLst>
      <p:ext uri="{BB962C8B-B14F-4D97-AF65-F5344CB8AC3E}">
        <p14:creationId xmlns:p14="http://schemas.microsoft.com/office/powerpoint/2010/main" val="172540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8BA4732-24F5-504D-804D-2F9914EFC45D}" type="slidenum">
              <a:rPr lang="en-US" altLang="ja-JP"/>
              <a:pPr>
                <a:defRPr/>
              </a:pPr>
              <a:t>‹#›</a:t>
            </a:fld>
            <a:endParaRPr lang="en-US" altLang="ja-JP"/>
          </a:p>
        </p:txBody>
      </p:sp>
    </p:spTree>
    <p:extLst>
      <p:ext uri="{BB962C8B-B14F-4D97-AF65-F5344CB8AC3E}">
        <p14:creationId xmlns:p14="http://schemas.microsoft.com/office/powerpoint/2010/main" val="378339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DCDB09-B033-1F4D-A885-0F2D2014105B}" type="slidenum">
              <a:rPr lang="en-US" altLang="ja-JP"/>
              <a:pPr>
                <a:defRPr/>
              </a:pPr>
              <a:t>‹#›</a:t>
            </a:fld>
            <a:endParaRPr lang="en-US" altLang="ja-JP"/>
          </a:p>
        </p:txBody>
      </p:sp>
    </p:spTree>
    <p:extLst>
      <p:ext uri="{BB962C8B-B14F-4D97-AF65-F5344CB8AC3E}">
        <p14:creationId xmlns:p14="http://schemas.microsoft.com/office/powerpoint/2010/main" val="6227403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ＭＳ Ｐゴシック" pitchFamily="50"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ＭＳ Ｐゴシック" pitchFamily="50"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34150" y="6256338"/>
            <a:ext cx="1930400" cy="474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DD74B53-099A-AF40-ADA8-CBD85F4FF2C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1600">
          <a:solidFill>
            <a:schemeClr val="tx1"/>
          </a:solidFill>
          <a:latin typeface="+mn-lt"/>
          <a:ea typeface="+mn-ea"/>
        </a:defRPr>
      </a:lvl6pPr>
      <a:lvl7pPr marL="2971800" indent="-228600" algn="l" rtl="0" eaLnBrk="1" fontAlgn="base" hangingPunct="1">
        <a:spcBef>
          <a:spcPct val="20000"/>
        </a:spcBef>
        <a:spcAft>
          <a:spcPct val="0"/>
        </a:spcAft>
        <a:buChar char="»"/>
        <a:defRPr kumimoji="1" sz="1600">
          <a:solidFill>
            <a:schemeClr val="tx1"/>
          </a:solidFill>
          <a:latin typeface="+mn-lt"/>
          <a:ea typeface="+mn-ea"/>
        </a:defRPr>
      </a:lvl7pPr>
      <a:lvl8pPr marL="3429000" indent="-228600" algn="l" rtl="0" eaLnBrk="1" fontAlgn="base" hangingPunct="1">
        <a:spcBef>
          <a:spcPct val="20000"/>
        </a:spcBef>
        <a:spcAft>
          <a:spcPct val="0"/>
        </a:spcAft>
        <a:buChar char="»"/>
        <a:defRPr kumimoji="1" sz="1600">
          <a:solidFill>
            <a:schemeClr val="tx1"/>
          </a:solidFill>
          <a:latin typeface="+mn-lt"/>
          <a:ea typeface="+mn-ea"/>
        </a:defRPr>
      </a:lvl8pPr>
      <a:lvl9pPr marL="3886200" indent="-228600"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99479" y="1969926"/>
            <a:ext cx="7072312" cy="1258888"/>
          </a:xfrm>
        </p:spPr>
        <p:txBody>
          <a:bodyPr/>
          <a:lstStyle/>
          <a:p>
            <a:pPr eaLnBrk="1" hangingPunct="1"/>
            <a:r>
              <a:rPr lang="ja-JP" altLang="en-US" sz="4000" dirty="0">
                <a:solidFill>
                  <a:schemeClr val="tx1"/>
                </a:solidFill>
                <a:latin typeface="Times New Roman" charset="0"/>
                <a:ea typeface="ＭＳ Ｐゴシック" charset="0"/>
              </a:rPr>
              <a:t>プログラミング言語について</a:t>
            </a:r>
          </a:p>
        </p:txBody>
      </p:sp>
      <p:sp>
        <p:nvSpPr>
          <p:cNvPr id="15362" name="Text Box 5"/>
          <p:cNvSpPr txBox="1">
            <a:spLocks noChangeArrowheads="1"/>
          </p:cNvSpPr>
          <p:nvPr/>
        </p:nvSpPr>
        <p:spPr bwMode="auto">
          <a:xfrm>
            <a:off x="1480728" y="5168900"/>
            <a:ext cx="58451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pPr algn="ctr" eaLnBrk="1" hangingPunct="1"/>
            <a:r>
              <a:rPr lang="ja-JP" altLang="en-US" sz="3200" dirty="0">
                <a:latin typeface="ＭＳ Ｐゴシック" charset="0"/>
              </a:rPr>
              <a:t>情報工学科   篠埜　功</a:t>
            </a:r>
          </a:p>
        </p:txBody>
      </p:sp>
      <p:sp>
        <p:nvSpPr>
          <p:cNvPr id="15363" name="正方形/長方形 3"/>
          <p:cNvSpPr>
            <a:spLocks noChangeArrowheads="1"/>
          </p:cNvSpPr>
          <p:nvPr/>
        </p:nvSpPr>
        <p:spPr bwMode="auto">
          <a:xfrm>
            <a:off x="3230563" y="1598393"/>
            <a:ext cx="23383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情報工学通論</a:t>
            </a:r>
          </a:p>
        </p:txBody>
      </p:sp>
      <p:sp>
        <p:nvSpPr>
          <p:cNvPr id="15364" name="テキスト ボックス 4"/>
          <p:cNvSpPr txBox="1">
            <a:spLocks noChangeArrowheads="1"/>
          </p:cNvSpPr>
          <p:nvPr/>
        </p:nvSpPr>
        <p:spPr bwMode="auto">
          <a:xfrm>
            <a:off x="2995613" y="4589620"/>
            <a:ext cx="29169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smtClean="0"/>
              <a:t>2018</a:t>
            </a:r>
            <a:r>
              <a:rPr lang="ja-JP" altLang="en-US" dirty="0" smtClean="0"/>
              <a:t>年 </a:t>
            </a:r>
            <a:r>
              <a:rPr lang="en-US" altLang="ja-JP" dirty="0" smtClean="0"/>
              <a:t>10</a:t>
            </a:r>
            <a:r>
              <a:rPr lang="ja-JP" altLang="en-US" dirty="0" smtClean="0"/>
              <a:t>月 </a:t>
            </a:r>
            <a:r>
              <a:rPr lang="en-US" altLang="ja-JP" dirty="0" smtClean="0"/>
              <a:t>15</a:t>
            </a:r>
            <a:r>
              <a:rPr lang="ja-JP" altLang="en-US" dirty="0" smtClean="0"/>
              <a:t>日</a:t>
            </a:r>
            <a:endParaRPr lang="en-US" altLang="ja-JP" dirty="0"/>
          </a:p>
        </p:txBody>
      </p:sp>
    </p:spTree>
    <p:extLst>
      <p:ext uri="{BB962C8B-B14F-4D97-AF65-F5344CB8AC3E}">
        <p14:creationId xmlns:p14="http://schemas.microsoft.com/office/powerpoint/2010/main" val="38297892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チューリングマシンでできないこと</a:t>
            </a:r>
          </a:p>
        </p:txBody>
      </p:sp>
      <p:sp>
        <p:nvSpPr>
          <p:cNvPr id="30722" name="テキスト ボックス 4"/>
          <p:cNvSpPr txBox="1">
            <a:spLocks noChangeArrowheads="1"/>
          </p:cNvSpPr>
          <p:nvPr/>
        </p:nvSpPr>
        <p:spPr bwMode="auto">
          <a:xfrm>
            <a:off x="1073150" y="2106613"/>
            <a:ext cx="71818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ある与えられたチューリングマシンが、ある与えられたテープの初期状態から実行を始めたら実行が終了するかどうかを判定するチューリングマシンは存在しない。</a:t>
            </a:r>
          </a:p>
        </p:txBody>
      </p:sp>
      <p:sp>
        <p:nvSpPr>
          <p:cNvPr id="30723" name="テキスト ボックス 5"/>
          <p:cNvSpPr txBox="1">
            <a:spLocks noChangeArrowheads="1"/>
          </p:cNvSpPr>
          <p:nvPr/>
        </p:nvSpPr>
        <p:spPr bwMode="auto">
          <a:xfrm>
            <a:off x="1169988" y="5068888"/>
            <a:ext cx="6834187"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任意の与えられた</a:t>
            </a:r>
            <a:r>
              <a:rPr lang="en-US" altLang="ja-JP"/>
              <a:t>C</a:t>
            </a:r>
            <a:r>
              <a:rPr lang="ja-JP" altLang="en-US"/>
              <a:t>言語のプログラムが停止するかどうかを判定するプログラムは存在しない。</a:t>
            </a:r>
          </a:p>
        </p:txBody>
      </p:sp>
      <p:sp>
        <p:nvSpPr>
          <p:cNvPr id="30724" name="テキスト ボックス 6"/>
          <p:cNvSpPr txBox="1">
            <a:spLocks noChangeArrowheads="1"/>
          </p:cNvSpPr>
          <p:nvPr/>
        </p:nvSpPr>
        <p:spPr bwMode="auto">
          <a:xfrm>
            <a:off x="623888" y="4425950"/>
            <a:ext cx="5975350"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実際のコンピュータでできないことの例</a:t>
            </a:r>
          </a:p>
        </p:txBody>
      </p:sp>
    </p:spTree>
    <p:extLst>
      <p:ext uri="{BB962C8B-B14F-4D97-AF65-F5344CB8AC3E}">
        <p14:creationId xmlns:p14="http://schemas.microsoft.com/office/powerpoint/2010/main" val="40229369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（参考）停止性問題とコンパイラ</a:t>
            </a:r>
          </a:p>
        </p:txBody>
      </p:sp>
      <p:sp>
        <p:nvSpPr>
          <p:cNvPr id="32770" name="テキスト ボックス 5"/>
          <p:cNvSpPr txBox="1">
            <a:spLocks noChangeArrowheads="1"/>
          </p:cNvSpPr>
          <p:nvPr/>
        </p:nvSpPr>
        <p:spPr bwMode="auto">
          <a:xfrm>
            <a:off x="1000125" y="1947863"/>
            <a:ext cx="3032125" cy="1384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i=1;</a:t>
            </a:r>
          </a:p>
          <a:p>
            <a:r>
              <a:rPr lang="en-US" altLang="ja-JP"/>
              <a:t> </a:t>
            </a:r>
            <a:r>
              <a:rPr lang="en-US" altLang="ja-JP" b="1"/>
              <a:t>while</a:t>
            </a:r>
            <a:r>
              <a:rPr lang="en-US" altLang="ja-JP"/>
              <a:t> (i != 0) i = 2;</a:t>
            </a:r>
          </a:p>
          <a:p>
            <a:r>
              <a:rPr lang="en-US" altLang="ja-JP"/>
              <a:t> printf (“%d”, i);</a:t>
            </a:r>
            <a:endParaRPr lang="ja-JP" altLang="en-US"/>
          </a:p>
        </p:txBody>
      </p:sp>
      <p:sp>
        <p:nvSpPr>
          <p:cNvPr id="32771" name="テキスト ボックス 6"/>
          <p:cNvSpPr txBox="1">
            <a:spLocks noChangeArrowheads="1"/>
          </p:cNvSpPr>
          <p:nvPr/>
        </p:nvSpPr>
        <p:spPr bwMode="auto">
          <a:xfrm>
            <a:off x="803275" y="3400425"/>
            <a:ext cx="3616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a:t>
            </a:r>
            <a:r>
              <a:rPr lang="en-US" altLang="ja-JP" sz="2400"/>
              <a:t>C</a:t>
            </a:r>
            <a:r>
              <a:rPr lang="ja-JP" altLang="en-US" sz="2400"/>
              <a:t>言語プログラムの断片）</a:t>
            </a:r>
          </a:p>
        </p:txBody>
      </p:sp>
      <p:sp>
        <p:nvSpPr>
          <p:cNvPr id="32772" name="テキスト ボックス 7"/>
          <p:cNvSpPr txBox="1">
            <a:spLocks noChangeArrowheads="1"/>
          </p:cNvSpPr>
          <p:nvPr/>
        </p:nvSpPr>
        <p:spPr bwMode="auto">
          <a:xfrm>
            <a:off x="641350" y="3998913"/>
            <a:ext cx="776128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止まらない</a:t>
            </a:r>
            <a:r>
              <a:rPr lang="en-US" altLang="ja-JP"/>
              <a:t>while</a:t>
            </a:r>
            <a:r>
              <a:rPr lang="ja-JP" altLang="en-US"/>
              <a:t>ループがある場合に、コンパイラが</a:t>
            </a:r>
            <a:r>
              <a:rPr lang="en-US" altLang="ja-JP"/>
              <a:t>warning</a:t>
            </a:r>
            <a:r>
              <a:rPr lang="ja-JP" altLang="en-US"/>
              <a:t>を出すようになっていれば便利が良いかもしれないが、一般には不可能なので、そのような機能はコンパイラには実装しない（できない）。</a:t>
            </a:r>
          </a:p>
        </p:txBody>
      </p:sp>
      <p:sp>
        <p:nvSpPr>
          <p:cNvPr id="32773" name="テキスト ボックス 8"/>
          <p:cNvSpPr txBox="1">
            <a:spLocks noChangeArrowheads="1"/>
          </p:cNvSpPr>
          <p:nvPr/>
        </p:nvSpPr>
        <p:spPr bwMode="auto">
          <a:xfrm>
            <a:off x="841375" y="5826125"/>
            <a:ext cx="78660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任意の</a:t>
            </a:r>
            <a:r>
              <a:rPr lang="en-US" altLang="ja-JP" sz="2400"/>
              <a:t>while</a:t>
            </a:r>
            <a:r>
              <a:rPr lang="ja-JP" altLang="en-US" sz="2400"/>
              <a:t>ループが停止するかどうかが判定できるなら、停止性問題が解けることになってしまうので。</a:t>
            </a:r>
          </a:p>
        </p:txBody>
      </p:sp>
      <p:sp>
        <p:nvSpPr>
          <p:cNvPr id="32774" name="正方形/長方形 9"/>
          <p:cNvSpPr>
            <a:spLocks noChangeArrowheads="1"/>
          </p:cNvSpPr>
          <p:nvPr/>
        </p:nvSpPr>
        <p:spPr bwMode="auto">
          <a:xfrm>
            <a:off x="4360863" y="2160588"/>
            <a:ext cx="30908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このプログラムは永久に止まらない。</a:t>
            </a:r>
          </a:p>
        </p:txBody>
      </p:sp>
    </p:spTree>
    <p:extLst>
      <p:ext uri="{BB962C8B-B14F-4D97-AF65-F5344CB8AC3E}">
        <p14:creationId xmlns:p14="http://schemas.microsoft.com/office/powerpoint/2010/main" val="35599689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コンピュータでの情報処理の原理</a:t>
            </a:r>
          </a:p>
        </p:txBody>
      </p:sp>
      <p:sp>
        <p:nvSpPr>
          <p:cNvPr id="20482" name="テキスト ボックス 25"/>
          <p:cNvSpPr txBox="1">
            <a:spLocks noChangeArrowheads="1"/>
          </p:cNvSpPr>
          <p:nvPr/>
        </p:nvSpPr>
        <p:spPr bwMode="auto">
          <a:xfrm>
            <a:off x="319851" y="1947863"/>
            <a:ext cx="8617185" cy="483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（１） 処理したい情報を記号（</a:t>
            </a:r>
            <a:r>
              <a:rPr lang="ja-JP" altLang="en-US" dirty="0" smtClean="0"/>
              <a:t>有限種類、</a:t>
            </a:r>
            <a:r>
              <a:rPr lang="en-US" altLang="ja-JP" dirty="0"/>
              <a:t>0</a:t>
            </a:r>
            <a:r>
              <a:rPr lang="ja-JP" altLang="en-US" dirty="0"/>
              <a:t>と</a:t>
            </a:r>
            <a:r>
              <a:rPr lang="en-US" altLang="ja-JP" dirty="0"/>
              <a:t>1</a:t>
            </a:r>
            <a:r>
              <a:rPr lang="ja-JP" altLang="en-US" dirty="0"/>
              <a:t>でなくてもよい</a:t>
            </a:r>
            <a:r>
              <a:rPr lang="ja-JP" altLang="en-US" dirty="0" smtClean="0"/>
              <a:t>）の列で表現</a:t>
            </a:r>
            <a:r>
              <a:rPr lang="ja-JP" altLang="en-US" dirty="0"/>
              <a:t>する。</a:t>
            </a:r>
            <a:endParaRPr lang="en-US" altLang="ja-JP" dirty="0"/>
          </a:p>
          <a:p>
            <a:r>
              <a:rPr lang="ja-JP" altLang="en-US" dirty="0"/>
              <a:t>（２） 記号列をプログラムに従って処理する。</a:t>
            </a:r>
            <a:endParaRPr lang="en-US" altLang="ja-JP" dirty="0"/>
          </a:p>
          <a:p>
            <a:endParaRPr lang="en-US" altLang="ja-JP" dirty="0"/>
          </a:p>
          <a:p>
            <a:r>
              <a:rPr lang="ja-JP" altLang="en-US" dirty="0"/>
              <a:t>（参考）ゲーデル数 </a:t>
            </a:r>
            <a:r>
              <a:rPr lang="en-US" altLang="ja-JP" dirty="0"/>
              <a:t>--- </a:t>
            </a:r>
            <a:r>
              <a:rPr lang="ja-JP" altLang="en-US" dirty="0"/>
              <a:t>すべての論理式は自然数に一意対応させることができる。（不完全性定理の証明に使用。）</a:t>
            </a:r>
            <a:endParaRPr lang="en-US" altLang="ja-JP" dirty="0"/>
          </a:p>
          <a:p>
            <a:endParaRPr lang="en-US" altLang="ja-JP" dirty="0"/>
          </a:p>
          <a:p>
            <a:r>
              <a:rPr lang="ja-JP" altLang="en-US" dirty="0"/>
              <a:t>今日ではこの</a:t>
            </a:r>
            <a:r>
              <a:rPr lang="en-US" altLang="ja-JP" dirty="0"/>
              <a:t>idea</a:t>
            </a:r>
            <a:r>
              <a:rPr lang="ja-JP" altLang="en-US" dirty="0"/>
              <a:t>は論理式に限らず適用されている</a:t>
            </a:r>
            <a:r>
              <a:rPr lang="ja-JP" altLang="en-US" dirty="0" smtClean="0"/>
              <a:t>。コンピュータで何かを処理するに</a:t>
            </a:r>
            <a:r>
              <a:rPr lang="ja-JP" altLang="en-US" dirty="0"/>
              <a:t>は処理</a:t>
            </a:r>
            <a:r>
              <a:rPr lang="ja-JP" altLang="en-US" dirty="0" smtClean="0"/>
              <a:t>対象とプログラムを記号列（自然数）で</a:t>
            </a:r>
            <a:r>
              <a:rPr lang="ja-JP" altLang="en-US" dirty="0"/>
              <a:t>表現しなければ</a:t>
            </a:r>
            <a:r>
              <a:rPr lang="ja-JP" altLang="en-US" dirty="0" smtClean="0"/>
              <a:t>ならない。</a:t>
            </a:r>
            <a:endParaRPr lang="en-US" altLang="ja-JP" dirty="0" smtClean="0"/>
          </a:p>
        </p:txBody>
      </p:sp>
    </p:spTree>
    <p:extLst>
      <p:ext uri="{BB962C8B-B14F-4D97-AF65-F5344CB8AC3E}">
        <p14:creationId xmlns:p14="http://schemas.microsoft.com/office/powerpoint/2010/main" val="32079044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dirty="0" smtClean="0">
                <a:solidFill>
                  <a:schemeClr val="bg1"/>
                </a:solidFill>
                <a:latin typeface="Times New Roman" charset="0"/>
                <a:ea typeface="ＭＳ Ｐゴシック" charset="0"/>
              </a:rPr>
              <a:t>プログラムの実行</a:t>
            </a:r>
            <a:endParaRPr lang="ja-JP" altLang="en-US" dirty="0">
              <a:solidFill>
                <a:schemeClr val="bg1"/>
              </a:solidFill>
              <a:latin typeface="Times New Roman" charset="0"/>
              <a:ea typeface="ＭＳ Ｐゴシック" charset="0"/>
            </a:endParaRPr>
          </a:p>
        </p:txBody>
      </p:sp>
      <p:sp>
        <p:nvSpPr>
          <p:cNvPr id="34819" name="正方形/長方形 4"/>
          <p:cNvSpPr>
            <a:spLocks noChangeArrowheads="1"/>
          </p:cNvSpPr>
          <p:nvPr/>
        </p:nvSpPr>
        <p:spPr bwMode="auto">
          <a:xfrm>
            <a:off x="767428" y="2160531"/>
            <a:ext cx="7772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t>ある言語</a:t>
            </a:r>
            <a:r>
              <a:rPr lang="en-US" altLang="ja-JP" dirty="0"/>
              <a:t>A</a:t>
            </a:r>
            <a:r>
              <a:rPr lang="ja-JP" altLang="en-US" dirty="0"/>
              <a:t>のプログラムは、別の言語</a:t>
            </a:r>
            <a:r>
              <a:rPr lang="en-US" altLang="ja-JP" dirty="0" smtClean="0"/>
              <a:t>B</a:t>
            </a:r>
            <a:r>
              <a:rPr lang="ja-JP" altLang="en-US" dirty="0" smtClean="0"/>
              <a:t>で</a:t>
            </a:r>
            <a:r>
              <a:rPr lang="ja-JP" altLang="en-US" dirty="0"/>
              <a:t>、言語</a:t>
            </a:r>
            <a:r>
              <a:rPr lang="en-US" altLang="ja-JP" dirty="0"/>
              <a:t>A</a:t>
            </a:r>
            <a:r>
              <a:rPr lang="ja-JP" altLang="en-US" dirty="0"/>
              <a:t>を解釈実行するプログラム（インタプリタと呼ぶ）を記述すれば実行できる</a:t>
            </a:r>
            <a:r>
              <a:rPr lang="ja-JP" altLang="en-US" dirty="0" smtClean="0"/>
              <a:t>。もちろん言語</a:t>
            </a:r>
            <a:r>
              <a:rPr lang="en-US" altLang="ja-JP" dirty="0" smtClean="0"/>
              <a:t>B</a:t>
            </a:r>
            <a:r>
              <a:rPr lang="ja-JP" altLang="en-US" dirty="0" smtClean="0"/>
              <a:t>のプログラムが実行できる必要があるが、機械語で何らかの言語のインタプリタが書いてあればよい。</a:t>
            </a:r>
            <a:endParaRPr lang="en-US" altLang="ja-JP" dirty="0"/>
          </a:p>
        </p:txBody>
      </p:sp>
      <p:sp>
        <p:nvSpPr>
          <p:cNvPr id="5" name="正方形/長方形 4"/>
          <p:cNvSpPr>
            <a:spLocks noChangeArrowheads="1"/>
          </p:cNvSpPr>
          <p:nvPr/>
        </p:nvSpPr>
        <p:spPr bwMode="auto">
          <a:xfrm>
            <a:off x="803308" y="4445043"/>
            <a:ext cx="7772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smtClean="0"/>
              <a:t>あるいは、ある</a:t>
            </a:r>
            <a:r>
              <a:rPr lang="ja-JP" altLang="en-US" dirty="0"/>
              <a:t>言語</a:t>
            </a:r>
            <a:r>
              <a:rPr lang="en-US" altLang="ja-JP" dirty="0"/>
              <a:t>A</a:t>
            </a:r>
            <a:r>
              <a:rPr lang="ja-JP" altLang="en-US" dirty="0"/>
              <a:t>のプログラムは</a:t>
            </a:r>
            <a:r>
              <a:rPr lang="ja-JP" altLang="en-US" dirty="0" smtClean="0"/>
              <a:t>、言語</a:t>
            </a:r>
            <a:r>
              <a:rPr lang="en-US" altLang="ja-JP" dirty="0" smtClean="0"/>
              <a:t>A</a:t>
            </a:r>
            <a:r>
              <a:rPr lang="ja-JP" altLang="en-US" dirty="0" smtClean="0"/>
              <a:t>のプログラムを機械語のプログラムに翻訳（コンパイル）するプログラムを何らかの言語</a:t>
            </a:r>
            <a:r>
              <a:rPr lang="en-US" altLang="ja-JP" dirty="0" smtClean="0"/>
              <a:t>B</a:t>
            </a:r>
            <a:r>
              <a:rPr lang="ja-JP" altLang="en-US" dirty="0" smtClean="0"/>
              <a:t>で書いてあれば実行できる。もちろん言語</a:t>
            </a:r>
            <a:r>
              <a:rPr lang="en-US" altLang="ja-JP" dirty="0" smtClean="0"/>
              <a:t>B</a:t>
            </a:r>
            <a:r>
              <a:rPr lang="ja-JP" altLang="en-US" dirty="0" smtClean="0"/>
              <a:t>のプログラムが実行できる必要があるが、言語</a:t>
            </a:r>
            <a:r>
              <a:rPr lang="en-US" altLang="ja-JP" dirty="0" smtClean="0"/>
              <a:t>B</a:t>
            </a:r>
            <a:r>
              <a:rPr lang="ja-JP" altLang="en-US" dirty="0" smtClean="0"/>
              <a:t>のコンパイラあるいはインタプリタがあればよい。</a:t>
            </a:r>
            <a:endParaRPr lang="en-US" altLang="ja-JP" dirty="0" smtClean="0"/>
          </a:p>
        </p:txBody>
      </p:sp>
    </p:spTree>
    <p:extLst>
      <p:ext uri="{BB962C8B-B14F-4D97-AF65-F5344CB8AC3E}">
        <p14:creationId xmlns:p14="http://schemas.microsoft.com/office/powerpoint/2010/main" val="306867065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6866" name="テキスト ボックス 2"/>
          <p:cNvSpPr txBox="1">
            <a:spLocks noChangeArrowheads="1"/>
          </p:cNvSpPr>
          <p:nvPr/>
        </p:nvSpPr>
        <p:spPr bwMode="auto">
          <a:xfrm>
            <a:off x="482601" y="1762125"/>
            <a:ext cx="822959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smtClean="0"/>
              <a:t>（人間が読み書きしやすくするために）多くの言語</a:t>
            </a:r>
            <a:r>
              <a:rPr lang="ja-JP" altLang="en-US" dirty="0"/>
              <a:t>が設計、実装されている</a:t>
            </a:r>
            <a:r>
              <a:rPr lang="ja-JP" altLang="en-US" dirty="0" smtClean="0"/>
              <a:t>。（あらゆる状況に適した言語はないので、問題</a:t>
            </a:r>
            <a:r>
              <a:rPr lang="ja-JP" altLang="en-US" dirty="0"/>
              <a:t>に応じて適切な言語を使う</a:t>
            </a:r>
            <a:r>
              <a:rPr lang="ja-JP" altLang="en-US" dirty="0" smtClean="0"/>
              <a:t>。）</a:t>
            </a:r>
            <a:endParaRPr lang="en-US" altLang="ja-JP" dirty="0"/>
          </a:p>
        </p:txBody>
      </p:sp>
      <p:sp>
        <p:nvSpPr>
          <p:cNvPr id="36867" name="正方形/長方形 3"/>
          <p:cNvSpPr>
            <a:spLocks noChangeArrowheads="1"/>
          </p:cNvSpPr>
          <p:nvPr/>
        </p:nvSpPr>
        <p:spPr bwMode="auto">
          <a:xfrm>
            <a:off x="572579" y="3205935"/>
            <a:ext cx="27368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400" dirty="0"/>
              <a:t>機械語</a:t>
            </a:r>
            <a:endParaRPr lang="en-US" altLang="ja-JP" sz="2400" dirty="0"/>
          </a:p>
          <a:p>
            <a:r>
              <a:rPr lang="ja-JP" altLang="en-US" sz="2400" dirty="0"/>
              <a:t>アセンブリ言語</a:t>
            </a:r>
            <a:endParaRPr lang="en-US" altLang="ja-JP" sz="2400" dirty="0"/>
          </a:p>
          <a:p>
            <a:r>
              <a:rPr lang="en-US" altLang="ja-JP" sz="2400" dirty="0"/>
              <a:t>Fortran</a:t>
            </a:r>
          </a:p>
          <a:p>
            <a:r>
              <a:rPr lang="en-US" altLang="ja-JP" sz="2400" dirty="0"/>
              <a:t>Lisp</a:t>
            </a:r>
          </a:p>
          <a:p>
            <a:r>
              <a:rPr lang="en-US" altLang="ja-JP" sz="2400" dirty="0"/>
              <a:t>Pascal</a:t>
            </a:r>
          </a:p>
          <a:p>
            <a:r>
              <a:rPr lang="en-US" altLang="ja-JP" sz="2400" dirty="0"/>
              <a:t>C</a:t>
            </a:r>
          </a:p>
          <a:p>
            <a:r>
              <a:rPr lang="en-US" altLang="ja-JP" sz="2400" dirty="0"/>
              <a:t>ML</a:t>
            </a:r>
          </a:p>
          <a:p>
            <a:r>
              <a:rPr lang="en-US" altLang="ja-JP" sz="2400" dirty="0"/>
              <a:t>Java</a:t>
            </a:r>
          </a:p>
          <a:p>
            <a:r>
              <a:rPr lang="en-US" altLang="ja-JP" sz="2400" dirty="0"/>
              <a:t>….</a:t>
            </a:r>
          </a:p>
        </p:txBody>
      </p:sp>
    </p:spTree>
    <p:extLst>
      <p:ext uri="{BB962C8B-B14F-4D97-AF65-F5344CB8AC3E}">
        <p14:creationId xmlns:p14="http://schemas.microsoft.com/office/powerpoint/2010/main" val="34884558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4818" name="正方形/長方形 3"/>
          <p:cNvSpPr>
            <a:spLocks noChangeArrowheads="1"/>
          </p:cNvSpPr>
          <p:nvPr/>
        </p:nvSpPr>
        <p:spPr bwMode="auto">
          <a:xfrm>
            <a:off x="695325" y="2152650"/>
            <a:ext cx="77851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800" dirty="0"/>
              <a:t>通常のプログラミング言語は、任意のチューリングマシンを記述できる。このことを、チューリング完全 </a:t>
            </a:r>
            <a:r>
              <a:rPr lang="en-US" altLang="ja-JP" sz="2800" dirty="0"/>
              <a:t>(Turing complete) </a:t>
            </a:r>
            <a:r>
              <a:rPr lang="ja-JP" altLang="en-US" sz="2800" dirty="0"/>
              <a:t>という。通常のプログラミング言語は計算記述能力においてすべて等価（チューリング完全）</a:t>
            </a:r>
            <a:r>
              <a:rPr lang="ja-JP" altLang="en-US" sz="2800" dirty="0" smtClean="0"/>
              <a:t>。</a:t>
            </a:r>
            <a:endParaRPr lang="en-US" altLang="ja-JP" sz="2800" dirty="0" smtClean="0"/>
          </a:p>
        </p:txBody>
      </p:sp>
    </p:spTree>
    <p:extLst>
      <p:ext uri="{BB962C8B-B14F-4D97-AF65-F5344CB8AC3E}">
        <p14:creationId xmlns:p14="http://schemas.microsoft.com/office/powerpoint/2010/main" val="253153475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dirty="0" smtClean="0">
                <a:solidFill>
                  <a:schemeClr val="bg1"/>
                </a:solidFill>
                <a:latin typeface="Times New Roman" charset="0"/>
                <a:ea typeface="ＭＳ Ｐゴシック" charset="0"/>
              </a:rPr>
              <a:t>プログラムの意味</a:t>
            </a:r>
            <a:endParaRPr lang="ja-JP" altLang="en-US" dirty="0">
              <a:solidFill>
                <a:schemeClr val="bg1"/>
              </a:solidFill>
              <a:latin typeface="Times New Roman" charset="0"/>
              <a:ea typeface="ＭＳ Ｐゴシック" charset="0"/>
            </a:endParaRPr>
          </a:p>
        </p:txBody>
      </p:sp>
      <p:sp>
        <p:nvSpPr>
          <p:cNvPr id="36868" name="テキスト ボックス 4"/>
          <p:cNvSpPr txBox="1">
            <a:spLocks noChangeArrowheads="1"/>
          </p:cNvSpPr>
          <p:nvPr/>
        </p:nvSpPr>
        <p:spPr bwMode="auto">
          <a:xfrm>
            <a:off x="1132223" y="2201361"/>
            <a:ext cx="6534150" cy="1816100"/>
          </a:xfrm>
          <a:prstGeom prst="rect">
            <a:avLst/>
          </a:prstGeom>
          <a:solidFill>
            <a:srgbClr val="FFFF00"/>
          </a:solidFill>
          <a:ln w="9525">
            <a:solidFill>
              <a:schemeClr val="tx1"/>
            </a:solidFill>
            <a:miter lim="800000"/>
            <a:headEnd/>
            <a:tailEnd/>
          </a:ln>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プログラムは複数の人間が読み書きし、また</a:t>
            </a:r>
            <a:r>
              <a:rPr lang="en-US" dirty="0"/>
              <a:t>言語処理系も</a:t>
            </a:r>
            <a:r>
              <a:rPr lang="ja-JP" altLang="en-US" dirty="0"/>
              <a:t>言語設計者以外が</a:t>
            </a:r>
            <a:r>
              <a:rPr lang="en-US" dirty="0"/>
              <a:t>実装</a:t>
            </a:r>
            <a:r>
              <a:rPr lang="ja-JP" altLang="en-US" dirty="0"/>
              <a:t>する</a:t>
            </a:r>
            <a:r>
              <a:rPr lang="en-US" dirty="0"/>
              <a:t>ことを考慮すると、</a:t>
            </a:r>
            <a:r>
              <a:rPr lang="ja-JP" altLang="en-US" dirty="0"/>
              <a:t>プログラムの意味を明確に定めておかなければならない。</a:t>
            </a:r>
          </a:p>
        </p:txBody>
      </p:sp>
    </p:spTree>
    <p:extLst>
      <p:ext uri="{BB962C8B-B14F-4D97-AF65-F5344CB8AC3E}">
        <p14:creationId xmlns:p14="http://schemas.microsoft.com/office/powerpoint/2010/main" val="19104648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657225" y="404813"/>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38914" name="テキスト ボックス 3"/>
          <p:cNvSpPr txBox="1">
            <a:spLocks noChangeArrowheads="1"/>
          </p:cNvSpPr>
          <p:nvPr/>
        </p:nvSpPr>
        <p:spPr bwMode="auto">
          <a:xfrm>
            <a:off x="857250" y="1643063"/>
            <a:ext cx="65722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プログラミング言語の定義は、構文の定義と意味の定義に分けられる。</a:t>
            </a:r>
          </a:p>
        </p:txBody>
      </p:sp>
      <p:sp>
        <p:nvSpPr>
          <p:cNvPr id="38915" name="テキスト ボックス 6"/>
          <p:cNvSpPr txBox="1">
            <a:spLocks noChangeArrowheads="1"/>
          </p:cNvSpPr>
          <p:nvPr/>
        </p:nvSpPr>
        <p:spPr bwMode="auto">
          <a:xfrm>
            <a:off x="857250" y="2500313"/>
            <a:ext cx="3997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例として、数の表記を考える。</a:t>
            </a:r>
          </a:p>
        </p:txBody>
      </p:sp>
      <p:sp>
        <p:nvSpPr>
          <p:cNvPr id="38916" name="テキスト ボックス 8"/>
          <p:cNvSpPr txBox="1">
            <a:spLocks noChangeArrowheads="1"/>
          </p:cNvSpPr>
          <p:nvPr/>
        </p:nvSpPr>
        <p:spPr bwMode="auto">
          <a:xfrm>
            <a:off x="1695450" y="2960688"/>
            <a:ext cx="698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325</a:t>
            </a:r>
            <a:endParaRPr lang="ja-JP" altLang="en-US" sz="2400"/>
          </a:p>
        </p:txBody>
      </p:sp>
      <p:sp>
        <p:nvSpPr>
          <p:cNvPr id="38917" name="テキスト ボックス 9"/>
          <p:cNvSpPr txBox="1">
            <a:spLocks noChangeArrowheads="1"/>
          </p:cNvSpPr>
          <p:nvPr/>
        </p:nvSpPr>
        <p:spPr bwMode="auto">
          <a:xfrm>
            <a:off x="1071563" y="3429000"/>
            <a:ext cx="47720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a:t>
            </a:r>
            <a:r>
              <a:rPr lang="ja-JP" altLang="en-US" sz="2400"/>
              <a:t> </a:t>
            </a:r>
            <a:r>
              <a:rPr lang="en-US" altLang="ja-JP" sz="2400"/>
              <a:t>2, 5 </a:t>
            </a:r>
            <a:r>
              <a:rPr lang="ja-JP" altLang="en-US" sz="2400"/>
              <a:t>を並べて表記すると、</a:t>
            </a:r>
            <a:endParaRPr lang="en-US" altLang="ja-JP" sz="2400"/>
          </a:p>
          <a:p>
            <a:r>
              <a:rPr lang="en-US" altLang="ja-JP" sz="2400" i="1"/>
              <a:t>325 </a:t>
            </a:r>
            <a:r>
              <a:rPr lang="en-US" altLang="ja-JP" sz="2400"/>
              <a:t>(</a:t>
            </a:r>
            <a:r>
              <a:rPr lang="ja-JP" altLang="en-US" sz="2400"/>
              <a:t>三百二十五</a:t>
            </a:r>
            <a:r>
              <a:rPr lang="en-US" altLang="ja-JP" sz="2400"/>
              <a:t>) </a:t>
            </a:r>
            <a:r>
              <a:rPr lang="ja-JP" altLang="en-US" sz="2400"/>
              <a:t>という数を表わす</a:t>
            </a:r>
          </a:p>
        </p:txBody>
      </p:sp>
      <p:sp>
        <p:nvSpPr>
          <p:cNvPr id="11" name="円/楕円 10"/>
          <p:cNvSpPr/>
          <p:nvPr/>
        </p:nvSpPr>
        <p:spPr>
          <a:xfrm>
            <a:off x="728663" y="4865688"/>
            <a:ext cx="1985962" cy="1495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9" name="テキスト ボックス 11"/>
          <p:cNvSpPr txBox="1">
            <a:spLocks noChangeArrowheads="1"/>
          </p:cNvSpPr>
          <p:nvPr/>
        </p:nvSpPr>
        <p:spPr bwMode="auto">
          <a:xfrm>
            <a:off x="1290638" y="4849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38920" name="テキスト ボックス 12"/>
          <p:cNvSpPr txBox="1">
            <a:spLocks noChangeArrowheads="1"/>
          </p:cNvSpPr>
          <p:nvPr/>
        </p:nvSpPr>
        <p:spPr bwMode="auto">
          <a:xfrm>
            <a:off x="1719263" y="4849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38921" name="テキスト ボックス 13"/>
          <p:cNvSpPr txBox="1">
            <a:spLocks noChangeArrowheads="1"/>
          </p:cNvSpPr>
          <p:nvPr/>
        </p:nvSpPr>
        <p:spPr bwMode="auto">
          <a:xfrm>
            <a:off x="1076325" y="51355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38922" name="テキスト ボックス 14"/>
          <p:cNvSpPr txBox="1">
            <a:spLocks noChangeArrowheads="1"/>
          </p:cNvSpPr>
          <p:nvPr/>
        </p:nvSpPr>
        <p:spPr bwMode="auto">
          <a:xfrm>
            <a:off x="1433513" y="52784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38923" name="テキスト ボックス 15"/>
          <p:cNvSpPr txBox="1">
            <a:spLocks noChangeArrowheads="1"/>
          </p:cNvSpPr>
          <p:nvPr/>
        </p:nvSpPr>
        <p:spPr bwMode="auto">
          <a:xfrm>
            <a:off x="1076325" y="55641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38924" name="テキスト ボックス 16"/>
          <p:cNvSpPr txBox="1">
            <a:spLocks noChangeArrowheads="1"/>
          </p:cNvSpPr>
          <p:nvPr/>
        </p:nvSpPr>
        <p:spPr bwMode="auto">
          <a:xfrm>
            <a:off x="1719263" y="5492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38925" name="テキスト ボックス 17"/>
          <p:cNvSpPr txBox="1">
            <a:spLocks noChangeArrowheads="1"/>
          </p:cNvSpPr>
          <p:nvPr/>
        </p:nvSpPr>
        <p:spPr bwMode="auto">
          <a:xfrm>
            <a:off x="1290638" y="58499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38926" name="テキスト ボックス 18"/>
          <p:cNvSpPr txBox="1">
            <a:spLocks noChangeArrowheads="1"/>
          </p:cNvSpPr>
          <p:nvPr/>
        </p:nvSpPr>
        <p:spPr bwMode="auto">
          <a:xfrm>
            <a:off x="1862138" y="58499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38927" name="テキスト ボックス 19"/>
          <p:cNvSpPr txBox="1">
            <a:spLocks noChangeArrowheads="1"/>
          </p:cNvSpPr>
          <p:nvPr/>
        </p:nvSpPr>
        <p:spPr bwMode="auto">
          <a:xfrm>
            <a:off x="2076450" y="52070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38928" name="テキスト ボックス 20"/>
          <p:cNvSpPr txBox="1">
            <a:spLocks noChangeArrowheads="1"/>
          </p:cNvSpPr>
          <p:nvPr/>
        </p:nvSpPr>
        <p:spPr bwMode="auto">
          <a:xfrm>
            <a:off x="2147888" y="5635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22" name="円/楕円 21"/>
          <p:cNvSpPr/>
          <p:nvPr/>
        </p:nvSpPr>
        <p:spPr>
          <a:xfrm>
            <a:off x="3683000" y="4916488"/>
            <a:ext cx="1928813"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0" name="テキスト ボックス 22"/>
          <p:cNvSpPr txBox="1">
            <a:spLocks noChangeArrowheads="1"/>
          </p:cNvSpPr>
          <p:nvPr/>
        </p:nvSpPr>
        <p:spPr bwMode="auto">
          <a:xfrm>
            <a:off x="4270375" y="5278438"/>
            <a:ext cx="725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24" name="円/楕円 23"/>
          <p:cNvSpPr/>
          <p:nvPr/>
        </p:nvSpPr>
        <p:spPr>
          <a:xfrm>
            <a:off x="6718300" y="4714875"/>
            <a:ext cx="1928813" cy="1460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2" name="テキスト ボックス 24"/>
          <p:cNvSpPr txBox="1">
            <a:spLocks noChangeArrowheads="1"/>
          </p:cNvSpPr>
          <p:nvPr/>
        </p:nvSpPr>
        <p:spPr bwMode="auto">
          <a:xfrm>
            <a:off x="7273925" y="5184775"/>
            <a:ext cx="742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325</a:t>
            </a:r>
            <a:endParaRPr lang="ja-JP" altLang="en-US" i="1"/>
          </a:p>
        </p:txBody>
      </p:sp>
      <p:sp>
        <p:nvSpPr>
          <p:cNvPr id="38933" name="テキスト ボックス 25"/>
          <p:cNvSpPr txBox="1">
            <a:spLocks noChangeArrowheads="1"/>
          </p:cNvSpPr>
          <p:nvPr/>
        </p:nvSpPr>
        <p:spPr bwMode="auto">
          <a:xfrm>
            <a:off x="571500" y="4357688"/>
            <a:ext cx="2189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語彙</a:t>
            </a:r>
            <a:r>
              <a:rPr lang="en-US" altLang="ja-JP" sz="2400"/>
              <a:t>(alphabet)</a:t>
            </a:r>
            <a:endParaRPr lang="ja-JP" altLang="en-US" sz="2400"/>
          </a:p>
        </p:txBody>
      </p:sp>
      <p:sp>
        <p:nvSpPr>
          <p:cNvPr id="38934" name="テキスト ボックス 26"/>
          <p:cNvSpPr txBox="1">
            <a:spLocks noChangeArrowheads="1"/>
          </p:cNvSpPr>
          <p:nvPr/>
        </p:nvSpPr>
        <p:spPr bwMode="auto">
          <a:xfrm>
            <a:off x="3468688" y="4410075"/>
            <a:ext cx="2378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言語（</a:t>
            </a:r>
            <a:r>
              <a:rPr lang="en-US" altLang="ja-JP" sz="2400"/>
              <a:t>language</a:t>
            </a:r>
            <a:r>
              <a:rPr lang="ja-JP" altLang="en-US" sz="2400"/>
              <a:t>）</a:t>
            </a:r>
          </a:p>
        </p:txBody>
      </p:sp>
      <p:sp>
        <p:nvSpPr>
          <p:cNvPr id="38935" name="テキスト ボックス 27"/>
          <p:cNvSpPr txBox="1">
            <a:spLocks noChangeArrowheads="1"/>
          </p:cNvSpPr>
          <p:nvPr/>
        </p:nvSpPr>
        <p:spPr bwMode="auto">
          <a:xfrm>
            <a:off x="7237413" y="4246563"/>
            <a:ext cx="800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意味</a:t>
            </a:r>
          </a:p>
        </p:txBody>
      </p:sp>
      <p:cxnSp>
        <p:nvCxnSpPr>
          <p:cNvPr id="30" name="曲線コネクタ 29"/>
          <p:cNvCxnSpPr>
            <a:stCxn id="22" idx="6"/>
            <a:endCxn id="24" idx="2"/>
          </p:cNvCxnSpPr>
          <p:nvPr/>
        </p:nvCxnSpPr>
        <p:spPr>
          <a:xfrm flipV="1">
            <a:off x="5611813" y="5445125"/>
            <a:ext cx="1106487" cy="1143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8937" name="テキスト ボックス 31"/>
          <p:cNvSpPr txBox="1">
            <a:spLocks noChangeArrowheads="1"/>
          </p:cNvSpPr>
          <p:nvPr/>
        </p:nvSpPr>
        <p:spPr bwMode="auto">
          <a:xfrm>
            <a:off x="5589588" y="5067300"/>
            <a:ext cx="12096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表わす</a:t>
            </a:r>
            <a:endParaRPr lang="en-US" altLang="ja-JP" sz="2400"/>
          </a:p>
          <a:p>
            <a:r>
              <a:rPr lang="en-US" altLang="ja-JP" sz="2400"/>
              <a:t>(denote)</a:t>
            </a:r>
            <a:endParaRPr lang="ja-JP" altLang="en-US" sz="2400"/>
          </a:p>
        </p:txBody>
      </p:sp>
      <p:cxnSp>
        <p:nvCxnSpPr>
          <p:cNvPr id="34" name="曲線コネクタ 33"/>
          <p:cNvCxnSpPr>
            <a:stCxn id="11" idx="6"/>
            <a:endCxn id="22" idx="2"/>
          </p:cNvCxnSpPr>
          <p:nvPr/>
        </p:nvCxnSpPr>
        <p:spPr>
          <a:xfrm flipV="1">
            <a:off x="2714625" y="5559425"/>
            <a:ext cx="968375" cy="53975"/>
          </a:xfrm>
          <a:prstGeom prst="curvedConnector3">
            <a:avLst>
              <a:gd name="adj1" fmla="val 50000"/>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8939" name="テキスト ボックス 35"/>
          <p:cNvSpPr txBox="1">
            <a:spLocks noChangeArrowheads="1"/>
          </p:cNvSpPr>
          <p:nvPr/>
        </p:nvSpPr>
        <p:spPr bwMode="auto">
          <a:xfrm>
            <a:off x="2654300" y="5059363"/>
            <a:ext cx="10652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並べる</a:t>
            </a:r>
          </a:p>
        </p:txBody>
      </p:sp>
      <p:sp>
        <p:nvSpPr>
          <p:cNvPr id="38940" name="テキスト ボックス 38"/>
          <p:cNvSpPr txBox="1">
            <a:spLocks noChangeArrowheads="1"/>
          </p:cNvSpPr>
          <p:nvPr/>
        </p:nvSpPr>
        <p:spPr bwMode="auto">
          <a:xfrm>
            <a:off x="1208088" y="6291263"/>
            <a:ext cx="1158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38941" name="テキスト ボックス 39"/>
          <p:cNvSpPr txBox="1">
            <a:spLocks noChangeArrowheads="1"/>
          </p:cNvSpPr>
          <p:nvPr/>
        </p:nvSpPr>
        <p:spPr bwMode="auto">
          <a:xfrm>
            <a:off x="3908425" y="6210300"/>
            <a:ext cx="1724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（数字の列）</a:t>
            </a:r>
          </a:p>
        </p:txBody>
      </p:sp>
      <p:sp>
        <p:nvSpPr>
          <p:cNvPr id="38942" name="テキスト ボックス 40"/>
          <p:cNvSpPr txBox="1">
            <a:spLocks noChangeArrowheads="1"/>
          </p:cNvSpPr>
          <p:nvPr/>
        </p:nvSpPr>
        <p:spPr bwMode="auto">
          <a:xfrm>
            <a:off x="7073900" y="6121400"/>
            <a:ext cx="1466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Tree>
    <p:extLst>
      <p:ext uri="{BB962C8B-B14F-4D97-AF65-F5344CB8AC3E}">
        <p14:creationId xmlns:p14="http://schemas.microsoft.com/office/powerpoint/2010/main" val="15668598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85800" y="357188"/>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0962" name="テキスト ボックス 3"/>
          <p:cNvSpPr txBox="1">
            <a:spLocks noChangeArrowheads="1"/>
          </p:cNvSpPr>
          <p:nvPr/>
        </p:nvSpPr>
        <p:spPr bwMode="auto">
          <a:xfrm>
            <a:off x="857250" y="1714500"/>
            <a:ext cx="73580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構文の記述（数字の例：数字列の定義）</a:t>
            </a:r>
          </a:p>
        </p:txBody>
      </p:sp>
      <p:sp>
        <p:nvSpPr>
          <p:cNvPr id="40963" name="テキスト ボックス 32"/>
          <p:cNvSpPr txBox="1">
            <a:spLocks noChangeArrowheads="1"/>
          </p:cNvSpPr>
          <p:nvPr/>
        </p:nvSpPr>
        <p:spPr bwMode="auto">
          <a:xfrm>
            <a:off x="1000125" y="2357438"/>
            <a:ext cx="4572000" cy="523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数字列の集合を定義したい。</a:t>
            </a:r>
          </a:p>
        </p:txBody>
      </p:sp>
      <p:sp>
        <p:nvSpPr>
          <p:cNvPr id="40964" name="テキスト ボックス 34"/>
          <p:cNvSpPr txBox="1">
            <a:spLocks noChangeArrowheads="1"/>
          </p:cNvSpPr>
          <p:nvPr/>
        </p:nvSpPr>
        <p:spPr bwMode="auto">
          <a:xfrm>
            <a:off x="785813" y="3214688"/>
            <a:ext cx="7358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0965" name="テキスト ボックス 36"/>
          <p:cNvSpPr txBox="1">
            <a:spLocks noChangeArrowheads="1"/>
          </p:cNvSpPr>
          <p:nvPr/>
        </p:nvSpPr>
        <p:spPr bwMode="auto">
          <a:xfrm>
            <a:off x="785813" y="4429125"/>
            <a:ext cx="7358062"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a:t>
            </a:r>
            <a:r>
              <a:rPr lang="ja-JP" altLang="en-US"/>
              <a:t>数字列の集合を定義すればよいが、</a:t>
            </a:r>
            <a:endParaRPr lang="en-US" altLang="ja-JP"/>
          </a:p>
          <a:p>
            <a:r>
              <a:rPr lang="en-US" altLang="ja-JP"/>
              <a:t>   </a:t>
            </a:r>
            <a:r>
              <a:rPr lang="ja-JP" altLang="en-US"/>
              <a:t>数字列は無限にある。</a:t>
            </a:r>
            <a:endParaRPr lang="en-US" altLang="ja-JP"/>
          </a:p>
          <a:p>
            <a:r>
              <a:rPr lang="en-US" altLang="ja-JP"/>
              <a:t>   </a:t>
            </a:r>
            <a:r>
              <a:rPr lang="ja-JP" altLang="en-US"/>
              <a:t>無限集合を有限の長さで記述したい。 </a:t>
            </a:r>
            <a:endParaRPr lang="en-US" altLang="ja-JP"/>
          </a:p>
          <a:p>
            <a:r>
              <a:rPr lang="en-US" altLang="ja-JP"/>
              <a:t>     --- </a:t>
            </a:r>
            <a:r>
              <a:rPr lang="ja-JP" altLang="en-US"/>
              <a:t>文法の考え方を用いる。</a:t>
            </a:r>
            <a:endParaRPr lang="en-US" altLang="ja-JP"/>
          </a:p>
        </p:txBody>
      </p:sp>
    </p:spTree>
    <p:extLst>
      <p:ext uri="{BB962C8B-B14F-4D97-AF65-F5344CB8AC3E}">
        <p14:creationId xmlns:p14="http://schemas.microsoft.com/office/powerpoint/2010/main" val="176169378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712788" y="3841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3010" name="テキスト ボックス 34"/>
          <p:cNvSpPr txBox="1">
            <a:spLocks noChangeArrowheads="1"/>
          </p:cNvSpPr>
          <p:nvPr/>
        </p:nvSpPr>
        <p:spPr bwMode="auto">
          <a:xfrm>
            <a:off x="785813" y="1785938"/>
            <a:ext cx="7358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3011" name="テキスト ボックス 6"/>
          <p:cNvSpPr txBox="1">
            <a:spLocks noChangeArrowheads="1"/>
          </p:cNvSpPr>
          <p:nvPr/>
        </p:nvSpPr>
        <p:spPr bwMode="auto">
          <a:xfrm>
            <a:off x="757238" y="3286125"/>
            <a:ext cx="73580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&lt;</a:t>
            </a:r>
            <a:r>
              <a:rPr lang="ja-JP" altLang="en-US"/>
              <a:t>数字列</a:t>
            </a:r>
            <a:r>
              <a:rPr lang="en-US" altLang="ja-JP"/>
              <a:t>&gt; ::= &lt;</a:t>
            </a:r>
            <a:r>
              <a:rPr lang="ja-JP" altLang="en-US"/>
              <a:t>数字</a:t>
            </a:r>
            <a:r>
              <a:rPr lang="en-US" altLang="ja-JP"/>
              <a:t>&gt; | &lt;</a:t>
            </a:r>
            <a:r>
              <a:rPr lang="ja-JP" altLang="en-US"/>
              <a:t>数字列</a:t>
            </a:r>
            <a:r>
              <a:rPr lang="en-US" altLang="ja-JP"/>
              <a:t>&gt; &lt;</a:t>
            </a:r>
            <a:r>
              <a:rPr lang="ja-JP" altLang="en-US"/>
              <a:t>数字</a:t>
            </a:r>
            <a:r>
              <a:rPr lang="en-US" altLang="ja-JP"/>
              <a:t>&gt;</a:t>
            </a:r>
            <a:endParaRPr lang="ja-JP" altLang="en-US"/>
          </a:p>
        </p:txBody>
      </p:sp>
      <p:sp>
        <p:nvSpPr>
          <p:cNvPr id="43012" name="テキスト ボックス 7"/>
          <p:cNvSpPr txBox="1">
            <a:spLocks noChangeArrowheads="1"/>
          </p:cNvSpPr>
          <p:nvPr/>
        </p:nvSpPr>
        <p:spPr bwMode="auto">
          <a:xfrm>
            <a:off x="2244725" y="5762625"/>
            <a:ext cx="37909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&lt;</a:t>
            </a:r>
            <a:r>
              <a:rPr lang="ja-JP" altLang="en-US" sz="2400"/>
              <a:t>数字</a:t>
            </a:r>
            <a:r>
              <a:rPr lang="en-US" altLang="ja-JP" sz="2400"/>
              <a:t>&gt; --- </a:t>
            </a:r>
            <a:r>
              <a:rPr lang="ja-JP" altLang="en-US" sz="2400"/>
              <a:t>数字の集合</a:t>
            </a:r>
            <a:endParaRPr lang="en-US" altLang="ja-JP" sz="2400"/>
          </a:p>
          <a:p>
            <a:r>
              <a:rPr lang="en-US" altLang="ja-JP" sz="2400"/>
              <a:t>&lt;</a:t>
            </a:r>
            <a:r>
              <a:rPr lang="ja-JP" altLang="en-US" sz="2400"/>
              <a:t>数字列</a:t>
            </a:r>
            <a:r>
              <a:rPr lang="en-US" altLang="ja-JP" sz="2400"/>
              <a:t>&gt; --- </a:t>
            </a:r>
            <a:r>
              <a:rPr lang="ja-JP" altLang="en-US" sz="2400"/>
              <a:t>数字列の集合</a:t>
            </a:r>
          </a:p>
        </p:txBody>
      </p:sp>
      <p:sp>
        <p:nvSpPr>
          <p:cNvPr id="43013" name="テキスト ボックス 8"/>
          <p:cNvSpPr txBox="1">
            <a:spLocks noChangeArrowheads="1"/>
          </p:cNvSpPr>
          <p:nvPr/>
        </p:nvSpPr>
        <p:spPr bwMode="auto">
          <a:xfrm>
            <a:off x="1571625" y="2786063"/>
            <a:ext cx="4435475" cy="3698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数字は、</a:t>
            </a:r>
            <a:r>
              <a:rPr lang="en-US" altLang="ja-JP" sz="1800"/>
              <a:t>0</a:t>
            </a:r>
            <a:r>
              <a:rPr lang="ja-JP" altLang="en-US" sz="1800"/>
              <a:t>または</a:t>
            </a:r>
            <a:r>
              <a:rPr lang="en-US" altLang="ja-JP" sz="1800"/>
              <a:t>1</a:t>
            </a:r>
            <a:r>
              <a:rPr lang="ja-JP" altLang="en-US" sz="1800"/>
              <a:t>または</a:t>
            </a:r>
            <a:r>
              <a:rPr lang="en-US" altLang="ja-JP" sz="1800"/>
              <a:t>2</a:t>
            </a:r>
            <a:r>
              <a:rPr lang="ja-JP" altLang="en-US" sz="1800"/>
              <a:t>または</a:t>
            </a:r>
            <a:r>
              <a:rPr lang="en-US" altLang="ja-JP" sz="1800"/>
              <a:t>… </a:t>
            </a:r>
            <a:r>
              <a:rPr lang="ja-JP" altLang="en-US" sz="1800"/>
              <a:t>または</a:t>
            </a:r>
            <a:r>
              <a:rPr lang="en-US" altLang="ja-JP" sz="1800"/>
              <a:t>9</a:t>
            </a:r>
            <a:endParaRPr lang="ja-JP" altLang="en-US" sz="1800"/>
          </a:p>
        </p:txBody>
      </p:sp>
      <p:sp>
        <p:nvSpPr>
          <p:cNvPr id="43014" name="テキスト ボックス 9"/>
          <p:cNvSpPr txBox="1">
            <a:spLocks noChangeArrowheads="1"/>
          </p:cNvSpPr>
          <p:nvPr/>
        </p:nvSpPr>
        <p:spPr bwMode="auto">
          <a:xfrm>
            <a:off x="1471613" y="4286250"/>
            <a:ext cx="5997575" cy="369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数字列は、数字か、または数字列のあとに数字を並べたもの</a:t>
            </a:r>
          </a:p>
        </p:txBody>
      </p:sp>
      <p:sp>
        <p:nvSpPr>
          <p:cNvPr id="43015" name="テキスト ボックス 8"/>
          <p:cNvSpPr txBox="1">
            <a:spLocks noChangeArrowheads="1"/>
          </p:cNvSpPr>
          <p:nvPr/>
        </p:nvSpPr>
        <p:spPr bwMode="auto">
          <a:xfrm>
            <a:off x="1951038" y="5375275"/>
            <a:ext cx="4160837" cy="368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集合の帰納的定義（</a:t>
            </a:r>
            <a:r>
              <a:rPr lang="en-US" altLang="ja-JP" sz="1800"/>
              <a:t>inductive definition</a:t>
            </a:r>
            <a:r>
              <a:rPr lang="ja-JP" altLang="en-US" sz="1800"/>
              <a:t>）</a:t>
            </a:r>
          </a:p>
        </p:txBody>
      </p:sp>
      <p:sp>
        <p:nvSpPr>
          <p:cNvPr id="43016" name="テキスト ボックス 10"/>
          <p:cNvSpPr txBox="1">
            <a:spLocks noChangeArrowheads="1"/>
          </p:cNvSpPr>
          <p:nvPr/>
        </p:nvSpPr>
        <p:spPr bwMode="auto">
          <a:xfrm>
            <a:off x="1428750" y="4857750"/>
            <a:ext cx="13350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数学的には、</a:t>
            </a:r>
          </a:p>
        </p:txBody>
      </p:sp>
    </p:spTree>
    <p:extLst>
      <p:ext uri="{BB962C8B-B14F-4D97-AF65-F5344CB8AC3E}">
        <p14:creationId xmlns:p14="http://schemas.microsoft.com/office/powerpoint/2010/main" val="17470072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smtClean="0">
                <a:solidFill>
                  <a:srgbClr val="008000"/>
                </a:solidFill>
                <a:latin typeface="Arial" charset="0"/>
              </a:rPr>
              <a:t>１．プログラミング言語について</a:t>
            </a:r>
            <a:endParaRPr lang="ja-JP" altLang="en-US" sz="3600" dirty="0">
              <a:solidFill>
                <a:srgbClr val="008000"/>
              </a:solidFill>
              <a:latin typeface="Arial" charset="0"/>
            </a:endParaRPr>
          </a:p>
        </p:txBody>
      </p:sp>
    </p:spTree>
    <p:extLst>
      <p:ext uri="{BB962C8B-B14F-4D97-AF65-F5344CB8AC3E}">
        <p14:creationId xmlns:p14="http://schemas.microsoft.com/office/powerpoint/2010/main" val="25788157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73100" y="51752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5058" name="テキスト ボックス 34"/>
          <p:cNvSpPr txBox="1">
            <a:spLocks noChangeArrowheads="1"/>
          </p:cNvSpPr>
          <p:nvPr/>
        </p:nvSpPr>
        <p:spPr bwMode="auto">
          <a:xfrm>
            <a:off x="785813" y="1785938"/>
            <a:ext cx="7358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数字の意味の定義</a:t>
            </a:r>
          </a:p>
        </p:txBody>
      </p:sp>
      <p:sp>
        <p:nvSpPr>
          <p:cNvPr id="9" name="円/楕円 8"/>
          <p:cNvSpPr/>
          <p:nvPr/>
        </p:nvSpPr>
        <p:spPr>
          <a:xfrm>
            <a:off x="928688" y="2357438"/>
            <a:ext cx="1881187" cy="16716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60" name="テキスト ボックス 11"/>
          <p:cNvSpPr txBox="1">
            <a:spLocks noChangeArrowheads="1"/>
          </p:cNvSpPr>
          <p:nvPr/>
        </p:nvSpPr>
        <p:spPr bwMode="auto">
          <a:xfrm>
            <a:off x="1433513" y="2460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45061" name="テキスト ボックス 12"/>
          <p:cNvSpPr txBox="1">
            <a:spLocks noChangeArrowheads="1"/>
          </p:cNvSpPr>
          <p:nvPr/>
        </p:nvSpPr>
        <p:spPr bwMode="auto">
          <a:xfrm>
            <a:off x="1862138" y="2460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45062" name="テキスト ボックス 13"/>
          <p:cNvSpPr txBox="1">
            <a:spLocks noChangeArrowheads="1"/>
          </p:cNvSpPr>
          <p:nvPr/>
        </p:nvSpPr>
        <p:spPr bwMode="auto">
          <a:xfrm>
            <a:off x="1219200" y="27463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45063" name="テキスト ボックス 14"/>
          <p:cNvSpPr txBox="1">
            <a:spLocks noChangeArrowheads="1"/>
          </p:cNvSpPr>
          <p:nvPr/>
        </p:nvSpPr>
        <p:spPr bwMode="auto">
          <a:xfrm>
            <a:off x="1576388" y="28892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45064" name="テキスト ボックス 15"/>
          <p:cNvSpPr txBox="1">
            <a:spLocks noChangeArrowheads="1"/>
          </p:cNvSpPr>
          <p:nvPr/>
        </p:nvSpPr>
        <p:spPr bwMode="auto">
          <a:xfrm>
            <a:off x="1219200" y="31750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45065" name="テキスト ボックス 16"/>
          <p:cNvSpPr txBox="1">
            <a:spLocks noChangeArrowheads="1"/>
          </p:cNvSpPr>
          <p:nvPr/>
        </p:nvSpPr>
        <p:spPr bwMode="auto">
          <a:xfrm>
            <a:off x="1862138" y="31035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45066" name="テキスト ボックス 17"/>
          <p:cNvSpPr txBox="1">
            <a:spLocks noChangeArrowheads="1"/>
          </p:cNvSpPr>
          <p:nvPr/>
        </p:nvSpPr>
        <p:spPr bwMode="auto">
          <a:xfrm>
            <a:off x="1433513" y="3460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45067" name="テキスト ボックス 18"/>
          <p:cNvSpPr txBox="1">
            <a:spLocks noChangeArrowheads="1"/>
          </p:cNvSpPr>
          <p:nvPr/>
        </p:nvSpPr>
        <p:spPr bwMode="auto">
          <a:xfrm>
            <a:off x="2005013" y="3460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45068" name="テキスト ボックス 19"/>
          <p:cNvSpPr txBox="1">
            <a:spLocks noChangeArrowheads="1"/>
          </p:cNvSpPr>
          <p:nvPr/>
        </p:nvSpPr>
        <p:spPr bwMode="auto">
          <a:xfrm>
            <a:off x="2219325" y="2817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45069" name="テキスト ボックス 20"/>
          <p:cNvSpPr txBox="1">
            <a:spLocks noChangeArrowheads="1"/>
          </p:cNvSpPr>
          <p:nvPr/>
        </p:nvSpPr>
        <p:spPr bwMode="auto">
          <a:xfrm>
            <a:off x="2290763" y="32464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45070" name="テキスト ボックス 38"/>
          <p:cNvSpPr txBox="1">
            <a:spLocks noChangeArrowheads="1"/>
          </p:cNvSpPr>
          <p:nvPr/>
        </p:nvSpPr>
        <p:spPr bwMode="auto">
          <a:xfrm>
            <a:off x="1301750" y="4068763"/>
            <a:ext cx="11588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45071" name="テキスト ボックス 40"/>
          <p:cNvSpPr txBox="1">
            <a:spLocks noChangeArrowheads="1"/>
          </p:cNvSpPr>
          <p:nvPr/>
        </p:nvSpPr>
        <p:spPr bwMode="auto">
          <a:xfrm>
            <a:off x="6410325" y="4171950"/>
            <a:ext cx="14684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
        <p:nvSpPr>
          <p:cNvPr id="34" name="円/楕円 33"/>
          <p:cNvSpPr/>
          <p:nvPr/>
        </p:nvSpPr>
        <p:spPr>
          <a:xfrm>
            <a:off x="5605463" y="2239963"/>
            <a:ext cx="2981325" cy="19478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3" name="テキスト ボックス 11"/>
          <p:cNvSpPr txBox="1">
            <a:spLocks noChangeArrowheads="1"/>
          </p:cNvSpPr>
          <p:nvPr/>
        </p:nvSpPr>
        <p:spPr bwMode="auto">
          <a:xfrm>
            <a:off x="6310313" y="24653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0</a:t>
            </a:r>
            <a:endParaRPr lang="ja-JP" altLang="en-US" i="1"/>
          </a:p>
        </p:txBody>
      </p:sp>
      <p:sp>
        <p:nvSpPr>
          <p:cNvPr id="45074" name="テキスト ボックス 12"/>
          <p:cNvSpPr txBox="1">
            <a:spLocks noChangeArrowheads="1"/>
          </p:cNvSpPr>
          <p:nvPr/>
        </p:nvSpPr>
        <p:spPr bwMode="auto">
          <a:xfrm>
            <a:off x="6738938" y="24653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a:t>
            </a:r>
            <a:endParaRPr lang="ja-JP" altLang="en-US" i="1"/>
          </a:p>
        </p:txBody>
      </p:sp>
      <p:sp>
        <p:nvSpPr>
          <p:cNvPr id="45075" name="テキスト ボックス 13"/>
          <p:cNvSpPr txBox="1">
            <a:spLocks noChangeArrowheads="1"/>
          </p:cNvSpPr>
          <p:nvPr/>
        </p:nvSpPr>
        <p:spPr bwMode="auto">
          <a:xfrm>
            <a:off x="6096000" y="27511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2</a:t>
            </a:r>
            <a:endParaRPr lang="ja-JP" altLang="en-US" i="1"/>
          </a:p>
        </p:txBody>
      </p:sp>
      <p:sp>
        <p:nvSpPr>
          <p:cNvPr id="45076" name="テキスト ボックス 14"/>
          <p:cNvSpPr txBox="1">
            <a:spLocks noChangeArrowheads="1"/>
          </p:cNvSpPr>
          <p:nvPr/>
        </p:nvSpPr>
        <p:spPr bwMode="auto">
          <a:xfrm>
            <a:off x="6453188" y="28940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a:t>
            </a:r>
            <a:endParaRPr lang="ja-JP" altLang="en-US" i="1"/>
          </a:p>
        </p:txBody>
      </p:sp>
      <p:sp>
        <p:nvSpPr>
          <p:cNvPr id="45077" name="テキスト ボックス 15"/>
          <p:cNvSpPr txBox="1">
            <a:spLocks noChangeArrowheads="1"/>
          </p:cNvSpPr>
          <p:nvPr/>
        </p:nvSpPr>
        <p:spPr bwMode="auto">
          <a:xfrm>
            <a:off x="6096000" y="31797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4</a:t>
            </a:r>
            <a:endParaRPr lang="ja-JP" altLang="en-US" i="1"/>
          </a:p>
        </p:txBody>
      </p:sp>
      <p:sp>
        <p:nvSpPr>
          <p:cNvPr id="45078" name="テキスト ボックス 16"/>
          <p:cNvSpPr txBox="1">
            <a:spLocks noChangeArrowheads="1"/>
          </p:cNvSpPr>
          <p:nvPr/>
        </p:nvSpPr>
        <p:spPr bwMode="auto">
          <a:xfrm>
            <a:off x="6738938" y="31083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5</a:t>
            </a:r>
            <a:endParaRPr lang="ja-JP" altLang="en-US" i="1"/>
          </a:p>
        </p:txBody>
      </p:sp>
      <p:sp>
        <p:nvSpPr>
          <p:cNvPr id="45079" name="テキスト ボックス 17"/>
          <p:cNvSpPr txBox="1">
            <a:spLocks noChangeArrowheads="1"/>
          </p:cNvSpPr>
          <p:nvPr/>
        </p:nvSpPr>
        <p:spPr bwMode="auto">
          <a:xfrm>
            <a:off x="6310313" y="34655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6</a:t>
            </a:r>
            <a:endParaRPr lang="ja-JP" altLang="en-US" i="1"/>
          </a:p>
        </p:txBody>
      </p:sp>
      <p:sp>
        <p:nvSpPr>
          <p:cNvPr id="45080" name="テキスト ボックス 18"/>
          <p:cNvSpPr txBox="1">
            <a:spLocks noChangeArrowheads="1"/>
          </p:cNvSpPr>
          <p:nvPr/>
        </p:nvSpPr>
        <p:spPr bwMode="auto">
          <a:xfrm>
            <a:off x="6881813" y="34655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7</a:t>
            </a:r>
            <a:endParaRPr lang="ja-JP" altLang="en-US" i="1"/>
          </a:p>
        </p:txBody>
      </p:sp>
      <p:sp>
        <p:nvSpPr>
          <p:cNvPr id="45081" name="テキスト ボックス 19"/>
          <p:cNvSpPr txBox="1">
            <a:spLocks noChangeArrowheads="1"/>
          </p:cNvSpPr>
          <p:nvPr/>
        </p:nvSpPr>
        <p:spPr bwMode="auto">
          <a:xfrm>
            <a:off x="7096125" y="28225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8</a:t>
            </a:r>
            <a:endParaRPr lang="ja-JP" altLang="en-US" i="1"/>
          </a:p>
        </p:txBody>
      </p:sp>
      <p:sp>
        <p:nvSpPr>
          <p:cNvPr id="45082" name="テキスト ボックス 20"/>
          <p:cNvSpPr txBox="1">
            <a:spLocks noChangeArrowheads="1"/>
          </p:cNvSpPr>
          <p:nvPr/>
        </p:nvSpPr>
        <p:spPr bwMode="auto">
          <a:xfrm>
            <a:off x="7167563" y="32512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9</a:t>
            </a:r>
            <a:endParaRPr lang="ja-JP" altLang="en-US" i="1"/>
          </a:p>
        </p:txBody>
      </p:sp>
      <p:cxnSp>
        <p:nvCxnSpPr>
          <p:cNvPr id="45" name="曲線コネクタ 44"/>
          <p:cNvCxnSpPr>
            <a:stCxn id="9" idx="6"/>
            <a:endCxn id="34" idx="2"/>
          </p:cNvCxnSpPr>
          <p:nvPr/>
        </p:nvCxnSpPr>
        <p:spPr>
          <a:xfrm>
            <a:off x="2809875" y="3194050"/>
            <a:ext cx="2795588" cy="1905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5084" name="テキスト ボックス 56"/>
          <p:cNvSpPr txBox="1">
            <a:spLocks noChangeArrowheads="1"/>
          </p:cNvSpPr>
          <p:nvPr/>
        </p:nvSpPr>
        <p:spPr bwMode="auto">
          <a:xfrm>
            <a:off x="3559175" y="2689225"/>
            <a:ext cx="10795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digval</a:t>
            </a:r>
            <a:endParaRPr lang="ja-JP" altLang="en-US"/>
          </a:p>
        </p:txBody>
      </p:sp>
      <p:sp>
        <p:nvSpPr>
          <p:cNvPr id="45085" name="テキスト ボックス 57"/>
          <p:cNvSpPr txBox="1">
            <a:spLocks noChangeArrowheads="1"/>
          </p:cNvSpPr>
          <p:nvPr/>
        </p:nvSpPr>
        <p:spPr bwMode="auto">
          <a:xfrm>
            <a:off x="2854325" y="4273550"/>
            <a:ext cx="2535238"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3200"/>
              <a:t> digval (0) = </a:t>
            </a:r>
            <a:r>
              <a:rPr lang="en-US" altLang="ja-JP" sz="3200" i="1"/>
              <a:t>0</a:t>
            </a:r>
          </a:p>
          <a:p>
            <a:r>
              <a:rPr lang="en-US" altLang="ja-JP" sz="3200"/>
              <a:t> digval (1) = </a:t>
            </a:r>
            <a:r>
              <a:rPr lang="en-US" altLang="ja-JP" sz="3200" i="1"/>
              <a:t>1</a:t>
            </a:r>
          </a:p>
          <a:p>
            <a:r>
              <a:rPr lang="en-US" altLang="ja-JP" sz="3200"/>
              <a:t> ...</a:t>
            </a:r>
          </a:p>
          <a:p>
            <a:r>
              <a:rPr lang="en-US" altLang="ja-JP" sz="3200"/>
              <a:t> digval (9) = </a:t>
            </a:r>
            <a:r>
              <a:rPr lang="en-US" altLang="ja-JP" sz="3200" i="1"/>
              <a:t>9</a:t>
            </a:r>
            <a:endParaRPr lang="ja-JP" altLang="en-US" sz="3200" i="1"/>
          </a:p>
        </p:txBody>
      </p:sp>
      <p:sp>
        <p:nvSpPr>
          <p:cNvPr id="45086" name="テキスト ボックス 12"/>
          <p:cNvSpPr txBox="1">
            <a:spLocks noChangeArrowheads="1"/>
          </p:cNvSpPr>
          <p:nvPr/>
        </p:nvSpPr>
        <p:spPr bwMode="auto">
          <a:xfrm>
            <a:off x="7453313" y="253682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10</a:t>
            </a:r>
            <a:endParaRPr lang="ja-JP" altLang="en-US" i="1"/>
          </a:p>
        </p:txBody>
      </p:sp>
      <p:sp>
        <p:nvSpPr>
          <p:cNvPr id="45087" name="テキスト ボックス 12"/>
          <p:cNvSpPr txBox="1">
            <a:spLocks noChangeArrowheads="1"/>
          </p:cNvSpPr>
          <p:nvPr/>
        </p:nvSpPr>
        <p:spPr bwMode="auto">
          <a:xfrm>
            <a:off x="7524750" y="282257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11</a:t>
            </a:r>
            <a:endParaRPr lang="ja-JP" altLang="en-US" i="1"/>
          </a:p>
        </p:txBody>
      </p:sp>
      <p:sp>
        <p:nvSpPr>
          <p:cNvPr id="45088" name="テキスト ボックス 12"/>
          <p:cNvSpPr txBox="1">
            <a:spLocks noChangeArrowheads="1"/>
          </p:cNvSpPr>
          <p:nvPr/>
        </p:nvSpPr>
        <p:spPr bwMode="auto">
          <a:xfrm>
            <a:off x="7453313" y="310832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12</a:t>
            </a:r>
            <a:endParaRPr lang="ja-JP" altLang="en-US" i="1"/>
          </a:p>
        </p:txBody>
      </p:sp>
      <p:sp>
        <p:nvSpPr>
          <p:cNvPr id="45089" name="テキスト ボックス 12"/>
          <p:cNvSpPr txBox="1">
            <a:spLocks noChangeArrowheads="1"/>
          </p:cNvSpPr>
          <p:nvPr/>
        </p:nvSpPr>
        <p:spPr bwMode="auto">
          <a:xfrm>
            <a:off x="7453313" y="3394075"/>
            <a:ext cx="39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a:t>
            </a:r>
            <a:endParaRPr lang="ja-JP" altLang="en-US" i="1"/>
          </a:p>
        </p:txBody>
      </p:sp>
    </p:spTree>
    <p:extLst>
      <p:ext uri="{BB962C8B-B14F-4D97-AF65-F5344CB8AC3E}">
        <p14:creationId xmlns:p14="http://schemas.microsoft.com/office/powerpoint/2010/main" val="393882208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58813" y="436563"/>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7106" name="テキスト ボックス 34"/>
          <p:cNvSpPr txBox="1">
            <a:spLocks noChangeArrowheads="1"/>
          </p:cNvSpPr>
          <p:nvPr/>
        </p:nvSpPr>
        <p:spPr bwMode="auto">
          <a:xfrm>
            <a:off x="785813" y="1643063"/>
            <a:ext cx="7358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数字列の意味の定義</a:t>
            </a:r>
          </a:p>
        </p:txBody>
      </p:sp>
      <p:cxnSp>
        <p:nvCxnSpPr>
          <p:cNvPr id="45" name="曲線コネクタ 44"/>
          <p:cNvCxnSpPr/>
          <p:nvPr/>
        </p:nvCxnSpPr>
        <p:spPr>
          <a:xfrm>
            <a:off x="2714625" y="3000375"/>
            <a:ext cx="2643188"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286000"/>
            <a:ext cx="1928813" cy="13192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109" name="テキスト ボックス 22"/>
          <p:cNvSpPr txBox="1">
            <a:spLocks noChangeArrowheads="1"/>
          </p:cNvSpPr>
          <p:nvPr/>
        </p:nvSpPr>
        <p:spPr bwMode="auto">
          <a:xfrm>
            <a:off x="1282700" y="2520950"/>
            <a:ext cx="7318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47110" name="テキスト ボックス 39"/>
          <p:cNvSpPr txBox="1">
            <a:spLocks noChangeArrowheads="1"/>
          </p:cNvSpPr>
          <p:nvPr/>
        </p:nvSpPr>
        <p:spPr bwMode="auto">
          <a:xfrm>
            <a:off x="976313" y="3659188"/>
            <a:ext cx="1416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（数字列）</a:t>
            </a:r>
          </a:p>
        </p:txBody>
      </p:sp>
      <p:sp>
        <p:nvSpPr>
          <p:cNvPr id="47111" name="テキスト ボックス 56"/>
          <p:cNvSpPr txBox="1">
            <a:spLocks noChangeArrowheads="1"/>
          </p:cNvSpPr>
          <p:nvPr/>
        </p:nvSpPr>
        <p:spPr bwMode="auto">
          <a:xfrm>
            <a:off x="3373438" y="2559050"/>
            <a:ext cx="11064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numval</a:t>
            </a:r>
            <a:endParaRPr lang="ja-JP" altLang="en-US"/>
          </a:p>
        </p:txBody>
      </p:sp>
      <p:sp>
        <p:nvSpPr>
          <p:cNvPr id="47112" name="テキスト ボックス 40"/>
          <p:cNvSpPr txBox="1">
            <a:spLocks noChangeArrowheads="1"/>
          </p:cNvSpPr>
          <p:nvPr/>
        </p:nvSpPr>
        <p:spPr bwMode="auto">
          <a:xfrm>
            <a:off x="6278563" y="3803650"/>
            <a:ext cx="1416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（自然数）</a:t>
            </a:r>
          </a:p>
        </p:txBody>
      </p:sp>
      <p:sp>
        <p:nvSpPr>
          <p:cNvPr id="51" name="円/楕円 50"/>
          <p:cNvSpPr/>
          <p:nvPr/>
        </p:nvSpPr>
        <p:spPr>
          <a:xfrm>
            <a:off x="5487988" y="2219325"/>
            <a:ext cx="3071812" cy="15716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p>
        </p:txBody>
      </p:sp>
      <p:sp>
        <p:nvSpPr>
          <p:cNvPr id="47114" name="テキスト ボックス 11"/>
          <p:cNvSpPr txBox="1">
            <a:spLocks noChangeArrowheads="1"/>
          </p:cNvSpPr>
          <p:nvPr/>
        </p:nvSpPr>
        <p:spPr bwMode="auto">
          <a:xfrm>
            <a:off x="6072188" y="22828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0</a:t>
            </a:r>
            <a:endParaRPr lang="ja-JP" altLang="en-US" sz="2400" i="1"/>
          </a:p>
        </p:txBody>
      </p:sp>
      <p:sp>
        <p:nvSpPr>
          <p:cNvPr id="47115" name="テキスト ボックス 12"/>
          <p:cNvSpPr txBox="1">
            <a:spLocks noChangeArrowheads="1"/>
          </p:cNvSpPr>
          <p:nvPr/>
        </p:nvSpPr>
        <p:spPr bwMode="auto">
          <a:xfrm>
            <a:off x="6500813" y="22828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a:t>
            </a:r>
            <a:endParaRPr lang="ja-JP" altLang="en-US" sz="2400" i="1"/>
          </a:p>
        </p:txBody>
      </p:sp>
      <p:sp>
        <p:nvSpPr>
          <p:cNvPr id="47116" name="テキスト ボックス 13"/>
          <p:cNvSpPr txBox="1">
            <a:spLocks noChangeArrowheads="1"/>
          </p:cNvSpPr>
          <p:nvPr/>
        </p:nvSpPr>
        <p:spPr bwMode="auto">
          <a:xfrm>
            <a:off x="5857875" y="2568575"/>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2</a:t>
            </a:r>
            <a:endParaRPr lang="ja-JP" altLang="en-US" sz="2400" i="1"/>
          </a:p>
        </p:txBody>
      </p:sp>
      <p:sp>
        <p:nvSpPr>
          <p:cNvPr id="47117" name="テキスト ボックス 14"/>
          <p:cNvSpPr txBox="1">
            <a:spLocks noChangeArrowheads="1"/>
          </p:cNvSpPr>
          <p:nvPr/>
        </p:nvSpPr>
        <p:spPr bwMode="auto">
          <a:xfrm>
            <a:off x="6215063" y="27114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a:t>
            </a:r>
            <a:endParaRPr lang="ja-JP" altLang="en-US" sz="2400" i="1"/>
          </a:p>
        </p:txBody>
      </p:sp>
      <p:sp>
        <p:nvSpPr>
          <p:cNvPr id="47118" name="テキスト ボックス 15"/>
          <p:cNvSpPr txBox="1">
            <a:spLocks noChangeArrowheads="1"/>
          </p:cNvSpPr>
          <p:nvPr/>
        </p:nvSpPr>
        <p:spPr bwMode="auto">
          <a:xfrm>
            <a:off x="5857875" y="2997200"/>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4</a:t>
            </a:r>
            <a:endParaRPr lang="ja-JP" altLang="en-US" sz="2400" i="1"/>
          </a:p>
        </p:txBody>
      </p:sp>
      <p:sp>
        <p:nvSpPr>
          <p:cNvPr id="47119" name="テキスト ボックス 16"/>
          <p:cNvSpPr txBox="1">
            <a:spLocks noChangeArrowheads="1"/>
          </p:cNvSpPr>
          <p:nvPr/>
        </p:nvSpPr>
        <p:spPr bwMode="auto">
          <a:xfrm>
            <a:off x="6500813" y="2925763"/>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5</a:t>
            </a:r>
            <a:endParaRPr lang="ja-JP" altLang="en-US" sz="2400" i="1"/>
          </a:p>
        </p:txBody>
      </p:sp>
      <p:sp>
        <p:nvSpPr>
          <p:cNvPr id="47120" name="テキスト ボックス 17"/>
          <p:cNvSpPr txBox="1">
            <a:spLocks noChangeArrowheads="1"/>
          </p:cNvSpPr>
          <p:nvPr/>
        </p:nvSpPr>
        <p:spPr bwMode="auto">
          <a:xfrm>
            <a:off x="6072188" y="32829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6</a:t>
            </a:r>
            <a:endParaRPr lang="ja-JP" altLang="en-US" sz="2400" i="1"/>
          </a:p>
        </p:txBody>
      </p:sp>
      <p:sp>
        <p:nvSpPr>
          <p:cNvPr id="47121" name="テキスト ボックス 18"/>
          <p:cNvSpPr txBox="1">
            <a:spLocks noChangeArrowheads="1"/>
          </p:cNvSpPr>
          <p:nvPr/>
        </p:nvSpPr>
        <p:spPr bwMode="auto">
          <a:xfrm>
            <a:off x="6643688" y="32829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7</a:t>
            </a:r>
            <a:endParaRPr lang="ja-JP" altLang="en-US" sz="2400" i="1"/>
          </a:p>
        </p:txBody>
      </p:sp>
      <p:sp>
        <p:nvSpPr>
          <p:cNvPr id="47122" name="テキスト ボックス 19"/>
          <p:cNvSpPr txBox="1">
            <a:spLocks noChangeArrowheads="1"/>
          </p:cNvSpPr>
          <p:nvPr/>
        </p:nvSpPr>
        <p:spPr bwMode="auto">
          <a:xfrm>
            <a:off x="6858000" y="2640013"/>
            <a:ext cx="338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8</a:t>
            </a:r>
            <a:endParaRPr lang="ja-JP" altLang="en-US" sz="2400" i="1"/>
          </a:p>
        </p:txBody>
      </p:sp>
      <p:sp>
        <p:nvSpPr>
          <p:cNvPr id="47123" name="テキスト ボックス 20"/>
          <p:cNvSpPr txBox="1">
            <a:spLocks noChangeArrowheads="1"/>
          </p:cNvSpPr>
          <p:nvPr/>
        </p:nvSpPr>
        <p:spPr bwMode="auto">
          <a:xfrm>
            <a:off x="6929438" y="3068638"/>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9</a:t>
            </a:r>
            <a:endParaRPr lang="ja-JP" altLang="en-US" sz="2400" i="1"/>
          </a:p>
        </p:txBody>
      </p:sp>
      <p:sp>
        <p:nvSpPr>
          <p:cNvPr id="47124" name="テキスト ボックス 12"/>
          <p:cNvSpPr txBox="1">
            <a:spLocks noChangeArrowheads="1"/>
          </p:cNvSpPr>
          <p:nvPr/>
        </p:nvSpPr>
        <p:spPr bwMode="auto">
          <a:xfrm>
            <a:off x="7215188" y="2354263"/>
            <a:ext cx="49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10</a:t>
            </a:r>
            <a:endParaRPr lang="ja-JP" altLang="en-US" sz="2400" i="1"/>
          </a:p>
        </p:txBody>
      </p:sp>
      <p:sp>
        <p:nvSpPr>
          <p:cNvPr id="47125" name="テキスト ボックス 12"/>
          <p:cNvSpPr txBox="1">
            <a:spLocks noChangeArrowheads="1"/>
          </p:cNvSpPr>
          <p:nvPr/>
        </p:nvSpPr>
        <p:spPr bwMode="auto">
          <a:xfrm>
            <a:off x="7286625" y="2640013"/>
            <a:ext cx="469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11</a:t>
            </a:r>
            <a:endParaRPr lang="ja-JP" altLang="en-US" sz="2400" i="1"/>
          </a:p>
        </p:txBody>
      </p:sp>
      <p:sp>
        <p:nvSpPr>
          <p:cNvPr id="47126" name="テキスト ボックス 12"/>
          <p:cNvSpPr txBox="1">
            <a:spLocks noChangeArrowheads="1"/>
          </p:cNvSpPr>
          <p:nvPr/>
        </p:nvSpPr>
        <p:spPr bwMode="auto">
          <a:xfrm>
            <a:off x="7215188" y="2925763"/>
            <a:ext cx="49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12</a:t>
            </a:r>
            <a:endParaRPr lang="ja-JP" altLang="en-US" sz="2400" i="1"/>
          </a:p>
        </p:txBody>
      </p:sp>
      <p:sp>
        <p:nvSpPr>
          <p:cNvPr id="47127" name="テキスト ボックス 12"/>
          <p:cNvSpPr txBox="1">
            <a:spLocks noChangeArrowheads="1"/>
          </p:cNvSpPr>
          <p:nvPr/>
        </p:nvSpPr>
        <p:spPr bwMode="auto">
          <a:xfrm>
            <a:off x="7215188" y="3211513"/>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28" name="テキスト ボックス 12"/>
          <p:cNvSpPr txBox="1">
            <a:spLocks noChangeArrowheads="1"/>
          </p:cNvSpPr>
          <p:nvPr/>
        </p:nvSpPr>
        <p:spPr bwMode="auto">
          <a:xfrm>
            <a:off x="7858125" y="2640013"/>
            <a:ext cx="6461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325</a:t>
            </a:r>
            <a:endParaRPr lang="ja-JP" altLang="en-US" sz="2400" i="1"/>
          </a:p>
        </p:txBody>
      </p:sp>
      <p:sp>
        <p:nvSpPr>
          <p:cNvPr id="47129" name="テキスト ボックス 12"/>
          <p:cNvSpPr txBox="1">
            <a:spLocks noChangeArrowheads="1"/>
          </p:cNvSpPr>
          <p:nvPr/>
        </p:nvSpPr>
        <p:spPr bwMode="auto">
          <a:xfrm>
            <a:off x="7929563" y="2925763"/>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30" name="テキスト ボックス 71"/>
          <p:cNvSpPr txBox="1">
            <a:spLocks noChangeArrowheads="1"/>
          </p:cNvSpPr>
          <p:nvPr/>
        </p:nvSpPr>
        <p:spPr bwMode="auto">
          <a:xfrm>
            <a:off x="1270000" y="4056063"/>
            <a:ext cx="65119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numval (d) = digval (d)</a:t>
            </a:r>
          </a:p>
          <a:p>
            <a:r>
              <a:rPr lang="en-US" altLang="ja-JP"/>
              <a:t> numval (nd) = numval (n) * </a:t>
            </a:r>
            <a:r>
              <a:rPr lang="en-US" altLang="ja-JP" i="1"/>
              <a:t>10</a:t>
            </a:r>
            <a:r>
              <a:rPr lang="en-US" altLang="ja-JP"/>
              <a:t> + digval (d)</a:t>
            </a:r>
            <a:endParaRPr lang="en-US" altLang="ja-JP" i="1"/>
          </a:p>
        </p:txBody>
      </p:sp>
      <p:sp>
        <p:nvSpPr>
          <p:cNvPr id="47131" name="テキスト ボックス 72"/>
          <p:cNvSpPr txBox="1">
            <a:spLocks noChangeArrowheads="1"/>
          </p:cNvSpPr>
          <p:nvPr/>
        </p:nvSpPr>
        <p:spPr bwMode="auto">
          <a:xfrm>
            <a:off x="2084388" y="5027613"/>
            <a:ext cx="42560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a:t>
            </a:r>
            <a:r>
              <a:rPr lang="en-US" altLang="ja-JP" sz="1800" dirty="0" err="1"/>
              <a:t>numval</a:t>
            </a:r>
            <a:r>
              <a:rPr lang="ja-JP" altLang="en-US" sz="1800" dirty="0"/>
              <a:t>関数は再帰的に定義されている）</a:t>
            </a:r>
          </a:p>
        </p:txBody>
      </p:sp>
      <p:sp>
        <p:nvSpPr>
          <p:cNvPr id="47132" name="テキスト ボックス 28"/>
          <p:cNvSpPr txBox="1">
            <a:spLocks noChangeArrowheads="1"/>
          </p:cNvSpPr>
          <p:nvPr/>
        </p:nvSpPr>
        <p:spPr bwMode="auto">
          <a:xfrm>
            <a:off x="758825" y="5461000"/>
            <a:ext cx="75755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（例） </a:t>
            </a:r>
            <a:r>
              <a:rPr lang="en-US" altLang="ja-JP" sz="2000"/>
              <a:t>numval (325) = numval (32)  * </a:t>
            </a:r>
            <a:r>
              <a:rPr lang="en-US" altLang="ja-JP" sz="2000" i="1"/>
              <a:t>10</a:t>
            </a:r>
            <a:r>
              <a:rPr lang="en-US" altLang="ja-JP" sz="2000"/>
              <a:t>  +  digval (5)</a:t>
            </a:r>
          </a:p>
          <a:p>
            <a:r>
              <a:rPr lang="en-US" altLang="ja-JP" sz="2000"/>
              <a:t>                              = (numval (3)  * </a:t>
            </a:r>
            <a:r>
              <a:rPr lang="en-US" altLang="ja-JP" sz="2000" i="1"/>
              <a:t>10</a:t>
            </a:r>
            <a:r>
              <a:rPr lang="en-US" altLang="ja-JP" sz="2000"/>
              <a:t>  +  digval (2))  * </a:t>
            </a:r>
            <a:r>
              <a:rPr lang="en-US" altLang="ja-JP" sz="2000" i="1"/>
              <a:t>10</a:t>
            </a:r>
            <a:r>
              <a:rPr lang="en-US" altLang="ja-JP" sz="2000"/>
              <a:t>  +  digval (</a:t>
            </a:r>
            <a:r>
              <a:rPr lang="en-US" altLang="ja-JP" sz="2000" i="1"/>
              <a:t>5</a:t>
            </a:r>
            <a:r>
              <a:rPr lang="en-US" altLang="ja-JP" sz="2000"/>
              <a:t>)</a:t>
            </a:r>
          </a:p>
          <a:p>
            <a:r>
              <a:rPr lang="en-US" altLang="ja-JP" sz="2000"/>
              <a:t>                              = (</a:t>
            </a:r>
            <a:r>
              <a:rPr lang="en-US" altLang="ja-JP" sz="2000" i="1"/>
              <a:t>3</a:t>
            </a:r>
            <a:r>
              <a:rPr lang="en-US" altLang="ja-JP" sz="2000"/>
              <a:t> * </a:t>
            </a:r>
            <a:r>
              <a:rPr lang="en-US" altLang="ja-JP" sz="2000" i="1"/>
              <a:t>10</a:t>
            </a:r>
            <a:r>
              <a:rPr lang="en-US" altLang="ja-JP" sz="2000"/>
              <a:t>  +  </a:t>
            </a:r>
            <a:r>
              <a:rPr lang="en-US" altLang="ja-JP" sz="2000" i="1"/>
              <a:t>2</a:t>
            </a:r>
            <a:r>
              <a:rPr lang="en-US" altLang="ja-JP" sz="2000"/>
              <a:t>) </a:t>
            </a:r>
            <a:r>
              <a:rPr lang="ja-JP" altLang="en-US" sz="2000"/>
              <a:t> </a:t>
            </a:r>
            <a:r>
              <a:rPr lang="en-US" altLang="ja-JP" sz="2000"/>
              <a:t>* </a:t>
            </a:r>
            <a:r>
              <a:rPr lang="en-US" altLang="ja-JP" sz="2000" i="1"/>
              <a:t>10 </a:t>
            </a:r>
            <a:r>
              <a:rPr lang="en-US" altLang="ja-JP" sz="2000"/>
              <a:t> +  </a:t>
            </a:r>
            <a:r>
              <a:rPr lang="en-US" altLang="ja-JP" sz="2000" i="1"/>
              <a:t>5</a:t>
            </a:r>
          </a:p>
          <a:p>
            <a:r>
              <a:rPr lang="en-US" altLang="ja-JP" sz="2000"/>
              <a:t>                              = </a:t>
            </a:r>
            <a:r>
              <a:rPr lang="en-US" altLang="ja-JP" sz="2000" i="1"/>
              <a:t>325</a:t>
            </a:r>
            <a:endParaRPr lang="ja-JP" altLang="en-US" sz="2000" i="1"/>
          </a:p>
        </p:txBody>
      </p:sp>
      <p:sp>
        <p:nvSpPr>
          <p:cNvPr id="47133" name="テキスト ボックス 12"/>
          <p:cNvSpPr txBox="1">
            <a:spLocks noChangeArrowheads="1"/>
          </p:cNvSpPr>
          <p:nvPr/>
        </p:nvSpPr>
        <p:spPr bwMode="auto">
          <a:xfrm>
            <a:off x="1430338" y="2979738"/>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Tree>
    <p:extLst>
      <p:ext uri="{BB962C8B-B14F-4D97-AF65-F5344CB8AC3E}">
        <p14:creationId xmlns:p14="http://schemas.microsoft.com/office/powerpoint/2010/main" val="362931264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85800" y="198438"/>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9154" name="テキスト ボックス 34"/>
          <p:cNvSpPr txBox="1">
            <a:spLocks noChangeArrowheads="1"/>
          </p:cNvSpPr>
          <p:nvPr/>
        </p:nvSpPr>
        <p:spPr bwMode="auto">
          <a:xfrm>
            <a:off x="812800" y="1457325"/>
            <a:ext cx="73580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プログラミング言語の意味の定義（単純な命令型言語の場合）</a:t>
            </a:r>
          </a:p>
        </p:txBody>
      </p:sp>
      <p:cxnSp>
        <p:nvCxnSpPr>
          <p:cNvPr id="45" name="曲線コネクタ 44"/>
          <p:cNvCxnSpPr/>
          <p:nvPr/>
        </p:nvCxnSpPr>
        <p:spPr>
          <a:xfrm>
            <a:off x="2767013" y="3051175"/>
            <a:ext cx="2714625"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481263"/>
            <a:ext cx="1928813" cy="11366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57" name="テキスト ボックス 22"/>
          <p:cNvSpPr txBox="1">
            <a:spLocks noChangeArrowheads="1"/>
          </p:cNvSpPr>
          <p:nvPr/>
        </p:nvSpPr>
        <p:spPr bwMode="auto">
          <a:xfrm>
            <a:off x="523875" y="4497388"/>
            <a:ext cx="4260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 begin</a:t>
            </a:r>
          </a:p>
          <a:p>
            <a:r>
              <a:rPr lang="en-US" altLang="ja-JP" sz="2400"/>
              <a:t>   fac := 1;</a:t>
            </a:r>
          </a:p>
          <a:p>
            <a:r>
              <a:rPr lang="en-US" altLang="ja-JP" sz="2400"/>
              <a:t>   while n &gt; 0 do</a:t>
            </a:r>
          </a:p>
          <a:p>
            <a:r>
              <a:rPr lang="en-US" altLang="ja-JP" sz="2400"/>
              <a:t>     begin fac := fac * n; n := n -1 end</a:t>
            </a:r>
          </a:p>
          <a:p>
            <a:r>
              <a:rPr lang="en-US" altLang="ja-JP" sz="2400"/>
              <a:t>end</a:t>
            </a:r>
          </a:p>
        </p:txBody>
      </p:sp>
      <p:sp>
        <p:nvSpPr>
          <p:cNvPr id="49158" name="テキスト ボックス 39"/>
          <p:cNvSpPr txBox="1">
            <a:spLocks noChangeArrowheads="1"/>
          </p:cNvSpPr>
          <p:nvPr/>
        </p:nvSpPr>
        <p:spPr bwMode="auto">
          <a:xfrm>
            <a:off x="814388" y="3616325"/>
            <a:ext cx="1563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プログラム</a:t>
            </a:r>
            <a:endParaRPr lang="ja-JP" altLang="en-US"/>
          </a:p>
        </p:txBody>
      </p:sp>
      <p:sp>
        <p:nvSpPr>
          <p:cNvPr id="49159" name="テキスト ボックス 56"/>
          <p:cNvSpPr txBox="1">
            <a:spLocks noChangeArrowheads="1"/>
          </p:cNvSpPr>
          <p:nvPr/>
        </p:nvSpPr>
        <p:spPr bwMode="auto">
          <a:xfrm>
            <a:off x="3916363" y="2501900"/>
            <a:ext cx="2746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a:t>
            </a:r>
            <a:endParaRPr lang="ja-JP" altLang="en-US"/>
          </a:p>
        </p:txBody>
      </p:sp>
      <p:sp>
        <p:nvSpPr>
          <p:cNvPr id="49160" name="テキスト ボックス 40"/>
          <p:cNvSpPr txBox="1">
            <a:spLocks noChangeArrowheads="1"/>
          </p:cNvSpPr>
          <p:nvPr/>
        </p:nvSpPr>
        <p:spPr bwMode="auto">
          <a:xfrm>
            <a:off x="4743450" y="3605213"/>
            <a:ext cx="4229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状態から状態への（部分）関数</a:t>
            </a:r>
          </a:p>
        </p:txBody>
      </p:sp>
      <p:sp>
        <p:nvSpPr>
          <p:cNvPr id="51" name="円/楕円 50"/>
          <p:cNvSpPr/>
          <p:nvPr/>
        </p:nvSpPr>
        <p:spPr>
          <a:xfrm>
            <a:off x="5624513" y="2517775"/>
            <a:ext cx="2035175" cy="1060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62" name="テキスト ボックス 28"/>
          <p:cNvSpPr txBox="1">
            <a:spLocks noChangeArrowheads="1"/>
          </p:cNvSpPr>
          <p:nvPr/>
        </p:nvSpPr>
        <p:spPr bwMode="auto">
          <a:xfrm>
            <a:off x="317500" y="4130675"/>
            <a:ext cx="2111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a:t>
            </a:r>
            <a:r>
              <a:rPr lang="ja-JP" altLang="en-US" sz="2400"/>
              <a:t>プログラム例</a:t>
            </a:r>
            <a:r>
              <a:rPr lang="en-US" altLang="ja-JP"/>
              <a:t>]</a:t>
            </a:r>
            <a:endParaRPr lang="ja-JP" altLang="en-US"/>
          </a:p>
        </p:txBody>
      </p:sp>
      <p:cxnSp>
        <p:nvCxnSpPr>
          <p:cNvPr id="32" name="曲線コネクタ 31"/>
          <p:cNvCxnSpPr/>
          <p:nvPr/>
        </p:nvCxnSpPr>
        <p:spPr>
          <a:xfrm flipV="1">
            <a:off x="3443288" y="5380038"/>
            <a:ext cx="1485900" cy="952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9164" name="テキスト ボックス 32"/>
          <p:cNvSpPr txBox="1">
            <a:spLocks noChangeArrowheads="1"/>
          </p:cNvSpPr>
          <p:nvPr/>
        </p:nvSpPr>
        <p:spPr bwMode="auto">
          <a:xfrm>
            <a:off x="3967163" y="4816475"/>
            <a:ext cx="414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sp>
        <p:nvSpPr>
          <p:cNvPr id="49165" name="テキスト ボックス 35"/>
          <p:cNvSpPr txBox="1">
            <a:spLocks noChangeArrowheads="1"/>
          </p:cNvSpPr>
          <p:nvPr/>
        </p:nvSpPr>
        <p:spPr bwMode="auto">
          <a:xfrm>
            <a:off x="5229225" y="4772025"/>
            <a:ext cx="3636963"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変数</a:t>
            </a:r>
            <a:r>
              <a:rPr lang="en-US" altLang="ja-JP" sz="2400"/>
              <a:t>fac</a:t>
            </a:r>
            <a:r>
              <a:rPr lang="ja-JP" altLang="en-US" sz="2400"/>
              <a:t>の値を</a:t>
            </a:r>
            <a:r>
              <a:rPr lang="en-US" altLang="ja-JP" sz="2400"/>
              <a:t>n</a:t>
            </a:r>
            <a:r>
              <a:rPr lang="ja-JP" altLang="en-US" sz="2400"/>
              <a:t>の階乗に変化させる、状態から状態への関数</a:t>
            </a:r>
          </a:p>
        </p:txBody>
      </p:sp>
      <p:sp>
        <p:nvSpPr>
          <p:cNvPr id="49166" name="テキスト ボックス 32"/>
          <p:cNvSpPr txBox="1">
            <a:spLocks noChangeArrowheads="1"/>
          </p:cNvSpPr>
          <p:nvPr/>
        </p:nvSpPr>
        <p:spPr bwMode="auto">
          <a:xfrm>
            <a:off x="3908425" y="2490788"/>
            <a:ext cx="412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cxnSp>
        <p:nvCxnSpPr>
          <p:cNvPr id="49167" name="直線コネクタ 16"/>
          <p:cNvCxnSpPr>
            <a:cxnSpLocks noChangeShapeType="1"/>
          </p:cNvCxnSpPr>
          <p:nvPr/>
        </p:nvCxnSpPr>
        <p:spPr bwMode="auto">
          <a:xfrm rot="16200000" flipH="1">
            <a:off x="3318668" y="5399882"/>
            <a:ext cx="252413" cy="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8996733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51202" name="テキスト ボックス 28"/>
          <p:cNvSpPr txBox="1">
            <a:spLocks noChangeArrowheads="1"/>
          </p:cNvSpPr>
          <p:nvPr/>
        </p:nvSpPr>
        <p:spPr bwMode="auto">
          <a:xfrm>
            <a:off x="512763" y="1692275"/>
            <a:ext cx="788987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これまでに見た数字列の意味の定義法のように、プログラムの意味をその部分プログラムの意味から定義する意味定義法は、表示的意味論</a:t>
            </a:r>
            <a:r>
              <a:rPr lang="en-US" altLang="ja-JP" dirty="0"/>
              <a:t>(</a:t>
            </a:r>
            <a:r>
              <a:rPr lang="en-US" altLang="ja-JP" dirty="0" err="1"/>
              <a:t>denotational</a:t>
            </a:r>
            <a:r>
              <a:rPr lang="en-US" altLang="ja-JP" dirty="0"/>
              <a:t> semantics)</a:t>
            </a:r>
            <a:r>
              <a:rPr lang="ja-JP" altLang="en-US" dirty="0"/>
              <a:t>と呼ばれ、</a:t>
            </a:r>
            <a:r>
              <a:rPr lang="en-US" altLang="ja-JP" dirty="0"/>
              <a:t>Dana Scott</a:t>
            </a:r>
            <a:r>
              <a:rPr lang="ja-JP" altLang="en-US" dirty="0"/>
              <a:t>等によって研究されたものである。プログラミング言語の意味について形式的</a:t>
            </a:r>
            <a:r>
              <a:rPr lang="en-US" altLang="ja-JP" dirty="0"/>
              <a:t>(formal)</a:t>
            </a:r>
            <a:r>
              <a:rPr lang="ja-JP" altLang="en-US" dirty="0"/>
              <a:t>に論じたい場合に用いられる。</a:t>
            </a:r>
          </a:p>
        </p:txBody>
      </p:sp>
      <p:sp>
        <p:nvSpPr>
          <p:cNvPr id="51203" name="テキスト ボックス 29"/>
          <p:cNvSpPr txBox="1">
            <a:spLocks noChangeArrowheads="1"/>
          </p:cNvSpPr>
          <p:nvPr/>
        </p:nvSpPr>
        <p:spPr bwMode="auto">
          <a:xfrm>
            <a:off x="574505" y="4472795"/>
            <a:ext cx="54895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dirty="0"/>
              <a:t>この他の形式的な意味定義法として、</a:t>
            </a:r>
            <a:endParaRPr lang="en-US" altLang="ja-JP" sz="2400" dirty="0"/>
          </a:p>
          <a:p>
            <a:r>
              <a:rPr lang="en-US" altLang="ja-JP" sz="2400" dirty="0"/>
              <a:t>   </a:t>
            </a:r>
            <a:r>
              <a:rPr lang="ja-JP" altLang="en-US" sz="2400" dirty="0"/>
              <a:t>操作的意味論</a:t>
            </a:r>
            <a:r>
              <a:rPr lang="en-US" altLang="ja-JP" sz="2400" dirty="0"/>
              <a:t>(operational semantics)</a:t>
            </a:r>
          </a:p>
          <a:p>
            <a:r>
              <a:rPr lang="en-US" altLang="ja-JP" sz="2400" dirty="0"/>
              <a:t>   </a:t>
            </a:r>
            <a:r>
              <a:rPr lang="ja-JP" altLang="en-US" sz="2400" dirty="0"/>
              <a:t>公理的意味論</a:t>
            </a:r>
            <a:r>
              <a:rPr lang="en-US" altLang="ja-JP" sz="2400" dirty="0"/>
              <a:t>(axiomatic semantics)</a:t>
            </a:r>
          </a:p>
          <a:p>
            <a:r>
              <a:rPr lang="ja-JP" altLang="en-US" sz="2400" dirty="0"/>
              <a:t>がある。</a:t>
            </a:r>
          </a:p>
        </p:txBody>
      </p:sp>
      <p:sp>
        <p:nvSpPr>
          <p:cNvPr id="51204" name="テキスト ボックス 30"/>
          <p:cNvSpPr txBox="1">
            <a:spLocks noChangeArrowheads="1"/>
          </p:cNvSpPr>
          <p:nvPr/>
        </p:nvSpPr>
        <p:spPr bwMode="auto">
          <a:xfrm>
            <a:off x="1369365" y="6021252"/>
            <a:ext cx="59626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通常は、日本語、英語など、自然言語で意味を記述するが、</a:t>
            </a:r>
            <a:endParaRPr lang="en-US" altLang="ja-JP" sz="1800" dirty="0"/>
          </a:p>
          <a:p>
            <a:r>
              <a:rPr lang="ja-JP" altLang="en-US" sz="1800" dirty="0"/>
              <a:t>あいまいさが残る場合があり、厳密な議論には適さない。</a:t>
            </a:r>
            <a:endParaRPr lang="en-US" altLang="ja-JP" sz="1800" dirty="0"/>
          </a:p>
        </p:txBody>
      </p:sp>
    </p:spTree>
    <p:extLst>
      <p:ext uri="{BB962C8B-B14F-4D97-AF65-F5344CB8AC3E}">
        <p14:creationId xmlns:p14="http://schemas.microsoft.com/office/powerpoint/2010/main" val="387175694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24</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smtClean="0">
                <a:solidFill>
                  <a:srgbClr val="008000"/>
                </a:solidFill>
                <a:latin typeface="Arial" charset="0"/>
              </a:rPr>
              <a:t>２．研究テーマ</a:t>
            </a:r>
            <a:endParaRPr lang="ja-JP" altLang="en-US" sz="3600" dirty="0">
              <a:solidFill>
                <a:srgbClr val="008000"/>
              </a:solidFill>
              <a:latin typeface="Arial" charset="0"/>
            </a:endParaRPr>
          </a:p>
        </p:txBody>
      </p:sp>
    </p:spTree>
    <p:extLst>
      <p:ext uri="{BB962C8B-B14F-4D97-AF65-F5344CB8AC3E}">
        <p14:creationId xmlns:p14="http://schemas.microsoft.com/office/powerpoint/2010/main" val="36063396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現在の研究テーマ</a:t>
            </a:r>
          </a:p>
        </p:txBody>
      </p:sp>
      <p:sp>
        <p:nvSpPr>
          <p:cNvPr id="6" name="コンテンツ プレースホルダー 2"/>
          <p:cNvSpPr>
            <a:spLocks noGrp="1"/>
          </p:cNvSpPr>
          <p:nvPr>
            <p:ph idx="1"/>
          </p:nvPr>
        </p:nvSpPr>
        <p:spPr>
          <a:xfrm>
            <a:off x="545867" y="1873657"/>
            <a:ext cx="8192155" cy="4522678"/>
          </a:xfrm>
        </p:spPr>
        <p:txBody>
          <a:bodyPr/>
          <a:lstStyle/>
          <a:p>
            <a:pPr marL="457200" indent="-457200">
              <a:buFont typeface="Arial"/>
              <a:buChar char="•"/>
            </a:pPr>
            <a:r>
              <a:rPr lang="ja-JP" altLang="en-US" dirty="0" smtClean="0"/>
              <a:t>プログラミング支援に関する理論および実装</a:t>
            </a:r>
            <a:endParaRPr lang="en-US" altLang="ja-JP" dirty="0" smtClean="0"/>
          </a:p>
          <a:p>
            <a:pPr lvl="1"/>
            <a:r>
              <a:rPr lang="ja-JP" altLang="en-US" dirty="0" smtClean="0"/>
              <a:t>識別子補完</a:t>
            </a:r>
            <a:r>
              <a:rPr lang="ja-JP" altLang="en-US" dirty="0"/>
              <a:t>、識別子付け替え、</a:t>
            </a:r>
            <a:r>
              <a:rPr lang="ja-JP" altLang="en-US" dirty="0" smtClean="0"/>
              <a:t>識別子宣言参照、構文補完、キーワード補完、コードクローンの検出</a:t>
            </a:r>
            <a:r>
              <a:rPr lang="ja-JP" altLang="en-US" dirty="0"/>
              <a:t>および</a:t>
            </a:r>
            <a:r>
              <a:rPr lang="ja-JP" altLang="en-US" dirty="0" smtClean="0"/>
              <a:t>除去、マクロ抽出</a:t>
            </a:r>
            <a:endParaRPr lang="en-US" altLang="ja-JP" dirty="0" smtClean="0"/>
          </a:p>
          <a:p>
            <a:pPr lvl="1"/>
            <a:r>
              <a:rPr lang="ja-JP" altLang="en-US" dirty="0" smtClean="0"/>
              <a:t>その他、プログラミング支援なら何でも</a:t>
            </a:r>
            <a:endParaRPr lang="en-US" altLang="ja-JP" dirty="0" smtClean="0"/>
          </a:p>
          <a:p>
            <a:r>
              <a:rPr lang="ja-JP" altLang="en-US" dirty="0" smtClean="0"/>
              <a:t>プログラミング学習支援に関する</a:t>
            </a:r>
            <a:r>
              <a:rPr lang="en-US" altLang="en-US" dirty="0" smtClean="0"/>
              <a:t>理論および実装</a:t>
            </a:r>
          </a:p>
          <a:p>
            <a:pPr lvl="1"/>
            <a:r>
              <a:rPr lang="en-US" altLang="ja-JP" dirty="0" smtClean="0"/>
              <a:t>C</a:t>
            </a:r>
            <a:r>
              <a:rPr lang="ja-JP" altLang="en-US" dirty="0" smtClean="0"/>
              <a:t>言語プログラムの関数の戻り番地の書き換えの可視化</a:t>
            </a:r>
            <a:endParaRPr lang="en-US" altLang="ja-JP" dirty="0" smtClean="0"/>
          </a:p>
          <a:p>
            <a:pPr lvl="1"/>
            <a:r>
              <a:rPr lang="en-US" altLang="ja-JP" dirty="0" smtClean="0"/>
              <a:t>C</a:t>
            </a:r>
            <a:r>
              <a:rPr lang="ja-JP" altLang="en-US" dirty="0" smtClean="0"/>
              <a:t>言語プログラムからの</a:t>
            </a:r>
            <a:r>
              <a:rPr lang="en-US" altLang="ja-JP" dirty="0" err="1"/>
              <a:t>g</a:t>
            </a:r>
            <a:r>
              <a:rPr lang="en-US" altLang="ja-JP" dirty="0" err="1" smtClean="0"/>
              <a:t>oto</a:t>
            </a:r>
            <a:r>
              <a:rPr lang="ja-JP" altLang="en-US" dirty="0" smtClean="0"/>
              <a:t>文の除去</a:t>
            </a:r>
            <a:endParaRPr lang="en-US" altLang="ja-JP" dirty="0" smtClean="0"/>
          </a:p>
          <a:p>
            <a:pPr lvl="1"/>
            <a:r>
              <a:rPr lang="ja-JP" altLang="en-US" dirty="0" smtClean="0"/>
              <a:t>その他、プログラミング学習支援なら何でも</a:t>
            </a:r>
            <a:endParaRPr lang="en-US" altLang="ja-JP" dirty="0" smtClean="0"/>
          </a:p>
          <a:p>
            <a:r>
              <a:rPr lang="ja-JP" altLang="en-US" dirty="0" smtClean="0"/>
              <a:t>数独など</a:t>
            </a:r>
            <a:endParaRPr lang="en-US" altLang="ja-JP" dirty="0"/>
          </a:p>
        </p:txBody>
      </p:sp>
    </p:spTree>
    <p:extLst>
      <p:ext uri="{BB962C8B-B14F-4D97-AF65-F5344CB8AC3E}">
        <p14:creationId xmlns:p14="http://schemas.microsoft.com/office/powerpoint/2010/main" val="251746191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658813" y="371475"/>
            <a:ext cx="7870825" cy="1457325"/>
          </a:xfrm>
          <a:solidFill>
            <a:schemeClr val="accent1"/>
          </a:solidFill>
        </p:spPr>
        <p:txBody>
          <a:bodyPr/>
          <a:lstStyle/>
          <a:p>
            <a:pPr eaLnBrk="1" hangingPunct="1"/>
            <a:r>
              <a:rPr lang="ja-JP" altLang="en-US" dirty="0" smtClean="0">
                <a:solidFill>
                  <a:srgbClr val="FFFFFF"/>
                </a:solidFill>
                <a:latin typeface="Times New Roman" charset="0"/>
                <a:ea typeface="ＭＳ Ｐゴシック" charset="0"/>
              </a:rPr>
              <a:t>既存の識別子補完</a:t>
            </a:r>
            <a:r>
              <a:rPr lang="ja-JP" altLang="en-US" dirty="0">
                <a:solidFill>
                  <a:srgbClr val="FFFFFF"/>
                </a:solidFill>
                <a:latin typeface="Times New Roman" charset="0"/>
                <a:ea typeface="ＭＳ Ｐゴシック" charset="0"/>
              </a:rPr>
              <a:t>システム</a:t>
            </a:r>
            <a:r>
              <a:rPr lang="en-US" altLang="ja-JP" dirty="0">
                <a:solidFill>
                  <a:srgbClr val="FFFFFF"/>
                </a:solidFill>
                <a:latin typeface="Times New Roman" charset="0"/>
                <a:ea typeface="ＭＳ Ｐゴシック" charset="0"/>
              </a:rPr>
              <a:t/>
            </a:r>
            <a:br>
              <a:rPr lang="en-US" altLang="ja-JP" dirty="0">
                <a:solidFill>
                  <a:srgbClr val="FFFFFF"/>
                </a:solidFill>
                <a:latin typeface="Times New Roman" charset="0"/>
                <a:ea typeface="ＭＳ Ｐゴシック" charset="0"/>
              </a:rPr>
            </a:br>
            <a:r>
              <a:rPr lang="ja-JP" altLang="en-US" dirty="0">
                <a:solidFill>
                  <a:srgbClr val="FFFFFF"/>
                </a:solidFill>
                <a:latin typeface="Times New Roman" charset="0"/>
                <a:ea typeface="ＭＳ Ｐゴシック" charset="0"/>
              </a:rPr>
              <a:t>（</a:t>
            </a:r>
            <a:r>
              <a:rPr lang="en-US" altLang="ja-JP" dirty="0">
                <a:solidFill>
                  <a:srgbClr val="FFFFFF"/>
                </a:solidFill>
                <a:latin typeface="Times New Roman" charset="0"/>
                <a:ea typeface="ＭＳ Ｐゴシック" charset="0"/>
              </a:rPr>
              <a:t>Java</a:t>
            </a:r>
            <a:r>
              <a:rPr lang="ja-JP" altLang="en-US" dirty="0">
                <a:solidFill>
                  <a:srgbClr val="FFFFFF"/>
                </a:solidFill>
                <a:latin typeface="Times New Roman" charset="0"/>
                <a:ea typeface="ＭＳ Ｐゴシック" charset="0"/>
              </a:rPr>
              <a:t>用の</a:t>
            </a:r>
            <a:r>
              <a:rPr lang="en-US" altLang="ja-JP" dirty="0">
                <a:solidFill>
                  <a:srgbClr val="FFFFFF"/>
                </a:solidFill>
                <a:latin typeface="Times New Roman" charset="0"/>
                <a:ea typeface="ＭＳ Ｐゴシック" charset="0"/>
              </a:rPr>
              <a:t>Eclipse</a:t>
            </a:r>
            <a:r>
              <a:rPr lang="ja-JP" altLang="en-US" dirty="0">
                <a:solidFill>
                  <a:srgbClr val="FFFFFF"/>
                </a:solidFill>
                <a:latin typeface="Times New Roman" charset="0"/>
                <a:ea typeface="ＭＳ Ｐゴシック" charset="0"/>
              </a:rPr>
              <a:t>の環境</a:t>
            </a:r>
            <a:r>
              <a:rPr lang="en-US" altLang="ja-JP" dirty="0">
                <a:solidFill>
                  <a:srgbClr val="FFFFFF"/>
                </a:solidFill>
                <a:latin typeface="Times New Roman" charset="0"/>
                <a:ea typeface="ＭＳ Ｐゴシック" charset="0"/>
              </a:rPr>
              <a:t>)</a:t>
            </a:r>
            <a:endParaRPr lang="ja-JP" altLang="en-US" dirty="0">
              <a:solidFill>
                <a:srgbClr val="FFFFFF"/>
              </a:solidFill>
              <a:latin typeface="Times New Roman" charset="0"/>
              <a:ea typeface="ＭＳ Ｐゴシック" charset="0"/>
            </a:endParaRPr>
          </a:p>
        </p:txBody>
      </p:sp>
      <p:pic>
        <p:nvPicPr>
          <p:cNvPr id="552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50" y="1995488"/>
            <a:ext cx="8977313" cy="426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836541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en-US" altLang="ja-JP" sz="2800" dirty="0"/>
              <a:t>Standard ML</a:t>
            </a:r>
            <a:r>
              <a:rPr lang="ja-JP" altLang="en-US" sz="2800" dirty="0"/>
              <a:t>（のサブセット）を対象とする</a:t>
            </a:r>
            <a:r>
              <a:rPr lang="ja-JP" altLang="en-US" sz="2800" dirty="0" smtClean="0"/>
              <a:t>。</a:t>
            </a:r>
            <a:endParaRPr lang="en-US" altLang="ja-JP" sz="2800" dirty="0" smtClean="0"/>
          </a:p>
          <a:p>
            <a:pPr marL="457200" indent="-457200">
              <a:buFont typeface="Arial"/>
              <a:buChar char="•"/>
            </a:pPr>
            <a:r>
              <a:rPr lang="ja-JP" altLang="en-US" sz="2800" dirty="0" smtClean="0"/>
              <a:t>どの</a:t>
            </a:r>
            <a:r>
              <a:rPr lang="ja-JP" altLang="en-US" sz="2800" dirty="0"/>
              <a:t>ような状況でどういう補完候補が提示されるかがはっきり</a:t>
            </a:r>
            <a:r>
              <a:rPr lang="ja-JP" altLang="en-US" sz="2800" dirty="0" smtClean="0"/>
              <a:t>分かる。</a:t>
            </a:r>
            <a:endParaRPr lang="en-US" altLang="ja-JP" sz="2800" dirty="0" smtClean="0"/>
          </a:p>
          <a:p>
            <a:pPr marL="857250" lvl="1" indent="-457200"/>
            <a:r>
              <a:rPr lang="ja-JP" altLang="en-US" sz="2400" dirty="0" smtClean="0"/>
              <a:t>熟練</a:t>
            </a:r>
            <a:r>
              <a:rPr lang="ja-JP" altLang="en-US" sz="2400" dirty="0"/>
              <a:t>プログラマは</a:t>
            </a:r>
            <a:r>
              <a:rPr lang="en-US" altLang="ja-JP" sz="2400" dirty="0"/>
              <a:t>IDE</a:t>
            </a:r>
            <a:r>
              <a:rPr lang="ja-JP" altLang="en-US" sz="2400" dirty="0"/>
              <a:t>（統合開発環境）の機能の仕様が明確であることを望む（場合が多い</a:t>
            </a:r>
            <a:r>
              <a:rPr lang="ja-JP" altLang="en-US" sz="2400" dirty="0" smtClean="0"/>
              <a:t>）</a:t>
            </a:r>
            <a:endParaRPr lang="en-US" altLang="ja-JP" sz="2400" dirty="0" smtClean="0"/>
          </a:p>
          <a:p>
            <a:pPr marL="457200" indent="-457200"/>
            <a:r>
              <a:rPr lang="ja-JP" altLang="en-US" sz="2800" dirty="0" smtClean="0"/>
              <a:t>型情報を考慮して候補の絞り込みを行う</a:t>
            </a:r>
            <a:endParaRPr lang="en-US" altLang="ja-JP" sz="2800" dirty="0" smtClean="0"/>
          </a:p>
          <a:p>
            <a:pPr marL="457200" indent="-457200"/>
            <a:r>
              <a:rPr lang="ja-JP" altLang="en-US" sz="2800" dirty="0" smtClean="0"/>
              <a:t>国内会議</a:t>
            </a:r>
            <a:r>
              <a:rPr lang="en-US" altLang="ja-JP" sz="2800" dirty="0" smtClean="0"/>
              <a:t>PPL2010</a:t>
            </a:r>
            <a:r>
              <a:rPr lang="ja-JP" altLang="en-US" sz="2800" dirty="0" smtClean="0"/>
              <a:t>、</a:t>
            </a:r>
            <a:r>
              <a:rPr lang="en-US" altLang="ja-JP" sz="2800" dirty="0" smtClean="0"/>
              <a:t>PPL2011</a:t>
            </a:r>
            <a:r>
              <a:rPr lang="ja-JP" altLang="en-US" sz="2800" dirty="0" smtClean="0"/>
              <a:t>、</a:t>
            </a:r>
            <a:r>
              <a:rPr lang="en-US" altLang="ja-JP" sz="2800" dirty="0" smtClean="0"/>
              <a:t>2011</a:t>
            </a:r>
            <a:r>
              <a:rPr lang="ja-JP" altLang="en-US" sz="2800" dirty="0" smtClean="0"/>
              <a:t>年度修士論文、国際会議</a:t>
            </a:r>
            <a:r>
              <a:rPr lang="en-US" altLang="ja-JP" sz="2800" dirty="0" smtClean="0"/>
              <a:t>PEPM2012</a:t>
            </a:r>
            <a:r>
              <a:rPr lang="ja-JP" altLang="en-US" sz="2800" dirty="0" smtClean="0"/>
              <a:t>、国際論文誌</a:t>
            </a:r>
            <a:r>
              <a:rPr lang="en-US" altLang="ja-JP" sz="2800" dirty="0" smtClean="0"/>
              <a:t>Higher Order and Symbolic Computation 25(1), 2013</a:t>
            </a:r>
            <a:r>
              <a:rPr lang="ja-JP" altLang="en-US" dirty="0" smtClean="0"/>
              <a:t>で発表</a:t>
            </a:r>
            <a:endParaRPr lang="en-US" altLang="ja-JP" sz="2800" dirty="0" smtClean="0"/>
          </a:p>
          <a:p>
            <a:pPr marL="457200" indent="-457200"/>
            <a:r>
              <a:rPr lang="en-US" altLang="ja-JP" dirty="0"/>
              <a:t>http://</a:t>
            </a:r>
            <a:r>
              <a:rPr lang="en-US" altLang="ja-JP" dirty="0" err="1"/>
              <a:t>www.cs.ise.shibaura-it.ac.jp</a:t>
            </a:r>
            <a:r>
              <a:rPr lang="en-US" altLang="ja-JP" dirty="0"/>
              <a:t>/lambda-mode</a:t>
            </a:r>
            <a:r>
              <a:rPr lang="en-US" altLang="ja-JP" dirty="0" smtClean="0"/>
              <a:t>/</a:t>
            </a:r>
            <a:r>
              <a:rPr lang="ja-JP" altLang="en-US" dirty="0" smtClean="0"/>
              <a:t>でソースコードを公開</a:t>
            </a:r>
            <a:endParaRPr lang="en-US" altLang="ja-JP" sz="2800" dirty="0" smtClean="0"/>
          </a:p>
          <a:p>
            <a:pPr marL="457200" indent="-457200"/>
            <a:endParaRPr lang="ja-JP" altLang="en-US" sz="2800" dirty="0"/>
          </a:p>
          <a:p>
            <a:pPr marL="457200" indent="-457200">
              <a:buFont typeface="Arial"/>
              <a:buChar char="•"/>
            </a:pPr>
            <a:endParaRPr lang="en-US" altLang="ja-JP" sz="2800" dirty="0" smtClean="0"/>
          </a:p>
          <a:p>
            <a:pPr marL="457200" indent="-457200">
              <a:buFont typeface="Arial"/>
              <a:buChar char="•"/>
            </a:pPr>
            <a:endParaRPr lang="en-US" altLang="ja-JP" sz="28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開発中の識別子補完システム１</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9385412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dirty="0">
                <a:solidFill>
                  <a:srgbClr val="FFFFFF"/>
                </a:solidFill>
                <a:latin typeface="Times New Roman" charset="0"/>
                <a:ea typeface="ＭＳ Ｐゴシック" charset="0"/>
              </a:rPr>
              <a:t>開発中</a:t>
            </a:r>
            <a:r>
              <a:rPr lang="ja-JP" altLang="en-US" dirty="0" smtClean="0">
                <a:solidFill>
                  <a:srgbClr val="FFFFFF"/>
                </a:solidFill>
                <a:latin typeface="Times New Roman" charset="0"/>
                <a:ea typeface="ＭＳ Ｐゴシック" charset="0"/>
              </a:rPr>
              <a:t>の識別子補完システム</a:t>
            </a:r>
            <a:r>
              <a:rPr lang="en-US" altLang="ja-JP" dirty="0" smtClean="0">
                <a:solidFill>
                  <a:srgbClr val="FFFFFF"/>
                </a:solidFill>
                <a:latin typeface="Times New Roman" charset="0"/>
                <a:ea typeface="ＭＳ Ｐゴシック" charset="0"/>
              </a:rPr>
              <a:t>1</a:t>
            </a:r>
            <a:endParaRPr lang="ja-JP" altLang="en-US" dirty="0">
              <a:solidFill>
                <a:srgbClr val="FFFFFF"/>
              </a:solidFill>
              <a:latin typeface="Times New Roman" charset="0"/>
              <a:ea typeface="ＭＳ Ｐゴシック" charset="0"/>
            </a:endParaRPr>
          </a:p>
        </p:txBody>
      </p:sp>
      <p:pic>
        <p:nvPicPr>
          <p:cNvPr id="573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444" y="1783354"/>
            <a:ext cx="5200998"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7" name="正方形/長方形 9"/>
          <p:cNvSpPr>
            <a:spLocks noChangeArrowheads="1"/>
          </p:cNvSpPr>
          <p:nvPr/>
        </p:nvSpPr>
        <p:spPr bwMode="auto">
          <a:xfrm>
            <a:off x="751171" y="5830672"/>
            <a:ext cx="76681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rPr>
              <a:t>http://www.cs.ise.shibaura-it.ac.jp/lambda-mode</a:t>
            </a:r>
            <a:r>
              <a:rPr lang="en-US" altLang="ja-JP" dirty="0" smtClean="0">
                <a:solidFill>
                  <a:srgbClr val="000000"/>
                </a:solidFill>
              </a:rPr>
              <a:t>/</a:t>
            </a:r>
          </a:p>
          <a:p>
            <a:r>
              <a:rPr lang="ja-JP" altLang="en-US" dirty="0" smtClean="0"/>
              <a:t>で</a:t>
            </a:r>
            <a:r>
              <a:rPr lang="ja-JP" altLang="en-US" dirty="0"/>
              <a:t>ソースコードを公開</a:t>
            </a:r>
          </a:p>
        </p:txBody>
      </p:sp>
      <p:sp>
        <p:nvSpPr>
          <p:cNvPr id="57348" name="テキスト ボックス 10"/>
          <p:cNvSpPr txBox="1">
            <a:spLocks noChangeArrowheads="1"/>
          </p:cNvSpPr>
          <p:nvPr/>
        </p:nvSpPr>
        <p:spPr bwMode="auto">
          <a:xfrm>
            <a:off x="6090126" y="2192391"/>
            <a:ext cx="26765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タイプミスおよび型エラーの削減</a:t>
            </a:r>
          </a:p>
        </p:txBody>
      </p:sp>
    </p:spTree>
    <p:extLst>
      <p:ext uri="{BB962C8B-B14F-4D97-AF65-F5344CB8AC3E}">
        <p14:creationId xmlns:p14="http://schemas.microsoft.com/office/powerpoint/2010/main" val="229184834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863618"/>
            <a:ext cx="7772400" cy="4380013"/>
          </a:xfrm>
        </p:spPr>
        <p:txBody>
          <a:bodyPr/>
          <a:lstStyle/>
          <a:p>
            <a:pPr marL="457200" indent="-457200">
              <a:buFont typeface="Arial"/>
              <a:buChar char="•"/>
            </a:pPr>
            <a:r>
              <a:rPr lang="ja-JP" altLang="en-US" dirty="0" smtClean="0"/>
              <a:t>構文に誤りがある場合でも補完ができるようにする。</a:t>
            </a:r>
            <a:endParaRPr lang="en-US" altLang="ja-JP" dirty="0" smtClean="0"/>
          </a:p>
          <a:p>
            <a:pPr marL="857250" lvl="1" indent="-457200"/>
            <a:r>
              <a:rPr lang="ja-JP" altLang="en-US" dirty="0" smtClean="0"/>
              <a:t>プログラムは最初から順番に書くとは限らない。</a:t>
            </a:r>
            <a:endParaRPr lang="en-US" altLang="ja-JP" dirty="0" smtClean="0"/>
          </a:p>
          <a:p>
            <a:pPr marL="857250" lvl="1" indent="-457200"/>
            <a:r>
              <a:rPr lang="ja-JP" altLang="en-US" dirty="0" smtClean="0"/>
              <a:t>プログラムに書き間違いがある場合もある。</a:t>
            </a:r>
            <a:endParaRPr lang="en-US" altLang="ja-JP" dirty="0" smtClean="0"/>
          </a:p>
          <a:p>
            <a:pPr marL="457200" indent="-457200"/>
            <a:r>
              <a:rPr lang="en-US" altLang="ja-JP" dirty="0" err="1" smtClean="0"/>
              <a:t>Yacc</a:t>
            </a:r>
            <a:r>
              <a:rPr lang="ja-JP" altLang="en-US" dirty="0" smtClean="0"/>
              <a:t>（構文解析器生成系）の誤り回復機能を使って実現</a:t>
            </a:r>
            <a:endParaRPr lang="en-US" altLang="ja-JP" dirty="0" smtClean="0"/>
          </a:p>
          <a:p>
            <a:r>
              <a:rPr lang="en-US" altLang="ja-JP" dirty="0" smtClean="0"/>
              <a:t>2012</a:t>
            </a:r>
            <a:r>
              <a:rPr lang="ja-JP" altLang="en-US" dirty="0" smtClean="0"/>
              <a:t>年度修士論文、国際会議</a:t>
            </a:r>
            <a:r>
              <a:rPr lang="en-US" altLang="ja-JP" dirty="0" smtClean="0"/>
              <a:t>MPSE2014</a:t>
            </a:r>
            <a:r>
              <a:rPr lang="ja-JP" altLang="en-US" dirty="0" smtClean="0"/>
              <a:t>で発表</a:t>
            </a:r>
            <a:endParaRPr lang="en-US" altLang="ja-JP" dirty="0" smtClean="0"/>
          </a:p>
          <a:p>
            <a:r>
              <a:rPr lang="en-US" altLang="ja-JP" dirty="0"/>
              <a:t>http://</a:t>
            </a:r>
            <a:r>
              <a:rPr lang="en-US" altLang="ja-JP" dirty="0" err="1"/>
              <a:t>www.cs.ise.shibaura-it.ac.jp</a:t>
            </a:r>
            <a:r>
              <a:rPr lang="en-US" altLang="ja-JP" dirty="0"/>
              <a:t>/mpse2014</a:t>
            </a:r>
            <a:r>
              <a:rPr lang="en-US" altLang="ja-JP" dirty="0" smtClean="0"/>
              <a:t>/</a:t>
            </a:r>
            <a:r>
              <a:rPr lang="ja-JP" altLang="en-US" dirty="0" smtClean="0"/>
              <a:t>でソースコードを公開</a:t>
            </a:r>
            <a:endParaRPr lang="en-US" altLang="ja-JP" dirty="0" smtClean="0"/>
          </a:p>
          <a:p>
            <a:pPr marL="457200" indent="-457200">
              <a:buFont typeface="Arial"/>
              <a:buChar char="•"/>
            </a:pPr>
            <a:endParaRPr lang="en-US" altLang="ja-JP"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開発中の識別子補完システム</a:t>
            </a:r>
            <a:r>
              <a:rPr lang="en-US" altLang="ja-JP" dirty="0">
                <a:solidFill>
                  <a:srgbClr val="FFFFFF"/>
                </a:solidFill>
                <a:latin typeface="Times New Roman" charset="0"/>
                <a:ea typeface="ＭＳ Ｐゴシック" charset="0"/>
              </a:rPr>
              <a:t>2</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42642523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smtClean="0">
                <a:solidFill>
                  <a:schemeClr val="bg1"/>
                </a:solidFill>
                <a:latin typeface="Times New Roman" charset="0"/>
                <a:ea typeface="ＭＳ Ｐゴシック" charset="0"/>
              </a:rPr>
              <a:t>プログラミング言語とは</a:t>
            </a:r>
            <a:endParaRPr lang="ja-JP" altLang="en-US" dirty="0">
              <a:solidFill>
                <a:schemeClr val="bg1"/>
              </a:solidFill>
              <a:latin typeface="Times New Roman" charset="0"/>
              <a:ea typeface="ＭＳ Ｐゴシック" charset="0"/>
            </a:endParaRPr>
          </a:p>
        </p:txBody>
      </p:sp>
      <p:sp>
        <p:nvSpPr>
          <p:cNvPr id="16387" name="正方形/長方形 5"/>
          <p:cNvSpPr>
            <a:spLocks noChangeArrowheads="1"/>
          </p:cNvSpPr>
          <p:nvPr/>
        </p:nvSpPr>
        <p:spPr bwMode="auto">
          <a:xfrm>
            <a:off x="698250" y="2042862"/>
            <a:ext cx="7315449"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3200" dirty="0" smtClean="0"/>
              <a:t>計算機（</a:t>
            </a:r>
            <a:r>
              <a:rPr lang="en-US" altLang="ja-JP" sz="3200" dirty="0" smtClean="0"/>
              <a:t>computer</a:t>
            </a:r>
            <a:r>
              <a:rPr lang="ja-JP" altLang="en-US" sz="3200" dirty="0" smtClean="0"/>
              <a:t>）に行わせる計算を記述する言葉（記号列の集合</a:t>
            </a:r>
            <a:r>
              <a:rPr lang="ja-JP" altLang="en-US" sz="3200" dirty="0" smtClean="0"/>
              <a:t>）</a:t>
            </a:r>
            <a:r>
              <a:rPr lang="ja-JP" altLang="en-US" sz="3200" dirty="0" smtClean="0"/>
              <a:t>。</a:t>
            </a:r>
            <a:endParaRPr lang="ja-JP" altLang="en-US" sz="3200" dirty="0"/>
          </a:p>
        </p:txBody>
      </p:sp>
      <p:sp>
        <p:nvSpPr>
          <p:cNvPr id="8" name="正方形/長方形 5"/>
          <p:cNvSpPr>
            <a:spLocks noChangeArrowheads="1"/>
          </p:cNvSpPr>
          <p:nvPr/>
        </p:nvSpPr>
        <p:spPr bwMode="auto">
          <a:xfrm>
            <a:off x="749050" y="3617662"/>
            <a:ext cx="7315449"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3200" dirty="0" smtClean="0"/>
              <a:t>計算とは何か。</a:t>
            </a:r>
            <a:endParaRPr lang="ja-JP" altLang="en-US" sz="3200" dirty="0"/>
          </a:p>
        </p:txBody>
      </p:sp>
    </p:spTree>
    <p:extLst>
      <p:ext uri="{BB962C8B-B14F-4D97-AF65-F5344CB8AC3E}">
        <p14:creationId xmlns:p14="http://schemas.microsoft.com/office/powerpoint/2010/main" val="371483332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en-US" altLang="ja-JP" sz="3200" dirty="0"/>
              <a:t>LR</a:t>
            </a:r>
            <a:r>
              <a:rPr lang="ja-JP" altLang="en-US" sz="3200" dirty="0"/>
              <a:t>構文解析のエラー回復機能を用いたキーワード補完機能の系統的</a:t>
            </a:r>
            <a:r>
              <a:rPr lang="ja-JP" altLang="en-US" sz="3200" dirty="0" smtClean="0"/>
              <a:t>導出</a:t>
            </a:r>
            <a:endParaRPr lang="en-US" altLang="ja-JP" sz="3200" dirty="0" smtClean="0"/>
          </a:p>
          <a:p>
            <a:pPr lvl="1" indent="-342900"/>
            <a:r>
              <a:rPr lang="en-US" altLang="ja-JP" sz="2400" dirty="0" smtClean="0"/>
              <a:t>PPL2016</a:t>
            </a:r>
            <a:r>
              <a:rPr lang="ja-JP" altLang="en-US" sz="2400" dirty="0" smtClean="0"/>
              <a:t>ポスター発表</a:t>
            </a:r>
            <a:endParaRPr lang="en-US" altLang="ja-JP" sz="2400" dirty="0" smtClean="0"/>
          </a:p>
          <a:p>
            <a:pPr lvl="1" indent="-342900"/>
            <a:r>
              <a:rPr lang="ja-JP" altLang="en-US" dirty="0" smtClean="0"/>
              <a:t>情報処理学会第</a:t>
            </a:r>
            <a:r>
              <a:rPr lang="en-US" altLang="ja-JP" dirty="0" smtClean="0"/>
              <a:t>109</a:t>
            </a:r>
            <a:r>
              <a:rPr lang="ja-JP" altLang="en-US" dirty="0"/>
              <a:t>回プログラミング</a:t>
            </a:r>
            <a:r>
              <a:rPr lang="ja-JP" altLang="en-US" dirty="0" smtClean="0"/>
              <a:t>研究会</a:t>
            </a:r>
            <a:endParaRPr lang="en-US" altLang="ja-JP" sz="2400" dirty="0" smtClean="0"/>
          </a:p>
          <a:p>
            <a:pPr lvl="1" indent="-342900"/>
            <a:r>
              <a:rPr lang="en-US" altLang="ja-JP" sz="2400" dirty="0" smtClean="0"/>
              <a:t>2016</a:t>
            </a:r>
            <a:r>
              <a:rPr lang="ja-JP" altLang="en-US" sz="2400" dirty="0" smtClean="0"/>
              <a:t>年度修士論文</a:t>
            </a:r>
            <a:endParaRPr lang="en-US" altLang="ja-JP" sz="2400" dirty="0" smtClean="0"/>
          </a:p>
          <a:p>
            <a:pPr marL="857250" lvl="1" indent="-457200">
              <a:buFont typeface="Arial"/>
              <a:buChar char="•"/>
            </a:pPr>
            <a:endParaRPr lang="en-US" altLang="ja-JP" sz="24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キーワード補完</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168151741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ja-JP" altLang="en-US" sz="3200" dirty="0" smtClean="0"/>
              <a:t>関数</a:t>
            </a:r>
            <a:r>
              <a:rPr lang="ja-JP" altLang="en-US" sz="3200" dirty="0"/>
              <a:t>適用によるギャップを考慮したコードクローン検出および除去に関する</a:t>
            </a:r>
            <a:r>
              <a:rPr lang="ja-JP" altLang="en-US" sz="3200" dirty="0" smtClean="0"/>
              <a:t>研究</a:t>
            </a:r>
            <a:endParaRPr lang="en-US" altLang="ja-JP" sz="3200" dirty="0" smtClean="0"/>
          </a:p>
          <a:p>
            <a:pPr lvl="1" indent="-342900"/>
            <a:r>
              <a:rPr lang="ja-JP" altLang="en-US" sz="2800" dirty="0" smtClean="0"/>
              <a:t>国内会議</a:t>
            </a:r>
            <a:r>
              <a:rPr lang="en-US" altLang="ja-JP" sz="2800" dirty="0" smtClean="0"/>
              <a:t>PPL2016</a:t>
            </a:r>
            <a:r>
              <a:rPr lang="ja-JP" altLang="en-US" sz="2800" dirty="0" smtClean="0"/>
              <a:t>で発表、</a:t>
            </a:r>
            <a:r>
              <a:rPr lang="en-US" altLang="ja-JP" sz="2800" dirty="0" smtClean="0"/>
              <a:t>2015</a:t>
            </a:r>
            <a:r>
              <a:rPr lang="ja-JP" altLang="en-US" sz="2800" dirty="0" smtClean="0"/>
              <a:t>年度修士論文、国際会議</a:t>
            </a:r>
            <a:r>
              <a:rPr lang="en-US" altLang="ja-JP" sz="2800" dirty="0" smtClean="0"/>
              <a:t>PEPM2017</a:t>
            </a:r>
            <a:r>
              <a:rPr lang="ja-JP" altLang="en-US" sz="2800" dirty="0" smtClean="0"/>
              <a:t>で発表</a:t>
            </a:r>
            <a:endParaRPr lang="en-US" altLang="ja-JP" sz="28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コードクローン除去</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9708843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27109" y="1736297"/>
            <a:ext cx="8566148" cy="5121703"/>
          </a:xfrm>
        </p:spPr>
        <p:txBody>
          <a:bodyPr/>
          <a:lstStyle/>
          <a:p>
            <a:r>
              <a:rPr kumimoji="1" lang="en-US" altLang="ja-JP" sz="3200" dirty="0" smtClean="0"/>
              <a:t>C</a:t>
            </a:r>
            <a:r>
              <a:rPr kumimoji="1" lang="ja-JP" altLang="en-US" sz="3200" dirty="0" smtClean="0"/>
              <a:t>言語プログラムからの</a:t>
            </a:r>
            <a:r>
              <a:rPr kumimoji="1" lang="en-US" altLang="ja-JP" sz="3200" dirty="0" err="1" smtClean="0"/>
              <a:t>goto</a:t>
            </a:r>
            <a:r>
              <a:rPr kumimoji="1" lang="ja-JP" altLang="en-US" sz="3200" dirty="0" smtClean="0"/>
              <a:t>文除去</a:t>
            </a:r>
            <a:endParaRPr kumimoji="1" lang="en-US" altLang="ja-JP" sz="3200" dirty="0" smtClean="0"/>
          </a:p>
          <a:p>
            <a:pPr lvl="1"/>
            <a:r>
              <a:rPr lang="en-US" altLang="ja-JP" sz="2800" dirty="0" err="1" smtClean="0"/>
              <a:t>goto</a:t>
            </a:r>
            <a:r>
              <a:rPr lang="ja-JP" altLang="en-US" sz="2800" dirty="0" smtClean="0"/>
              <a:t>文を含むプログラムを</a:t>
            </a:r>
            <a:r>
              <a:rPr lang="en-US" altLang="ja-JP" sz="2800" dirty="0" smtClean="0"/>
              <a:t>break</a:t>
            </a:r>
            <a:r>
              <a:rPr lang="ja-JP" altLang="en-US" sz="2800" dirty="0" smtClean="0"/>
              <a:t>、</a:t>
            </a:r>
            <a:r>
              <a:rPr lang="en-US" altLang="ja-JP" sz="2800" dirty="0" smtClean="0"/>
              <a:t>continue</a:t>
            </a:r>
            <a:r>
              <a:rPr lang="ja-JP" altLang="en-US" sz="2800" dirty="0" smtClean="0"/>
              <a:t>を使って</a:t>
            </a:r>
            <a:r>
              <a:rPr lang="en-US" altLang="ja-JP" sz="2800" dirty="0" smtClean="0"/>
              <a:t>while</a:t>
            </a:r>
            <a:r>
              <a:rPr lang="ja-JP" altLang="en-US" sz="2800" dirty="0" smtClean="0"/>
              <a:t>ループなどへ書き換える</a:t>
            </a:r>
            <a:endParaRPr lang="en-US" altLang="ja-JP" sz="2800" dirty="0"/>
          </a:p>
          <a:p>
            <a:pPr lvl="1"/>
            <a:r>
              <a:rPr lang="en-US" altLang="ja-JP" sz="2800" dirty="0" smtClean="0"/>
              <a:t>2010</a:t>
            </a:r>
            <a:r>
              <a:rPr lang="ja-JP" altLang="en-US" sz="2800" dirty="0" smtClean="0"/>
              <a:t>年度</a:t>
            </a:r>
            <a:r>
              <a:rPr lang="en-US" altLang="ja-JP" sz="2800" dirty="0" smtClean="0"/>
              <a:t>〜</a:t>
            </a:r>
            <a:r>
              <a:rPr lang="en-US" altLang="ja-JP" sz="2800" dirty="0" smtClean="0"/>
              <a:t>2018</a:t>
            </a:r>
            <a:r>
              <a:rPr lang="ja-JP" altLang="en-US" sz="2800" dirty="0" smtClean="0"/>
              <a:t>年度</a:t>
            </a:r>
            <a:r>
              <a:rPr lang="ja-JP" altLang="en-US" sz="2800" dirty="0" smtClean="0"/>
              <a:t>卒業</a:t>
            </a:r>
            <a:r>
              <a:rPr lang="ja-JP" altLang="en-US" sz="2800" dirty="0" smtClean="0"/>
              <a:t>研究</a:t>
            </a:r>
            <a:endParaRPr lang="en-US" altLang="ja-JP" sz="2800" dirty="0" smtClean="0"/>
          </a:p>
          <a:p>
            <a:pPr lvl="1"/>
            <a:r>
              <a:rPr lang="ja-JP" altLang="en-US" sz="2800" dirty="0"/>
              <a:t>将来、プロ入</a:t>
            </a:r>
            <a:r>
              <a:rPr lang="en-US" altLang="ja-JP" sz="2800" dirty="0"/>
              <a:t>2</a:t>
            </a:r>
            <a:r>
              <a:rPr lang="ja-JP" altLang="en-US" sz="2800" dirty="0"/>
              <a:t>等で</a:t>
            </a:r>
            <a:r>
              <a:rPr lang="ja-JP" altLang="en-US" sz="2800" dirty="0" smtClean="0"/>
              <a:t>応用</a:t>
            </a:r>
            <a:endParaRPr lang="en-US" altLang="ja-JP" sz="2800" dirty="0" smtClean="0"/>
          </a:p>
          <a:p>
            <a:r>
              <a:rPr kumimoji="1" lang="ja-JP" altLang="en-US" sz="3200" dirty="0" smtClean="0"/>
              <a:t>プログラム採点補助</a:t>
            </a:r>
            <a:endParaRPr kumimoji="1" lang="en-US" altLang="ja-JP" sz="3200" dirty="0" smtClean="0"/>
          </a:p>
          <a:p>
            <a:pPr lvl="1"/>
            <a:r>
              <a:rPr lang="en-US" altLang="ja-JP" sz="2800" dirty="0" smtClean="0"/>
              <a:t>2014</a:t>
            </a:r>
            <a:r>
              <a:rPr lang="ja-JP" altLang="en-US" sz="2800" dirty="0" smtClean="0"/>
              <a:t>年度卒業論文、情報処理学会第</a:t>
            </a:r>
            <a:r>
              <a:rPr lang="en-US" altLang="ja-JP" sz="2800" dirty="0" smtClean="0"/>
              <a:t>78</a:t>
            </a:r>
            <a:r>
              <a:rPr lang="ja-JP" altLang="en-US" sz="2800" dirty="0" smtClean="0"/>
              <a:t>回全国大会、</a:t>
            </a:r>
            <a:r>
              <a:rPr lang="en-US" altLang="ja-JP" sz="2800" dirty="0" smtClean="0"/>
              <a:t>2016</a:t>
            </a:r>
            <a:r>
              <a:rPr lang="ja-JP" altLang="en-US" sz="2800" dirty="0" smtClean="0"/>
              <a:t>年度修士論文、</a:t>
            </a:r>
            <a:r>
              <a:rPr lang="en-US" altLang="ja-JP" sz="2800" dirty="0" smtClean="0"/>
              <a:t>2017</a:t>
            </a:r>
            <a:r>
              <a:rPr lang="ja-JP" altLang="en-US" sz="2800" dirty="0" smtClean="0"/>
              <a:t>年度</a:t>
            </a:r>
            <a:r>
              <a:rPr lang="ja-JP" altLang="en-US" sz="2800" dirty="0" smtClean="0"/>
              <a:t>、</a:t>
            </a:r>
            <a:r>
              <a:rPr lang="en-US" altLang="ja-JP" sz="2800" dirty="0" smtClean="0"/>
              <a:t>2018</a:t>
            </a:r>
            <a:r>
              <a:rPr lang="ja-JP" altLang="en-US" sz="2800" dirty="0" smtClean="0"/>
              <a:t>年度</a:t>
            </a:r>
            <a:r>
              <a:rPr lang="ja-JP" altLang="en-US" sz="2800" dirty="0" smtClean="0"/>
              <a:t>卒論</a:t>
            </a:r>
            <a:endParaRPr lang="en-US" altLang="ja-JP" sz="2800" dirty="0" smtClean="0"/>
          </a:p>
          <a:p>
            <a:pPr lvl="1"/>
            <a:r>
              <a:rPr lang="ja-JP" altLang="en-US" sz="2800" dirty="0"/>
              <a:t>将来、プロ入</a:t>
            </a:r>
            <a:r>
              <a:rPr lang="en-US" altLang="ja-JP" sz="2800" dirty="0"/>
              <a:t>2</a:t>
            </a:r>
            <a:r>
              <a:rPr lang="ja-JP" altLang="en-US" sz="2800" dirty="0"/>
              <a:t>等</a:t>
            </a:r>
            <a:r>
              <a:rPr lang="ja-JP" altLang="en-US" sz="2800" dirty="0" smtClean="0"/>
              <a:t>で応用</a:t>
            </a:r>
            <a:endParaRPr lang="en-US" altLang="ja-JP" sz="28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32</a:t>
            </a:fld>
            <a:endParaRPr lang="en-US" altLang="ja-JP" dirty="0"/>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smtClean="0">
                <a:solidFill>
                  <a:srgbClr val="FFFFFF"/>
                </a:solidFill>
                <a:latin typeface="Times New Roman" charset="0"/>
                <a:ea typeface="ＭＳ Ｐゴシック" charset="0"/>
              </a:rPr>
              <a:t>プログラミング学習支援</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0663115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1175" y="2028691"/>
            <a:ext cx="7980496" cy="4085599"/>
          </a:xfrm>
        </p:spPr>
        <p:txBody>
          <a:bodyPr/>
          <a:lstStyle/>
          <a:p>
            <a:r>
              <a:rPr lang="en-US" altLang="ja-JP" dirty="0" smtClean="0"/>
              <a:t>C</a:t>
            </a:r>
            <a:r>
              <a:rPr lang="ja-JP" altLang="en-US" dirty="0"/>
              <a:t>言語プログラムの関数の戻り番地の書き換えの可視化</a:t>
            </a:r>
            <a:endParaRPr lang="en-US" altLang="ja-JP" dirty="0"/>
          </a:p>
          <a:p>
            <a:pPr lvl="1"/>
            <a:r>
              <a:rPr lang="ja-JP" altLang="en-US" dirty="0" smtClean="0"/>
              <a:t>配列を範囲を超えてアクセスする場合、赤色等で表示し注意を促す</a:t>
            </a:r>
            <a:endParaRPr lang="en-US" altLang="ja-JP" dirty="0" smtClean="0"/>
          </a:p>
          <a:p>
            <a:pPr lvl="1"/>
            <a:r>
              <a:rPr lang="ja-JP" altLang="en-US" dirty="0" smtClean="0"/>
              <a:t>国際会議</a:t>
            </a:r>
            <a:r>
              <a:rPr lang="en-US" altLang="ja-JP" dirty="0" smtClean="0"/>
              <a:t>MPSE2015</a:t>
            </a:r>
            <a:r>
              <a:rPr lang="ja-JP" altLang="en-US" dirty="0" smtClean="0"/>
              <a:t>で発表</a:t>
            </a:r>
            <a:endParaRPr lang="en-US" altLang="ja-JP" dirty="0" smtClean="0"/>
          </a:p>
          <a:p>
            <a:r>
              <a:rPr lang="en-US" altLang="ja-JP" dirty="0"/>
              <a:t>C</a:t>
            </a:r>
            <a:r>
              <a:rPr lang="ja-JP" altLang="en-US" dirty="0"/>
              <a:t>言語における記憶域期間と有効範囲を考慮したメモリの</a:t>
            </a:r>
            <a:r>
              <a:rPr lang="ja-JP" altLang="en-US" dirty="0" smtClean="0"/>
              <a:t>可視化</a:t>
            </a:r>
            <a:endParaRPr lang="en-US" altLang="ja-JP" dirty="0" smtClean="0"/>
          </a:p>
          <a:p>
            <a:pPr lvl="1"/>
            <a:r>
              <a:rPr kumimoji="1" lang="en-US" altLang="ja-JP" dirty="0" smtClean="0"/>
              <a:t>2014</a:t>
            </a:r>
            <a:r>
              <a:rPr kumimoji="1" lang="ja-JP" altLang="en-US" dirty="0" smtClean="0"/>
              <a:t>年度卒業研究、</a:t>
            </a:r>
            <a:r>
              <a:rPr kumimoji="1" lang="en-US" altLang="ja-JP" dirty="0" smtClean="0"/>
              <a:t>2014</a:t>
            </a:r>
            <a:r>
              <a:rPr kumimoji="1" lang="ja-JP" altLang="en-US" dirty="0" smtClean="0"/>
              <a:t>年度情報処理学会全国</a:t>
            </a:r>
            <a:r>
              <a:rPr kumimoji="1" lang="ja-JP" altLang="en-US" dirty="0" smtClean="0"/>
              <a:t>大会</a:t>
            </a:r>
            <a:r>
              <a:rPr kumimoji="1" lang="ja-JP" altLang="en-US" dirty="0" smtClean="0"/>
              <a:t>、</a:t>
            </a:r>
            <a:r>
              <a:rPr kumimoji="1" lang="en-US" altLang="ja-JP" dirty="0" smtClean="0"/>
              <a:t>2017</a:t>
            </a:r>
            <a:r>
              <a:rPr kumimoji="1" lang="ja-JP" altLang="en-US" dirty="0" smtClean="0"/>
              <a:t>年度、</a:t>
            </a:r>
            <a:r>
              <a:rPr lang="en-US" altLang="ja-JP" dirty="0" smtClean="0"/>
              <a:t>2018</a:t>
            </a:r>
            <a:r>
              <a:rPr lang="ja-JP" altLang="en-US" dirty="0" smtClean="0"/>
              <a:t>年度卒業研究</a:t>
            </a:r>
            <a:endParaRPr kumimoji="1" lang="en-US" altLang="ja-JP" dirty="0" smtClean="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33</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smtClean="0">
                <a:solidFill>
                  <a:srgbClr val="FFFFFF"/>
                </a:solidFill>
                <a:latin typeface="Times New Roman" charset="0"/>
                <a:ea typeface="ＭＳ Ｐゴシック" charset="0"/>
              </a:rPr>
              <a:t>プログラミング学習支援（続き）</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10815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62282" y="1734736"/>
            <a:ext cx="7772400" cy="4756746"/>
          </a:xfrm>
        </p:spPr>
        <p:txBody>
          <a:bodyPr/>
          <a:lstStyle/>
          <a:p>
            <a:r>
              <a:rPr lang="ja-JP" altLang="en-US" sz="3200" dirty="0" smtClean="0"/>
              <a:t>数独</a:t>
            </a:r>
            <a:endParaRPr lang="en-US" altLang="ja-JP" sz="3200" dirty="0" smtClean="0"/>
          </a:p>
          <a:p>
            <a:pPr lvl="1"/>
            <a:r>
              <a:rPr lang="ja-JP" altLang="en-US" sz="2800" dirty="0" smtClean="0"/>
              <a:t>難易度判定</a:t>
            </a:r>
            <a:endParaRPr lang="en-US" altLang="ja-JP" sz="2800" dirty="0" smtClean="0"/>
          </a:p>
          <a:p>
            <a:pPr lvl="2"/>
            <a:r>
              <a:rPr lang="en-US" altLang="ja-JP" sz="2400" dirty="0" smtClean="0"/>
              <a:t>2009</a:t>
            </a:r>
            <a:r>
              <a:rPr lang="ja-JP" altLang="en-US" sz="2400" dirty="0" smtClean="0"/>
              <a:t>年度</a:t>
            </a:r>
            <a:r>
              <a:rPr lang="en-US" altLang="ja-JP" sz="2400" dirty="0" smtClean="0"/>
              <a:t>〜2012</a:t>
            </a:r>
            <a:r>
              <a:rPr lang="ja-JP" altLang="en-US" sz="2400" dirty="0" smtClean="0"/>
              <a:t>年度卒業研究</a:t>
            </a:r>
            <a:endParaRPr lang="en-US" altLang="ja-JP" sz="2400" dirty="0" smtClean="0"/>
          </a:p>
          <a:p>
            <a:pPr lvl="2"/>
            <a:r>
              <a:rPr lang="ja-JP" altLang="en-US" sz="2400" dirty="0" smtClean="0"/>
              <a:t>信学技法</a:t>
            </a:r>
            <a:r>
              <a:rPr lang="en-US" altLang="ja-JP" sz="2400" dirty="0" smtClean="0"/>
              <a:t> 112(319), 2012</a:t>
            </a:r>
            <a:r>
              <a:rPr lang="ja-JP" altLang="en-US" sz="2400" dirty="0" smtClean="0"/>
              <a:t>、</a:t>
            </a:r>
            <a:r>
              <a:rPr lang="en-US" altLang="ja-JP" sz="2400" dirty="0" smtClean="0"/>
              <a:t>2012</a:t>
            </a:r>
            <a:r>
              <a:rPr lang="ja-JP" altLang="en-US" sz="2400" dirty="0" smtClean="0"/>
              <a:t>年度修士論文</a:t>
            </a:r>
            <a:endParaRPr lang="en-US" altLang="ja-JP" sz="2400" dirty="0" smtClean="0"/>
          </a:p>
          <a:p>
            <a:pPr lvl="1"/>
            <a:r>
              <a:rPr lang="ja-JP" altLang="en-US" sz="2800" dirty="0" smtClean="0"/>
              <a:t>難易度別問題作成</a:t>
            </a:r>
            <a:endParaRPr lang="en-US" altLang="ja-JP" sz="2800" dirty="0" smtClean="0"/>
          </a:p>
          <a:p>
            <a:pPr lvl="2"/>
            <a:r>
              <a:rPr lang="en-US" altLang="ja-JP" sz="2400" dirty="0" smtClean="0"/>
              <a:t>2013</a:t>
            </a:r>
            <a:r>
              <a:rPr lang="ja-JP" altLang="en-US" sz="2400" dirty="0" smtClean="0"/>
              <a:t>年度、</a:t>
            </a:r>
            <a:r>
              <a:rPr lang="en-US" altLang="ja-JP" sz="2400" dirty="0" smtClean="0"/>
              <a:t>2014</a:t>
            </a:r>
            <a:r>
              <a:rPr lang="ja-JP" altLang="en-US" sz="2400" dirty="0" smtClean="0"/>
              <a:t>年度卒業研究</a:t>
            </a:r>
            <a:endParaRPr lang="en-US" altLang="ja-JP" sz="2400" dirty="0" smtClean="0"/>
          </a:p>
          <a:p>
            <a:pPr lvl="2"/>
            <a:r>
              <a:rPr lang="ja-JP" altLang="en-US" sz="2400" dirty="0" smtClean="0"/>
              <a:t>情報処理学会第</a:t>
            </a:r>
            <a:r>
              <a:rPr lang="en-US" altLang="ja-JP" sz="2400" dirty="0" smtClean="0"/>
              <a:t>35</a:t>
            </a:r>
            <a:r>
              <a:rPr lang="ja-JP" altLang="en-US" sz="2400" dirty="0" smtClean="0"/>
              <a:t>回ゲーム情報学研究会発表</a:t>
            </a:r>
            <a:endParaRPr lang="en-US" altLang="ja-JP" sz="2400" dirty="0" smtClean="0"/>
          </a:p>
          <a:p>
            <a:pPr lvl="2"/>
            <a:r>
              <a:rPr lang="en-US" altLang="ja-JP" sz="2400" dirty="0" smtClean="0"/>
              <a:t>2016</a:t>
            </a:r>
            <a:r>
              <a:rPr lang="ja-JP" altLang="en-US" sz="2400" dirty="0" smtClean="0"/>
              <a:t>年度修士</a:t>
            </a:r>
            <a:r>
              <a:rPr lang="ja-JP" altLang="en-US" sz="2400" dirty="0" smtClean="0"/>
              <a:t>論文</a:t>
            </a:r>
            <a:endParaRPr lang="en-US" altLang="ja-JP" sz="2400" dirty="0" smtClean="0"/>
          </a:p>
          <a:p>
            <a:pPr lvl="2"/>
            <a:r>
              <a:rPr lang="ja-JP" altLang="en-US" sz="2400" dirty="0"/>
              <a:t>情報処理</a:t>
            </a:r>
            <a:r>
              <a:rPr lang="ja-JP" altLang="en-US" sz="2400" dirty="0" smtClean="0"/>
              <a:t>学会第</a:t>
            </a:r>
            <a:r>
              <a:rPr lang="en-US" altLang="ja-JP" sz="2400" dirty="0" smtClean="0"/>
              <a:t>37</a:t>
            </a:r>
            <a:r>
              <a:rPr lang="ja-JP" altLang="en-US" sz="2400" dirty="0"/>
              <a:t>回ゲーム情報学</a:t>
            </a:r>
            <a:r>
              <a:rPr lang="ja-JP" altLang="en-US" sz="2400" dirty="0" smtClean="0"/>
              <a:t>研究会</a:t>
            </a:r>
            <a:r>
              <a:rPr lang="ja-JP" altLang="en-US" sz="2400" dirty="0" smtClean="0"/>
              <a:t>発表</a:t>
            </a:r>
            <a:endParaRPr lang="en-US" altLang="ja-JP" sz="2400" dirty="0"/>
          </a:p>
          <a:p>
            <a:pPr lvl="2"/>
            <a:r>
              <a:rPr lang="en-US" altLang="ja-JP" sz="2400" dirty="0" smtClean="0"/>
              <a:t>2017</a:t>
            </a:r>
            <a:r>
              <a:rPr lang="ja-JP" altLang="en-US" sz="2400" dirty="0" smtClean="0"/>
              <a:t>年度</a:t>
            </a:r>
            <a:r>
              <a:rPr lang="ja-JP" altLang="en-US" sz="2400" dirty="0" smtClean="0"/>
              <a:t>、</a:t>
            </a:r>
            <a:r>
              <a:rPr lang="en-US" altLang="ja-JP" sz="2400" dirty="0" smtClean="0"/>
              <a:t>2018</a:t>
            </a:r>
            <a:r>
              <a:rPr lang="ja-JP" altLang="en-US" sz="2400" dirty="0" smtClean="0"/>
              <a:t>年度卒業論文</a:t>
            </a:r>
            <a:endParaRPr lang="en-US" altLang="ja-JP" sz="2400" dirty="0" smtClean="0"/>
          </a:p>
          <a:p>
            <a:pPr lvl="1"/>
            <a:endParaRPr lang="en-US" altLang="ja-JP" sz="2800" dirty="0" smtClean="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34</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その他</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74867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smtClean="0">
                <a:solidFill>
                  <a:schemeClr val="bg1"/>
                </a:solidFill>
                <a:latin typeface="Times New Roman" charset="0"/>
                <a:ea typeface="ＭＳ Ｐゴシック" charset="0"/>
              </a:rPr>
              <a:t>計算とは何か</a:t>
            </a:r>
            <a:endParaRPr lang="ja-JP" altLang="en-US" dirty="0">
              <a:solidFill>
                <a:schemeClr val="bg1"/>
              </a:solidFill>
              <a:latin typeface="Times New Roman" charset="0"/>
              <a:ea typeface="ＭＳ Ｐゴシック" charset="0"/>
            </a:endParaRPr>
          </a:p>
        </p:txBody>
      </p:sp>
      <p:sp>
        <p:nvSpPr>
          <p:cNvPr id="16386" name="テキスト ボックス 8"/>
          <p:cNvSpPr txBox="1">
            <a:spLocks noChangeArrowheads="1"/>
          </p:cNvSpPr>
          <p:nvPr/>
        </p:nvSpPr>
        <p:spPr bwMode="auto">
          <a:xfrm>
            <a:off x="1327150" y="5449888"/>
            <a:ext cx="6424613"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Kurt Gödel</a:t>
            </a:r>
            <a:r>
              <a:rPr lang="ja-JP" altLang="en-US" sz="2400"/>
              <a:t> </a:t>
            </a:r>
            <a:r>
              <a:rPr lang="en-US" altLang="ja-JP" sz="2400"/>
              <a:t>: 1906-1978</a:t>
            </a:r>
            <a:r>
              <a:rPr lang="ja-JP" altLang="en-US" sz="2400"/>
              <a:t>、チェコの論理学者</a:t>
            </a:r>
            <a:endParaRPr lang="en-US" altLang="ja-JP" sz="2400"/>
          </a:p>
          <a:p>
            <a:r>
              <a:rPr lang="en-US" altLang="ja-JP" sz="2400"/>
              <a:t>Alonzo Church : 1903-1995</a:t>
            </a:r>
            <a:r>
              <a:rPr lang="ja-JP" altLang="en-US" sz="2400"/>
              <a:t>、アメリカの論理学者</a:t>
            </a:r>
            <a:endParaRPr lang="en-US" altLang="ja-JP" sz="2400"/>
          </a:p>
          <a:p>
            <a:r>
              <a:rPr lang="en-US" altLang="ja-JP" sz="2400"/>
              <a:t>Alan Turing : 1912-1954</a:t>
            </a:r>
            <a:r>
              <a:rPr lang="ja-JP" altLang="en-US" sz="2400"/>
              <a:t>、イギリスの数学者</a:t>
            </a:r>
            <a:endParaRPr lang="en-US" altLang="ja-JP" sz="2400"/>
          </a:p>
        </p:txBody>
      </p:sp>
      <p:sp>
        <p:nvSpPr>
          <p:cNvPr id="16387" name="正方形/長方形 5"/>
          <p:cNvSpPr>
            <a:spLocks noChangeArrowheads="1"/>
          </p:cNvSpPr>
          <p:nvPr/>
        </p:nvSpPr>
        <p:spPr bwMode="auto">
          <a:xfrm>
            <a:off x="392113" y="1685925"/>
            <a:ext cx="852468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800" dirty="0"/>
              <a:t>「</a:t>
            </a:r>
            <a:r>
              <a:rPr lang="ja-JP" altLang="en-US" sz="2800" dirty="0" smtClean="0"/>
              <a:t>計算（できる関数）と</a:t>
            </a:r>
            <a:r>
              <a:rPr lang="ja-JP" altLang="en-US" sz="2800" dirty="0"/>
              <a:t>は何か」 が、</a:t>
            </a:r>
            <a:r>
              <a:rPr lang="en-US" altLang="ja-JP" sz="2800" dirty="0"/>
              <a:t>1930</a:t>
            </a:r>
            <a:r>
              <a:rPr lang="ja-JP" altLang="en-US" sz="2800" dirty="0"/>
              <a:t>年代頃に問題に</a:t>
            </a:r>
            <a:endParaRPr lang="en-US" altLang="ja-JP" sz="2800" dirty="0"/>
          </a:p>
          <a:p>
            <a:r>
              <a:rPr lang="ja-JP" altLang="en-US" sz="2800" dirty="0"/>
              <a:t>なっていた</a:t>
            </a:r>
          </a:p>
        </p:txBody>
      </p:sp>
      <p:sp>
        <p:nvSpPr>
          <p:cNvPr id="16388" name="テキスト ボックス 5"/>
          <p:cNvSpPr txBox="1">
            <a:spLocks noChangeArrowheads="1"/>
          </p:cNvSpPr>
          <p:nvPr/>
        </p:nvSpPr>
        <p:spPr bwMode="auto">
          <a:xfrm>
            <a:off x="375635" y="2646753"/>
            <a:ext cx="8336565"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a:t>(1) </a:t>
            </a:r>
            <a:r>
              <a:rPr lang="ja-JP" altLang="en-US" dirty="0"/>
              <a:t>帰納的関数</a:t>
            </a:r>
            <a:r>
              <a:rPr lang="ja-JP" altLang="en-US" dirty="0" smtClean="0"/>
              <a:t>（</a:t>
            </a:r>
            <a:r>
              <a:rPr lang="en-US" altLang="ja-JP" dirty="0" smtClean="0"/>
              <a:t>partial recursive </a:t>
            </a:r>
            <a:r>
              <a:rPr lang="en-US" altLang="ja-JP" dirty="0"/>
              <a:t>function</a:t>
            </a:r>
            <a:r>
              <a:rPr lang="ja-JP" altLang="en-US" dirty="0"/>
              <a:t>、</a:t>
            </a:r>
            <a:r>
              <a:rPr lang="en-US" altLang="ja-JP" dirty="0"/>
              <a:t>Kurt Gödel</a:t>
            </a:r>
            <a:r>
              <a:rPr lang="ja-JP" altLang="en-US" dirty="0"/>
              <a:t>）</a:t>
            </a:r>
            <a:endParaRPr lang="en-US" altLang="ja-JP" dirty="0"/>
          </a:p>
          <a:p>
            <a:r>
              <a:rPr lang="en-US" altLang="ja-JP" dirty="0"/>
              <a:t>(2) </a:t>
            </a:r>
            <a:r>
              <a:rPr lang="ja-JP" altLang="en-US" dirty="0"/>
              <a:t>ラムダ計算（</a:t>
            </a:r>
            <a:r>
              <a:rPr lang="en-US" altLang="ja-JP" dirty="0"/>
              <a:t>lambda calculus</a:t>
            </a:r>
            <a:r>
              <a:rPr lang="ja-JP" altLang="en-US" dirty="0"/>
              <a:t>、</a:t>
            </a:r>
            <a:r>
              <a:rPr lang="en-US" altLang="ja-JP" dirty="0"/>
              <a:t>Alonzo Church</a:t>
            </a:r>
            <a:r>
              <a:rPr lang="ja-JP" altLang="en-US" dirty="0"/>
              <a:t>）</a:t>
            </a:r>
            <a:endParaRPr lang="en-US" altLang="ja-JP" dirty="0"/>
          </a:p>
          <a:p>
            <a:r>
              <a:rPr lang="en-US" altLang="ja-JP" dirty="0"/>
              <a:t>(3) </a:t>
            </a:r>
            <a:r>
              <a:rPr lang="ja-JP" altLang="en-US" dirty="0"/>
              <a:t>チューリングマシン（</a:t>
            </a:r>
            <a:r>
              <a:rPr lang="en-US" altLang="ja-JP" dirty="0"/>
              <a:t>Turing machine</a:t>
            </a:r>
            <a:r>
              <a:rPr lang="ja-JP" altLang="en-US" dirty="0"/>
              <a:t>、</a:t>
            </a:r>
            <a:r>
              <a:rPr lang="en-US" altLang="ja-JP" dirty="0"/>
              <a:t>Alan Turing</a:t>
            </a:r>
            <a:r>
              <a:rPr lang="ja-JP" altLang="en-US" dirty="0"/>
              <a:t>）</a:t>
            </a:r>
            <a:endParaRPr lang="en-US" altLang="ja-JP" dirty="0"/>
          </a:p>
          <a:p>
            <a:r>
              <a:rPr lang="ja-JP" altLang="en-US" dirty="0"/>
              <a:t>これら３つ</a:t>
            </a:r>
            <a:r>
              <a:rPr lang="ja-JP" altLang="en-US" dirty="0" smtClean="0"/>
              <a:t>は計算記述能力が等価</a:t>
            </a:r>
            <a:r>
              <a:rPr lang="ja-JP" altLang="en-US" dirty="0"/>
              <a:t>であることが証明された。</a:t>
            </a:r>
            <a:endParaRPr lang="en-US" altLang="ja-JP" dirty="0"/>
          </a:p>
        </p:txBody>
      </p:sp>
      <p:sp>
        <p:nvSpPr>
          <p:cNvPr id="16389" name="テキスト ボックス 10"/>
          <p:cNvSpPr txBox="1">
            <a:spLocks noChangeArrowheads="1"/>
          </p:cNvSpPr>
          <p:nvPr/>
        </p:nvSpPr>
        <p:spPr bwMode="auto">
          <a:xfrm>
            <a:off x="1811338" y="4787900"/>
            <a:ext cx="63579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これらを「計算できる関数」の定義とした。</a:t>
            </a:r>
          </a:p>
        </p:txBody>
      </p:sp>
      <p:sp>
        <p:nvSpPr>
          <p:cNvPr id="16390" name="右矢印 8"/>
          <p:cNvSpPr>
            <a:spLocks noChangeArrowheads="1"/>
          </p:cNvSpPr>
          <p:nvPr/>
        </p:nvSpPr>
        <p:spPr bwMode="auto">
          <a:xfrm>
            <a:off x="927099" y="4854575"/>
            <a:ext cx="758825" cy="484188"/>
          </a:xfrm>
          <a:prstGeom prst="rightArrow">
            <a:avLst>
              <a:gd name="adj1" fmla="val 50000"/>
              <a:gd name="adj2" fmla="val 50024"/>
            </a:avLst>
          </a:prstGeom>
          <a:solidFill>
            <a:schemeClr val="accent1"/>
          </a:solidFill>
          <a:ln w="9525">
            <a:solidFill>
              <a:schemeClr val="tx1"/>
            </a:solidFill>
            <a:round/>
            <a:headEnd/>
            <a:tailEnd/>
          </a:ln>
        </p:spPr>
        <p:txBody>
          <a:bodyPr/>
          <a:lstStyle/>
          <a:p>
            <a:endParaRPr lang="ja-JP" altLang="en-US"/>
          </a:p>
        </p:txBody>
      </p:sp>
    </p:spTree>
    <p:extLst>
      <p:ext uri="{BB962C8B-B14F-4D97-AF65-F5344CB8AC3E}">
        <p14:creationId xmlns:p14="http://schemas.microsoft.com/office/powerpoint/2010/main" val="9099480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a:t>
            </a:r>
          </a:p>
        </p:txBody>
      </p:sp>
      <p:cxnSp>
        <p:nvCxnSpPr>
          <p:cNvPr id="18434" name="直線コネクタ 7"/>
          <p:cNvCxnSpPr>
            <a:cxnSpLocks noChangeShapeType="1"/>
          </p:cNvCxnSpPr>
          <p:nvPr/>
        </p:nvCxnSpPr>
        <p:spPr bwMode="auto">
          <a:xfrm>
            <a:off x="954088" y="2411413"/>
            <a:ext cx="7037387"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5" name="直線コネクタ 8"/>
          <p:cNvCxnSpPr>
            <a:cxnSpLocks noChangeShapeType="1"/>
          </p:cNvCxnSpPr>
          <p:nvPr/>
        </p:nvCxnSpPr>
        <p:spPr bwMode="auto">
          <a:xfrm>
            <a:off x="960438" y="2854325"/>
            <a:ext cx="7037387"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6" name="直線コネクタ 12"/>
          <p:cNvCxnSpPr>
            <a:cxnSpLocks noChangeShapeType="1"/>
          </p:cNvCxnSpPr>
          <p:nvPr/>
        </p:nvCxnSpPr>
        <p:spPr bwMode="auto">
          <a:xfrm rot="5400000">
            <a:off x="941388" y="2622550"/>
            <a:ext cx="423862"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7" name="直線コネクタ 13"/>
          <p:cNvCxnSpPr>
            <a:cxnSpLocks noChangeShapeType="1"/>
          </p:cNvCxnSpPr>
          <p:nvPr/>
        </p:nvCxnSpPr>
        <p:spPr bwMode="auto">
          <a:xfrm rot="5400000">
            <a:off x="138430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8" name="直線コネクタ 14"/>
          <p:cNvCxnSpPr>
            <a:cxnSpLocks noChangeShapeType="1"/>
          </p:cNvCxnSpPr>
          <p:nvPr/>
        </p:nvCxnSpPr>
        <p:spPr bwMode="auto">
          <a:xfrm rot="5400000">
            <a:off x="1835151" y="2616200"/>
            <a:ext cx="4238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9" name="直線コネクタ 15"/>
          <p:cNvCxnSpPr>
            <a:cxnSpLocks noChangeShapeType="1"/>
          </p:cNvCxnSpPr>
          <p:nvPr/>
        </p:nvCxnSpPr>
        <p:spPr bwMode="auto">
          <a:xfrm rot="5400000">
            <a:off x="2279651" y="2622550"/>
            <a:ext cx="4238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0" name="直線コネクタ 16"/>
          <p:cNvCxnSpPr>
            <a:cxnSpLocks noChangeShapeType="1"/>
          </p:cNvCxnSpPr>
          <p:nvPr/>
        </p:nvCxnSpPr>
        <p:spPr bwMode="auto">
          <a:xfrm rot="5400000">
            <a:off x="272415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1" name="直線コネクタ 17"/>
          <p:cNvCxnSpPr>
            <a:cxnSpLocks noChangeShapeType="1"/>
          </p:cNvCxnSpPr>
          <p:nvPr/>
        </p:nvCxnSpPr>
        <p:spPr bwMode="auto">
          <a:xfrm rot="5400000">
            <a:off x="3167062"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2" name="直線コネクタ 18"/>
          <p:cNvCxnSpPr>
            <a:cxnSpLocks noChangeShapeType="1"/>
          </p:cNvCxnSpPr>
          <p:nvPr/>
        </p:nvCxnSpPr>
        <p:spPr bwMode="auto">
          <a:xfrm rot="5400000">
            <a:off x="3617912"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3" name="直線コネクタ 19"/>
          <p:cNvCxnSpPr>
            <a:cxnSpLocks noChangeShapeType="1"/>
          </p:cNvCxnSpPr>
          <p:nvPr/>
        </p:nvCxnSpPr>
        <p:spPr bwMode="auto">
          <a:xfrm rot="5400000">
            <a:off x="4062412"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4" name="直線コネクタ 20"/>
          <p:cNvCxnSpPr>
            <a:cxnSpLocks noChangeShapeType="1"/>
          </p:cNvCxnSpPr>
          <p:nvPr/>
        </p:nvCxnSpPr>
        <p:spPr bwMode="auto">
          <a:xfrm rot="5400000">
            <a:off x="4498975"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5" name="直線コネクタ 21"/>
          <p:cNvCxnSpPr>
            <a:cxnSpLocks noChangeShapeType="1"/>
          </p:cNvCxnSpPr>
          <p:nvPr/>
        </p:nvCxnSpPr>
        <p:spPr bwMode="auto">
          <a:xfrm rot="5400000">
            <a:off x="4943475"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6" name="直線コネクタ 22"/>
          <p:cNvCxnSpPr>
            <a:cxnSpLocks noChangeShapeType="1"/>
          </p:cNvCxnSpPr>
          <p:nvPr/>
        </p:nvCxnSpPr>
        <p:spPr bwMode="auto">
          <a:xfrm rot="5400000">
            <a:off x="5394325"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7" name="直線コネクタ 23"/>
          <p:cNvCxnSpPr>
            <a:cxnSpLocks noChangeShapeType="1"/>
          </p:cNvCxnSpPr>
          <p:nvPr/>
        </p:nvCxnSpPr>
        <p:spPr bwMode="auto">
          <a:xfrm rot="5400000">
            <a:off x="5837237"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8" name="直線コネクタ 24"/>
          <p:cNvCxnSpPr>
            <a:cxnSpLocks noChangeShapeType="1"/>
          </p:cNvCxnSpPr>
          <p:nvPr/>
        </p:nvCxnSpPr>
        <p:spPr bwMode="auto">
          <a:xfrm rot="5400000">
            <a:off x="6281737"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9" name="直線コネクタ 25"/>
          <p:cNvCxnSpPr>
            <a:cxnSpLocks noChangeShapeType="1"/>
          </p:cNvCxnSpPr>
          <p:nvPr/>
        </p:nvCxnSpPr>
        <p:spPr bwMode="auto">
          <a:xfrm rot="5400000">
            <a:off x="6726237"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50" name="直線コネクタ 26"/>
          <p:cNvCxnSpPr>
            <a:cxnSpLocks noChangeShapeType="1"/>
          </p:cNvCxnSpPr>
          <p:nvPr/>
        </p:nvCxnSpPr>
        <p:spPr bwMode="auto">
          <a:xfrm rot="5400000">
            <a:off x="717550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51" name="直線コネクタ 27"/>
          <p:cNvCxnSpPr>
            <a:cxnSpLocks noChangeShapeType="1"/>
          </p:cNvCxnSpPr>
          <p:nvPr/>
        </p:nvCxnSpPr>
        <p:spPr bwMode="auto">
          <a:xfrm rot="5400000">
            <a:off x="7620000"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8452" name="正方形/長方形 28"/>
          <p:cNvSpPr>
            <a:spLocks noChangeArrowheads="1"/>
          </p:cNvSpPr>
          <p:nvPr/>
        </p:nvSpPr>
        <p:spPr bwMode="auto">
          <a:xfrm>
            <a:off x="3841750" y="3590925"/>
            <a:ext cx="1312863" cy="595313"/>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ja-JP" altLang="en-US"/>
              <a:t>制御部</a:t>
            </a:r>
          </a:p>
        </p:txBody>
      </p:sp>
      <p:sp>
        <p:nvSpPr>
          <p:cNvPr id="18453" name="下矢印 29"/>
          <p:cNvSpPr>
            <a:spLocks noChangeArrowheads="1"/>
          </p:cNvSpPr>
          <p:nvPr/>
        </p:nvSpPr>
        <p:spPr bwMode="auto">
          <a:xfrm rot="10800000">
            <a:off x="4346575" y="2847975"/>
            <a:ext cx="265113" cy="742950"/>
          </a:xfrm>
          <a:prstGeom prst="downArrow">
            <a:avLst>
              <a:gd name="adj1" fmla="val 50000"/>
              <a:gd name="adj2" fmla="val 5004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454" name="テキスト ボックス 30"/>
          <p:cNvSpPr txBox="1">
            <a:spLocks noChangeArrowheads="1"/>
          </p:cNvSpPr>
          <p:nvPr/>
        </p:nvSpPr>
        <p:spPr bwMode="auto">
          <a:xfrm>
            <a:off x="747713" y="4945063"/>
            <a:ext cx="7891462"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制御部は現在のヘッドに書かれている記号を読み取り、現在の制御部の状態とその記号について、それに対応する規則があれば動作（記号を書き変えて、左か右に移動）を行う。なければ終了。</a:t>
            </a:r>
          </a:p>
        </p:txBody>
      </p:sp>
      <p:sp>
        <p:nvSpPr>
          <p:cNvPr id="18455" name="テキスト ボックス 31"/>
          <p:cNvSpPr txBox="1">
            <a:spLocks noChangeArrowheads="1"/>
          </p:cNvSpPr>
          <p:nvPr/>
        </p:nvSpPr>
        <p:spPr bwMode="auto">
          <a:xfrm>
            <a:off x="5497513" y="3232150"/>
            <a:ext cx="30575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制御部は有限個の</a:t>
            </a:r>
            <a:endParaRPr lang="en-US" altLang="ja-JP"/>
          </a:p>
          <a:p>
            <a:r>
              <a:rPr lang="ja-JP" altLang="en-US"/>
              <a:t>状態を取りうる。</a:t>
            </a:r>
          </a:p>
        </p:txBody>
      </p:sp>
      <p:sp>
        <p:nvSpPr>
          <p:cNvPr id="18456" name="テキスト ボックス 24"/>
          <p:cNvSpPr txBox="1">
            <a:spLocks noChangeArrowheads="1"/>
          </p:cNvSpPr>
          <p:nvPr/>
        </p:nvSpPr>
        <p:spPr bwMode="auto">
          <a:xfrm>
            <a:off x="382588" y="3152775"/>
            <a:ext cx="3359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有限個の記号をテープ上に記録し、書き換えることによって計算する。</a:t>
            </a:r>
          </a:p>
        </p:txBody>
      </p:sp>
      <p:sp>
        <p:nvSpPr>
          <p:cNvPr id="18457" name="テキスト ボックス 25"/>
          <p:cNvSpPr txBox="1">
            <a:spLocks noChangeArrowheads="1"/>
          </p:cNvSpPr>
          <p:nvPr/>
        </p:nvSpPr>
        <p:spPr bwMode="auto">
          <a:xfrm>
            <a:off x="3816350" y="4254500"/>
            <a:ext cx="35544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（コンピュータではＣＰＵに相当）</a:t>
            </a:r>
          </a:p>
        </p:txBody>
      </p:sp>
      <p:sp>
        <p:nvSpPr>
          <p:cNvPr id="18458" name="テキスト ボックス 26"/>
          <p:cNvSpPr txBox="1">
            <a:spLocks noChangeArrowheads="1"/>
          </p:cNvSpPr>
          <p:nvPr/>
        </p:nvSpPr>
        <p:spPr bwMode="auto">
          <a:xfrm>
            <a:off x="1365250" y="1828800"/>
            <a:ext cx="6548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無限長のテープ （コンピュータではメモリに相当）</a:t>
            </a:r>
          </a:p>
        </p:txBody>
      </p:sp>
    </p:spTree>
    <p:extLst>
      <p:ext uri="{BB962C8B-B14F-4D97-AF65-F5344CB8AC3E}">
        <p14:creationId xmlns:p14="http://schemas.microsoft.com/office/powerpoint/2010/main" val="24380618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チューリングマシンでできること</a:t>
            </a:r>
          </a:p>
        </p:txBody>
      </p:sp>
      <p:sp>
        <p:nvSpPr>
          <p:cNvPr id="22530" name="テキスト ボックス 32"/>
          <p:cNvSpPr txBox="1">
            <a:spLocks noChangeArrowheads="1"/>
          </p:cNvSpPr>
          <p:nvPr/>
        </p:nvSpPr>
        <p:spPr bwMode="auto">
          <a:xfrm>
            <a:off x="1020763" y="1749425"/>
            <a:ext cx="69278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チューリングマシンの実行により、テープ上に</a:t>
            </a:r>
            <a:endParaRPr lang="en-US" altLang="ja-JP"/>
          </a:p>
          <a:p>
            <a:r>
              <a:rPr lang="ja-JP" altLang="en-US"/>
              <a:t>計算の結果が書き込まれていく。</a:t>
            </a:r>
            <a:endParaRPr lang="en-US" altLang="ja-JP"/>
          </a:p>
        </p:txBody>
      </p:sp>
      <p:sp>
        <p:nvSpPr>
          <p:cNvPr id="22531" name="テキスト ボックス 35"/>
          <p:cNvSpPr txBox="1">
            <a:spLocks noChangeArrowheads="1"/>
          </p:cNvSpPr>
          <p:nvPr/>
        </p:nvSpPr>
        <p:spPr bwMode="auto">
          <a:xfrm>
            <a:off x="715963" y="2862263"/>
            <a:ext cx="7964487"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実数を計算する場合 </a:t>
            </a:r>
            <a:r>
              <a:rPr lang="en-US" altLang="ja-JP" sz="2400"/>
              <a:t>--- </a:t>
            </a:r>
            <a:r>
              <a:rPr lang="ja-JP" altLang="en-US" sz="2400"/>
              <a:t>計算できる実数は可算無限個（制御部および、テープの初期状態が可算無限個の可能性しかとりえないから。（制御部の遷移規則とテープの初期状態を自然数に対応させることができる））。実数全体からみると計算できる実数はごく一部でしかない。</a:t>
            </a:r>
            <a:endParaRPr lang="en-US" altLang="ja-JP" sz="2400"/>
          </a:p>
          <a:p>
            <a:endParaRPr lang="en-US" altLang="ja-JP" sz="2400"/>
          </a:p>
          <a:p>
            <a:r>
              <a:rPr lang="ja-JP" altLang="en-US" sz="2400"/>
              <a:t>計算できる実数の例</a:t>
            </a:r>
            <a:endParaRPr lang="en-US" altLang="ja-JP" sz="2400"/>
          </a:p>
          <a:p>
            <a:r>
              <a:rPr lang="en-US" altLang="ja-JP" sz="2400"/>
              <a:t>     </a:t>
            </a:r>
            <a:r>
              <a:rPr lang="ja-JP" altLang="en-US" sz="2400"/>
              <a:t>円周率 </a:t>
            </a:r>
            <a:r>
              <a:rPr lang="en-US" altLang="ja-JP" sz="2400"/>
              <a:t>3.1415926535….</a:t>
            </a:r>
          </a:p>
          <a:p>
            <a:r>
              <a:rPr lang="en-US" altLang="ja-JP" sz="2400"/>
              <a:t>     </a:t>
            </a:r>
            <a:r>
              <a:rPr lang="ja-JP" altLang="en-US" sz="2400"/>
              <a:t>自然対数の底 </a:t>
            </a:r>
            <a:r>
              <a:rPr lang="en-US" altLang="ja-JP" sz="2400"/>
              <a:t>2.718281828…..</a:t>
            </a:r>
          </a:p>
          <a:p>
            <a:r>
              <a:rPr lang="ja-JP" altLang="en-US" sz="2400"/>
              <a:t>直感的には、計算する手順が定まっている数は計算可能。</a:t>
            </a:r>
          </a:p>
        </p:txBody>
      </p:sp>
    </p:spTree>
    <p:extLst>
      <p:ext uri="{BB962C8B-B14F-4D97-AF65-F5344CB8AC3E}">
        <p14:creationId xmlns:p14="http://schemas.microsoft.com/office/powerpoint/2010/main" val="28110232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Ⅰ</a:t>
            </a:r>
            <a:r>
              <a:rPr lang="ja-JP" altLang="en-US">
                <a:solidFill>
                  <a:schemeClr val="bg1"/>
                </a:solidFill>
                <a:latin typeface="Times New Roman" charset="0"/>
                <a:ea typeface="ＭＳ Ｐゴシック" charset="0"/>
              </a:rPr>
              <a:t>）</a:t>
            </a:r>
          </a:p>
        </p:txBody>
      </p:sp>
      <p:sp>
        <p:nvSpPr>
          <p:cNvPr id="24578" name="テキスト ボックス 4"/>
          <p:cNvSpPr txBox="1">
            <a:spLocks noChangeArrowheads="1"/>
          </p:cNvSpPr>
          <p:nvPr/>
        </p:nvSpPr>
        <p:spPr bwMode="auto">
          <a:xfrm>
            <a:off x="874713" y="1881188"/>
            <a:ext cx="76073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各チューリングマシンは何らかの計算をする専用</a:t>
            </a:r>
            <a:endParaRPr lang="en-US" altLang="ja-JP" dirty="0"/>
          </a:p>
          <a:p>
            <a:r>
              <a:rPr lang="ja-JP" altLang="en-US" dirty="0" smtClean="0"/>
              <a:t>のコンピュータ</a:t>
            </a:r>
            <a:endParaRPr lang="en-US" altLang="ja-JP" dirty="0"/>
          </a:p>
          <a:p>
            <a:r>
              <a:rPr lang="en-US" altLang="ja-JP" dirty="0"/>
              <a:t>   </a:t>
            </a:r>
            <a:r>
              <a:rPr lang="ja-JP" altLang="en-US" dirty="0"/>
              <a:t>円周率</a:t>
            </a:r>
            <a:r>
              <a:rPr lang="en-US" altLang="ja-JP" dirty="0"/>
              <a:t>π</a:t>
            </a:r>
            <a:r>
              <a:rPr lang="ja-JP" altLang="en-US" dirty="0"/>
              <a:t>を計算するチューリングマシン</a:t>
            </a:r>
            <a:endParaRPr lang="en-US" altLang="ja-JP" dirty="0"/>
          </a:p>
          <a:p>
            <a:r>
              <a:rPr lang="en-US" altLang="ja-JP" dirty="0"/>
              <a:t>   </a:t>
            </a:r>
            <a:r>
              <a:rPr lang="ja-JP" altLang="en-US" dirty="0"/>
              <a:t>自然対数の底</a:t>
            </a:r>
            <a:r>
              <a:rPr lang="en-US" altLang="ja-JP" i="1" dirty="0"/>
              <a:t>e</a:t>
            </a:r>
            <a:r>
              <a:rPr lang="ja-JP" altLang="en-US" dirty="0"/>
              <a:t>を計算するチューリングマシン</a:t>
            </a:r>
            <a:endParaRPr lang="en-US" altLang="ja-JP" dirty="0"/>
          </a:p>
          <a:p>
            <a:r>
              <a:rPr lang="en-US" altLang="ja-JP" dirty="0"/>
              <a:t>    …</a:t>
            </a:r>
          </a:p>
          <a:p>
            <a:r>
              <a:rPr lang="ja-JP" altLang="en-US" dirty="0"/>
              <a:t>これらを一つのチューリングマシンで行いたい。</a:t>
            </a:r>
            <a:endParaRPr lang="en-US" altLang="ja-JP" dirty="0"/>
          </a:p>
        </p:txBody>
      </p:sp>
      <p:sp>
        <p:nvSpPr>
          <p:cNvPr id="24579" name="下矢印 5"/>
          <p:cNvSpPr>
            <a:spLocks noChangeArrowheads="1"/>
          </p:cNvSpPr>
          <p:nvPr/>
        </p:nvSpPr>
        <p:spPr bwMode="auto">
          <a:xfrm>
            <a:off x="3962400" y="4584700"/>
            <a:ext cx="484188" cy="979488"/>
          </a:xfrm>
          <a:prstGeom prst="downArrow">
            <a:avLst>
              <a:gd name="adj1" fmla="val 50000"/>
              <a:gd name="adj2" fmla="val 50105"/>
            </a:avLst>
          </a:prstGeom>
          <a:solidFill>
            <a:schemeClr val="accent1"/>
          </a:solidFill>
          <a:ln w="9525">
            <a:solidFill>
              <a:schemeClr val="tx1"/>
            </a:solidFill>
            <a:round/>
            <a:headEnd/>
            <a:tailEnd/>
          </a:ln>
        </p:spPr>
        <p:txBody>
          <a:bodyPr/>
          <a:lstStyle/>
          <a:p>
            <a:endParaRPr lang="ja-JP" altLang="en-US"/>
          </a:p>
        </p:txBody>
      </p:sp>
      <p:sp>
        <p:nvSpPr>
          <p:cNvPr id="24580" name="テキスト ボックス 6"/>
          <p:cNvSpPr txBox="1">
            <a:spLocks noChangeArrowheads="1"/>
          </p:cNvSpPr>
          <p:nvPr/>
        </p:nvSpPr>
        <p:spPr bwMode="auto">
          <a:xfrm>
            <a:off x="2451100" y="5778500"/>
            <a:ext cx="37369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万能チューリングマシン</a:t>
            </a:r>
          </a:p>
        </p:txBody>
      </p:sp>
    </p:spTree>
    <p:extLst>
      <p:ext uri="{BB962C8B-B14F-4D97-AF65-F5344CB8AC3E}">
        <p14:creationId xmlns:p14="http://schemas.microsoft.com/office/powerpoint/2010/main" val="6997701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Ⅱ</a:t>
            </a:r>
            <a:r>
              <a:rPr lang="ja-JP" altLang="en-US">
                <a:solidFill>
                  <a:schemeClr val="bg1"/>
                </a:solidFill>
                <a:latin typeface="Times New Roman" charset="0"/>
                <a:ea typeface="ＭＳ Ｐゴシック" charset="0"/>
              </a:rPr>
              <a:t>）</a:t>
            </a:r>
          </a:p>
        </p:txBody>
      </p:sp>
      <p:sp>
        <p:nvSpPr>
          <p:cNvPr id="26626" name="テキスト ボックス 2"/>
          <p:cNvSpPr txBox="1">
            <a:spLocks noChangeArrowheads="1"/>
          </p:cNvSpPr>
          <p:nvPr/>
        </p:nvSpPr>
        <p:spPr bwMode="auto">
          <a:xfrm>
            <a:off x="1014413" y="1825625"/>
            <a:ext cx="67818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任意のチューリングマシンを模倣できるチューリングマシン。</a:t>
            </a:r>
            <a:endParaRPr lang="en-US" altLang="ja-JP"/>
          </a:p>
          <a:p>
            <a:r>
              <a:rPr lang="ja-JP" altLang="en-US"/>
              <a:t>入力として、模倣したいチューリングマシンの構成を記号列にし、それを入力テープ上の初期記号列として実行を開始する。</a:t>
            </a:r>
            <a:endParaRPr lang="en-US" altLang="ja-JP"/>
          </a:p>
        </p:txBody>
      </p:sp>
      <p:sp>
        <p:nvSpPr>
          <p:cNvPr id="26627" name="テキスト ボックス 3"/>
          <p:cNvSpPr txBox="1">
            <a:spLocks noChangeArrowheads="1"/>
          </p:cNvSpPr>
          <p:nvPr/>
        </p:nvSpPr>
        <p:spPr bwMode="auto">
          <a:xfrm>
            <a:off x="841375" y="4456113"/>
            <a:ext cx="736123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コンピュータは万能チューリングマシンと同等の</a:t>
            </a:r>
            <a:endParaRPr lang="en-US" altLang="ja-JP"/>
          </a:p>
          <a:p>
            <a:r>
              <a:rPr lang="ja-JP" altLang="en-US"/>
              <a:t>能力を持ち、適切なプログラムを書くことにより、</a:t>
            </a:r>
            <a:endParaRPr lang="en-US" altLang="ja-JP"/>
          </a:p>
          <a:p>
            <a:r>
              <a:rPr lang="ja-JP" altLang="en-US"/>
              <a:t>他の任意のコンピュータを模倣できる。</a:t>
            </a:r>
            <a:endParaRPr lang="en-US" altLang="ja-JP"/>
          </a:p>
          <a:p>
            <a:r>
              <a:rPr lang="ja-JP" altLang="en-US"/>
              <a:t>（すべてのコンピュータの計算能力は等価。）</a:t>
            </a:r>
            <a:endParaRPr lang="en-US" altLang="ja-JP"/>
          </a:p>
        </p:txBody>
      </p:sp>
    </p:spTree>
    <p:extLst>
      <p:ext uri="{BB962C8B-B14F-4D97-AF65-F5344CB8AC3E}">
        <p14:creationId xmlns:p14="http://schemas.microsoft.com/office/powerpoint/2010/main" val="241149480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III</a:t>
            </a:r>
            <a:r>
              <a:rPr lang="ja-JP" altLang="en-US">
                <a:solidFill>
                  <a:schemeClr val="bg1"/>
                </a:solidFill>
                <a:latin typeface="Times New Roman" charset="0"/>
                <a:ea typeface="ＭＳ Ｐゴシック" charset="0"/>
              </a:rPr>
              <a:t>）</a:t>
            </a:r>
          </a:p>
        </p:txBody>
      </p:sp>
      <p:sp>
        <p:nvSpPr>
          <p:cNvPr id="28675" name="テキスト ボックス 4"/>
          <p:cNvSpPr txBox="1">
            <a:spLocks noChangeArrowheads="1"/>
          </p:cNvSpPr>
          <p:nvPr/>
        </p:nvSpPr>
        <p:spPr bwMode="auto">
          <a:xfrm>
            <a:off x="910665" y="2088779"/>
            <a:ext cx="7285621" cy="310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smtClean="0"/>
              <a:t>ディジタルコンピュータ</a:t>
            </a:r>
            <a:r>
              <a:rPr lang="ja-JP" altLang="en-US" dirty="0"/>
              <a:t>では、プログラムを入れ替えることにより、任意の（計算可能な）計算を実行することができる</a:t>
            </a:r>
            <a:r>
              <a:rPr lang="ja-JP" altLang="en-US" dirty="0" smtClean="0"/>
              <a:t>。</a:t>
            </a:r>
            <a:endParaRPr lang="en-US" altLang="ja-JP" dirty="0" smtClean="0"/>
          </a:p>
          <a:p>
            <a:endParaRPr lang="en-US" altLang="ja-JP" dirty="0"/>
          </a:p>
          <a:p>
            <a:r>
              <a:rPr lang="ja-JP" altLang="en-US" dirty="0"/>
              <a:t>ノイマンが</a:t>
            </a:r>
            <a:r>
              <a:rPr lang="en-US" altLang="ja-JP" dirty="0"/>
              <a:t>Turing</a:t>
            </a:r>
            <a:r>
              <a:rPr lang="ja-JP" altLang="en-US" dirty="0"/>
              <a:t>の論文の影響を受けて、フォンノイマンアーキテクチャを考案したと言われている。（プログラム内蔵方式</a:t>
            </a:r>
            <a:r>
              <a:rPr lang="ja-JP" altLang="en-US" dirty="0" smtClean="0"/>
              <a:t>）</a:t>
            </a:r>
            <a:endParaRPr lang="en-US" altLang="ja-JP" dirty="0"/>
          </a:p>
        </p:txBody>
      </p:sp>
    </p:spTree>
    <p:extLst>
      <p:ext uri="{BB962C8B-B14F-4D97-AF65-F5344CB8AC3E}">
        <p14:creationId xmlns:p14="http://schemas.microsoft.com/office/powerpoint/2010/main" val="29327129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ガイダンス（４年前期）">
  <a:themeElements>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bi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bi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bi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bi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bi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bi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bi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ガイダンス（４年前期）.potx</Template>
  <TotalTime>5449</TotalTime>
  <Words>2425</Words>
  <Application>Microsoft Macintosh PowerPoint</Application>
  <PresentationFormat>画面に合わせる (4:3)</PresentationFormat>
  <Paragraphs>317</Paragraphs>
  <Slides>34</Slides>
  <Notes>24</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ガイダンス（４年前期）</vt:lpstr>
      <vt:lpstr>プログラミング言語について</vt:lpstr>
      <vt:lpstr>PowerPoint プレゼンテーション</vt:lpstr>
      <vt:lpstr>プログラミング言語とは</vt:lpstr>
      <vt:lpstr>計算とは何か</vt:lpstr>
      <vt:lpstr>チューリングマシン</vt:lpstr>
      <vt:lpstr>チューリングマシンでできること</vt:lpstr>
      <vt:lpstr>万能チューリングマシン（Ⅰ）</vt:lpstr>
      <vt:lpstr>万能チューリングマシン（Ⅱ）</vt:lpstr>
      <vt:lpstr>万能チューリングマシン（III）</vt:lpstr>
      <vt:lpstr>チューリングマシンでできないこと</vt:lpstr>
      <vt:lpstr>（参考）停止性問題とコンパイラ</vt:lpstr>
      <vt:lpstr>コンピュータでの情報処理の原理</vt:lpstr>
      <vt:lpstr>プログラムの実行</vt:lpstr>
      <vt:lpstr>プログラミング言語</vt:lpstr>
      <vt:lpstr>プログラミング言語</vt:lpstr>
      <vt:lpstr>プログラムの意味</vt:lpstr>
      <vt:lpstr>構文と意味</vt:lpstr>
      <vt:lpstr>構文と意味</vt:lpstr>
      <vt:lpstr>構文と意味</vt:lpstr>
      <vt:lpstr>構文と意味</vt:lpstr>
      <vt:lpstr>構文と意味</vt:lpstr>
      <vt:lpstr>構文と意味</vt:lpstr>
      <vt:lpstr>構文と意味</vt:lpstr>
      <vt:lpstr>PowerPoint プレゼンテーション</vt:lpstr>
      <vt:lpstr>現在の研究テーマ</vt:lpstr>
      <vt:lpstr>既存の識別子補完システム （Java用のEclipseの環境)</vt:lpstr>
      <vt:lpstr>PowerPoint プレゼンテーション</vt:lpstr>
      <vt:lpstr>開発中の識別子補完システム1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Dialogue Management  with the Semiotic Base  -- A Systemic Functional Linguistic Approach --</dc:title>
  <dc:creator/>
  <cp:lastModifiedBy>Sasano Isao</cp:lastModifiedBy>
  <cp:revision>500</cp:revision>
  <dcterms:created xsi:type="dcterms:W3CDTF">2002-05-14T03:45:39Z</dcterms:created>
  <dcterms:modified xsi:type="dcterms:W3CDTF">2018-10-13T10:35:59Z</dcterms:modified>
</cp:coreProperties>
</file>