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5" r:id="rId25"/>
    <p:sldId id="334" r:id="rId26"/>
    <p:sldId id="336" r:id="rId27"/>
    <p:sldId id="341" r:id="rId28"/>
    <p:sldId id="338" r:id="rId29"/>
    <p:sldId id="340" r:id="rId30"/>
    <p:sldId id="337" r:id="rId31"/>
    <p:sldId id="339" r:id="rId32"/>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2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9643" y="739026"/>
            <a:ext cx="4916477" cy="3699868"/>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12</a:t>
            </a:fld>
            <a:endParaRPr lang="en-US" altLang="ja-JP" sz="1200"/>
          </a:p>
        </p:txBody>
      </p:sp>
      <p:sp>
        <p:nvSpPr>
          <p:cNvPr id="35842" name="Rectangle 2"/>
          <p:cNvSpPr>
            <a:spLocks noGrp="1" noRot="1" noChangeAspect="1" noChangeArrowheads="1" noTextEdit="1"/>
          </p:cNvSpPr>
          <p:nvPr>
            <p:ph type="sldImg"/>
          </p:nvPr>
        </p:nvSpPr>
        <p:spPr>
          <a:xfrm>
            <a:off x="909643" y="739026"/>
            <a:ext cx="4916477" cy="3699868"/>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13</a:t>
            </a:fld>
            <a:endParaRPr lang="en-US" altLang="ja-JP" sz="1200"/>
          </a:p>
        </p:txBody>
      </p:sp>
      <p:sp>
        <p:nvSpPr>
          <p:cNvPr id="37890" name="Rectangle 2"/>
          <p:cNvSpPr>
            <a:spLocks noGrp="1" noRot="1" noChangeAspect="1" noChangeArrowheads="1" noTextEdit="1"/>
          </p:cNvSpPr>
          <p:nvPr>
            <p:ph type="sldImg"/>
          </p:nvPr>
        </p:nvSpPr>
        <p:spPr>
          <a:xfrm>
            <a:off x="909643" y="739026"/>
            <a:ext cx="4916477" cy="3699868"/>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14</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15</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16</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17</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18</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19</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20</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22</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4</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AAF476C-3B8D-5043-842B-F979D15A0A6B}" type="slidenum">
              <a:rPr lang="en-US" altLang="ja-JP" sz="1200"/>
              <a:pPr/>
              <a:t>23</a:t>
            </a:fld>
            <a:endParaRPr lang="en-US" altLang="ja-JP"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25</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5</a:t>
            </a:fld>
            <a:endParaRPr lang="en-US" altLang="ja-JP" sz="1200"/>
          </a:p>
        </p:txBody>
      </p:sp>
      <p:sp>
        <p:nvSpPr>
          <p:cNvPr id="21506" name="Rectangle 2"/>
          <p:cNvSpPr>
            <a:spLocks noGrp="1" noRot="1" noChangeAspect="1" noChangeArrowheads="1" noTextEdit="1"/>
          </p:cNvSpPr>
          <p:nvPr>
            <p:ph type="sldImg"/>
          </p:nvPr>
        </p:nvSpPr>
        <p:spPr>
          <a:xfrm>
            <a:off x="909643" y="739026"/>
            <a:ext cx="4916477" cy="3699868"/>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9643" y="739026"/>
            <a:ext cx="4916477" cy="3699868"/>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9643" y="739026"/>
            <a:ext cx="4916477" cy="3699868"/>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7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smtClean="0"/>
              <a:t>2015</a:t>
            </a:r>
            <a:r>
              <a:rPr lang="ja-JP" altLang="en-US" dirty="0" smtClean="0"/>
              <a:t>年 </a:t>
            </a:r>
            <a:r>
              <a:rPr lang="en-US" altLang="ja-JP" dirty="0"/>
              <a:t>6</a:t>
            </a:r>
            <a:r>
              <a:rPr lang="ja-JP" altLang="en-US" dirty="0" smtClean="0"/>
              <a:t>月 </a:t>
            </a:r>
            <a:r>
              <a:rPr lang="en-US" altLang="ja-JP" dirty="0" smtClean="0"/>
              <a:t>16</a:t>
            </a:r>
            <a:r>
              <a:rPr lang="ja-JP" altLang="en-US" dirty="0" smtClean="0"/>
              <a:t>日</a:t>
            </a:r>
            <a:endParaRPr lang="en-US" altLang="ja-JP" dirty="0"/>
          </a:p>
        </p:txBody>
      </p:sp>
    </p:spTree>
    <p:extLst>
      <p:ext uri="{BB962C8B-B14F-4D97-AF65-F5344CB8AC3E}">
        <p14:creationId xmlns:p14="http://schemas.microsoft.com/office/powerpoint/2010/main" val="38297892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695325" y="2152650"/>
            <a:ext cx="77851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通常のプログラミング言語は、任意のチューリングマシンを記述できる。このことを、チューリング完全 </a:t>
            </a:r>
            <a:r>
              <a:rPr lang="en-US" altLang="ja-JP"/>
              <a:t>(Turing complete) </a:t>
            </a:r>
            <a:r>
              <a:rPr lang="ja-JP" altLang="en-US"/>
              <a:t>という。通常のプログラミング言語は計算記述能力においてすべて等価（チューリング完全）。</a:t>
            </a:r>
            <a:endParaRPr lang="en-US" altLang="ja-JP"/>
          </a:p>
        </p:txBody>
      </p:sp>
      <p:sp>
        <p:nvSpPr>
          <p:cNvPr id="34819" name="正方形/長方形 4"/>
          <p:cNvSpPr>
            <a:spLocks noChangeArrowheads="1"/>
          </p:cNvSpPr>
          <p:nvPr/>
        </p:nvSpPr>
        <p:spPr bwMode="auto">
          <a:xfrm>
            <a:off x="615950" y="4910138"/>
            <a:ext cx="7772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ある言語</a:t>
            </a:r>
            <a:r>
              <a:rPr lang="en-US" altLang="ja-JP"/>
              <a:t>A</a:t>
            </a:r>
            <a:r>
              <a:rPr lang="ja-JP" altLang="en-US"/>
              <a:t>のプログラムは、別の言語</a:t>
            </a:r>
            <a:r>
              <a:rPr lang="en-US" altLang="ja-JP"/>
              <a:t>B</a:t>
            </a:r>
            <a:r>
              <a:rPr lang="ja-JP" altLang="en-US"/>
              <a:t>（最終的には機械語）で、言語</a:t>
            </a:r>
            <a:r>
              <a:rPr lang="en-US" altLang="ja-JP"/>
              <a:t>A</a:t>
            </a:r>
            <a:r>
              <a:rPr lang="ja-JP" altLang="en-US"/>
              <a:t>を解釈実行するプログラム（インタプリタと呼ぶ）を記述すれば実行できる。</a:t>
            </a:r>
            <a:endParaRPr lang="en-US" altLang="ja-JP"/>
          </a:p>
        </p:txBody>
      </p:sp>
    </p:spTree>
    <p:extLst>
      <p:ext uri="{BB962C8B-B14F-4D97-AF65-F5344CB8AC3E}">
        <p14:creationId xmlns:p14="http://schemas.microsoft.com/office/powerpoint/2010/main" val="32318720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6866" name="テキスト ボックス 2"/>
          <p:cNvSpPr txBox="1">
            <a:spLocks noChangeArrowheads="1"/>
          </p:cNvSpPr>
          <p:nvPr/>
        </p:nvSpPr>
        <p:spPr bwMode="auto">
          <a:xfrm>
            <a:off x="815975" y="1838325"/>
            <a:ext cx="73072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今日までに、さまざまな言語が設計、実装されている。</a:t>
            </a:r>
            <a:endParaRPr lang="en-US" altLang="ja-JP"/>
          </a:p>
          <a:p>
            <a:r>
              <a:rPr lang="ja-JP" altLang="en-US"/>
              <a:t>問題に応じて適切な言語を使う。</a:t>
            </a:r>
            <a:endParaRPr lang="en-US" altLang="ja-JP"/>
          </a:p>
        </p:txBody>
      </p:sp>
      <p:sp>
        <p:nvSpPr>
          <p:cNvPr id="36867" name="正方形/長方形 3"/>
          <p:cNvSpPr>
            <a:spLocks noChangeArrowheads="1"/>
          </p:cNvSpPr>
          <p:nvPr/>
        </p:nvSpPr>
        <p:spPr bwMode="auto">
          <a:xfrm>
            <a:off x="854075" y="3389313"/>
            <a:ext cx="27368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a:t>機械語</a:t>
            </a:r>
            <a:endParaRPr lang="en-US" altLang="ja-JP" sz="2400"/>
          </a:p>
          <a:p>
            <a:r>
              <a:rPr lang="ja-JP" altLang="en-US" sz="2400"/>
              <a:t>アセンブリ言語</a:t>
            </a:r>
            <a:endParaRPr lang="en-US" altLang="ja-JP" sz="2400"/>
          </a:p>
          <a:p>
            <a:r>
              <a:rPr lang="en-US" altLang="ja-JP" sz="2400"/>
              <a:t>Fortran</a:t>
            </a:r>
          </a:p>
          <a:p>
            <a:r>
              <a:rPr lang="en-US" altLang="ja-JP" sz="2400"/>
              <a:t>Lisp</a:t>
            </a:r>
          </a:p>
          <a:p>
            <a:r>
              <a:rPr lang="en-US" altLang="ja-JP" sz="2400"/>
              <a:t>Pascal</a:t>
            </a:r>
          </a:p>
          <a:p>
            <a:r>
              <a:rPr lang="en-US" altLang="ja-JP" sz="2400"/>
              <a:t>C</a:t>
            </a:r>
          </a:p>
          <a:p>
            <a:r>
              <a:rPr lang="en-US" altLang="ja-JP" sz="2400"/>
              <a:t>ML</a:t>
            </a:r>
          </a:p>
          <a:p>
            <a:r>
              <a:rPr lang="en-US" altLang="ja-JP" sz="2400"/>
              <a:t>Java</a:t>
            </a:r>
          </a:p>
          <a:p>
            <a:r>
              <a:rPr lang="en-US" altLang="ja-JP" sz="2400"/>
              <a:t>….</a:t>
            </a:r>
          </a:p>
        </p:txBody>
      </p:sp>
      <p:sp>
        <p:nvSpPr>
          <p:cNvPr id="36868" name="テキスト ボックス 4"/>
          <p:cNvSpPr txBox="1">
            <a:spLocks noChangeArrowheads="1"/>
          </p:cNvSpPr>
          <p:nvPr/>
        </p:nvSpPr>
        <p:spPr bwMode="auto">
          <a:xfrm>
            <a:off x="2268538" y="4687888"/>
            <a:ext cx="6534150" cy="1816100"/>
          </a:xfrm>
          <a:prstGeom prst="rect">
            <a:avLst/>
          </a:prstGeom>
          <a:solidFill>
            <a:srgbClr val="FFFF00"/>
          </a:solidFill>
          <a:ln w="9525">
            <a:solidFill>
              <a:schemeClr val="tx1"/>
            </a:solidFill>
            <a:miter lim="800000"/>
            <a:headEnd/>
            <a:tailEnd/>
          </a:ln>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プログラムは複数の人間が読み書きし、また</a:t>
            </a:r>
            <a:r>
              <a:rPr lang="en-US"/>
              <a:t>言語処理系も</a:t>
            </a:r>
            <a:r>
              <a:rPr lang="ja-JP" altLang="en-US"/>
              <a:t>言語設計者以外が</a:t>
            </a:r>
            <a:r>
              <a:rPr lang="en-US"/>
              <a:t>実装</a:t>
            </a:r>
            <a:r>
              <a:rPr lang="ja-JP" altLang="en-US"/>
              <a:t>する</a:t>
            </a:r>
            <a:r>
              <a:rPr lang="en-US"/>
              <a:t>ことを考慮すると、</a:t>
            </a:r>
            <a:r>
              <a:rPr lang="ja-JP" altLang="en-US"/>
              <a:t>プログラムの意味を明確に定めておかなければならない。</a:t>
            </a:r>
          </a:p>
        </p:txBody>
      </p:sp>
    </p:spTree>
    <p:extLst>
      <p:ext uri="{BB962C8B-B14F-4D97-AF65-F5344CB8AC3E}">
        <p14:creationId xmlns:p14="http://schemas.microsoft.com/office/powerpoint/2010/main" val="235071442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a:t>
            </a:r>
            <a:r>
              <a:rPr lang="en-US" altLang="ja-JP" sz="1800"/>
              <a:t>numval</a:t>
            </a:r>
            <a:r>
              <a:rPr lang="ja-JP" altLang="en-US" sz="180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899673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１．プログラミング言語について</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25788157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21</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２．研究テーマ</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36063396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674040" y="1687242"/>
            <a:ext cx="8192155" cy="5061993"/>
          </a:xfrm>
        </p:spPr>
        <p:txBody>
          <a:bodyPr/>
          <a:lstStyle/>
          <a:p>
            <a:pPr marL="457200" indent="-457200">
              <a:buFont typeface="Arial"/>
              <a:buChar char="•"/>
            </a:pPr>
            <a:r>
              <a:rPr lang="ja-JP" altLang="en-US" dirty="0"/>
              <a:t>プログラム開発</a:t>
            </a:r>
            <a:r>
              <a:rPr lang="ja-JP" altLang="en-US" dirty="0" smtClean="0"/>
              <a:t>環境に関する理論および実装</a:t>
            </a:r>
            <a:endParaRPr lang="en-US" altLang="ja-JP" dirty="0" smtClean="0"/>
          </a:p>
          <a:p>
            <a:pPr lvl="1"/>
            <a:r>
              <a:rPr lang="ja-JP" altLang="en-US" dirty="0" smtClean="0"/>
              <a:t>識別子</a:t>
            </a:r>
            <a:r>
              <a:rPr lang="ja-JP" altLang="en-US" dirty="0"/>
              <a:t>補完</a:t>
            </a:r>
            <a:endParaRPr lang="en-US" altLang="ja-JP" dirty="0"/>
          </a:p>
          <a:p>
            <a:pPr lvl="1"/>
            <a:r>
              <a:rPr lang="ja-JP" altLang="en-US" dirty="0" smtClean="0"/>
              <a:t>識別子付け替え</a:t>
            </a:r>
            <a:endParaRPr lang="en-US" altLang="ja-JP" dirty="0" smtClean="0"/>
          </a:p>
          <a:p>
            <a:pPr lvl="1"/>
            <a:r>
              <a:rPr lang="ja-JP" altLang="en-US" dirty="0" smtClean="0"/>
              <a:t>コードクローン</a:t>
            </a:r>
            <a:r>
              <a:rPr lang="ja-JP" altLang="en-US" dirty="0"/>
              <a:t>検出および</a:t>
            </a:r>
            <a:r>
              <a:rPr lang="ja-JP" altLang="en-US" dirty="0" smtClean="0"/>
              <a:t>除去</a:t>
            </a:r>
            <a:endParaRPr lang="en-US" altLang="ja-JP" dirty="0" smtClean="0"/>
          </a:p>
          <a:p>
            <a:pPr lvl="1"/>
            <a:r>
              <a:rPr lang="ja-JP" altLang="en-US" dirty="0" smtClean="0"/>
              <a:t>型</a:t>
            </a:r>
            <a:r>
              <a:rPr lang="ja-JP" altLang="en-US" dirty="0"/>
              <a:t>理論</a:t>
            </a:r>
            <a:r>
              <a:rPr lang="ja-JP" altLang="en-US" dirty="0" smtClean="0"/>
              <a:t>、プログラム</a:t>
            </a:r>
            <a:r>
              <a:rPr lang="ja-JP" altLang="en-US" dirty="0"/>
              <a:t>変換に関する研究成果をプログラム開発に</a:t>
            </a:r>
            <a:r>
              <a:rPr lang="ja-JP" altLang="en-US" dirty="0" smtClean="0"/>
              <a:t>応用</a:t>
            </a:r>
            <a:endParaRPr lang="en-US" altLang="ja-JP" dirty="0" smtClean="0"/>
          </a:p>
          <a:p>
            <a:r>
              <a:rPr lang="ja-JP" altLang="en-US" dirty="0" smtClean="0"/>
              <a:t>プログラミング</a:t>
            </a:r>
            <a:r>
              <a:rPr lang="ja-JP" altLang="en-US" dirty="0"/>
              <a:t>教育補助に</a:t>
            </a:r>
            <a:r>
              <a:rPr lang="ja-JP" altLang="en-US" dirty="0" smtClean="0"/>
              <a:t>関する</a:t>
            </a:r>
            <a:r>
              <a:rPr lang="en-US" altLang="en-US" dirty="0" smtClean="0"/>
              <a:t>理論および実装</a:t>
            </a:r>
          </a:p>
          <a:p>
            <a:pPr lvl="1"/>
            <a:r>
              <a:rPr lang="en-US" altLang="ja-JP" dirty="0" smtClean="0"/>
              <a:t>C</a:t>
            </a:r>
            <a:r>
              <a:rPr lang="ja-JP" altLang="en-US" dirty="0" smtClean="0"/>
              <a:t>言語プログラムの関数の戻り番地の書き換えの可視化</a:t>
            </a:r>
            <a:endParaRPr lang="en-US" altLang="ja-JP" dirty="0" smtClean="0"/>
          </a:p>
          <a:p>
            <a:pPr lvl="1"/>
            <a:r>
              <a:rPr lang="en-US" altLang="ja-JP" dirty="0" smtClean="0"/>
              <a:t>C</a:t>
            </a:r>
            <a:r>
              <a:rPr lang="ja-JP" altLang="en-US" dirty="0" smtClean="0"/>
              <a:t>言語プログラムからの</a:t>
            </a:r>
            <a:r>
              <a:rPr lang="en-US" altLang="ja-JP" dirty="0" err="1"/>
              <a:t>g</a:t>
            </a:r>
            <a:r>
              <a:rPr lang="en-US" altLang="ja-JP" dirty="0" err="1" smtClean="0"/>
              <a:t>oto</a:t>
            </a:r>
            <a:r>
              <a:rPr lang="ja-JP" altLang="en-US" dirty="0" smtClean="0"/>
              <a:t>文の除去</a:t>
            </a:r>
            <a:endParaRPr lang="en-US" altLang="ja-JP" dirty="0" smtClean="0"/>
          </a:p>
          <a:p>
            <a:r>
              <a:rPr lang="ja-JP" altLang="en-US" dirty="0" smtClean="0"/>
              <a:t>その他さまざまなプログラミング支援機能に関する研究</a:t>
            </a:r>
            <a:endParaRPr lang="ja-JP" altLang="en-US" dirty="0"/>
          </a:p>
          <a:p>
            <a:pPr lvl="1" indent="0"/>
            <a:endParaRPr lang="en-US" altLang="ja-JP" dirty="0"/>
          </a:p>
          <a:p>
            <a:pPr marL="457200" indent="-457200">
              <a:buFont typeface="Arial"/>
              <a:buChar char="•"/>
            </a:pPr>
            <a:endParaRPr lang="en-US" altLang="ja-JP" dirty="0" smtClean="0"/>
          </a:p>
        </p:txBody>
      </p:sp>
    </p:spTree>
    <p:extLst>
      <p:ext uri="{BB962C8B-B14F-4D97-AF65-F5344CB8AC3E}">
        <p14:creationId xmlns:p14="http://schemas.microsoft.com/office/powerpoint/2010/main" val="251746191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58813" y="371475"/>
            <a:ext cx="7870825" cy="1457325"/>
          </a:xfrm>
          <a:solidFill>
            <a:schemeClr val="accent1"/>
          </a:solidFill>
        </p:spPr>
        <p:txBody>
          <a:bodyPr/>
          <a:lstStyle/>
          <a:p>
            <a:pPr eaLnBrk="1" hangingPunct="1"/>
            <a:r>
              <a:rPr lang="ja-JP" altLang="en-US" dirty="0">
                <a:solidFill>
                  <a:srgbClr val="FFFFFF"/>
                </a:solidFill>
                <a:latin typeface="Times New Roman" charset="0"/>
                <a:ea typeface="ＭＳ Ｐゴシック" charset="0"/>
              </a:rPr>
              <a:t>既存</a:t>
            </a:r>
            <a:r>
              <a:rPr lang="ja-JP" altLang="en-US" dirty="0" smtClean="0">
                <a:solidFill>
                  <a:srgbClr val="FFFFFF"/>
                </a:solidFill>
                <a:latin typeface="Times New Roman" charset="0"/>
                <a:ea typeface="ＭＳ Ｐゴシック" charset="0"/>
              </a:rPr>
              <a:t>の識別子補完</a:t>
            </a:r>
            <a:r>
              <a:rPr lang="ja-JP" altLang="en-US" dirty="0">
                <a:solidFill>
                  <a:srgbClr val="FFFFFF"/>
                </a:solidFill>
                <a:latin typeface="Times New Roman" charset="0"/>
                <a:ea typeface="ＭＳ Ｐゴシック" charset="0"/>
              </a:rPr>
              <a:t>システム</a:t>
            </a:r>
            <a:r>
              <a:rPr lang="en-US" altLang="ja-JP" dirty="0">
                <a:solidFill>
                  <a:srgbClr val="FFFFFF"/>
                </a:solidFill>
                <a:latin typeface="Times New Roman" charset="0"/>
                <a:ea typeface="ＭＳ Ｐゴシック" charset="0"/>
              </a:rPr>
              <a:t/>
            </a:r>
            <a:br>
              <a:rPr lang="en-US" altLang="ja-JP" dirty="0">
                <a:solidFill>
                  <a:srgbClr val="FFFFFF"/>
                </a:solidFill>
                <a:latin typeface="Times New Roman" charset="0"/>
                <a:ea typeface="ＭＳ Ｐゴシック" charset="0"/>
              </a:rPr>
            </a:br>
            <a:r>
              <a:rPr lang="ja-JP" altLang="en-US" dirty="0">
                <a:solidFill>
                  <a:srgbClr val="FFFFFF"/>
                </a:solidFill>
                <a:latin typeface="Times New Roman" charset="0"/>
                <a:ea typeface="ＭＳ Ｐゴシック" charset="0"/>
              </a:rPr>
              <a:t>（</a:t>
            </a:r>
            <a:r>
              <a:rPr lang="en-US" altLang="ja-JP" dirty="0">
                <a:solidFill>
                  <a:srgbClr val="FFFFFF"/>
                </a:solidFill>
                <a:latin typeface="Times New Roman" charset="0"/>
                <a:ea typeface="ＭＳ Ｐゴシック" charset="0"/>
              </a:rPr>
              <a:t>Java</a:t>
            </a:r>
            <a:r>
              <a:rPr lang="ja-JP" altLang="en-US" dirty="0">
                <a:solidFill>
                  <a:srgbClr val="FFFFFF"/>
                </a:solidFill>
                <a:latin typeface="Times New Roman" charset="0"/>
                <a:ea typeface="ＭＳ Ｐゴシック" charset="0"/>
              </a:rPr>
              <a:t>用の</a:t>
            </a:r>
            <a:r>
              <a:rPr lang="en-US" altLang="ja-JP" dirty="0">
                <a:solidFill>
                  <a:srgbClr val="FFFFFF"/>
                </a:solidFill>
                <a:latin typeface="Times New Roman" charset="0"/>
                <a:ea typeface="ＭＳ Ｐゴシック" charset="0"/>
              </a:rPr>
              <a:t>Eclipse</a:t>
            </a:r>
            <a:r>
              <a:rPr lang="ja-JP" altLang="en-US" dirty="0">
                <a:solidFill>
                  <a:srgbClr val="FFFFFF"/>
                </a:solidFill>
                <a:latin typeface="Times New Roman" charset="0"/>
                <a:ea typeface="ＭＳ Ｐゴシック" charset="0"/>
              </a:rPr>
              <a:t>の環境</a:t>
            </a:r>
            <a:r>
              <a:rPr lang="en-US" altLang="ja-JP" dirty="0">
                <a:solidFill>
                  <a:srgbClr val="FFFFFF"/>
                </a:solidFill>
                <a:latin typeface="Times New Roman" charset="0"/>
                <a:ea typeface="ＭＳ Ｐゴシック" charset="0"/>
              </a:rPr>
              <a:t>)</a:t>
            </a:r>
            <a:endParaRPr lang="ja-JP" altLang="en-US" dirty="0">
              <a:solidFill>
                <a:srgbClr val="FFFFFF"/>
              </a:solidFill>
              <a:latin typeface="Times New Roman" charset="0"/>
              <a:ea typeface="ＭＳ Ｐゴシック" charset="0"/>
            </a:endParaRPr>
          </a:p>
        </p:txBody>
      </p:sp>
      <p:pic>
        <p:nvPicPr>
          <p:cNvPr id="552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 y="1995488"/>
            <a:ext cx="8977313" cy="42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836541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sz="2800" dirty="0"/>
              <a:t>Standard ML</a:t>
            </a:r>
            <a:r>
              <a:rPr lang="ja-JP" altLang="en-US" sz="2800" dirty="0"/>
              <a:t>（のサブセット）を対象とする</a:t>
            </a:r>
            <a:r>
              <a:rPr lang="ja-JP" altLang="en-US" sz="2800" dirty="0" smtClean="0"/>
              <a:t>。</a:t>
            </a:r>
            <a:endParaRPr lang="en-US" altLang="ja-JP" sz="2800" dirty="0" smtClean="0"/>
          </a:p>
          <a:p>
            <a:pPr marL="457200" indent="-457200">
              <a:buFont typeface="Arial"/>
              <a:buChar char="•"/>
            </a:pPr>
            <a:r>
              <a:rPr lang="ja-JP" altLang="en-US" sz="2800" dirty="0" smtClean="0"/>
              <a:t>どの</a:t>
            </a:r>
            <a:r>
              <a:rPr lang="ja-JP" altLang="en-US" sz="2800" dirty="0"/>
              <a:t>ような状況でどういう補完候補が提示されるかがはっきり</a:t>
            </a:r>
            <a:r>
              <a:rPr lang="ja-JP" altLang="en-US" sz="2800" dirty="0" smtClean="0"/>
              <a:t>分かる。</a:t>
            </a:r>
            <a:endParaRPr lang="en-US" altLang="ja-JP" sz="2800" dirty="0" smtClean="0"/>
          </a:p>
          <a:p>
            <a:pPr marL="857250" lvl="1" indent="-457200"/>
            <a:r>
              <a:rPr lang="ja-JP" altLang="en-US" sz="2400" dirty="0" smtClean="0"/>
              <a:t>熟練</a:t>
            </a:r>
            <a:r>
              <a:rPr lang="ja-JP" altLang="en-US" sz="2400" dirty="0"/>
              <a:t>プログラマは</a:t>
            </a:r>
            <a:r>
              <a:rPr lang="en-US" altLang="ja-JP" sz="2400" dirty="0"/>
              <a:t>IDE</a:t>
            </a:r>
            <a:r>
              <a:rPr lang="ja-JP" altLang="en-US" sz="2400" dirty="0"/>
              <a:t>（統合開発環境）の機能の仕様が明確であることを望む（場合が多い</a:t>
            </a:r>
            <a:r>
              <a:rPr lang="ja-JP" altLang="en-US" sz="2400" dirty="0" smtClean="0"/>
              <a:t>）</a:t>
            </a:r>
            <a:endParaRPr lang="en-US" altLang="ja-JP" sz="2400" dirty="0" smtClean="0"/>
          </a:p>
          <a:p>
            <a:pPr marL="457200" indent="-457200"/>
            <a:r>
              <a:rPr lang="ja-JP" altLang="en-US" sz="2800" dirty="0" smtClean="0"/>
              <a:t>型情報を考慮して候補の絞り込みを行う</a:t>
            </a:r>
            <a:endParaRPr lang="en-US" altLang="ja-JP" sz="2800" dirty="0" smtClean="0"/>
          </a:p>
          <a:p>
            <a:pPr marL="457200" indent="-457200"/>
            <a:r>
              <a:rPr lang="ja-JP" altLang="en-US" sz="2800" dirty="0" smtClean="0"/>
              <a:t>国内会議</a:t>
            </a:r>
            <a:r>
              <a:rPr lang="en-US" altLang="ja-JP" sz="2800" dirty="0" smtClean="0"/>
              <a:t>PPL2010</a:t>
            </a:r>
            <a:r>
              <a:rPr lang="ja-JP" altLang="en-US" sz="2800" dirty="0" smtClean="0"/>
              <a:t>、</a:t>
            </a:r>
            <a:r>
              <a:rPr lang="en-US" altLang="ja-JP" sz="2800" dirty="0" smtClean="0"/>
              <a:t>PPL2011</a:t>
            </a:r>
            <a:r>
              <a:rPr lang="ja-JP" altLang="en-US" sz="2800" dirty="0" smtClean="0"/>
              <a:t>、</a:t>
            </a:r>
            <a:r>
              <a:rPr lang="en-US" altLang="ja-JP" sz="2800" dirty="0" smtClean="0"/>
              <a:t>2011</a:t>
            </a:r>
            <a:r>
              <a:rPr lang="ja-JP" altLang="en-US" sz="2800" dirty="0" smtClean="0"/>
              <a:t>年度修士論文、国際会議</a:t>
            </a:r>
            <a:r>
              <a:rPr lang="en-US" altLang="ja-JP" sz="2800" dirty="0" smtClean="0"/>
              <a:t>PEPM2012</a:t>
            </a:r>
            <a:r>
              <a:rPr lang="ja-JP" altLang="en-US" sz="2800" dirty="0" smtClean="0"/>
              <a:t>、国際論文誌</a:t>
            </a:r>
            <a:r>
              <a:rPr lang="en-US" altLang="ja-JP" sz="2800" dirty="0" smtClean="0"/>
              <a:t>Higher Order and Symbolic Computation 25(1), </a:t>
            </a:r>
            <a:r>
              <a:rPr lang="en-US" altLang="ja-JP" sz="2800" dirty="0" smtClean="0"/>
              <a:t>2013</a:t>
            </a:r>
            <a:r>
              <a:rPr lang="ja-JP" altLang="en-US" dirty="0" smtClean="0"/>
              <a:t>で発表</a:t>
            </a:r>
            <a:endParaRPr lang="en-US" altLang="ja-JP" sz="2800" dirty="0" smtClean="0"/>
          </a:p>
          <a:p>
            <a:pPr marL="457200" indent="-457200"/>
            <a:r>
              <a:rPr lang="en-US" altLang="ja-JP" dirty="0"/>
              <a:t>http://</a:t>
            </a:r>
            <a:r>
              <a:rPr lang="en-US" altLang="ja-JP" dirty="0" err="1"/>
              <a:t>www.cs.ise.shibaura-it.ac.jp</a:t>
            </a:r>
            <a:r>
              <a:rPr lang="en-US" altLang="ja-JP" dirty="0"/>
              <a:t>/lambda-mode</a:t>
            </a:r>
            <a:r>
              <a:rPr lang="en-US" altLang="ja-JP" dirty="0" smtClean="0"/>
              <a:t>/</a:t>
            </a:r>
            <a:r>
              <a:rPr lang="ja-JP" altLang="en-US" dirty="0" smtClean="0"/>
              <a:t>でソースコードを公開</a:t>
            </a:r>
            <a:endParaRPr lang="en-US" altLang="ja-JP" sz="2800" dirty="0" smtClean="0"/>
          </a:p>
          <a:p>
            <a:pPr marL="457200" indent="-457200"/>
            <a:endParaRPr lang="ja-JP" altLang="en-US" sz="2800" dirty="0"/>
          </a:p>
          <a:p>
            <a:pPr marL="457200" indent="-457200">
              <a:buFont typeface="Arial"/>
              <a:buChar char="•"/>
            </a:pPr>
            <a:endParaRPr lang="en-US" altLang="ja-JP" sz="2800" dirty="0" smtClean="0"/>
          </a:p>
          <a:p>
            <a:pPr marL="457200" indent="-457200">
              <a:buFont typeface="Arial"/>
              <a:buChar char="•"/>
            </a:pP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開発中の識別子補完システム１</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dirty="0">
                <a:solidFill>
                  <a:srgbClr val="FFFFFF"/>
                </a:solidFill>
                <a:latin typeface="Times New Roman" charset="0"/>
                <a:ea typeface="ＭＳ Ｐゴシック" charset="0"/>
              </a:rPr>
              <a:t>開発中</a:t>
            </a:r>
            <a:r>
              <a:rPr lang="ja-JP" altLang="en-US" dirty="0" smtClean="0">
                <a:solidFill>
                  <a:srgbClr val="FFFFFF"/>
                </a:solidFill>
                <a:latin typeface="Times New Roman" charset="0"/>
                <a:ea typeface="ＭＳ Ｐゴシック" charset="0"/>
              </a:rPr>
              <a:t>の識別子補完システム</a:t>
            </a:r>
            <a:r>
              <a:rPr lang="en-US" altLang="ja-JP" dirty="0" smtClean="0">
                <a:solidFill>
                  <a:srgbClr val="FFFFFF"/>
                </a:solidFill>
                <a:latin typeface="Times New Roman" charset="0"/>
                <a:ea typeface="ＭＳ Ｐゴシック" charset="0"/>
              </a:rPr>
              <a:t>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44" y="1783354"/>
            <a:ext cx="5200998"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正方形/長方形 9"/>
          <p:cNvSpPr>
            <a:spLocks noChangeArrowheads="1"/>
          </p:cNvSpPr>
          <p:nvPr/>
        </p:nvSpPr>
        <p:spPr bwMode="auto">
          <a:xfrm>
            <a:off x="751171" y="5830672"/>
            <a:ext cx="7668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rPr>
              <a:t>http://www.cs.ise.shibaura-it.ac.jp/lambda-mode</a:t>
            </a:r>
            <a:r>
              <a:rPr lang="en-US" altLang="ja-JP" dirty="0" smtClean="0">
                <a:solidFill>
                  <a:srgbClr val="000000"/>
                </a:solidFill>
              </a:rPr>
              <a:t>/</a:t>
            </a:r>
          </a:p>
          <a:p>
            <a:r>
              <a:rPr lang="ja-JP" altLang="en-US" dirty="0" smtClean="0"/>
              <a:t>で</a:t>
            </a:r>
            <a:r>
              <a:rPr lang="ja-JP" altLang="en-US" dirty="0"/>
              <a:t>ソースコードを公開</a:t>
            </a:r>
          </a:p>
        </p:txBody>
      </p:sp>
      <p:sp>
        <p:nvSpPr>
          <p:cNvPr id="57348" name="テキスト ボックス 10"/>
          <p:cNvSpPr txBox="1">
            <a:spLocks noChangeArrowheads="1"/>
          </p:cNvSpPr>
          <p:nvPr/>
        </p:nvSpPr>
        <p:spPr bwMode="auto">
          <a:xfrm>
            <a:off x="6090126" y="2192391"/>
            <a:ext cx="2676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smtClean="0"/>
              <a:t>構文に誤りがある場合でも補完ができるようにする。</a:t>
            </a:r>
            <a:endParaRPr lang="en-US" altLang="ja-JP" dirty="0" smtClean="0"/>
          </a:p>
          <a:p>
            <a:pPr marL="857250" lvl="1" indent="-457200"/>
            <a:r>
              <a:rPr lang="ja-JP" altLang="en-US" dirty="0" smtClean="0"/>
              <a:t>プログラムは最初から順番に書くとは限らない。</a:t>
            </a:r>
            <a:endParaRPr lang="en-US" altLang="ja-JP" dirty="0" smtClean="0"/>
          </a:p>
          <a:p>
            <a:pPr marL="857250" lvl="1" indent="-457200"/>
            <a:r>
              <a:rPr lang="ja-JP" altLang="en-US" dirty="0" smtClean="0"/>
              <a:t>プログラムに書き間違いがある場合もある。</a:t>
            </a:r>
            <a:endParaRPr lang="en-US" altLang="ja-JP" dirty="0" smtClean="0"/>
          </a:p>
          <a:p>
            <a:pPr marL="457200" indent="-457200"/>
            <a:r>
              <a:rPr lang="en-US" altLang="ja-JP" dirty="0" err="1" smtClean="0"/>
              <a:t>Yacc</a:t>
            </a:r>
            <a:r>
              <a:rPr lang="ja-JP" altLang="en-US" dirty="0" smtClean="0"/>
              <a:t>（構文解析器生成系）の誤り回復機能を使って実現</a:t>
            </a:r>
            <a:endParaRPr lang="en-US" altLang="ja-JP" dirty="0" smtClean="0"/>
          </a:p>
          <a:p>
            <a:r>
              <a:rPr lang="en-US" altLang="ja-JP" dirty="0" smtClean="0"/>
              <a:t>2012</a:t>
            </a:r>
            <a:r>
              <a:rPr lang="ja-JP" altLang="en-US" dirty="0" smtClean="0"/>
              <a:t>年度修士論文</a:t>
            </a:r>
            <a:r>
              <a:rPr lang="ja-JP" altLang="en-US" dirty="0" smtClean="0"/>
              <a:t>、国際</a:t>
            </a:r>
            <a:r>
              <a:rPr lang="ja-JP" altLang="en-US" dirty="0" smtClean="0"/>
              <a:t>会議</a:t>
            </a:r>
            <a:r>
              <a:rPr lang="en-US" altLang="ja-JP" dirty="0" smtClean="0"/>
              <a:t>MPSE2014</a:t>
            </a:r>
            <a:endParaRPr lang="en-US" altLang="ja-JP" dirty="0" smtClean="0"/>
          </a:p>
          <a:p>
            <a:r>
              <a:rPr lang="en-US" altLang="ja-JP" dirty="0"/>
              <a:t>http://</a:t>
            </a:r>
            <a:r>
              <a:rPr lang="en-US" altLang="ja-JP" dirty="0" err="1"/>
              <a:t>www.cs.ise.shibaura-it.ac.jp</a:t>
            </a:r>
            <a:r>
              <a:rPr lang="en-US" altLang="ja-JP" dirty="0"/>
              <a:t>/mpse2014</a:t>
            </a:r>
            <a:r>
              <a:rPr lang="en-US" altLang="ja-JP" dirty="0" smtClean="0"/>
              <a:t>/</a:t>
            </a:r>
            <a:r>
              <a:rPr lang="ja-JP" altLang="en-US" dirty="0" smtClean="0"/>
              <a:t>でソースコードを公開</a:t>
            </a:r>
            <a:endParaRPr lang="en-US" altLang="ja-JP" dirty="0" smtClean="0"/>
          </a:p>
          <a:p>
            <a:pPr marL="457200" indent="-457200">
              <a:buFont typeface="Arial"/>
              <a:buChar char="•"/>
            </a:pPr>
            <a:endParaRPr lang="en-US" altLang="ja-JP"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a:t>
            </a:r>
            <a:r>
              <a:rPr lang="en-US" altLang="ja-JP" dirty="0">
                <a:solidFill>
                  <a:srgbClr val="FFFFFF"/>
                </a:solidFill>
                <a:latin typeface="Times New Roman" charset="0"/>
                <a:ea typeface="ＭＳ Ｐゴシック" charset="0"/>
              </a:rPr>
              <a:t>2</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a:t>関数型言語における関数適用によるギャップを考慮したコードクローン検出および除去に関する</a:t>
            </a:r>
            <a:r>
              <a:rPr lang="ja-JP" altLang="en-US" sz="3200" dirty="0" smtClean="0"/>
              <a:t>研究</a:t>
            </a:r>
            <a:endParaRPr lang="en-US" altLang="ja-JP" sz="3200" dirty="0" smtClean="0"/>
          </a:p>
          <a:p>
            <a:pPr lvl="1" indent="-342900"/>
            <a:r>
              <a:rPr lang="en-US" altLang="ja-JP" sz="2800" dirty="0" smtClean="0"/>
              <a:t>2013</a:t>
            </a:r>
            <a:r>
              <a:rPr lang="ja-JP" altLang="en-US" sz="2800" dirty="0" smtClean="0"/>
              <a:t>年度卒業研究、国内会議</a:t>
            </a:r>
            <a:r>
              <a:rPr lang="en-US" altLang="ja-JP" sz="2800" dirty="0" smtClean="0"/>
              <a:t>PPL2015</a:t>
            </a:r>
            <a:r>
              <a:rPr lang="ja-JP" altLang="en-US" sz="2800" dirty="0" smtClean="0"/>
              <a:t>ポスター発表、</a:t>
            </a:r>
            <a:r>
              <a:rPr lang="en-US" altLang="ja-JP" sz="2800" dirty="0" smtClean="0"/>
              <a:t>2015</a:t>
            </a:r>
            <a:r>
              <a:rPr lang="ja-JP" altLang="en-US" sz="2800" dirty="0" smtClean="0"/>
              <a:t>年度修士論文（予定）</a:t>
            </a: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6" y="1751978"/>
            <a:ext cx="8062808" cy="4479894"/>
          </a:xfrm>
        </p:spPr>
        <p:txBody>
          <a:bodyPr/>
          <a:lstStyle/>
          <a:p>
            <a:r>
              <a:rPr kumimoji="1" lang="en-US" altLang="ja-JP" sz="3200" dirty="0" smtClean="0"/>
              <a:t>C</a:t>
            </a:r>
            <a:r>
              <a:rPr kumimoji="1" lang="ja-JP" altLang="en-US" sz="3200" dirty="0" smtClean="0"/>
              <a:t>言語プログラムからの</a:t>
            </a:r>
            <a:r>
              <a:rPr kumimoji="1" lang="en-US" altLang="ja-JP" sz="3200" dirty="0" err="1" smtClean="0"/>
              <a:t>goto</a:t>
            </a:r>
            <a:r>
              <a:rPr kumimoji="1" lang="ja-JP" altLang="en-US" sz="3200" dirty="0" smtClean="0"/>
              <a:t>文除去</a:t>
            </a:r>
            <a:endParaRPr kumimoji="1" lang="en-US" altLang="ja-JP" sz="3200" dirty="0" smtClean="0"/>
          </a:p>
          <a:p>
            <a:pPr lvl="1"/>
            <a:r>
              <a:rPr lang="en-US" altLang="ja-JP" sz="2800" dirty="0" err="1" smtClean="0"/>
              <a:t>goto</a:t>
            </a:r>
            <a:r>
              <a:rPr lang="ja-JP" altLang="en-US" sz="2800" dirty="0" smtClean="0"/>
              <a:t>文を含むプログラムを</a:t>
            </a:r>
            <a:r>
              <a:rPr lang="en-US" altLang="ja-JP" sz="2800" dirty="0" smtClean="0"/>
              <a:t>break</a:t>
            </a:r>
            <a:r>
              <a:rPr lang="ja-JP" altLang="en-US" sz="2800" dirty="0" smtClean="0"/>
              <a:t>、</a:t>
            </a:r>
            <a:r>
              <a:rPr lang="en-US" altLang="ja-JP" sz="2800" dirty="0" smtClean="0"/>
              <a:t>continue</a:t>
            </a:r>
            <a:r>
              <a:rPr lang="ja-JP" altLang="en-US" sz="2800" dirty="0" smtClean="0"/>
              <a:t>を使って</a:t>
            </a:r>
            <a:r>
              <a:rPr lang="en-US" altLang="ja-JP" sz="2800" dirty="0" smtClean="0"/>
              <a:t>while</a:t>
            </a:r>
            <a:r>
              <a:rPr lang="ja-JP" altLang="en-US" sz="2800" dirty="0" smtClean="0"/>
              <a:t>ループなどへ</a:t>
            </a:r>
            <a:r>
              <a:rPr lang="ja-JP" altLang="en-US" sz="2800" dirty="0" smtClean="0"/>
              <a:t>書き換える</a:t>
            </a:r>
            <a:endParaRPr lang="en-US" altLang="ja-JP" sz="2800" dirty="0"/>
          </a:p>
          <a:p>
            <a:pPr lvl="1"/>
            <a:r>
              <a:rPr lang="en-US" altLang="ja-JP" sz="2800" dirty="0" smtClean="0"/>
              <a:t>2010</a:t>
            </a:r>
            <a:r>
              <a:rPr lang="ja-JP" altLang="en-US" sz="2800" dirty="0" smtClean="0"/>
              <a:t>年度</a:t>
            </a:r>
            <a:r>
              <a:rPr lang="en-US" altLang="ja-JP" sz="2800" dirty="0" smtClean="0"/>
              <a:t>〜2015</a:t>
            </a:r>
            <a:r>
              <a:rPr lang="ja-JP" altLang="en-US" sz="2800" dirty="0" smtClean="0"/>
              <a:t>年度卒業研究</a:t>
            </a:r>
            <a:endParaRPr lang="en-US" altLang="ja-JP" sz="2800" dirty="0" smtClean="0"/>
          </a:p>
          <a:p>
            <a:pPr lvl="1"/>
            <a:r>
              <a:rPr lang="ja-JP" altLang="en-US" sz="2800" dirty="0"/>
              <a:t>将来、プロ入</a:t>
            </a:r>
            <a:r>
              <a:rPr lang="en-US" altLang="ja-JP" sz="2800" dirty="0"/>
              <a:t>2</a:t>
            </a:r>
            <a:r>
              <a:rPr lang="ja-JP" altLang="en-US" sz="2800" dirty="0"/>
              <a:t>等で</a:t>
            </a:r>
            <a:r>
              <a:rPr lang="ja-JP" altLang="en-US" sz="2800" dirty="0" smtClean="0"/>
              <a:t>応用</a:t>
            </a:r>
            <a:endParaRPr lang="en-US" altLang="ja-JP" sz="2800" dirty="0" smtClean="0"/>
          </a:p>
          <a:p>
            <a:r>
              <a:rPr kumimoji="1" lang="ja-JP" altLang="en-US" sz="3200" dirty="0" smtClean="0"/>
              <a:t>プログラム</a:t>
            </a:r>
            <a:r>
              <a:rPr kumimoji="1" lang="ja-JP" altLang="en-US" sz="3200" dirty="0" smtClean="0"/>
              <a:t>採点</a:t>
            </a:r>
            <a:r>
              <a:rPr kumimoji="1" lang="ja-JP" altLang="en-US" sz="3200" dirty="0" smtClean="0"/>
              <a:t>補助</a:t>
            </a:r>
            <a:endParaRPr kumimoji="1" lang="en-US" altLang="ja-JP" sz="3200" dirty="0" smtClean="0"/>
          </a:p>
          <a:p>
            <a:pPr lvl="1"/>
            <a:r>
              <a:rPr lang="en-US" altLang="ja-JP" sz="2800" dirty="0" smtClean="0"/>
              <a:t>2014</a:t>
            </a:r>
            <a:r>
              <a:rPr lang="ja-JP" altLang="en-US" sz="2800" dirty="0" smtClean="0"/>
              <a:t>年度卒業論文、</a:t>
            </a:r>
            <a:r>
              <a:rPr lang="en-US" altLang="ja-JP" sz="2800" dirty="0" smtClean="0"/>
              <a:t>2016</a:t>
            </a:r>
            <a:r>
              <a:rPr lang="ja-JP" altLang="en-US" sz="2800" dirty="0" smtClean="0"/>
              <a:t>年度修士論文（予定）</a:t>
            </a:r>
            <a:endParaRPr lang="en-US" altLang="ja-JP" sz="2800" dirty="0" smtClean="0"/>
          </a:p>
          <a:p>
            <a:pPr lvl="1"/>
            <a:r>
              <a:rPr lang="ja-JP" altLang="en-US" sz="2800" dirty="0"/>
              <a:t>将来、プロ入</a:t>
            </a:r>
            <a:r>
              <a:rPr lang="en-US" altLang="ja-JP" sz="2800" dirty="0"/>
              <a:t>2</a:t>
            </a:r>
            <a:r>
              <a:rPr lang="ja-JP" altLang="en-US" sz="2800" dirty="0"/>
              <a:t>等での</a:t>
            </a:r>
            <a:r>
              <a:rPr lang="ja-JP" altLang="en-US" sz="2800" dirty="0" smtClean="0"/>
              <a:t>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28</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a:t>
            </a:r>
            <a:r>
              <a:rPr lang="ja-JP" altLang="en-US" sz="3600" dirty="0">
                <a:solidFill>
                  <a:srgbClr val="FFFFFF"/>
                </a:solidFill>
                <a:latin typeface="Times New Roman" charset="0"/>
                <a:ea typeface="ＭＳ Ｐゴシック" charset="0"/>
              </a:rPr>
              <a:t>教育</a:t>
            </a:r>
            <a:r>
              <a:rPr lang="ja-JP" altLang="en-US" sz="3600" dirty="0" smtClean="0">
                <a:solidFill>
                  <a:srgbClr val="FFFFFF"/>
                </a:solidFill>
                <a:latin typeface="Times New Roman" charset="0"/>
                <a:ea typeface="ＭＳ Ｐゴシック" charset="0"/>
              </a:rPr>
              <a:t>補助</a:t>
            </a:r>
            <a:r>
              <a:rPr lang="ja-JP" altLang="en-US" sz="3600" dirty="0" smtClean="0">
                <a:solidFill>
                  <a:srgbClr val="FFFFFF"/>
                </a:solidFill>
                <a:latin typeface="Times New Roman" charset="0"/>
                <a:ea typeface="ＭＳ Ｐゴシック" charset="0"/>
              </a:rPr>
              <a:t>に関する研究</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66311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085599"/>
          </a:xfrm>
        </p:spPr>
        <p:txBody>
          <a:bodyPr/>
          <a:lstStyle/>
          <a:p>
            <a:r>
              <a:rPr lang="en-US" altLang="ja-JP" dirty="0" smtClean="0"/>
              <a:t>C</a:t>
            </a:r>
            <a:r>
              <a:rPr lang="ja-JP" altLang="en-US" dirty="0"/>
              <a:t>言語プログラムの関数の戻り番地の書き換えの可視化</a:t>
            </a:r>
            <a:endParaRPr lang="en-US" altLang="ja-JP" dirty="0"/>
          </a:p>
          <a:p>
            <a:pPr lvl="1"/>
            <a:r>
              <a:rPr lang="ja-JP" altLang="en-US" dirty="0" smtClean="0"/>
              <a:t>配列</a:t>
            </a:r>
            <a:r>
              <a:rPr lang="ja-JP" altLang="en-US" dirty="0" smtClean="0"/>
              <a:t>を範囲を超えてアクセスする場合、赤色等で表示し注意を</a:t>
            </a:r>
            <a:r>
              <a:rPr lang="ja-JP" altLang="en-US" dirty="0" smtClean="0"/>
              <a:t>促す</a:t>
            </a:r>
            <a:endParaRPr lang="en-US" altLang="ja-JP" dirty="0" smtClean="0"/>
          </a:p>
          <a:p>
            <a:r>
              <a:rPr lang="en-US" altLang="ja-JP" dirty="0"/>
              <a:t>C</a:t>
            </a:r>
            <a:r>
              <a:rPr lang="ja-JP" altLang="en-US" dirty="0"/>
              <a:t>言語における記憶域期間と有効範囲を考慮したメモリの</a:t>
            </a:r>
            <a:r>
              <a:rPr lang="ja-JP" altLang="en-US" dirty="0" smtClean="0"/>
              <a:t>可視化</a:t>
            </a:r>
            <a:endParaRPr lang="en-US" altLang="ja-JP" dirty="0" smtClean="0"/>
          </a:p>
          <a:p>
            <a:pPr lvl="1"/>
            <a:r>
              <a:rPr kumimoji="1" lang="en-US" altLang="ja-JP" dirty="0" smtClean="0"/>
              <a:t>2014</a:t>
            </a:r>
            <a:r>
              <a:rPr kumimoji="1" lang="ja-JP" altLang="en-US" dirty="0" smtClean="0"/>
              <a:t>年度卒業研究、</a:t>
            </a:r>
            <a:r>
              <a:rPr kumimoji="1" lang="en-US" altLang="ja-JP" dirty="0" smtClean="0"/>
              <a:t>2014</a:t>
            </a:r>
            <a:r>
              <a:rPr kumimoji="1" lang="ja-JP" altLang="en-US" dirty="0" smtClean="0"/>
              <a:t>年度情報処理学会全国大会</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29</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a:t>
            </a:r>
            <a:r>
              <a:rPr lang="ja-JP" altLang="en-US" sz="3600" dirty="0">
                <a:solidFill>
                  <a:srgbClr val="FFFFFF"/>
                </a:solidFill>
                <a:latin typeface="Times New Roman" charset="0"/>
                <a:ea typeface="ＭＳ Ｐゴシック" charset="0"/>
              </a:rPr>
              <a:t>教育</a:t>
            </a:r>
            <a:r>
              <a:rPr lang="ja-JP" altLang="en-US" sz="3600" dirty="0" smtClean="0">
                <a:solidFill>
                  <a:srgbClr val="FFFFFF"/>
                </a:solidFill>
                <a:latin typeface="Times New Roman" charset="0"/>
                <a:ea typeface="ＭＳ Ｐゴシック" charset="0"/>
              </a:rPr>
              <a:t>補助</a:t>
            </a:r>
            <a:r>
              <a:rPr lang="ja-JP" altLang="en-US" sz="3600" dirty="0" smtClean="0">
                <a:solidFill>
                  <a:srgbClr val="FFFFFF"/>
                </a:solidFill>
                <a:latin typeface="Times New Roman" charset="0"/>
                <a:ea typeface="ＭＳ Ｐゴシック" charset="0"/>
              </a:rPr>
              <a:t>に関する研究</a:t>
            </a:r>
            <a:endParaRPr lang="en-US" altLang="ja-JP" sz="3600" dirty="0" smtClean="0">
              <a:solidFill>
                <a:srgbClr val="FFFFFF"/>
              </a:solidFill>
              <a:latin typeface="Times New Roman" charset="0"/>
              <a:ea typeface="ＭＳ Ｐゴシック" charset="0"/>
            </a:endParaRPr>
          </a:p>
          <a:p>
            <a:pPr eaLnBrk="1" hangingPunct="1"/>
            <a:r>
              <a:rPr lang="ja-JP" altLang="en-US" sz="3600" dirty="0" smtClean="0">
                <a:solidFill>
                  <a:srgbClr val="FFFFFF"/>
                </a:solidFill>
                <a:latin typeface="Times New Roman" charset="0"/>
                <a:ea typeface="ＭＳ Ｐゴシック" charset="0"/>
              </a:rPr>
              <a:t>（続き）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1081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計算機科学の誕生の経緯</a:t>
            </a:r>
          </a:p>
        </p:txBody>
      </p:sp>
      <p:sp>
        <p:nvSpPr>
          <p:cNvPr id="16386" name="テキスト ボックス 8"/>
          <p:cNvSpPr txBox="1">
            <a:spLocks noChangeArrowheads="1"/>
          </p:cNvSpPr>
          <p:nvPr/>
        </p:nvSpPr>
        <p:spPr bwMode="auto">
          <a:xfrm>
            <a:off x="1327150" y="5373688"/>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417513" y="1762125"/>
            <a:ext cx="81470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「計算できる関数とは何か」 が、</a:t>
            </a:r>
            <a:r>
              <a:rPr lang="en-US" altLang="ja-JP"/>
              <a:t>1930</a:t>
            </a:r>
            <a:r>
              <a:rPr lang="ja-JP" altLang="en-US"/>
              <a:t>年代頃に問題に</a:t>
            </a:r>
            <a:endParaRPr lang="en-US" altLang="ja-JP"/>
          </a:p>
          <a:p>
            <a:r>
              <a:rPr lang="ja-JP" altLang="en-US"/>
              <a:t>なっていた</a:t>
            </a:r>
          </a:p>
        </p:txBody>
      </p:sp>
      <p:sp>
        <p:nvSpPr>
          <p:cNvPr id="16388" name="テキスト ボックス 5"/>
          <p:cNvSpPr txBox="1">
            <a:spLocks noChangeArrowheads="1"/>
          </p:cNvSpPr>
          <p:nvPr/>
        </p:nvSpPr>
        <p:spPr bwMode="auto">
          <a:xfrm>
            <a:off x="530225" y="2728913"/>
            <a:ext cx="81407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 </a:t>
            </a:r>
            <a:r>
              <a:rPr lang="ja-JP" altLang="en-US"/>
              <a:t>帰納的関数（</a:t>
            </a:r>
            <a:r>
              <a:rPr lang="en-US" altLang="ja-JP"/>
              <a:t>recursive function</a:t>
            </a:r>
            <a:r>
              <a:rPr lang="ja-JP" altLang="en-US"/>
              <a:t>、</a:t>
            </a:r>
            <a:r>
              <a:rPr lang="en-US" altLang="ja-JP"/>
              <a:t>Kurt Gödel</a:t>
            </a:r>
            <a:r>
              <a:rPr lang="ja-JP" altLang="en-US"/>
              <a:t>）</a:t>
            </a:r>
            <a:endParaRPr lang="en-US" altLang="ja-JP"/>
          </a:p>
          <a:p>
            <a:r>
              <a:rPr lang="en-US" altLang="ja-JP"/>
              <a:t>(2) </a:t>
            </a:r>
            <a:r>
              <a:rPr lang="ja-JP" altLang="en-US"/>
              <a:t>ラムダ計算（</a:t>
            </a:r>
            <a:r>
              <a:rPr lang="en-US" altLang="ja-JP"/>
              <a:t>lambda calculus</a:t>
            </a:r>
            <a:r>
              <a:rPr lang="ja-JP" altLang="en-US"/>
              <a:t>、</a:t>
            </a:r>
            <a:r>
              <a:rPr lang="en-US" altLang="ja-JP"/>
              <a:t>Alonzo Church</a:t>
            </a:r>
            <a:r>
              <a:rPr lang="ja-JP" altLang="en-US"/>
              <a:t>）</a:t>
            </a:r>
            <a:endParaRPr lang="en-US" altLang="ja-JP"/>
          </a:p>
          <a:p>
            <a:r>
              <a:rPr lang="en-US" altLang="ja-JP"/>
              <a:t>(3) </a:t>
            </a:r>
            <a:r>
              <a:rPr lang="ja-JP" altLang="en-US"/>
              <a:t>チューリングマシン（</a:t>
            </a:r>
            <a:r>
              <a:rPr lang="en-US" altLang="ja-JP"/>
              <a:t>Turing machine</a:t>
            </a:r>
            <a:r>
              <a:rPr lang="ja-JP" altLang="en-US"/>
              <a:t>、</a:t>
            </a:r>
            <a:r>
              <a:rPr lang="en-US" altLang="ja-JP"/>
              <a:t>Alan Turing</a:t>
            </a:r>
            <a:r>
              <a:rPr lang="ja-JP" altLang="en-US"/>
              <a:t>）</a:t>
            </a:r>
            <a:endParaRPr lang="en-US" altLang="ja-JP"/>
          </a:p>
          <a:p>
            <a:r>
              <a:rPr lang="ja-JP" altLang="en-US"/>
              <a:t>これら３つは等価であることが証明された。</a:t>
            </a:r>
            <a:endParaRPr lang="en-US" altLang="ja-JP"/>
          </a:p>
        </p:txBody>
      </p:sp>
      <p:sp>
        <p:nvSpPr>
          <p:cNvPr id="16389" name="テキスト ボックス 10"/>
          <p:cNvSpPr txBox="1">
            <a:spLocks noChangeArrowheads="1"/>
          </p:cNvSpPr>
          <p:nvPr/>
        </p:nvSpPr>
        <p:spPr bwMode="auto">
          <a:xfrm>
            <a:off x="2027238" y="4572000"/>
            <a:ext cx="6357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これらを「計算できる関数」の定義とした。</a:t>
            </a:r>
          </a:p>
        </p:txBody>
      </p:sp>
      <p:sp>
        <p:nvSpPr>
          <p:cNvPr id="16390" name="右矢印 8"/>
          <p:cNvSpPr>
            <a:spLocks noChangeArrowheads="1"/>
          </p:cNvSpPr>
          <p:nvPr/>
        </p:nvSpPr>
        <p:spPr bwMode="auto">
          <a:xfrm>
            <a:off x="835025" y="4638675"/>
            <a:ext cx="977900" cy="484188"/>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42383214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en-US" altLang="ja-JP" dirty="0" smtClean="0">
                <a:solidFill>
                  <a:srgbClr val="FFFFFF"/>
                </a:solidFill>
                <a:latin typeface="Times New Roman" charset="0"/>
                <a:ea typeface="ＭＳ Ｐゴシック" charset="0"/>
              </a:rPr>
              <a:t>demo</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3408346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2282" y="1734736"/>
            <a:ext cx="7772400" cy="4050324"/>
          </a:xfrm>
        </p:spPr>
        <p:txBody>
          <a:bodyPr/>
          <a:lstStyle/>
          <a:p>
            <a:r>
              <a:rPr lang="ja-JP" altLang="en-US" sz="3200" dirty="0" smtClean="0"/>
              <a:t>数独</a:t>
            </a:r>
            <a:endParaRPr lang="en-US" altLang="ja-JP" sz="3200" dirty="0" smtClean="0"/>
          </a:p>
          <a:p>
            <a:pPr lvl="1"/>
            <a:r>
              <a:rPr lang="ja-JP" altLang="en-US" sz="2800" dirty="0" smtClean="0"/>
              <a:t>難易度判定</a:t>
            </a:r>
            <a:endParaRPr lang="en-US" altLang="ja-JP" sz="2800" dirty="0" smtClean="0"/>
          </a:p>
          <a:p>
            <a:pPr lvl="2"/>
            <a:r>
              <a:rPr lang="en-US" altLang="ja-JP" sz="2400" dirty="0" smtClean="0"/>
              <a:t>2009</a:t>
            </a:r>
            <a:r>
              <a:rPr lang="ja-JP" altLang="en-US" sz="2400" dirty="0" smtClean="0"/>
              <a:t>年度</a:t>
            </a:r>
            <a:r>
              <a:rPr lang="en-US" altLang="ja-JP" sz="2400" dirty="0" smtClean="0"/>
              <a:t>〜2012</a:t>
            </a:r>
            <a:r>
              <a:rPr lang="ja-JP" altLang="en-US" sz="2400" dirty="0" smtClean="0"/>
              <a:t>年度卒業研究</a:t>
            </a:r>
            <a:endParaRPr lang="en-US" altLang="ja-JP" sz="2400" dirty="0" smtClean="0"/>
          </a:p>
          <a:p>
            <a:pPr lvl="2"/>
            <a:r>
              <a:rPr lang="ja-JP" altLang="en-US" sz="2400" dirty="0" smtClean="0"/>
              <a:t>信学技法</a:t>
            </a:r>
            <a:r>
              <a:rPr lang="en-US" altLang="ja-JP" sz="2400" dirty="0" smtClean="0"/>
              <a:t> 112(319), 2012</a:t>
            </a:r>
            <a:r>
              <a:rPr lang="ja-JP" altLang="en-US" sz="2400" dirty="0" smtClean="0"/>
              <a:t>、</a:t>
            </a:r>
            <a:r>
              <a:rPr lang="en-US" altLang="ja-JP" sz="2400" dirty="0" smtClean="0"/>
              <a:t>2012</a:t>
            </a:r>
            <a:r>
              <a:rPr lang="ja-JP" altLang="en-US" sz="2400" dirty="0" smtClean="0"/>
              <a:t>年度修士論文</a:t>
            </a:r>
            <a:endParaRPr lang="en-US" altLang="ja-JP" sz="2400" dirty="0" smtClean="0"/>
          </a:p>
          <a:p>
            <a:pPr lvl="1"/>
            <a:r>
              <a:rPr lang="ja-JP" altLang="en-US" sz="2800" dirty="0" smtClean="0"/>
              <a:t>難易度別問題作成</a:t>
            </a:r>
            <a:endParaRPr lang="en-US" altLang="ja-JP" sz="2800" dirty="0" smtClean="0"/>
          </a:p>
          <a:p>
            <a:pPr lvl="2"/>
            <a:r>
              <a:rPr lang="en-US" altLang="ja-JP" sz="2400" dirty="0" smtClean="0"/>
              <a:t>2013</a:t>
            </a:r>
            <a:r>
              <a:rPr lang="ja-JP" altLang="en-US" sz="2400" dirty="0" smtClean="0"/>
              <a:t>年度、</a:t>
            </a:r>
            <a:r>
              <a:rPr lang="en-US" altLang="ja-JP" sz="2400" dirty="0" smtClean="0"/>
              <a:t>2014</a:t>
            </a:r>
            <a:r>
              <a:rPr lang="ja-JP" altLang="en-US" sz="2400" dirty="0" smtClean="0"/>
              <a:t>年度卒業研究</a:t>
            </a:r>
            <a:endParaRPr lang="en-US" altLang="ja-JP" sz="2400" dirty="0" smtClean="0"/>
          </a:p>
          <a:p>
            <a:pPr lvl="2"/>
            <a:r>
              <a:rPr lang="en-US" altLang="ja-JP" sz="2400" dirty="0" smtClean="0"/>
              <a:t>2016</a:t>
            </a:r>
            <a:r>
              <a:rPr lang="ja-JP" altLang="en-US" sz="2400" dirty="0" smtClean="0"/>
              <a:t>年度修士論文（予定）</a:t>
            </a:r>
            <a:endParaRPr lang="en-US" altLang="ja-JP" sz="2400" dirty="0" smtClean="0"/>
          </a:p>
          <a:p>
            <a:pPr lvl="1"/>
            <a:endParaRPr lang="en-US" altLang="ja-JP" sz="2800"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31</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その他</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74867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420688" y="1947863"/>
            <a:ext cx="83756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（１） 処理したい情報を記号（有限個、</a:t>
            </a:r>
            <a:r>
              <a:rPr lang="en-US" altLang="ja-JP"/>
              <a:t>0</a:t>
            </a:r>
            <a:r>
              <a:rPr lang="ja-JP" altLang="en-US"/>
              <a:t>と</a:t>
            </a:r>
            <a:r>
              <a:rPr lang="en-US" altLang="ja-JP"/>
              <a:t>1</a:t>
            </a:r>
            <a:r>
              <a:rPr lang="ja-JP" altLang="en-US"/>
              <a:t>でなくてもよい）を用いて表現する。</a:t>
            </a:r>
            <a:endParaRPr lang="en-US" altLang="ja-JP"/>
          </a:p>
          <a:p>
            <a:r>
              <a:rPr lang="ja-JP" altLang="en-US"/>
              <a:t>（２） 記号列をプログラムに従って処理する。</a:t>
            </a:r>
            <a:endParaRPr lang="en-US" altLang="ja-JP"/>
          </a:p>
          <a:p>
            <a:endParaRPr lang="en-US" altLang="ja-JP"/>
          </a:p>
          <a:p>
            <a:r>
              <a:rPr lang="ja-JP" altLang="en-US"/>
              <a:t>（参考）ゲーデル数 </a:t>
            </a:r>
            <a:r>
              <a:rPr lang="en-US" altLang="ja-JP"/>
              <a:t>--- </a:t>
            </a:r>
            <a:r>
              <a:rPr lang="ja-JP" altLang="en-US"/>
              <a:t>すべての論理式は自然数に一意対応させることができる。（不完全性定理の証明に使用。）</a:t>
            </a:r>
            <a:endParaRPr lang="en-US" altLang="ja-JP"/>
          </a:p>
          <a:p>
            <a:endParaRPr lang="en-US" altLang="ja-JP"/>
          </a:p>
          <a:p>
            <a:r>
              <a:rPr lang="ja-JP" altLang="en-US"/>
              <a:t>今日ではこの</a:t>
            </a:r>
            <a:r>
              <a:rPr lang="en-US" altLang="ja-JP"/>
              <a:t>idea</a:t>
            </a:r>
            <a:r>
              <a:rPr lang="ja-JP" altLang="en-US"/>
              <a:t>は論理式に限らず適用されている。計算機で処理する際には数で表現しなければならないので、処理対象を数に置き換えることが必要。</a:t>
            </a:r>
            <a:endParaRPr lang="en-US" altLang="ja-JP"/>
          </a:p>
        </p:txBody>
      </p:sp>
    </p:spTree>
    <p:extLst>
      <p:ext uri="{BB962C8B-B14F-4D97-AF65-F5344CB8AC3E}">
        <p14:creationId xmlns:p14="http://schemas.microsoft.com/office/powerpoint/2010/main" val="32959382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各チューリングマシンは何らかの計算をする専用</a:t>
            </a:r>
            <a:endParaRPr lang="en-US" altLang="ja-JP"/>
          </a:p>
          <a:p>
            <a:r>
              <a:rPr lang="ja-JP" altLang="en-US"/>
              <a:t>の計算機</a:t>
            </a:r>
            <a:endParaRPr lang="en-US" altLang="ja-JP"/>
          </a:p>
          <a:p>
            <a:r>
              <a:rPr lang="en-US" altLang="ja-JP"/>
              <a:t>   </a:t>
            </a:r>
            <a:r>
              <a:rPr lang="ja-JP" altLang="en-US"/>
              <a:t>円周率</a:t>
            </a:r>
            <a:r>
              <a:rPr lang="en-US" altLang="ja-JP"/>
              <a:t>π</a:t>
            </a:r>
            <a:r>
              <a:rPr lang="ja-JP" altLang="en-US"/>
              <a:t>を計算するチューリングマシン</a:t>
            </a:r>
            <a:endParaRPr lang="en-US" altLang="ja-JP"/>
          </a:p>
          <a:p>
            <a:r>
              <a:rPr lang="en-US" altLang="ja-JP"/>
              <a:t>   </a:t>
            </a:r>
            <a:r>
              <a:rPr lang="ja-JP" altLang="en-US"/>
              <a:t>自然対数の底</a:t>
            </a:r>
            <a:r>
              <a:rPr lang="en-US" altLang="ja-JP" i="1"/>
              <a:t>e</a:t>
            </a:r>
            <a:r>
              <a:rPr lang="ja-JP" altLang="en-US"/>
              <a:t>を計算するチューリングマシン</a:t>
            </a:r>
            <a:endParaRPr lang="en-US" altLang="ja-JP"/>
          </a:p>
          <a:p>
            <a:r>
              <a:rPr lang="en-US" altLang="ja-JP"/>
              <a:t>    …</a:t>
            </a:r>
          </a:p>
          <a:p>
            <a:r>
              <a:rPr lang="ja-JP" altLang="en-US"/>
              <a:t>これらを一つのチューリングマシンで行いたい。</a:t>
            </a:r>
            <a:endParaRPr lang="en-US" altLang="ja-JP"/>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4" name="テキスト ボックス 2"/>
          <p:cNvSpPr txBox="1">
            <a:spLocks noChangeArrowheads="1"/>
          </p:cNvSpPr>
          <p:nvPr/>
        </p:nvSpPr>
        <p:spPr bwMode="auto">
          <a:xfrm>
            <a:off x="709613" y="1944688"/>
            <a:ext cx="7718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a:t>
            </a:r>
            <a:r>
              <a:rPr lang="en-US" altLang="ja-JP"/>
              <a:t>Turing</a:t>
            </a:r>
            <a:r>
              <a:rPr lang="ja-JP" altLang="en-US"/>
              <a:t>マシンへ与える機械記述記号列を入れ替えることにより、任意の（計算可能な）計算を行うことができる。</a:t>
            </a:r>
            <a:endParaRPr lang="en-US" altLang="ja-JP"/>
          </a:p>
        </p:txBody>
      </p:sp>
      <p:sp>
        <p:nvSpPr>
          <p:cNvPr id="28675" name="テキスト ボックス 4"/>
          <p:cNvSpPr txBox="1">
            <a:spLocks noChangeArrowheads="1"/>
          </p:cNvSpPr>
          <p:nvPr/>
        </p:nvSpPr>
        <p:spPr bwMode="auto">
          <a:xfrm>
            <a:off x="992188" y="3963988"/>
            <a:ext cx="68262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ノイマンが</a:t>
            </a:r>
            <a:r>
              <a:rPr lang="en-US" altLang="ja-JP" sz="2400"/>
              <a:t>Turing</a:t>
            </a:r>
            <a:r>
              <a:rPr lang="ja-JP" altLang="en-US" sz="2400"/>
              <a:t>の論文の影響を受けて、ノイマン型アーキテクチャを考案したと言われている。（プログラム内蔵方式）</a:t>
            </a:r>
            <a:endParaRPr lang="en-US" altLang="ja-JP" sz="2400"/>
          </a:p>
          <a:p>
            <a:r>
              <a:rPr lang="ja-JP" altLang="en-US" sz="2400"/>
              <a:t>コンピュータでは、プログラムを入れ替えることにより、任意の（計算可能な）計算を実行することができる。</a:t>
            </a:r>
            <a:endParaRPr lang="en-US" altLang="ja-JP" sz="2400"/>
          </a:p>
        </p:txBody>
      </p:sp>
    </p:spTree>
    <p:extLst>
      <p:ext uri="{BB962C8B-B14F-4D97-AF65-F5344CB8AC3E}">
        <p14:creationId xmlns:p14="http://schemas.microsoft.com/office/powerpoint/2010/main" val="34565702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5355</TotalTime>
  <Words>2239</Words>
  <Application>Microsoft Macintosh PowerPoint</Application>
  <PresentationFormat>画面に合わせる (4:3)</PresentationFormat>
  <Paragraphs>303</Paragraphs>
  <Slides>31</Slides>
  <Notes>21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ガイダンス（４年前期）</vt:lpstr>
      <vt:lpstr>プログラミング言語について</vt:lpstr>
      <vt:lpstr>PowerPoint プレゼンテーション</vt:lpstr>
      <vt:lpstr>計算機科学の誕生の経緯</vt:lpstr>
      <vt:lpstr>チューリングマシン</vt:lpstr>
      <vt:lpstr>コンピュータでの情報処理の原理</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プログラミング言語</vt:lpstr>
      <vt:lpstr>プログラミング言語</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既存の識別子補完システム （Java用のEclipseの環境)</vt:lpstr>
      <vt:lpstr>PowerPoint プレゼンテーション</vt:lpstr>
      <vt:lpstr>開発中の識別子補完システム1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434</cp:revision>
  <dcterms:created xsi:type="dcterms:W3CDTF">2002-05-14T03:45:39Z</dcterms:created>
  <dcterms:modified xsi:type="dcterms:W3CDTF">2015-06-15T03:54:03Z</dcterms:modified>
</cp:coreProperties>
</file>