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4" r:id="rId3"/>
    <p:sldId id="292" r:id="rId4"/>
    <p:sldId id="293" r:id="rId5"/>
    <p:sldId id="286" r:id="rId6"/>
    <p:sldId id="287" r:id="rId7"/>
    <p:sldId id="288" r:id="rId8"/>
    <p:sldId id="289" r:id="rId9"/>
    <p:sldId id="290" r:id="rId10"/>
    <p:sldId id="291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76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1AC52B-4C5B-4329-B70A-EF9B7E71F231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04738-03E3-4AE5-B3F4-960D1432F8A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69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pPr/>
              <a:t>16/10/25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72151" y="1050877"/>
            <a:ext cx="7857699" cy="3916907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プログラミング言語論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第</a:t>
            </a:r>
            <a:r>
              <a:rPr lang="en-US" altLang="ja-JP" dirty="0" smtClean="0"/>
              <a:t>3</a:t>
            </a:r>
            <a:r>
              <a:rPr lang="ja-JP" altLang="en-US" dirty="0" smtClean="0"/>
              <a:t>回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練習問題解答例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442508" y="5447813"/>
            <a:ext cx="41120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情報工学科</a:t>
            </a:r>
            <a:r>
              <a:rPr lang="ja-JP" altLang="en-US" sz="3200" dirty="0" smtClean="0"/>
              <a:t>    </a:t>
            </a:r>
            <a:r>
              <a:rPr kumimoji="1" lang="ja-JP" altLang="en-US" sz="3200" dirty="0" smtClean="0"/>
              <a:t>篠埜　功</a:t>
            </a:r>
            <a:endParaRPr kumimoji="1" lang="ja-JP" alt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3107"/>
          </a:xfrm>
        </p:spPr>
        <p:txBody>
          <a:bodyPr/>
          <a:lstStyle/>
          <a:p>
            <a:r>
              <a:rPr kumimoji="1" lang="ja-JP" altLang="en-US" dirty="0" smtClean="0"/>
              <a:t>練習問題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55093" y="1253021"/>
            <a:ext cx="7855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（１） 以下の</a:t>
            </a:r>
            <a:r>
              <a:rPr lang="en-US" altLang="ja-JP" sz="2800" dirty="0" smtClean="0"/>
              <a:t>C</a:t>
            </a:r>
            <a:r>
              <a:rPr lang="ja-JP" altLang="en-US" sz="2800" dirty="0" smtClean="0"/>
              <a:t>言語のプログラム断片の制御フローを図示せよ。</a:t>
            </a:r>
            <a:endParaRPr kumimoji="1" lang="en-US" altLang="ja-JP" sz="2800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333701" y="2171202"/>
            <a:ext cx="273344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 if (y==1 || y==2) </a:t>
            </a:r>
          </a:p>
          <a:p>
            <a:r>
              <a:rPr lang="en-US" altLang="ja-JP" sz="2800" dirty="0" smtClean="0"/>
              <a:t>     if (x &gt; 0)</a:t>
            </a:r>
          </a:p>
          <a:p>
            <a:r>
              <a:rPr kumimoji="1" lang="en-US" altLang="ja-JP" sz="2800" dirty="0" smtClean="0"/>
              <a:t>         x = x - 1;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1834" y="3578185"/>
            <a:ext cx="7991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（２） 以下の</a:t>
            </a:r>
            <a:r>
              <a:rPr lang="en-US" altLang="ja-JP" sz="2800" dirty="0" smtClean="0"/>
              <a:t>C</a:t>
            </a:r>
            <a:r>
              <a:rPr lang="ja-JP" altLang="en-US" sz="2800" dirty="0" smtClean="0"/>
              <a:t>言語のプログラム断片の制御フローを図示せよ。</a:t>
            </a:r>
            <a:endParaRPr kumimoji="1" lang="en-US" altLang="ja-JP" sz="2800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418454" y="4519573"/>
            <a:ext cx="384219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 while (x &gt; 0) {</a:t>
            </a:r>
          </a:p>
          <a:p>
            <a:r>
              <a:rPr lang="en-US" altLang="ja-JP" sz="2800" dirty="0" smtClean="0"/>
              <a:t>    </a:t>
            </a:r>
            <a:r>
              <a:rPr kumimoji="1" lang="en-US" altLang="ja-JP" sz="2800" dirty="0" smtClean="0"/>
              <a:t> if (x</a:t>
            </a:r>
            <a:r>
              <a:rPr lang="en-US" altLang="ja-JP" sz="2800" dirty="0"/>
              <a:t>%</a:t>
            </a:r>
            <a:r>
              <a:rPr lang="en-US" altLang="ja-JP" sz="2800" dirty="0" smtClean="0"/>
              <a:t>2==0</a:t>
            </a:r>
            <a:r>
              <a:rPr kumimoji="1" lang="en-US" altLang="ja-JP" sz="2800" dirty="0" smtClean="0"/>
              <a:t> || x%3==</a:t>
            </a:r>
            <a:r>
              <a:rPr lang="en-US" altLang="ja-JP" sz="2800" dirty="0" smtClean="0"/>
              <a:t>0</a:t>
            </a:r>
            <a:r>
              <a:rPr kumimoji="1" lang="en-US" altLang="ja-JP" sz="2800" dirty="0" smtClean="0"/>
              <a:t>)</a:t>
            </a:r>
          </a:p>
          <a:p>
            <a:r>
              <a:rPr lang="en-US" altLang="ja-JP" sz="2800" dirty="0" smtClean="0"/>
              <a:t>     </a:t>
            </a:r>
            <a:r>
              <a:rPr kumimoji="1" lang="en-US" altLang="ja-JP" sz="2800" dirty="0" smtClean="0"/>
              <a:t>    s = s </a:t>
            </a:r>
            <a:r>
              <a:rPr lang="en-US" altLang="ja-JP" sz="2800" dirty="0" smtClean="0"/>
              <a:t>+ x</a:t>
            </a:r>
            <a:r>
              <a:rPr kumimoji="1" lang="en-US" altLang="ja-JP" sz="2800" dirty="0" smtClean="0"/>
              <a:t>;</a:t>
            </a:r>
          </a:p>
          <a:p>
            <a:r>
              <a:rPr lang="en-US" altLang="ja-JP" sz="2800" dirty="0"/>
              <a:t> </a:t>
            </a:r>
            <a:r>
              <a:rPr lang="en-US" altLang="ja-JP" sz="2800" dirty="0" smtClean="0"/>
              <a:t>    x = x – 1;</a:t>
            </a:r>
          </a:p>
          <a:p>
            <a:r>
              <a:rPr lang="en-US" altLang="ja-JP" sz="2800" dirty="0" smtClean="0"/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234759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(1) </a:t>
            </a:r>
            <a:r>
              <a:rPr kumimoji="1" lang="ja-JP" altLang="en-US" dirty="0" smtClean="0"/>
              <a:t>解答例</a:t>
            </a:r>
            <a:endParaRPr kumimoji="1" lang="ja-JP" altLang="en-US" dirty="0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3902322" y="1521426"/>
            <a:ext cx="8159" cy="593195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4007952" y="1319794"/>
            <a:ext cx="966931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Entry</a:t>
            </a:r>
          </a:p>
        </p:txBody>
      </p:sp>
      <p:sp>
        <p:nvSpPr>
          <p:cNvPr id="6" name="ひし形 5"/>
          <p:cNvSpPr/>
          <p:nvPr/>
        </p:nvSpPr>
        <p:spPr>
          <a:xfrm>
            <a:off x="3018674" y="2128271"/>
            <a:ext cx="1798512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chemeClr val="tx1"/>
                </a:solidFill>
              </a:rPr>
              <a:t>y</a:t>
            </a:r>
            <a:r>
              <a:rPr lang="en-US" altLang="ja-JP" sz="2800" dirty="0" smtClean="0">
                <a:solidFill>
                  <a:schemeClr val="tx1"/>
                </a:solidFill>
              </a:rPr>
              <a:t>==1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7" name="図形 7"/>
          <p:cNvCxnSpPr>
            <a:stCxn id="6" idx="1"/>
          </p:cNvCxnSpPr>
          <p:nvPr/>
        </p:nvCxnSpPr>
        <p:spPr>
          <a:xfrm rot="10800000" flipV="1">
            <a:off x="2422252" y="2485461"/>
            <a:ext cx="596422" cy="365912"/>
          </a:xfrm>
          <a:prstGeom prst="bentConnector3">
            <a:avLst>
              <a:gd name="adj1" fmla="val 1004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H="1">
            <a:off x="5433700" y="2489300"/>
            <a:ext cx="11278" cy="10560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071399" y="6242410"/>
            <a:ext cx="71819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Exit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724019" y="200775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732953" y="2021398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97588" y="4310181"/>
            <a:ext cx="1291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 = x-1</a:t>
            </a:r>
          </a:p>
        </p:txBody>
      </p:sp>
      <p:sp>
        <p:nvSpPr>
          <p:cNvPr id="13" name="ひし形 12"/>
          <p:cNvSpPr/>
          <p:nvPr/>
        </p:nvSpPr>
        <p:spPr>
          <a:xfrm>
            <a:off x="1548934" y="2852413"/>
            <a:ext cx="1775224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y</a:t>
            </a:r>
            <a:r>
              <a:rPr kumimoji="1" lang="en-US" altLang="ja-JP" sz="2800" dirty="0" smtClean="0">
                <a:solidFill>
                  <a:schemeClr val="tx1"/>
                </a:solidFill>
              </a:rPr>
              <a:t>==2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14" name="直線コネクタ 13"/>
          <p:cNvCxnSpPr>
            <a:stCxn id="13" idx="3"/>
          </p:cNvCxnSpPr>
          <p:nvPr/>
        </p:nvCxnSpPr>
        <p:spPr>
          <a:xfrm flipV="1">
            <a:off x="3324158" y="3204912"/>
            <a:ext cx="2096449" cy="4691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3283563" y="3138357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16" name="直線コネクタ 15"/>
          <p:cNvCxnSpPr/>
          <p:nvPr/>
        </p:nvCxnSpPr>
        <p:spPr>
          <a:xfrm rot="10800000">
            <a:off x="4817186" y="2489298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>
            <a:stCxn id="13" idx="2"/>
          </p:cNvCxnSpPr>
          <p:nvPr/>
        </p:nvCxnSpPr>
        <p:spPr>
          <a:xfrm flipH="1">
            <a:off x="2433991" y="3566793"/>
            <a:ext cx="2555" cy="2346930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6949299" y="4847331"/>
            <a:ext cx="3218" cy="54428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2409293" y="5920680"/>
            <a:ext cx="3807965" cy="62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1988656" y="3524750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cxnSp>
        <p:nvCxnSpPr>
          <p:cNvPr id="21" name="直線コネクタ 20"/>
          <p:cNvCxnSpPr/>
          <p:nvPr/>
        </p:nvCxnSpPr>
        <p:spPr>
          <a:xfrm rot="16200000" flipH="1">
            <a:off x="3721641" y="6243349"/>
            <a:ext cx="586067" cy="3683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ひし形 21"/>
          <p:cNvSpPr/>
          <p:nvPr/>
        </p:nvSpPr>
        <p:spPr>
          <a:xfrm>
            <a:off x="4545867" y="3537698"/>
            <a:ext cx="1798512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 flipH="1">
            <a:off x="6965611" y="3898728"/>
            <a:ext cx="6564" cy="5239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6274995" y="3397621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28" name="直線コネクタ 27"/>
          <p:cNvCxnSpPr/>
          <p:nvPr/>
        </p:nvCxnSpPr>
        <p:spPr>
          <a:xfrm rot="10800000">
            <a:off x="6344383" y="3898726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 flipH="1">
            <a:off x="5433700" y="4256048"/>
            <a:ext cx="9576" cy="1148662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5029405" y="4168645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cxnSp>
        <p:nvCxnSpPr>
          <p:cNvPr id="29" name="直線コネクタ 28"/>
          <p:cNvCxnSpPr/>
          <p:nvPr/>
        </p:nvCxnSpPr>
        <p:spPr>
          <a:xfrm flipV="1">
            <a:off x="5432214" y="5397760"/>
            <a:ext cx="1552281" cy="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>
            <a:off x="6202181" y="5383396"/>
            <a:ext cx="3218" cy="544285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830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(2) </a:t>
            </a:r>
            <a:r>
              <a:rPr kumimoji="1" lang="ja-JP" altLang="en-US" dirty="0" smtClean="0"/>
              <a:t>解答例</a:t>
            </a:r>
            <a:endParaRPr kumimoji="1" lang="ja-JP" altLang="en-US" dirty="0"/>
          </a:p>
        </p:txBody>
      </p:sp>
      <p:cxnSp>
        <p:nvCxnSpPr>
          <p:cNvPr id="4" name="直線矢印コネクタ 3"/>
          <p:cNvCxnSpPr/>
          <p:nvPr/>
        </p:nvCxnSpPr>
        <p:spPr>
          <a:xfrm flipH="1">
            <a:off x="3635526" y="1754600"/>
            <a:ext cx="17491" cy="716687"/>
          </a:xfrm>
          <a:prstGeom prst="straightConnector1">
            <a:avLst/>
          </a:prstGeom>
          <a:ln>
            <a:solidFill>
              <a:schemeClr val="tx1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3719496" y="1308200"/>
            <a:ext cx="966931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Entry</a:t>
            </a:r>
          </a:p>
        </p:txBody>
      </p:sp>
      <p:sp>
        <p:nvSpPr>
          <p:cNvPr id="6" name="ひし形 5"/>
          <p:cNvSpPr/>
          <p:nvPr/>
        </p:nvSpPr>
        <p:spPr>
          <a:xfrm>
            <a:off x="4249440" y="3362237"/>
            <a:ext cx="1798512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x</a:t>
            </a:r>
            <a:r>
              <a:rPr lang="en-US" altLang="ja-JP" dirty="0" smtClean="0">
                <a:solidFill>
                  <a:schemeClr val="tx1"/>
                </a:solidFill>
              </a:rPr>
              <a:t>%2==0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" name="図形 7"/>
          <p:cNvCxnSpPr>
            <a:stCxn id="6" idx="1"/>
          </p:cNvCxnSpPr>
          <p:nvPr/>
        </p:nvCxnSpPr>
        <p:spPr>
          <a:xfrm rot="10800000" flipV="1">
            <a:off x="3653018" y="3719427"/>
            <a:ext cx="596422" cy="365912"/>
          </a:xfrm>
          <a:prstGeom prst="bentConnector3">
            <a:avLst>
              <a:gd name="adj1" fmla="val 10049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H="1">
            <a:off x="6664466" y="3723266"/>
            <a:ext cx="11278" cy="10560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1243256" y="6024108"/>
            <a:ext cx="718190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Exit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38186" y="3238208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980318" y="3240516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009536" y="4666847"/>
            <a:ext cx="1303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s = </a:t>
            </a:r>
            <a:r>
              <a:rPr lang="en-US" altLang="ja-JP" sz="2800" dirty="0" err="1" smtClean="0"/>
              <a:t>s+x</a:t>
            </a:r>
            <a:endParaRPr lang="en-US" altLang="ja-JP" sz="2800" dirty="0" smtClean="0"/>
          </a:p>
        </p:txBody>
      </p:sp>
      <p:sp>
        <p:nvSpPr>
          <p:cNvPr id="13" name="ひし形 12"/>
          <p:cNvSpPr/>
          <p:nvPr/>
        </p:nvSpPr>
        <p:spPr>
          <a:xfrm>
            <a:off x="2779700" y="4086379"/>
            <a:ext cx="1775224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</a:rPr>
              <a:t>x%3==0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cxnSp>
        <p:nvCxnSpPr>
          <p:cNvPr id="14" name="直線コネクタ 13"/>
          <p:cNvCxnSpPr>
            <a:stCxn id="13" idx="3"/>
          </p:cNvCxnSpPr>
          <p:nvPr/>
        </p:nvCxnSpPr>
        <p:spPr>
          <a:xfrm flipV="1">
            <a:off x="4554924" y="4438878"/>
            <a:ext cx="2096449" cy="4691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4501236" y="4372323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16" name="直線コネクタ 15"/>
          <p:cNvCxnSpPr/>
          <p:nvPr/>
        </p:nvCxnSpPr>
        <p:spPr>
          <a:xfrm rot="10800000">
            <a:off x="6047952" y="3723264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>
            <a:stCxn id="13" idx="2"/>
          </p:cNvCxnSpPr>
          <p:nvPr/>
        </p:nvCxnSpPr>
        <p:spPr>
          <a:xfrm flipH="1">
            <a:off x="3653017" y="4800759"/>
            <a:ext cx="14295" cy="724923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639924" y="5525682"/>
            <a:ext cx="30245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3244786" y="4680152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sp>
        <p:nvSpPr>
          <p:cNvPr id="22" name="ひし形 21"/>
          <p:cNvSpPr/>
          <p:nvPr/>
        </p:nvSpPr>
        <p:spPr>
          <a:xfrm>
            <a:off x="2725905" y="2467114"/>
            <a:ext cx="1798512" cy="714380"/>
          </a:xfrm>
          <a:prstGeom prst="diamon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</a:rPr>
              <a:t>x&gt;0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 flipH="1">
            <a:off x="5145650" y="2828145"/>
            <a:ext cx="6564" cy="52393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4445447" y="2320960"/>
            <a:ext cx="359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T</a:t>
            </a:r>
            <a:endParaRPr kumimoji="1" lang="ja-JP" altLang="en-US" sz="2800" dirty="0"/>
          </a:p>
        </p:txBody>
      </p:sp>
      <p:cxnSp>
        <p:nvCxnSpPr>
          <p:cNvPr id="28" name="直線コネクタ 27"/>
          <p:cNvCxnSpPr/>
          <p:nvPr/>
        </p:nvCxnSpPr>
        <p:spPr>
          <a:xfrm rot="10800000">
            <a:off x="4524422" y="2828143"/>
            <a:ext cx="6141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/>
          <p:cNvCxnSpPr/>
          <p:nvPr/>
        </p:nvCxnSpPr>
        <p:spPr>
          <a:xfrm>
            <a:off x="6660949" y="5228134"/>
            <a:ext cx="3516" cy="28445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2398593" y="2350764"/>
            <a:ext cx="34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F</a:t>
            </a:r>
            <a:endParaRPr kumimoji="1" lang="ja-JP" altLang="en-US" sz="2800" dirty="0"/>
          </a:p>
        </p:txBody>
      </p:sp>
      <p:cxnSp>
        <p:nvCxnSpPr>
          <p:cNvPr id="31" name="図形 7"/>
          <p:cNvCxnSpPr/>
          <p:nvPr/>
        </p:nvCxnSpPr>
        <p:spPr>
          <a:xfrm rot="5400000">
            <a:off x="575243" y="4383261"/>
            <a:ext cx="3696525" cy="578610"/>
          </a:xfrm>
          <a:prstGeom prst="bentConnector3">
            <a:avLst>
              <a:gd name="adj1" fmla="val 40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 flipV="1">
            <a:off x="7620273" y="1990293"/>
            <a:ext cx="13093" cy="4438877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H="1">
            <a:off x="3639924" y="2003387"/>
            <a:ext cx="3980349" cy="13094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/>
          <p:cNvCxnSpPr/>
          <p:nvPr/>
        </p:nvCxnSpPr>
        <p:spPr>
          <a:xfrm>
            <a:off x="5137413" y="5537662"/>
            <a:ext cx="3516" cy="28445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4499093" y="5670359"/>
            <a:ext cx="11288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  x=x-1</a:t>
            </a:r>
          </a:p>
        </p:txBody>
      </p:sp>
      <p:cxnSp>
        <p:nvCxnSpPr>
          <p:cNvPr id="55" name="直線コネクタ 54"/>
          <p:cNvCxnSpPr/>
          <p:nvPr/>
        </p:nvCxnSpPr>
        <p:spPr>
          <a:xfrm>
            <a:off x="5145787" y="6135259"/>
            <a:ext cx="3516" cy="284454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/>
          <p:cNvCxnSpPr/>
          <p:nvPr/>
        </p:nvCxnSpPr>
        <p:spPr>
          <a:xfrm flipV="1">
            <a:off x="5127835" y="6416076"/>
            <a:ext cx="2505531" cy="8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476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Hoare</a:t>
            </a:r>
            <a:r>
              <a:rPr kumimoji="1" lang="ja-JP" altLang="en-US" dirty="0" smtClean="0"/>
              <a:t>論理の練習問題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85720" y="1428736"/>
            <a:ext cx="8545929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 smtClean="0"/>
              <a:t>以下の</a:t>
            </a:r>
            <a:r>
              <a:rPr lang="en-US" altLang="ja-JP" sz="2800" dirty="0" smtClean="0"/>
              <a:t>Hoare Triple</a:t>
            </a:r>
            <a:r>
              <a:rPr lang="ja-JP" altLang="en-US" sz="2800" dirty="0" smtClean="0"/>
              <a:t>を推論規則を使って導け。</a:t>
            </a:r>
            <a:endParaRPr lang="en-US" altLang="ja-JP" sz="2800" dirty="0" smtClean="0"/>
          </a:p>
          <a:p>
            <a:pPr marL="514350" indent="-514350">
              <a:buFontTx/>
              <a:buAutoNum type="arabicParenBoth"/>
            </a:pPr>
            <a:r>
              <a:rPr lang="en-US" altLang="ja-JP" sz="2800" dirty="0" smtClean="0"/>
              <a:t>{ a = 0 }  a := a + 2  { a = 2 }</a:t>
            </a:r>
          </a:p>
          <a:p>
            <a:pPr marL="514350" indent="-514350">
              <a:buFontTx/>
              <a:buAutoNum type="arabicParenBoth"/>
            </a:pPr>
            <a:r>
              <a:rPr lang="en-US" altLang="ja-JP" sz="2800" dirty="0" smtClean="0"/>
              <a:t>{ a = 3 } </a:t>
            </a:r>
            <a:r>
              <a:rPr lang="en-US" altLang="ja-JP" sz="2800" b="1" dirty="0" smtClean="0"/>
              <a:t>if</a:t>
            </a:r>
            <a:r>
              <a:rPr lang="en-US" altLang="ja-JP" sz="2800" dirty="0" smtClean="0"/>
              <a:t>  a = 3  </a:t>
            </a:r>
            <a:r>
              <a:rPr lang="en-US" altLang="ja-JP" sz="2800" b="1" dirty="0" smtClean="0"/>
              <a:t>then</a:t>
            </a:r>
            <a:r>
              <a:rPr lang="en-US" altLang="ja-JP" sz="2800" dirty="0" smtClean="0"/>
              <a:t>  a := a + 1</a:t>
            </a:r>
            <a:r>
              <a:rPr lang="en-US" altLang="ja-JP" sz="2800" baseline="-25000" dirty="0" smtClean="0"/>
              <a:t>  </a:t>
            </a:r>
            <a:r>
              <a:rPr lang="en-US" altLang="ja-JP" sz="2800" b="1" dirty="0" smtClean="0"/>
              <a:t>else</a:t>
            </a:r>
            <a:r>
              <a:rPr lang="en-US" altLang="ja-JP" sz="2800" b="1" baseline="-25000" dirty="0" smtClean="0"/>
              <a:t> </a:t>
            </a:r>
            <a:r>
              <a:rPr lang="en-US" altLang="ja-JP" sz="2800" baseline="-25000" dirty="0" smtClean="0"/>
              <a:t> </a:t>
            </a:r>
            <a:r>
              <a:rPr lang="en-US" altLang="ja-JP" sz="2800" dirty="0" smtClean="0"/>
              <a:t>a := a – 1 { a = 4 }</a:t>
            </a:r>
            <a:endParaRPr lang="ja-JP" altLang="en-US" sz="2800" dirty="0" smtClean="0"/>
          </a:p>
          <a:p>
            <a:pPr marL="514350" indent="-514350">
              <a:buAutoNum type="arabicParenBoth"/>
            </a:pPr>
            <a:r>
              <a:rPr lang="en-US" altLang="ja-JP" sz="2800" dirty="0" smtClean="0"/>
              <a:t>{ a = 1 } </a:t>
            </a:r>
            <a:r>
              <a:rPr lang="en-US" altLang="ja-JP" sz="2800" b="1" dirty="0" smtClean="0"/>
              <a:t>while</a:t>
            </a:r>
            <a:r>
              <a:rPr lang="en-US" altLang="ja-JP" sz="2800" dirty="0" smtClean="0"/>
              <a:t> </a:t>
            </a:r>
            <a:r>
              <a:rPr lang="en-US" altLang="ja-JP" sz="2800" dirty="0" smtClean="0"/>
              <a:t>a </a:t>
            </a:r>
            <a:r>
              <a:rPr lang="en-US" altLang="ja-JP" sz="2800" dirty="0" smtClean="0"/>
              <a:t>&lt; </a:t>
            </a:r>
            <a:r>
              <a:rPr lang="en-US" altLang="ja-JP" sz="2800" dirty="0" smtClean="0"/>
              <a:t>5 </a:t>
            </a:r>
            <a:r>
              <a:rPr lang="en-US" altLang="ja-JP" sz="2800" b="1" dirty="0" smtClean="0"/>
              <a:t>do</a:t>
            </a:r>
            <a:r>
              <a:rPr lang="en-US" altLang="ja-JP" sz="2800" dirty="0" smtClean="0"/>
              <a:t> a := a + 1 </a:t>
            </a:r>
            <a:r>
              <a:rPr lang="ja-JP" altLang="en-US" sz="2800" dirty="0" smtClean="0"/>
              <a:t> </a:t>
            </a:r>
            <a:r>
              <a:rPr lang="en-US" altLang="ja-JP" sz="2800" dirty="0" smtClean="0"/>
              <a:t>{ a = 5 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(1) </a:t>
            </a:r>
            <a:r>
              <a:rPr lang="ja-JP" altLang="en-US" dirty="0" smtClean="0"/>
              <a:t>解答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2911335" y="2357430"/>
            <a:ext cx="45159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en-US" altLang="ja-JP" sz="2800" dirty="0" smtClean="0"/>
              <a:t>{ a + 2 = 2 }  a := a + 2  { a = 2 }</a:t>
            </a:r>
          </a:p>
        </p:txBody>
      </p:sp>
      <p:cxnSp>
        <p:nvCxnSpPr>
          <p:cNvPr id="6" name="直線コネクタ 5"/>
          <p:cNvCxnSpPr/>
          <p:nvPr/>
        </p:nvCxnSpPr>
        <p:spPr>
          <a:xfrm flipV="1">
            <a:off x="2804578" y="2360083"/>
            <a:ext cx="4688417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7467498" y="2143116"/>
            <a:ext cx="978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(assign)</a:t>
            </a:r>
            <a:endParaRPr kumimoji="1" lang="ja-JP" altLang="en-US" sz="2000" dirty="0"/>
          </a:p>
        </p:txBody>
      </p:sp>
      <p:cxnSp>
        <p:nvCxnSpPr>
          <p:cNvPr id="7" name="直線コネクタ 6"/>
          <p:cNvCxnSpPr/>
          <p:nvPr/>
        </p:nvCxnSpPr>
        <p:spPr>
          <a:xfrm flipV="1">
            <a:off x="486833" y="2931584"/>
            <a:ext cx="7514167" cy="105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062654" y="2697682"/>
            <a:ext cx="1081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</a:t>
            </a:r>
            <a:r>
              <a:rPr kumimoji="1" lang="en-US" altLang="ja-JP" sz="2000" dirty="0" err="1" smtClean="0"/>
              <a:t>conseq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12" name="正方形/長方形 11"/>
          <p:cNvSpPr/>
          <p:nvPr/>
        </p:nvSpPr>
        <p:spPr>
          <a:xfrm>
            <a:off x="1952517" y="3049580"/>
            <a:ext cx="40703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en-US" altLang="ja-JP" sz="2800" dirty="0" smtClean="0"/>
              <a:t>{ a = 0 }  a := a + 2  { a = 2 }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592660" y="2365915"/>
            <a:ext cx="21278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/>
              <a:t>a=0 </a:t>
            </a:r>
            <a:r>
              <a:rPr lang="en-US" altLang="ja-JP" sz="2800" dirty="0"/>
              <a:t> </a:t>
            </a:r>
            <a:r>
              <a:rPr lang="en-US" altLang="ja-JP" sz="2800" dirty="0" smtClean="0"/>
              <a:t>a+2=2</a:t>
            </a:r>
            <a:endParaRPr lang="en-US" altLang="ja-JP" sz="28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77724" y="5156549"/>
            <a:ext cx="7743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スペースが足りないので、</a:t>
            </a:r>
            <a:r>
              <a:rPr kumimoji="1" lang="en-US" altLang="ja-JP" sz="2400" dirty="0" smtClean="0"/>
              <a:t>(assignment axiom)</a:t>
            </a:r>
            <a:r>
              <a:rPr kumimoji="1" lang="ja-JP" altLang="en-US" sz="2400" dirty="0" smtClean="0"/>
              <a:t>を</a:t>
            </a:r>
            <a:r>
              <a:rPr kumimoji="1" lang="en-US" altLang="ja-JP" sz="2400" dirty="0" smtClean="0"/>
              <a:t>(assign)</a:t>
            </a:r>
            <a:r>
              <a:rPr kumimoji="1" lang="ja-JP" altLang="en-US" sz="2400" dirty="0" smtClean="0"/>
              <a:t>、</a:t>
            </a:r>
            <a:r>
              <a:rPr kumimoji="1" lang="en-US" altLang="ja-JP" sz="2400" dirty="0" smtClean="0"/>
              <a:t>(consequence rule)</a:t>
            </a:r>
            <a:r>
              <a:rPr kumimoji="1" lang="ja-JP" altLang="en-US" sz="2400" dirty="0" smtClean="0"/>
              <a:t>を</a:t>
            </a:r>
            <a:r>
              <a:rPr kumimoji="1" lang="en-US" altLang="ja-JP" sz="2400" dirty="0" smtClean="0"/>
              <a:t>(</a:t>
            </a:r>
            <a:r>
              <a:rPr lang="en-US" altLang="ja-JP" sz="2400" dirty="0" err="1" smtClean="0"/>
              <a:t>conseq</a:t>
            </a:r>
            <a:r>
              <a:rPr kumimoji="1" lang="en-US" altLang="ja-JP" sz="2400" dirty="0" smtClean="0"/>
              <a:t>)</a:t>
            </a:r>
            <a:r>
              <a:rPr kumimoji="1" lang="ja-JP" altLang="en-US" sz="2400" dirty="0" smtClean="0"/>
              <a:t>と略記しています。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(2) </a:t>
            </a:r>
            <a:r>
              <a:rPr lang="ja-JP" altLang="en-US" dirty="0" smtClean="0"/>
              <a:t>解答</a:t>
            </a:r>
            <a:endParaRPr kumimoji="1" lang="ja-JP" altLang="en-US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357158" y="4110343"/>
            <a:ext cx="81439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8501090" y="3862992"/>
            <a:ext cx="540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(if)</a:t>
            </a:r>
            <a:endParaRPr kumimoji="1" lang="ja-JP" altLang="en-US" sz="2400" dirty="0"/>
          </a:p>
        </p:txBody>
      </p:sp>
      <p:sp>
        <p:nvSpPr>
          <p:cNvPr id="7" name="正方形/長方形 6"/>
          <p:cNvSpPr/>
          <p:nvPr/>
        </p:nvSpPr>
        <p:spPr>
          <a:xfrm>
            <a:off x="785786" y="4181781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{ a = 3 }  </a:t>
            </a:r>
            <a:r>
              <a:rPr lang="en-US" altLang="ja-JP" sz="2400" b="1" dirty="0" smtClean="0"/>
              <a:t>if</a:t>
            </a:r>
            <a:r>
              <a:rPr lang="en-US" altLang="ja-JP" sz="2400" dirty="0" smtClean="0"/>
              <a:t>  a = 3  </a:t>
            </a:r>
            <a:r>
              <a:rPr lang="en-US" altLang="ja-JP" sz="2400" b="1" dirty="0" smtClean="0"/>
              <a:t>then</a:t>
            </a:r>
            <a:r>
              <a:rPr lang="en-US" altLang="ja-JP" sz="2400" dirty="0" smtClean="0"/>
              <a:t>  a := a + 1</a:t>
            </a:r>
            <a:r>
              <a:rPr lang="en-US" altLang="ja-JP" sz="2400" baseline="-25000" dirty="0" smtClean="0"/>
              <a:t>  </a:t>
            </a:r>
            <a:r>
              <a:rPr lang="en-US" altLang="ja-JP" sz="2400" b="1" dirty="0" smtClean="0"/>
              <a:t>else</a:t>
            </a:r>
            <a:r>
              <a:rPr lang="en-US" altLang="ja-JP" sz="2400" b="1" baseline="-25000" dirty="0" smtClean="0"/>
              <a:t> 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a := a – 1  { a = 4 }</a:t>
            </a:r>
            <a:endParaRPr lang="ja-JP" altLang="en-US" sz="2400" dirty="0" smtClean="0"/>
          </a:p>
        </p:txBody>
      </p:sp>
      <p:sp>
        <p:nvSpPr>
          <p:cNvPr id="10" name="正方形/長方形 9"/>
          <p:cNvSpPr/>
          <p:nvPr/>
        </p:nvSpPr>
        <p:spPr>
          <a:xfrm>
            <a:off x="142844" y="3577240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{ a = 3 </a:t>
            </a:r>
            <a:r>
              <a:rPr lang="en-US" altLang="ja-JP" sz="2400" dirty="0" smtClean="0">
                <a:sym typeface="Symbol"/>
              </a:rPr>
              <a:t> a = 3</a:t>
            </a:r>
            <a:r>
              <a:rPr lang="en-US" altLang="ja-JP" sz="2400" dirty="0" smtClean="0"/>
              <a:t>}  a := a + 1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{ a = 4 }</a:t>
            </a:r>
            <a:endParaRPr lang="ja-JP" altLang="en-US" sz="2400" dirty="0" smtClean="0"/>
          </a:p>
        </p:txBody>
      </p:sp>
      <p:sp>
        <p:nvSpPr>
          <p:cNvPr id="11" name="正方形/長方形 10"/>
          <p:cNvSpPr/>
          <p:nvPr/>
        </p:nvSpPr>
        <p:spPr>
          <a:xfrm>
            <a:off x="4357686" y="3577240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{ a = 3 </a:t>
            </a:r>
            <a:r>
              <a:rPr lang="en-US" altLang="ja-JP" sz="2400" dirty="0" smtClean="0">
                <a:sym typeface="Symbol"/>
              </a:rPr>
              <a:t>  a = 3</a:t>
            </a:r>
            <a:r>
              <a:rPr lang="en-US" altLang="ja-JP" sz="2400" dirty="0" smtClean="0"/>
              <a:t>}  a := a - 1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{ a = 4 }</a:t>
            </a:r>
            <a:endParaRPr lang="ja-JP" altLang="en-US" sz="2400" dirty="0" smtClean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71406" y="3610277"/>
            <a:ext cx="42148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4429124" y="3610277"/>
            <a:ext cx="421484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714348" y="3181649"/>
            <a:ext cx="2848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この部分は次ページに掲載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714876" y="3181649"/>
            <a:ext cx="354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この部分は</a:t>
            </a:r>
            <a:r>
              <a:rPr kumimoji="1" lang="ja-JP" altLang="en-US" dirty="0" err="1" smtClean="0"/>
              <a:t>次の次の</a:t>
            </a:r>
            <a:r>
              <a:rPr kumimoji="1" lang="ja-JP" altLang="en-US" dirty="0" smtClean="0"/>
              <a:t>ページに掲載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98019" y="5504017"/>
            <a:ext cx="7743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スペースが足りないので、</a:t>
            </a:r>
            <a:r>
              <a:rPr kumimoji="1" lang="en-US" altLang="ja-JP" sz="2400" dirty="0" smtClean="0"/>
              <a:t>(conditional rule)</a:t>
            </a:r>
            <a:r>
              <a:rPr kumimoji="1" lang="ja-JP" altLang="en-US" sz="2400" dirty="0" smtClean="0"/>
              <a:t>を</a:t>
            </a:r>
            <a:r>
              <a:rPr kumimoji="1" lang="en-US" altLang="ja-JP" sz="2400" dirty="0" smtClean="0"/>
              <a:t>(if)</a:t>
            </a:r>
            <a:r>
              <a:rPr kumimoji="1" lang="ja-JP" altLang="en-US" sz="2400" dirty="0" smtClean="0"/>
              <a:t>と略記しています。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(2) </a:t>
            </a:r>
            <a:r>
              <a:rPr lang="ja-JP" altLang="en-US" dirty="0" smtClean="0"/>
              <a:t>解答の続き（左側）</a:t>
            </a:r>
            <a:endParaRPr kumimoji="1" lang="ja-JP" altLang="en-US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214282" y="3471920"/>
            <a:ext cx="81439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7038903" y="2143116"/>
            <a:ext cx="1533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(assignment)</a:t>
            </a:r>
            <a:endParaRPr kumimoji="1" lang="ja-JP" altLang="en-US" sz="2000" dirty="0"/>
          </a:p>
        </p:txBody>
      </p:sp>
      <p:sp>
        <p:nvSpPr>
          <p:cNvPr id="10" name="正方形/長方形 9"/>
          <p:cNvSpPr/>
          <p:nvPr/>
        </p:nvSpPr>
        <p:spPr>
          <a:xfrm>
            <a:off x="1643042" y="3510321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{ a = 3 </a:t>
            </a:r>
            <a:r>
              <a:rPr lang="en-US" altLang="ja-JP" sz="2400" dirty="0" smtClean="0">
                <a:sym typeface="Symbol"/>
              </a:rPr>
              <a:t> a = 3</a:t>
            </a:r>
            <a:r>
              <a:rPr lang="en-US" altLang="ja-JP" sz="2400" dirty="0" smtClean="0"/>
              <a:t>}  a := a + 1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{ a = 4 }</a:t>
            </a:r>
            <a:endParaRPr lang="ja-JP" altLang="en-US" sz="2400" dirty="0" smtClean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3428992" y="2971853"/>
            <a:ext cx="321471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142844" y="2971854"/>
            <a:ext cx="82153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(a = 3 </a:t>
            </a:r>
            <a:r>
              <a:rPr lang="en-US" altLang="ja-JP" sz="2400" dirty="0" smtClean="0">
                <a:sym typeface="Symbol"/>
              </a:rPr>
              <a:t> a = 3)  a+1 = 4   </a:t>
            </a:r>
            <a:r>
              <a:rPr lang="en-US" altLang="ja-JP" sz="2400" dirty="0" smtClean="0"/>
              <a:t>{a+1</a:t>
            </a:r>
            <a:r>
              <a:rPr lang="en-US" altLang="ja-JP" sz="2400" dirty="0" smtClean="0">
                <a:sym typeface="Symbol"/>
              </a:rPr>
              <a:t> = 4</a:t>
            </a:r>
            <a:r>
              <a:rPr lang="en-US" altLang="ja-JP" sz="2400" dirty="0" smtClean="0"/>
              <a:t>}  a := a + 1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{a = 4}   a=4 </a:t>
            </a:r>
            <a:r>
              <a:rPr lang="en-US" altLang="ja-JP" sz="2400" dirty="0" smtClean="0">
                <a:sym typeface="Symbol"/>
              </a:rPr>
              <a:t> a=4</a:t>
            </a:r>
            <a:endParaRPr lang="ja-JP" altLang="en-US" sz="2400" dirty="0" smtClean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355970" y="4114862"/>
            <a:ext cx="171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(consequence)</a:t>
            </a:r>
            <a:endParaRPr kumimoji="1" lang="ja-JP" altLang="en-US" sz="2000" dirty="0"/>
          </a:p>
        </p:txBody>
      </p:sp>
      <p:sp>
        <p:nvSpPr>
          <p:cNvPr id="19" name="下矢印 18"/>
          <p:cNvSpPr/>
          <p:nvPr/>
        </p:nvSpPr>
        <p:spPr>
          <a:xfrm rot="10800000" flipH="1">
            <a:off x="8072463" y="3543357"/>
            <a:ext cx="14287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/>
          <p:cNvSpPr/>
          <p:nvPr/>
        </p:nvSpPr>
        <p:spPr>
          <a:xfrm rot="2594049">
            <a:off x="6806550" y="2368430"/>
            <a:ext cx="148485" cy="6098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(2) </a:t>
            </a:r>
            <a:r>
              <a:rPr lang="ja-JP" altLang="en-US" dirty="0" smtClean="0"/>
              <a:t>解答の続き（右側）</a:t>
            </a:r>
            <a:endParaRPr kumimoji="1" lang="ja-JP" altLang="en-US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214282" y="2943336"/>
            <a:ext cx="81439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6858016" y="1571612"/>
            <a:ext cx="1533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(assignment)</a:t>
            </a:r>
            <a:endParaRPr kumimoji="1" lang="ja-JP" altLang="en-US" sz="2000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3643306" y="2471787"/>
            <a:ext cx="2928958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142844" y="2443270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(a = 3 </a:t>
            </a:r>
            <a:r>
              <a:rPr lang="en-US" altLang="ja-JP" sz="2400" dirty="0" smtClean="0">
                <a:sym typeface="Symbol"/>
              </a:rPr>
              <a:t>  a = 3)  a-1 = 4   </a:t>
            </a:r>
            <a:r>
              <a:rPr lang="en-US" altLang="ja-JP" sz="2400" dirty="0" smtClean="0"/>
              <a:t>{a-1</a:t>
            </a:r>
            <a:r>
              <a:rPr lang="en-US" altLang="ja-JP" sz="2400" dirty="0" smtClean="0">
                <a:sym typeface="Symbol"/>
              </a:rPr>
              <a:t>=4</a:t>
            </a:r>
            <a:r>
              <a:rPr lang="en-US" altLang="ja-JP" sz="2400" dirty="0" smtClean="0"/>
              <a:t>}  a := a - 1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{a=4}   a=4 </a:t>
            </a:r>
            <a:r>
              <a:rPr lang="en-US" altLang="ja-JP" sz="2400" dirty="0" smtClean="0">
                <a:sym typeface="Symbol"/>
              </a:rPr>
              <a:t> a=4</a:t>
            </a:r>
            <a:endParaRPr lang="ja-JP" altLang="en-US" sz="2400" dirty="0" smtClean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355970" y="3586278"/>
            <a:ext cx="171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(consequence)</a:t>
            </a:r>
            <a:endParaRPr kumimoji="1" lang="ja-JP" altLang="en-US" sz="2000" dirty="0"/>
          </a:p>
        </p:txBody>
      </p:sp>
      <p:sp>
        <p:nvSpPr>
          <p:cNvPr id="19" name="下矢印 18"/>
          <p:cNvSpPr/>
          <p:nvPr/>
        </p:nvSpPr>
        <p:spPr>
          <a:xfrm rot="10800000" flipH="1">
            <a:off x="8072463" y="3014773"/>
            <a:ext cx="14287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/>
          <p:cNvSpPr/>
          <p:nvPr/>
        </p:nvSpPr>
        <p:spPr>
          <a:xfrm rot="2594049">
            <a:off x="6618121" y="1868364"/>
            <a:ext cx="148485" cy="6098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2143108" y="2971854"/>
            <a:ext cx="4500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{ a = 3 </a:t>
            </a:r>
            <a:r>
              <a:rPr lang="en-US" altLang="ja-JP" sz="2400" dirty="0" smtClean="0">
                <a:sym typeface="Symbol"/>
              </a:rPr>
              <a:t>  a = 3</a:t>
            </a:r>
            <a:r>
              <a:rPr lang="en-US" altLang="ja-JP" sz="2400" dirty="0" smtClean="0"/>
              <a:t>}  a := a - 1</a:t>
            </a:r>
            <a:r>
              <a:rPr lang="en-US" altLang="ja-JP" sz="2400" baseline="-25000" dirty="0" smtClean="0"/>
              <a:t> </a:t>
            </a:r>
            <a:r>
              <a:rPr lang="en-US" altLang="ja-JP" sz="2400" dirty="0" smtClean="0"/>
              <a:t>{ a = 4 }</a:t>
            </a:r>
            <a:endParaRPr lang="ja-JP" altLang="en-US" sz="2400" dirty="0" smtClean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28596" y="4143380"/>
            <a:ext cx="81439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（</a:t>
            </a:r>
            <a:r>
              <a:rPr kumimoji="1" lang="ja-JP" altLang="en-US" sz="2800" dirty="0" smtClean="0"/>
              <a:t>注） 論理式</a:t>
            </a:r>
            <a:r>
              <a:rPr lang="en-US" altLang="ja-JP" sz="2800" dirty="0" smtClean="0"/>
              <a:t>(a = 3 </a:t>
            </a:r>
            <a:r>
              <a:rPr lang="en-US" altLang="ja-JP" sz="2800" dirty="0" smtClean="0">
                <a:sym typeface="Symbol"/>
              </a:rPr>
              <a:t>  a = 3)  a-1 = 4 </a:t>
            </a:r>
            <a:r>
              <a:rPr lang="ja-JP" altLang="en-US" sz="2800" dirty="0" smtClean="0">
                <a:sym typeface="Symbol"/>
              </a:rPr>
              <a:t>が</a:t>
            </a:r>
            <a:r>
              <a:rPr lang="en-US" altLang="ja-JP" sz="2800" dirty="0" smtClean="0">
                <a:sym typeface="Symbol"/>
              </a:rPr>
              <a:t>true</a:t>
            </a:r>
            <a:r>
              <a:rPr lang="ja-JP" altLang="en-US" sz="2800" dirty="0" smtClean="0">
                <a:sym typeface="Symbol"/>
              </a:rPr>
              <a:t>になることの説明： </a:t>
            </a:r>
            <a:endParaRPr lang="en-US" altLang="ja-JP" sz="2800" dirty="0" smtClean="0">
              <a:sym typeface="Symbol"/>
            </a:endParaRPr>
          </a:p>
          <a:p>
            <a:r>
              <a:rPr kumimoji="1" lang="ja-JP" altLang="en-US" sz="2800" dirty="0" smtClean="0"/>
              <a:t>論理式 </a:t>
            </a:r>
            <a:r>
              <a:rPr lang="en-US" altLang="ja-JP" sz="2800" dirty="0" smtClean="0"/>
              <a:t>a = 3 </a:t>
            </a:r>
            <a:r>
              <a:rPr lang="en-US" altLang="ja-JP" sz="2800" dirty="0" smtClean="0">
                <a:sym typeface="Symbol"/>
              </a:rPr>
              <a:t>  a = 3 </a:t>
            </a:r>
            <a:r>
              <a:rPr lang="ja-JP" altLang="en-US" sz="2800" dirty="0" smtClean="0">
                <a:sym typeface="Symbol"/>
              </a:rPr>
              <a:t>は</a:t>
            </a:r>
            <a:r>
              <a:rPr lang="en-US" altLang="ja-JP" sz="2800" dirty="0" smtClean="0">
                <a:sym typeface="Symbol"/>
              </a:rPr>
              <a:t>a</a:t>
            </a:r>
            <a:r>
              <a:rPr lang="ja-JP" altLang="en-US" sz="2800" dirty="0" smtClean="0">
                <a:sym typeface="Symbol"/>
              </a:rPr>
              <a:t>の値が何であっても</a:t>
            </a:r>
            <a:r>
              <a:rPr lang="en-US" altLang="ja-JP" sz="2800" dirty="0" smtClean="0">
                <a:sym typeface="Symbol"/>
              </a:rPr>
              <a:t>false</a:t>
            </a:r>
            <a:r>
              <a:rPr lang="ja-JP" altLang="en-US" sz="2800" dirty="0" smtClean="0">
                <a:sym typeface="Symbol"/>
              </a:rPr>
              <a:t>である。</a:t>
            </a:r>
            <a:r>
              <a:rPr lang="en-US" altLang="ja-JP" sz="2800" dirty="0" smtClean="0">
                <a:sym typeface="Symbol"/>
              </a:rPr>
              <a:t></a:t>
            </a:r>
            <a:r>
              <a:rPr lang="ja-JP" altLang="en-US" sz="2800" dirty="0" smtClean="0">
                <a:sym typeface="Symbol"/>
              </a:rPr>
              <a:t>の定義より、</a:t>
            </a:r>
            <a:r>
              <a:rPr lang="en-US" altLang="ja-JP" sz="2800" dirty="0" smtClean="0">
                <a:sym typeface="Symbol"/>
              </a:rPr>
              <a:t> </a:t>
            </a:r>
            <a:r>
              <a:rPr lang="ja-JP" altLang="en-US" sz="2800" dirty="0" smtClean="0">
                <a:sym typeface="Symbol"/>
              </a:rPr>
              <a:t>の左が</a:t>
            </a:r>
            <a:r>
              <a:rPr lang="en-US" altLang="ja-JP" sz="2800" dirty="0" smtClean="0">
                <a:sym typeface="Symbol"/>
              </a:rPr>
              <a:t>false</a:t>
            </a:r>
            <a:r>
              <a:rPr lang="ja-JP" altLang="en-US" sz="2800" dirty="0" smtClean="0">
                <a:sym typeface="Symbol"/>
              </a:rPr>
              <a:t>なら、右は</a:t>
            </a:r>
            <a:r>
              <a:rPr lang="en-US" altLang="ja-JP" sz="2800" dirty="0" smtClean="0">
                <a:sym typeface="Symbol"/>
              </a:rPr>
              <a:t>true</a:t>
            </a:r>
            <a:r>
              <a:rPr lang="ja-JP" altLang="en-US" sz="2800" dirty="0" smtClean="0">
                <a:sym typeface="Symbol"/>
              </a:rPr>
              <a:t>でも</a:t>
            </a:r>
            <a:r>
              <a:rPr lang="en-US" altLang="ja-JP" sz="2800" dirty="0" smtClean="0">
                <a:sym typeface="Symbol"/>
              </a:rPr>
              <a:t>false</a:t>
            </a:r>
            <a:r>
              <a:rPr lang="ja-JP" altLang="en-US" sz="2800" dirty="0" smtClean="0">
                <a:sym typeface="Symbol"/>
              </a:rPr>
              <a:t>でも全体は</a:t>
            </a:r>
            <a:r>
              <a:rPr lang="en-US" altLang="ja-JP" sz="2800" dirty="0" smtClean="0">
                <a:sym typeface="Symbol"/>
              </a:rPr>
              <a:t>true</a:t>
            </a:r>
            <a:r>
              <a:rPr lang="ja-JP" altLang="en-US" sz="2800" dirty="0" smtClean="0">
                <a:sym typeface="Symbol"/>
              </a:rPr>
              <a:t>になる。</a:t>
            </a:r>
            <a:endParaRPr lang="en-US" altLang="ja-JP" sz="2800" dirty="0" smtClean="0">
              <a:sym typeface="Symbo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(3) </a:t>
            </a:r>
            <a:r>
              <a:rPr lang="ja-JP" altLang="en-US" dirty="0" smtClean="0"/>
              <a:t>解答</a:t>
            </a:r>
            <a:endParaRPr kumimoji="1" lang="ja-JP" altLang="en-US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1571604" y="4143380"/>
            <a:ext cx="47149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1643042" y="4753285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400" dirty="0" smtClean="0"/>
              <a:t>{ a = 1 } </a:t>
            </a:r>
            <a:r>
              <a:rPr lang="en-US" altLang="ja-JP" sz="2400" b="1" dirty="0" smtClean="0"/>
              <a:t>while</a:t>
            </a:r>
            <a:r>
              <a:rPr lang="en-US" altLang="ja-JP" sz="2400" dirty="0" smtClean="0"/>
              <a:t> </a:t>
            </a:r>
            <a:r>
              <a:rPr lang="en-US" altLang="ja-JP" sz="2400" dirty="0" smtClean="0"/>
              <a:t>a </a:t>
            </a:r>
            <a:r>
              <a:rPr lang="en-US" altLang="ja-JP" sz="2400" dirty="0" smtClean="0"/>
              <a:t>&lt; </a:t>
            </a:r>
            <a:r>
              <a:rPr lang="en-US" altLang="ja-JP" sz="2400" dirty="0" smtClean="0"/>
              <a:t>5 </a:t>
            </a:r>
            <a:r>
              <a:rPr lang="en-US" altLang="ja-JP" sz="2400" b="1" dirty="0" smtClean="0"/>
              <a:t>do</a:t>
            </a:r>
            <a:r>
              <a:rPr lang="en-US" altLang="ja-JP" sz="2400" dirty="0" smtClean="0"/>
              <a:t> a := a + 1 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{ a = 5 }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71406" y="4214818"/>
            <a:ext cx="87154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/>
            <a:r>
              <a:rPr lang="en-US" altLang="ja-JP" sz="2000" dirty="0" smtClean="0"/>
              <a:t> a=1 </a:t>
            </a:r>
            <a:r>
              <a:rPr lang="en-US" altLang="ja-JP" sz="2000" dirty="0" smtClean="0">
                <a:sym typeface="Symbol"/>
              </a:rPr>
              <a:t> a5     </a:t>
            </a:r>
            <a:r>
              <a:rPr lang="en-US" altLang="ja-JP" sz="2000" dirty="0" smtClean="0"/>
              <a:t>{a</a:t>
            </a:r>
            <a:r>
              <a:rPr lang="en-US" altLang="ja-JP" sz="2000" dirty="0" smtClean="0">
                <a:sym typeface="Symbol"/>
              </a:rPr>
              <a:t>5</a:t>
            </a:r>
            <a:r>
              <a:rPr lang="en-US" altLang="ja-JP" sz="2000" dirty="0" smtClean="0"/>
              <a:t>} </a:t>
            </a:r>
            <a:r>
              <a:rPr lang="en-US" altLang="ja-JP" sz="2000" b="1" dirty="0" smtClean="0"/>
              <a:t>while</a:t>
            </a:r>
            <a:r>
              <a:rPr lang="en-US" altLang="ja-JP" sz="2000" dirty="0" smtClean="0"/>
              <a:t> </a:t>
            </a:r>
            <a:r>
              <a:rPr lang="en-US" altLang="ja-JP" sz="2000" dirty="0" smtClean="0"/>
              <a:t>a</a:t>
            </a:r>
            <a:r>
              <a:rPr lang="en-US" altLang="ja-JP" sz="2000" dirty="0" smtClean="0"/>
              <a:t>&lt;</a:t>
            </a:r>
            <a:r>
              <a:rPr lang="en-US" altLang="ja-JP" sz="2000" dirty="0" smtClean="0"/>
              <a:t>5 </a:t>
            </a:r>
            <a:r>
              <a:rPr lang="en-US" altLang="ja-JP" sz="2000" b="1" dirty="0" smtClean="0"/>
              <a:t>do</a:t>
            </a:r>
            <a:r>
              <a:rPr lang="en-US" altLang="ja-JP" sz="2000" dirty="0" smtClean="0"/>
              <a:t> a := a + 1 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{a</a:t>
            </a:r>
            <a:r>
              <a:rPr lang="en-US" altLang="ja-JP" sz="2000" dirty="0" smtClean="0">
                <a:sym typeface="Symbol"/>
              </a:rPr>
              <a:t>5</a:t>
            </a:r>
            <a:r>
              <a:rPr lang="en-US" altLang="ja-JP" sz="2000" dirty="0" smtClean="0"/>
              <a:t> </a:t>
            </a:r>
            <a:r>
              <a:rPr lang="en-US" altLang="ja-JP" sz="2000" dirty="0" smtClean="0">
                <a:sym typeface="Symbol"/>
              </a:rPr>
              <a:t> a&lt;5</a:t>
            </a:r>
            <a:r>
              <a:rPr lang="en-US" altLang="ja-JP" sz="2000" dirty="0" smtClean="0"/>
              <a:t>}     (a</a:t>
            </a:r>
            <a:r>
              <a:rPr lang="en-US" altLang="ja-JP" sz="2000" dirty="0" smtClean="0">
                <a:sym typeface="Symbol"/>
              </a:rPr>
              <a:t>5</a:t>
            </a:r>
            <a:r>
              <a:rPr lang="en-US" altLang="ja-JP" sz="2000" dirty="0" smtClean="0"/>
              <a:t> </a:t>
            </a:r>
            <a:r>
              <a:rPr lang="en-US" altLang="ja-JP" sz="2000" dirty="0" smtClean="0">
                <a:sym typeface="Symbol"/>
              </a:rPr>
              <a:t> a&lt;5)  a=5</a:t>
            </a:r>
            <a:endParaRPr lang="en-US" altLang="ja-JP" sz="2000" dirty="0" smtClean="0"/>
          </a:p>
        </p:txBody>
      </p:sp>
      <p:cxnSp>
        <p:nvCxnSpPr>
          <p:cNvPr id="11" name="直線コネクタ 10"/>
          <p:cNvCxnSpPr/>
          <p:nvPr/>
        </p:nvCxnSpPr>
        <p:spPr>
          <a:xfrm>
            <a:off x="214282" y="4643446"/>
            <a:ext cx="83582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7429520" y="5314906"/>
            <a:ext cx="171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(consequence)</a:t>
            </a:r>
            <a:endParaRPr kumimoji="1" lang="ja-JP" altLang="en-US" sz="2000" dirty="0"/>
          </a:p>
        </p:txBody>
      </p:sp>
      <p:sp>
        <p:nvSpPr>
          <p:cNvPr id="16" name="下矢印 15"/>
          <p:cNvSpPr/>
          <p:nvPr/>
        </p:nvSpPr>
        <p:spPr>
          <a:xfrm rot="10800000" flipH="1">
            <a:off x="8358215" y="4714884"/>
            <a:ext cx="14287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215074" y="3929066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(while)</a:t>
            </a:r>
            <a:endParaRPr kumimoji="1" lang="ja-JP" altLang="en-US" sz="20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143108" y="3681715"/>
            <a:ext cx="40719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{a</a:t>
            </a:r>
            <a:r>
              <a:rPr lang="en-US" altLang="ja-JP" sz="2400" dirty="0" smtClean="0">
                <a:sym typeface="Symbol"/>
              </a:rPr>
              <a:t>5</a:t>
            </a:r>
            <a:r>
              <a:rPr lang="en-US" altLang="ja-JP" sz="2400" dirty="0" smtClean="0"/>
              <a:t> </a:t>
            </a:r>
            <a:r>
              <a:rPr lang="en-US" altLang="ja-JP" sz="2400" dirty="0" smtClean="0">
                <a:sym typeface="Symbol"/>
              </a:rPr>
              <a:t> a&lt;5</a:t>
            </a:r>
            <a:r>
              <a:rPr lang="en-US" altLang="ja-JP" sz="2400" dirty="0" smtClean="0"/>
              <a:t>}  a := a + 1 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{a</a:t>
            </a:r>
            <a:r>
              <a:rPr lang="en-US" altLang="ja-JP" sz="2400" dirty="0" smtClean="0">
                <a:sym typeface="Symbol"/>
              </a:rPr>
              <a:t>5</a:t>
            </a:r>
            <a:r>
              <a:rPr lang="en-US" altLang="ja-JP" sz="2400" dirty="0" smtClean="0"/>
              <a:t>} </a:t>
            </a:r>
            <a:endParaRPr lang="ja-JP" altLang="en-US" sz="2400" dirty="0"/>
          </a:p>
        </p:txBody>
      </p:sp>
      <p:cxnSp>
        <p:nvCxnSpPr>
          <p:cNvPr id="21" name="直線コネクタ 20"/>
          <p:cNvCxnSpPr/>
          <p:nvPr/>
        </p:nvCxnSpPr>
        <p:spPr>
          <a:xfrm>
            <a:off x="142844" y="3643314"/>
            <a:ext cx="73581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正方形/長方形 23"/>
          <p:cNvSpPr/>
          <p:nvPr/>
        </p:nvSpPr>
        <p:spPr>
          <a:xfrm>
            <a:off x="-32" y="3143248"/>
            <a:ext cx="785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 smtClean="0"/>
              <a:t> (a</a:t>
            </a:r>
            <a:r>
              <a:rPr lang="en-US" altLang="ja-JP" sz="2400" dirty="0" smtClean="0">
                <a:sym typeface="Symbol"/>
              </a:rPr>
              <a:t>5</a:t>
            </a:r>
            <a:r>
              <a:rPr lang="en-US" altLang="ja-JP" sz="2400" dirty="0" smtClean="0"/>
              <a:t> </a:t>
            </a:r>
            <a:r>
              <a:rPr lang="en-US" altLang="ja-JP" sz="2400" dirty="0" smtClean="0">
                <a:sym typeface="Symbol"/>
              </a:rPr>
              <a:t> a&lt;5)</a:t>
            </a:r>
            <a:r>
              <a:rPr lang="en-US" altLang="ja-JP" sz="2400" dirty="0" smtClean="0"/>
              <a:t> </a:t>
            </a:r>
            <a:r>
              <a:rPr lang="en-US" altLang="ja-JP" sz="2400" dirty="0" smtClean="0">
                <a:sym typeface="Symbol"/>
              </a:rPr>
              <a:t> a+15    </a:t>
            </a:r>
            <a:r>
              <a:rPr lang="en-US" altLang="ja-JP" sz="2400" dirty="0" smtClean="0"/>
              <a:t>{a+1</a:t>
            </a:r>
            <a:r>
              <a:rPr lang="en-US" altLang="ja-JP" sz="2400" dirty="0" smtClean="0">
                <a:sym typeface="Symbol"/>
              </a:rPr>
              <a:t>5</a:t>
            </a:r>
            <a:r>
              <a:rPr lang="en-US" altLang="ja-JP" sz="2400" dirty="0" smtClean="0"/>
              <a:t>}  a := a+1 {a</a:t>
            </a:r>
            <a:r>
              <a:rPr lang="en-US" altLang="ja-JP" sz="2400" dirty="0" smtClean="0">
                <a:sym typeface="Symbol"/>
              </a:rPr>
              <a:t>5</a:t>
            </a:r>
            <a:r>
              <a:rPr lang="en-US" altLang="ja-JP" sz="2400" dirty="0" smtClean="0"/>
              <a:t>}   a</a:t>
            </a:r>
            <a:r>
              <a:rPr lang="en-US" altLang="ja-JP" sz="2400" dirty="0" smtClean="0">
                <a:sym typeface="Symbol"/>
              </a:rPr>
              <a:t>5</a:t>
            </a:r>
            <a:r>
              <a:rPr lang="en-US" altLang="ja-JP" sz="2400" dirty="0" smtClean="0"/>
              <a:t> </a:t>
            </a:r>
            <a:r>
              <a:rPr lang="en-US" altLang="ja-JP" sz="2400" dirty="0" smtClean="0">
                <a:sym typeface="Symbol"/>
              </a:rPr>
              <a:t> a5</a:t>
            </a:r>
            <a:r>
              <a:rPr lang="en-US" altLang="ja-JP" sz="2400" dirty="0" smtClean="0"/>
              <a:t> </a:t>
            </a:r>
            <a:endParaRPr lang="ja-JP" altLang="en-US" sz="24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429520" y="3429000"/>
            <a:ext cx="1716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(consequence)</a:t>
            </a:r>
            <a:endParaRPr kumimoji="1" lang="ja-JP" altLang="en-US" sz="20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215074" y="2385948"/>
            <a:ext cx="1533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(assignment)</a:t>
            </a:r>
            <a:endParaRPr kumimoji="1" lang="ja-JP" altLang="en-US" sz="2000" dirty="0"/>
          </a:p>
        </p:txBody>
      </p:sp>
      <p:cxnSp>
        <p:nvCxnSpPr>
          <p:cNvPr id="29" name="直線コネクタ 28"/>
          <p:cNvCxnSpPr/>
          <p:nvPr/>
        </p:nvCxnSpPr>
        <p:spPr>
          <a:xfrm>
            <a:off x="3000364" y="3143248"/>
            <a:ext cx="28575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下矢印 29"/>
          <p:cNvSpPr/>
          <p:nvPr/>
        </p:nvSpPr>
        <p:spPr>
          <a:xfrm rot="2594049">
            <a:off x="5975179" y="2565270"/>
            <a:ext cx="148485" cy="6098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823</Words>
  <Application>Microsoft Macintosh PowerPoint</Application>
  <PresentationFormat>画面に合わせる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Office テーマ</vt:lpstr>
      <vt:lpstr>プログラミング言語論 第3回 練習問題解答例</vt:lpstr>
      <vt:lpstr>練習問題</vt:lpstr>
      <vt:lpstr>(1) 解答例</vt:lpstr>
      <vt:lpstr>(2) 解答例</vt:lpstr>
      <vt:lpstr>Hoare論理の練習問題</vt:lpstr>
      <vt:lpstr>(1) 解答</vt:lpstr>
      <vt:lpstr>(2) 解答</vt:lpstr>
      <vt:lpstr>(2) 解答の続き（左側）</vt:lpstr>
      <vt:lpstr>(2) 解答の続き（右側）</vt:lpstr>
      <vt:lpstr>(3) 解答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sasano</dc:creator>
  <cp:lastModifiedBy>Sasano Isao</cp:lastModifiedBy>
  <cp:revision>552</cp:revision>
  <dcterms:created xsi:type="dcterms:W3CDTF">2009-10-18T07:18:34Z</dcterms:created>
  <dcterms:modified xsi:type="dcterms:W3CDTF">2016-10-25T06:59:25Z</dcterms:modified>
</cp:coreProperties>
</file>