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88" r:id="rId3"/>
    <p:sldId id="290" r:id="rId4"/>
    <p:sldId id="291" r:id="rId5"/>
    <p:sldId id="278" r:id="rId6"/>
    <p:sldId id="282" r:id="rId7"/>
    <p:sldId id="289" r:id="rId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726"/>
  </p:normalViewPr>
  <p:slideViewPr>
    <p:cSldViewPr>
      <p:cViewPr varScale="1">
        <p:scale>
          <a:sx n="120" d="100"/>
          <a:sy n="120" d="100"/>
        </p:scale>
        <p:origin x="194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CE8F3F-0A2D-40E0-A6E3-F946466A3D63}" type="datetimeFigureOut">
              <a:rPr kumimoji="1" lang="ja-JP" altLang="en-US" smtClean="0"/>
              <a:pPr/>
              <a:t>2025/10/15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159E61-542A-470C-8378-EC17405A3C7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6428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7E7F76-DC80-43F1-AC05-9E316CF2EFB5}" type="slidenum">
              <a:rPr lang="en-US" altLang="ja-JP" smtClean="0">
                <a:ea typeface="ＭＳ Ｐゴシック" charset="-128"/>
              </a:rPr>
              <a:pPr/>
              <a:t>7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2025/10/15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2025/10/15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2025/10/15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2025/10/15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2025/10/15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2025/10/15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2025/10/15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2025/10/15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2025/10/15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2025/10/15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2025/10/15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2025/10/15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iencedirect.com/science/article/pii/S0019995865904262?via%3Dihub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857364"/>
            <a:ext cx="7815290" cy="1941517"/>
          </a:xfrm>
        </p:spPr>
        <p:txBody>
          <a:bodyPr>
            <a:normAutofit/>
          </a:bodyPr>
          <a:lstStyle/>
          <a:p>
            <a:r>
              <a:rPr lang="ja-JP" altLang="en-US" dirty="0"/>
              <a:t>プログラミング言語論</a:t>
            </a:r>
            <a:br>
              <a:rPr lang="en-US" altLang="ja-JP" dirty="0"/>
            </a:br>
            <a:r>
              <a:rPr lang="ja-JP" altLang="en-US" dirty="0"/>
              <a:t>第１回補足</a:t>
            </a:r>
            <a:endParaRPr kumimoji="1" lang="ja-JP" altLang="en-US" dirty="0"/>
          </a:p>
        </p:txBody>
      </p:sp>
      <p:sp>
        <p:nvSpPr>
          <p:cNvPr id="6" name="サブタイトル 2"/>
          <p:cNvSpPr>
            <a:spLocks noGrp="1"/>
          </p:cNvSpPr>
          <p:nvPr>
            <p:ph type="subTitle" idx="1"/>
          </p:nvPr>
        </p:nvSpPr>
        <p:spPr>
          <a:xfrm>
            <a:off x="3635896" y="5119456"/>
            <a:ext cx="1800200" cy="685808"/>
          </a:xfrm>
        </p:spPr>
        <p:txBody>
          <a:bodyPr>
            <a:normAutofit/>
          </a:bodyPr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篠埜　功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347864" y="4356393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/>
              <a:t>情報工学科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参考書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23528" y="1340768"/>
            <a:ext cx="8748464" cy="52565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2400" dirty="0"/>
              <a:t>ラビ・セシィ著</a:t>
            </a:r>
            <a:r>
              <a:rPr lang="en-US" altLang="ja-JP" sz="2400" dirty="0"/>
              <a:t>, </a:t>
            </a:r>
            <a:r>
              <a:rPr lang="ja-JP" altLang="en-US" sz="2400" dirty="0"/>
              <a:t>神林泰訳</a:t>
            </a:r>
            <a:r>
              <a:rPr lang="en-US" altLang="ja-JP" sz="2400" dirty="0"/>
              <a:t>, </a:t>
            </a:r>
            <a:r>
              <a:rPr kumimoji="1" lang="ja-JP" altLang="en-US" sz="2400" dirty="0"/>
              <a:t>プログラミング言語の概念と構造</a:t>
            </a:r>
            <a:r>
              <a:rPr lang="en-US" altLang="ja-JP" sz="2400" dirty="0"/>
              <a:t>, </a:t>
            </a:r>
          </a:p>
          <a:p>
            <a:pPr marL="0" indent="0">
              <a:buNone/>
            </a:pPr>
            <a:r>
              <a:rPr kumimoji="1" lang="ja-JP" altLang="en-US" sz="2400" dirty="0"/>
              <a:t>ピアソン・エデュケーション</a:t>
            </a:r>
            <a:r>
              <a:rPr lang="en-US" altLang="ja-JP" sz="2400" dirty="0"/>
              <a:t>, 2002. (5600</a:t>
            </a:r>
            <a:r>
              <a:rPr lang="ja-JP" altLang="en-US" sz="2400" dirty="0"/>
              <a:t>円</a:t>
            </a:r>
            <a:r>
              <a:rPr lang="en-US" altLang="ja-JP" sz="2400" dirty="0"/>
              <a:t>+</a:t>
            </a:r>
            <a:r>
              <a:rPr lang="ja-JP" altLang="en-US" sz="2400" dirty="0"/>
              <a:t>消費税</a:t>
            </a:r>
            <a:r>
              <a:rPr lang="en-US" altLang="ja-JP" sz="2400" dirty="0"/>
              <a:t>)</a:t>
            </a:r>
            <a:endParaRPr kumimoji="1"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（現在入手困難、出版社品切れ重版未定）</a:t>
            </a:r>
            <a:endParaRPr lang="en-US" altLang="ja-JP" sz="2400" dirty="0"/>
          </a:p>
          <a:p>
            <a:pPr>
              <a:buNone/>
            </a:pPr>
            <a:endParaRPr lang="en-US" altLang="ja-JP" sz="2400" dirty="0"/>
          </a:p>
          <a:p>
            <a:pPr>
              <a:buNone/>
            </a:pPr>
            <a:r>
              <a:rPr lang="en-US" altLang="ja-JP" sz="2400" dirty="0"/>
              <a:t>Ravi Sethi, </a:t>
            </a:r>
            <a:r>
              <a:rPr kumimoji="1" lang="en-US" altLang="ja-JP" sz="2400" i="1" dirty="0"/>
              <a:t>Programming Languages Concepts &amp; Constructs,</a:t>
            </a:r>
          </a:p>
          <a:p>
            <a:pPr>
              <a:buNone/>
            </a:pPr>
            <a:r>
              <a:rPr lang="en-US" altLang="ja-JP" sz="2400" dirty="0"/>
              <a:t>2</a:t>
            </a:r>
            <a:r>
              <a:rPr lang="en-US" altLang="ja-JP" sz="2400" baseline="30000" dirty="0"/>
              <a:t>nd</a:t>
            </a:r>
            <a:r>
              <a:rPr lang="en-US" altLang="ja-JP" sz="2400" dirty="0"/>
              <a:t> edition,</a:t>
            </a:r>
            <a:r>
              <a:rPr lang="ja-JP" altLang="en-US" sz="2400" dirty="0"/>
              <a:t> </a:t>
            </a:r>
            <a:r>
              <a:rPr kumimoji="1" lang="en-US" altLang="ja-JP" sz="2400" dirty="0"/>
              <a:t>Addison-Wesley, 1996.</a:t>
            </a:r>
          </a:p>
        </p:txBody>
      </p:sp>
    </p:spTree>
    <p:extLst>
      <p:ext uri="{BB962C8B-B14F-4D97-AF65-F5344CB8AC3E}">
        <p14:creationId xmlns:p14="http://schemas.microsoft.com/office/powerpoint/2010/main" val="259819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53E66D-AE59-50EB-8696-475357D11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コンパイラに関する参考書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53A442-8838-6810-D8D4-A4D5FE369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/>
              <a:t>中田育男</a:t>
            </a:r>
            <a:r>
              <a:rPr lang="en-US" altLang="ja-JP" dirty="0"/>
              <a:t>, </a:t>
            </a:r>
            <a:r>
              <a:rPr lang="ja-JP" altLang="en-US"/>
              <a:t>コンパイラの構成と最適化</a:t>
            </a:r>
            <a:r>
              <a:rPr lang="en-US" altLang="ja-JP" dirty="0"/>
              <a:t>, </a:t>
            </a:r>
            <a:r>
              <a:rPr lang="ja-JP" altLang="en-US"/>
              <a:t>第</a:t>
            </a:r>
            <a:r>
              <a:rPr lang="en-US" altLang="ja-JP" dirty="0"/>
              <a:t>2</a:t>
            </a:r>
            <a:r>
              <a:rPr lang="ja-JP" altLang="en-US"/>
              <a:t>版</a:t>
            </a:r>
            <a:r>
              <a:rPr lang="en-US" altLang="ja-JP" dirty="0"/>
              <a:t>, </a:t>
            </a:r>
            <a:r>
              <a:rPr lang="ja-JP" altLang="en-US"/>
              <a:t>朝倉書店</a:t>
            </a:r>
            <a:r>
              <a:rPr lang="en-US" altLang="ja-JP" dirty="0"/>
              <a:t>, 2009. </a:t>
            </a:r>
            <a:r>
              <a:rPr lang="ja-JP" altLang="en-US"/>
              <a:t>（</a:t>
            </a:r>
            <a:r>
              <a:rPr lang="en-US" altLang="ja-JP" dirty="0"/>
              <a:t>9,800</a:t>
            </a:r>
            <a:r>
              <a:rPr lang="ja-JP" altLang="en-US"/>
              <a:t>円</a:t>
            </a:r>
            <a:r>
              <a:rPr lang="en-US" altLang="ja-JP" dirty="0"/>
              <a:t>+</a:t>
            </a:r>
            <a:r>
              <a:rPr lang="ja-JP" altLang="en-US"/>
              <a:t>消費税）（第</a:t>
            </a:r>
            <a:r>
              <a:rPr lang="en-US" altLang="ja-JP" dirty="0"/>
              <a:t>1</a:t>
            </a:r>
            <a:r>
              <a:rPr lang="ja-JP" altLang="en-US"/>
              <a:t>版でも構いません）</a:t>
            </a:r>
            <a:endParaRPr lang="en-US" altLang="ja-JP" dirty="0"/>
          </a:p>
          <a:p>
            <a:r>
              <a:rPr lang="en-US" altLang="ja-JP" dirty="0"/>
              <a:t>Alfred V. Aho, Monica S. Lam, Ravi Sethi, and Jeffrey D. Ullman, </a:t>
            </a:r>
            <a:r>
              <a:rPr lang="en-US" altLang="ja-JP" i="1" dirty="0"/>
              <a:t>Compilers: Principles, Techniques, and Tools</a:t>
            </a:r>
            <a:r>
              <a:rPr lang="en-US" altLang="ja-JP" dirty="0"/>
              <a:t>, </a:t>
            </a:r>
            <a:r>
              <a:rPr lang="en-US" altLang="ja-JP" i="1" dirty="0"/>
              <a:t>Updated second edition, </a:t>
            </a:r>
            <a:r>
              <a:rPr lang="en" altLang="ja-JP" dirty="0"/>
              <a:t>Pearson Education, 2023. </a:t>
            </a:r>
            <a:r>
              <a:rPr lang="ja-JP" altLang="en-US"/>
              <a:t>（</a:t>
            </a:r>
            <a:r>
              <a:rPr lang="en-US" altLang="ja-JP" dirty="0"/>
              <a:t>Amazon</a:t>
            </a:r>
            <a:r>
              <a:rPr lang="ja-JP" altLang="en-US"/>
              <a:t>で数千円程度）（どの版でも構いません）</a:t>
            </a:r>
            <a:endParaRPr lang="en-US" altLang="ja-JP" dirty="0"/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77030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06AEAC-86DE-FE34-DF45-791A05B9B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/>
              <a:t>LR</a:t>
            </a:r>
            <a:r>
              <a:rPr kumimoji="1" lang="ja-JP" altLang="en-US"/>
              <a:t>構文解析に関する論文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CE49F9-8CB8-D732-0242-A8F2A5479B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ja-JP" dirty="0"/>
              <a:t>Donald E. Knuth, </a:t>
            </a:r>
            <a:r>
              <a:rPr kumimoji="1" lang="en" altLang="ja-JP" dirty="0"/>
              <a:t>On the translation of languages from left to right, </a:t>
            </a:r>
            <a:r>
              <a:rPr kumimoji="1" lang="en" altLang="ja-JP" i="1" dirty="0"/>
              <a:t>Information and Control</a:t>
            </a:r>
            <a:r>
              <a:rPr kumimoji="1" lang="en" altLang="ja-JP" dirty="0"/>
              <a:t>, Volume 8, Issue 6, pp. 607-63</a:t>
            </a:r>
            <a:r>
              <a:rPr lang="en" altLang="ja-JP" dirty="0"/>
              <a:t>9, 1965.</a:t>
            </a:r>
            <a:r>
              <a:rPr kumimoji="1" lang="en" altLang="ja-JP" dirty="0"/>
              <a:t> Elsevier.</a:t>
            </a:r>
          </a:p>
          <a:p>
            <a:pPr lvl="1"/>
            <a:r>
              <a:rPr kumimoji="1" lang="ja-JP" altLang="en-US"/>
              <a:t>これは有名な論文なので一度読むのがお勧めですが、読むのにかなり時間がかかります。</a:t>
            </a:r>
            <a:endParaRPr kumimoji="1" lang="en-US" altLang="ja-JP" dirty="0"/>
          </a:p>
          <a:p>
            <a:pPr lvl="1"/>
            <a:r>
              <a:rPr lang="ja-JP" altLang="en-US"/>
              <a:t>ここから</a:t>
            </a:r>
            <a:r>
              <a:rPr lang="en-US" altLang="ja-JP" dirty="0"/>
              <a:t>download</a:t>
            </a:r>
            <a:r>
              <a:rPr lang="ja-JP" altLang="en-US"/>
              <a:t>できます。（</a:t>
            </a:r>
            <a:r>
              <a:rPr lang="en" altLang="ja-JP" dirty="0">
                <a:hlinkClick r:id="rId2"/>
              </a:rPr>
              <a:t>https://www.sciencedirect.com/science/article/pii/S0019995865904262?via%3Dihub</a:t>
            </a:r>
            <a:r>
              <a:rPr lang="ja-JP" altLang="en-US"/>
              <a:t>）</a:t>
            </a:r>
            <a:endParaRPr kumimoji="1" lang="en" altLang="ja-JP" dirty="0"/>
          </a:p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9898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補足１</a:t>
            </a: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500034" y="1643050"/>
            <a:ext cx="764386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 Little Quilt</a:t>
            </a:r>
            <a:r>
              <a:rPr lang="ja-JP" altLang="en-US" sz="2800" dirty="0"/>
              <a:t>言語の構文定義では、</a:t>
            </a:r>
            <a:endParaRPr lang="en-US" altLang="ja-JP" sz="2800" dirty="0"/>
          </a:p>
          <a:p>
            <a:pPr lvl="1">
              <a:buFont typeface="Arial" pitchFamily="34" charset="0"/>
              <a:buChar char="•"/>
            </a:pPr>
            <a:r>
              <a:rPr lang="en-US" altLang="ja-JP" sz="2800" dirty="0"/>
              <a:t> sew</a:t>
            </a:r>
            <a:r>
              <a:rPr lang="ja-JP" altLang="en-US" sz="2800" dirty="0"/>
              <a:t> </a:t>
            </a:r>
            <a:r>
              <a:rPr lang="en-US" altLang="ja-JP" sz="2800" dirty="0"/>
              <a:t>(e1,e2)</a:t>
            </a:r>
            <a:r>
              <a:rPr lang="ja-JP" altLang="en-US" sz="2800" dirty="0"/>
              <a:t>において</a:t>
            </a:r>
            <a:r>
              <a:rPr lang="en-US" altLang="ja-JP" sz="2800" dirty="0"/>
              <a:t>e1</a:t>
            </a:r>
            <a:r>
              <a:rPr lang="ja-JP" altLang="en-US" sz="2800" dirty="0"/>
              <a:t>と</a:t>
            </a:r>
            <a:r>
              <a:rPr lang="en-US" altLang="ja-JP" sz="2800" dirty="0"/>
              <a:t>e2</a:t>
            </a:r>
            <a:r>
              <a:rPr lang="ja-JP" altLang="en-US" sz="2800" dirty="0"/>
              <a:t>の高さが同じにならないような式も許す。</a:t>
            </a:r>
            <a:endParaRPr lang="en-US" altLang="ja-JP" sz="2800" dirty="0"/>
          </a:p>
          <a:p>
            <a:pPr lvl="1">
              <a:buFont typeface="Arial" pitchFamily="34" charset="0"/>
              <a:buChar char="•"/>
            </a:pPr>
            <a:r>
              <a:rPr lang="ja-JP" altLang="en-US" sz="2800" dirty="0"/>
              <a:t> 未定義の名前を使用する式も許す。</a:t>
            </a:r>
            <a:endParaRPr lang="en-US" altLang="ja-JP" sz="2800" dirty="0"/>
          </a:p>
          <a:p>
            <a:pPr lvl="1">
              <a:buFont typeface="Arial" pitchFamily="34" charset="0"/>
              <a:buChar char="•"/>
            </a:pPr>
            <a:r>
              <a:rPr lang="en-US" altLang="ja-JP" sz="2800" dirty="0"/>
              <a:t> </a:t>
            </a:r>
            <a:r>
              <a:rPr lang="ja-JP" altLang="en-US" sz="2800" dirty="0"/>
              <a:t>関数適用式</a:t>
            </a:r>
            <a:r>
              <a:rPr lang="ja-JP" altLang="en-US" sz="2800"/>
              <a:t>において実引数と仮引数</a:t>
            </a:r>
            <a:r>
              <a:rPr lang="ja-JP" altLang="en-US" sz="2800" dirty="0"/>
              <a:t>の個数が合っていない式も許す。</a:t>
            </a:r>
            <a:endParaRPr lang="en-US" altLang="ja-JP" sz="2800" dirty="0"/>
          </a:p>
          <a:p>
            <a:endParaRPr lang="en-US" altLang="ja-JP" sz="2800" dirty="0"/>
          </a:p>
          <a:p>
            <a:r>
              <a:rPr lang="ja-JP" altLang="en-US" sz="2800" dirty="0"/>
              <a:t>このようなチェックは構文解析フェーズでは行わない。コンパイラーの構文解析より後のフェーズでチェックするか、あるいは実行時にチェックする。</a:t>
            </a:r>
            <a:endParaRPr kumimoji="1" lang="en-US" altLang="ja-JP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補足２</a:t>
            </a:r>
            <a:endParaRPr kumimoji="1" lang="ja-JP" altLang="en-US" dirty="0"/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500034" y="1643050"/>
            <a:ext cx="75009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 Little Quilt</a:t>
            </a:r>
            <a:r>
              <a:rPr lang="ja-JP" altLang="en-US" sz="2800" dirty="0"/>
              <a:t>言語の組み込み関数</a:t>
            </a:r>
            <a:r>
              <a:rPr lang="en-US" altLang="ja-JP" sz="2800" dirty="0"/>
              <a:t>sew</a:t>
            </a:r>
            <a:r>
              <a:rPr lang="ja-JP" altLang="en-US" sz="2800" dirty="0"/>
              <a:t>は前置だが、</a:t>
            </a:r>
            <a:endParaRPr lang="en-US" altLang="ja-JP" sz="2800" dirty="0"/>
          </a:p>
          <a:p>
            <a:r>
              <a:rPr kumimoji="1" lang="en-US" altLang="ja-JP" sz="2800" dirty="0"/>
              <a:t>1+2</a:t>
            </a:r>
            <a:r>
              <a:rPr kumimoji="1" lang="ja-JP" altLang="en-US" sz="2800" dirty="0"/>
              <a:t>における </a:t>
            </a:r>
            <a:r>
              <a:rPr kumimoji="1" lang="en-US" altLang="ja-JP" sz="2800" dirty="0"/>
              <a:t>+ </a:t>
            </a:r>
            <a:r>
              <a:rPr kumimoji="1" lang="ja-JP" altLang="en-US" sz="2800" dirty="0"/>
              <a:t>のように、間に書く記法（中置記法）もある。</a:t>
            </a:r>
            <a:endParaRPr kumimoji="1" lang="en-US" altLang="ja-JP" sz="2800" dirty="0"/>
          </a:p>
          <a:p>
            <a:endParaRPr lang="en-US" altLang="ja-JP" sz="2800" dirty="0"/>
          </a:p>
          <a:p>
            <a:endParaRPr kumimoji="1" lang="en-US" altLang="ja-JP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ja-JP" dirty="0"/>
              <a:t>【</a:t>
            </a:r>
            <a:r>
              <a:rPr lang="ja-JP" altLang="en-US" dirty="0"/>
              <a:t>参考</a:t>
            </a:r>
            <a:r>
              <a:rPr lang="en-US" altLang="ja-JP" dirty="0"/>
              <a:t>】 Noam Chomsky</a:t>
            </a:r>
            <a:r>
              <a:rPr lang="ja-JP" altLang="en-US" dirty="0"/>
              <a:t>による</a:t>
            </a:r>
            <a:br>
              <a:rPr lang="en-US" altLang="ja-JP" dirty="0"/>
            </a:br>
            <a:r>
              <a:rPr lang="ja-JP" altLang="en-US" dirty="0"/>
              <a:t>文法の階層</a:t>
            </a:r>
          </a:p>
        </p:txBody>
      </p:sp>
      <p:sp>
        <p:nvSpPr>
          <p:cNvPr id="26627" name="テキスト ボックス 2"/>
          <p:cNvSpPr txBox="1">
            <a:spLocks noChangeArrowheads="1"/>
          </p:cNvSpPr>
          <p:nvPr/>
        </p:nvSpPr>
        <p:spPr bwMode="auto">
          <a:xfrm>
            <a:off x="539552" y="1988840"/>
            <a:ext cx="810555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dirty="0"/>
              <a:t>  Type 0 </a:t>
            </a:r>
            <a:r>
              <a:rPr lang="ja-JP" altLang="en-US" sz="2800" dirty="0"/>
              <a:t>制限なし（チューリングマシンが認識できる</a:t>
            </a:r>
            <a:endParaRPr lang="en-US" altLang="ja-JP" sz="2800" dirty="0"/>
          </a:p>
          <a:p>
            <a:r>
              <a:rPr lang="en-US" altLang="ja-JP" sz="2800" dirty="0"/>
              <a:t>      </a:t>
            </a:r>
            <a:r>
              <a:rPr lang="ja-JP" altLang="en-US" sz="2800" dirty="0"/>
              <a:t>言語を生成）</a:t>
            </a:r>
            <a:endParaRPr lang="en-US" altLang="ja-JP" sz="2800" dirty="0"/>
          </a:p>
          <a:p>
            <a:r>
              <a:rPr lang="en-US" altLang="ja-JP" sz="2800" dirty="0"/>
              <a:t>  Type 1</a:t>
            </a:r>
            <a:r>
              <a:rPr lang="ja-JP" altLang="en-US" sz="2800" dirty="0"/>
              <a:t> 文脈依存文法</a:t>
            </a:r>
            <a:r>
              <a:rPr lang="en-US" altLang="ja-JP" sz="2800" dirty="0"/>
              <a:t>(context sensitive grammar)</a:t>
            </a:r>
          </a:p>
          <a:p>
            <a:r>
              <a:rPr lang="en-US" altLang="ja-JP" sz="2800" dirty="0"/>
              <a:t>  Type 2 </a:t>
            </a:r>
            <a:r>
              <a:rPr lang="ja-JP" altLang="en-US" sz="2800" dirty="0"/>
              <a:t>文脈自由文法</a:t>
            </a:r>
            <a:r>
              <a:rPr lang="en-US" altLang="ja-JP" sz="2800" dirty="0"/>
              <a:t>(context free grammar)</a:t>
            </a:r>
          </a:p>
          <a:p>
            <a:r>
              <a:rPr lang="en-US" altLang="ja-JP" sz="2800" dirty="0"/>
              <a:t>  Type 3 </a:t>
            </a:r>
            <a:r>
              <a:rPr lang="ja-JP" altLang="en-US" sz="2800" dirty="0"/>
              <a:t>正規文法</a:t>
            </a:r>
            <a:r>
              <a:rPr lang="en-US" altLang="ja-JP" sz="2800" dirty="0"/>
              <a:t>(regular grammar)</a:t>
            </a:r>
            <a:endParaRPr lang="ja-JP" altLang="en-US" sz="2800" dirty="0"/>
          </a:p>
        </p:txBody>
      </p:sp>
      <p:sp>
        <p:nvSpPr>
          <p:cNvPr id="4" name="正方形/長方形 3"/>
          <p:cNvSpPr/>
          <p:nvPr/>
        </p:nvSpPr>
        <p:spPr>
          <a:xfrm>
            <a:off x="827584" y="5085184"/>
            <a:ext cx="52966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/>
              <a:t>(</a:t>
            </a:r>
            <a:r>
              <a:rPr lang="ja-JP" altLang="en-US" sz="2800" dirty="0"/>
              <a:t>１年後期 形式言語とオートマトン</a:t>
            </a:r>
            <a:r>
              <a:rPr lang="en-US" altLang="ja-JP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51123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775</TotalTime>
  <Words>426</Words>
  <Application>Microsoft Macintosh PowerPoint</Application>
  <PresentationFormat>画面に合わせる (4:3)</PresentationFormat>
  <Paragraphs>35</Paragraphs>
  <Slides>7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1" baseType="lpstr">
      <vt:lpstr>ＭＳ Ｐゴシック</vt:lpstr>
      <vt:lpstr>Arial</vt:lpstr>
      <vt:lpstr>Calibri</vt:lpstr>
      <vt:lpstr>Office テーマ</vt:lpstr>
      <vt:lpstr>プログラミング言語論 第１回補足</vt:lpstr>
      <vt:lpstr>参考書</vt:lpstr>
      <vt:lpstr>コンパイラに関する参考書</vt:lpstr>
      <vt:lpstr>LR構文解析に関する論文</vt:lpstr>
      <vt:lpstr>補足１</vt:lpstr>
      <vt:lpstr>補足２</vt:lpstr>
      <vt:lpstr>【参考】 Noam Chomskyによる 文法の階層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sasano</dc:creator>
  <cp:lastModifiedBy>篠埜　功</cp:lastModifiedBy>
  <cp:revision>374</cp:revision>
  <dcterms:created xsi:type="dcterms:W3CDTF">2009-09-11T09:19:03Z</dcterms:created>
  <dcterms:modified xsi:type="dcterms:W3CDTF">2025-10-15T02:52:06Z</dcterms:modified>
</cp:coreProperties>
</file>