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109" d="100"/>
          <a:sy n="109" d="100"/>
        </p:scale>
        <p:origin x="-56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19/09/24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19/09/24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19/09/24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19/09/24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19/09/24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19/09/24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19/09/24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19/09/24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19/09/24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19/09/24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19/09/24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19/09/24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19/09/24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asano@sic.shibaura-it.ac.jp" TargetMode="External"/><Relationship Id="rId3" Type="http://schemas.openxmlformats.org/officeDocument/2006/relationships/hyperlink" Target="http://www.sic.shibaura-it.ac.jp/~sasano/index-j.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57364"/>
            <a:ext cx="7815290" cy="1941517"/>
          </a:xfrm>
        </p:spPr>
        <p:txBody>
          <a:bodyPr>
            <a:normAutofit/>
          </a:bodyPr>
          <a:lstStyle/>
          <a:p>
            <a:r>
              <a:rPr lang="ja-JP" altLang="en-US" dirty="0" smtClean="0"/>
              <a:t>プログラミング言語論</a:t>
            </a:r>
            <a:r>
              <a:rPr lang="en-US" altLang="ja-JP" dirty="0" smtClean="0"/>
              <a:t/>
            </a:r>
            <a:br>
              <a:rPr lang="en-US" altLang="ja-JP" dirty="0" smtClean="0"/>
            </a:br>
            <a:r>
              <a:rPr lang="ja-JP" altLang="en-US" dirty="0" smtClean="0"/>
              <a:t>第１回</a:t>
            </a:r>
            <a:endParaRPr kumimoji="1" lang="ja-JP" altLang="en-US" dirty="0"/>
          </a:p>
        </p:txBody>
      </p:sp>
      <p:sp>
        <p:nvSpPr>
          <p:cNvPr id="6" name="サブタイトル 2"/>
          <p:cNvSpPr>
            <a:spLocks noGrp="1"/>
          </p:cNvSpPr>
          <p:nvPr>
            <p:ph type="subTitle" idx="1"/>
          </p:nvPr>
        </p:nvSpPr>
        <p:spPr>
          <a:xfrm>
            <a:off x="3635896" y="5119456"/>
            <a:ext cx="1800200" cy="685808"/>
          </a:xfrm>
        </p:spPr>
        <p:txBody>
          <a:bodyPr>
            <a:normAutofit/>
          </a:bodyPr>
          <a:lstStyle/>
          <a:p>
            <a:r>
              <a:rPr kumimoji="1" lang="ja-JP" altLang="en-US" dirty="0" smtClean="0">
                <a:solidFill>
                  <a:schemeClr val="tx1"/>
                </a:solidFill>
              </a:rPr>
              <a:t>篠埜　功</a:t>
            </a:r>
            <a:endParaRPr kumimoji="1" lang="ja-JP" altLang="en-US" dirty="0">
              <a:solidFill>
                <a:schemeClr val="tx1"/>
              </a:solidFill>
            </a:endParaRPr>
          </a:p>
        </p:txBody>
      </p:sp>
      <p:sp>
        <p:nvSpPr>
          <p:cNvPr id="7" name="テキスト ボックス 6"/>
          <p:cNvSpPr txBox="1"/>
          <p:nvPr/>
        </p:nvSpPr>
        <p:spPr>
          <a:xfrm>
            <a:off x="3347864" y="4356393"/>
            <a:ext cx="2236510" cy="584775"/>
          </a:xfrm>
          <a:prstGeom prst="rect">
            <a:avLst/>
          </a:prstGeom>
          <a:noFill/>
        </p:spPr>
        <p:txBody>
          <a:bodyPr wrap="none" rtlCol="0">
            <a:spAutoFit/>
          </a:bodyPr>
          <a:lstStyle/>
          <a:p>
            <a:r>
              <a:rPr kumimoji="1" lang="ja-JP" altLang="en-US" sz="3200" dirty="0" smtClean="0"/>
              <a:t>情報工学科</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言語が提供するもの（２）</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92500" lnSpcReduction="20000"/>
          </a:bodyPr>
          <a:lstStyle/>
          <a:p>
            <a:r>
              <a:rPr lang="ja-JP" altLang="en-US" dirty="0" smtClean="0"/>
              <a:t>抽象化機構</a:t>
            </a:r>
            <a:endParaRPr lang="en-US" altLang="ja-JP" dirty="0" smtClean="0"/>
          </a:p>
          <a:p>
            <a:pPr lvl="1"/>
            <a:r>
              <a:rPr lang="ja-JP" altLang="en-US" dirty="0" smtClean="0"/>
              <a:t>（例</a:t>
            </a:r>
            <a:r>
              <a:rPr lang="en-US" altLang="ja-JP" dirty="0" smtClean="0"/>
              <a:t>1</a:t>
            </a:r>
            <a:r>
              <a:rPr lang="ja-JP" altLang="en-US" dirty="0" smtClean="0"/>
              <a:t>）命令型言語における変数</a:t>
            </a:r>
            <a:endParaRPr lang="en-US" altLang="ja-JP" dirty="0" smtClean="0"/>
          </a:p>
          <a:p>
            <a:pPr lvl="2"/>
            <a:r>
              <a:rPr lang="ja-JP" altLang="en-US" dirty="0" smtClean="0"/>
              <a:t>メモリ番地を抽象化している</a:t>
            </a:r>
            <a:endParaRPr lang="en-US" altLang="ja-JP" dirty="0" smtClean="0"/>
          </a:p>
          <a:p>
            <a:pPr lvl="2"/>
            <a:r>
              <a:rPr lang="ja-JP" altLang="en-US" dirty="0" smtClean="0"/>
              <a:t>コンパイル時、実行時にメモリ番地へ具体化される</a:t>
            </a:r>
            <a:endParaRPr lang="en-US" altLang="ja-JP" dirty="0" smtClean="0"/>
          </a:p>
          <a:p>
            <a:pPr lvl="1"/>
            <a:r>
              <a:rPr lang="ja-JP" altLang="en-US" dirty="0" smtClean="0"/>
              <a:t>（例</a:t>
            </a:r>
            <a:r>
              <a:rPr lang="en-US" altLang="ja-JP" dirty="0" smtClean="0"/>
              <a:t>2</a:t>
            </a:r>
            <a:r>
              <a:rPr lang="ja-JP" altLang="en-US" dirty="0" smtClean="0"/>
              <a:t>）命令型言語における関数</a:t>
            </a:r>
            <a:endParaRPr lang="en-US" altLang="ja-JP" dirty="0" smtClean="0"/>
          </a:p>
          <a:p>
            <a:pPr lvl="2"/>
            <a:r>
              <a:rPr lang="ja-JP" altLang="en-US" dirty="0" smtClean="0"/>
              <a:t>計算パターンを抽象化している</a:t>
            </a:r>
            <a:endParaRPr lang="en-US" altLang="ja-JP" dirty="0" smtClean="0"/>
          </a:p>
          <a:p>
            <a:pPr lvl="2"/>
            <a:r>
              <a:rPr lang="ja-JP" altLang="en-US" dirty="0" smtClean="0"/>
              <a:t>関数呼び出しにより具体化（仮引数に実引数の値を代入）</a:t>
            </a:r>
            <a:endParaRPr lang="en-US" altLang="ja-JP" dirty="0" smtClean="0"/>
          </a:p>
          <a:p>
            <a:pPr lvl="1"/>
            <a:r>
              <a:rPr lang="ja-JP" altLang="en-US" dirty="0" smtClean="0"/>
              <a:t>（例</a:t>
            </a:r>
            <a:r>
              <a:rPr lang="en-US" altLang="ja-JP" dirty="0" smtClean="0"/>
              <a:t>3</a:t>
            </a:r>
            <a:r>
              <a:rPr lang="ja-JP" altLang="en-US" dirty="0" smtClean="0"/>
              <a:t>）</a:t>
            </a:r>
            <a:r>
              <a:rPr lang="en-US" altLang="ja-JP" dirty="0" smtClean="0"/>
              <a:t>[</a:t>
            </a:r>
            <a:r>
              <a:rPr lang="ja-JP" altLang="en-US" dirty="0" smtClean="0"/>
              <a:t>参考</a:t>
            </a:r>
            <a:r>
              <a:rPr lang="en-US" altLang="ja-JP" dirty="0" smtClean="0"/>
              <a:t>] </a:t>
            </a:r>
            <a:r>
              <a:rPr lang="ja-JP" altLang="en-US" dirty="0" smtClean="0"/>
              <a:t>関数型言語における多相型</a:t>
            </a:r>
            <a:endParaRPr lang="en-US" altLang="ja-JP" dirty="0" smtClean="0"/>
          </a:p>
          <a:p>
            <a:pPr lvl="2"/>
            <a:r>
              <a:rPr lang="ja-JP" altLang="en-US" dirty="0" smtClean="0"/>
              <a:t>型を抽象化、具体化</a:t>
            </a:r>
            <a:endParaRPr lang="en-US" altLang="ja-JP" dirty="0" smtClean="0"/>
          </a:p>
          <a:p>
            <a:r>
              <a:rPr lang="ja-JP" altLang="en-US" dirty="0" smtClean="0"/>
              <a:t>検査機構</a:t>
            </a:r>
            <a:endParaRPr lang="en-US" altLang="ja-JP" dirty="0" smtClean="0"/>
          </a:p>
          <a:p>
            <a:pPr lvl="1"/>
            <a:r>
              <a:rPr lang="ja-JP" altLang="en-US" dirty="0" smtClean="0"/>
              <a:t>（例）構文チェック、型検査</a:t>
            </a:r>
            <a:endParaRPr lang="en-US" altLang="ja-JP" dirty="0" smtClean="0"/>
          </a:p>
          <a:p>
            <a:pPr lvl="2"/>
            <a:r>
              <a:rPr lang="ja-JP" altLang="en-US" dirty="0" smtClean="0"/>
              <a:t>コンパイル時に構文エラー、型エラーを検出</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プログラミング言語の構文</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t>
            </a:r>
            <a:r>
              <a:rPr kumimoji="1" lang="ja-JP" altLang="en-US" dirty="0" smtClean="0"/>
              <a:t>例） </a:t>
            </a:r>
            <a:r>
              <a:rPr kumimoji="1" lang="en-US" altLang="ja-JP" dirty="0" smtClean="0"/>
              <a:t>BNF</a:t>
            </a:r>
            <a:r>
              <a:rPr kumimoji="1" lang="ja-JP" altLang="en-US" dirty="0" smtClean="0"/>
              <a:t>記法による数字列言語の構文定義</a:t>
            </a:r>
            <a:endParaRPr lang="en-US" altLang="ja-JP" dirty="0" smtClean="0"/>
          </a:p>
          <a:p>
            <a:pPr>
              <a:buNone/>
            </a:pPr>
            <a:r>
              <a:rPr lang="en-US" altLang="ja-JP" dirty="0" smtClean="0"/>
              <a:t>    &lt;d&gt; ::= 0|1|2|3|4|5|6|7|8|9</a:t>
            </a:r>
          </a:p>
          <a:p>
            <a:pPr>
              <a:buNone/>
            </a:pPr>
            <a:r>
              <a:rPr kumimoji="1" lang="en-US" altLang="ja-JP" dirty="0" smtClean="0"/>
              <a:t>    &lt;</a:t>
            </a:r>
            <a:r>
              <a:rPr kumimoji="1" lang="en-US" altLang="ja-JP" dirty="0" err="1" smtClean="0"/>
              <a:t>digit_seq</a:t>
            </a:r>
            <a:r>
              <a:rPr kumimoji="1" lang="en-US" altLang="ja-JP" dirty="0" smtClean="0"/>
              <a:t>&gt; </a:t>
            </a:r>
            <a:r>
              <a:rPr lang="en-US" altLang="ja-JP" dirty="0" smtClean="0"/>
              <a:t>::= &lt;d&gt;</a:t>
            </a:r>
          </a:p>
          <a:p>
            <a:pPr>
              <a:buNone/>
            </a:pPr>
            <a:r>
              <a:rPr kumimoji="1" lang="en-US" altLang="ja-JP" dirty="0" smtClean="0"/>
              <a:t>                          |   &lt;d&gt;&lt;digit-</a:t>
            </a:r>
            <a:r>
              <a:rPr kumimoji="1" lang="en-US" altLang="ja-JP" dirty="0" err="1" smtClean="0"/>
              <a:t>seq</a:t>
            </a:r>
            <a:r>
              <a:rPr kumimoji="1" lang="en-US" altLang="ja-JP" dirty="0" smtClean="0"/>
              <a:t>&gt;</a:t>
            </a:r>
          </a:p>
          <a:p>
            <a:pPr>
              <a:buNone/>
            </a:pPr>
            <a:r>
              <a:rPr lang="en-US" altLang="ja-JP" dirty="0" smtClean="0"/>
              <a:t>    &lt;real-number&gt; ::= &lt;digit-</a:t>
            </a:r>
            <a:r>
              <a:rPr lang="en-US" altLang="ja-JP" dirty="0" err="1" smtClean="0"/>
              <a:t>seq</a:t>
            </a:r>
            <a:r>
              <a:rPr lang="en-US" altLang="ja-JP" dirty="0" smtClean="0"/>
              <a:t>&gt; . &lt;digit-</a:t>
            </a:r>
            <a:r>
              <a:rPr lang="en-US" altLang="ja-JP" dirty="0" err="1" smtClean="0"/>
              <a:t>seq</a:t>
            </a:r>
            <a:r>
              <a:rPr lang="en-US" altLang="ja-JP" dirty="0" smtClean="0"/>
              <a:t>&gt;</a:t>
            </a:r>
            <a:endParaRPr kumimoji="1" lang="en-US" altLang="ja-JP" dirty="0" smtClean="0"/>
          </a:p>
          <a:p>
            <a:pPr>
              <a:buNone/>
            </a:pPr>
            <a:endParaRPr kumimoji="1" lang="ja-JP" altLang="en-US" dirty="0"/>
          </a:p>
        </p:txBody>
      </p:sp>
      <p:sp>
        <p:nvSpPr>
          <p:cNvPr id="4" name="テキスト ボックス 3"/>
          <p:cNvSpPr txBox="1"/>
          <p:nvPr/>
        </p:nvSpPr>
        <p:spPr>
          <a:xfrm>
            <a:off x="500034" y="4714884"/>
            <a:ext cx="8296236" cy="1815882"/>
          </a:xfrm>
          <a:prstGeom prst="rect">
            <a:avLst/>
          </a:prstGeom>
          <a:noFill/>
        </p:spPr>
        <p:txBody>
          <a:bodyPr wrap="none" rtlCol="0">
            <a:spAutoFit/>
          </a:bodyPr>
          <a:lstStyle/>
          <a:p>
            <a:r>
              <a:rPr kumimoji="1" lang="ja-JP" altLang="en-US" sz="2800" dirty="0" smtClean="0"/>
              <a:t>通常、プログラミング言語の文法は</a:t>
            </a:r>
            <a:endParaRPr kumimoji="1" lang="en-US" altLang="ja-JP" sz="2800" dirty="0" smtClean="0"/>
          </a:p>
          <a:p>
            <a:r>
              <a:rPr kumimoji="1" lang="ja-JP" altLang="en-US" sz="2800" dirty="0" smtClean="0"/>
              <a:t>文脈自由文法</a:t>
            </a:r>
            <a:r>
              <a:rPr kumimoji="1" lang="en-US" altLang="ja-JP" sz="2800" dirty="0" smtClean="0"/>
              <a:t>(context-free grammar)</a:t>
            </a:r>
            <a:r>
              <a:rPr kumimoji="1" lang="ja-JP" altLang="en-US" sz="2800" dirty="0" smtClean="0"/>
              <a:t>に属する。</a:t>
            </a:r>
            <a:endParaRPr kumimoji="1" lang="en-US" altLang="ja-JP" sz="2800" dirty="0" smtClean="0"/>
          </a:p>
          <a:p>
            <a:r>
              <a:rPr lang="ja-JP" altLang="en-US" sz="2800" dirty="0" smtClean="0"/>
              <a:t>文脈自由文法に属する文法は</a:t>
            </a:r>
            <a:r>
              <a:rPr lang="en-US" altLang="ja-JP" sz="2800" dirty="0" smtClean="0"/>
              <a:t>BNF</a:t>
            </a:r>
            <a:r>
              <a:rPr lang="ja-JP" altLang="en-US" sz="2800" dirty="0" smtClean="0"/>
              <a:t>記法で記述できる。</a:t>
            </a:r>
            <a:endParaRPr lang="en-US" altLang="ja-JP" sz="2800" dirty="0" smtClean="0"/>
          </a:p>
          <a:p>
            <a:r>
              <a:rPr lang="ja-JP" altLang="en-US" sz="2800" dirty="0" smtClean="0"/>
              <a:t>（</a:t>
            </a:r>
            <a:r>
              <a:rPr lang="en-US" altLang="ja-JP" sz="2800" dirty="0" smtClean="0"/>
              <a:t>BNF</a:t>
            </a:r>
            <a:r>
              <a:rPr lang="ja-JP" altLang="en-US" sz="2800" dirty="0" smtClean="0"/>
              <a:t>記法は文脈自由文法を簡潔に記述する記法）</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プログラミング言語の意味</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（例） 日付を表す言語の構文</a:t>
            </a:r>
            <a:endParaRPr kumimoji="1" lang="en-US" altLang="ja-JP" dirty="0" smtClean="0"/>
          </a:p>
          <a:p>
            <a:pPr>
              <a:buNone/>
            </a:pPr>
            <a:r>
              <a:rPr kumimoji="1" lang="en-US" altLang="ja-JP" dirty="0" smtClean="0"/>
              <a:t>&lt;date&gt; ::= &lt;d&gt;&lt;d&gt; / &lt;d&gt;&lt;d&gt; / &lt;d&gt;&lt;d&gt;&lt;d&gt;&lt;d&gt;</a:t>
            </a:r>
          </a:p>
          <a:p>
            <a:pPr>
              <a:buNone/>
            </a:pPr>
            <a:endParaRPr kumimoji="1" lang="en-US" altLang="ja-JP" dirty="0" smtClean="0"/>
          </a:p>
          <a:p>
            <a:pPr>
              <a:buNone/>
            </a:pPr>
            <a:r>
              <a:rPr kumimoji="1" lang="en-US" altLang="ja-JP" dirty="0" smtClean="0"/>
              <a:t>01/02/2001</a:t>
            </a:r>
          </a:p>
          <a:p>
            <a:pPr>
              <a:buNone/>
            </a:pPr>
            <a:r>
              <a:rPr lang="ja-JP" altLang="en-US" dirty="0" smtClean="0"/>
              <a:t>  アメリカでは</a:t>
            </a:r>
            <a:r>
              <a:rPr lang="en-US" altLang="ja-JP" dirty="0" smtClean="0"/>
              <a:t>2001</a:t>
            </a:r>
            <a:r>
              <a:rPr lang="ja-JP" altLang="en-US" dirty="0" smtClean="0"/>
              <a:t>年</a:t>
            </a:r>
            <a:r>
              <a:rPr lang="en-US" altLang="ja-JP" dirty="0" smtClean="0"/>
              <a:t>1</a:t>
            </a:r>
            <a:r>
              <a:rPr lang="ja-JP" altLang="en-US" dirty="0" smtClean="0"/>
              <a:t>月</a:t>
            </a:r>
            <a:r>
              <a:rPr lang="en-US" altLang="ja-JP" dirty="0" smtClean="0"/>
              <a:t>2</a:t>
            </a:r>
            <a:r>
              <a:rPr lang="ja-JP" altLang="en-US" dirty="0" smtClean="0"/>
              <a:t>日を表す。</a:t>
            </a:r>
            <a:endParaRPr lang="en-US" altLang="ja-JP" dirty="0" smtClean="0"/>
          </a:p>
          <a:p>
            <a:pPr>
              <a:buNone/>
            </a:pPr>
            <a:r>
              <a:rPr kumimoji="1" lang="en-US" altLang="ja-JP" dirty="0" smtClean="0"/>
              <a:t>  2001</a:t>
            </a:r>
            <a:r>
              <a:rPr kumimoji="1" lang="ja-JP" altLang="en-US" dirty="0" smtClean="0"/>
              <a:t>年</a:t>
            </a:r>
            <a:r>
              <a:rPr lang="en-US" altLang="ja-JP" dirty="0" smtClean="0"/>
              <a:t>2</a:t>
            </a:r>
            <a:r>
              <a:rPr lang="ja-JP" altLang="en-US" dirty="0" smtClean="0"/>
              <a:t>月</a:t>
            </a:r>
            <a:r>
              <a:rPr lang="en-US" altLang="ja-JP" dirty="0" smtClean="0"/>
              <a:t>1</a:t>
            </a:r>
            <a:r>
              <a:rPr lang="ja-JP" altLang="en-US" dirty="0" smtClean="0"/>
              <a:t>日を表す国もある。</a:t>
            </a:r>
            <a:endParaRPr kumimoji="1" lang="en-US" altLang="ja-JP" dirty="0" smtClean="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ja-JP" altLang="en-US" sz="2400" dirty="0" smtClean="0"/>
              <a:t>プログラミング言語は構文と意味を定義することにより定義される。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プログラミング言語の定義、説明</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チュートリアル</a:t>
            </a:r>
            <a:r>
              <a:rPr lang="en-US" altLang="ja-JP" dirty="0" smtClean="0"/>
              <a:t>(Tutorial)</a:t>
            </a:r>
          </a:p>
          <a:p>
            <a:pPr lvl="1"/>
            <a:r>
              <a:rPr kumimoji="1" lang="ja-JP" altLang="en-US" dirty="0" smtClean="0"/>
              <a:t>言語の</a:t>
            </a:r>
            <a:r>
              <a:rPr lang="ja-JP" altLang="en-US" dirty="0" smtClean="0"/>
              <a:t>概略を紹介。</a:t>
            </a:r>
            <a:endParaRPr lang="en-US" altLang="ja-JP" dirty="0" smtClean="0"/>
          </a:p>
          <a:p>
            <a:r>
              <a:rPr kumimoji="1" lang="ja-JP" altLang="en-US" dirty="0" smtClean="0"/>
              <a:t>レファレンスマニュアル</a:t>
            </a:r>
            <a:r>
              <a:rPr kumimoji="1" lang="en-US" altLang="ja-JP" dirty="0" smtClean="0"/>
              <a:t>(Reference manual)</a:t>
            </a:r>
          </a:p>
          <a:p>
            <a:pPr lvl="1"/>
            <a:r>
              <a:rPr lang="ja-JP" altLang="en-US" dirty="0" smtClean="0"/>
              <a:t>構文と意味を記述。</a:t>
            </a:r>
            <a:r>
              <a:rPr lang="en-US" altLang="ja-JP" dirty="0" smtClean="0"/>
              <a:t>BNF</a:t>
            </a:r>
            <a:r>
              <a:rPr lang="ja-JP" altLang="en-US" dirty="0" smtClean="0"/>
              <a:t>による構文定義と英語などの自然言語による意味の説明。</a:t>
            </a:r>
            <a:endParaRPr lang="en-US" altLang="ja-JP" dirty="0" smtClean="0"/>
          </a:p>
          <a:p>
            <a:r>
              <a:rPr kumimoji="1" lang="ja-JP" altLang="en-US" dirty="0" smtClean="0"/>
              <a:t>形式的定義</a:t>
            </a:r>
            <a:r>
              <a:rPr kumimoji="1" lang="en-US" altLang="ja-JP" dirty="0" smtClean="0"/>
              <a:t>(Formal definition)</a:t>
            </a:r>
          </a:p>
          <a:p>
            <a:pPr lvl="1"/>
            <a:r>
              <a:rPr lang="ja-JP" altLang="en-US" dirty="0" smtClean="0"/>
              <a:t>英語や日本語などの自然言語ではなく、操作的意味論、表示的意味論、公理的意味論など、形式的な議論に耐える意味の記述。</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簡単な言語の例</a:t>
            </a:r>
            <a:r>
              <a:rPr lang="en-US" altLang="ja-JP" dirty="0"/>
              <a:t>---Little </a:t>
            </a:r>
            <a:r>
              <a:rPr lang="en-US" altLang="ja-JP" dirty="0" smtClean="0"/>
              <a:t>Quilt</a:t>
            </a:r>
            <a:endParaRPr kumimoji="1" lang="ja-JP" altLang="en-US" dirty="0"/>
          </a:p>
        </p:txBody>
      </p:sp>
      <p:sp>
        <p:nvSpPr>
          <p:cNvPr id="6" name="テキスト ボックス 5"/>
          <p:cNvSpPr txBox="1"/>
          <p:nvPr/>
        </p:nvSpPr>
        <p:spPr>
          <a:xfrm>
            <a:off x="3491880" y="5661248"/>
            <a:ext cx="1872208" cy="584776"/>
          </a:xfrm>
          <a:prstGeom prst="rect">
            <a:avLst/>
          </a:prstGeom>
          <a:noFill/>
        </p:spPr>
        <p:txBody>
          <a:bodyPr wrap="square" rtlCol="0">
            <a:spAutoFit/>
          </a:bodyPr>
          <a:lstStyle/>
          <a:p>
            <a:r>
              <a:rPr kumimoji="1" lang="en-US" altLang="ja-JP" sz="3200" dirty="0" smtClean="0"/>
              <a:t>Quilt</a:t>
            </a:r>
            <a:r>
              <a:rPr kumimoji="1" lang="ja-JP" altLang="en-US" sz="3200" dirty="0" smtClean="0"/>
              <a:t>の例</a:t>
            </a:r>
            <a:endParaRPr kumimoji="1" lang="en-US" altLang="ja-JP" sz="3200" dirty="0" smtClean="0"/>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endParaRPr kumimoji="1" lang="ja-JP" altLang="en-US" dirty="0"/>
          </a:p>
        </p:txBody>
      </p:sp>
      <p:sp>
        <p:nvSpPr>
          <p:cNvPr id="7" name="コンテンツ プレースホルダ 6"/>
          <p:cNvSpPr>
            <a:spLocks noGrp="1"/>
          </p:cNvSpPr>
          <p:nvPr>
            <p:ph idx="1"/>
          </p:nvPr>
        </p:nvSpPr>
        <p:spPr/>
        <p:txBody>
          <a:bodyPr/>
          <a:lstStyle/>
          <a:p>
            <a:r>
              <a:rPr lang="ja-JP" altLang="en-US" dirty="0" smtClean="0"/>
              <a:t>２つの基本図形（正方形）を組み合わせて</a:t>
            </a:r>
            <a:r>
              <a:rPr lang="en-US" altLang="ja-JP" dirty="0" smtClean="0"/>
              <a:t>quilt</a:t>
            </a:r>
            <a:r>
              <a:rPr lang="ja-JP" altLang="en-US" dirty="0" smtClean="0"/>
              <a:t>を作成する言語</a:t>
            </a:r>
            <a:endParaRPr kumimoji="1" lang="ja-JP" altLang="en-US" dirty="0"/>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smtClean="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smtClean="0"/>
              <a:t>b</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r>
              <a:rPr lang="ja-JP" altLang="en-US" dirty="0" smtClean="0"/>
              <a:t>の式の定義</a:t>
            </a:r>
            <a:endParaRPr kumimoji="1" lang="ja-JP" altLang="en-US" dirty="0"/>
          </a:p>
        </p:txBody>
      </p:sp>
      <p:sp>
        <p:nvSpPr>
          <p:cNvPr id="7" name="コンテンツ プレースホルダ 6"/>
          <p:cNvSpPr>
            <a:spLocks noGrp="1"/>
          </p:cNvSpPr>
          <p:nvPr>
            <p:ph idx="1"/>
          </p:nvPr>
        </p:nvSpPr>
        <p:spPr>
          <a:xfrm>
            <a:off x="1000100" y="1643050"/>
            <a:ext cx="6715172" cy="2500330"/>
          </a:xfrm>
        </p:spPr>
        <p:txBody>
          <a:bodyPr>
            <a:noAutofit/>
          </a:bodyPr>
          <a:lstStyle/>
          <a:p>
            <a:pPr>
              <a:buNone/>
            </a:pPr>
            <a:r>
              <a:rPr lang="en-US" altLang="ja-JP" dirty="0" smtClean="0"/>
              <a:t>&lt;exp&gt; ::= </a:t>
            </a:r>
            <a:r>
              <a:rPr lang="ja-JP" altLang="en-US" dirty="0"/>
              <a:t> </a:t>
            </a:r>
            <a:r>
              <a:rPr lang="en-US" altLang="ja-JP" dirty="0" smtClean="0"/>
              <a:t>a</a:t>
            </a:r>
          </a:p>
          <a:p>
            <a:pPr>
              <a:buNone/>
            </a:pPr>
            <a:r>
              <a:rPr kumimoji="1" lang="en-US" altLang="ja-JP" dirty="0" smtClean="0"/>
              <a:t>              |  b</a:t>
            </a:r>
          </a:p>
          <a:p>
            <a:pPr>
              <a:buNone/>
            </a:pPr>
            <a:r>
              <a:rPr lang="en-US" altLang="ja-JP" dirty="0" smtClean="0"/>
              <a:t>              | turn (&lt;exp&gt;)</a:t>
            </a:r>
          </a:p>
          <a:p>
            <a:pPr>
              <a:buNone/>
            </a:pPr>
            <a:r>
              <a:rPr kumimoji="1" lang="en-US" altLang="ja-JP" dirty="0" smtClean="0"/>
              <a:t>              | sew (&lt;exp&gt;, &lt;exp&gt;)</a:t>
            </a:r>
          </a:p>
        </p:txBody>
      </p:sp>
      <p:sp>
        <p:nvSpPr>
          <p:cNvPr id="28" name="テキスト ボックス 27"/>
          <p:cNvSpPr txBox="1"/>
          <p:nvPr/>
        </p:nvSpPr>
        <p:spPr>
          <a:xfrm>
            <a:off x="428596" y="4500570"/>
            <a:ext cx="8429684" cy="1384995"/>
          </a:xfrm>
          <a:prstGeom prst="rect">
            <a:avLst/>
          </a:prstGeom>
          <a:noFill/>
        </p:spPr>
        <p:txBody>
          <a:bodyPr wrap="square" rtlCol="0">
            <a:spAutoFit/>
          </a:bodyPr>
          <a:lstStyle/>
          <a:p>
            <a:r>
              <a:rPr kumimoji="1" lang="en-US" altLang="ja-JP" sz="2800" dirty="0" smtClean="0"/>
              <a:t> turn (</a:t>
            </a:r>
            <a:r>
              <a:rPr kumimoji="1" lang="en-US" altLang="ja-JP" sz="2800" i="1" dirty="0" smtClean="0"/>
              <a:t>e</a:t>
            </a:r>
            <a:r>
              <a:rPr kumimoji="1" lang="en-US" altLang="ja-JP" sz="2800" dirty="0" smtClean="0"/>
              <a:t>) --- </a:t>
            </a:r>
            <a:r>
              <a:rPr kumimoji="1" lang="ja-JP" altLang="en-US" sz="2800" dirty="0" smtClean="0"/>
              <a:t>キルト</a:t>
            </a:r>
            <a:r>
              <a:rPr kumimoji="1" lang="en-US" altLang="ja-JP" sz="2800" i="1" dirty="0" smtClean="0"/>
              <a:t>e</a:t>
            </a:r>
            <a:r>
              <a:rPr kumimoji="1" lang="ja-JP" altLang="en-US" sz="2800" dirty="0" smtClean="0"/>
              <a:t>を</a:t>
            </a:r>
            <a:r>
              <a:rPr kumimoji="1" lang="en-US" altLang="ja-JP" sz="2800" dirty="0" smtClean="0"/>
              <a:t>90</a:t>
            </a:r>
            <a:r>
              <a:rPr kumimoji="1" lang="ja-JP" altLang="en-US" sz="2800" dirty="0" smtClean="0"/>
              <a:t>度右回転させたキルトを表す。</a:t>
            </a:r>
            <a:endParaRPr kumimoji="1" lang="en-US" altLang="ja-JP" sz="2800" dirty="0" smtClean="0"/>
          </a:p>
          <a:p>
            <a:r>
              <a:rPr lang="en-US" altLang="ja-JP" sz="2800" dirty="0" smtClean="0"/>
              <a:t> sew (</a:t>
            </a:r>
            <a:r>
              <a:rPr lang="en-US" altLang="ja-JP" sz="2800" i="1" dirty="0" smtClean="0"/>
              <a:t>e</a:t>
            </a:r>
            <a:r>
              <a:rPr lang="en-US" altLang="ja-JP" sz="2800" baseline="-25000" dirty="0" smtClean="0"/>
              <a:t>1</a:t>
            </a:r>
            <a:r>
              <a:rPr lang="en-US" altLang="ja-JP" sz="2800" dirty="0" smtClean="0"/>
              <a:t>, </a:t>
            </a:r>
            <a:r>
              <a:rPr lang="en-US" altLang="ja-JP" sz="2800" i="1" dirty="0" smtClean="0"/>
              <a:t>e</a:t>
            </a:r>
            <a:r>
              <a:rPr lang="en-US" altLang="ja-JP" sz="2800" baseline="-25000" dirty="0" smtClean="0"/>
              <a:t>2</a:t>
            </a:r>
            <a:r>
              <a:rPr lang="en-US" altLang="ja-JP" sz="2800" dirty="0" smtClean="0"/>
              <a:t>) --- </a:t>
            </a:r>
            <a:r>
              <a:rPr lang="ja-JP" altLang="en-US" sz="2800" dirty="0" smtClean="0"/>
              <a:t>高さが同じキルト</a:t>
            </a:r>
            <a:r>
              <a:rPr lang="en-US" altLang="ja-JP" sz="2800" i="1" dirty="0"/>
              <a:t>e</a:t>
            </a:r>
            <a:r>
              <a:rPr lang="en-US" altLang="ja-JP" sz="2800" baseline="-25000" dirty="0"/>
              <a:t>1</a:t>
            </a:r>
            <a:r>
              <a:rPr lang="en-US" altLang="ja-JP" sz="2800" dirty="0"/>
              <a:t>, </a:t>
            </a:r>
            <a:r>
              <a:rPr lang="en-US" altLang="ja-JP" sz="2800" i="1" dirty="0"/>
              <a:t>e</a:t>
            </a:r>
            <a:r>
              <a:rPr lang="en-US" altLang="ja-JP" sz="2800" baseline="-25000" dirty="0"/>
              <a:t>2</a:t>
            </a:r>
            <a:r>
              <a:rPr lang="ja-JP" altLang="en-US" sz="2800" dirty="0" smtClean="0"/>
              <a:t>を左右に並べ、縫い合わせる</a:t>
            </a:r>
            <a:r>
              <a:rPr lang="en-US" altLang="ja-JP" sz="2800" dirty="0" smtClean="0"/>
              <a:t> </a:t>
            </a:r>
            <a:r>
              <a:rPr lang="ja-JP" altLang="en-US" sz="2800" dirty="0" smtClean="0"/>
              <a:t>（左が</a:t>
            </a:r>
            <a:r>
              <a:rPr lang="en-US" altLang="ja-JP" sz="2800" i="1" dirty="0"/>
              <a:t>e</a:t>
            </a:r>
            <a:r>
              <a:rPr lang="en-US" altLang="ja-JP" sz="2800" baseline="-25000" dirty="0"/>
              <a:t>1</a:t>
            </a:r>
            <a:r>
              <a:rPr lang="ja-JP" altLang="en-US" sz="2800" dirty="0" smtClean="0"/>
              <a:t>、右が</a:t>
            </a:r>
            <a:r>
              <a:rPr lang="en-US" altLang="ja-JP" sz="2800" i="1" dirty="0" smtClean="0"/>
              <a:t>e</a:t>
            </a:r>
            <a:r>
              <a:rPr lang="en-US" altLang="ja-JP" sz="2800" baseline="-25000" dirty="0" smtClean="0"/>
              <a:t>2</a:t>
            </a:r>
            <a:r>
              <a:rPr lang="ja-JP" altLang="en-US"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Little Quilt</a:t>
            </a:r>
            <a:r>
              <a:rPr lang="ja-JP" altLang="en-US" dirty="0" smtClean="0"/>
              <a:t>言語の式の</a:t>
            </a:r>
            <a:r>
              <a:rPr kumimoji="1" lang="ja-JP" altLang="en-US" dirty="0" smtClean="0"/>
              <a:t>例</a:t>
            </a:r>
            <a:endParaRPr kumimoji="1" lang="ja-JP" altLang="en-US" dirty="0"/>
          </a:p>
        </p:txBody>
      </p:sp>
      <p:graphicFrame>
        <p:nvGraphicFramePr>
          <p:cNvPr id="18" name="表 17"/>
          <p:cNvGraphicFramePr>
            <a:graphicFrameLocks noGrp="1"/>
          </p:cNvGraphicFramePr>
          <p:nvPr>
            <p:extLst>
              <p:ext uri="{D42A27DB-BD31-4B8C-83A1-F6EECF244321}">
                <p14:modId xmlns:p14="http://schemas.microsoft.com/office/powerpoint/2010/main" val="1619792820"/>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gridCol w="3208216"/>
              </a:tblGrid>
              <a:tr h="678661">
                <a:tc>
                  <a:txBody>
                    <a:bodyPr/>
                    <a:lstStyle/>
                    <a:p>
                      <a:r>
                        <a:rPr kumimoji="1" lang="ja-JP" altLang="en-US" sz="3200" b="0" dirty="0" smtClean="0">
                          <a:solidFill>
                            <a:schemeClr val="tx1"/>
                          </a:solidFill>
                        </a:rPr>
                        <a:t>式</a:t>
                      </a:r>
                      <a:endParaRPr kumimoji="1" lang="ja-JP" altLang="en-US" sz="3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0" baseline="0" dirty="0" smtClean="0">
                          <a:solidFill>
                            <a:schemeClr val="tx1"/>
                          </a:solidFill>
                        </a:rPr>
                        <a:t>quilt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baseline="0" dirty="0" smtClean="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sew</a:t>
                      </a:r>
                      <a:r>
                        <a:rPr kumimoji="1" lang="en-US" altLang="ja-JP" sz="3200" baseline="0" dirty="0" smtClean="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演習問題１</a:t>
            </a:r>
            <a:endParaRPr kumimoji="1" lang="ja-JP" altLang="en-US" dirty="0"/>
          </a:p>
        </p:txBody>
      </p:sp>
      <p:sp>
        <p:nvSpPr>
          <p:cNvPr id="4" name="正方形/長方形 3"/>
          <p:cNvSpPr/>
          <p:nvPr/>
        </p:nvSpPr>
        <p:spPr>
          <a:xfrm>
            <a:off x="500034" y="3071810"/>
            <a:ext cx="8143900" cy="769441"/>
          </a:xfrm>
          <a:prstGeom prst="rect">
            <a:avLst/>
          </a:prstGeom>
        </p:spPr>
        <p:txBody>
          <a:bodyPr wrap="square">
            <a:spAutoFit/>
          </a:bodyPr>
          <a:lstStyle/>
          <a:p>
            <a:r>
              <a:rPr lang="en-US" altLang="ja-JP" sz="4400" dirty="0" smtClean="0"/>
              <a:t> turn (</a:t>
            </a:r>
            <a:r>
              <a:rPr lang="en-US" altLang="ja-JP" sz="4400" smtClean="0"/>
              <a:t>sew (turn </a:t>
            </a:r>
            <a:r>
              <a:rPr lang="en-US" altLang="ja-JP" sz="4400" dirty="0" smtClean="0"/>
              <a:t>(b), turn (b)))</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関数宣言の導入</a:t>
            </a:r>
            <a:endParaRPr kumimoji="1" lang="ja-JP" altLang="en-US" dirty="0"/>
          </a:p>
        </p:txBody>
      </p:sp>
      <p:sp>
        <p:nvSpPr>
          <p:cNvPr id="36" name="テキスト ボックス 35"/>
          <p:cNvSpPr txBox="1"/>
          <p:nvPr/>
        </p:nvSpPr>
        <p:spPr>
          <a:xfrm>
            <a:off x="642910" y="1571612"/>
            <a:ext cx="8143932" cy="3108543"/>
          </a:xfrm>
          <a:prstGeom prst="rect">
            <a:avLst/>
          </a:prstGeom>
          <a:noFill/>
        </p:spPr>
        <p:txBody>
          <a:bodyPr wrap="square" rtlCol="0">
            <a:spAutoFit/>
          </a:bodyPr>
          <a:lstStyle/>
          <a:p>
            <a:r>
              <a:rPr lang="en-US" altLang="ja-JP" sz="2800" b="1" dirty="0" smtClean="0"/>
              <a:t> fun </a:t>
            </a:r>
            <a:r>
              <a:rPr lang="en-US" altLang="ja-JP" sz="2800" dirty="0" err="1" smtClean="0"/>
              <a:t>unturn</a:t>
            </a:r>
            <a:r>
              <a:rPr lang="en-US" altLang="ja-JP" sz="2800" dirty="0" smtClean="0"/>
              <a:t> (x) = turn (turn (turn (x)))</a:t>
            </a:r>
          </a:p>
          <a:p>
            <a:r>
              <a:rPr kumimoji="1" lang="en-US" altLang="ja-JP" sz="2800" dirty="0" smtClean="0"/>
              <a:t>      </a:t>
            </a:r>
            <a:r>
              <a:rPr kumimoji="1" lang="ja-JP" altLang="en-US" sz="2800" dirty="0" smtClean="0"/>
              <a:t>左回転操作</a:t>
            </a:r>
            <a:endParaRPr lang="en-US" altLang="ja-JP" sz="2800" dirty="0" smtClean="0"/>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dirty="0" smtClean="0"/>
              <a:t>      </a:t>
            </a:r>
            <a:r>
              <a:rPr kumimoji="1" lang="ja-JP" altLang="en-US" sz="2800" dirty="0" smtClean="0"/>
              <a:t>幅の等しい</a:t>
            </a:r>
            <a:r>
              <a:rPr lang="ja-JP" altLang="en-US" sz="2800" dirty="0" smtClean="0"/>
              <a:t>キルト</a:t>
            </a:r>
            <a:r>
              <a:rPr kumimoji="1" lang="en-US" altLang="ja-JP" sz="2800" dirty="0" smtClean="0"/>
              <a:t> x</a:t>
            </a:r>
            <a:r>
              <a:rPr kumimoji="1" lang="ja-JP" altLang="en-US" sz="2800" dirty="0" smtClean="0"/>
              <a:t>と</a:t>
            </a:r>
            <a:r>
              <a:rPr kumimoji="1" lang="en-US" altLang="ja-JP" sz="2800" dirty="0" smtClean="0"/>
              <a:t>y</a:t>
            </a:r>
            <a:r>
              <a:rPr kumimoji="1" lang="ja-JP" altLang="en-US" sz="2800" dirty="0" smtClean="0"/>
              <a:t>を上下に並べて縫い合わせる</a:t>
            </a:r>
            <a:r>
              <a:rPr lang="en-US" altLang="ja-JP" sz="2800" dirty="0" smtClean="0"/>
              <a:t>(</a:t>
            </a:r>
            <a:r>
              <a:rPr lang="ja-JP" altLang="en-US" sz="2800" dirty="0" smtClean="0"/>
              <a:t>上が</a:t>
            </a:r>
            <a:r>
              <a:rPr lang="en-US" altLang="ja-JP" sz="2800" dirty="0" smtClean="0"/>
              <a:t>x, </a:t>
            </a:r>
            <a:r>
              <a:rPr lang="ja-JP" altLang="en-US" sz="2800" dirty="0" smtClean="0"/>
              <a:t>下が</a:t>
            </a:r>
            <a:r>
              <a:rPr lang="en-US" altLang="ja-JP" sz="2800" dirty="0" smtClean="0"/>
              <a:t>y)</a:t>
            </a:r>
          </a:p>
          <a:p>
            <a:r>
              <a:rPr kumimoji="1" lang="ja-JP" altLang="en-US" sz="2800" dirty="0" smtClean="0"/>
              <a:t>このように、よく使う計算パターンに名前を付けることができると便利。</a:t>
            </a:r>
            <a:endParaRPr kumimoji="1" lang="en-US" altLang="ja-JP" sz="2800" dirty="0" smtClean="0"/>
          </a:p>
        </p:txBody>
      </p:sp>
      <p:sp>
        <p:nvSpPr>
          <p:cNvPr id="41" name="正方形/長方形 40"/>
          <p:cNvSpPr/>
          <p:nvPr/>
        </p:nvSpPr>
        <p:spPr>
          <a:xfrm>
            <a:off x="1000100" y="4714884"/>
            <a:ext cx="6916927" cy="1384995"/>
          </a:xfrm>
          <a:prstGeom prst="rect">
            <a:avLst/>
          </a:prstGeom>
          <a:ln>
            <a:solidFill>
              <a:schemeClr val="tx1"/>
            </a:solidFill>
          </a:ln>
        </p:spPr>
        <p:txBody>
          <a:bodyPr wrap="none">
            <a:spAutoFit/>
          </a:bodyPr>
          <a:lstStyle/>
          <a:p>
            <a:r>
              <a:rPr lang="ja-JP" altLang="en-US" sz="2800" dirty="0" smtClean="0"/>
              <a:t>関数宣言の構文</a:t>
            </a:r>
            <a:endParaRPr lang="en-US" altLang="ja-JP" sz="2800" dirty="0" smtClean="0"/>
          </a:p>
          <a:p>
            <a:r>
              <a:rPr lang="en-US" altLang="ja-JP" sz="2800" b="1" dirty="0" smtClean="0"/>
              <a:t>     fun</a:t>
            </a:r>
            <a:r>
              <a:rPr lang="en-US" altLang="ja-JP" sz="2800" dirty="0" smtClean="0"/>
              <a:t> &lt;name&gt; (&lt;formals&gt;) = &lt;exp&gt;</a:t>
            </a:r>
          </a:p>
          <a:p>
            <a:r>
              <a:rPr lang="en-US" altLang="ja-JP" sz="2800" dirty="0" smtClean="0"/>
              <a:t>     &lt;formals&gt; ::= &lt;name&gt; | &lt;name&gt;, &lt;formals&gt;</a:t>
            </a:r>
          </a:p>
        </p:txBody>
      </p:sp>
      <p:sp>
        <p:nvSpPr>
          <p:cNvPr id="42" name="正方形/長方形 41"/>
          <p:cNvSpPr/>
          <p:nvPr/>
        </p:nvSpPr>
        <p:spPr>
          <a:xfrm>
            <a:off x="357158" y="6143644"/>
            <a:ext cx="8572528" cy="461665"/>
          </a:xfrm>
          <a:prstGeom prst="rect">
            <a:avLst/>
          </a:prstGeom>
        </p:spPr>
        <p:txBody>
          <a:bodyPr wrap="square">
            <a:spAutoFit/>
          </a:bodyPr>
          <a:lstStyle/>
          <a:p>
            <a:r>
              <a:rPr lang="ja-JP" altLang="en-US" sz="2400" dirty="0" smtClean="0"/>
              <a:t>ただし、</a:t>
            </a:r>
            <a:r>
              <a:rPr lang="en-US" altLang="ja-JP" sz="2400" dirty="0" smtClean="0"/>
              <a:t>&lt;exp&gt;</a:t>
            </a:r>
            <a:r>
              <a:rPr lang="ja-JP" altLang="en-US" sz="2400" dirty="0" smtClean="0"/>
              <a:t>の定義に</a:t>
            </a:r>
            <a:r>
              <a:rPr lang="en-US" altLang="ja-JP" sz="2400" dirty="0" smtClean="0"/>
              <a:t>&lt;name&gt;</a:t>
            </a:r>
            <a:r>
              <a:rPr lang="ja-JP" altLang="en-US" sz="2400" dirty="0" smtClean="0"/>
              <a:t>と関数適用式を追加する。（後述）</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講義のスケジュール</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ja-JP" altLang="en-US" dirty="0" smtClean="0"/>
              <a:t>講義</a:t>
            </a:r>
            <a:r>
              <a:rPr lang="en-US" altLang="ja-JP" dirty="0" smtClean="0"/>
              <a:t>12</a:t>
            </a:r>
            <a:r>
              <a:rPr kumimoji="1" lang="ja-JP" altLang="en-US" dirty="0" smtClean="0"/>
              <a:t>回、中間試験、期末試験</a:t>
            </a:r>
            <a:endParaRPr kumimoji="1" lang="en-US" altLang="ja-JP" dirty="0" smtClean="0"/>
          </a:p>
          <a:p>
            <a:r>
              <a:rPr lang="ja-JP" altLang="en-US" dirty="0" smtClean="0"/>
              <a:t>成績評価</a:t>
            </a:r>
            <a:endParaRPr lang="en-US" altLang="ja-JP" dirty="0" smtClean="0"/>
          </a:p>
          <a:p>
            <a:pPr lvl="1"/>
            <a:r>
              <a:rPr kumimoji="1" lang="ja-JP" altLang="en-US" dirty="0" smtClean="0"/>
              <a:t>中間試験 </a:t>
            </a:r>
            <a:r>
              <a:rPr lang="en-US" altLang="ja-JP" dirty="0"/>
              <a:t>4</a:t>
            </a:r>
            <a:r>
              <a:rPr kumimoji="1" lang="en-US" altLang="ja-JP" dirty="0" smtClean="0"/>
              <a:t>0</a:t>
            </a:r>
            <a:r>
              <a:rPr kumimoji="1" lang="ja-JP" altLang="en-US" dirty="0" smtClean="0"/>
              <a:t>点満点</a:t>
            </a:r>
            <a:endParaRPr kumimoji="1" lang="en-US" altLang="ja-JP" dirty="0" smtClean="0"/>
          </a:p>
          <a:p>
            <a:pPr lvl="1"/>
            <a:r>
              <a:rPr lang="ja-JP" altLang="en-US" dirty="0" smtClean="0"/>
              <a:t>期末試験 </a:t>
            </a:r>
            <a:r>
              <a:rPr lang="en-US" altLang="ja-JP" dirty="0"/>
              <a:t>5</a:t>
            </a:r>
            <a:r>
              <a:rPr lang="en-US" altLang="ja-JP" dirty="0" smtClean="0"/>
              <a:t>0</a:t>
            </a:r>
            <a:r>
              <a:rPr lang="ja-JP" altLang="en-US" dirty="0" smtClean="0"/>
              <a:t>点満点</a:t>
            </a:r>
            <a:endParaRPr lang="en-US" altLang="ja-JP" dirty="0" smtClean="0"/>
          </a:p>
          <a:p>
            <a:pPr lvl="1"/>
            <a:r>
              <a:rPr lang="ja-JP" altLang="en-US" dirty="0" smtClean="0"/>
              <a:t>小テスト</a:t>
            </a:r>
            <a:r>
              <a:rPr kumimoji="1" lang="ja-JP" altLang="en-US" dirty="0" smtClean="0"/>
              <a:t>等 </a:t>
            </a:r>
            <a:r>
              <a:rPr kumimoji="1" lang="en-US" altLang="ja-JP" dirty="0" smtClean="0"/>
              <a:t>10</a:t>
            </a:r>
            <a:r>
              <a:rPr kumimoji="1" lang="ja-JP" altLang="en-US" dirty="0" smtClean="0"/>
              <a:t>点満点</a:t>
            </a:r>
            <a:endParaRPr kumimoji="1" lang="en-US" altLang="ja-JP" dirty="0" smtClean="0"/>
          </a:p>
          <a:p>
            <a:pPr lvl="1"/>
            <a:r>
              <a:rPr lang="ja-JP" altLang="en-US" dirty="0"/>
              <a:t>中間試験</a:t>
            </a:r>
            <a:r>
              <a:rPr lang="en-US" altLang="ja-JP" dirty="0"/>
              <a:t>M</a:t>
            </a:r>
            <a:r>
              <a:rPr lang="ja-JP" altLang="en-US" dirty="0"/>
              <a:t>点、期末試験</a:t>
            </a:r>
            <a:r>
              <a:rPr lang="en-US" altLang="ja-JP" dirty="0"/>
              <a:t>F</a:t>
            </a:r>
            <a:r>
              <a:rPr lang="ja-JP" altLang="en-US" dirty="0"/>
              <a:t>点、小テスト等</a:t>
            </a:r>
            <a:r>
              <a:rPr lang="en-US" altLang="ja-JP" dirty="0"/>
              <a:t>S</a:t>
            </a:r>
            <a:r>
              <a:rPr lang="ja-JP" altLang="en-US" dirty="0"/>
              <a:t>点のとき、</a:t>
            </a:r>
            <a:br>
              <a:rPr lang="ja-JP" altLang="en-US" dirty="0"/>
            </a:br>
            <a:r>
              <a:rPr lang="en-US" altLang="ja-JP" dirty="0"/>
              <a:t>S+M+F*(100-(S+M))/50 </a:t>
            </a:r>
            <a:r>
              <a:rPr lang="ja-JP" altLang="en-US" dirty="0"/>
              <a:t>点を合計得点とする。</a:t>
            </a:r>
            <a:endParaRPr lang="en-US" altLang="ja-JP" dirty="0" smtClean="0"/>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局所宣言</a:t>
            </a:r>
            <a:r>
              <a:rPr kumimoji="1" lang="en-US" altLang="ja-JP" dirty="0" smtClean="0"/>
              <a:t>(let</a:t>
            </a:r>
            <a:r>
              <a:rPr kumimoji="1" lang="ja-JP" altLang="en-US" dirty="0" smtClean="0"/>
              <a:t>式</a:t>
            </a:r>
            <a:r>
              <a:rPr kumimoji="1" lang="en-US" altLang="ja-JP" dirty="0" smtClean="0"/>
              <a:t>)</a:t>
            </a:r>
            <a:r>
              <a:rPr kumimoji="1" lang="ja-JP" altLang="en-US" dirty="0" smtClean="0"/>
              <a:t>の導入</a:t>
            </a:r>
            <a:endParaRPr kumimoji="1" lang="ja-JP" altLang="en-US" dirty="0"/>
          </a:p>
        </p:txBody>
      </p:sp>
      <p:sp>
        <p:nvSpPr>
          <p:cNvPr id="36" name="テキスト ボックス 35"/>
          <p:cNvSpPr txBox="1"/>
          <p:nvPr/>
        </p:nvSpPr>
        <p:spPr>
          <a:xfrm>
            <a:off x="500034" y="1214422"/>
            <a:ext cx="7500990" cy="3108543"/>
          </a:xfrm>
          <a:prstGeom prst="rect">
            <a:avLst/>
          </a:prstGeom>
          <a:noFill/>
        </p:spPr>
        <p:txBody>
          <a:bodyPr wrap="square" rtlCol="0">
            <a:spAutoFit/>
          </a:bodyPr>
          <a:lstStyle/>
          <a:p>
            <a:r>
              <a:rPr lang="ja-JP" altLang="en-US" sz="2800" dirty="0" smtClean="0"/>
              <a:t>（例）</a:t>
            </a:r>
            <a:endParaRPr lang="en-US" altLang="ja-JP" sz="2800" dirty="0" smtClean="0"/>
          </a:p>
          <a:p>
            <a:r>
              <a:rPr lang="ja-JP" altLang="en-US" sz="2800" b="1" dirty="0" smtClean="0"/>
              <a:t> </a:t>
            </a:r>
            <a:r>
              <a:rPr lang="en-US" altLang="ja-JP" sz="2800" b="1" dirty="0" smtClean="0"/>
              <a:t>let </a:t>
            </a:r>
          </a:p>
          <a:p>
            <a:r>
              <a:rPr lang="en-US" altLang="ja-JP" sz="2800" dirty="0" smtClean="0"/>
              <a:t>    fun </a:t>
            </a:r>
            <a:r>
              <a:rPr lang="en-US" altLang="ja-JP" sz="2800" dirty="0" err="1" smtClean="0"/>
              <a:t>unturn</a:t>
            </a:r>
            <a:r>
              <a:rPr lang="en-US" altLang="ja-JP" sz="2800" dirty="0" smtClean="0"/>
              <a:t> (x) = turn (turn (turn (x)))</a:t>
            </a:r>
          </a:p>
          <a:p>
            <a:r>
              <a:rPr kumimoji="1" lang="en-US" altLang="ja-JP" sz="2800" dirty="0" smtClean="0"/>
              <a:t>    </a:t>
            </a:r>
            <a:r>
              <a:rPr lang="en-US" altLang="ja-JP" sz="2800" dirty="0" smtClean="0"/>
              <a:t>fun 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b="1" dirty="0" smtClean="0"/>
              <a:t> in</a:t>
            </a:r>
          </a:p>
          <a:p>
            <a:r>
              <a:rPr lang="en-US" altLang="ja-JP" sz="2800" dirty="0" smtClean="0"/>
              <a:t>     pile (</a:t>
            </a:r>
            <a:r>
              <a:rPr lang="en-US" altLang="ja-JP" sz="2800" dirty="0" err="1" smtClean="0"/>
              <a:t>unturn</a:t>
            </a:r>
            <a:r>
              <a:rPr lang="en-US" altLang="ja-JP" sz="2800" dirty="0" smtClean="0"/>
              <a:t> (b), turn (b))</a:t>
            </a:r>
          </a:p>
          <a:p>
            <a:r>
              <a:rPr lang="en-US" altLang="ja-JP" sz="2800" b="1" dirty="0" smtClean="0"/>
              <a:t> end</a:t>
            </a:r>
            <a:endParaRPr kumimoji="1" lang="en-US" altLang="ja-JP" sz="2800" b="1" dirty="0" smtClean="0"/>
          </a:p>
        </p:txBody>
      </p:sp>
      <p:sp>
        <p:nvSpPr>
          <p:cNvPr id="4" name="テキスト ボックス 3"/>
          <p:cNvSpPr txBox="1"/>
          <p:nvPr/>
        </p:nvSpPr>
        <p:spPr>
          <a:xfrm>
            <a:off x="642910" y="4357694"/>
            <a:ext cx="4217950" cy="954107"/>
          </a:xfrm>
          <a:prstGeom prst="rect">
            <a:avLst/>
          </a:prstGeom>
          <a:noFill/>
          <a:ln>
            <a:solidFill>
              <a:schemeClr val="tx1"/>
            </a:solidFill>
          </a:ln>
        </p:spPr>
        <p:txBody>
          <a:bodyPr wrap="none" rtlCol="0">
            <a:spAutoFit/>
          </a:bodyPr>
          <a:lstStyle/>
          <a:p>
            <a:r>
              <a:rPr kumimoji="1" lang="en-US" altLang="ja-JP" sz="2800" dirty="0" smtClean="0"/>
              <a:t> let</a:t>
            </a:r>
            <a:r>
              <a:rPr kumimoji="1" lang="ja-JP" altLang="en-US" sz="2800" dirty="0" smtClean="0"/>
              <a:t>式の構文</a:t>
            </a:r>
            <a:endParaRPr kumimoji="1" lang="en-US" altLang="ja-JP" sz="2800" dirty="0" smtClean="0"/>
          </a:p>
          <a:p>
            <a:r>
              <a:rPr lang="en-US" altLang="ja-JP" sz="2800" dirty="0" smtClean="0"/>
              <a:t>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p:txBody>
      </p:sp>
      <p:sp>
        <p:nvSpPr>
          <p:cNvPr id="5" name="正方形/長方形 4"/>
          <p:cNvSpPr/>
          <p:nvPr/>
        </p:nvSpPr>
        <p:spPr>
          <a:xfrm>
            <a:off x="571472" y="5429264"/>
            <a:ext cx="7929586" cy="1200329"/>
          </a:xfrm>
          <a:prstGeom prst="rect">
            <a:avLst/>
          </a:prstGeom>
        </p:spPr>
        <p:txBody>
          <a:bodyPr wrap="squar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で宣言された関数名の有効範囲は、</a:t>
            </a:r>
            <a:r>
              <a:rPr lang="en-US" altLang="ja-JP" sz="2400" dirty="0" smtClean="0"/>
              <a:t>&lt;</a:t>
            </a:r>
            <a:r>
              <a:rPr lang="en-US" altLang="ja-JP" sz="2400" dirty="0" err="1" smtClean="0"/>
              <a:t>decls</a:t>
            </a:r>
            <a:r>
              <a:rPr lang="en-US" altLang="ja-JP" sz="2400" dirty="0" smtClean="0"/>
              <a:t>&gt;</a:t>
            </a:r>
            <a:r>
              <a:rPr lang="ja-JP" altLang="en-US" sz="2400" dirty="0" smtClean="0"/>
              <a:t>内のその宣言以降および</a:t>
            </a:r>
            <a:r>
              <a:rPr lang="en-US" altLang="ja-JP" sz="2400" dirty="0" smtClean="0"/>
              <a:t>in</a:t>
            </a:r>
            <a:r>
              <a:rPr lang="ja-JP" altLang="en-US" sz="2400" dirty="0" smtClean="0"/>
              <a:t>と</a:t>
            </a:r>
            <a:r>
              <a:rPr lang="en-US" altLang="ja-JP" sz="2400" dirty="0" smtClean="0"/>
              <a:t>end</a:t>
            </a:r>
            <a:r>
              <a:rPr lang="ja-JP" altLang="en-US" sz="2400" dirty="0" smtClean="0"/>
              <a:t>の間。ただし、その範囲内で同じ名前が導入された場合はその名前の有効範囲を除いた部分。</a:t>
            </a:r>
            <a:endParaRPr lang="en-US" altLang="ja-JP" sz="2400" dirty="0" smtClean="0"/>
          </a:p>
        </p:txBody>
      </p:sp>
      <p:sp>
        <p:nvSpPr>
          <p:cNvPr id="6" name="正方形/長方形 5"/>
          <p:cNvSpPr/>
          <p:nvPr/>
        </p:nvSpPr>
        <p:spPr>
          <a:xfrm>
            <a:off x="5072066" y="4643446"/>
            <a:ext cx="3676006" cy="461665"/>
          </a:xfrm>
          <a:prstGeom prst="rect">
            <a:avLst/>
          </a:prstGeom>
        </p:spPr>
        <p:txBody>
          <a:bodyPr wrap="non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の定義は後で行う。</a:t>
            </a:r>
            <a:endParaRPr lang="en-US" altLang="ja-JP" sz="2400" dirty="0" smtClean="0"/>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演習問題２</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smtClean="0"/>
              <a:t>  let</a:t>
            </a:r>
          </a:p>
          <a:p>
            <a:r>
              <a:rPr lang="en-US" altLang="ja-JP" sz="4400" dirty="0" smtClean="0"/>
              <a:t>        fun f (x) = turn (turn (x))</a:t>
            </a:r>
          </a:p>
          <a:p>
            <a:r>
              <a:rPr lang="en-US" altLang="ja-JP" sz="4400" dirty="0" smtClean="0"/>
              <a:t>  in </a:t>
            </a:r>
          </a:p>
          <a:p>
            <a:r>
              <a:rPr lang="en-US" altLang="ja-JP" sz="4400" dirty="0" smtClean="0"/>
              <a:t>        f (f (b))</a:t>
            </a:r>
          </a:p>
          <a:p>
            <a:r>
              <a:rPr lang="en-US" altLang="ja-JP" sz="4400" smtClean="0"/>
              <a:t>  end</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値に名前を付ける</a:t>
            </a:r>
            <a:r>
              <a:rPr lang="ja-JP" altLang="en-US" dirty="0" smtClean="0"/>
              <a:t>構文の導入</a:t>
            </a:r>
            <a:endParaRPr kumimoji="1" lang="ja-JP" altLang="en-US" dirty="0"/>
          </a:p>
        </p:txBody>
      </p:sp>
      <p:sp>
        <p:nvSpPr>
          <p:cNvPr id="4" name="テキスト ボックス 3"/>
          <p:cNvSpPr txBox="1"/>
          <p:nvPr/>
        </p:nvSpPr>
        <p:spPr>
          <a:xfrm>
            <a:off x="714348" y="1714488"/>
            <a:ext cx="3398110" cy="3108543"/>
          </a:xfrm>
          <a:prstGeom prst="rect">
            <a:avLst/>
          </a:prstGeom>
          <a:noFill/>
        </p:spPr>
        <p:txBody>
          <a:bodyPr wrap="none" rtlCol="0">
            <a:spAutoFit/>
          </a:bodyPr>
          <a:lstStyle/>
          <a:p>
            <a:r>
              <a:rPr lang="en-US" altLang="ja-JP" sz="2800" dirty="0" smtClean="0"/>
              <a:t>(</a:t>
            </a:r>
            <a:r>
              <a:rPr lang="ja-JP" altLang="en-US" sz="2800" dirty="0" smtClean="0"/>
              <a:t>例</a:t>
            </a:r>
            <a:r>
              <a:rPr lang="en-US" altLang="ja-JP" sz="2800" dirty="0" smtClean="0"/>
              <a:t>)   </a:t>
            </a:r>
          </a:p>
          <a:p>
            <a:r>
              <a:rPr lang="en-US" altLang="ja-JP" sz="2800" b="1" dirty="0" smtClean="0"/>
              <a:t>   let</a:t>
            </a:r>
            <a:r>
              <a:rPr lang="en-US" altLang="ja-JP" sz="2800" dirty="0" smtClean="0"/>
              <a:t> </a:t>
            </a:r>
          </a:p>
          <a:p>
            <a:r>
              <a:rPr lang="ja-JP" altLang="en-US" sz="2800" dirty="0" smtClean="0"/>
              <a:t>         </a:t>
            </a:r>
            <a:r>
              <a:rPr lang="en-US" altLang="ja-JP" sz="2800" dirty="0" err="1" smtClean="0"/>
              <a:t>val</a:t>
            </a:r>
            <a:r>
              <a:rPr lang="en-US" altLang="ja-JP" sz="2800" dirty="0" smtClean="0"/>
              <a:t> x = </a:t>
            </a:r>
            <a:r>
              <a:rPr lang="en-US" altLang="ja-JP" sz="2800" dirty="0" err="1" smtClean="0"/>
              <a:t>unturn</a:t>
            </a:r>
            <a:r>
              <a:rPr lang="en-US" altLang="ja-JP" sz="2800" dirty="0" smtClean="0"/>
              <a:t> (b)</a:t>
            </a:r>
          </a:p>
          <a:p>
            <a:r>
              <a:rPr lang="en-US" altLang="ja-JP" sz="2800" dirty="0" smtClean="0"/>
              <a:t>         </a:t>
            </a:r>
            <a:r>
              <a:rPr lang="en-US" altLang="ja-JP" sz="2800" dirty="0" err="1" smtClean="0"/>
              <a:t>val</a:t>
            </a:r>
            <a:r>
              <a:rPr lang="en-US" altLang="ja-JP" sz="2800" dirty="0" smtClean="0"/>
              <a:t> y = turn (b)</a:t>
            </a:r>
          </a:p>
          <a:p>
            <a:r>
              <a:rPr lang="en-US" altLang="ja-JP" sz="2800" b="1" dirty="0" smtClean="0"/>
              <a:t>   in</a:t>
            </a:r>
          </a:p>
          <a:p>
            <a:r>
              <a:rPr lang="en-US" altLang="ja-JP" sz="2800" dirty="0" smtClean="0"/>
              <a:t>         sew (</a:t>
            </a:r>
            <a:r>
              <a:rPr lang="en-US" altLang="ja-JP" sz="2800" dirty="0" err="1" smtClean="0"/>
              <a:t>x,y</a:t>
            </a:r>
            <a:r>
              <a:rPr lang="en-US" altLang="ja-JP" sz="2800" dirty="0" smtClean="0"/>
              <a:t>)</a:t>
            </a:r>
          </a:p>
          <a:p>
            <a:r>
              <a:rPr lang="en-US" altLang="ja-JP" sz="2800" b="1" dirty="0" smtClean="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6420412" cy="954107"/>
          </a:xfrm>
          <a:prstGeom prst="rect">
            <a:avLst/>
          </a:prstGeom>
          <a:ln>
            <a:solidFill>
              <a:schemeClr val="tx1"/>
            </a:solidFill>
          </a:ln>
        </p:spPr>
        <p:txBody>
          <a:bodyPr wrap="none">
            <a:spAutoFit/>
          </a:bodyPr>
          <a:lstStyle/>
          <a:p>
            <a:r>
              <a:rPr lang="ja-JP" altLang="en-US" sz="2800" dirty="0" smtClean="0"/>
              <a:t>値に名前を付ける構文（</a:t>
            </a:r>
            <a:r>
              <a:rPr lang="en-US" altLang="ja-JP" sz="2800" dirty="0" smtClean="0"/>
              <a:t>value declaration)</a:t>
            </a:r>
          </a:p>
          <a:p>
            <a:r>
              <a:rPr lang="en-US" altLang="ja-JP" sz="2800" dirty="0" smtClean="0"/>
              <a:t>    </a:t>
            </a:r>
            <a:r>
              <a:rPr lang="en-US" altLang="ja-JP" sz="2800" b="1" dirty="0" err="1" smtClean="0"/>
              <a:t>val</a:t>
            </a:r>
            <a:r>
              <a:rPr lang="en-US" altLang="ja-JP" sz="2800" dirty="0" smtClean="0"/>
              <a:t> &lt;name&gt; = &lt;exp&gt;</a:t>
            </a:r>
          </a:p>
        </p:txBody>
      </p:sp>
      <p:sp>
        <p:nvSpPr>
          <p:cNvPr id="16" name="テキスト ボックス 15"/>
          <p:cNvSpPr txBox="1"/>
          <p:nvPr/>
        </p:nvSpPr>
        <p:spPr>
          <a:xfrm>
            <a:off x="1071538" y="6143644"/>
            <a:ext cx="7164141" cy="400110"/>
          </a:xfrm>
          <a:prstGeom prst="rect">
            <a:avLst/>
          </a:prstGeom>
          <a:noFill/>
        </p:spPr>
        <p:txBody>
          <a:bodyPr wrap="none" rtlCol="0">
            <a:spAutoFit/>
          </a:bodyPr>
          <a:lstStyle/>
          <a:p>
            <a:r>
              <a:rPr kumimoji="1" lang="ja-JP" altLang="en-US" sz="2000" dirty="0" smtClean="0"/>
              <a:t>この構文についても、名前の有効範囲は関数宣言の場合と同じ。</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少し大きな例</a:t>
            </a:r>
            <a:endParaRPr kumimoji="1" lang="ja-JP" altLang="en-US" dirty="0"/>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smtClean="0"/>
              <a:t> </a:t>
            </a:r>
            <a:r>
              <a:rPr lang="ja-JP" altLang="en-US" sz="2800" b="1" dirty="0" smtClean="0"/>
              <a:t> </a:t>
            </a:r>
            <a:r>
              <a:rPr lang="en-US" altLang="ja-JP" sz="2800" b="1" dirty="0" smtClean="0"/>
              <a:t>let  </a:t>
            </a:r>
          </a:p>
          <a:p>
            <a:r>
              <a:rPr lang="ja-JP" altLang="en-US" sz="2800" b="1" dirty="0" smtClean="0"/>
              <a:t>         </a:t>
            </a:r>
            <a:r>
              <a:rPr lang="en-US" altLang="ja-JP" sz="2800" b="1" dirty="0" smtClean="0"/>
              <a:t>fun</a:t>
            </a:r>
            <a:r>
              <a:rPr lang="en-US" altLang="ja-JP" sz="2800" dirty="0" smtClean="0"/>
              <a:t>  </a:t>
            </a:r>
            <a:r>
              <a:rPr lang="en-US" altLang="ja-JP" sz="2800" dirty="0" err="1" smtClean="0"/>
              <a:t>unturn</a:t>
            </a:r>
            <a:r>
              <a:rPr lang="en-US" altLang="ja-JP" sz="2800" dirty="0" smtClean="0"/>
              <a:t> (x) = turn (turn (turn (x)))</a:t>
            </a:r>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lang="en-US" altLang="ja-JP" sz="2800" b="1" dirty="0" smtClean="0"/>
              <a:t>         </a:t>
            </a:r>
            <a:r>
              <a:rPr lang="en-US" altLang="ja-JP" sz="2800" b="1" dirty="0" err="1" smtClean="0"/>
              <a:t>val</a:t>
            </a:r>
            <a:r>
              <a:rPr lang="en-US" altLang="ja-JP" sz="2800" b="1" dirty="0" smtClean="0"/>
              <a:t>  </a:t>
            </a:r>
            <a:r>
              <a:rPr lang="en-US" altLang="ja-JP" sz="2800" dirty="0" err="1" smtClean="0"/>
              <a:t>aa</a:t>
            </a:r>
            <a:r>
              <a:rPr lang="en-US" altLang="ja-JP" sz="2800" dirty="0" smtClean="0"/>
              <a:t> = pile (a, turn (turn (a)))</a:t>
            </a:r>
          </a:p>
          <a:p>
            <a:r>
              <a:rPr lang="en-US" altLang="ja-JP" sz="2800" b="1" dirty="0" smtClean="0"/>
              <a:t>         </a:t>
            </a:r>
            <a:r>
              <a:rPr lang="en-US" altLang="ja-JP" sz="2800" b="1" dirty="0" err="1" smtClean="0"/>
              <a:t>val</a:t>
            </a:r>
            <a:r>
              <a:rPr lang="en-US" altLang="ja-JP" sz="2800" b="1" dirty="0" smtClean="0"/>
              <a:t>  </a:t>
            </a:r>
            <a:r>
              <a:rPr lang="en-US" altLang="ja-JP" sz="2800" dirty="0" smtClean="0"/>
              <a:t>bb = pile (</a:t>
            </a:r>
            <a:r>
              <a:rPr lang="en-US" altLang="ja-JP" sz="2800" dirty="0" err="1" smtClean="0"/>
              <a:t>unturn</a:t>
            </a:r>
            <a:r>
              <a:rPr lang="en-US" altLang="ja-JP" sz="2800" dirty="0" smtClean="0"/>
              <a:t> (b), turn (b))</a:t>
            </a:r>
          </a:p>
          <a:p>
            <a:r>
              <a:rPr lang="en-US" altLang="ja-JP" sz="2800" b="1" dirty="0" smtClean="0"/>
              <a:t>         </a:t>
            </a:r>
            <a:r>
              <a:rPr lang="en-US" altLang="ja-JP" sz="2800" b="1" dirty="0" err="1" smtClean="0"/>
              <a:t>val</a:t>
            </a:r>
            <a:r>
              <a:rPr lang="en-US" altLang="ja-JP" sz="2800" b="1" dirty="0" smtClean="0"/>
              <a:t>  </a:t>
            </a:r>
            <a:r>
              <a:rPr lang="en-US" altLang="ja-JP" sz="2800" dirty="0" smtClean="0"/>
              <a:t>p = sew (bb, </a:t>
            </a:r>
            <a:r>
              <a:rPr lang="en-US" altLang="ja-JP" sz="2800" dirty="0" err="1" smtClean="0"/>
              <a:t>aa</a:t>
            </a:r>
            <a:r>
              <a:rPr lang="en-US" altLang="ja-JP" sz="2800" dirty="0" smtClean="0"/>
              <a:t>)</a:t>
            </a:r>
          </a:p>
          <a:p>
            <a:r>
              <a:rPr lang="en-US" altLang="ja-JP" sz="2800" b="1" dirty="0" smtClean="0"/>
              <a:t>         </a:t>
            </a:r>
            <a:r>
              <a:rPr lang="en-US" altLang="ja-JP" sz="2800" b="1" dirty="0" err="1" smtClean="0"/>
              <a:t>val</a:t>
            </a:r>
            <a:r>
              <a:rPr lang="en-US" altLang="ja-JP" sz="2800" b="1" dirty="0" smtClean="0"/>
              <a:t>  </a:t>
            </a:r>
            <a:r>
              <a:rPr lang="en-US" altLang="ja-JP" sz="2800" dirty="0" smtClean="0"/>
              <a:t>q = sew (</a:t>
            </a:r>
            <a:r>
              <a:rPr lang="en-US" altLang="ja-JP" sz="2800" dirty="0" err="1" smtClean="0"/>
              <a:t>aa</a:t>
            </a:r>
            <a:r>
              <a:rPr lang="en-US" altLang="ja-JP" sz="2800" dirty="0" smtClean="0"/>
              <a:t>, bb)</a:t>
            </a:r>
          </a:p>
          <a:p>
            <a:r>
              <a:rPr lang="en-US" altLang="ja-JP" sz="2800" b="1" dirty="0" smtClean="0"/>
              <a:t>  in</a:t>
            </a:r>
          </a:p>
          <a:p>
            <a:r>
              <a:rPr lang="en-US" altLang="ja-JP" sz="2800" b="1" dirty="0" smtClean="0"/>
              <a:t>         </a:t>
            </a:r>
            <a:r>
              <a:rPr lang="en-US" altLang="ja-JP" sz="2800" dirty="0" smtClean="0"/>
              <a:t>pile (</a:t>
            </a:r>
            <a:r>
              <a:rPr lang="en-US" altLang="ja-JP" sz="2800" dirty="0" err="1" smtClean="0"/>
              <a:t>p,q</a:t>
            </a:r>
            <a:r>
              <a:rPr lang="en-US" altLang="ja-JP" sz="2800" dirty="0" smtClean="0"/>
              <a:t>)</a:t>
            </a:r>
          </a:p>
          <a:p>
            <a:r>
              <a:rPr lang="en-US" altLang="ja-JP" sz="2800" b="1" dirty="0" smtClean="0"/>
              <a:t> </a:t>
            </a:r>
            <a:r>
              <a:rPr lang="ja-JP" altLang="en-US" sz="2800" b="1" dirty="0" smtClean="0"/>
              <a:t> </a:t>
            </a:r>
            <a:r>
              <a:rPr lang="en-US" altLang="ja-JP" sz="2800" b="1" dirty="0" smtClean="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smtClean="0"/>
              <a:t> </a:t>
            </a:r>
            <a:r>
              <a:rPr lang="ja-JP" altLang="en-US" sz="2800" dirty="0" smtClean="0"/>
              <a:t> </a:t>
            </a:r>
            <a:r>
              <a:rPr lang="en-US" altLang="ja-JP" sz="2800" dirty="0" smtClean="0"/>
              <a:t>&lt;exp&gt; ::= a | b | &lt;name&gt; | &lt;name&gt; ( &lt;</a:t>
            </a:r>
            <a:r>
              <a:rPr lang="en-US" altLang="ja-JP" sz="2800" dirty="0" err="1" smtClean="0"/>
              <a:t>actuals</a:t>
            </a:r>
            <a:r>
              <a:rPr lang="en-US" altLang="ja-JP" sz="2800" dirty="0" smtClean="0"/>
              <a:t>&gt;)</a:t>
            </a:r>
          </a:p>
          <a:p>
            <a:r>
              <a:rPr lang="en-US" altLang="ja-JP" sz="2800" dirty="0" smtClean="0"/>
              <a:t>               | turn (&lt;exp&gt;) | sew (&lt;exp&gt;, &lt;exp&gt;)</a:t>
            </a:r>
          </a:p>
          <a:p>
            <a:r>
              <a:rPr lang="en-US" altLang="ja-JP" sz="2800" dirty="0" smtClean="0"/>
              <a:t>               |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a:p>
            <a:r>
              <a:rPr lang="en-US" altLang="ja-JP" sz="2800" dirty="0" smtClean="0"/>
              <a:t>  &lt;</a:t>
            </a:r>
            <a:r>
              <a:rPr lang="en-US" altLang="ja-JP" sz="2800" dirty="0" err="1" smtClean="0"/>
              <a:t>actuals</a:t>
            </a:r>
            <a:r>
              <a:rPr lang="en-US" altLang="ja-JP" sz="2800" dirty="0" smtClean="0"/>
              <a:t>&gt; ::=  &lt;exp&gt;  |  &lt;exp&gt; ,  &lt;</a:t>
            </a:r>
            <a:r>
              <a:rPr lang="en-US" altLang="ja-JP" sz="2800" dirty="0" err="1" smtClean="0"/>
              <a:t>actuals</a:t>
            </a:r>
            <a:r>
              <a:rPr lang="en-US" altLang="ja-JP" sz="2800" dirty="0" smtClean="0"/>
              <a:t>&gt;</a:t>
            </a:r>
          </a:p>
          <a:p>
            <a:r>
              <a:rPr lang="en-US" altLang="ja-JP" sz="2800" dirty="0" smtClean="0"/>
              <a:t>  &lt;</a:t>
            </a:r>
            <a:r>
              <a:rPr lang="en-US" altLang="ja-JP" sz="2800" dirty="0" err="1" smtClean="0"/>
              <a:t>decls</a:t>
            </a:r>
            <a:r>
              <a:rPr lang="en-US" altLang="ja-JP" sz="2800" dirty="0" smtClean="0"/>
              <a:t>&gt; ::= &lt;</a:t>
            </a:r>
            <a:r>
              <a:rPr lang="en-US" altLang="ja-JP" sz="2800" dirty="0" err="1" smtClean="0"/>
              <a:t>decl</a:t>
            </a:r>
            <a:r>
              <a:rPr lang="en-US" altLang="ja-JP" sz="2800" dirty="0" smtClean="0"/>
              <a:t>&gt; | &lt;</a:t>
            </a:r>
            <a:r>
              <a:rPr lang="en-US" altLang="ja-JP" sz="2800" dirty="0" err="1" smtClean="0"/>
              <a:t>decl</a:t>
            </a:r>
            <a:r>
              <a:rPr lang="en-US" altLang="ja-JP" sz="2800" dirty="0" smtClean="0"/>
              <a:t>&gt; &lt;</a:t>
            </a:r>
            <a:r>
              <a:rPr lang="en-US" altLang="ja-JP" sz="2800" dirty="0" err="1" smtClean="0"/>
              <a:t>decls</a:t>
            </a:r>
            <a:r>
              <a:rPr lang="en-US" altLang="ja-JP" sz="2800" dirty="0" smtClean="0"/>
              <a:t>&gt;</a:t>
            </a:r>
          </a:p>
          <a:p>
            <a:r>
              <a:rPr lang="en-US" altLang="ja-JP" sz="2800" dirty="0" smtClean="0"/>
              <a:t>  &lt;</a:t>
            </a:r>
            <a:r>
              <a:rPr lang="en-US" altLang="ja-JP" sz="2800" dirty="0" err="1" smtClean="0"/>
              <a:t>decl</a:t>
            </a:r>
            <a:r>
              <a:rPr lang="en-US" altLang="ja-JP" sz="2800" dirty="0" smtClean="0"/>
              <a:t>&gt; ::= </a:t>
            </a:r>
            <a:r>
              <a:rPr lang="en-US" altLang="ja-JP" sz="2800" b="1" dirty="0" smtClean="0"/>
              <a:t>fun</a:t>
            </a:r>
            <a:r>
              <a:rPr lang="en-US" altLang="ja-JP" sz="2800" dirty="0" smtClean="0"/>
              <a:t> &lt;name&gt; (&lt;formals&gt;) = &lt;exp&gt;</a:t>
            </a:r>
          </a:p>
          <a:p>
            <a:r>
              <a:rPr lang="en-US" altLang="ja-JP" sz="2800" dirty="0" smtClean="0"/>
              <a:t>                  | </a:t>
            </a:r>
            <a:r>
              <a:rPr lang="en-US" altLang="ja-JP" sz="2800" b="1" dirty="0" err="1" smtClean="0"/>
              <a:t>val</a:t>
            </a:r>
            <a:r>
              <a:rPr lang="en-US" altLang="ja-JP" sz="2800" dirty="0" smtClean="0"/>
              <a:t> &lt;name&gt; = &lt;exp&gt;</a:t>
            </a:r>
          </a:p>
          <a:p>
            <a:r>
              <a:rPr lang="en-US" altLang="ja-JP" sz="2800" dirty="0" smtClean="0"/>
              <a:t>  &lt;formals&gt; ::= &lt;name&gt; | &lt;name&gt;, &lt;formals&gt;</a:t>
            </a:r>
          </a:p>
        </p:txBody>
      </p:sp>
      <p:sp>
        <p:nvSpPr>
          <p:cNvPr id="45" name="タイトル 44"/>
          <p:cNvSpPr>
            <a:spLocks noGrp="1"/>
          </p:cNvSpPr>
          <p:nvPr>
            <p:ph type="title"/>
          </p:nvPr>
        </p:nvSpPr>
        <p:spPr/>
        <p:txBody>
          <a:bodyPr/>
          <a:lstStyle/>
          <a:p>
            <a:r>
              <a:rPr kumimoji="1" lang="en-US" altLang="ja-JP" dirty="0" smtClean="0"/>
              <a:t>Little Quilt</a:t>
            </a:r>
            <a:r>
              <a:rPr kumimoji="1" lang="ja-JP" altLang="en-US" dirty="0" smtClean="0"/>
              <a:t>言語の構文定義</a:t>
            </a:r>
            <a:endParaRPr kumimoji="1" lang="ja-JP" altLang="en-US" dirty="0"/>
          </a:p>
        </p:txBody>
      </p:sp>
      <p:sp>
        <p:nvSpPr>
          <p:cNvPr id="46" name="正方形/長方形 45"/>
          <p:cNvSpPr/>
          <p:nvPr/>
        </p:nvSpPr>
        <p:spPr>
          <a:xfrm>
            <a:off x="1214414" y="5357826"/>
            <a:ext cx="7072362" cy="1200329"/>
          </a:xfrm>
          <a:prstGeom prst="rect">
            <a:avLst/>
          </a:prstGeom>
        </p:spPr>
        <p:txBody>
          <a:bodyPr wrap="square">
            <a:spAutoFit/>
          </a:bodyPr>
          <a:lstStyle/>
          <a:p>
            <a:r>
              <a:rPr lang="en-US" altLang="ja-JP" sz="2400" dirty="0" smtClean="0"/>
              <a:t> &lt;name&gt;</a:t>
            </a:r>
            <a:r>
              <a:rPr lang="ja-JP" altLang="en-US" sz="2400" dirty="0" smtClean="0"/>
              <a:t>は文字列など。通常、字句解析で処理する。</a:t>
            </a:r>
            <a:r>
              <a:rPr lang="en-US" altLang="ja-JP" sz="2400" b="1" dirty="0" smtClean="0"/>
              <a:t> </a:t>
            </a:r>
          </a:p>
          <a:p>
            <a:r>
              <a:rPr lang="en-US" altLang="ja-JP" sz="2400" b="1" dirty="0" smtClean="0"/>
              <a:t>  </a:t>
            </a:r>
            <a:r>
              <a:rPr lang="en-US" altLang="ja-JP" sz="2400" dirty="0" smtClean="0"/>
              <a:t>&lt;name&gt; ::= &lt;c&gt; | &lt;c&gt;&lt;name&gt;</a:t>
            </a:r>
          </a:p>
          <a:p>
            <a:r>
              <a:rPr lang="en-US" altLang="ja-JP" sz="2400" dirty="0" smtClean="0"/>
              <a:t>  &lt;c&gt; ::= a | b | c | d | e …  </a:t>
            </a:r>
            <a:r>
              <a:rPr lang="ja-JP" altLang="en-US" sz="2400" dirty="0" smtClean="0"/>
              <a:t>などで定義できる。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連絡先</a:t>
            </a:r>
            <a:endParaRPr kumimoji="1" lang="ja-JP" altLang="en-US" dirty="0"/>
          </a:p>
        </p:txBody>
      </p:sp>
      <p:sp>
        <p:nvSpPr>
          <p:cNvPr id="3" name="コンテンツ プレースホルダ 2"/>
          <p:cNvSpPr>
            <a:spLocks noGrp="1"/>
          </p:cNvSpPr>
          <p:nvPr>
            <p:ph idx="1"/>
          </p:nvPr>
        </p:nvSpPr>
        <p:spPr>
          <a:xfrm>
            <a:off x="428596" y="1643050"/>
            <a:ext cx="8501122" cy="4525963"/>
          </a:xfrm>
        </p:spPr>
        <p:txBody>
          <a:bodyPr>
            <a:normAutofit/>
          </a:bodyPr>
          <a:lstStyle/>
          <a:p>
            <a:r>
              <a:rPr lang="ja-JP" altLang="en-US" sz="2800" dirty="0" smtClean="0"/>
              <a:t>篠埜　功</a:t>
            </a:r>
            <a:endParaRPr lang="en-US" altLang="ja-JP" sz="2800" dirty="0" smtClean="0"/>
          </a:p>
          <a:p>
            <a:pPr>
              <a:buNone/>
            </a:pPr>
            <a:r>
              <a:rPr lang="ja-JP" altLang="en-US" sz="2800" dirty="0" smtClean="0"/>
              <a:t>     居室</a:t>
            </a:r>
            <a:r>
              <a:rPr lang="en-US" altLang="ja-JP" sz="2800" dirty="0" smtClean="0"/>
              <a:t>:</a:t>
            </a:r>
            <a:r>
              <a:rPr lang="ja-JP" altLang="en-US" sz="2800" dirty="0" smtClean="0"/>
              <a:t> 豊洲校舎 </a:t>
            </a:r>
            <a:r>
              <a:rPr lang="en-US" altLang="ja-JP" sz="2800" dirty="0" smtClean="0"/>
              <a:t>14</a:t>
            </a:r>
            <a:r>
              <a:rPr lang="ja-JP" altLang="en-US" sz="2800" dirty="0" smtClean="0"/>
              <a:t>階 </a:t>
            </a:r>
            <a:r>
              <a:rPr lang="en-US" altLang="ja-JP" sz="2800" dirty="0" smtClean="0"/>
              <a:t>14K32</a:t>
            </a:r>
          </a:p>
          <a:p>
            <a:pPr>
              <a:buNone/>
            </a:pPr>
            <a:r>
              <a:rPr lang="en-US" altLang="ja-JP" sz="2800" dirty="0" smtClean="0"/>
              <a:t>       E-mail:  </a:t>
            </a:r>
            <a:r>
              <a:rPr lang="en-US" altLang="ja-JP" sz="2800" dirty="0" smtClean="0">
                <a:hlinkClick r:id="rId2"/>
              </a:rPr>
              <a:t>sasano@sic.shibaura-it.ac.jp</a:t>
            </a:r>
            <a:endParaRPr lang="en-US" altLang="ja-JP" sz="2800" dirty="0" smtClean="0"/>
          </a:p>
          <a:p>
            <a:pPr>
              <a:buNone/>
            </a:pPr>
            <a:r>
              <a:rPr lang="en-US" altLang="ja-JP" sz="2800" dirty="0" smtClean="0"/>
              <a:t>       web: </a:t>
            </a:r>
            <a:r>
              <a:rPr lang="en-US" altLang="ja-JP" sz="2800" dirty="0" smtClean="0">
                <a:hlinkClick r:id="rId3"/>
              </a:rPr>
              <a:t>http://www.sic.shibaura-it.ac.jp/~sasano/index-j.html</a:t>
            </a:r>
            <a:endParaRPr lang="en-US" altLang="ja-JP" sz="2800" dirty="0" smtClean="0"/>
          </a:p>
          <a:p>
            <a:pPr>
              <a:buNone/>
            </a:pPr>
            <a:r>
              <a:rPr lang="en-US" altLang="ja-JP" sz="2800" dirty="0" smtClean="0"/>
              <a:t>       </a:t>
            </a:r>
            <a:r>
              <a:rPr lang="ja-JP" altLang="en-US" sz="2800" dirty="0" smtClean="0"/>
              <a:t>講義用ページ</a:t>
            </a:r>
            <a:r>
              <a:rPr lang="en-US" altLang="ja-JP" sz="2800" dirty="0" smtClean="0"/>
              <a:t>:  </a:t>
            </a:r>
            <a:r>
              <a:rPr lang="ja-JP" altLang="en-US" sz="2800" dirty="0" smtClean="0"/>
              <a:t>上記</a:t>
            </a:r>
            <a:r>
              <a:rPr lang="en-US" altLang="ja-JP" sz="2800" dirty="0" smtClean="0"/>
              <a:t>web</a:t>
            </a:r>
            <a:r>
              <a:rPr lang="ja-JP" altLang="en-US" sz="2800" dirty="0" smtClean="0"/>
              <a:t>ページから講義情報ページへリンクを張っている。</a:t>
            </a:r>
            <a:endParaRPr lang="en-US" altLang="ja-JP" sz="2800" dirty="0" smtClean="0"/>
          </a:p>
          <a:p>
            <a:r>
              <a:rPr lang="en-US" altLang="ja-JP" sz="2800" dirty="0" smtClean="0"/>
              <a:t>SA</a:t>
            </a:r>
            <a:r>
              <a:rPr lang="ja-JP" altLang="en-US" sz="2800" dirty="0" smtClean="0"/>
              <a:t>（教育補助アルバイト</a:t>
            </a:r>
            <a:r>
              <a:rPr lang="ja-JP" altLang="en-US" sz="2800" dirty="0" smtClean="0"/>
              <a:t>）</a:t>
            </a:r>
            <a:r>
              <a:rPr lang="ja-JP" altLang="en-US" sz="2800" dirty="0"/>
              <a:t>吉塚大浩</a:t>
            </a:r>
            <a:r>
              <a:rPr lang="ja-JP" altLang="en-US" sz="2800" dirty="0" smtClean="0"/>
              <a:t>（</a:t>
            </a:r>
            <a:r>
              <a:rPr lang="ja-JP" altLang="en-US" sz="2800" dirty="0" smtClean="0"/>
              <a:t>篠埜研</a:t>
            </a:r>
            <a:r>
              <a:rPr lang="en-US" altLang="ja-JP" sz="2800" dirty="0" smtClean="0"/>
              <a:t>M1</a:t>
            </a:r>
            <a:r>
              <a:rPr lang="ja-JP" altLang="en-US" sz="2800" dirty="0" smtClean="0"/>
              <a:t>）</a:t>
            </a:r>
            <a:endParaRPr lang="en-US" altLang="ja-JP" sz="2800" dirty="0" smtClean="0"/>
          </a:p>
        </p:txBody>
      </p:sp>
    </p:spTree>
    <p:extLst>
      <p:ext uri="{BB962C8B-B14F-4D97-AF65-F5344CB8AC3E}">
        <p14:creationId xmlns:p14="http://schemas.microsoft.com/office/powerpoint/2010/main" val="4877733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機械語</a:t>
            </a:r>
            <a:r>
              <a:rPr lang="en-US" altLang="ja-JP" dirty="0" smtClean="0"/>
              <a:t>(machine language)</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機械語</a:t>
            </a:r>
            <a:r>
              <a:rPr lang="en-US" altLang="ja-JP" dirty="0"/>
              <a:t>(machine language)</a:t>
            </a:r>
            <a:r>
              <a:rPr lang="ja-JP" altLang="en-US" dirty="0"/>
              <a:t>はもっとも低レベルの言語。コンピュータが直接解釈実行する。</a:t>
            </a:r>
            <a:endParaRPr lang="en-US" altLang="ja-JP" dirty="0"/>
          </a:p>
          <a:p>
            <a:pPr lvl="1"/>
            <a:r>
              <a:rPr lang="ja-JP" altLang="en-US" dirty="0"/>
              <a:t>機械語は最初、コード</a:t>
            </a:r>
            <a:r>
              <a:rPr lang="en-US" altLang="ja-JP" dirty="0"/>
              <a:t>(code)</a:t>
            </a:r>
            <a:r>
              <a:rPr lang="ja-JP" altLang="en-US" dirty="0"/>
              <a:t>と呼ばれた。（今日では高級言語のプログラムのこともコードと言う。）</a:t>
            </a:r>
            <a:endParaRPr lang="en-US" altLang="ja-JP" dirty="0"/>
          </a:p>
          <a:p>
            <a:r>
              <a:rPr kumimoji="1" lang="ja-JP" altLang="en-US" dirty="0" smtClean="0"/>
              <a:t>フォンノイマンマシン</a:t>
            </a:r>
            <a:r>
              <a:rPr kumimoji="1" lang="en-US" altLang="ja-JP" dirty="0" smtClean="0"/>
              <a:t>(von Neumann machine)</a:t>
            </a:r>
            <a:endParaRPr lang="en-US" altLang="ja-JP" dirty="0" smtClean="0"/>
          </a:p>
          <a:p>
            <a:pPr lvl="1"/>
            <a:r>
              <a:rPr kumimoji="1" lang="en-US" altLang="ja-JP" dirty="0" smtClean="0"/>
              <a:t>1946</a:t>
            </a:r>
            <a:r>
              <a:rPr kumimoji="1" lang="ja-JP" altLang="en-US" dirty="0" smtClean="0"/>
              <a:t>年にプリンストン高等研究所で</a:t>
            </a:r>
            <a:r>
              <a:rPr lang="ja-JP" altLang="en-US" dirty="0" smtClean="0"/>
              <a:t>設計。</a:t>
            </a:r>
            <a:endParaRPr lang="en-US" altLang="ja-JP" dirty="0" smtClean="0"/>
          </a:p>
          <a:p>
            <a:pPr lvl="1"/>
            <a:r>
              <a:rPr kumimoji="1" lang="en-US" altLang="ja-JP" dirty="0" smtClean="0"/>
              <a:t>Turing machine</a:t>
            </a:r>
            <a:r>
              <a:rPr kumimoji="1" lang="ja-JP" altLang="en-US" dirty="0" smtClean="0"/>
              <a:t>をランダムアクセスマシンにし、入出力装置を追加したものに相当。</a:t>
            </a:r>
            <a:endParaRPr kumimoji="1" lang="en-US" altLang="ja-JP" dirty="0" smtClean="0"/>
          </a:p>
          <a:p>
            <a:pPr>
              <a:buNone/>
            </a:pP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機械語</a:t>
            </a:r>
            <a:r>
              <a:rPr lang="en-US" altLang="ja-JP" sz="3900" dirty="0" smtClean="0"/>
              <a:t>(machine language)</a:t>
            </a:r>
            <a:endParaRPr lang="ja-JP" altLang="en-US" sz="3900" dirty="0" smtClean="0"/>
          </a:p>
        </p:txBody>
      </p:sp>
      <p:sp>
        <p:nvSpPr>
          <p:cNvPr id="28675" name="テキスト ボックス 11"/>
          <p:cNvSpPr txBox="1">
            <a:spLocks noChangeArrowheads="1"/>
          </p:cNvSpPr>
          <p:nvPr/>
        </p:nvSpPr>
        <p:spPr bwMode="auto">
          <a:xfrm>
            <a:off x="500034" y="1164134"/>
            <a:ext cx="7929562" cy="5693866"/>
          </a:xfrm>
          <a:prstGeom prst="rect">
            <a:avLst/>
          </a:prstGeom>
          <a:noFill/>
          <a:ln w="9525">
            <a:noFill/>
            <a:miter lim="800000"/>
            <a:headEnd/>
            <a:tailEnd/>
          </a:ln>
        </p:spPr>
        <p:txBody>
          <a:bodyPr>
            <a:spAutoFit/>
          </a:bodyPr>
          <a:lstStyle/>
          <a:p>
            <a:r>
              <a:rPr lang="ja-JP" altLang="en-US" sz="2800" dirty="0" smtClean="0"/>
              <a:t>数字の列であらわされる。</a:t>
            </a:r>
            <a:endParaRPr lang="en-US" altLang="ja-JP" sz="2800" dirty="0" smtClean="0"/>
          </a:p>
          <a:p>
            <a:r>
              <a:rPr lang="en-US" altLang="ja-JP" sz="2800" dirty="0" smtClean="0"/>
              <a:t>[1946</a:t>
            </a:r>
            <a:r>
              <a:rPr lang="ja-JP" altLang="en-US" sz="2800" dirty="0" smtClean="0"/>
              <a:t>年に設計された</a:t>
            </a:r>
            <a:r>
              <a:rPr lang="en-US" altLang="ja-JP" sz="2800" dirty="0" smtClean="0"/>
              <a:t>von Neumann machine</a:t>
            </a:r>
            <a:r>
              <a:rPr lang="ja-JP" altLang="en-US" sz="2800" dirty="0" smtClean="0"/>
              <a:t>の機械語の断片例</a:t>
            </a:r>
            <a:r>
              <a:rPr lang="en-US" altLang="ja-JP" sz="2800" dirty="0" smtClean="0"/>
              <a:t>]</a:t>
            </a:r>
          </a:p>
          <a:p>
            <a:r>
              <a:rPr lang="en-US" altLang="ja-JP" sz="2800" dirty="0" smtClean="0"/>
              <a:t>00000010101111001010</a:t>
            </a:r>
          </a:p>
          <a:p>
            <a:r>
              <a:rPr lang="en-US" altLang="ja-JP" sz="2800" dirty="0" smtClean="0"/>
              <a:t>00000010111111001000</a:t>
            </a:r>
          </a:p>
          <a:p>
            <a:r>
              <a:rPr lang="en-US" altLang="ja-JP" sz="2800" dirty="0" smtClean="0"/>
              <a:t>00000011001110101000</a:t>
            </a:r>
          </a:p>
          <a:p>
            <a:r>
              <a:rPr lang="ja-JP" altLang="en-US" sz="2800" dirty="0" smtClean="0"/>
              <a:t>（</a:t>
            </a:r>
            <a:r>
              <a:rPr lang="en-US" altLang="ja-JP" sz="2800" dirty="0" smtClean="0"/>
              <a:t>10</a:t>
            </a:r>
            <a:r>
              <a:rPr lang="ja-JP" altLang="en-US" sz="2800" dirty="0" smtClean="0"/>
              <a:t>番地と</a:t>
            </a:r>
            <a:r>
              <a:rPr lang="en-US" altLang="ja-JP" sz="2800" dirty="0" smtClean="0"/>
              <a:t>11</a:t>
            </a:r>
            <a:r>
              <a:rPr lang="ja-JP" altLang="en-US" sz="2800" dirty="0" smtClean="0"/>
              <a:t>番地の値を足し、その結果を</a:t>
            </a:r>
            <a:r>
              <a:rPr lang="en-US" altLang="ja-JP" sz="2800" dirty="0" smtClean="0"/>
              <a:t>12</a:t>
            </a:r>
            <a:r>
              <a:rPr lang="ja-JP" altLang="en-US" sz="2800" dirty="0" smtClean="0"/>
              <a:t>番地に</a:t>
            </a:r>
            <a:endParaRPr lang="en-US" altLang="ja-JP" sz="2800" dirty="0" smtClean="0"/>
          </a:p>
          <a:p>
            <a:r>
              <a:rPr lang="ja-JP" altLang="en-US" sz="2800" dirty="0" smtClean="0"/>
              <a:t>保存する）</a:t>
            </a:r>
            <a:endParaRPr lang="en-US" altLang="ja-JP" sz="2800" dirty="0" smtClean="0"/>
          </a:p>
          <a:p>
            <a:r>
              <a:rPr lang="ja-JP" altLang="en-US" sz="2800" dirty="0" smtClean="0"/>
              <a:t>現代のコンピュータも原理的には</a:t>
            </a:r>
            <a:r>
              <a:rPr lang="en-US" altLang="ja-JP" sz="2800" dirty="0" smtClean="0"/>
              <a:t>von Neumann</a:t>
            </a:r>
            <a:r>
              <a:rPr lang="ja-JP" altLang="en-US" sz="2800" dirty="0" smtClean="0"/>
              <a:t> </a:t>
            </a:r>
            <a:r>
              <a:rPr lang="en-US" altLang="ja-JP" sz="2800" dirty="0" smtClean="0"/>
              <a:t>machine</a:t>
            </a:r>
            <a:r>
              <a:rPr lang="ja-JP" altLang="en-US" sz="2800" dirty="0" smtClean="0"/>
              <a:t>と同じであり、</a:t>
            </a:r>
            <a:r>
              <a:rPr lang="en-US" altLang="ja-JP" sz="2800" dirty="0" smtClean="0"/>
              <a:t>”von Neumann architecture”</a:t>
            </a:r>
            <a:r>
              <a:rPr lang="ja-JP" altLang="en-US" sz="2800" dirty="0" smtClean="0"/>
              <a:t>のコンピュータと言われる。</a:t>
            </a:r>
            <a:endParaRPr lang="en-US" altLang="ja-JP" sz="2800" dirty="0" smtClean="0"/>
          </a:p>
          <a:p>
            <a:r>
              <a:rPr lang="ja-JP" altLang="en-US" sz="2800" dirty="0" smtClean="0"/>
              <a:t>アセンブリ言語</a:t>
            </a:r>
            <a:r>
              <a:rPr lang="en-US" altLang="ja-JP" sz="2800" dirty="0" smtClean="0"/>
              <a:t>(assembly language)</a:t>
            </a:r>
            <a:r>
              <a:rPr lang="ja-JP" altLang="en-US" sz="2800" dirty="0" smtClean="0"/>
              <a:t>は機械語の命令を記号で表す。</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プログラミング言語</a:t>
            </a:r>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ja-JP" altLang="en-US" sz="2800" dirty="0" smtClean="0"/>
              <a:t>プログラミング言語は特定の機械に依存しないことが（通常は）望まれる（高水準言語）。</a:t>
            </a:r>
            <a:endParaRPr lang="en-US" altLang="ja-JP" sz="2800" dirty="0" smtClean="0"/>
          </a:p>
        </p:txBody>
      </p:sp>
      <p:sp>
        <p:nvSpPr>
          <p:cNvPr id="5" name="テキスト ボックス 3"/>
          <p:cNvSpPr txBox="1">
            <a:spLocks noChangeArrowheads="1"/>
          </p:cNvSpPr>
          <p:nvPr/>
        </p:nvSpPr>
        <p:spPr bwMode="auto">
          <a:xfrm>
            <a:off x="928662" y="2928934"/>
            <a:ext cx="7000875" cy="3416320"/>
          </a:xfrm>
          <a:prstGeom prst="rect">
            <a:avLst/>
          </a:prstGeom>
          <a:noFill/>
          <a:ln w="9525">
            <a:noFill/>
            <a:miter lim="800000"/>
            <a:headEnd/>
            <a:tailEnd/>
          </a:ln>
        </p:spPr>
        <p:txBody>
          <a:bodyPr>
            <a:spAutoFit/>
          </a:bodyPr>
          <a:lstStyle/>
          <a:p>
            <a:r>
              <a:rPr lang="ja-JP" altLang="en-US" sz="2400" dirty="0"/>
              <a:t>プログラミング言語が持つべき</a:t>
            </a:r>
            <a:r>
              <a:rPr lang="ja-JP" altLang="en-US" sz="2400" dirty="0" smtClean="0"/>
              <a:t>性質</a:t>
            </a:r>
            <a:endParaRPr lang="en-US" altLang="ja-JP" sz="2400" dirty="0"/>
          </a:p>
          <a:p>
            <a:pPr>
              <a:buFont typeface="Wingdings" pitchFamily="2" charset="2"/>
              <a:buChar char="Ø"/>
            </a:pPr>
            <a:r>
              <a:rPr lang="ja-JP" altLang="en-US" sz="2400" dirty="0"/>
              <a:t> 高水準の記述能力</a:t>
            </a:r>
            <a:endParaRPr lang="en-US" altLang="ja-JP" sz="2400" dirty="0"/>
          </a:p>
          <a:p>
            <a:pPr lvl="1">
              <a:buFont typeface="Arial" charset="0"/>
              <a:buChar char="•"/>
            </a:pPr>
            <a:r>
              <a:rPr lang="ja-JP" altLang="en-US" sz="2400" dirty="0"/>
              <a:t> プログラムの論理構造を簡潔に記述</a:t>
            </a:r>
            <a:endParaRPr lang="en-US" altLang="ja-JP" sz="2400" dirty="0"/>
          </a:p>
          <a:p>
            <a:pPr>
              <a:buFont typeface="Wingdings" pitchFamily="2" charset="2"/>
              <a:buChar char="Ø"/>
            </a:pPr>
            <a:r>
              <a:rPr lang="ja-JP" altLang="en-US" sz="2400" dirty="0"/>
              <a:t> 厳密な意味の定義</a:t>
            </a:r>
            <a:endParaRPr lang="en-US" altLang="ja-JP" sz="2400" dirty="0"/>
          </a:p>
          <a:p>
            <a:pPr lvl="1">
              <a:buFont typeface="Arial" charset="0"/>
              <a:buChar char="•"/>
            </a:pPr>
            <a:r>
              <a:rPr lang="ja-JP" altLang="en-US" sz="2400" dirty="0"/>
              <a:t> その言語で記述可能なすべてのプログラムの意味（動作）を完全に規定</a:t>
            </a:r>
            <a:endParaRPr lang="en-US" altLang="ja-JP" sz="2400" dirty="0"/>
          </a:p>
          <a:p>
            <a:pPr>
              <a:buFont typeface="Wingdings" pitchFamily="2" charset="2"/>
              <a:buChar char="Ø"/>
            </a:pPr>
            <a:r>
              <a:rPr lang="ja-JP" altLang="en-US" sz="2400" dirty="0"/>
              <a:t> 効率的実装</a:t>
            </a:r>
            <a:endParaRPr lang="en-US" altLang="ja-JP" sz="2400" dirty="0"/>
          </a:p>
          <a:p>
            <a:pPr lvl="1">
              <a:buFont typeface="Arial" charset="0"/>
              <a:buChar char="•"/>
            </a:pPr>
            <a:r>
              <a:rPr lang="ja-JP" altLang="en-US" sz="2400" dirty="0"/>
              <a:t> その言語で記述可能なすべてのプログラムを、効率のよい機械語に変換</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高水準言語の利点</a:t>
            </a:r>
          </a:p>
        </p:txBody>
      </p:sp>
      <p:sp>
        <p:nvSpPr>
          <p:cNvPr id="4" name="テキスト ボックス 3"/>
          <p:cNvSpPr txBox="1"/>
          <p:nvPr/>
        </p:nvSpPr>
        <p:spPr>
          <a:xfrm>
            <a:off x="785786" y="1142984"/>
            <a:ext cx="7786742" cy="954107"/>
          </a:xfrm>
          <a:prstGeom prst="rect">
            <a:avLst/>
          </a:prstGeom>
          <a:noFill/>
        </p:spPr>
        <p:txBody>
          <a:bodyPr wrap="square" rtlCol="0">
            <a:spAutoFit/>
          </a:bodyPr>
          <a:lstStyle/>
          <a:p>
            <a:r>
              <a:rPr lang="ja-JP" altLang="en-US" sz="2800" dirty="0" smtClean="0"/>
              <a:t>機械語、アセンブリ言語はほとんどすべての領域において高水準言語にとってかわられた。</a:t>
            </a:r>
            <a:endParaRPr lang="en-US" altLang="ja-JP" sz="2800" dirty="0" smtClean="0"/>
          </a:p>
        </p:txBody>
      </p:sp>
      <p:sp>
        <p:nvSpPr>
          <p:cNvPr id="6" name="テキスト ボックス 5"/>
          <p:cNvSpPr txBox="1"/>
          <p:nvPr/>
        </p:nvSpPr>
        <p:spPr>
          <a:xfrm>
            <a:off x="1428728" y="2060848"/>
            <a:ext cx="6479659" cy="1569660"/>
          </a:xfrm>
          <a:prstGeom prst="rect">
            <a:avLst/>
          </a:prstGeom>
          <a:noFill/>
        </p:spPr>
        <p:txBody>
          <a:bodyPr wrap="none" rtlCol="0">
            <a:spAutoFit/>
          </a:bodyPr>
          <a:lstStyle/>
          <a:p>
            <a:pPr>
              <a:buFont typeface="Arial" pitchFamily="34" charset="0"/>
              <a:buChar char="•"/>
            </a:pPr>
            <a:r>
              <a:rPr kumimoji="1" lang="ja-JP" altLang="en-US" sz="2400" dirty="0" smtClean="0"/>
              <a:t>  人間に</a:t>
            </a:r>
            <a:r>
              <a:rPr lang="ja-JP" altLang="en-US" sz="2400" dirty="0" smtClean="0"/>
              <a:t>とって読みやすい</a:t>
            </a:r>
            <a:endParaRPr lang="en-US" altLang="ja-JP" sz="2400" dirty="0" smtClean="0"/>
          </a:p>
          <a:p>
            <a:pPr>
              <a:buFont typeface="Arial" pitchFamily="34" charset="0"/>
              <a:buChar char="•"/>
            </a:pPr>
            <a:r>
              <a:rPr lang="ja-JP" altLang="en-US" sz="2400" dirty="0" smtClean="0"/>
              <a:t>  </a:t>
            </a:r>
            <a:r>
              <a:rPr kumimoji="1" lang="ja-JP" altLang="en-US" sz="2400" dirty="0" smtClean="0"/>
              <a:t>特定の機械に依存しない </a:t>
            </a:r>
            <a:r>
              <a:rPr kumimoji="1" lang="en-US" altLang="ja-JP" sz="2400" dirty="0" smtClean="0"/>
              <a:t>(portable)</a:t>
            </a:r>
          </a:p>
          <a:p>
            <a:pPr>
              <a:buFont typeface="Arial" pitchFamily="34" charset="0"/>
              <a:buChar char="•"/>
            </a:pPr>
            <a:r>
              <a:rPr lang="en-US" altLang="ja-JP" sz="2400" dirty="0" smtClean="0"/>
              <a:t>  </a:t>
            </a:r>
            <a:r>
              <a:rPr lang="ja-JP" altLang="en-US" sz="2400" dirty="0" smtClean="0"/>
              <a:t>ライブラリが使える</a:t>
            </a:r>
            <a:endParaRPr lang="en-US" altLang="ja-JP" sz="2400" dirty="0" smtClean="0"/>
          </a:p>
          <a:p>
            <a:pPr>
              <a:buFont typeface="Arial" pitchFamily="34" charset="0"/>
              <a:buChar char="•"/>
            </a:pPr>
            <a:r>
              <a:rPr lang="en-US" altLang="ja-JP" sz="2400" dirty="0" smtClean="0"/>
              <a:t>  </a:t>
            </a:r>
            <a:r>
              <a:rPr lang="ja-JP" altLang="en-US" sz="2400" dirty="0" smtClean="0"/>
              <a:t>構文チェック、型チェックなどの検査機構がある</a:t>
            </a:r>
            <a:endParaRPr lang="en-US" altLang="ja-JP" sz="2400" dirty="0" smtClean="0"/>
          </a:p>
        </p:txBody>
      </p:sp>
      <p:sp>
        <p:nvSpPr>
          <p:cNvPr id="7" name="テキスト ボックス 6"/>
          <p:cNvSpPr txBox="1"/>
          <p:nvPr/>
        </p:nvSpPr>
        <p:spPr>
          <a:xfrm>
            <a:off x="571472" y="3714752"/>
            <a:ext cx="8072494" cy="523220"/>
          </a:xfrm>
          <a:prstGeom prst="rect">
            <a:avLst/>
          </a:prstGeom>
          <a:noFill/>
        </p:spPr>
        <p:txBody>
          <a:bodyPr wrap="square" rtlCol="0">
            <a:spAutoFit/>
          </a:bodyPr>
          <a:lstStyle/>
          <a:p>
            <a:r>
              <a:rPr lang="ja-JP" altLang="en-US" sz="2800" dirty="0" smtClean="0"/>
              <a:t>例</a:t>
            </a:r>
            <a:r>
              <a:rPr lang="en-US" altLang="ja-JP" sz="2800" dirty="0" smtClean="0"/>
              <a:t>: C</a:t>
            </a:r>
            <a:r>
              <a:rPr lang="ja-JP" altLang="en-US" sz="2800" dirty="0" smtClean="0"/>
              <a:t>言語</a:t>
            </a:r>
            <a:endParaRPr kumimoji="1" lang="ja-JP" altLang="en-US" sz="2800" dirty="0"/>
          </a:p>
        </p:txBody>
      </p:sp>
      <p:sp>
        <p:nvSpPr>
          <p:cNvPr id="8" name="テキスト ボックス 7"/>
          <p:cNvSpPr txBox="1"/>
          <p:nvPr/>
        </p:nvSpPr>
        <p:spPr>
          <a:xfrm>
            <a:off x="971600" y="4289028"/>
            <a:ext cx="7920880" cy="2308324"/>
          </a:xfrm>
          <a:prstGeom prst="rect">
            <a:avLst/>
          </a:prstGeom>
          <a:noFill/>
        </p:spPr>
        <p:txBody>
          <a:bodyPr wrap="square" rtlCol="0">
            <a:spAutoFit/>
          </a:bodyPr>
          <a:lstStyle/>
          <a:p>
            <a:pPr lvl="0">
              <a:buFont typeface="Arial" pitchFamily="34" charset="0"/>
              <a:buChar char="•"/>
            </a:pPr>
            <a:r>
              <a:rPr lang="en-US" altLang="ja-JP" sz="2400" dirty="0" smtClean="0">
                <a:solidFill>
                  <a:prstClr val="black"/>
                </a:solidFill>
              </a:rPr>
              <a:t> 1973</a:t>
            </a:r>
            <a:r>
              <a:rPr lang="ja-JP" altLang="en-US" sz="2400" dirty="0" smtClean="0">
                <a:solidFill>
                  <a:prstClr val="black"/>
                </a:solidFill>
              </a:rPr>
              <a:t>年に開発</a:t>
            </a:r>
            <a:r>
              <a:rPr lang="en-US" altLang="ja-JP" sz="2400" dirty="0" smtClean="0">
                <a:solidFill>
                  <a:prstClr val="black"/>
                </a:solidFill>
              </a:rPr>
              <a:t>, UNIX</a:t>
            </a:r>
            <a:r>
              <a:rPr lang="ja-JP" altLang="en-US" sz="2400" dirty="0" smtClean="0">
                <a:solidFill>
                  <a:prstClr val="black"/>
                </a:solidFill>
              </a:rPr>
              <a:t>の</a:t>
            </a:r>
            <a:r>
              <a:rPr lang="en-US" altLang="ja-JP" sz="2400" dirty="0" smtClean="0">
                <a:solidFill>
                  <a:prstClr val="black"/>
                </a:solidFill>
              </a:rPr>
              <a:t>kernel(</a:t>
            </a:r>
            <a:r>
              <a:rPr lang="ja-JP" altLang="en-US" sz="2400" dirty="0" smtClean="0">
                <a:solidFill>
                  <a:prstClr val="black"/>
                </a:solidFill>
              </a:rPr>
              <a:t>最初はアセンブリ言語で書かれていた</a:t>
            </a:r>
            <a:r>
              <a:rPr lang="en-US" altLang="ja-JP" sz="2400" dirty="0" smtClean="0">
                <a:solidFill>
                  <a:prstClr val="black"/>
                </a:solidFill>
              </a:rPr>
              <a:t>)</a:t>
            </a:r>
            <a:r>
              <a:rPr lang="ja-JP" altLang="en-US" sz="2400" dirty="0" smtClean="0">
                <a:solidFill>
                  <a:prstClr val="black"/>
                </a:solidFill>
              </a:rPr>
              <a:t>を</a:t>
            </a:r>
            <a:r>
              <a:rPr lang="en-US" altLang="ja-JP" sz="2400" dirty="0" smtClean="0">
                <a:solidFill>
                  <a:prstClr val="black"/>
                </a:solidFill>
              </a:rPr>
              <a:t>C</a:t>
            </a:r>
            <a:r>
              <a:rPr lang="ja-JP" altLang="en-US" sz="2400" dirty="0" smtClean="0">
                <a:solidFill>
                  <a:prstClr val="black"/>
                </a:solidFill>
              </a:rPr>
              <a:t>で書き換えた</a:t>
            </a:r>
            <a:endParaRPr lang="en-US" altLang="ja-JP" sz="2400" dirty="0" smtClean="0">
              <a:solidFill>
                <a:prstClr val="black"/>
              </a:solidFill>
            </a:endParaRPr>
          </a:p>
          <a:p>
            <a:pPr lvl="0">
              <a:buFont typeface="Arial" pitchFamily="34" charset="0"/>
              <a:buChar char="•"/>
            </a:pPr>
            <a:r>
              <a:rPr lang="ja-JP" altLang="en-US" sz="2400" dirty="0" smtClean="0">
                <a:solidFill>
                  <a:prstClr val="black"/>
                </a:solidFill>
              </a:rPr>
              <a:t>　アセンブリ言語で書かれていたころより修正や、新しいデバイスの追加に対する拡張などがはるかに容易になった</a:t>
            </a:r>
            <a:endParaRPr lang="en-US" altLang="ja-JP" sz="2400" dirty="0" smtClean="0">
              <a:solidFill>
                <a:prstClr val="black"/>
              </a:solidFill>
            </a:endParaRPr>
          </a:p>
          <a:p>
            <a:pPr lvl="0">
              <a:buFont typeface="Arial" pitchFamily="34" charset="0"/>
              <a:buChar char="•"/>
            </a:pPr>
            <a:r>
              <a:rPr lang="en-US" altLang="ja-JP" sz="2400" dirty="0" smtClean="0">
                <a:solidFill>
                  <a:prstClr val="black"/>
                </a:solidFill>
              </a:rPr>
              <a:t>  </a:t>
            </a:r>
            <a:r>
              <a:rPr lang="ja-JP" altLang="en-US" sz="2400" dirty="0" smtClean="0">
                <a:solidFill>
                  <a:prstClr val="black"/>
                </a:solidFill>
              </a:rPr>
              <a:t>異なるハードウェア</a:t>
            </a:r>
            <a:r>
              <a:rPr lang="en-US" altLang="ja-JP" sz="2400" dirty="0" smtClean="0">
                <a:solidFill>
                  <a:prstClr val="black"/>
                </a:solidFill>
              </a:rPr>
              <a:t>(PDP-11</a:t>
            </a:r>
            <a:r>
              <a:rPr lang="ja-JP" altLang="en-US" sz="2400" dirty="0" smtClean="0">
                <a:solidFill>
                  <a:prstClr val="black"/>
                </a:solidFill>
              </a:rPr>
              <a:t>以外</a:t>
            </a:r>
            <a:r>
              <a:rPr lang="en-US" altLang="ja-JP" sz="2400" dirty="0" smtClean="0">
                <a:solidFill>
                  <a:prstClr val="black"/>
                </a:solidFill>
              </a:rPr>
              <a:t>)</a:t>
            </a:r>
            <a:r>
              <a:rPr lang="ja-JP" altLang="en-US" sz="2400" dirty="0" smtClean="0">
                <a:solidFill>
                  <a:prstClr val="black"/>
                </a:solidFill>
              </a:rPr>
              <a:t>に対する</a:t>
            </a:r>
            <a:r>
              <a:rPr lang="en-US" altLang="ja-JP" sz="2400" dirty="0" smtClean="0">
                <a:solidFill>
                  <a:prstClr val="black"/>
                </a:solidFill>
              </a:rPr>
              <a:t>UNIX OS</a:t>
            </a:r>
            <a:r>
              <a:rPr lang="ja-JP" altLang="en-US" sz="2400" dirty="0" smtClean="0">
                <a:solidFill>
                  <a:prstClr val="black"/>
                </a:solidFill>
              </a:rPr>
              <a:t>も、コードの大部分を変えることなく作れた。</a:t>
            </a:r>
            <a:endParaRPr kumimoji="1" lang="ja-JP" altLang="en-US" sz="16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プログラミング言語の分類</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ja-JP" altLang="en-US" sz="2800" dirty="0" smtClean="0"/>
              <a:t>命令型言語</a:t>
            </a:r>
            <a:r>
              <a:rPr lang="en-US" altLang="ja-JP" sz="2800" dirty="0" smtClean="0"/>
              <a:t>(imperative language)</a:t>
            </a:r>
            <a:r>
              <a:rPr lang="ja-JP" altLang="en-US" sz="2800" dirty="0" smtClean="0"/>
              <a:t>あるいは手続き型言語</a:t>
            </a:r>
            <a:r>
              <a:rPr lang="en-US" altLang="ja-JP" sz="2800" dirty="0" smtClean="0"/>
              <a:t>(procedural language)</a:t>
            </a:r>
          </a:p>
          <a:p>
            <a:r>
              <a:rPr lang="ja-JP" altLang="en-US" sz="2800" dirty="0" smtClean="0"/>
              <a:t>関数型言語</a:t>
            </a:r>
            <a:r>
              <a:rPr lang="en-US" altLang="ja-JP" sz="2800" dirty="0" smtClean="0"/>
              <a:t>(functional language)</a:t>
            </a:r>
          </a:p>
          <a:p>
            <a:pPr marL="342900" lvl="1" indent="-342900">
              <a:buFont typeface="Arial" pitchFamily="34" charset="0"/>
              <a:buChar char="•"/>
            </a:pPr>
            <a:r>
              <a:rPr lang="ja-JP" altLang="en-US" dirty="0" smtClean="0"/>
              <a:t>オブジェクト指向言語</a:t>
            </a:r>
            <a:r>
              <a:rPr lang="en-US" altLang="ja-JP" dirty="0" smtClean="0"/>
              <a:t>(object oriented language)</a:t>
            </a:r>
          </a:p>
          <a:p>
            <a:r>
              <a:rPr lang="ja-JP" altLang="en-US" sz="2800" dirty="0" smtClean="0"/>
              <a:t>論理型言語</a:t>
            </a:r>
            <a:r>
              <a:rPr lang="en-US" altLang="ja-JP" sz="2800" dirty="0" smtClean="0"/>
              <a:t>(logic programming language)</a:t>
            </a:r>
          </a:p>
        </p:txBody>
      </p:sp>
      <p:sp>
        <p:nvSpPr>
          <p:cNvPr id="4" name="正方形/長方形 3"/>
          <p:cNvSpPr/>
          <p:nvPr/>
        </p:nvSpPr>
        <p:spPr>
          <a:xfrm>
            <a:off x="571472" y="1571612"/>
            <a:ext cx="8001056" cy="954107"/>
          </a:xfrm>
          <a:prstGeom prst="rect">
            <a:avLst/>
          </a:prstGeom>
        </p:spPr>
        <p:txBody>
          <a:bodyPr wrap="square">
            <a:spAutoFit/>
          </a:bodyPr>
          <a:lstStyle/>
          <a:p>
            <a:r>
              <a:rPr lang="ja-JP" altLang="en-US" sz="2800" dirty="0" smtClean="0"/>
              <a:t>プログラミング言語は計算モデルにより以下のように分類される。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言語が提供するもの（１）</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計算モデル（前ページ参照）</a:t>
            </a:r>
            <a:endParaRPr kumimoji="1" lang="en-US" altLang="ja-JP" dirty="0" smtClean="0"/>
          </a:p>
          <a:p>
            <a:r>
              <a:rPr lang="ja-JP" altLang="en-US" dirty="0" smtClean="0"/>
              <a:t>データ型（とその操作）</a:t>
            </a:r>
            <a:endParaRPr lang="en-US" altLang="ja-JP" dirty="0" smtClean="0"/>
          </a:p>
          <a:p>
            <a:pPr lvl="1"/>
            <a:r>
              <a:rPr lang="ja-JP" altLang="en-US" dirty="0" smtClean="0"/>
              <a:t>（例） </a:t>
            </a:r>
            <a:r>
              <a:rPr lang="en-US" altLang="ja-JP" dirty="0" smtClean="0"/>
              <a:t>C</a:t>
            </a:r>
            <a:r>
              <a:rPr lang="ja-JP" altLang="en-US" dirty="0" smtClean="0"/>
              <a:t>言語</a:t>
            </a:r>
            <a:r>
              <a:rPr lang="en-US" altLang="en-US" dirty="0" err="1" smtClean="0"/>
              <a:t>は</a:t>
            </a:r>
            <a:r>
              <a:rPr lang="en-US" altLang="ja-JP" dirty="0" err="1"/>
              <a:t>int</a:t>
            </a:r>
            <a:r>
              <a:rPr lang="ja-JP" altLang="en-US" dirty="0"/>
              <a:t>型</a:t>
            </a:r>
            <a:r>
              <a:rPr lang="en-US" altLang="ja-JP"/>
              <a:t>, </a:t>
            </a:r>
            <a:r>
              <a:rPr lang="en-US" altLang="ja-JP" smtClean="0"/>
              <a:t>double</a:t>
            </a:r>
            <a:r>
              <a:rPr lang="ja-JP" altLang="en-US" dirty="0"/>
              <a:t>型などの</a:t>
            </a:r>
            <a:r>
              <a:rPr lang="ja-JP" altLang="en-US" dirty="0" smtClean="0"/>
              <a:t>基本型</a:t>
            </a:r>
            <a:r>
              <a:rPr lang="en-US" altLang="en-US" dirty="0" err="1" smtClean="0"/>
              <a:t>を提供する。またC</a:t>
            </a:r>
            <a:r>
              <a:rPr lang="ja-JP" altLang="en-US" dirty="0" smtClean="0"/>
              <a:t>言語は構造体（レコード）、ポインタ、共用体等、データを組み合わせて大きな構造のデータを作る仕組みを提供する。</a:t>
            </a:r>
            <a:r>
              <a:rPr lang="en-US" altLang="ja-JP" dirty="0" err="1"/>
              <a:t>int</a:t>
            </a:r>
            <a:r>
              <a:rPr lang="ja-JP" altLang="en-US" dirty="0"/>
              <a:t>型</a:t>
            </a:r>
            <a:r>
              <a:rPr lang="en-US" altLang="ja-JP" dirty="0"/>
              <a:t>, string</a:t>
            </a:r>
            <a:r>
              <a:rPr lang="ja-JP" altLang="en-US" dirty="0"/>
              <a:t>型</a:t>
            </a:r>
            <a:r>
              <a:rPr lang="en-US" altLang="ja-JP" dirty="0"/>
              <a:t>, double</a:t>
            </a:r>
            <a:r>
              <a:rPr lang="ja-JP" altLang="en-US" dirty="0"/>
              <a:t>型などの基本型の</a:t>
            </a:r>
            <a:r>
              <a:rPr lang="ja-JP" altLang="en-US" dirty="0" smtClean="0"/>
              <a:t>データをそれらで組み合わせることにより、複雑な構造のデータを組み立てることができる。また、構造体等に対し、その部分構造を得る操作関数（構造体のメンバ演算子など）が提供される。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762</TotalTime>
  <Words>1876</Words>
  <Application>Microsoft Macintosh PowerPoint</Application>
  <PresentationFormat>画面に合わせる (4:3)</PresentationFormat>
  <Paragraphs>193</Paragraphs>
  <Slides>24</Slides>
  <Notes>6</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第１回</vt:lpstr>
      <vt:lpstr>講義のスケジュール</vt:lpstr>
      <vt:lpstr>連絡先</vt:lpstr>
      <vt:lpstr>機械語(machine language)</vt:lpstr>
      <vt:lpstr>機械語(machine language)</vt:lpstr>
      <vt:lpstr>プログラミング言語</vt:lpstr>
      <vt:lpstr>高水準言語の利点</vt:lpstr>
      <vt:lpstr>プログラミング言語の分類</vt:lpstr>
      <vt:lpstr>言語が提供するもの（１）</vt:lpstr>
      <vt:lpstr>言語が提供するもの（２）</vt:lpstr>
      <vt:lpstr>プログラミング言語の構文</vt:lpstr>
      <vt:lpstr>プログラミング言語の意味</vt:lpstr>
      <vt:lpstr>プログラミング言語の定義、説明</vt:lpstr>
      <vt:lpstr>簡単な言語の例---Little Quilt</vt:lpstr>
      <vt:lpstr>Little Quilｔ言語</vt:lpstr>
      <vt:lpstr>Little Quilｔ言語の式の定義</vt:lpstr>
      <vt:lpstr>Little Quilt言語の式の例</vt:lpstr>
      <vt:lpstr>演習問題１</vt:lpstr>
      <vt:lpstr>関数宣言の導入</vt:lpstr>
      <vt:lpstr>局所宣言(let式)の導入</vt:lpstr>
      <vt:lpstr>演習問題２</vt:lpstr>
      <vt:lpstr>値に名前を付ける構文の導入</vt:lpstr>
      <vt:lpstr>少し大きな例</vt:lpstr>
      <vt:lpstr>Little Quilt言語の構文定義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396</cp:revision>
  <dcterms:created xsi:type="dcterms:W3CDTF">2009-09-11T09:19:03Z</dcterms:created>
  <dcterms:modified xsi:type="dcterms:W3CDTF">2019-09-24T08:16:18Z</dcterms:modified>
</cp:coreProperties>
</file>