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7" r:id="rId3"/>
    <p:sldId id="281" r:id="rId4"/>
    <p:sldId id="279" r:id="rId5"/>
    <p:sldId id="286" r:id="rId6"/>
    <p:sldId id="274" r:id="rId7"/>
    <p:sldId id="282" r:id="rId8"/>
    <p:sldId id="275" r:id="rId9"/>
    <p:sldId id="283" r:id="rId10"/>
    <p:sldId id="276" r:id="rId11"/>
    <p:sldId id="284" r:id="rId12"/>
    <p:sldId id="278" r:id="rId13"/>
    <p:sldId id="285" r:id="rId14"/>
    <p:sldId id="280" r:id="rId15"/>
    <p:sldId id="287" r:id="rId1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-9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B51E2A-E8B8-43DF-A077-E5FE9C052AB3}" type="datetimeFigureOut">
              <a:rPr kumimoji="1" lang="ja-JP" altLang="en-US" smtClean="0"/>
              <a:pPr/>
              <a:t>18/10/10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1F3A6-52A2-4923-809C-B5FE92C2BC8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926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1F3A6-52A2-4923-809C-B5FE92C2BC81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18/10/10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18/10/10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799" y="1714488"/>
            <a:ext cx="7803107" cy="2734682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プログラミング言語論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第２回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練習問題解答例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97797" y="5107071"/>
            <a:ext cx="4373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情報工学科   篠埜　功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02609" y="54592"/>
            <a:ext cx="8229600" cy="723331"/>
          </a:xfrm>
        </p:spPr>
        <p:txBody>
          <a:bodyPr>
            <a:normAutofit/>
          </a:bodyPr>
          <a:lstStyle/>
          <a:p>
            <a:r>
              <a:rPr lang="ja-JP" altLang="en-US" sz="4000" dirty="0" smtClean="0"/>
              <a:t>練習</a:t>
            </a:r>
            <a:r>
              <a:rPr lang="ja-JP" altLang="en-US" sz="4000" dirty="0" smtClean="0"/>
              <a:t>問題</a:t>
            </a:r>
            <a:r>
              <a:rPr lang="ja-JP" altLang="en-US" sz="4000" dirty="0" smtClean="0"/>
              <a:t>５</a:t>
            </a:r>
            <a:endParaRPr kumimoji="1" lang="ja-JP" altLang="en-US" sz="4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32508" y="760542"/>
            <a:ext cx="7539243" cy="6124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以下のプログラム断片の制御フローを図示せよ。</a:t>
            </a:r>
            <a:endParaRPr lang="en-US" altLang="ja-JP" sz="2800" dirty="0" smtClean="0"/>
          </a:p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b="1" dirty="0" smtClean="0"/>
              <a:t>        while </a:t>
            </a:r>
            <a:r>
              <a:rPr lang="en-US" altLang="ja-JP" sz="2800" dirty="0" smtClean="0"/>
              <a:t>y&gt;0</a:t>
            </a:r>
            <a:r>
              <a:rPr lang="en-US" altLang="ja-JP" sz="2800" b="1" dirty="0" smtClean="0"/>
              <a:t> do</a:t>
            </a:r>
          </a:p>
          <a:p>
            <a:r>
              <a:rPr lang="en-US" altLang="ja-JP" sz="2800" dirty="0" smtClean="0"/>
              <a:t>            </a:t>
            </a:r>
            <a:r>
              <a:rPr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   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</a:t>
            </a:r>
            <a:r>
              <a:rPr lang="en-US" altLang="ja-JP" sz="2800" dirty="0" smtClean="0">
                <a:sym typeface="Symbol"/>
              </a:rPr>
              <a:t></a:t>
            </a:r>
            <a:r>
              <a:rPr lang="en-US" altLang="ja-JP" sz="2800" dirty="0" smtClean="0"/>
              <a:t>3 </a:t>
            </a:r>
            <a:r>
              <a:rPr lang="en-US" altLang="ja-JP" sz="2800" b="1" dirty="0" smtClean="0"/>
              <a:t>then</a:t>
            </a:r>
          </a:p>
          <a:p>
            <a:r>
              <a:rPr lang="en-US" altLang="ja-JP" sz="2800" b="1" dirty="0" smtClean="0"/>
              <a:t>                    begin</a:t>
            </a:r>
          </a:p>
          <a:p>
            <a:r>
              <a:rPr lang="en-US" altLang="ja-JP" sz="2800" b="1" dirty="0" smtClean="0"/>
              <a:t>                        </a:t>
            </a:r>
            <a:r>
              <a:rPr lang="en-US" altLang="ja-JP" sz="2800" dirty="0" smtClean="0"/>
              <a:t>y := y – 1;</a:t>
            </a:r>
          </a:p>
          <a:p>
            <a:r>
              <a:rPr kumimoji="1" lang="en-US" altLang="ja-JP" sz="2800" dirty="0" smtClean="0"/>
              <a:t>                        </a:t>
            </a:r>
            <a:r>
              <a:rPr kumimoji="1" lang="en-US" altLang="ja-JP" sz="2800" b="1" dirty="0" smtClean="0"/>
              <a:t>continue</a:t>
            </a:r>
          </a:p>
          <a:p>
            <a:r>
              <a:rPr lang="en-US" altLang="ja-JP" sz="2800" b="1" dirty="0" smtClean="0"/>
              <a:t>                    end</a:t>
            </a:r>
            <a:endParaRPr kumimoji="1" lang="en-US" altLang="ja-JP" sz="2800" dirty="0" smtClean="0"/>
          </a:p>
          <a:p>
            <a:r>
              <a:rPr lang="en-US" altLang="ja-JP" sz="2800" b="1" dirty="0" smtClean="0"/>
              <a:t>                </a:t>
            </a:r>
            <a:r>
              <a:rPr lang="en-US" altLang="ja-JP" sz="2800" dirty="0" smtClean="0"/>
              <a:t>z := z + 1;</a:t>
            </a:r>
            <a:r>
              <a:rPr kumimoji="1" lang="en-US" altLang="ja-JP" sz="2800" dirty="0" smtClean="0"/>
              <a:t>  y := y - 1</a:t>
            </a:r>
          </a:p>
          <a:p>
            <a:r>
              <a:rPr kumimoji="1" lang="en-US" altLang="ja-JP" sz="2800" dirty="0" smtClean="0"/>
              <a:t>            </a:t>
            </a:r>
            <a:r>
              <a:rPr kumimoji="1" lang="en-US" altLang="ja-JP" sz="2800" b="1" dirty="0" smtClean="0"/>
              <a:t>end</a:t>
            </a:r>
            <a:r>
              <a:rPr kumimoji="1"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     x := x – 1</a:t>
            </a:r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ひし形 6"/>
          <p:cNvSpPr/>
          <p:nvPr/>
        </p:nvSpPr>
        <p:spPr>
          <a:xfrm>
            <a:off x="5666819" y="90818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 rot="5400000">
            <a:off x="6114192" y="3957820"/>
            <a:ext cx="5377255" cy="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363581" y="817028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025170" y="798486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169939" y="5324843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cxnSp>
        <p:nvCxnSpPr>
          <p:cNvPr id="17" name="直線コネクタ 16"/>
          <p:cNvCxnSpPr/>
          <p:nvPr/>
        </p:nvCxnSpPr>
        <p:spPr>
          <a:xfrm rot="10800000">
            <a:off x="7110490" y="1269214"/>
            <a:ext cx="1692316" cy="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endCxn id="7" idx="0"/>
          </p:cNvCxnSpPr>
          <p:nvPr/>
        </p:nvCxnSpPr>
        <p:spPr>
          <a:xfrm rot="16200000" flipH="1">
            <a:off x="6046074" y="573060"/>
            <a:ext cx="662547" cy="770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395182" cy="1143000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解答例</a:t>
            </a:r>
            <a:endParaRPr kumimoji="1" lang="ja-JP" altLang="en-US" dirty="0"/>
          </a:p>
        </p:txBody>
      </p:sp>
      <p:sp>
        <p:nvSpPr>
          <p:cNvPr id="28" name="ひし形 27"/>
          <p:cNvSpPr/>
          <p:nvPr/>
        </p:nvSpPr>
        <p:spPr>
          <a:xfrm>
            <a:off x="4346502" y="192267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y&gt;0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051157" y="1813489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670714" y="1809110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65" name="直線矢印コネクタ 64"/>
          <p:cNvCxnSpPr/>
          <p:nvPr/>
        </p:nvCxnSpPr>
        <p:spPr>
          <a:xfrm rot="5400000">
            <a:off x="4735762" y="1610400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/>
          <p:cNvCxnSpPr/>
          <p:nvPr/>
        </p:nvCxnSpPr>
        <p:spPr>
          <a:xfrm rot="10800000">
            <a:off x="5051952" y="127148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正方形/長方形 92"/>
          <p:cNvSpPr/>
          <p:nvPr/>
        </p:nvSpPr>
        <p:spPr>
          <a:xfrm>
            <a:off x="416258" y="1608120"/>
            <a:ext cx="266813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dirty="0" smtClean="0"/>
              <a:t>while</a:t>
            </a:r>
            <a:r>
              <a:rPr lang="en-US" altLang="ja-JP" sz="2000" dirty="0" smtClean="0"/>
              <a:t> x&gt;0 </a:t>
            </a:r>
            <a:r>
              <a:rPr lang="en-US" altLang="ja-JP" sz="2000" b="1" dirty="0" smtClean="0"/>
              <a:t>do</a:t>
            </a:r>
          </a:p>
          <a:p>
            <a:r>
              <a:rPr lang="en-US" altLang="ja-JP" sz="2000" b="1" dirty="0" smtClean="0"/>
              <a:t>    begin</a:t>
            </a:r>
          </a:p>
          <a:p>
            <a:r>
              <a:rPr lang="en-US" altLang="ja-JP" sz="2000" b="1" dirty="0" smtClean="0"/>
              <a:t>        while </a:t>
            </a:r>
            <a:r>
              <a:rPr lang="en-US" altLang="ja-JP" sz="2000" dirty="0" smtClean="0"/>
              <a:t>y&gt;0</a:t>
            </a:r>
            <a:r>
              <a:rPr lang="en-US" altLang="ja-JP" sz="2000" b="1" dirty="0" smtClean="0"/>
              <a:t> do</a:t>
            </a:r>
          </a:p>
          <a:p>
            <a:r>
              <a:rPr lang="en-US" altLang="ja-JP" sz="2000" dirty="0" smtClean="0"/>
              <a:t>            </a:t>
            </a:r>
            <a:r>
              <a:rPr lang="en-US" altLang="ja-JP" sz="2000" b="1" dirty="0" smtClean="0"/>
              <a:t>begin</a:t>
            </a:r>
          </a:p>
          <a:p>
            <a:r>
              <a:rPr lang="en-US" altLang="ja-JP" sz="2000" dirty="0" smtClean="0"/>
              <a:t>                </a:t>
            </a:r>
            <a:r>
              <a:rPr lang="en-US" altLang="ja-JP" sz="2000" b="1" dirty="0" smtClean="0"/>
              <a:t>if</a:t>
            </a:r>
            <a:r>
              <a:rPr lang="en-US" altLang="ja-JP" sz="2000" dirty="0" smtClean="0"/>
              <a:t> x</a:t>
            </a:r>
            <a:r>
              <a:rPr lang="en-US" altLang="ja-JP" sz="2000" dirty="0" smtClean="0">
                <a:sym typeface="Symbol"/>
              </a:rPr>
              <a:t></a:t>
            </a:r>
            <a:r>
              <a:rPr lang="en-US" altLang="ja-JP" sz="2000" dirty="0" smtClean="0"/>
              <a:t>3 </a:t>
            </a:r>
            <a:r>
              <a:rPr lang="en-US" altLang="ja-JP" sz="2000" b="1" dirty="0" smtClean="0"/>
              <a:t>then</a:t>
            </a:r>
          </a:p>
          <a:p>
            <a:r>
              <a:rPr lang="en-US" altLang="ja-JP" sz="2000" b="1" dirty="0" smtClean="0"/>
              <a:t>                    begin</a:t>
            </a:r>
          </a:p>
          <a:p>
            <a:r>
              <a:rPr lang="en-US" altLang="ja-JP" sz="2000" b="1" dirty="0" smtClean="0"/>
              <a:t>                        </a:t>
            </a:r>
            <a:r>
              <a:rPr lang="en-US" altLang="ja-JP" sz="2000" dirty="0" smtClean="0"/>
              <a:t>y := y – 1;</a:t>
            </a:r>
          </a:p>
          <a:p>
            <a:r>
              <a:rPr lang="en-US" altLang="ja-JP" sz="2000" dirty="0" smtClean="0"/>
              <a:t>                        </a:t>
            </a:r>
            <a:r>
              <a:rPr lang="en-US" altLang="ja-JP" sz="2000" b="1" dirty="0" smtClean="0"/>
              <a:t>continue</a:t>
            </a:r>
          </a:p>
          <a:p>
            <a:r>
              <a:rPr lang="en-US" altLang="ja-JP" sz="2000" b="1" dirty="0" smtClean="0"/>
              <a:t>                    end</a:t>
            </a:r>
            <a:endParaRPr lang="en-US" altLang="ja-JP" sz="2000" dirty="0" smtClean="0"/>
          </a:p>
          <a:p>
            <a:r>
              <a:rPr lang="en-US" altLang="ja-JP" sz="2000" b="1" dirty="0" smtClean="0"/>
              <a:t>                </a:t>
            </a:r>
            <a:r>
              <a:rPr lang="en-US" altLang="ja-JP" sz="2000" dirty="0" smtClean="0"/>
              <a:t>z := z + 1;  </a:t>
            </a:r>
          </a:p>
          <a:p>
            <a:r>
              <a:rPr lang="en-US" altLang="ja-JP" sz="2000" dirty="0" smtClean="0"/>
              <a:t>                y := y - 1</a:t>
            </a:r>
          </a:p>
          <a:p>
            <a:r>
              <a:rPr lang="en-US" altLang="ja-JP" sz="2000" dirty="0" smtClean="0"/>
              <a:t>            </a:t>
            </a:r>
            <a:r>
              <a:rPr lang="en-US" altLang="ja-JP" sz="2000" b="1" dirty="0" smtClean="0"/>
              <a:t>end</a:t>
            </a:r>
            <a:r>
              <a:rPr lang="en-US" altLang="ja-JP" sz="2000" dirty="0" smtClean="0"/>
              <a:t>;</a:t>
            </a:r>
          </a:p>
          <a:p>
            <a:r>
              <a:rPr lang="en-US" altLang="ja-JP" sz="2000" dirty="0" smtClean="0"/>
              <a:t>        x := x – 1</a:t>
            </a:r>
          </a:p>
          <a:p>
            <a:r>
              <a:rPr lang="en-US" altLang="ja-JP" sz="2000" dirty="0" smtClean="0"/>
              <a:t>   </a:t>
            </a:r>
            <a:r>
              <a:rPr lang="en-US" altLang="ja-JP" sz="2000" b="1" dirty="0" smtClean="0"/>
              <a:t> end</a:t>
            </a:r>
            <a:endParaRPr lang="ja-JP" altLang="en-US" sz="2000" b="1" dirty="0"/>
          </a:p>
        </p:txBody>
      </p:sp>
      <p:cxnSp>
        <p:nvCxnSpPr>
          <p:cNvPr id="96" name="直線矢印コネクタ 95"/>
          <p:cNvCxnSpPr/>
          <p:nvPr/>
        </p:nvCxnSpPr>
        <p:spPr>
          <a:xfrm rot="5400000">
            <a:off x="232009" y="3411947"/>
            <a:ext cx="5691127" cy="13645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/>
          <p:nvPr/>
        </p:nvCxnSpPr>
        <p:spPr>
          <a:xfrm flipV="1">
            <a:off x="3084394" y="573185"/>
            <a:ext cx="3289101" cy="21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rot="10800000">
            <a:off x="5763910" y="2283696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rot="5400000">
            <a:off x="6048222" y="2595314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ひし形 30"/>
          <p:cNvSpPr/>
          <p:nvPr/>
        </p:nvSpPr>
        <p:spPr>
          <a:xfrm>
            <a:off x="5672609" y="2934879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x</a:t>
            </a:r>
            <a:r>
              <a:rPr kumimoji="1" lang="en-US" altLang="ja-JP" sz="2800" dirty="0" smtClean="0">
                <a:solidFill>
                  <a:schemeClr val="tx1"/>
                </a:solidFill>
                <a:sym typeface="Symbol"/>
              </a:rPr>
              <a:t>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3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391425" y="2794025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006092" y="2812045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36" name="直線コネクタ 35"/>
          <p:cNvCxnSpPr/>
          <p:nvPr/>
        </p:nvCxnSpPr>
        <p:spPr>
          <a:xfrm rot="10800000">
            <a:off x="7090017" y="3295905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7006358" y="3908279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y-1</a:t>
            </a:r>
          </a:p>
        </p:txBody>
      </p:sp>
      <p:cxnSp>
        <p:nvCxnSpPr>
          <p:cNvPr id="40" name="直線矢印コネクタ 39"/>
          <p:cNvCxnSpPr/>
          <p:nvPr/>
        </p:nvCxnSpPr>
        <p:spPr>
          <a:xfrm rot="5400000">
            <a:off x="7385703" y="3605248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 rot="5400000">
            <a:off x="7210563" y="4919986"/>
            <a:ext cx="957655" cy="113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 rot="16200000" flipH="1">
            <a:off x="4783529" y="5165677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/>
          <p:cNvCxnSpPr/>
          <p:nvPr/>
        </p:nvCxnSpPr>
        <p:spPr>
          <a:xfrm rot="5400000">
            <a:off x="2113114" y="3848646"/>
            <a:ext cx="3154945" cy="113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 rot="10800000">
            <a:off x="3705373" y="2285971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 rot="10800000">
            <a:off x="5018050" y="5385656"/>
            <a:ext cx="3457211" cy="521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>
          <a:xfrm rot="16200000" flipH="1">
            <a:off x="6642783" y="3558388"/>
            <a:ext cx="3659703" cy="5252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/>
          <p:cNvCxnSpPr/>
          <p:nvPr/>
        </p:nvCxnSpPr>
        <p:spPr>
          <a:xfrm>
            <a:off x="5050302" y="1730746"/>
            <a:ext cx="3418449" cy="0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rot="10800000">
            <a:off x="5045128" y="3284532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>
          <a:xfrm rot="16200000" flipH="1">
            <a:off x="4829021" y="3518846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4359570" y="3689385"/>
            <a:ext cx="1431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z := z+1</a:t>
            </a:r>
          </a:p>
        </p:txBody>
      </p:sp>
      <p:cxnSp>
        <p:nvCxnSpPr>
          <p:cNvPr id="48" name="直線矢印コネクタ 47"/>
          <p:cNvCxnSpPr/>
          <p:nvPr/>
        </p:nvCxnSpPr>
        <p:spPr>
          <a:xfrm rot="16200000" flipH="1">
            <a:off x="4790352" y="4312691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4333671" y="4429167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y-1</a:t>
            </a:r>
          </a:p>
        </p:txBody>
      </p:sp>
      <p:cxnSp>
        <p:nvCxnSpPr>
          <p:cNvPr id="57" name="直線矢印コネクタ 56"/>
          <p:cNvCxnSpPr/>
          <p:nvPr/>
        </p:nvCxnSpPr>
        <p:spPr>
          <a:xfrm rot="16200000" flipH="1">
            <a:off x="3459696" y="6052782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 rot="10800000">
            <a:off x="3075311" y="628250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練習</a:t>
            </a:r>
            <a:r>
              <a:rPr kumimoji="1" lang="ja-JP" altLang="en-US" dirty="0" smtClean="0"/>
              <a:t>問題</a:t>
            </a:r>
            <a:r>
              <a:rPr kumimoji="1" lang="ja-JP" altLang="en-US" dirty="0" smtClean="0"/>
              <a:t>６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00752" y="1610434"/>
            <a:ext cx="7539243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以下のプログラム断片の制御フローを図示せよ。</a:t>
            </a:r>
            <a:endParaRPr lang="en-US" altLang="ja-JP" sz="2800" dirty="0" smtClean="0"/>
          </a:p>
          <a:p>
            <a:r>
              <a:rPr lang="en-US" altLang="ja-JP" sz="2800" dirty="0" smtClean="0"/>
              <a:t>x := 10;</a:t>
            </a:r>
          </a:p>
          <a:p>
            <a:r>
              <a:rPr lang="en-US" altLang="ja-JP" sz="2800" dirty="0" smtClean="0"/>
              <a:t>sum := 0;</a:t>
            </a:r>
          </a:p>
          <a:p>
            <a:r>
              <a:rPr lang="en-US" altLang="ja-JP" sz="2800" dirty="0" smtClean="0"/>
              <a:t>L:  sum := sum + x;</a:t>
            </a:r>
          </a:p>
          <a:p>
            <a:r>
              <a:rPr lang="en-US" altLang="ja-JP" sz="2800" dirty="0" smtClean="0"/>
              <a:t>x := x – 1;</a:t>
            </a:r>
          </a:p>
          <a:p>
            <a:r>
              <a:rPr lang="en-US" altLang="ja-JP" sz="2800" dirty="0" smtClean="0"/>
              <a:t>if x &gt; 0 then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dirty="0" err="1" smtClean="0"/>
              <a:t>goto</a:t>
            </a:r>
            <a:r>
              <a:rPr lang="en-US" altLang="ja-JP" sz="2800" dirty="0" smtClean="0"/>
              <a:t> L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解答例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484494" y="1896745"/>
            <a:ext cx="249071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x := 10;</a:t>
            </a:r>
          </a:p>
          <a:p>
            <a:r>
              <a:rPr lang="en-US" altLang="ja-JP" sz="2400" dirty="0" smtClean="0"/>
              <a:t>sum := 0;</a:t>
            </a:r>
          </a:p>
          <a:p>
            <a:r>
              <a:rPr lang="en-US" altLang="ja-JP" sz="2400" dirty="0" smtClean="0"/>
              <a:t>L:  sum := sum + x;</a:t>
            </a:r>
          </a:p>
          <a:p>
            <a:r>
              <a:rPr lang="en-US" altLang="ja-JP" sz="2400" dirty="0" smtClean="0"/>
              <a:t>x := x – 1;</a:t>
            </a:r>
          </a:p>
          <a:p>
            <a:r>
              <a:rPr lang="en-US" altLang="ja-JP" sz="2400" dirty="0" smtClean="0"/>
              <a:t>if x &gt; 0 then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goto</a:t>
            </a:r>
            <a:r>
              <a:rPr lang="en-US" altLang="ja-JP" sz="2400" dirty="0" smtClean="0"/>
              <a:t> L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03761" y="1883391"/>
            <a:ext cx="1226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x := 10</a:t>
            </a:r>
            <a:endParaRPr kumimoji="1" lang="ja-JP" altLang="en-US" sz="2800" dirty="0"/>
          </a:p>
        </p:txBody>
      </p:sp>
      <p:cxnSp>
        <p:nvCxnSpPr>
          <p:cNvPr id="6" name="直線矢印コネクタ 5"/>
          <p:cNvCxnSpPr/>
          <p:nvPr/>
        </p:nvCxnSpPr>
        <p:spPr>
          <a:xfrm rot="16200000" flipH="1">
            <a:off x="4831296" y="2565747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4326337" y="2702254"/>
            <a:ext cx="1505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sum := 0</a:t>
            </a:r>
            <a:endParaRPr kumimoji="1" lang="ja-JP" altLang="en-US" sz="2800" dirty="0"/>
          </a:p>
        </p:txBody>
      </p:sp>
      <p:cxnSp>
        <p:nvCxnSpPr>
          <p:cNvPr id="8" name="直線矢印コネクタ 7"/>
          <p:cNvCxnSpPr/>
          <p:nvPr/>
        </p:nvCxnSpPr>
        <p:spPr>
          <a:xfrm rot="16200000" flipH="1">
            <a:off x="4833571" y="3414185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3958974" y="3571879"/>
            <a:ext cx="23567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sum := sum + x</a:t>
            </a:r>
            <a:endParaRPr lang="ja-JP" altLang="en-US" sz="2800" dirty="0"/>
          </a:p>
        </p:txBody>
      </p:sp>
      <p:sp>
        <p:nvSpPr>
          <p:cNvPr id="10" name="正方形/長方形 9"/>
          <p:cNvSpPr/>
          <p:nvPr/>
        </p:nvSpPr>
        <p:spPr>
          <a:xfrm>
            <a:off x="4355897" y="4418043"/>
            <a:ext cx="14606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x := x – 1</a:t>
            </a:r>
            <a:endParaRPr lang="ja-JP" altLang="en-US" sz="2800" dirty="0"/>
          </a:p>
        </p:txBody>
      </p:sp>
      <p:cxnSp>
        <p:nvCxnSpPr>
          <p:cNvPr id="11" name="直線矢印コネクタ 10"/>
          <p:cNvCxnSpPr/>
          <p:nvPr/>
        </p:nvCxnSpPr>
        <p:spPr>
          <a:xfrm rot="16200000" flipH="1">
            <a:off x="4835843" y="4262633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rot="16200000" flipH="1">
            <a:off x="4833568" y="1680899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rot="16200000" flipH="1">
            <a:off x="4838115" y="5152025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ひし形 13"/>
          <p:cNvSpPr/>
          <p:nvPr/>
        </p:nvSpPr>
        <p:spPr>
          <a:xfrm>
            <a:off x="4362424" y="539147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  <a:sym typeface="Symbol"/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16" name="直線コネクタ 15"/>
          <p:cNvCxnSpPr/>
          <p:nvPr/>
        </p:nvCxnSpPr>
        <p:spPr>
          <a:xfrm rot="10800000">
            <a:off x="3734943" y="5741128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rot="16200000" flipH="1">
            <a:off x="3325494" y="6150580"/>
            <a:ext cx="816632" cy="113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rot="10800000" flipV="1">
            <a:off x="5775273" y="5745706"/>
            <a:ext cx="1021313" cy="22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 rot="5400000">
            <a:off x="5629698" y="4592472"/>
            <a:ext cx="2333768" cy="6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>
            <a:off x="5077597" y="3409421"/>
            <a:ext cx="1718988" cy="2519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5736061" y="5259514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071478" y="5245043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6258" y="97215"/>
            <a:ext cx="8229600" cy="65341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練習問題７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86433" y="734037"/>
            <a:ext cx="77731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以下のプログラム中の２か所の</a:t>
            </a:r>
            <a:r>
              <a:rPr kumimoji="1" lang="en-US" altLang="ja-JP" sz="2800" dirty="0" smtClean="0"/>
              <a:t>if</a:t>
            </a:r>
            <a:r>
              <a:rPr kumimoji="1" lang="ja-JP" altLang="en-US" sz="2800" dirty="0" smtClean="0"/>
              <a:t>文および内側の</a:t>
            </a:r>
            <a:r>
              <a:rPr kumimoji="1" lang="en-US" altLang="ja-JP" sz="2800" dirty="0" smtClean="0"/>
              <a:t>while</a:t>
            </a:r>
            <a:r>
              <a:rPr kumimoji="1" lang="ja-JP" altLang="en-US" sz="2800" dirty="0" smtClean="0"/>
              <a:t>文の入口</a:t>
            </a:r>
            <a:r>
              <a:rPr lang="ja-JP" altLang="en-US" sz="2800" dirty="0" smtClean="0"/>
              <a:t>、出口はそれぞれいくつか。</a:t>
            </a:r>
            <a:endParaRPr kumimoji="1" lang="en-US" altLang="ja-JP" sz="28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19369" y="1595021"/>
            <a:ext cx="498143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b="1" dirty="0" smtClean="0"/>
              <a:t>        while </a:t>
            </a:r>
            <a:r>
              <a:rPr lang="en-US" altLang="ja-JP" sz="2800" dirty="0" smtClean="0"/>
              <a:t>y&gt;0</a:t>
            </a:r>
            <a:r>
              <a:rPr lang="en-US" altLang="ja-JP" sz="2800" b="1" dirty="0" smtClean="0"/>
              <a:t> do</a:t>
            </a:r>
          </a:p>
          <a:p>
            <a:r>
              <a:rPr lang="en-US" altLang="ja-JP" sz="2800" dirty="0" smtClean="0"/>
              <a:t>            </a:t>
            </a:r>
            <a:r>
              <a:rPr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   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x=3 </a:t>
            </a:r>
            <a:r>
              <a:rPr lang="en-US" altLang="ja-JP" sz="2800" b="1" dirty="0" smtClean="0"/>
              <a:t>then</a:t>
            </a:r>
          </a:p>
          <a:p>
            <a:r>
              <a:rPr kumimoji="1" lang="en-US" altLang="ja-JP" sz="2800" dirty="0" smtClean="0"/>
              <a:t>                    </a:t>
            </a:r>
            <a:r>
              <a:rPr kumimoji="1" lang="en-US" altLang="ja-JP" sz="2800" b="1" dirty="0" smtClean="0"/>
              <a:t>break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b="1" dirty="0" smtClean="0"/>
              <a:t>                </a:t>
            </a:r>
            <a:r>
              <a:rPr lang="en-US" altLang="ja-JP" sz="2800" dirty="0" smtClean="0"/>
              <a:t>L:</a:t>
            </a:r>
            <a:r>
              <a:rPr lang="en-US" altLang="ja-JP" sz="2800" b="1" dirty="0" smtClean="0"/>
              <a:t>  </a:t>
            </a:r>
            <a:r>
              <a:rPr lang="en-US" altLang="ja-JP" sz="2800" dirty="0" smtClean="0"/>
              <a:t>z := z + 1;</a:t>
            </a:r>
          </a:p>
          <a:p>
            <a:r>
              <a:rPr kumimoji="1" lang="en-US" altLang="ja-JP" sz="2800" dirty="0" smtClean="0"/>
              <a:t>                y := y - 1</a:t>
            </a:r>
          </a:p>
          <a:p>
            <a:r>
              <a:rPr kumimoji="1" lang="en-US" altLang="ja-JP" sz="2800" dirty="0" smtClean="0"/>
              <a:t>            </a:t>
            </a:r>
            <a:r>
              <a:rPr kumimoji="1" lang="en-US" altLang="ja-JP" sz="2800" b="1" dirty="0" smtClean="0"/>
              <a:t>end</a:t>
            </a:r>
            <a:r>
              <a:rPr kumimoji="1"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     x := x – 1;</a:t>
            </a:r>
          </a:p>
          <a:p>
            <a:r>
              <a:rPr lang="en-US" altLang="ja-JP" sz="2800" dirty="0" smtClean="0"/>
              <a:t>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 = 2 </a:t>
            </a:r>
            <a:r>
              <a:rPr lang="en-US" altLang="ja-JP" sz="2800" b="1" dirty="0" smtClean="0"/>
              <a:t>then</a:t>
            </a:r>
            <a:r>
              <a:rPr lang="en-US" altLang="ja-JP" sz="2800" dirty="0" smtClean="0"/>
              <a:t> </a:t>
            </a:r>
            <a:r>
              <a:rPr lang="en-US" altLang="ja-JP" sz="2800" dirty="0" err="1" smtClean="0"/>
              <a:t>goto</a:t>
            </a:r>
            <a:r>
              <a:rPr lang="en-US" altLang="ja-JP" sz="2800" dirty="0" smtClean="0"/>
              <a:t> L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395182" cy="1143000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解答例</a:t>
            </a:r>
            <a:endParaRPr kumimoji="1" lang="ja-JP" altLang="en-US" dirty="0"/>
          </a:p>
        </p:txBody>
      </p:sp>
      <p:sp>
        <p:nvSpPr>
          <p:cNvPr id="93" name="正方形/長方形 92"/>
          <p:cNvSpPr/>
          <p:nvPr/>
        </p:nvSpPr>
        <p:spPr>
          <a:xfrm>
            <a:off x="416258" y="1608120"/>
            <a:ext cx="266813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dirty="0" smtClean="0"/>
              <a:t>while</a:t>
            </a:r>
            <a:r>
              <a:rPr lang="en-US" altLang="ja-JP" sz="2000" dirty="0" smtClean="0"/>
              <a:t> x&gt;0 </a:t>
            </a:r>
            <a:r>
              <a:rPr lang="en-US" altLang="ja-JP" sz="2000" b="1" dirty="0" smtClean="0"/>
              <a:t>do</a:t>
            </a:r>
          </a:p>
          <a:p>
            <a:r>
              <a:rPr lang="en-US" altLang="ja-JP" sz="2000" b="1" dirty="0" smtClean="0"/>
              <a:t>    begin</a:t>
            </a:r>
          </a:p>
          <a:p>
            <a:r>
              <a:rPr lang="en-US" altLang="ja-JP" sz="2000" b="1" dirty="0" smtClean="0"/>
              <a:t>        while </a:t>
            </a:r>
            <a:r>
              <a:rPr lang="en-US" altLang="ja-JP" sz="2000" dirty="0" smtClean="0"/>
              <a:t>y&gt;0</a:t>
            </a:r>
            <a:r>
              <a:rPr lang="en-US" altLang="ja-JP" sz="2000" b="1" dirty="0" smtClean="0"/>
              <a:t> do</a:t>
            </a:r>
          </a:p>
          <a:p>
            <a:r>
              <a:rPr lang="en-US" altLang="ja-JP" sz="2000" dirty="0" smtClean="0"/>
              <a:t>            </a:t>
            </a:r>
            <a:r>
              <a:rPr lang="en-US" altLang="ja-JP" sz="2000" b="1" dirty="0" smtClean="0"/>
              <a:t>begin</a:t>
            </a:r>
          </a:p>
          <a:p>
            <a:r>
              <a:rPr lang="en-US" altLang="ja-JP" sz="2000" dirty="0" smtClean="0"/>
              <a:t>                </a:t>
            </a:r>
            <a:r>
              <a:rPr lang="en-US" altLang="ja-JP" sz="2000" b="1" dirty="0" smtClean="0"/>
              <a:t>if</a:t>
            </a:r>
            <a:r>
              <a:rPr lang="en-US" altLang="ja-JP" sz="2000" dirty="0" smtClean="0"/>
              <a:t> x=3 </a:t>
            </a:r>
            <a:r>
              <a:rPr lang="en-US" altLang="ja-JP" sz="2000" b="1" dirty="0" smtClean="0"/>
              <a:t>then</a:t>
            </a:r>
          </a:p>
          <a:p>
            <a:r>
              <a:rPr lang="en-US" altLang="ja-JP" sz="2000" dirty="0" smtClean="0"/>
              <a:t>                    </a:t>
            </a:r>
            <a:r>
              <a:rPr lang="en-US" altLang="ja-JP" sz="2000" b="1" dirty="0" smtClean="0"/>
              <a:t>break</a:t>
            </a:r>
            <a:r>
              <a:rPr lang="en-US" altLang="ja-JP" sz="2000" dirty="0" smtClean="0"/>
              <a:t>;</a:t>
            </a:r>
          </a:p>
          <a:p>
            <a:r>
              <a:rPr lang="en-US" altLang="ja-JP" sz="2000" b="1" dirty="0" smtClean="0"/>
              <a:t>                </a:t>
            </a:r>
            <a:r>
              <a:rPr lang="en-US" altLang="ja-JP" sz="2000" dirty="0" smtClean="0"/>
              <a:t>L:</a:t>
            </a:r>
            <a:r>
              <a:rPr lang="en-US" altLang="ja-JP" sz="2000" b="1" dirty="0" smtClean="0"/>
              <a:t>  </a:t>
            </a:r>
            <a:r>
              <a:rPr lang="en-US" altLang="ja-JP" sz="2000" dirty="0" smtClean="0"/>
              <a:t>z := z + 1;</a:t>
            </a:r>
          </a:p>
          <a:p>
            <a:r>
              <a:rPr lang="en-US" altLang="ja-JP" sz="2000" dirty="0" smtClean="0"/>
              <a:t>                y := y - 1</a:t>
            </a:r>
          </a:p>
          <a:p>
            <a:r>
              <a:rPr lang="en-US" altLang="ja-JP" sz="2000" dirty="0" smtClean="0"/>
              <a:t>            </a:t>
            </a:r>
            <a:r>
              <a:rPr lang="en-US" altLang="ja-JP" sz="2000" b="1" dirty="0" smtClean="0"/>
              <a:t>end</a:t>
            </a:r>
            <a:r>
              <a:rPr lang="en-US" altLang="ja-JP" sz="2000" dirty="0" smtClean="0"/>
              <a:t>;</a:t>
            </a:r>
          </a:p>
          <a:p>
            <a:r>
              <a:rPr lang="en-US" altLang="ja-JP" sz="2000" dirty="0" smtClean="0"/>
              <a:t>        x := x – 1;</a:t>
            </a:r>
          </a:p>
          <a:p>
            <a:r>
              <a:rPr lang="en-US" altLang="ja-JP" sz="2000" dirty="0" smtClean="0"/>
              <a:t>        </a:t>
            </a:r>
            <a:r>
              <a:rPr lang="en-US" altLang="ja-JP" sz="2000" b="1" dirty="0" smtClean="0"/>
              <a:t>if</a:t>
            </a:r>
            <a:r>
              <a:rPr lang="en-US" altLang="ja-JP" sz="2000" dirty="0" smtClean="0"/>
              <a:t> x = 2 </a:t>
            </a:r>
            <a:r>
              <a:rPr lang="en-US" altLang="ja-JP" sz="2000" b="1" dirty="0" smtClean="0"/>
              <a:t>then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goto</a:t>
            </a:r>
            <a:r>
              <a:rPr lang="en-US" altLang="ja-JP" sz="2000" dirty="0" smtClean="0"/>
              <a:t> L</a:t>
            </a:r>
          </a:p>
          <a:p>
            <a:r>
              <a:rPr lang="en-US" altLang="ja-JP" sz="2000" dirty="0" smtClean="0"/>
              <a:t>   </a:t>
            </a:r>
            <a:r>
              <a:rPr lang="en-US" altLang="ja-JP" sz="2000" b="1" dirty="0" smtClean="0"/>
              <a:t> end</a:t>
            </a:r>
            <a:endParaRPr lang="ja-JP" altLang="en-US" sz="2000" b="1" dirty="0"/>
          </a:p>
        </p:txBody>
      </p:sp>
      <p:sp>
        <p:nvSpPr>
          <p:cNvPr id="42" name="ひし形 41"/>
          <p:cNvSpPr/>
          <p:nvPr/>
        </p:nvSpPr>
        <p:spPr>
          <a:xfrm>
            <a:off x="5666819" y="90818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44" name="直線矢印コネクタ 43"/>
          <p:cNvCxnSpPr/>
          <p:nvPr/>
        </p:nvCxnSpPr>
        <p:spPr>
          <a:xfrm rot="5400000">
            <a:off x="6114192" y="3957820"/>
            <a:ext cx="5377255" cy="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5326501" y="807757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7043710" y="798486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302704" y="4901764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cxnSp>
        <p:nvCxnSpPr>
          <p:cNvPr id="54" name="直線コネクタ 53"/>
          <p:cNvCxnSpPr/>
          <p:nvPr/>
        </p:nvCxnSpPr>
        <p:spPr>
          <a:xfrm rot="10800000">
            <a:off x="7110490" y="1269214"/>
            <a:ext cx="1692316" cy="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>
            <a:endCxn id="42" idx="0"/>
          </p:cNvCxnSpPr>
          <p:nvPr/>
        </p:nvCxnSpPr>
        <p:spPr>
          <a:xfrm rot="16200000" flipH="1">
            <a:off x="6046074" y="573060"/>
            <a:ext cx="662547" cy="770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/>
          <p:nvPr/>
        </p:nvCxnSpPr>
        <p:spPr>
          <a:xfrm rot="16200000" flipH="1">
            <a:off x="7453943" y="4560626"/>
            <a:ext cx="482257" cy="45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ひし形 59"/>
          <p:cNvSpPr/>
          <p:nvPr/>
        </p:nvSpPr>
        <p:spPr>
          <a:xfrm>
            <a:off x="4346502" y="192267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y&gt;0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069697" y="1822760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689254" y="1818381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63" name="直線矢印コネクタ 62"/>
          <p:cNvCxnSpPr/>
          <p:nvPr/>
        </p:nvCxnSpPr>
        <p:spPr>
          <a:xfrm rot="5400000">
            <a:off x="4735762" y="1610400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6935844" y="3892360"/>
            <a:ext cx="1431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z := z+1</a:t>
            </a:r>
          </a:p>
        </p:txBody>
      </p:sp>
      <p:cxnSp>
        <p:nvCxnSpPr>
          <p:cNvPr id="68" name="直線コネクタ 67"/>
          <p:cNvCxnSpPr/>
          <p:nvPr/>
        </p:nvCxnSpPr>
        <p:spPr>
          <a:xfrm rot="10800000">
            <a:off x="5051952" y="127148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 rot="10800000" flipV="1">
            <a:off x="3712185" y="4435521"/>
            <a:ext cx="1282897" cy="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矢印コネクタ 69"/>
          <p:cNvCxnSpPr/>
          <p:nvPr/>
        </p:nvCxnSpPr>
        <p:spPr>
          <a:xfrm rot="5400000">
            <a:off x="470842" y="3364178"/>
            <a:ext cx="5568288" cy="1363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 flipV="1">
            <a:off x="3261802" y="586833"/>
            <a:ext cx="3111693" cy="18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 rot="10800000">
            <a:off x="5763910" y="2283696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矢印コネクタ 72"/>
          <p:cNvCxnSpPr/>
          <p:nvPr/>
        </p:nvCxnSpPr>
        <p:spPr>
          <a:xfrm rot="5400000">
            <a:off x="6048222" y="2595314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ひし形 73"/>
          <p:cNvSpPr/>
          <p:nvPr/>
        </p:nvSpPr>
        <p:spPr>
          <a:xfrm>
            <a:off x="5672609" y="2934879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x=3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7013450" y="2821320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5379689" y="2848611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80" name="直線コネクタ 79"/>
          <p:cNvCxnSpPr/>
          <p:nvPr/>
        </p:nvCxnSpPr>
        <p:spPr>
          <a:xfrm rot="10800000">
            <a:off x="7090017" y="3295905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テキスト ボックス 80"/>
          <p:cNvSpPr txBox="1"/>
          <p:nvPr/>
        </p:nvSpPr>
        <p:spPr>
          <a:xfrm>
            <a:off x="6992710" y="4754440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y-1</a:t>
            </a:r>
          </a:p>
        </p:txBody>
      </p:sp>
      <p:cxnSp>
        <p:nvCxnSpPr>
          <p:cNvPr id="82" name="直線矢印コネクタ 81"/>
          <p:cNvCxnSpPr/>
          <p:nvPr/>
        </p:nvCxnSpPr>
        <p:spPr>
          <a:xfrm rot="5400000">
            <a:off x="7385703" y="3605248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コネクタ 82"/>
          <p:cNvCxnSpPr/>
          <p:nvPr/>
        </p:nvCxnSpPr>
        <p:spPr>
          <a:xfrm rot="10800000" flipV="1">
            <a:off x="3698544" y="3293634"/>
            <a:ext cx="1983507" cy="912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矢印コネクタ 83"/>
          <p:cNvCxnSpPr/>
          <p:nvPr/>
        </p:nvCxnSpPr>
        <p:spPr>
          <a:xfrm rot="16200000" flipH="1">
            <a:off x="7469865" y="5504596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/>
          <p:nvPr/>
        </p:nvCxnSpPr>
        <p:spPr>
          <a:xfrm rot="16200000" flipH="1">
            <a:off x="2618081" y="3355059"/>
            <a:ext cx="2158657" cy="226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/>
          <p:cNvCxnSpPr/>
          <p:nvPr/>
        </p:nvCxnSpPr>
        <p:spPr>
          <a:xfrm rot="10800000">
            <a:off x="3705373" y="2285971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/>
          <p:cNvCxnSpPr/>
          <p:nvPr/>
        </p:nvCxnSpPr>
        <p:spPr>
          <a:xfrm rot="10800000">
            <a:off x="7693009" y="5726850"/>
            <a:ext cx="795899" cy="521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/>
          <p:nvPr/>
        </p:nvCxnSpPr>
        <p:spPr>
          <a:xfrm rot="16200000" flipH="1">
            <a:off x="6479010" y="3722162"/>
            <a:ext cx="3987248" cy="5251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コネクタ 90"/>
          <p:cNvCxnSpPr/>
          <p:nvPr/>
        </p:nvCxnSpPr>
        <p:spPr>
          <a:xfrm>
            <a:off x="5050302" y="1730746"/>
            <a:ext cx="3418449" cy="0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矢印コネクタ 91"/>
          <p:cNvCxnSpPr/>
          <p:nvPr/>
        </p:nvCxnSpPr>
        <p:spPr>
          <a:xfrm rot="16200000" flipH="1">
            <a:off x="4785803" y="4649335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ひし形 94"/>
          <p:cNvSpPr/>
          <p:nvPr/>
        </p:nvSpPr>
        <p:spPr>
          <a:xfrm>
            <a:off x="4296460" y="5803182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x=2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98" name="直線矢印コネクタ 97"/>
          <p:cNvCxnSpPr/>
          <p:nvPr/>
        </p:nvCxnSpPr>
        <p:spPr>
          <a:xfrm rot="16200000" flipH="1">
            <a:off x="4774430" y="5566010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/>
          <p:cNvCxnSpPr/>
          <p:nvPr/>
        </p:nvCxnSpPr>
        <p:spPr>
          <a:xfrm rot="10800000" flipV="1">
            <a:off x="5720688" y="6155140"/>
            <a:ext cx="693760" cy="22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/>
          <p:cNvCxnSpPr/>
          <p:nvPr/>
        </p:nvCxnSpPr>
        <p:spPr>
          <a:xfrm flipV="1">
            <a:off x="6416726" y="4189861"/>
            <a:ext cx="693760" cy="2275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矢印コネクタ 102"/>
          <p:cNvCxnSpPr/>
          <p:nvPr/>
        </p:nvCxnSpPr>
        <p:spPr>
          <a:xfrm rot="5400000">
            <a:off x="5431795" y="5172480"/>
            <a:ext cx="1965314" cy="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コネクタ 105"/>
          <p:cNvCxnSpPr/>
          <p:nvPr/>
        </p:nvCxnSpPr>
        <p:spPr>
          <a:xfrm rot="10800000">
            <a:off x="3248168" y="6155141"/>
            <a:ext cx="1025857" cy="22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テキスト ボックス 108"/>
          <p:cNvSpPr txBox="1"/>
          <p:nvPr/>
        </p:nvSpPr>
        <p:spPr>
          <a:xfrm>
            <a:off x="5648482" y="5693998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4003219" y="5691213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45" name="角丸四角形 44"/>
          <p:cNvSpPr/>
          <p:nvPr/>
        </p:nvSpPr>
        <p:spPr>
          <a:xfrm>
            <a:off x="5249334" y="2681110"/>
            <a:ext cx="2243666" cy="1114779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角丸四角形 45"/>
          <p:cNvSpPr/>
          <p:nvPr/>
        </p:nvSpPr>
        <p:spPr>
          <a:xfrm>
            <a:off x="3877734" y="5531556"/>
            <a:ext cx="2243666" cy="1069622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307669" y="2300113"/>
            <a:ext cx="2050161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2000" dirty="0" smtClean="0"/>
              <a:t>入口１つ出口２つ</a:t>
            </a:r>
            <a:endParaRPr kumimoji="1" lang="ja-JP" altLang="en-US" sz="20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149625" y="6206069"/>
            <a:ext cx="2050161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2000" dirty="0" smtClean="0"/>
              <a:t>入口１つ出口２つ</a:t>
            </a:r>
            <a:endParaRPr kumimoji="1" lang="ja-JP" altLang="en-US" sz="2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37444" y="5785555"/>
            <a:ext cx="220133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内側の</a:t>
            </a:r>
            <a:r>
              <a:rPr kumimoji="1" lang="en-US" altLang="ja-JP" sz="2000" dirty="0" smtClean="0"/>
              <a:t>while</a:t>
            </a:r>
            <a:r>
              <a:rPr lang="ja-JP" altLang="en-US" sz="2000" dirty="0" smtClean="0"/>
              <a:t>文は</a:t>
            </a:r>
            <a:endParaRPr lang="en-US" altLang="ja-JP" sz="2000" dirty="0" smtClean="0"/>
          </a:p>
          <a:p>
            <a:r>
              <a:rPr kumimoji="1" lang="ja-JP" altLang="en-US" sz="2000" dirty="0" smtClean="0"/>
              <a:t>入口２つ出口１つ</a:t>
            </a:r>
            <a:endParaRPr kumimoji="1" lang="ja-JP" altLang="en-US" sz="2000" dirty="0"/>
          </a:p>
        </p:txBody>
      </p:sp>
      <p:sp>
        <p:nvSpPr>
          <p:cNvPr id="5" name="フリーフォーム 4"/>
          <p:cNvSpPr/>
          <p:nvPr/>
        </p:nvSpPr>
        <p:spPr>
          <a:xfrm>
            <a:off x="3485444" y="1411111"/>
            <a:ext cx="5192889" cy="4572000"/>
          </a:xfrm>
          <a:custGeom>
            <a:avLst/>
            <a:gdLst>
              <a:gd name="connsiteX0" fmla="*/ 550334 w 5192889"/>
              <a:gd name="connsiteY0" fmla="*/ 0 h 4572000"/>
              <a:gd name="connsiteX1" fmla="*/ 889000 w 5192889"/>
              <a:gd name="connsiteY1" fmla="*/ 28222 h 4572000"/>
              <a:gd name="connsiteX2" fmla="*/ 1241778 w 5192889"/>
              <a:gd name="connsiteY2" fmla="*/ 42333 h 4572000"/>
              <a:gd name="connsiteX3" fmla="*/ 1651000 w 5192889"/>
              <a:gd name="connsiteY3" fmla="*/ 70556 h 4572000"/>
              <a:gd name="connsiteX4" fmla="*/ 1735667 w 5192889"/>
              <a:gd name="connsiteY4" fmla="*/ 84667 h 4572000"/>
              <a:gd name="connsiteX5" fmla="*/ 1876778 w 5192889"/>
              <a:gd name="connsiteY5" fmla="*/ 98778 h 4572000"/>
              <a:gd name="connsiteX6" fmla="*/ 1919112 w 5192889"/>
              <a:gd name="connsiteY6" fmla="*/ 112889 h 4572000"/>
              <a:gd name="connsiteX7" fmla="*/ 2032000 w 5192889"/>
              <a:gd name="connsiteY7" fmla="*/ 141111 h 4572000"/>
              <a:gd name="connsiteX8" fmla="*/ 2201334 w 5192889"/>
              <a:gd name="connsiteY8" fmla="*/ 183445 h 4572000"/>
              <a:gd name="connsiteX9" fmla="*/ 2540000 w 5192889"/>
              <a:gd name="connsiteY9" fmla="*/ 197556 h 4572000"/>
              <a:gd name="connsiteX10" fmla="*/ 2667000 w 5192889"/>
              <a:gd name="connsiteY10" fmla="*/ 225778 h 4572000"/>
              <a:gd name="connsiteX11" fmla="*/ 2709334 w 5192889"/>
              <a:gd name="connsiteY11" fmla="*/ 239889 h 4572000"/>
              <a:gd name="connsiteX12" fmla="*/ 3104445 w 5192889"/>
              <a:gd name="connsiteY12" fmla="*/ 254000 h 4572000"/>
              <a:gd name="connsiteX13" fmla="*/ 4388556 w 5192889"/>
              <a:gd name="connsiteY13" fmla="*/ 239889 h 4572000"/>
              <a:gd name="connsiteX14" fmla="*/ 5108223 w 5192889"/>
              <a:gd name="connsiteY14" fmla="*/ 268111 h 4572000"/>
              <a:gd name="connsiteX15" fmla="*/ 5122334 w 5192889"/>
              <a:gd name="connsiteY15" fmla="*/ 324556 h 4572000"/>
              <a:gd name="connsiteX16" fmla="*/ 5150556 w 5192889"/>
              <a:gd name="connsiteY16" fmla="*/ 366889 h 4572000"/>
              <a:gd name="connsiteX17" fmla="*/ 5192889 w 5192889"/>
              <a:gd name="connsiteY17" fmla="*/ 747889 h 4572000"/>
              <a:gd name="connsiteX18" fmla="*/ 5178778 w 5192889"/>
              <a:gd name="connsiteY18" fmla="*/ 1693333 h 4572000"/>
              <a:gd name="connsiteX19" fmla="*/ 5150556 w 5192889"/>
              <a:gd name="connsiteY19" fmla="*/ 2695222 h 4572000"/>
              <a:gd name="connsiteX20" fmla="*/ 5192889 w 5192889"/>
              <a:gd name="connsiteY20" fmla="*/ 4092222 h 4572000"/>
              <a:gd name="connsiteX21" fmla="*/ 5164667 w 5192889"/>
              <a:gd name="connsiteY21" fmla="*/ 4416778 h 4572000"/>
              <a:gd name="connsiteX22" fmla="*/ 5122334 w 5192889"/>
              <a:gd name="connsiteY22" fmla="*/ 4501445 h 4572000"/>
              <a:gd name="connsiteX23" fmla="*/ 5065889 w 5192889"/>
              <a:gd name="connsiteY23" fmla="*/ 4515556 h 4572000"/>
              <a:gd name="connsiteX24" fmla="*/ 5023556 w 5192889"/>
              <a:gd name="connsiteY24" fmla="*/ 4543778 h 4572000"/>
              <a:gd name="connsiteX25" fmla="*/ 4938889 w 5192889"/>
              <a:gd name="connsiteY25" fmla="*/ 4572000 h 4572000"/>
              <a:gd name="connsiteX26" fmla="*/ 4515556 w 5192889"/>
              <a:gd name="connsiteY26" fmla="*/ 4557889 h 4572000"/>
              <a:gd name="connsiteX27" fmla="*/ 4388556 w 5192889"/>
              <a:gd name="connsiteY27" fmla="*/ 4529667 h 4572000"/>
              <a:gd name="connsiteX28" fmla="*/ 4303889 w 5192889"/>
              <a:gd name="connsiteY28" fmla="*/ 4515556 h 4572000"/>
              <a:gd name="connsiteX29" fmla="*/ 4219223 w 5192889"/>
              <a:gd name="connsiteY29" fmla="*/ 4487333 h 4572000"/>
              <a:gd name="connsiteX30" fmla="*/ 4176889 w 5192889"/>
              <a:gd name="connsiteY30" fmla="*/ 4473222 h 4572000"/>
              <a:gd name="connsiteX31" fmla="*/ 4134556 w 5192889"/>
              <a:gd name="connsiteY31" fmla="*/ 4445000 h 4572000"/>
              <a:gd name="connsiteX32" fmla="*/ 4092223 w 5192889"/>
              <a:gd name="connsiteY32" fmla="*/ 4430889 h 4572000"/>
              <a:gd name="connsiteX33" fmla="*/ 4035778 w 5192889"/>
              <a:gd name="connsiteY33" fmla="*/ 4388556 h 4572000"/>
              <a:gd name="connsiteX34" fmla="*/ 3894667 w 5192889"/>
              <a:gd name="connsiteY34" fmla="*/ 4303889 h 4572000"/>
              <a:gd name="connsiteX35" fmla="*/ 3767667 w 5192889"/>
              <a:gd name="connsiteY35" fmla="*/ 4219222 h 4572000"/>
              <a:gd name="connsiteX36" fmla="*/ 3725334 w 5192889"/>
              <a:gd name="connsiteY36" fmla="*/ 4191000 h 4572000"/>
              <a:gd name="connsiteX37" fmla="*/ 3668889 w 5192889"/>
              <a:gd name="connsiteY37" fmla="*/ 4120445 h 4572000"/>
              <a:gd name="connsiteX38" fmla="*/ 3626556 w 5192889"/>
              <a:gd name="connsiteY38" fmla="*/ 4035778 h 4572000"/>
              <a:gd name="connsiteX39" fmla="*/ 3598334 w 5192889"/>
              <a:gd name="connsiteY39" fmla="*/ 3979333 h 4572000"/>
              <a:gd name="connsiteX40" fmla="*/ 3570112 w 5192889"/>
              <a:gd name="connsiteY40" fmla="*/ 3866445 h 4572000"/>
              <a:gd name="connsiteX41" fmla="*/ 3541889 w 5192889"/>
              <a:gd name="connsiteY41" fmla="*/ 3781778 h 4572000"/>
              <a:gd name="connsiteX42" fmla="*/ 3527778 w 5192889"/>
              <a:gd name="connsiteY42" fmla="*/ 3725333 h 4572000"/>
              <a:gd name="connsiteX43" fmla="*/ 3499556 w 5192889"/>
              <a:gd name="connsiteY43" fmla="*/ 3668889 h 4572000"/>
              <a:gd name="connsiteX44" fmla="*/ 3485445 w 5192889"/>
              <a:gd name="connsiteY44" fmla="*/ 3626556 h 4572000"/>
              <a:gd name="connsiteX45" fmla="*/ 3443112 w 5192889"/>
              <a:gd name="connsiteY45" fmla="*/ 3598333 h 4572000"/>
              <a:gd name="connsiteX46" fmla="*/ 3400778 w 5192889"/>
              <a:gd name="connsiteY46" fmla="*/ 3541889 h 4572000"/>
              <a:gd name="connsiteX47" fmla="*/ 3316112 w 5192889"/>
              <a:gd name="connsiteY47" fmla="*/ 3457222 h 4572000"/>
              <a:gd name="connsiteX48" fmla="*/ 3273778 w 5192889"/>
              <a:gd name="connsiteY48" fmla="*/ 3414889 h 4572000"/>
              <a:gd name="connsiteX49" fmla="*/ 3231445 w 5192889"/>
              <a:gd name="connsiteY49" fmla="*/ 3400778 h 4572000"/>
              <a:gd name="connsiteX50" fmla="*/ 3146778 w 5192889"/>
              <a:gd name="connsiteY50" fmla="*/ 3344333 h 4572000"/>
              <a:gd name="connsiteX51" fmla="*/ 3062112 w 5192889"/>
              <a:gd name="connsiteY51" fmla="*/ 3287889 h 4572000"/>
              <a:gd name="connsiteX52" fmla="*/ 3033889 w 5192889"/>
              <a:gd name="connsiteY52" fmla="*/ 3245556 h 4572000"/>
              <a:gd name="connsiteX53" fmla="*/ 2906889 w 5192889"/>
              <a:gd name="connsiteY53" fmla="*/ 3203222 h 4572000"/>
              <a:gd name="connsiteX54" fmla="*/ 2822223 w 5192889"/>
              <a:gd name="connsiteY54" fmla="*/ 3132667 h 4572000"/>
              <a:gd name="connsiteX55" fmla="*/ 2779889 w 5192889"/>
              <a:gd name="connsiteY55" fmla="*/ 3118556 h 4572000"/>
              <a:gd name="connsiteX56" fmla="*/ 2695223 w 5192889"/>
              <a:gd name="connsiteY56" fmla="*/ 3076222 h 4572000"/>
              <a:gd name="connsiteX57" fmla="*/ 2652889 w 5192889"/>
              <a:gd name="connsiteY57" fmla="*/ 3048000 h 4572000"/>
              <a:gd name="connsiteX58" fmla="*/ 2554112 w 5192889"/>
              <a:gd name="connsiteY58" fmla="*/ 3019778 h 4572000"/>
              <a:gd name="connsiteX59" fmla="*/ 2511778 w 5192889"/>
              <a:gd name="connsiteY59" fmla="*/ 2991556 h 4572000"/>
              <a:gd name="connsiteX60" fmla="*/ 2427112 w 5192889"/>
              <a:gd name="connsiteY60" fmla="*/ 2963333 h 4572000"/>
              <a:gd name="connsiteX61" fmla="*/ 2370667 w 5192889"/>
              <a:gd name="connsiteY61" fmla="*/ 2935111 h 4572000"/>
              <a:gd name="connsiteX62" fmla="*/ 2229556 w 5192889"/>
              <a:gd name="connsiteY62" fmla="*/ 2892778 h 4572000"/>
              <a:gd name="connsiteX63" fmla="*/ 2173112 w 5192889"/>
              <a:gd name="connsiteY63" fmla="*/ 2864556 h 4572000"/>
              <a:gd name="connsiteX64" fmla="*/ 2060223 w 5192889"/>
              <a:gd name="connsiteY64" fmla="*/ 2836333 h 4572000"/>
              <a:gd name="connsiteX65" fmla="*/ 2017889 w 5192889"/>
              <a:gd name="connsiteY65" fmla="*/ 2822222 h 4572000"/>
              <a:gd name="connsiteX66" fmla="*/ 1905000 w 5192889"/>
              <a:gd name="connsiteY66" fmla="*/ 2779889 h 4572000"/>
              <a:gd name="connsiteX67" fmla="*/ 1848556 w 5192889"/>
              <a:gd name="connsiteY67" fmla="*/ 2751667 h 4572000"/>
              <a:gd name="connsiteX68" fmla="*/ 1721556 w 5192889"/>
              <a:gd name="connsiteY68" fmla="*/ 2723445 h 4572000"/>
              <a:gd name="connsiteX69" fmla="*/ 1368778 w 5192889"/>
              <a:gd name="connsiteY69" fmla="*/ 2695222 h 4572000"/>
              <a:gd name="connsiteX70" fmla="*/ 550334 w 5192889"/>
              <a:gd name="connsiteY70" fmla="*/ 2624667 h 4572000"/>
              <a:gd name="connsiteX71" fmla="*/ 310445 w 5192889"/>
              <a:gd name="connsiteY71" fmla="*/ 2582333 h 4572000"/>
              <a:gd name="connsiteX72" fmla="*/ 183445 w 5192889"/>
              <a:gd name="connsiteY72" fmla="*/ 2554111 h 4572000"/>
              <a:gd name="connsiteX73" fmla="*/ 112889 w 5192889"/>
              <a:gd name="connsiteY73" fmla="*/ 2511778 h 4572000"/>
              <a:gd name="connsiteX74" fmla="*/ 84667 w 5192889"/>
              <a:gd name="connsiteY74" fmla="*/ 2427111 h 4572000"/>
              <a:gd name="connsiteX75" fmla="*/ 42334 w 5192889"/>
              <a:gd name="connsiteY75" fmla="*/ 1919111 h 4572000"/>
              <a:gd name="connsiteX76" fmla="*/ 0 w 5192889"/>
              <a:gd name="connsiteY76" fmla="*/ 1806222 h 4572000"/>
              <a:gd name="connsiteX77" fmla="*/ 14112 w 5192889"/>
              <a:gd name="connsiteY77" fmla="*/ 917222 h 4572000"/>
              <a:gd name="connsiteX78" fmla="*/ 28223 w 5192889"/>
              <a:gd name="connsiteY78" fmla="*/ 649111 h 4572000"/>
              <a:gd name="connsiteX79" fmla="*/ 70556 w 5192889"/>
              <a:gd name="connsiteY79" fmla="*/ 423333 h 4572000"/>
              <a:gd name="connsiteX80" fmla="*/ 84667 w 5192889"/>
              <a:gd name="connsiteY80" fmla="*/ 381000 h 4572000"/>
              <a:gd name="connsiteX81" fmla="*/ 127000 w 5192889"/>
              <a:gd name="connsiteY81" fmla="*/ 338667 h 4572000"/>
              <a:gd name="connsiteX82" fmla="*/ 169334 w 5192889"/>
              <a:gd name="connsiteY82" fmla="*/ 239889 h 4572000"/>
              <a:gd name="connsiteX83" fmla="*/ 183445 w 5192889"/>
              <a:gd name="connsiteY83" fmla="*/ 197556 h 4572000"/>
              <a:gd name="connsiteX84" fmla="*/ 211667 w 5192889"/>
              <a:gd name="connsiteY84" fmla="*/ 169333 h 4572000"/>
              <a:gd name="connsiteX85" fmla="*/ 282223 w 5192889"/>
              <a:gd name="connsiteY85" fmla="*/ 98778 h 4572000"/>
              <a:gd name="connsiteX86" fmla="*/ 324556 w 5192889"/>
              <a:gd name="connsiteY86" fmla="*/ 70556 h 4572000"/>
              <a:gd name="connsiteX87" fmla="*/ 437445 w 5192889"/>
              <a:gd name="connsiteY87" fmla="*/ 42333 h 4572000"/>
              <a:gd name="connsiteX88" fmla="*/ 522112 w 5192889"/>
              <a:gd name="connsiteY88" fmla="*/ 14111 h 4572000"/>
              <a:gd name="connsiteX89" fmla="*/ 550334 w 5192889"/>
              <a:gd name="connsiteY89" fmla="*/ 0 h 45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5192889" h="4572000">
                <a:moveTo>
                  <a:pt x="550334" y="0"/>
                </a:moveTo>
                <a:cubicBezTo>
                  <a:pt x="663223" y="9407"/>
                  <a:pt x="775932" y="21300"/>
                  <a:pt x="889000" y="28222"/>
                </a:cubicBezTo>
                <a:cubicBezTo>
                  <a:pt x="1006467" y="35414"/>
                  <a:pt x="1124273" y="35805"/>
                  <a:pt x="1241778" y="42333"/>
                </a:cubicBezTo>
                <a:cubicBezTo>
                  <a:pt x="1378299" y="49918"/>
                  <a:pt x="1514593" y="61148"/>
                  <a:pt x="1651000" y="70556"/>
                </a:cubicBezTo>
                <a:cubicBezTo>
                  <a:pt x="1679222" y="75260"/>
                  <a:pt x="1707276" y="81118"/>
                  <a:pt x="1735667" y="84667"/>
                </a:cubicBezTo>
                <a:cubicBezTo>
                  <a:pt x="1782574" y="90530"/>
                  <a:pt x="1830056" y="91590"/>
                  <a:pt x="1876778" y="98778"/>
                </a:cubicBezTo>
                <a:cubicBezTo>
                  <a:pt x="1891480" y="101040"/>
                  <a:pt x="1904762" y="108975"/>
                  <a:pt x="1919112" y="112889"/>
                </a:cubicBezTo>
                <a:cubicBezTo>
                  <a:pt x="1956533" y="123095"/>
                  <a:pt x="1995203" y="128845"/>
                  <a:pt x="2032000" y="141111"/>
                </a:cubicBezTo>
                <a:cubicBezTo>
                  <a:pt x="2099352" y="163562"/>
                  <a:pt x="2130081" y="178695"/>
                  <a:pt x="2201334" y="183445"/>
                </a:cubicBezTo>
                <a:cubicBezTo>
                  <a:pt x="2314070" y="190961"/>
                  <a:pt x="2427111" y="192852"/>
                  <a:pt x="2540000" y="197556"/>
                </a:cubicBezTo>
                <a:cubicBezTo>
                  <a:pt x="2588501" y="207256"/>
                  <a:pt x="2620498" y="212492"/>
                  <a:pt x="2667000" y="225778"/>
                </a:cubicBezTo>
                <a:cubicBezTo>
                  <a:pt x="2681302" y="229864"/>
                  <a:pt x="2694490" y="238931"/>
                  <a:pt x="2709334" y="239889"/>
                </a:cubicBezTo>
                <a:cubicBezTo>
                  <a:pt x="2840848" y="248374"/>
                  <a:pt x="2972741" y="249296"/>
                  <a:pt x="3104445" y="254000"/>
                </a:cubicBezTo>
                <a:lnTo>
                  <a:pt x="4388556" y="239889"/>
                </a:lnTo>
                <a:cubicBezTo>
                  <a:pt x="4938629" y="239889"/>
                  <a:pt x="4821229" y="227112"/>
                  <a:pt x="5108223" y="268111"/>
                </a:cubicBezTo>
                <a:cubicBezTo>
                  <a:pt x="5112927" y="286926"/>
                  <a:pt x="5114694" y="306730"/>
                  <a:pt x="5122334" y="324556"/>
                </a:cubicBezTo>
                <a:cubicBezTo>
                  <a:pt x="5129015" y="340144"/>
                  <a:pt x="5147768" y="350160"/>
                  <a:pt x="5150556" y="366889"/>
                </a:cubicBezTo>
                <a:cubicBezTo>
                  <a:pt x="5171563" y="492932"/>
                  <a:pt x="5192889" y="747889"/>
                  <a:pt x="5192889" y="747889"/>
                </a:cubicBezTo>
                <a:cubicBezTo>
                  <a:pt x="5188185" y="1063037"/>
                  <a:pt x="5185628" y="1378224"/>
                  <a:pt x="5178778" y="1693333"/>
                </a:cubicBezTo>
                <a:cubicBezTo>
                  <a:pt x="5171517" y="2027350"/>
                  <a:pt x="5153049" y="2361136"/>
                  <a:pt x="5150556" y="2695222"/>
                </a:cubicBezTo>
                <a:cubicBezTo>
                  <a:pt x="5145582" y="3361805"/>
                  <a:pt x="5160689" y="3512619"/>
                  <a:pt x="5192889" y="4092222"/>
                </a:cubicBezTo>
                <a:cubicBezTo>
                  <a:pt x="5186263" y="4204872"/>
                  <a:pt x="5188673" y="4308751"/>
                  <a:pt x="5164667" y="4416778"/>
                </a:cubicBezTo>
                <a:cubicBezTo>
                  <a:pt x="5159767" y="4438826"/>
                  <a:pt x="5142189" y="4488208"/>
                  <a:pt x="5122334" y="4501445"/>
                </a:cubicBezTo>
                <a:cubicBezTo>
                  <a:pt x="5106197" y="4512203"/>
                  <a:pt x="5084704" y="4510852"/>
                  <a:pt x="5065889" y="4515556"/>
                </a:cubicBezTo>
                <a:cubicBezTo>
                  <a:pt x="5051778" y="4524963"/>
                  <a:pt x="5039054" y="4536890"/>
                  <a:pt x="5023556" y="4543778"/>
                </a:cubicBezTo>
                <a:cubicBezTo>
                  <a:pt x="4996371" y="4555860"/>
                  <a:pt x="4938889" y="4572000"/>
                  <a:pt x="4938889" y="4572000"/>
                </a:cubicBezTo>
                <a:cubicBezTo>
                  <a:pt x="4797778" y="4567296"/>
                  <a:pt x="4656515" y="4565944"/>
                  <a:pt x="4515556" y="4557889"/>
                </a:cubicBezTo>
                <a:cubicBezTo>
                  <a:pt x="4481051" y="4555917"/>
                  <a:pt x="4423741" y="4536704"/>
                  <a:pt x="4388556" y="4529667"/>
                </a:cubicBezTo>
                <a:cubicBezTo>
                  <a:pt x="4360500" y="4524056"/>
                  <a:pt x="4332111" y="4520260"/>
                  <a:pt x="4303889" y="4515556"/>
                </a:cubicBezTo>
                <a:lnTo>
                  <a:pt x="4219223" y="4487333"/>
                </a:lnTo>
                <a:lnTo>
                  <a:pt x="4176889" y="4473222"/>
                </a:lnTo>
                <a:cubicBezTo>
                  <a:pt x="4162778" y="4463815"/>
                  <a:pt x="4149725" y="4452584"/>
                  <a:pt x="4134556" y="4445000"/>
                </a:cubicBezTo>
                <a:cubicBezTo>
                  <a:pt x="4121252" y="4438348"/>
                  <a:pt x="4105138" y="4438269"/>
                  <a:pt x="4092223" y="4430889"/>
                </a:cubicBezTo>
                <a:cubicBezTo>
                  <a:pt x="4071803" y="4419221"/>
                  <a:pt x="4055561" y="4401274"/>
                  <a:pt x="4035778" y="4388556"/>
                </a:cubicBezTo>
                <a:cubicBezTo>
                  <a:pt x="3989636" y="4358893"/>
                  <a:pt x="3940309" y="4334316"/>
                  <a:pt x="3894667" y="4303889"/>
                </a:cubicBezTo>
                <a:lnTo>
                  <a:pt x="3767667" y="4219222"/>
                </a:lnTo>
                <a:lnTo>
                  <a:pt x="3725334" y="4191000"/>
                </a:lnTo>
                <a:cubicBezTo>
                  <a:pt x="3638463" y="4060694"/>
                  <a:pt x="3749324" y="4220988"/>
                  <a:pt x="3668889" y="4120445"/>
                </a:cubicBezTo>
                <a:cubicBezTo>
                  <a:pt x="3627171" y="4068298"/>
                  <a:pt x="3650631" y="4091953"/>
                  <a:pt x="3626556" y="4035778"/>
                </a:cubicBezTo>
                <a:cubicBezTo>
                  <a:pt x="3618270" y="4016443"/>
                  <a:pt x="3604986" y="3999289"/>
                  <a:pt x="3598334" y="3979333"/>
                </a:cubicBezTo>
                <a:cubicBezTo>
                  <a:pt x="3586068" y="3942536"/>
                  <a:pt x="3582378" y="3903242"/>
                  <a:pt x="3570112" y="3866445"/>
                </a:cubicBezTo>
                <a:cubicBezTo>
                  <a:pt x="3560704" y="3838223"/>
                  <a:pt x="3549104" y="3810639"/>
                  <a:pt x="3541889" y="3781778"/>
                </a:cubicBezTo>
                <a:cubicBezTo>
                  <a:pt x="3537185" y="3762963"/>
                  <a:pt x="3534588" y="3743492"/>
                  <a:pt x="3527778" y="3725333"/>
                </a:cubicBezTo>
                <a:cubicBezTo>
                  <a:pt x="3520392" y="3705637"/>
                  <a:pt x="3507842" y="3688224"/>
                  <a:pt x="3499556" y="3668889"/>
                </a:cubicBezTo>
                <a:cubicBezTo>
                  <a:pt x="3493697" y="3655217"/>
                  <a:pt x="3494737" y="3638171"/>
                  <a:pt x="3485445" y="3626556"/>
                </a:cubicBezTo>
                <a:cubicBezTo>
                  <a:pt x="3474851" y="3613313"/>
                  <a:pt x="3455104" y="3610325"/>
                  <a:pt x="3443112" y="3598333"/>
                </a:cubicBezTo>
                <a:cubicBezTo>
                  <a:pt x="3426482" y="3581703"/>
                  <a:pt x="3416511" y="3559370"/>
                  <a:pt x="3400778" y="3541889"/>
                </a:cubicBezTo>
                <a:cubicBezTo>
                  <a:pt x="3374078" y="3512223"/>
                  <a:pt x="3344334" y="3485444"/>
                  <a:pt x="3316112" y="3457222"/>
                </a:cubicBezTo>
                <a:cubicBezTo>
                  <a:pt x="3302001" y="3443111"/>
                  <a:pt x="3292710" y="3421200"/>
                  <a:pt x="3273778" y="3414889"/>
                </a:cubicBezTo>
                <a:lnTo>
                  <a:pt x="3231445" y="3400778"/>
                </a:lnTo>
                <a:cubicBezTo>
                  <a:pt x="3137499" y="3306832"/>
                  <a:pt x="3238675" y="3395387"/>
                  <a:pt x="3146778" y="3344333"/>
                </a:cubicBezTo>
                <a:cubicBezTo>
                  <a:pt x="3117128" y="3327861"/>
                  <a:pt x="3062112" y="3287889"/>
                  <a:pt x="3062112" y="3287889"/>
                </a:cubicBezTo>
                <a:cubicBezTo>
                  <a:pt x="3052704" y="3273778"/>
                  <a:pt x="3048778" y="3253677"/>
                  <a:pt x="3033889" y="3245556"/>
                </a:cubicBezTo>
                <a:cubicBezTo>
                  <a:pt x="2994714" y="3224188"/>
                  <a:pt x="2906889" y="3203222"/>
                  <a:pt x="2906889" y="3203222"/>
                </a:cubicBezTo>
                <a:cubicBezTo>
                  <a:pt x="2875682" y="3172015"/>
                  <a:pt x="2861514" y="3152312"/>
                  <a:pt x="2822223" y="3132667"/>
                </a:cubicBezTo>
                <a:cubicBezTo>
                  <a:pt x="2808919" y="3126015"/>
                  <a:pt x="2794000" y="3123260"/>
                  <a:pt x="2779889" y="3118556"/>
                </a:cubicBezTo>
                <a:cubicBezTo>
                  <a:pt x="2658582" y="3037682"/>
                  <a:pt x="2812055" y="3134637"/>
                  <a:pt x="2695223" y="3076222"/>
                </a:cubicBezTo>
                <a:cubicBezTo>
                  <a:pt x="2680054" y="3068638"/>
                  <a:pt x="2668477" y="3054681"/>
                  <a:pt x="2652889" y="3048000"/>
                </a:cubicBezTo>
                <a:cubicBezTo>
                  <a:pt x="2589590" y="3020872"/>
                  <a:pt x="2609033" y="3047238"/>
                  <a:pt x="2554112" y="3019778"/>
                </a:cubicBezTo>
                <a:cubicBezTo>
                  <a:pt x="2538943" y="3012194"/>
                  <a:pt x="2527276" y="2998444"/>
                  <a:pt x="2511778" y="2991556"/>
                </a:cubicBezTo>
                <a:cubicBezTo>
                  <a:pt x="2484593" y="2979474"/>
                  <a:pt x="2453720" y="2976637"/>
                  <a:pt x="2427112" y="2963333"/>
                </a:cubicBezTo>
                <a:cubicBezTo>
                  <a:pt x="2408297" y="2953926"/>
                  <a:pt x="2390002" y="2943397"/>
                  <a:pt x="2370667" y="2935111"/>
                </a:cubicBezTo>
                <a:cubicBezTo>
                  <a:pt x="2325217" y="2915633"/>
                  <a:pt x="2275006" y="2912257"/>
                  <a:pt x="2229556" y="2892778"/>
                </a:cubicBezTo>
                <a:cubicBezTo>
                  <a:pt x="2210221" y="2884492"/>
                  <a:pt x="2193068" y="2871208"/>
                  <a:pt x="2173112" y="2864556"/>
                </a:cubicBezTo>
                <a:cubicBezTo>
                  <a:pt x="2136315" y="2852290"/>
                  <a:pt x="2097020" y="2848599"/>
                  <a:pt x="2060223" y="2836333"/>
                </a:cubicBezTo>
                <a:lnTo>
                  <a:pt x="2017889" y="2822222"/>
                </a:lnTo>
                <a:cubicBezTo>
                  <a:pt x="1930940" y="2764256"/>
                  <a:pt x="2027060" y="2820575"/>
                  <a:pt x="1905000" y="2779889"/>
                </a:cubicBezTo>
                <a:cubicBezTo>
                  <a:pt x="1885044" y="2773237"/>
                  <a:pt x="1868252" y="2759053"/>
                  <a:pt x="1848556" y="2751667"/>
                </a:cubicBezTo>
                <a:cubicBezTo>
                  <a:pt x="1829593" y="2744556"/>
                  <a:pt x="1736000" y="2725508"/>
                  <a:pt x="1721556" y="2723445"/>
                </a:cubicBezTo>
                <a:cubicBezTo>
                  <a:pt x="1593099" y="2705094"/>
                  <a:pt x="1506968" y="2704752"/>
                  <a:pt x="1368778" y="2695222"/>
                </a:cubicBezTo>
                <a:cubicBezTo>
                  <a:pt x="1162759" y="2681014"/>
                  <a:pt x="590504" y="2630405"/>
                  <a:pt x="550334" y="2624667"/>
                </a:cubicBezTo>
                <a:cubicBezTo>
                  <a:pt x="446225" y="2609794"/>
                  <a:pt x="423373" y="2608394"/>
                  <a:pt x="310445" y="2582333"/>
                </a:cubicBezTo>
                <a:cubicBezTo>
                  <a:pt x="129822" y="2540650"/>
                  <a:pt x="496582" y="2606300"/>
                  <a:pt x="183445" y="2554111"/>
                </a:cubicBezTo>
                <a:cubicBezTo>
                  <a:pt x="154479" y="2544456"/>
                  <a:pt x="128385" y="2542769"/>
                  <a:pt x="112889" y="2511778"/>
                </a:cubicBezTo>
                <a:cubicBezTo>
                  <a:pt x="99585" y="2485170"/>
                  <a:pt x="84667" y="2427111"/>
                  <a:pt x="84667" y="2427111"/>
                </a:cubicBezTo>
                <a:cubicBezTo>
                  <a:pt x="80924" y="2370961"/>
                  <a:pt x="74357" y="2063217"/>
                  <a:pt x="42334" y="1919111"/>
                </a:cubicBezTo>
                <a:cubicBezTo>
                  <a:pt x="36803" y="1894223"/>
                  <a:pt x="5494" y="1819957"/>
                  <a:pt x="0" y="1806222"/>
                </a:cubicBezTo>
                <a:cubicBezTo>
                  <a:pt x="4704" y="1509889"/>
                  <a:pt x="6885" y="1213505"/>
                  <a:pt x="14112" y="917222"/>
                </a:cubicBezTo>
                <a:cubicBezTo>
                  <a:pt x="16294" y="827755"/>
                  <a:pt x="21612" y="738361"/>
                  <a:pt x="28223" y="649111"/>
                </a:cubicBezTo>
                <a:cubicBezTo>
                  <a:pt x="33749" y="574507"/>
                  <a:pt x="46838" y="494487"/>
                  <a:pt x="70556" y="423333"/>
                </a:cubicBezTo>
                <a:cubicBezTo>
                  <a:pt x="75260" y="409222"/>
                  <a:pt x="76416" y="393376"/>
                  <a:pt x="84667" y="381000"/>
                </a:cubicBezTo>
                <a:cubicBezTo>
                  <a:pt x="95737" y="364396"/>
                  <a:pt x="112889" y="352778"/>
                  <a:pt x="127000" y="338667"/>
                </a:cubicBezTo>
                <a:cubicBezTo>
                  <a:pt x="156371" y="221191"/>
                  <a:pt x="120608" y="337341"/>
                  <a:pt x="169334" y="239889"/>
                </a:cubicBezTo>
                <a:cubicBezTo>
                  <a:pt x="175986" y="226585"/>
                  <a:pt x="175792" y="210311"/>
                  <a:pt x="183445" y="197556"/>
                </a:cubicBezTo>
                <a:cubicBezTo>
                  <a:pt x="190290" y="186148"/>
                  <a:pt x="204287" y="180403"/>
                  <a:pt x="211667" y="169333"/>
                </a:cubicBezTo>
                <a:cubicBezTo>
                  <a:pt x="261486" y="94603"/>
                  <a:pt x="209365" y="123063"/>
                  <a:pt x="282223" y="98778"/>
                </a:cubicBezTo>
                <a:cubicBezTo>
                  <a:pt x="296334" y="89371"/>
                  <a:pt x="309387" y="78140"/>
                  <a:pt x="324556" y="70556"/>
                </a:cubicBezTo>
                <a:cubicBezTo>
                  <a:pt x="358807" y="53431"/>
                  <a:pt x="402026" y="51993"/>
                  <a:pt x="437445" y="42333"/>
                </a:cubicBezTo>
                <a:cubicBezTo>
                  <a:pt x="466146" y="34505"/>
                  <a:pt x="493890" y="23518"/>
                  <a:pt x="522112" y="14111"/>
                </a:cubicBezTo>
                <a:lnTo>
                  <a:pt x="550334" y="0"/>
                </a:lnTo>
                <a:close/>
              </a:path>
            </a:pathLst>
          </a:custGeom>
          <a:noFill/>
          <a:ln w="19050" cmpd="sng">
            <a:solidFill>
              <a:srgbClr val="FF0000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練習問題</a:t>
            </a:r>
            <a:r>
              <a:rPr lang="ja-JP" altLang="en-US" dirty="0" smtClean="0"/>
              <a:t>１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64526" y="1419366"/>
            <a:ext cx="753924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以下のプログラム断片の制御フローを図示せよ。</a:t>
            </a:r>
            <a:endParaRPr lang="en-US" altLang="ja-JP" sz="2800" dirty="0" smtClean="0"/>
          </a:p>
          <a:p>
            <a:r>
              <a:rPr lang="en-US" altLang="ja-JP" sz="2800" b="1" dirty="0" smtClean="0"/>
              <a:t>if </a:t>
            </a:r>
            <a:r>
              <a:rPr lang="en-US" altLang="ja-JP" sz="2800" dirty="0" smtClean="0"/>
              <a:t>x &gt; 0 </a:t>
            </a:r>
            <a:r>
              <a:rPr lang="en-US" altLang="ja-JP" sz="2800" b="1" dirty="0" smtClean="0"/>
              <a:t>then </a:t>
            </a:r>
            <a:r>
              <a:rPr lang="en-US" altLang="ja-JP" sz="2800" dirty="0" smtClean="0"/>
              <a:t>x := x – 1</a:t>
            </a:r>
          </a:p>
          <a:p>
            <a:r>
              <a:rPr lang="en-US" altLang="ja-JP" sz="2800" b="1" dirty="0" smtClean="0"/>
              <a:t>else if </a:t>
            </a:r>
            <a:r>
              <a:rPr lang="en-US" altLang="ja-JP" sz="2800" dirty="0" smtClean="0"/>
              <a:t>y &gt; 0 </a:t>
            </a:r>
            <a:r>
              <a:rPr lang="en-US" altLang="ja-JP" sz="2800" b="1" dirty="0" smtClean="0"/>
              <a:t>then </a:t>
            </a:r>
            <a:r>
              <a:rPr lang="en-US" altLang="ja-JP" sz="2800" dirty="0" smtClean="0"/>
              <a:t>y := y – 1</a:t>
            </a:r>
          </a:p>
          <a:p>
            <a:r>
              <a:rPr kumimoji="1" lang="en-US" altLang="ja-JP" sz="2800" b="1" dirty="0" smtClean="0"/>
              <a:t>        else </a:t>
            </a:r>
            <a:r>
              <a:rPr kumimoji="1" lang="en-US" altLang="ja-JP" sz="2800" dirty="0" smtClean="0"/>
              <a:t>y := y + 1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16257" y="1725389"/>
            <a:ext cx="329593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/>
              <a:t>if </a:t>
            </a:r>
            <a:r>
              <a:rPr lang="en-US" altLang="ja-JP" sz="2800" dirty="0" smtClean="0"/>
              <a:t>x &gt; 0 </a:t>
            </a:r>
            <a:r>
              <a:rPr lang="en-US" altLang="ja-JP" sz="2800" b="1" dirty="0" smtClean="0"/>
              <a:t>then </a:t>
            </a:r>
            <a:r>
              <a:rPr lang="en-US" altLang="ja-JP" sz="2800" dirty="0" smtClean="0"/>
              <a:t>x := x – 1</a:t>
            </a:r>
          </a:p>
          <a:p>
            <a:r>
              <a:rPr lang="en-US" altLang="ja-JP" sz="2800" b="1" dirty="0" smtClean="0"/>
              <a:t>else if </a:t>
            </a:r>
            <a:r>
              <a:rPr lang="en-US" altLang="ja-JP" sz="2800" dirty="0" smtClean="0"/>
              <a:t>y &gt; 0 </a:t>
            </a:r>
            <a:r>
              <a:rPr lang="en-US" altLang="ja-JP" sz="2800" b="1" dirty="0" smtClean="0"/>
              <a:t>then </a:t>
            </a:r>
          </a:p>
          <a:p>
            <a:r>
              <a:rPr lang="ja-JP" altLang="en-US" sz="2800" b="1" dirty="0" smtClean="0"/>
              <a:t>                </a:t>
            </a:r>
            <a:r>
              <a:rPr lang="en-US" altLang="ja-JP" sz="2800" dirty="0" smtClean="0"/>
              <a:t>y := y – 1</a:t>
            </a:r>
          </a:p>
          <a:p>
            <a:r>
              <a:rPr lang="en-US" altLang="ja-JP" sz="2800" b="1" dirty="0" smtClean="0"/>
              <a:t>        else </a:t>
            </a:r>
            <a:r>
              <a:rPr lang="en-US" altLang="ja-JP" sz="2800" dirty="0" smtClean="0"/>
              <a:t>y := y + 1</a:t>
            </a:r>
            <a:endParaRPr lang="ja-JP" altLang="en-US" sz="2800" dirty="0"/>
          </a:p>
        </p:txBody>
      </p:sp>
      <p:sp>
        <p:nvSpPr>
          <p:cNvPr id="7" name="ひし形 6"/>
          <p:cNvSpPr/>
          <p:nvPr/>
        </p:nvSpPr>
        <p:spPr>
          <a:xfrm>
            <a:off x="4943475" y="206826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8" name="図形 7"/>
          <p:cNvCxnSpPr>
            <a:stCxn id="7" idx="1"/>
          </p:cNvCxnSpPr>
          <p:nvPr/>
        </p:nvCxnSpPr>
        <p:spPr>
          <a:xfrm rot="10800000" flipV="1">
            <a:off x="4514847" y="2425456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rot="5400000">
            <a:off x="6680557" y="2750008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649005" y="1968353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311096" y="1967837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825004" y="3107635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cxnSp>
        <p:nvCxnSpPr>
          <p:cNvPr id="17" name="直線コネクタ 16"/>
          <p:cNvCxnSpPr/>
          <p:nvPr/>
        </p:nvCxnSpPr>
        <p:spPr>
          <a:xfrm rot="10800000">
            <a:off x="6387145" y="2429293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V="1">
            <a:off x="5854884" y="5227091"/>
            <a:ext cx="247024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endCxn id="7" idx="0"/>
          </p:cNvCxnSpPr>
          <p:nvPr/>
        </p:nvCxnSpPr>
        <p:spPr>
          <a:xfrm rot="16200000" flipH="1">
            <a:off x="5387164" y="1797574"/>
            <a:ext cx="538949" cy="243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5200938" y="4092549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y-1</a:t>
            </a:r>
          </a:p>
        </p:txBody>
      </p:sp>
      <p:sp>
        <p:nvSpPr>
          <p:cNvPr id="33" name="ひし形 32"/>
          <p:cNvSpPr/>
          <p:nvPr/>
        </p:nvSpPr>
        <p:spPr>
          <a:xfrm>
            <a:off x="6295848" y="3066827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y&gt;0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35" name="直線矢印コネクタ 34"/>
          <p:cNvCxnSpPr/>
          <p:nvPr/>
        </p:nvCxnSpPr>
        <p:spPr>
          <a:xfrm rot="5400000">
            <a:off x="8033961" y="3748569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7655230" y="2975669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37" name="直線コネクタ 36"/>
          <p:cNvCxnSpPr/>
          <p:nvPr/>
        </p:nvCxnSpPr>
        <p:spPr>
          <a:xfrm rot="10800000">
            <a:off x="7740549" y="3427854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図形 37"/>
          <p:cNvCxnSpPr/>
          <p:nvPr/>
        </p:nvCxnSpPr>
        <p:spPr>
          <a:xfrm rot="10800000" flipV="1">
            <a:off x="5854606" y="3424015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6035114" y="2966912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315672" y="4122120"/>
            <a:ext cx="1473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y+1</a:t>
            </a:r>
          </a:p>
        </p:txBody>
      </p:sp>
      <p:cxnSp>
        <p:nvCxnSpPr>
          <p:cNvPr id="46" name="直線矢印コネクタ 45"/>
          <p:cNvCxnSpPr/>
          <p:nvPr/>
        </p:nvCxnSpPr>
        <p:spPr>
          <a:xfrm rot="5400000">
            <a:off x="8008940" y="4924551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 rot="5400000">
            <a:off x="5525047" y="4910904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 rot="5400000">
            <a:off x="6646438" y="5554622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 rot="5400000">
            <a:off x="3377810" y="4749413"/>
            <a:ext cx="2217776" cy="2047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 flipV="1">
            <a:off x="4478734" y="5857164"/>
            <a:ext cx="247024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rot="5400000">
            <a:off x="5338527" y="6171045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解答例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練習</a:t>
            </a:r>
            <a:r>
              <a:rPr kumimoji="1" lang="ja-JP" altLang="en-US" dirty="0" smtClean="0"/>
              <a:t>問題</a:t>
            </a:r>
            <a:r>
              <a:rPr kumimoji="1" lang="ja-JP" altLang="en-US" dirty="0" smtClean="0"/>
              <a:t>２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14399" y="1501252"/>
            <a:ext cx="7539243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以下のプログラム断片の制御フローを図示せよ。</a:t>
            </a:r>
            <a:endParaRPr lang="en-US" altLang="ja-JP" sz="2800" dirty="0" smtClean="0"/>
          </a:p>
          <a:p>
            <a:r>
              <a:rPr lang="en-US" altLang="ja-JP" sz="2800" dirty="0" smtClean="0"/>
              <a:t>y := 3;</a:t>
            </a:r>
          </a:p>
          <a:p>
            <a:r>
              <a:rPr lang="en-US" altLang="ja-JP" sz="2800" b="1" dirty="0" smtClean="0"/>
              <a:t>case</a:t>
            </a:r>
            <a:r>
              <a:rPr lang="en-US" altLang="ja-JP" sz="2800" dirty="0" smtClean="0"/>
              <a:t> x </a:t>
            </a:r>
            <a:r>
              <a:rPr lang="en-US" altLang="ja-JP" sz="2800" b="1" dirty="0" smtClean="0"/>
              <a:t>of</a:t>
            </a:r>
          </a:p>
          <a:p>
            <a:r>
              <a:rPr lang="en-US" altLang="ja-JP" sz="2800" dirty="0" smtClean="0"/>
              <a:t>    1 : y := 1;</a:t>
            </a:r>
          </a:p>
          <a:p>
            <a:r>
              <a:rPr lang="en-US" altLang="ja-JP" sz="2800" dirty="0" smtClean="0"/>
              <a:t>    2 : y := x * 2;</a:t>
            </a:r>
          </a:p>
          <a:p>
            <a:r>
              <a:rPr lang="en-US" altLang="ja-JP" sz="2800" dirty="0" smtClean="0"/>
              <a:t>    3 :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z = 0 </a:t>
            </a:r>
            <a:r>
              <a:rPr lang="en-US" altLang="ja-JP" sz="2800" b="1" dirty="0" smtClean="0"/>
              <a:t>then</a:t>
            </a:r>
          </a:p>
          <a:p>
            <a:r>
              <a:rPr lang="en-US" altLang="ja-JP" sz="2800" dirty="0" smtClean="0"/>
              <a:t>              y := y * y</a:t>
            </a:r>
          </a:p>
          <a:p>
            <a:r>
              <a:rPr lang="en-US" altLang="ja-JP" sz="2800" dirty="0" smtClean="0"/>
              <a:t>         </a:t>
            </a:r>
            <a:r>
              <a:rPr lang="en-US" altLang="ja-JP" sz="2800" b="1" dirty="0" smtClean="0"/>
              <a:t>else</a:t>
            </a:r>
            <a:r>
              <a:rPr lang="en-US" altLang="ja-JP" sz="2800" dirty="0" smtClean="0"/>
              <a:t> </a:t>
            </a:r>
          </a:p>
          <a:p>
            <a:r>
              <a:rPr lang="en-US" altLang="ja-JP" sz="2800" dirty="0" smtClean="0"/>
              <a:t>              y := y * y * y</a:t>
            </a:r>
          </a:p>
          <a:p>
            <a:r>
              <a:rPr lang="en-US" altLang="ja-JP" sz="2800" b="1" dirty="0" smtClean="0"/>
              <a:t>end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解答例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484494" y="1896745"/>
            <a:ext cx="300933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y := 3;</a:t>
            </a:r>
          </a:p>
          <a:p>
            <a:r>
              <a:rPr lang="en-US" altLang="ja-JP" sz="2400" b="1" dirty="0" smtClean="0"/>
              <a:t>case</a:t>
            </a:r>
            <a:r>
              <a:rPr lang="en-US" altLang="ja-JP" sz="2400" dirty="0" smtClean="0"/>
              <a:t> x </a:t>
            </a:r>
            <a:r>
              <a:rPr lang="en-US" altLang="ja-JP" sz="2400" b="1" dirty="0" smtClean="0"/>
              <a:t>of</a:t>
            </a:r>
          </a:p>
          <a:p>
            <a:r>
              <a:rPr lang="en-US" altLang="ja-JP" sz="2400" dirty="0" smtClean="0"/>
              <a:t>    1 : y := 1;</a:t>
            </a:r>
          </a:p>
          <a:p>
            <a:r>
              <a:rPr lang="en-US" altLang="ja-JP" sz="2400" dirty="0" smtClean="0"/>
              <a:t>    2 : y := x * 2;</a:t>
            </a:r>
          </a:p>
          <a:p>
            <a:r>
              <a:rPr lang="en-US" altLang="ja-JP" sz="2400" dirty="0" smtClean="0"/>
              <a:t>    3 : </a:t>
            </a:r>
            <a:r>
              <a:rPr lang="en-US" altLang="ja-JP" sz="2400" b="1" dirty="0" smtClean="0"/>
              <a:t>if</a:t>
            </a:r>
            <a:r>
              <a:rPr lang="en-US" altLang="ja-JP" sz="2400" dirty="0" smtClean="0"/>
              <a:t> z = 0 </a:t>
            </a:r>
            <a:r>
              <a:rPr lang="en-US" altLang="ja-JP" sz="2400" b="1" dirty="0" smtClean="0"/>
              <a:t>then</a:t>
            </a:r>
          </a:p>
          <a:p>
            <a:r>
              <a:rPr lang="en-US" altLang="ja-JP" sz="2400" dirty="0" smtClean="0"/>
              <a:t>              y := y * y</a:t>
            </a:r>
          </a:p>
          <a:p>
            <a:r>
              <a:rPr lang="en-US" altLang="ja-JP" sz="2400" dirty="0" smtClean="0"/>
              <a:t>         </a:t>
            </a:r>
            <a:r>
              <a:rPr lang="en-US" altLang="ja-JP" sz="2400" b="1" dirty="0" smtClean="0"/>
              <a:t>else</a:t>
            </a:r>
            <a:r>
              <a:rPr lang="en-US" altLang="ja-JP" sz="2400" dirty="0" smtClean="0"/>
              <a:t> </a:t>
            </a:r>
          </a:p>
          <a:p>
            <a:r>
              <a:rPr lang="en-US" altLang="ja-JP" sz="2400" dirty="0" smtClean="0"/>
              <a:t>              y := y * y * y</a:t>
            </a:r>
          </a:p>
          <a:p>
            <a:r>
              <a:rPr lang="en-US" altLang="ja-JP" sz="2400" b="1" dirty="0" smtClean="0"/>
              <a:t>end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03761" y="1883391"/>
            <a:ext cx="10502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y := 3</a:t>
            </a:r>
            <a:endParaRPr kumimoji="1" lang="ja-JP" altLang="en-US" sz="2800" dirty="0"/>
          </a:p>
        </p:txBody>
      </p:sp>
      <p:cxnSp>
        <p:nvCxnSpPr>
          <p:cNvPr id="6" name="直線矢印コネクタ 5"/>
          <p:cNvCxnSpPr/>
          <p:nvPr/>
        </p:nvCxnSpPr>
        <p:spPr>
          <a:xfrm rot="16200000" flipH="1">
            <a:off x="4831296" y="2565747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rot="16200000" flipH="1">
            <a:off x="4833568" y="1680899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rot="16200000" flipH="1">
            <a:off x="3132162" y="5097440"/>
            <a:ext cx="1596789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ひし形 13"/>
          <p:cNvSpPr/>
          <p:nvPr/>
        </p:nvSpPr>
        <p:spPr>
          <a:xfrm>
            <a:off x="6505119" y="374692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  <a:sym typeface="Symbol"/>
              </a:rPr>
              <a:t>z=0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16" name="直線コネクタ 15"/>
          <p:cNvCxnSpPr/>
          <p:nvPr/>
        </p:nvCxnSpPr>
        <p:spPr>
          <a:xfrm rot="10800000">
            <a:off x="5877638" y="4110221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3503994" y="3723492"/>
            <a:ext cx="968535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y := 1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48813" y="4527995"/>
            <a:ext cx="137088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y := y*y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256223" y="275065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1</a:t>
            </a:r>
            <a:endParaRPr kumimoji="1" lang="ja-JP" altLang="en-US" sz="28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564493" y="273700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3</a:t>
            </a:r>
            <a:endParaRPr kumimoji="1" lang="ja-JP" altLang="en-US" sz="2800" dirty="0"/>
          </a:p>
        </p:txBody>
      </p:sp>
      <p:sp>
        <p:nvSpPr>
          <p:cNvPr id="28" name="円/楕円 27"/>
          <p:cNvSpPr/>
          <p:nvPr/>
        </p:nvSpPr>
        <p:spPr>
          <a:xfrm>
            <a:off x="4559023" y="2811434"/>
            <a:ext cx="1009935" cy="75062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x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29" name="直線矢印コネクタ 28"/>
          <p:cNvCxnSpPr>
            <a:stCxn id="28" idx="4"/>
          </p:cNvCxnSpPr>
          <p:nvPr/>
        </p:nvCxnSpPr>
        <p:spPr>
          <a:xfrm rot="16200000" flipH="1">
            <a:off x="4756917" y="3869133"/>
            <a:ext cx="614153" cy="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>
            <a:stCxn id="28" idx="2"/>
          </p:cNvCxnSpPr>
          <p:nvPr/>
        </p:nvCxnSpPr>
        <p:spPr>
          <a:xfrm rot="10800000" flipV="1">
            <a:off x="3944203" y="3186746"/>
            <a:ext cx="614820" cy="68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4749814" y="346261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2</a:t>
            </a:r>
            <a:endParaRPr kumimoji="1" lang="ja-JP" altLang="en-US" sz="28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305627" y="4133497"/>
            <a:ext cx="15488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x*2 </a:t>
            </a:r>
          </a:p>
        </p:txBody>
      </p:sp>
      <p:cxnSp>
        <p:nvCxnSpPr>
          <p:cNvPr id="34" name="直線コネクタ 33"/>
          <p:cNvCxnSpPr/>
          <p:nvPr/>
        </p:nvCxnSpPr>
        <p:spPr>
          <a:xfrm rot="5400000">
            <a:off x="4435855" y="5267701"/>
            <a:ext cx="1255601" cy="666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>
            <a:stCxn id="28" idx="6"/>
          </p:cNvCxnSpPr>
          <p:nvPr/>
        </p:nvCxnSpPr>
        <p:spPr>
          <a:xfrm>
            <a:off x="5568958" y="3186747"/>
            <a:ext cx="1637060" cy="68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 rot="16200000" flipH="1">
            <a:off x="6931419" y="3468839"/>
            <a:ext cx="557218" cy="667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rot="10800000">
            <a:off x="7927077" y="4112495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>
            <a:off x="8549499" y="4105660"/>
            <a:ext cx="11361" cy="5100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>
            <a:off x="7402715" y="4516620"/>
            <a:ext cx="171232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y := y*y*y</a:t>
            </a:r>
          </a:p>
        </p:txBody>
      </p:sp>
      <p:cxnSp>
        <p:nvCxnSpPr>
          <p:cNvPr id="47" name="直線コネクタ 46"/>
          <p:cNvCxnSpPr/>
          <p:nvPr/>
        </p:nvCxnSpPr>
        <p:spPr>
          <a:xfrm>
            <a:off x="3944203" y="5895833"/>
            <a:ext cx="3272925" cy="17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 rot="16200000" flipH="1">
            <a:off x="5168624" y="6205175"/>
            <a:ext cx="614153" cy="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/>
          <p:nvPr/>
        </p:nvCxnSpPr>
        <p:spPr>
          <a:xfrm rot="16200000" flipH="1">
            <a:off x="3640076" y="3502918"/>
            <a:ext cx="614153" cy="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6198656" y="3657601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7860036" y="3646229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39" name="直線矢印コネクタ 38"/>
          <p:cNvCxnSpPr/>
          <p:nvPr/>
        </p:nvCxnSpPr>
        <p:spPr>
          <a:xfrm>
            <a:off x="5880846" y="4111528"/>
            <a:ext cx="11361" cy="5100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flipV="1">
            <a:off x="5891819" y="5482626"/>
            <a:ext cx="2632941" cy="9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/>
          <p:nvPr/>
        </p:nvCxnSpPr>
        <p:spPr>
          <a:xfrm>
            <a:off x="5871774" y="5042508"/>
            <a:ext cx="9379" cy="43570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>
            <a:off x="8538853" y="5056585"/>
            <a:ext cx="9379" cy="43570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>
            <a:off x="7217128" y="5520352"/>
            <a:ext cx="12418" cy="3758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練習</a:t>
            </a:r>
            <a:r>
              <a:rPr kumimoji="1" lang="ja-JP" altLang="en-US" dirty="0" smtClean="0"/>
              <a:t>問題</a:t>
            </a:r>
            <a:r>
              <a:rPr kumimoji="1" lang="ja-JP" altLang="en-US" dirty="0" smtClean="0"/>
              <a:t>３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55344" y="1760560"/>
            <a:ext cx="7539243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以下のプログラム断片の制御フローを図示せよ。</a:t>
            </a:r>
            <a:endParaRPr lang="en-US" altLang="ja-JP" sz="2800" dirty="0" smtClean="0"/>
          </a:p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dirty="0" smtClean="0"/>
              <a:t>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x=3 </a:t>
            </a:r>
            <a:r>
              <a:rPr lang="en-US" altLang="ja-JP" sz="2800" b="1" dirty="0" smtClean="0"/>
              <a:t>then</a:t>
            </a:r>
          </a:p>
          <a:p>
            <a:r>
              <a:rPr kumimoji="1" lang="en-US" altLang="ja-JP" sz="2800" dirty="0" smtClean="0"/>
              <a:t>            break;</a:t>
            </a:r>
            <a:endParaRPr lang="en-US" altLang="ja-JP" sz="2800" b="1" dirty="0" smtClean="0"/>
          </a:p>
          <a:p>
            <a:r>
              <a:rPr kumimoji="1" lang="en-US" altLang="ja-JP" sz="2800" dirty="0" smtClean="0"/>
              <a:t>        y := y + 1;</a:t>
            </a:r>
          </a:p>
          <a:p>
            <a:r>
              <a:rPr kumimoji="1" lang="en-US" altLang="ja-JP" sz="2800" dirty="0" smtClean="0"/>
              <a:t>        x := x - 1</a:t>
            </a:r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ひし形 6"/>
          <p:cNvSpPr/>
          <p:nvPr/>
        </p:nvSpPr>
        <p:spPr>
          <a:xfrm>
            <a:off x="6199091" y="206826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 rot="16200000" flipH="1">
            <a:off x="6298454" y="4387748"/>
            <a:ext cx="3916923" cy="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933961" y="1946469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575982" y="1958566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756803" y="5182093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cxnSp>
        <p:nvCxnSpPr>
          <p:cNvPr id="17" name="直線コネクタ 16"/>
          <p:cNvCxnSpPr/>
          <p:nvPr/>
        </p:nvCxnSpPr>
        <p:spPr>
          <a:xfrm rot="10800000">
            <a:off x="7642761" y="2429293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endCxn id="7" idx="0"/>
          </p:cNvCxnSpPr>
          <p:nvPr/>
        </p:nvCxnSpPr>
        <p:spPr>
          <a:xfrm rot="16200000" flipH="1">
            <a:off x="6578346" y="1733140"/>
            <a:ext cx="662547" cy="770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rot="5400000">
            <a:off x="4096619" y="4874506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解答例</a:t>
            </a:r>
            <a:endParaRPr kumimoji="1" lang="ja-JP" altLang="en-US" dirty="0"/>
          </a:p>
        </p:txBody>
      </p:sp>
      <p:sp>
        <p:nvSpPr>
          <p:cNvPr id="28" name="ひし形 27"/>
          <p:cNvSpPr/>
          <p:nvPr/>
        </p:nvSpPr>
        <p:spPr>
          <a:xfrm>
            <a:off x="4878774" y="308275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x=3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594502" y="2943338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34" name="図形 33"/>
          <p:cNvCxnSpPr/>
          <p:nvPr/>
        </p:nvCxnSpPr>
        <p:spPr>
          <a:xfrm rot="10800000" flipV="1">
            <a:off x="4437532" y="3439938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6211381" y="2910738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65" name="直線矢印コネクタ 64"/>
          <p:cNvCxnSpPr/>
          <p:nvPr/>
        </p:nvCxnSpPr>
        <p:spPr>
          <a:xfrm rot="5400000">
            <a:off x="5268034" y="2770480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 rot="10800000">
            <a:off x="6323489" y="3430134"/>
            <a:ext cx="1947076" cy="9102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テキスト ボックス 69"/>
          <p:cNvSpPr txBox="1"/>
          <p:nvPr/>
        </p:nvSpPr>
        <p:spPr>
          <a:xfrm>
            <a:off x="3769571" y="4056154"/>
            <a:ext cx="1473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y+1</a:t>
            </a:r>
          </a:p>
        </p:txBody>
      </p:sp>
      <p:cxnSp>
        <p:nvCxnSpPr>
          <p:cNvPr id="90" name="直線コネクタ 89"/>
          <p:cNvCxnSpPr/>
          <p:nvPr/>
        </p:nvCxnSpPr>
        <p:spPr>
          <a:xfrm rot="10800000">
            <a:off x="5584224" y="243156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正方形/長方形 92"/>
          <p:cNvSpPr/>
          <p:nvPr/>
        </p:nvSpPr>
        <p:spPr>
          <a:xfrm>
            <a:off x="798394" y="2208622"/>
            <a:ext cx="234059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 smtClean="0"/>
              <a:t>while</a:t>
            </a:r>
            <a:r>
              <a:rPr lang="en-US" altLang="ja-JP" sz="2400" dirty="0" smtClean="0"/>
              <a:t> x&gt;0  </a:t>
            </a:r>
            <a:r>
              <a:rPr lang="en-US" altLang="ja-JP" sz="2400" b="1" dirty="0" smtClean="0"/>
              <a:t>do</a:t>
            </a:r>
          </a:p>
          <a:p>
            <a:r>
              <a:rPr lang="en-US" altLang="ja-JP" sz="2400" b="1" dirty="0" smtClean="0"/>
              <a:t>    begin</a:t>
            </a:r>
          </a:p>
          <a:p>
            <a:r>
              <a:rPr lang="en-US" altLang="ja-JP" sz="2400" dirty="0" smtClean="0"/>
              <a:t>        </a:t>
            </a:r>
            <a:r>
              <a:rPr lang="en-US" altLang="ja-JP" sz="2400" b="1" dirty="0" smtClean="0"/>
              <a:t>if</a:t>
            </a:r>
            <a:r>
              <a:rPr lang="en-US" altLang="ja-JP" sz="2400" dirty="0" smtClean="0"/>
              <a:t> x=3 </a:t>
            </a:r>
            <a:r>
              <a:rPr lang="en-US" altLang="ja-JP" sz="2400" b="1" dirty="0" smtClean="0"/>
              <a:t>then</a:t>
            </a:r>
          </a:p>
          <a:p>
            <a:r>
              <a:rPr lang="en-US" altLang="ja-JP" sz="2400" dirty="0" smtClean="0"/>
              <a:t>            break;</a:t>
            </a:r>
            <a:endParaRPr lang="en-US" altLang="ja-JP" sz="2400" b="1" dirty="0" smtClean="0"/>
          </a:p>
          <a:p>
            <a:r>
              <a:rPr lang="en-US" altLang="ja-JP" sz="2400" dirty="0" smtClean="0"/>
              <a:t>        y := y + 1;</a:t>
            </a:r>
          </a:p>
          <a:p>
            <a:r>
              <a:rPr lang="en-US" altLang="ja-JP" sz="2400" dirty="0" smtClean="0"/>
              <a:t>        x := x - 1</a:t>
            </a:r>
          </a:p>
          <a:p>
            <a:r>
              <a:rPr lang="en-US" altLang="ja-JP" sz="2400" dirty="0" smtClean="0"/>
              <a:t>   </a:t>
            </a:r>
            <a:r>
              <a:rPr lang="en-US" altLang="ja-JP" sz="2400" b="1" dirty="0" smtClean="0"/>
              <a:t> end</a:t>
            </a:r>
            <a:endParaRPr lang="ja-JP" altLang="en-US" sz="2400" b="1" dirty="0"/>
          </a:p>
        </p:txBody>
      </p:sp>
      <p:cxnSp>
        <p:nvCxnSpPr>
          <p:cNvPr id="94" name="直線矢印コネクタ 93"/>
          <p:cNvCxnSpPr/>
          <p:nvPr/>
        </p:nvCxnSpPr>
        <p:spPr>
          <a:xfrm rot="16200000" flipH="1">
            <a:off x="4133007" y="5920863"/>
            <a:ext cx="520907" cy="223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/>
          <p:cNvCxnSpPr/>
          <p:nvPr/>
        </p:nvCxnSpPr>
        <p:spPr>
          <a:xfrm rot="10800000">
            <a:off x="3784994" y="6186972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矢印コネクタ 95"/>
          <p:cNvCxnSpPr/>
          <p:nvPr/>
        </p:nvCxnSpPr>
        <p:spPr>
          <a:xfrm rot="5400000">
            <a:off x="1569499" y="3957863"/>
            <a:ext cx="4435505" cy="13641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/>
          <p:nvPr/>
        </p:nvCxnSpPr>
        <p:spPr>
          <a:xfrm flipV="1">
            <a:off x="3794074" y="1746913"/>
            <a:ext cx="3111693" cy="18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練習</a:t>
            </a:r>
            <a:r>
              <a:rPr kumimoji="1" lang="ja-JP" altLang="en-US" dirty="0" smtClean="0"/>
              <a:t>問題</a:t>
            </a:r>
            <a:r>
              <a:rPr kumimoji="1" lang="ja-JP" altLang="en-US" dirty="0" smtClean="0"/>
              <a:t>４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50627" y="1282889"/>
            <a:ext cx="7539243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以下のプログラム断片の制御フローを図示せよ。</a:t>
            </a:r>
            <a:endParaRPr lang="en-US" altLang="ja-JP" sz="2800" dirty="0" smtClean="0"/>
          </a:p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b="1" dirty="0" smtClean="0"/>
              <a:t>        while </a:t>
            </a:r>
            <a:r>
              <a:rPr lang="en-US" altLang="ja-JP" sz="2800" dirty="0" smtClean="0"/>
              <a:t>y&gt;0</a:t>
            </a:r>
            <a:r>
              <a:rPr lang="en-US" altLang="ja-JP" sz="2800" b="1" dirty="0" smtClean="0"/>
              <a:t> do</a:t>
            </a:r>
          </a:p>
          <a:p>
            <a:r>
              <a:rPr lang="en-US" altLang="ja-JP" sz="2800" dirty="0" smtClean="0"/>
              <a:t>            </a:t>
            </a:r>
            <a:r>
              <a:rPr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   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x=3 </a:t>
            </a:r>
            <a:r>
              <a:rPr lang="en-US" altLang="ja-JP" sz="2800" b="1" dirty="0" smtClean="0"/>
              <a:t>then</a:t>
            </a:r>
          </a:p>
          <a:p>
            <a:r>
              <a:rPr kumimoji="1" lang="en-US" altLang="ja-JP" sz="2800" dirty="0" smtClean="0"/>
              <a:t>                    </a:t>
            </a:r>
            <a:r>
              <a:rPr kumimoji="1" lang="en-US" altLang="ja-JP" sz="2800" b="1" dirty="0" smtClean="0"/>
              <a:t>break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b="1" dirty="0" smtClean="0"/>
              <a:t>                </a:t>
            </a:r>
            <a:r>
              <a:rPr lang="en-US" altLang="ja-JP" sz="2800" dirty="0" smtClean="0"/>
              <a:t>z := z + 1;</a:t>
            </a:r>
          </a:p>
          <a:p>
            <a:r>
              <a:rPr kumimoji="1" lang="en-US" altLang="ja-JP" sz="2800" dirty="0" smtClean="0"/>
              <a:t>                y := y - 1</a:t>
            </a:r>
          </a:p>
          <a:p>
            <a:r>
              <a:rPr kumimoji="1" lang="en-US" altLang="ja-JP" sz="2800" dirty="0" smtClean="0"/>
              <a:t>            </a:t>
            </a:r>
            <a:r>
              <a:rPr kumimoji="1" lang="en-US" altLang="ja-JP" sz="2800" b="1" dirty="0" smtClean="0"/>
              <a:t>end</a:t>
            </a:r>
            <a:r>
              <a:rPr kumimoji="1"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     x := x – 1</a:t>
            </a:r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ひし形 6"/>
          <p:cNvSpPr/>
          <p:nvPr/>
        </p:nvSpPr>
        <p:spPr>
          <a:xfrm>
            <a:off x="5666819" y="90818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 rot="5400000">
            <a:off x="6114192" y="3957820"/>
            <a:ext cx="5377255" cy="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345041" y="817028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025170" y="807757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302704" y="4901764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cxnSp>
        <p:nvCxnSpPr>
          <p:cNvPr id="17" name="直線コネクタ 16"/>
          <p:cNvCxnSpPr/>
          <p:nvPr/>
        </p:nvCxnSpPr>
        <p:spPr>
          <a:xfrm rot="10800000">
            <a:off x="7110490" y="1269214"/>
            <a:ext cx="1692316" cy="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endCxn id="7" idx="0"/>
          </p:cNvCxnSpPr>
          <p:nvPr/>
        </p:nvCxnSpPr>
        <p:spPr>
          <a:xfrm rot="16200000" flipH="1">
            <a:off x="6046074" y="573060"/>
            <a:ext cx="662547" cy="770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rot="16200000" flipH="1">
            <a:off x="7453943" y="4560626"/>
            <a:ext cx="482257" cy="45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395182" cy="1143000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解答例</a:t>
            </a:r>
            <a:endParaRPr kumimoji="1" lang="ja-JP" altLang="en-US" dirty="0"/>
          </a:p>
        </p:txBody>
      </p:sp>
      <p:sp>
        <p:nvSpPr>
          <p:cNvPr id="28" name="ひし形 27"/>
          <p:cNvSpPr/>
          <p:nvPr/>
        </p:nvSpPr>
        <p:spPr>
          <a:xfrm>
            <a:off x="4346502" y="192267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y&gt;0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041887" y="1822760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689254" y="1809110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65" name="直線矢印コネクタ 64"/>
          <p:cNvCxnSpPr/>
          <p:nvPr/>
        </p:nvCxnSpPr>
        <p:spPr>
          <a:xfrm rot="5400000">
            <a:off x="4735762" y="1610400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テキスト ボックス 69"/>
          <p:cNvSpPr txBox="1"/>
          <p:nvPr/>
        </p:nvSpPr>
        <p:spPr>
          <a:xfrm>
            <a:off x="6935844" y="3892360"/>
            <a:ext cx="1431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z := z+1</a:t>
            </a:r>
          </a:p>
        </p:txBody>
      </p:sp>
      <p:cxnSp>
        <p:nvCxnSpPr>
          <p:cNvPr id="90" name="直線コネクタ 89"/>
          <p:cNvCxnSpPr/>
          <p:nvPr/>
        </p:nvCxnSpPr>
        <p:spPr>
          <a:xfrm rot="10800000">
            <a:off x="5051952" y="127148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正方形/長方形 92"/>
          <p:cNvSpPr/>
          <p:nvPr/>
        </p:nvSpPr>
        <p:spPr>
          <a:xfrm>
            <a:off x="416258" y="1608120"/>
            <a:ext cx="266813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 smtClean="0"/>
              <a:t>while</a:t>
            </a:r>
            <a:r>
              <a:rPr lang="en-US" altLang="ja-JP" sz="2400" dirty="0" smtClean="0"/>
              <a:t> x&gt;0 </a:t>
            </a:r>
            <a:r>
              <a:rPr lang="en-US" altLang="ja-JP" sz="2400" b="1" dirty="0" smtClean="0"/>
              <a:t>do</a:t>
            </a:r>
          </a:p>
          <a:p>
            <a:r>
              <a:rPr lang="en-US" altLang="ja-JP" sz="2400" b="1" dirty="0" smtClean="0"/>
              <a:t>    begin</a:t>
            </a:r>
          </a:p>
          <a:p>
            <a:r>
              <a:rPr lang="en-US" altLang="ja-JP" sz="2400" b="1" dirty="0" smtClean="0"/>
              <a:t>        while </a:t>
            </a:r>
            <a:r>
              <a:rPr lang="en-US" altLang="ja-JP" sz="2400" dirty="0" smtClean="0"/>
              <a:t>y&gt;0</a:t>
            </a:r>
            <a:r>
              <a:rPr lang="en-US" altLang="ja-JP" sz="2400" b="1" dirty="0" smtClean="0"/>
              <a:t> do</a:t>
            </a:r>
          </a:p>
          <a:p>
            <a:r>
              <a:rPr lang="en-US" altLang="ja-JP" sz="2400" dirty="0" smtClean="0"/>
              <a:t>            </a:t>
            </a:r>
            <a:r>
              <a:rPr lang="en-US" altLang="ja-JP" sz="2400" b="1" dirty="0" smtClean="0"/>
              <a:t>begin</a:t>
            </a:r>
          </a:p>
          <a:p>
            <a:r>
              <a:rPr lang="en-US" altLang="ja-JP" sz="2400" dirty="0" smtClean="0"/>
              <a:t>                </a:t>
            </a:r>
            <a:r>
              <a:rPr lang="en-US" altLang="ja-JP" sz="2400" b="1" dirty="0" smtClean="0"/>
              <a:t>if</a:t>
            </a:r>
            <a:r>
              <a:rPr lang="en-US" altLang="ja-JP" sz="2400" dirty="0" smtClean="0"/>
              <a:t> x=3 </a:t>
            </a:r>
            <a:r>
              <a:rPr lang="en-US" altLang="ja-JP" sz="2400" b="1" dirty="0" smtClean="0"/>
              <a:t>then</a:t>
            </a:r>
          </a:p>
          <a:p>
            <a:r>
              <a:rPr lang="en-US" altLang="ja-JP" sz="2400" dirty="0" smtClean="0"/>
              <a:t>                    </a:t>
            </a:r>
            <a:r>
              <a:rPr lang="en-US" altLang="ja-JP" sz="2400" b="1" dirty="0" smtClean="0"/>
              <a:t>break</a:t>
            </a:r>
            <a:r>
              <a:rPr lang="en-US" altLang="ja-JP" sz="2400" dirty="0" smtClean="0"/>
              <a:t>;</a:t>
            </a:r>
          </a:p>
          <a:p>
            <a:r>
              <a:rPr lang="en-US" altLang="ja-JP" sz="2400" b="1" dirty="0" smtClean="0"/>
              <a:t>                </a:t>
            </a:r>
            <a:r>
              <a:rPr lang="en-US" altLang="ja-JP" sz="2400" dirty="0" smtClean="0"/>
              <a:t>z := z + 1;</a:t>
            </a:r>
          </a:p>
          <a:p>
            <a:r>
              <a:rPr lang="en-US" altLang="ja-JP" sz="2400" dirty="0" smtClean="0"/>
              <a:t>                y := y - 1</a:t>
            </a:r>
          </a:p>
          <a:p>
            <a:r>
              <a:rPr lang="en-US" altLang="ja-JP" sz="2400" dirty="0" smtClean="0"/>
              <a:t>            </a:t>
            </a:r>
            <a:r>
              <a:rPr lang="en-US" altLang="ja-JP" sz="2400" b="1" dirty="0" smtClean="0"/>
              <a:t>end</a:t>
            </a:r>
            <a:r>
              <a:rPr lang="en-US" altLang="ja-JP" sz="2400" dirty="0" smtClean="0"/>
              <a:t>;</a:t>
            </a:r>
          </a:p>
          <a:p>
            <a:r>
              <a:rPr lang="en-US" altLang="ja-JP" sz="2400" dirty="0" smtClean="0"/>
              <a:t>        x := x – 1</a:t>
            </a:r>
          </a:p>
          <a:p>
            <a:r>
              <a:rPr lang="en-US" altLang="ja-JP" sz="2400" dirty="0" smtClean="0"/>
              <a:t>   </a:t>
            </a:r>
            <a:r>
              <a:rPr lang="en-US" altLang="ja-JP" sz="2400" b="1" dirty="0" smtClean="0"/>
              <a:t> end</a:t>
            </a:r>
            <a:endParaRPr lang="ja-JP" altLang="en-US" sz="2400" b="1" dirty="0"/>
          </a:p>
        </p:txBody>
      </p:sp>
      <p:cxnSp>
        <p:nvCxnSpPr>
          <p:cNvPr id="95" name="直線コネクタ 94"/>
          <p:cNvCxnSpPr/>
          <p:nvPr/>
        </p:nvCxnSpPr>
        <p:spPr>
          <a:xfrm rot="10800000" flipV="1">
            <a:off x="3712185" y="4435521"/>
            <a:ext cx="1282897" cy="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矢印コネクタ 95"/>
          <p:cNvCxnSpPr/>
          <p:nvPr/>
        </p:nvCxnSpPr>
        <p:spPr>
          <a:xfrm rot="5400000">
            <a:off x="627789" y="3207231"/>
            <a:ext cx="5254393" cy="13635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/>
          <p:nvPr/>
        </p:nvCxnSpPr>
        <p:spPr>
          <a:xfrm flipV="1">
            <a:off x="3261802" y="586833"/>
            <a:ext cx="3111693" cy="18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rot="10800000">
            <a:off x="5763910" y="2283696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rot="5400000">
            <a:off x="6048222" y="2595314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ひし形 30"/>
          <p:cNvSpPr/>
          <p:nvPr/>
        </p:nvSpPr>
        <p:spPr>
          <a:xfrm>
            <a:off x="5672609" y="2934879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x=3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022720" y="2821320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342609" y="2839340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36" name="直線コネクタ 35"/>
          <p:cNvCxnSpPr/>
          <p:nvPr/>
        </p:nvCxnSpPr>
        <p:spPr>
          <a:xfrm rot="10800000">
            <a:off x="7090017" y="3295905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6992710" y="4754440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y-1</a:t>
            </a:r>
          </a:p>
        </p:txBody>
      </p:sp>
      <p:cxnSp>
        <p:nvCxnSpPr>
          <p:cNvPr id="40" name="直線矢印コネクタ 39"/>
          <p:cNvCxnSpPr/>
          <p:nvPr/>
        </p:nvCxnSpPr>
        <p:spPr>
          <a:xfrm rot="5400000">
            <a:off x="7385703" y="3605248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 rot="10800000" flipV="1">
            <a:off x="3698544" y="3293634"/>
            <a:ext cx="1983507" cy="912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 rot="16200000" flipH="1">
            <a:off x="7469865" y="5504596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 rot="16200000" flipH="1">
            <a:off x="4783529" y="5616053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/>
          <p:cNvCxnSpPr/>
          <p:nvPr/>
        </p:nvCxnSpPr>
        <p:spPr>
          <a:xfrm rot="16200000" flipH="1">
            <a:off x="2618081" y="3355059"/>
            <a:ext cx="2158657" cy="226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 rot="10800000">
            <a:off x="3705373" y="2285971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 rot="10800000">
            <a:off x="7693009" y="5726850"/>
            <a:ext cx="795899" cy="521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>
          <a:xfrm rot="16200000" flipH="1">
            <a:off x="6479010" y="3722162"/>
            <a:ext cx="3987248" cy="5251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/>
          <p:cNvCxnSpPr/>
          <p:nvPr/>
        </p:nvCxnSpPr>
        <p:spPr>
          <a:xfrm>
            <a:off x="5050302" y="1730746"/>
            <a:ext cx="3418449" cy="0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矢印コネクタ 108"/>
          <p:cNvCxnSpPr/>
          <p:nvPr/>
        </p:nvCxnSpPr>
        <p:spPr>
          <a:xfrm rot="16200000" flipH="1">
            <a:off x="4785803" y="4649335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 rot="10800000">
            <a:off x="3248167" y="5841243"/>
            <a:ext cx="1749192" cy="22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</TotalTime>
  <Words>1034</Words>
  <Application>Microsoft Macintosh PowerPoint</Application>
  <PresentationFormat>画面に合わせる (4:3)</PresentationFormat>
  <Paragraphs>228</Paragraphs>
  <Slides>15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Office テーマ</vt:lpstr>
      <vt:lpstr>プログラミング言語論 第２回 練習問題解答例</vt:lpstr>
      <vt:lpstr>練習問題１</vt:lpstr>
      <vt:lpstr>解答例</vt:lpstr>
      <vt:lpstr>練習問題２</vt:lpstr>
      <vt:lpstr>解答例</vt:lpstr>
      <vt:lpstr>練習問題３</vt:lpstr>
      <vt:lpstr>解答例</vt:lpstr>
      <vt:lpstr>練習問題４</vt:lpstr>
      <vt:lpstr>解答例</vt:lpstr>
      <vt:lpstr>練習問題５</vt:lpstr>
      <vt:lpstr>解答例</vt:lpstr>
      <vt:lpstr>練習問題６</vt:lpstr>
      <vt:lpstr>解答例</vt:lpstr>
      <vt:lpstr>練習問題７</vt:lpstr>
      <vt:lpstr>解答例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 第５回</dc:title>
  <dc:creator>sasano</dc:creator>
  <cp:lastModifiedBy>Isao Sasano</cp:lastModifiedBy>
  <cp:revision>676</cp:revision>
  <dcterms:created xsi:type="dcterms:W3CDTF">2009-10-16T09:27:11Z</dcterms:created>
  <dcterms:modified xsi:type="dcterms:W3CDTF">2018-10-10T03:04:08Z</dcterms:modified>
</cp:coreProperties>
</file>