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74" r:id="rId3"/>
    <p:sldId id="288" r:id="rId4"/>
    <p:sldId id="260" r:id="rId5"/>
    <p:sldId id="287" r:id="rId6"/>
    <p:sldId id="262" r:id="rId7"/>
    <p:sldId id="263" r:id="rId8"/>
    <p:sldId id="264" r:id="rId9"/>
    <p:sldId id="265" r:id="rId10"/>
    <p:sldId id="266" r:id="rId11"/>
    <p:sldId id="269" r:id="rId12"/>
    <p:sldId id="270" r:id="rId13"/>
    <p:sldId id="271" r:id="rId14"/>
    <p:sldId id="278" r:id="rId15"/>
    <p:sldId id="279" r:id="rId16"/>
    <p:sldId id="273" r:id="rId17"/>
    <p:sldId id="280" r:id="rId18"/>
    <p:sldId id="281" r:id="rId19"/>
    <p:sldId id="282" r:id="rId20"/>
    <p:sldId id="284" r:id="rId21"/>
    <p:sldId id="285" r:id="rId22"/>
    <p:sldId id="286" r:id="rId23"/>
    <p:sldId id="277" r:id="rId24"/>
    <p:sldId id="259"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6" autoAdjust="0"/>
    <p:restoredTop sz="94660"/>
  </p:normalViewPr>
  <p:slideViewPr>
    <p:cSldViewPr>
      <p:cViewPr varScale="1">
        <p:scale>
          <a:sx n="79" d="100"/>
          <a:sy n="79" d="100"/>
        </p:scale>
        <p:origin x="-56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F1263D-1664-4A65-91BD-4C73B328070C}" type="datetimeFigureOut">
              <a:rPr kumimoji="1" lang="ja-JP" altLang="en-US" smtClean="0"/>
              <a:pPr/>
              <a:t>18/01/15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171498-1F99-422F-B620-E1352F50EF96}" type="slidenum">
              <a:rPr kumimoji="1" lang="ja-JP" altLang="en-US" smtClean="0"/>
              <a:pPr/>
              <a:t>‹#›</a:t>
            </a:fld>
            <a:endParaRPr kumimoji="1" lang="ja-JP" altLang="en-US"/>
          </a:p>
        </p:txBody>
      </p:sp>
    </p:spTree>
    <p:extLst>
      <p:ext uri="{BB962C8B-B14F-4D97-AF65-F5344CB8AC3E}">
        <p14:creationId xmlns:p14="http://schemas.microsoft.com/office/powerpoint/2010/main" val="23580644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4</a:t>
            </a:fld>
            <a:endParaRPr kumimoji="1" lang="ja-JP" altLang="en-US"/>
          </a:p>
        </p:txBody>
      </p:sp>
    </p:spTree>
    <p:extLst>
      <p:ext uri="{BB962C8B-B14F-4D97-AF65-F5344CB8AC3E}">
        <p14:creationId xmlns:p14="http://schemas.microsoft.com/office/powerpoint/2010/main" val="420600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5</a:t>
            </a:fld>
            <a:endParaRPr kumimoji="1" lang="ja-JP" altLang="en-US"/>
          </a:p>
        </p:txBody>
      </p:sp>
    </p:spTree>
    <p:extLst>
      <p:ext uri="{BB962C8B-B14F-4D97-AF65-F5344CB8AC3E}">
        <p14:creationId xmlns:p14="http://schemas.microsoft.com/office/powerpoint/2010/main" val="3202154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9171498-1F99-422F-B620-E1352F50EF96}" type="slidenum">
              <a:rPr kumimoji="1" lang="ja-JP" altLang="en-US" smtClean="0"/>
              <a:pPr/>
              <a:t>13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18/01/15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18/01/15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18/01/15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18/01/15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18/01/15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18/01/15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18/01/15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18/01/15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18/01/15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18/01/15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18/01/15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18/01/15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082551"/>
          </a:xfrm>
        </p:spPr>
        <p:txBody>
          <a:bodyPr/>
          <a:lstStyle/>
          <a:p>
            <a:r>
              <a:rPr kumimoji="1" lang="ja-JP" altLang="en-US" dirty="0" smtClean="0"/>
              <a:t>プログラミング言語論</a:t>
            </a:r>
            <a:endParaRPr kumimoji="1" lang="ja-JP" altLang="en-US" dirty="0"/>
          </a:p>
        </p:txBody>
      </p:sp>
      <p:sp>
        <p:nvSpPr>
          <p:cNvPr id="5" name="テキスト ボックス 4"/>
          <p:cNvSpPr txBox="1"/>
          <p:nvPr/>
        </p:nvSpPr>
        <p:spPr>
          <a:xfrm>
            <a:off x="2693242" y="4941168"/>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
        <p:nvSpPr>
          <p:cNvPr id="6" name="テキスト ボックス 5"/>
          <p:cNvSpPr txBox="1"/>
          <p:nvPr/>
        </p:nvSpPr>
        <p:spPr>
          <a:xfrm>
            <a:off x="2411760" y="3645024"/>
            <a:ext cx="4632198" cy="584776"/>
          </a:xfrm>
          <a:prstGeom prst="rect">
            <a:avLst/>
          </a:prstGeom>
          <a:noFill/>
        </p:spPr>
        <p:txBody>
          <a:bodyPr wrap="none" rtlCol="0">
            <a:spAutoFit/>
          </a:bodyPr>
          <a:lstStyle/>
          <a:p>
            <a:r>
              <a:rPr kumimoji="1" lang="ja-JP" altLang="en-US" sz="3200" dirty="0" smtClean="0"/>
              <a:t>第</a:t>
            </a:r>
            <a:r>
              <a:rPr kumimoji="1" lang="en-US" altLang="ja-JP" sz="3200" dirty="0" smtClean="0"/>
              <a:t>10</a:t>
            </a:r>
            <a:r>
              <a:rPr lang="ja-JP" altLang="en-US" sz="3200" dirty="0" smtClean="0"/>
              <a:t>回   </a:t>
            </a:r>
            <a:r>
              <a:rPr kumimoji="1" lang="ja-JP" altLang="en-US" sz="3200" dirty="0" smtClean="0"/>
              <a:t>オブジェクト指向</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テンプレート</a:t>
            </a:r>
            <a:r>
              <a:rPr lang="ja-JP" altLang="en-US" dirty="0" smtClean="0"/>
              <a:t>（例で説明）</a:t>
            </a:r>
            <a:endParaRPr kumimoji="1" lang="ja-JP" altLang="en-US" dirty="0"/>
          </a:p>
        </p:txBody>
      </p:sp>
      <p:sp>
        <p:nvSpPr>
          <p:cNvPr id="4" name="テキスト ボックス 3"/>
          <p:cNvSpPr txBox="1"/>
          <p:nvPr/>
        </p:nvSpPr>
        <p:spPr>
          <a:xfrm>
            <a:off x="179512" y="1340768"/>
            <a:ext cx="8818055" cy="4401205"/>
          </a:xfrm>
          <a:prstGeom prst="rect">
            <a:avLst/>
          </a:prstGeom>
          <a:noFill/>
        </p:spPr>
        <p:txBody>
          <a:bodyPr wrap="none" rtlCol="0">
            <a:spAutoFit/>
          </a:bodyPr>
          <a:lstStyle/>
          <a:p>
            <a:r>
              <a:rPr kumimoji="1" lang="en-US" altLang="ja-JP" sz="2800" dirty="0" smtClean="0"/>
              <a:t> template &lt;class T&gt; class Stack {</a:t>
            </a:r>
          </a:p>
          <a:p>
            <a:r>
              <a:rPr lang="en-US" altLang="ja-JP" sz="2800" dirty="0" smtClean="0"/>
              <a:t>     </a:t>
            </a:r>
            <a:r>
              <a:rPr lang="en-US" altLang="ja-JP" sz="2800" dirty="0" err="1" smtClean="0"/>
              <a:t>int</a:t>
            </a:r>
            <a:r>
              <a:rPr lang="en-US" altLang="ja-JP" sz="2800" dirty="0" smtClean="0"/>
              <a:t>   top;</a:t>
            </a:r>
          </a:p>
          <a:p>
            <a:r>
              <a:rPr kumimoji="1" lang="en-US" altLang="ja-JP" sz="2800" dirty="0" smtClean="0"/>
              <a:t>     </a:t>
            </a:r>
            <a:r>
              <a:rPr kumimoji="1" lang="en-US" altLang="ja-JP" sz="2800" dirty="0" err="1" smtClean="0"/>
              <a:t>int</a:t>
            </a:r>
            <a:r>
              <a:rPr kumimoji="1" lang="en-US" altLang="ja-JP" sz="2800" dirty="0" smtClean="0"/>
              <a:t>   size;</a:t>
            </a:r>
          </a:p>
          <a:p>
            <a:r>
              <a:rPr lang="en-US" altLang="ja-JP" sz="2800" dirty="0" smtClean="0"/>
              <a:t>     T *  elements;</a:t>
            </a:r>
          </a:p>
          <a:p>
            <a:r>
              <a:rPr lang="en-US" altLang="ja-JP" sz="2800" dirty="0" smtClean="0"/>
              <a:t> public:</a:t>
            </a:r>
          </a:p>
          <a:p>
            <a:r>
              <a:rPr lang="en-US" altLang="ja-JP" sz="2800" dirty="0" smtClean="0"/>
              <a:t>             Stack (</a:t>
            </a:r>
            <a:r>
              <a:rPr lang="en-US" altLang="ja-JP" sz="2800" dirty="0" err="1" smtClean="0"/>
              <a:t>int</a:t>
            </a:r>
            <a:r>
              <a:rPr lang="en-US" altLang="ja-JP" sz="2800" dirty="0" smtClean="0"/>
              <a:t> n) {size=n; elements = new T[size]; top=0;}</a:t>
            </a:r>
          </a:p>
          <a:p>
            <a:r>
              <a:rPr lang="en-US" altLang="ja-JP" sz="2800" dirty="0" smtClean="0"/>
              <a:t>             ~Stack()        { delete elements; }</a:t>
            </a:r>
          </a:p>
          <a:p>
            <a:r>
              <a:rPr lang="en-US" altLang="ja-JP" sz="2800" dirty="0" smtClean="0"/>
              <a:t>     void push (T a)    { top++; elements[top]=a; }</a:t>
            </a:r>
          </a:p>
          <a:p>
            <a:r>
              <a:rPr lang="en-US" altLang="ja-JP" sz="2800" dirty="0" smtClean="0"/>
              <a:t>     T      pop()            { top--; return elements[top+1]; }</a:t>
            </a:r>
          </a:p>
          <a:p>
            <a:r>
              <a:rPr lang="en-US" altLang="ja-JP" sz="2800" dirty="0" smtClean="0"/>
              <a:t> };</a:t>
            </a:r>
          </a:p>
        </p:txBody>
      </p:sp>
      <p:sp>
        <p:nvSpPr>
          <p:cNvPr id="5" name="テキスト ボックス 4"/>
          <p:cNvSpPr txBox="1"/>
          <p:nvPr/>
        </p:nvSpPr>
        <p:spPr>
          <a:xfrm>
            <a:off x="144016" y="5787261"/>
            <a:ext cx="8820472" cy="954107"/>
          </a:xfrm>
          <a:prstGeom prst="rect">
            <a:avLst/>
          </a:prstGeom>
          <a:noFill/>
        </p:spPr>
        <p:txBody>
          <a:bodyPr wrap="square" rtlCol="0">
            <a:spAutoFit/>
          </a:bodyPr>
          <a:lstStyle/>
          <a:p>
            <a:r>
              <a:rPr lang="en-US" altLang="ja-JP" sz="2800" dirty="0" smtClean="0"/>
              <a:t>Stack</a:t>
            </a:r>
            <a:r>
              <a:rPr lang="ja-JP" altLang="en-US" sz="2800" dirty="0" smtClean="0"/>
              <a:t>型の変数を宣言したりオブジェクトを生成したりするとき、</a:t>
            </a:r>
            <a:r>
              <a:rPr kumimoji="1" lang="en-US" altLang="ja-JP" sz="2800" dirty="0" smtClean="0"/>
              <a:t>Stack&lt;</a:t>
            </a:r>
            <a:r>
              <a:rPr kumimoji="1" lang="en-US" altLang="ja-JP" sz="2800" dirty="0" err="1" smtClean="0"/>
              <a:t>int</a:t>
            </a:r>
            <a:r>
              <a:rPr lang="en-US" altLang="ja-JP" sz="2800" dirty="0" smtClean="0"/>
              <a:t>&gt;</a:t>
            </a:r>
            <a:r>
              <a:rPr kumimoji="1" lang="en-US" altLang="ja-JP" sz="2800" dirty="0" smtClean="0"/>
              <a:t> s(99); </a:t>
            </a:r>
            <a:r>
              <a:rPr lang="ja-JP" altLang="en-US" sz="2800" dirty="0" err="1" smtClean="0"/>
              <a:t>のように</a:t>
            </a:r>
            <a:r>
              <a:rPr lang="ja-JP" altLang="en-US" sz="2800" dirty="0" smtClean="0"/>
              <a:t>型を</a:t>
            </a:r>
            <a:r>
              <a:rPr lang="en-US" altLang="ja-JP" sz="2800" dirty="0" smtClean="0"/>
              <a:t>&lt;&gt;</a:t>
            </a:r>
            <a:r>
              <a:rPr lang="ja-JP" altLang="en-US" sz="2800" dirty="0" smtClean="0"/>
              <a:t>内に引数として与える。</a:t>
            </a:r>
            <a:endParaRPr kumimoji="1" lang="ja-JP" alt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lang="ja-JP" altLang="en-US" dirty="0" smtClean="0"/>
              <a:t>と</a:t>
            </a:r>
            <a:r>
              <a:rPr lang="en-US" altLang="ja-JP" dirty="0" smtClean="0"/>
              <a:t>C++</a:t>
            </a:r>
            <a:endParaRPr kumimoji="1" lang="ja-JP" altLang="en-US" dirty="0"/>
          </a:p>
        </p:txBody>
      </p:sp>
      <p:sp>
        <p:nvSpPr>
          <p:cNvPr id="4" name="テキスト ボックス 3"/>
          <p:cNvSpPr txBox="1"/>
          <p:nvPr/>
        </p:nvSpPr>
        <p:spPr>
          <a:xfrm>
            <a:off x="288033" y="1412776"/>
            <a:ext cx="8604447" cy="3108543"/>
          </a:xfrm>
          <a:prstGeom prst="rect">
            <a:avLst/>
          </a:prstGeom>
          <a:noFill/>
        </p:spPr>
        <p:txBody>
          <a:bodyPr wrap="square" rtlCol="0">
            <a:spAutoFit/>
          </a:bodyPr>
          <a:lstStyle/>
          <a:p>
            <a:r>
              <a:rPr kumimoji="1" lang="en-US" altLang="ja-JP" sz="2800" dirty="0" smtClean="0"/>
              <a:t>C++</a:t>
            </a:r>
            <a:r>
              <a:rPr lang="ja-JP" altLang="en-US" sz="2800" dirty="0" smtClean="0"/>
              <a:t>は</a:t>
            </a:r>
            <a:r>
              <a:rPr lang="en-US" altLang="ja-JP" sz="2800" dirty="0" smtClean="0"/>
              <a:t>1983</a:t>
            </a:r>
            <a:r>
              <a:rPr lang="ja-JP" altLang="en-US" sz="2800" dirty="0" smtClean="0"/>
              <a:t>年、</a:t>
            </a:r>
            <a:r>
              <a:rPr kumimoji="1" lang="en-US" altLang="ja-JP" sz="2800" dirty="0" err="1" smtClean="0"/>
              <a:t>Bjarne</a:t>
            </a:r>
            <a:r>
              <a:rPr kumimoji="1" lang="en-US" altLang="ja-JP" sz="2800" dirty="0" smtClean="0"/>
              <a:t> </a:t>
            </a:r>
            <a:r>
              <a:rPr kumimoji="1" lang="en-US" altLang="ja-JP" sz="2800" dirty="0" err="1" smtClean="0"/>
              <a:t>Stroustrup</a:t>
            </a:r>
            <a:r>
              <a:rPr lang="ja-JP" altLang="en-US" sz="2800" dirty="0" smtClean="0"/>
              <a:t>によって設計、開発された。</a:t>
            </a:r>
            <a:r>
              <a:rPr kumimoji="1" lang="en-US" altLang="ja-JP" sz="2800" dirty="0" smtClean="0"/>
              <a:t>C</a:t>
            </a:r>
            <a:r>
              <a:rPr kumimoji="1" lang="ja-JP" altLang="en-US" sz="2800" dirty="0" smtClean="0"/>
              <a:t>の拡張として設計されており、ほとんどの</a:t>
            </a:r>
            <a:r>
              <a:rPr kumimoji="1" lang="en-US" altLang="ja-JP" sz="2800" dirty="0" smtClean="0"/>
              <a:t>C</a:t>
            </a:r>
            <a:r>
              <a:rPr kumimoji="1" lang="ja-JP" altLang="en-US" sz="2800" dirty="0" smtClean="0"/>
              <a:t>言語のプログラムは</a:t>
            </a:r>
            <a:r>
              <a:rPr kumimoji="1" lang="en-US" altLang="ja-JP" sz="2800" dirty="0" smtClean="0"/>
              <a:t>C++</a:t>
            </a:r>
            <a:r>
              <a:rPr kumimoji="1" lang="ja-JP" altLang="en-US" sz="2800" dirty="0" smtClean="0"/>
              <a:t>のプログラムであり、意味も同じである。ただし、</a:t>
            </a:r>
            <a:r>
              <a:rPr kumimoji="1" lang="en-US" altLang="ja-JP" sz="2800" dirty="0" smtClean="0"/>
              <a:t>C</a:t>
            </a:r>
            <a:r>
              <a:rPr kumimoji="1" lang="ja-JP" altLang="en-US" sz="2800" dirty="0" smtClean="0"/>
              <a:t>と</a:t>
            </a:r>
            <a:r>
              <a:rPr kumimoji="1" lang="en-US" altLang="ja-JP" sz="2800" dirty="0" smtClean="0"/>
              <a:t>C++</a:t>
            </a:r>
            <a:r>
              <a:rPr kumimoji="1" lang="ja-JP" altLang="en-US" sz="2800" dirty="0" smtClean="0"/>
              <a:t>で意味が違うプログラムがある。</a:t>
            </a:r>
            <a:endParaRPr kumimoji="1" lang="en-US" altLang="ja-JP" sz="2800" dirty="0" smtClean="0"/>
          </a:p>
          <a:p>
            <a:endParaRPr kumimoji="1" lang="en-US" altLang="ja-JP" sz="2800" dirty="0" smtClean="0"/>
          </a:p>
          <a:p>
            <a:r>
              <a:rPr lang="ja-JP" altLang="en-US" sz="2800" dirty="0" smtClean="0"/>
              <a:t>コメントは、</a:t>
            </a:r>
            <a:r>
              <a:rPr lang="en-US" altLang="ja-JP" sz="2800" dirty="0" smtClean="0"/>
              <a:t>C</a:t>
            </a:r>
            <a:r>
              <a:rPr lang="ja-JP" altLang="en-US" sz="2800" dirty="0" smtClean="0"/>
              <a:t>では </a:t>
            </a:r>
            <a:r>
              <a:rPr lang="en-US" altLang="ja-JP" sz="2800" dirty="0" smtClean="0"/>
              <a:t>/* …  */</a:t>
            </a:r>
            <a:r>
              <a:rPr lang="ja-JP" altLang="en-US" sz="2800" dirty="0" smtClean="0"/>
              <a:t>だが、</a:t>
            </a:r>
            <a:r>
              <a:rPr lang="en-US" altLang="ja-JP" sz="2800" dirty="0" smtClean="0"/>
              <a:t>C++</a:t>
            </a:r>
            <a:r>
              <a:rPr lang="ja-JP" altLang="en-US" sz="2800" dirty="0" smtClean="0"/>
              <a:t>では</a:t>
            </a:r>
            <a:r>
              <a:rPr lang="en-US" altLang="ja-JP" sz="2800" dirty="0" smtClean="0"/>
              <a:t> // …</a:t>
            </a:r>
          </a:p>
          <a:p>
            <a:r>
              <a:rPr lang="en-US" altLang="ja-JP" sz="2800" dirty="0" smtClean="0"/>
              <a:t>(C99</a:t>
            </a:r>
            <a:r>
              <a:rPr lang="ja-JP" altLang="en-US" sz="2800" dirty="0" smtClean="0"/>
              <a:t>では</a:t>
            </a:r>
            <a:r>
              <a:rPr lang="en-US" altLang="ja-JP" sz="2800" dirty="0" smtClean="0"/>
              <a:t>// </a:t>
            </a:r>
            <a:r>
              <a:rPr lang="ja-JP" altLang="en-US" sz="2800" dirty="0" smtClean="0"/>
              <a:t>もコメントとして使えるが</a:t>
            </a:r>
            <a:r>
              <a:rPr lang="en-US" altLang="ja-JP" sz="2800" dirty="0" smtClean="0"/>
              <a:t>)</a:t>
            </a:r>
            <a:endParaRPr kumimoji="1" lang="ja-JP" altLang="en-US" sz="2800" dirty="0"/>
          </a:p>
        </p:txBody>
      </p:sp>
      <p:sp>
        <p:nvSpPr>
          <p:cNvPr id="5" name="テキスト ボックス 4"/>
          <p:cNvSpPr txBox="1"/>
          <p:nvPr/>
        </p:nvSpPr>
        <p:spPr>
          <a:xfrm>
            <a:off x="971600" y="4797152"/>
            <a:ext cx="902811" cy="523220"/>
          </a:xfrm>
          <a:prstGeom prst="rect">
            <a:avLst/>
          </a:prstGeom>
          <a:noFill/>
        </p:spPr>
        <p:txBody>
          <a:bodyPr wrap="none" rtlCol="0">
            <a:spAutoFit/>
          </a:bodyPr>
          <a:lstStyle/>
          <a:p>
            <a:r>
              <a:rPr lang="ja-JP" altLang="en-US" sz="2800" dirty="0" smtClean="0"/>
              <a:t>（例）</a:t>
            </a:r>
            <a:endParaRPr kumimoji="1" lang="ja-JP" altLang="en-US" sz="2800" dirty="0"/>
          </a:p>
        </p:txBody>
      </p:sp>
      <p:sp>
        <p:nvSpPr>
          <p:cNvPr id="6" name="テキスト ボックス 5"/>
          <p:cNvSpPr txBox="1"/>
          <p:nvPr/>
        </p:nvSpPr>
        <p:spPr>
          <a:xfrm>
            <a:off x="1907704" y="4797152"/>
            <a:ext cx="2896690" cy="1815882"/>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dirty="0" err="1" smtClean="0"/>
              <a:t>int</a:t>
            </a:r>
            <a:r>
              <a:rPr kumimoji="1" lang="en-US" altLang="ja-JP" sz="2800" dirty="0" smtClean="0"/>
              <a:t> f (</a:t>
            </a:r>
            <a:r>
              <a:rPr kumimoji="1" lang="en-US" altLang="ja-JP" sz="2800" dirty="0" err="1" smtClean="0"/>
              <a:t>int</a:t>
            </a:r>
            <a:r>
              <a:rPr kumimoji="1" lang="en-US" altLang="ja-JP" sz="2800" dirty="0" smtClean="0"/>
              <a:t> a, </a:t>
            </a:r>
            <a:r>
              <a:rPr kumimoji="1" lang="en-US" altLang="ja-JP" sz="2800" dirty="0" err="1" smtClean="0"/>
              <a:t>int</a:t>
            </a:r>
            <a:r>
              <a:rPr kumimoji="1" lang="en-US" altLang="ja-JP" sz="2800" dirty="0" smtClean="0"/>
              <a:t> b) {</a:t>
            </a:r>
          </a:p>
          <a:p>
            <a:r>
              <a:rPr lang="en-US" altLang="ja-JP" sz="2800" dirty="0" smtClean="0"/>
              <a:t>    return a //* */ b</a:t>
            </a:r>
          </a:p>
          <a:p>
            <a:r>
              <a:rPr kumimoji="1" lang="en-US" altLang="ja-JP" sz="2800" dirty="0" smtClean="0"/>
              <a:t>    ;</a:t>
            </a:r>
          </a:p>
          <a:p>
            <a:r>
              <a:rPr lang="en-US" altLang="ja-JP" sz="2800" dirty="0" smtClean="0"/>
              <a:t>}</a:t>
            </a:r>
            <a:endParaRPr kumimoji="1" lang="ja-JP" altLang="en-US" sz="2800" dirty="0"/>
          </a:p>
        </p:txBody>
      </p:sp>
      <p:sp>
        <p:nvSpPr>
          <p:cNvPr id="7" name="テキスト ボックス 6"/>
          <p:cNvSpPr txBox="1"/>
          <p:nvPr/>
        </p:nvSpPr>
        <p:spPr>
          <a:xfrm>
            <a:off x="5148064" y="4869160"/>
            <a:ext cx="3384376" cy="1815882"/>
          </a:xfrm>
          <a:prstGeom prst="rect">
            <a:avLst/>
          </a:prstGeom>
          <a:noFill/>
        </p:spPr>
        <p:txBody>
          <a:bodyPr wrap="square" rtlCol="0">
            <a:spAutoFit/>
          </a:bodyPr>
          <a:lstStyle/>
          <a:p>
            <a:r>
              <a:rPr lang="en-US" altLang="ja-JP" sz="2800" dirty="0" smtClean="0"/>
              <a:t>return</a:t>
            </a:r>
            <a:r>
              <a:rPr lang="ja-JP" altLang="en-US" sz="2800" dirty="0" smtClean="0"/>
              <a:t>の右に書かれている式は、</a:t>
            </a:r>
            <a:r>
              <a:rPr kumimoji="1" lang="en-US" altLang="ja-JP" sz="2800" dirty="0" smtClean="0"/>
              <a:t>C89</a:t>
            </a:r>
            <a:r>
              <a:rPr kumimoji="1" lang="ja-JP" altLang="en-US" sz="2800" dirty="0" smtClean="0"/>
              <a:t>では</a:t>
            </a:r>
            <a:r>
              <a:rPr kumimoji="1" lang="en-US" altLang="ja-JP" sz="2800" dirty="0" smtClean="0"/>
              <a:t>a/b, C++</a:t>
            </a:r>
            <a:r>
              <a:rPr kumimoji="1" lang="ja-JP" altLang="en-US" sz="2800" dirty="0" smtClean="0"/>
              <a:t>および</a:t>
            </a:r>
            <a:r>
              <a:rPr kumimoji="1" lang="en-US" altLang="ja-JP" sz="2800" dirty="0" smtClean="0"/>
              <a:t>C99</a:t>
            </a:r>
            <a:r>
              <a:rPr kumimoji="1" lang="ja-JP" altLang="en-US" sz="2800" dirty="0" smtClean="0"/>
              <a:t>では</a:t>
            </a:r>
            <a:r>
              <a:rPr kumimoji="1" lang="en-US" altLang="ja-JP" sz="2800" dirty="0" smtClean="0"/>
              <a:t>a</a:t>
            </a:r>
            <a:r>
              <a:rPr kumimoji="1" lang="ja-JP" altLang="en-US" sz="2800" dirty="0" smtClean="0"/>
              <a:t>となる。</a:t>
            </a:r>
            <a:endParaRPr kumimoji="1" lang="ja-JP" alt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lang="ja-JP" altLang="en-US" dirty="0" smtClean="0"/>
              <a:t>と</a:t>
            </a:r>
            <a:r>
              <a:rPr lang="en-US" altLang="ja-JP" dirty="0" smtClean="0"/>
              <a:t>C++</a:t>
            </a:r>
            <a:r>
              <a:rPr lang="ja-JP" altLang="en-US" dirty="0" smtClean="0"/>
              <a:t>（続き）</a:t>
            </a:r>
            <a:endParaRPr kumimoji="1" lang="ja-JP" altLang="en-US" dirty="0"/>
          </a:p>
        </p:txBody>
      </p:sp>
      <p:sp>
        <p:nvSpPr>
          <p:cNvPr id="4" name="テキスト ボックス 3"/>
          <p:cNvSpPr txBox="1"/>
          <p:nvPr/>
        </p:nvSpPr>
        <p:spPr>
          <a:xfrm>
            <a:off x="1628931" y="4350583"/>
            <a:ext cx="2732479" cy="2246769"/>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dirty="0" err="1" smtClean="0"/>
              <a:t>int</a:t>
            </a:r>
            <a:r>
              <a:rPr kumimoji="1" lang="en-US" altLang="ja-JP" sz="2800" dirty="0" smtClean="0"/>
              <a:t> x[99];</a:t>
            </a:r>
          </a:p>
          <a:p>
            <a:r>
              <a:rPr lang="en-US" altLang="ja-JP" sz="2800" dirty="0" smtClean="0"/>
              <a:t> void f (void) {</a:t>
            </a:r>
          </a:p>
          <a:p>
            <a:r>
              <a:rPr kumimoji="1" lang="en-US" altLang="ja-JP" sz="2800" dirty="0" smtClean="0"/>
              <a:t>    </a:t>
            </a:r>
            <a:r>
              <a:rPr kumimoji="1" lang="en-US" altLang="ja-JP" sz="2800" dirty="0" err="1" smtClean="0"/>
              <a:t>struct</a:t>
            </a:r>
            <a:r>
              <a:rPr kumimoji="1" lang="en-US" altLang="ja-JP" sz="2800" dirty="0" smtClean="0"/>
              <a:t> x {</a:t>
            </a:r>
            <a:r>
              <a:rPr kumimoji="1" lang="en-US" altLang="ja-JP" sz="2800" dirty="0" err="1" smtClean="0"/>
              <a:t>int</a:t>
            </a:r>
            <a:r>
              <a:rPr kumimoji="1" lang="en-US" altLang="ja-JP" sz="2800" dirty="0" smtClean="0"/>
              <a:t> a;};</a:t>
            </a:r>
          </a:p>
          <a:p>
            <a:r>
              <a:rPr lang="en-US" altLang="ja-JP" sz="2800" dirty="0" smtClean="0"/>
              <a:t>    </a:t>
            </a:r>
            <a:r>
              <a:rPr lang="en-US" altLang="ja-JP" sz="2800" dirty="0" err="1" smtClean="0"/>
              <a:t>sizeof</a:t>
            </a:r>
            <a:r>
              <a:rPr lang="en-US" altLang="ja-JP" sz="2800" dirty="0" smtClean="0"/>
              <a:t> (x);</a:t>
            </a:r>
          </a:p>
          <a:p>
            <a:r>
              <a:rPr kumimoji="1" lang="en-US" altLang="ja-JP" sz="2800" dirty="0" smtClean="0"/>
              <a:t> }</a:t>
            </a:r>
            <a:endParaRPr kumimoji="1" lang="ja-JP" altLang="en-US" sz="2800" dirty="0"/>
          </a:p>
        </p:txBody>
      </p:sp>
      <p:sp>
        <p:nvSpPr>
          <p:cNvPr id="5" name="テキスト ボックス 4"/>
          <p:cNvSpPr txBox="1"/>
          <p:nvPr/>
        </p:nvSpPr>
        <p:spPr>
          <a:xfrm>
            <a:off x="539552" y="1340768"/>
            <a:ext cx="8352928" cy="2677656"/>
          </a:xfrm>
          <a:prstGeom prst="rect">
            <a:avLst/>
          </a:prstGeom>
          <a:noFill/>
        </p:spPr>
        <p:txBody>
          <a:bodyPr wrap="square" rtlCol="0">
            <a:spAutoFit/>
          </a:bodyPr>
          <a:lstStyle/>
          <a:p>
            <a:r>
              <a:rPr kumimoji="1" lang="en-US" altLang="ja-JP" sz="2800" dirty="0" smtClean="0"/>
              <a:t>C++</a:t>
            </a:r>
            <a:r>
              <a:rPr kumimoji="1" lang="ja-JP" altLang="en-US" sz="2800" dirty="0" smtClean="0"/>
              <a:t>では、構造体型を名前付きで</a:t>
            </a:r>
            <a:r>
              <a:rPr lang="ja-JP" altLang="en-US" sz="2800" dirty="0" smtClean="0"/>
              <a:t>宣言する構文で宣言</a:t>
            </a:r>
            <a:r>
              <a:rPr kumimoji="1" lang="ja-JP" altLang="en-US" sz="2800" dirty="0" smtClean="0"/>
              <a:t>した場合、その名前のみで構造体型を表せる。</a:t>
            </a:r>
            <a:endParaRPr kumimoji="1" lang="en-US" altLang="ja-JP" sz="2800" dirty="0" smtClean="0"/>
          </a:p>
          <a:p>
            <a:r>
              <a:rPr kumimoji="1" lang="ja-JP" altLang="en-US" sz="2800" dirty="0" smtClean="0"/>
              <a:t>（例１） </a:t>
            </a:r>
            <a:r>
              <a:rPr kumimoji="1" lang="en-US" altLang="ja-JP" sz="2800" dirty="0" err="1" smtClean="0"/>
              <a:t>struct</a:t>
            </a:r>
            <a:r>
              <a:rPr kumimoji="1" lang="en-US" altLang="ja-JP" sz="2800" dirty="0" smtClean="0"/>
              <a:t> test {</a:t>
            </a:r>
            <a:r>
              <a:rPr kumimoji="1" lang="en-US" altLang="ja-JP" sz="2800" dirty="0" err="1" smtClean="0"/>
              <a:t>int</a:t>
            </a:r>
            <a:r>
              <a:rPr kumimoji="1" lang="en-US" altLang="ja-JP" sz="2800" dirty="0" smtClean="0"/>
              <a:t> a;}</a:t>
            </a:r>
          </a:p>
          <a:p>
            <a:r>
              <a:rPr lang="en-US" altLang="ja-JP" sz="2800" dirty="0" smtClean="0"/>
              <a:t>             test x;</a:t>
            </a:r>
          </a:p>
          <a:p>
            <a:r>
              <a:rPr lang="ja-JP" altLang="en-US" sz="2800" dirty="0" err="1" smtClean="0"/>
              <a:t>のように</a:t>
            </a:r>
            <a:r>
              <a:rPr lang="ja-JP" altLang="en-US" sz="2800" dirty="0" smtClean="0"/>
              <a:t>書いてよい。</a:t>
            </a:r>
            <a:r>
              <a:rPr lang="en-US" altLang="ja-JP" sz="2800" dirty="0" smtClean="0"/>
              <a:t>C</a:t>
            </a:r>
            <a:r>
              <a:rPr lang="ja-JP" altLang="en-US" sz="2800" dirty="0" smtClean="0"/>
              <a:t>では、</a:t>
            </a:r>
            <a:r>
              <a:rPr lang="en-US" altLang="ja-JP" sz="2800" dirty="0" err="1" smtClean="0"/>
              <a:t>struct</a:t>
            </a:r>
            <a:r>
              <a:rPr lang="en-US" altLang="ja-JP" sz="2800" dirty="0" smtClean="0"/>
              <a:t> test x;</a:t>
            </a:r>
            <a:r>
              <a:rPr lang="ja-JP" altLang="en-US" sz="2800" dirty="0" smtClean="0"/>
              <a:t>と書く必要がある。</a:t>
            </a:r>
            <a:r>
              <a:rPr lang="en-US" altLang="ja-JP" sz="2800" dirty="0" smtClean="0"/>
              <a:t>(C++</a:t>
            </a:r>
            <a:r>
              <a:rPr lang="ja-JP" altLang="en-US" sz="2800" dirty="0" smtClean="0"/>
              <a:t>で</a:t>
            </a:r>
            <a:r>
              <a:rPr lang="en-US" altLang="ja-JP" sz="2800" dirty="0" err="1" smtClean="0"/>
              <a:t>struct</a:t>
            </a:r>
            <a:r>
              <a:rPr lang="en-US" altLang="ja-JP" sz="2800" dirty="0" smtClean="0"/>
              <a:t> test x; </a:t>
            </a:r>
            <a:r>
              <a:rPr lang="ja-JP" altLang="en-US" sz="2800" dirty="0" smtClean="0"/>
              <a:t>と書いてもよいが。</a:t>
            </a:r>
            <a:r>
              <a:rPr lang="en-US" altLang="ja-JP" sz="2800" dirty="0" smtClean="0"/>
              <a:t>)</a:t>
            </a:r>
            <a:endParaRPr kumimoji="1" lang="ja-JP" altLang="en-US" sz="2800" dirty="0"/>
          </a:p>
        </p:txBody>
      </p:sp>
      <p:sp>
        <p:nvSpPr>
          <p:cNvPr id="6" name="テキスト ボックス 5"/>
          <p:cNvSpPr txBox="1"/>
          <p:nvPr/>
        </p:nvSpPr>
        <p:spPr>
          <a:xfrm>
            <a:off x="539552" y="4345940"/>
            <a:ext cx="1085554" cy="523220"/>
          </a:xfrm>
          <a:prstGeom prst="rect">
            <a:avLst/>
          </a:prstGeom>
          <a:noFill/>
        </p:spPr>
        <p:txBody>
          <a:bodyPr wrap="none" rtlCol="0">
            <a:spAutoFit/>
          </a:bodyPr>
          <a:lstStyle/>
          <a:p>
            <a:r>
              <a:rPr lang="ja-JP" altLang="en-US" sz="2800" dirty="0" smtClean="0"/>
              <a:t>（例</a:t>
            </a:r>
            <a:r>
              <a:rPr lang="en-US" altLang="ja-JP" sz="2800" dirty="0" smtClean="0"/>
              <a:t>2</a:t>
            </a:r>
            <a:r>
              <a:rPr lang="ja-JP" altLang="en-US" sz="2800" dirty="0" smtClean="0"/>
              <a:t>）</a:t>
            </a:r>
            <a:endParaRPr kumimoji="1" lang="ja-JP" altLang="en-US" sz="2800" dirty="0"/>
          </a:p>
        </p:txBody>
      </p:sp>
      <p:sp>
        <p:nvSpPr>
          <p:cNvPr id="7" name="テキスト ボックス 6"/>
          <p:cNvSpPr txBox="1"/>
          <p:nvPr/>
        </p:nvSpPr>
        <p:spPr>
          <a:xfrm>
            <a:off x="4433418" y="4350583"/>
            <a:ext cx="4104455" cy="2246769"/>
          </a:xfrm>
          <a:prstGeom prst="rect">
            <a:avLst/>
          </a:prstGeom>
          <a:noFill/>
        </p:spPr>
        <p:txBody>
          <a:bodyPr wrap="square" rtlCol="0">
            <a:spAutoFit/>
          </a:bodyPr>
          <a:lstStyle/>
          <a:p>
            <a:r>
              <a:rPr lang="en-US" altLang="ja-JP" sz="2800" dirty="0" err="1" smtClean="0"/>
              <a:t>sizeof</a:t>
            </a:r>
            <a:r>
              <a:rPr lang="en-US" altLang="ja-JP" sz="2800" dirty="0" smtClean="0"/>
              <a:t>(x)</a:t>
            </a:r>
            <a:r>
              <a:rPr lang="ja-JP" altLang="en-US" sz="2800" dirty="0" smtClean="0"/>
              <a:t>は、</a:t>
            </a:r>
            <a:r>
              <a:rPr kumimoji="1" lang="en-US" altLang="ja-JP" sz="2800" dirty="0" smtClean="0"/>
              <a:t>C</a:t>
            </a:r>
            <a:r>
              <a:rPr kumimoji="1" lang="ja-JP" altLang="en-US" sz="2800" dirty="0" smtClean="0"/>
              <a:t>では配列</a:t>
            </a:r>
            <a:r>
              <a:rPr kumimoji="1" lang="en-US" altLang="ja-JP" sz="2800" dirty="0" smtClean="0"/>
              <a:t>x</a:t>
            </a:r>
            <a:r>
              <a:rPr kumimoji="1" lang="ja-JP" altLang="en-US" sz="2800" dirty="0" smtClean="0"/>
              <a:t>のサイズ、</a:t>
            </a:r>
            <a:r>
              <a:rPr kumimoji="1" lang="en-US" altLang="ja-JP" sz="2800" dirty="0" smtClean="0"/>
              <a:t>C++</a:t>
            </a:r>
            <a:r>
              <a:rPr kumimoji="1" lang="ja-JP" altLang="en-US" sz="2800" dirty="0" smtClean="0"/>
              <a:t>では構造体</a:t>
            </a:r>
            <a:r>
              <a:rPr kumimoji="1" lang="en-US" altLang="ja-JP" sz="2800" dirty="0" smtClean="0"/>
              <a:t>x</a:t>
            </a:r>
            <a:r>
              <a:rPr kumimoji="1" lang="ja-JP" altLang="en-US" sz="2800" dirty="0" smtClean="0"/>
              <a:t>のサイズ。</a:t>
            </a:r>
            <a:r>
              <a:rPr lang="en-US" altLang="ja-JP" sz="2800" dirty="0" smtClean="0"/>
              <a:t>C</a:t>
            </a:r>
            <a:r>
              <a:rPr lang="ja-JP" altLang="en-US" sz="2800" dirty="0" smtClean="0"/>
              <a:t>では、構造体</a:t>
            </a:r>
            <a:r>
              <a:rPr lang="en-US" altLang="ja-JP" sz="2800" dirty="0" smtClean="0"/>
              <a:t>x</a:t>
            </a:r>
            <a:r>
              <a:rPr lang="ja-JP" altLang="en-US" sz="2800" dirty="0" smtClean="0"/>
              <a:t>のサイズは</a:t>
            </a:r>
            <a:r>
              <a:rPr lang="en-US" altLang="ja-JP" sz="2800" dirty="0" err="1" smtClean="0"/>
              <a:t>sizeof</a:t>
            </a:r>
            <a:r>
              <a:rPr lang="en-US" altLang="ja-JP" sz="2800" dirty="0" smtClean="0"/>
              <a:t>(</a:t>
            </a:r>
            <a:r>
              <a:rPr lang="en-US" altLang="ja-JP" sz="2800" dirty="0" err="1" smtClean="0"/>
              <a:t>struct</a:t>
            </a:r>
            <a:r>
              <a:rPr lang="en-US" altLang="ja-JP" sz="2800" dirty="0" smtClean="0"/>
              <a:t> x)</a:t>
            </a:r>
          </a:p>
          <a:p>
            <a:r>
              <a:rPr lang="ja-JP" altLang="en-US" sz="2800" dirty="0" smtClean="0"/>
              <a:t>と書かなければならない。</a:t>
            </a:r>
            <a:endParaRPr lang="en-US" altLang="ja-JP" sz="2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kumimoji="1" lang="ja-JP" altLang="en-US" dirty="0" smtClean="0"/>
              <a:t>と</a:t>
            </a:r>
            <a:r>
              <a:rPr kumimoji="1" lang="en-US" altLang="ja-JP" dirty="0" smtClean="0"/>
              <a:t>C++</a:t>
            </a:r>
            <a:r>
              <a:rPr kumimoji="1" lang="ja-JP" altLang="en-US" dirty="0" smtClean="0"/>
              <a:t>（続き）</a:t>
            </a:r>
            <a:endParaRPr kumimoji="1" lang="ja-JP" altLang="en-US" dirty="0"/>
          </a:p>
        </p:txBody>
      </p:sp>
      <p:sp>
        <p:nvSpPr>
          <p:cNvPr id="4" name="テキスト ボックス 3"/>
          <p:cNvSpPr txBox="1"/>
          <p:nvPr/>
        </p:nvSpPr>
        <p:spPr>
          <a:xfrm>
            <a:off x="683569" y="1484784"/>
            <a:ext cx="7848872" cy="4832092"/>
          </a:xfrm>
          <a:prstGeom prst="rect">
            <a:avLst/>
          </a:prstGeom>
          <a:noFill/>
        </p:spPr>
        <p:txBody>
          <a:bodyPr wrap="square" rtlCol="0">
            <a:spAutoFit/>
          </a:bodyPr>
          <a:lstStyle/>
          <a:p>
            <a:r>
              <a:rPr lang="en-US" altLang="ja-JP" sz="2800" dirty="0" smtClean="0"/>
              <a:t>C</a:t>
            </a:r>
            <a:r>
              <a:rPr lang="ja-JP" altLang="en-US" sz="2800" dirty="0" smtClean="0"/>
              <a:t>では、</a:t>
            </a:r>
            <a:r>
              <a:rPr lang="en-US" altLang="ja-JP" sz="2800" dirty="0" err="1" smtClean="0"/>
              <a:t>sizeof</a:t>
            </a:r>
            <a:r>
              <a:rPr lang="en-US" altLang="ja-JP" sz="2800" dirty="0" smtClean="0"/>
              <a:t>(‘a’)</a:t>
            </a:r>
            <a:r>
              <a:rPr lang="ja-JP" altLang="en-US" sz="2800" dirty="0" smtClean="0"/>
              <a:t>は</a:t>
            </a:r>
            <a:r>
              <a:rPr lang="en-US" altLang="ja-JP" sz="2800" dirty="0" err="1" smtClean="0"/>
              <a:t>sizeof</a:t>
            </a:r>
            <a:r>
              <a:rPr lang="en-US" altLang="ja-JP" sz="2800" dirty="0" smtClean="0"/>
              <a:t>(</a:t>
            </a:r>
            <a:r>
              <a:rPr lang="en-US" altLang="ja-JP" sz="2800" dirty="0" err="1" smtClean="0"/>
              <a:t>int</a:t>
            </a:r>
            <a:r>
              <a:rPr lang="en-US" altLang="ja-JP" sz="2800" dirty="0" smtClean="0"/>
              <a:t>)</a:t>
            </a:r>
            <a:r>
              <a:rPr lang="ja-JP" altLang="en-US" sz="2800" dirty="0" smtClean="0"/>
              <a:t>と同じである。</a:t>
            </a:r>
            <a:endParaRPr lang="en-US" altLang="ja-JP" sz="2800" dirty="0" smtClean="0"/>
          </a:p>
          <a:p>
            <a:r>
              <a:rPr kumimoji="1" lang="en-US" altLang="ja-JP" sz="2800" dirty="0" smtClean="0"/>
              <a:t>C++</a:t>
            </a:r>
            <a:r>
              <a:rPr kumimoji="1" lang="ja-JP" altLang="en-US" sz="2800" dirty="0" smtClean="0"/>
              <a:t>では、</a:t>
            </a:r>
            <a:r>
              <a:rPr kumimoji="1" lang="en-US" altLang="ja-JP" sz="2800" dirty="0" err="1" smtClean="0"/>
              <a:t>sizeof</a:t>
            </a:r>
            <a:r>
              <a:rPr kumimoji="1" lang="en-US" altLang="ja-JP" sz="2800" dirty="0" smtClean="0"/>
              <a:t>(‘a’)</a:t>
            </a:r>
            <a:r>
              <a:rPr kumimoji="1" lang="ja-JP" altLang="en-US" sz="2800" dirty="0" smtClean="0"/>
              <a:t>は</a:t>
            </a:r>
            <a:r>
              <a:rPr kumimoji="1" lang="en-US" altLang="ja-JP" sz="2800" dirty="0" err="1" smtClean="0"/>
              <a:t>sizeof</a:t>
            </a:r>
            <a:r>
              <a:rPr kumimoji="1" lang="en-US" altLang="ja-JP" sz="2800" dirty="0" smtClean="0"/>
              <a:t>(char)</a:t>
            </a:r>
            <a:r>
              <a:rPr kumimoji="1" lang="ja-JP" altLang="en-US" sz="2800" dirty="0" smtClean="0"/>
              <a:t>と同じである。</a:t>
            </a:r>
            <a:endParaRPr kumimoji="1" lang="en-US" altLang="ja-JP" sz="2800" dirty="0" smtClean="0"/>
          </a:p>
          <a:p>
            <a:endParaRPr lang="en-US" altLang="ja-JP" sz="2800" dirty="0" smtClean="0"/>
          </a:p>
          <a:p>
            <a:r>
              <a:rPr kumimoji="1" lang="en-US" altLang="ja-JP" sz="2800" dirty="0" smtClean="0"/>
              <a:t>C</a:t>
            </a:r>
            <a:r>
              <a:rPr kumimoji="1" lang="ja-JP" altLang="en-US" sz="2800" dirty="0" smtClean="0"/>
              <a:t>では、列挙型のサイズは</a:t>
            </a:r>
            <a:r>
              <a:rPr kumimoji="1" lang="en-US" altLang="ja-JP" sz="2800" dirty="0" err="1" smtClean="0"/>
              <a:t>sizeof</a:t>
            </a:r>
            <a:r>
              <a:rPr kumimoji="1" lang="en-US" altLang="ja-JP" sz="2800" dirty="0" smtClean="0"/>
              <a:t>(</a:t>
            </a:r>
            <a:r>
              <a:rPr kumimoji="1" lang="en-US" altLang="ja-JP" sz="2800" dirty="0" err="1" smtClean="0"/>
              <a:t>int</a:t>
            </a:r>
            <a:r>
              <a:rPr kumimoji="1" lang="en-US" altLang="ja-JP" sz="2800" dirty="0" smtClean="0"/>
              <a:t>)</a:t>
            </a:r>
            <a:r>
              <a:rPr kumimoji="1" lang="ja-JP" altLang="en-US" sz="2800" dirty="0" smtClean="0"/>
              <a:t>である。</a:t>
            </a:r>
            <a:endParaRPr kumimoji="1" lang="en-US" altLang="ja-JP" sz="2800" dirty="0" smtClean="0"/>
          </a:p>
          <a:p>
            <a:r>
              <a:rPr lang="en-US" altLang="ja-JP" sz="2800" dirty="0" smtClean="0"/>
              <a:t>C++</a:t>
            </a:r>
            <a:r>
              <a:rPr lang="ja-JP" altLang="en-US" sz="2800" dirty="0" smtClean="0"/>
              <a:t>では、列挙型のサイズは、処理系依存である。</a:t>
            </a:r>
            <a:endParaRPr lang="en-US" altLang="ja-JP" sz="2800" dirty="0" smtClean="0"/>
          </a:p>
          <a:p>
            <a:endParaRPr kumimoji="1" lang="en-US" altLang="ja-JP" sz="2800" dirty="0" smtClean="0"/>
          </a:p>
          <a:p>
            <a:r>
              <a:rPr lang="ja-JP" altLang="en-US" sz="2800" dirty="0" smtClean="0"/>
              <a:t>（列挙型の例） </a:t>
            </a:r>
            <a:endParaRPr lang="en-US" altLang="ja-JP" sz="2800" dirty="0" smtClean="0"/>
          </a:p>
          <a:p>
            <a:r>
              <a:rPr kumimoji="1" lang="en-US" altLang="ja-JP" sz="2800" dirty="0" smtClean="0"/>
              <a:t> </a:t>
            </a:r>
            <a:r>
              <a:rPr kumimoji="1" lang="en-US" altLang="ja-JP" sz="2800" dirty="0" err="1" smtClean="0"/>
              <a:t>enum</a:t>
            </a:r>
            <a:r>
              <a:rPr kumimoji="1" lang="en-US" altLang="ja-JP" sz="2800" dirty="0" smtClean="0"/>
              <a:t> color {RED, BLUE, YELLOW};</a:t>
            </a:r>
          </a:p>
          <a:p>
            <a:r>
              <a:rPr lang="ja-JP" altLang="en-US" sz="2800" dirty="0" err="1" smtClean="0"/>
              <a:t>のように</a:t>
            </a:r>
            <a:r>
              <a:rPr lang="ja-JP" altLang="en-US" sz="2800" dirty="0" smtClean="0"/>
              <a:t>列挙型</a:t>
            </a:r>
            <a:r>
              <a:rPr lang="en-US" altLang="ja-JP" sz="2800" dirty="0" smtClean="0"/>
              <a:t>color</a:t>
            </a:r>
            <a:r>
              <a:rPr lang="ja-JP" altLang="en-US" sz="2800" dirty="0" smtClean="0"/>
              <a:t>を宣言すると、</a:t>
            </a:r>
            <a:r>
              <a:rPr lang="en-US" altLang="ja-JP" sz="2800" dirty="0" smtClean="0"/>
              <a:t>C</a:t>
            </a:r>
            <a:r>
              <a:rPr lang="ja-JP" altLang="en-US" sz="2800" dirty="0" smtClean="0"/>
              <a:t>では</a:t>
            </a:r>
            <a:r>
              <a:rPr lang="en-US" altLang="ja-JP" sz="2800" dirty="0" err="1" smtClean="0"/>
              <a:t>sizeof</a:t>
            </a:r>
            <a:r>
              <a:rPr lang="en-US" altLang="ja-JP" sz="2800" dirty="0" smtClean="0"/>
              <a:t>(</a:t>
            </a:r>
            <a:r>
              <a:rPr lang="en-US" altLang="ja-JP" sz="2800" dirty="0" err="1" smtClean="0"/>
              <a:t>enum</a:t>
            </a:r>
            <a:r>
              <a:rPr lang="en-US" altLang="ja-JP" sz="2800" dirty="0" smtClean="0"/>
              <a:t> color)</a:t>
            </a:r>
            <a:r>
              <a:rPr lang="ja-JP" altLang="en-US" sz="2800" dirty="0" smtClean="0"/>
              <a:t>は</a:t>
            </a:r>
            <a:r>
              <a:rPr lang="en-US" altLang="ja-JP" sz="2800" dirty="0" err="1" smtClean="0"/>
              <a:t>sizeof</a:t>
            </a:r>
            <a:r>
              <a:rPr lang="en-US" altLang="ja-JP" sz="2800" dirty="0" smtClean="0"/>
              <a:t>(</a:t>
            </a:r>
            <a:r>
              <a:rPr lang="en-US" altLang="ja-JP" sz="2800" dirty="0" err="1" smtClean="0"/>
              <a:t>int</a:t>
            </a:r>
            <a:r>
              <a:rPr lang="en-US" altLang="ja-JP" sz="2800" dirty="0" smtClean="0"/>
              <a:t>)</a:t>
            </a:r>
            <a:r>
              <a:rPr lang="ja-JP" altLang="en-US" sz="2800" dirty="0" smtClean="0"/>
              <a:t>と同じ、</a:t>
            </a:r>
            <a:r>
              <a:rPr lang="en-US" altLang="ja-JP" sz="2800" dirty="0" smtClean="0"/>
              <a:t>C++</a:t>
            </a:r>
            <a:r>
              <a:rPr lang="ja-JP" altLang="en-US" sz="2800" dirty="0" smtClean="0"/>
              <a:t>では処理系依存。</a:t>
            </a:r>
            <a:endParaRPr kumimoji="1" lang="ja-JP" alt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オブジェクト指向</a:t>
            </a:r>
            <a:endParaRPr kumimoji="1" lang="ja-JP" altLang="en-US" dirty="0"/>
          </a:p>
        </p:txBody>
      </p:sp>
      <p:sp>
        <p:nvSpPr>
          <p:cNvPr id="4" name="テキスト ボックス 3"/>
          <p:cNvSpPr txBox="1"/>
          <p:nvPr/>
        </p:nvSpPr>
        <p:spPr>
          <a:xfrm>
            <a:off x="683568" y="1412776"/>
            <a:ext cx="7848872" cy="4832093"/>
          </a:xfrm>
          <a:prstGeom prst="rect">
            <a:avLst/>
          </a:prstGeom>
          <a:noFill/>
        </p:spPr>
        <p:txBody>
          <a:bodyPr wrap="square" rtlCol="0">
            <a:spAutoFit/>
          </a:bodyPr>
          <a:lstStyle/>
          <a:p>
            <a:r>
              <a:rPr kumimoji="1" lang="ja-JP" altLang="en-US" sz="2800" dirty="0" smtClean="0"/>
              <a:t>オブジェクト指向</a:t>
            </a:r>
            <a:r>
              <a:rPr lang="ja-JP" altLang="en-US" sz="2800" dirty="0" smtClean="0"/>
              <a:t>は</a:t>
            </a:r>
            <a:r>
              <a:rPr kumimoji="1" lang="ja-JP" altLang="en-US" sz="2800" dirty="0" smtClean="0"/>
              <a:t>シミュレーションを記述することを意図して考え出された。シミュレーションの中の要素がオブジェクトである。</a:t>
            </a:r>
            <a:endParaRPr kumimoji="1" lang="en-US" altLang="ja-JP" sz="2800" dirty="0" smtClean="0"/>
          </a:p>
          <a:p>
            <a:endParaRPr lang="en-US" altLang="ja-JP" sz="2800" dirty="0" smtClean="0"/>
          </a:p>
          <a:p>
            <a:pPr marL="0" lvl="1"/>
            <a:r>
              <a:rPr kumimoji="1" lang="ja-JP" altLang="en-US" sz="2800" dirty="0" smtClean="0"/>
              <a:t>（例） </a:t>
            </a:r>
            <a:r>
              <a:rPr kumimoji="1" lang="en-US" altLang="ja-JP" sz="2800" dirty="0" err="1" smtClean="0"/>
              <a:t>Simula</a:t>
            </a:r>
            <a:r>
              <a:rPr kumimoji="1" lang="ja-JP" altLang="en-US" sz="2800" dirty="0" smtClean="0"/>
              <a:t>（</a:t>
            </a:r>
            <a:r>
              <a:rPr kumimoji="1" lang="en-US" altLang="ja-JP" sz="2800" u="sng" dirty="0" smtClean="0"/>
              <a:t>Simu</a:t>
            </a:r>
            <a:r>
              <a:rPr kumimoji="1" lang="en-US" altLang="ja-JP" sz="2800" dirty="0" smtClean="0"/>
              <a:t>lation </a:t>
            </a:r>
            <a:r>
              <a:rPr kumimoji="1" lang="en-US" altLang="ja-JP" sz="2800" u="sng" dirty="0" smtClean="0"/>
              <a:t>la</a:t>
            </a:r>
            <a:r>
              <a:rPr kumimoji="1" lang="en-US" altLang="ja-JP" sz="2800" dirty="0" smtClean="0"/>
              <a:t>nguage, 1967</a:t>
            </a:r>
            <a:r>
              <a:rPr kumimoji="1" lang="ja-JP" altLang="en-US" sz="2800" dirty="0" smtClean="0"/>
              <a:t>）</a:t>
            </a:r>
            <a:endParaRPr lang="en-US" altLang="ja-JP" sz="2800" dirty="0" smtClean="0"/>
          </a:p>
          <a:p>
            <a:pPr marL="457200" lvl="2">
              <a:buFont typeface="Arial" pitchFamily="34" charset="0"/>
              <a:buChar char="•"/>
            </a:pPr>
            <a:r>
              <a:rPr lang="en-US" altLang="ja-JP" sz="2800" dirty="0" smtClean="0"/>
              <a:t>     </a:t>
            </a:r>
            <a:r>
              <a:rPr lang="de-DE" altLang="ja-JP" sz="2800" dirty="0" smtClean="0"/>
              <a:t>Ole-Johan Dahl</a:t>
            </a:r>
            <a:r>
              <a:rPr lang="en-US" altLang="ja-JP" sz="2800" dirty="0" smtClean="0"/>
              <a:t>, </a:t>
            </a:r>
            <a:r>
              <a:rPr lang="de-DE" altLang="ja-JP" sz="2800" dirty="0" smtClean="0"/>
              <a:t>Kristen Nygaard</a:t>
            </a:r>
            <a:r>
              <a:rPr lang="ja-JP" altLang="en-US" sz="2800" dirty="0" smtClean="0"/>
              <a:t>が開発</a:t>
            </a:r>
            <a:endParaRPr kumimoji="1" lang="en-US" altLang="ja-JP" sz="2800" dirty="0" smtClean="0"/>
          </a:p>
          <a:p>
            <a:pPr marL="971550" lvl="1" indent="-514350">
              <a:buFont typeface="Arial" pitchFamily="34" charset="0"/>
              <a:buChar char="•"/>
            </a:pPr>
            <a:r>
              <a:rPr lang="ja-JP" altLang="en-US" sz="2800" dirty="0" smtClean="0"/>
              <a:t>最初のオブジェクト指向言語</a:t>
            </a:r>
            <a:r>
              <a:rPr lang="en-US" altLang="ja-JP" sz="2800" dirty="0" smtClean="0"/>
              <a:t>(</a:t>
            </a:r>
            <a:r>
              <a:rPr lang="ja-JP" altLang="en-US" sz="2800" dirty="0" smtClean="0"/>
              <a:t>オブジェクト指向という言葉はまだなかったが、オブジェクト指向における種々の概念が含まれていた</a:t>
            </a:r>
            <a:r>
              <a:rPr lang="en-US" altLang="ja-JP" sz="2800" dirty="0" smtClean="0"/>
              <a:t>)</a:t>
            </a:r>
          </a:p>
          <a:p>
            <a:pPr marL="971550" lvl="1" indent="-514350">
              <a:buFont typeface="Arial" pitchFamily="34" charset="0"/>
              <a:buChar char="•"/>
            </a:pPr>
            <a:r>
              <a:rPr lang="en-US" altLang="ja-JP" sz="2800" dirty="0" smtClean="0"/>
              <a:t>ALGOL</a:t>
            </a:r>
            <a:r>
              <a:rPr lang="ja-JP" altLang="en-US" sz="2800" dirty="0" smtClean="0"/>
              <a:t>の拡張として設計された</a:t>
            </a:r>
            <a:endParaRPr lang="en-US" altLang="ja-JP" sz="2800" dirty="0" smtClean="0"/>
          </a:p>
          <a:p>
            <a:pPr marL="971550" lvl="1" indent="-514350">
              <a:buFont typeface="Arial" pitchFamily="34" charset="0"/>
              <a:buChar char="•"/>
            </a:pPr>
            <a:r>
              <a:rPr kumimoji="1" lang="ja-JP" altLang="en-US" sz="2800" dirty="0" smtClean="0"/>
              <a:t>空港の</a:t>
            </a:r>
            <a:r>
              <a:rPr lang="ja-JP" altLang="en-US" sz="2800" dirty="0" smtClean="0"/>
              <a:t>システム</a:t>
            </a:r>
            <a:r>
              <a:rPr lang="en-US" altLang="en-US" sz="2800" dirty="0" smtClean="0"/>
              <a:t>が</a:t>
            </a:r>
            <a:r>
              <a:rPr lang="ja-JP" altLang="en-US" sz="2800" dirty="0" smtClean="0"/>
              <a:t>例として記述された</a:t>
            </a:r>
            <a:endParaRPr kumimoji="1" lang="ja-JP"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オブジェクト</a:t>
            </a:r>
            <a:r>
              <a:rPr lang="ja-JP" altLang="en-US" dirty="0" smtClean="0"/>
              <a:t>指向</a:t>
            </a:r>
            <a:endParaRPr kumimoji="1" lang="ja-JP" altLang="en-US" dirty="0"/>
          </a:p>
        </p:txBody>
      </p:sp>
      <p:sp>
        <p:nvSpPr>
          <p:cNvPr id="4" name="テキスト ボックス 3"/>
          <p:cNvSpPr txBox="1"/>
          <p:nvPr/>
        </p:nvSpPr>
        <p:spPr>
          <a:xfrm>
            <a:off x="755576" y="1268760"/>
            <a:ext cx="7452320" cy="954107"/>
          </a:xfrm>
          <a:prstGeom prst="rect">
            <a:avLst/>
          </a:prstGeom>
          <a:noFill/>
        </p:spPr>
        <p:txBody>
          <a:bodyPr wrap="square" rtlCol="0">
            <a:spAutoFit/>
          </a:bodyPr>
          <a:lstStyle/>
          <a:p>
            <a:r>
              <a:rPr kumimoji="1" lang="en-US" altLang="ja-JP" sz="2800" dirty="0" smtClean="0"/>
              <a:t>[</a:t>
            </a:r>
            <a:r>
              <a:rPr kumimoji="1" lang="ja-JP" altLang="en-US" sz="2800" dirty="0" smtClean="0"/>
              <a:t>オブジェクトの例</a:t>
            </a:r>
            <a:r>
              <a:rPr kumimoji="1" lang="en-US" altLang="ja-JP" sz="2800" dirty="0" smtClean="0"/>
              <a:t>] </a:t>
            </a:r>
            <a:r>
              <a:rPr lang="en-US" altLang="ja-JP" sz="2800" dirty="0" smtClean="0"/>
              <a:t> </a:t>
            </a:r>
            <a:r>
              <a:rPr kumimoji="1" lang="ja-JP" altLang="en-US" sz="2800" dirty="0" smtClean="0"/>
              <a:t>乗客、航空会社のカウンター、行列、チケット、</a:t>
            </a:r>
            <a:r>
              <a:rPr kumimoji="1" lang="en-US" altLang="ja-JP" sz="2800" dirty="0" smtClean="0"/>
              <a:t>…</a:t>
            </a:r>
            <a:endParaRPr kumimoji="1" lang="ja-JP" altLang="en-US" sz="2800" dirty="0"/>
          </a:p>
        </p:txBody>
      </p:sp>
      <p:sp>
        <p:nvSpPr>
          <p:cNvPr id="5" name="テキスト ボックス 4"/>
          <p:cNvSpPr txBox="1"/>
          <p:nvPr/>
        </p:nvSpPr>
        <p:spPr>
          <a:xfrm>
            <a:off x="683568" y="2625874"/>
            <a:ext cx="7848872" cy="3539430"/>
          </a:xfrm>
          <a:prstGeom prst="rect">
            <a:avLst/>
          </a:prstGeom>
          <a:noFill/>
        </p:spPr>
        <p:txBody>
          <a:bodyPr wrap="square" rtlCol="0">
            <a:spAutoFit/>
          </a:bodyPr>
          <a:lstStyle/>
          <a:p>
            <a:r>
              <a:rPr lang="ja-JP" altLang="en-US" sz="2800" dirty="0" smtClean="0"/>
              <a:t>（外側</a:t>
            </a:r>
            <a:r>
              <a:rPr kumimoji="1" lang="ja-JP" altLang="en-US" sz="2800" dirty="0" smtClean="0"/>
              <a:t>から見た場合</a:t>
            </a:r>
            <a:r>
              <a:rPr lang="ja-JP" altLang="en-US" sz="2800" dirty="0" smtClean="0"/>
              <a:t>）</a:t>
            </a:r>
            <a:endParaRPr kumimoji="1" lang="en-US" altLang="ja-JP" sz="2800" dirty="0" smtClean="0"/>
          </a:p>
          <a:p>
            <a:r>
              <a:rPr kumimoji="1" lang="ja-JP" altLang="en-US" sz="2800" dirty="0" smtClean="0"/>
              <a:t>オブジェクト間でメッセージをやりとりすることにより計算が進んでいく。</a:t>
            </a:r>
            <a:endParaRPr kumimoji="1" lang="en-US" altLang="ja-JP" sz="2800" dirty="0" smtClean="0"/>
          </a:p>
          <a:p>
            <a:endParaRPr lang="en-US" altLang="ja-JP" sz="2800" dirty="0" smtClean="0"/>
          </a:p>
          <a:p>
            <a:r>
              <a:rPr kumimoji="1" lang="ja-JP" altLang="en-US" sz="2800" dirty="0" smtClean="0"/>
              <a:t>（内側から見た場合）</a:t>
            </a:r>
            <a:endParaRPr kumimoji="1" lang="en-US" altLang="ja-JP" sz="2800" dirty="0" smtClean="0"/>
          </a:p>
          <a:p>
            <a:r>
              <a:rPr lang="ja-JP" altLang="en-US" sz="2800" dirty="0" smtClean="0"/>
              <a:t>メッセージを受け取ったら、それに対応する手続きを実行する。この手続きのことを、メソッド</a:t>
            </a:r>
            <a:r>
              <a:rPr lang="en-US" altLang="ja-JP" sz="2800" dirty="0" smtClean="0"/>
              <a:t>(method)</a:t>
            </a:r>
            <a:r>
              <a:rPr lang="ja-JP" altLang="en-US" sz="2800" dirty="0" smtClean="0"/>
              <a:t>あるいはメンバ関数</a:t>
            </a:r>
            <a:r>
              <a:rPr lang="en-US" altLang="ja-JP" sz="2800" dirty="0" smtClean="0"/>
              <a:t>(member function)</a:t>
            </a:r>
            <a:r>
              <a:rPr lang="ja-JP" altLang="en-US" sz="2800" dirty="0" smtClean="0"/>
              <a:t>という。</a:t>
            </a:r>
            <a:endParaRPr lang="en-US" altLang="ja-JP" sz="28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クラスの階層構造</a:t>
            </a:r>
            <a:endParaRPr kumimoji="1" lang="ja-JP" altLang="en-US" dirty="0"/>
          </a:p>
        </p:txBody>
      </p:sp>
      <p:sp>
        <p:nvSpPr>
          <p:cNvPr id="5" name="テキスト ボックス 4"/>
          <p:cNvSpPr txBox="1"/>
          <p:nvPr/>
        </p:nvSpPr>
        <p:spPr>
          <a:xfrm>
            <a:off x="3491880" y="1412776"/>
            <a:ext cx="1077539" cy="523220"/>
          </a:xfrm>
          <a:prstGeom prst="rect">
            <a:avLst/>
          </a:prstGeom>
          <a:noFill/>
        </p:spPr>
        <p:txBody>
          <a:bodyPr wrap="none" rtlCol="0">
            <a:spAutoFit/>
          </a:bodyPr>
          <a:lstStyle/>
          <a:p>
            <a:r>
              <a:rPr kumimoji="1" lang="en-US" altLang="ja-JP" sz="2800" dirty="0" smtClean="0"/>
              <a:t>Shape</a:t>
            </a:r>
            <a:endParaRPr kumimoji="1" lang="ja-JP" altLang="en-US" sz="2800" dirty="0"/>
          </a:p>
        </p:txBody>
      </p:sp>
      <p:cxnSp>
        <p:nvCxnSpPr>
          <p:cNvPr id="11" name="直線コネクタ 10"/>
          <p:cNvCxnSpPr/>
          <p:nvPr/>
        </p:nvCxnSpPr>
        <p:spPr>
          <a:xfrm rot="10800000" flipV="1">
            <a:off x="2267744" y="2060848"/>
            <a:ext cx="1152128"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547664" y="2708920"/>
            <a:ext cx="717889" cy="523220"/>
          </a:xfrm>
          <a:prstGeom prst="rect">
            <a:avLst/>
          </a:prstGeom>
          <a:noFill/>
        </p:spPr>
        <p:txBody>
          <a:bodyPr wrap="none" rtlCol="0">
            <a:spAutoFit/>
          </a:bodyPr>
          <a:lstStyle/>
          <a:p>
            <a:r>
              <a:rPr kumimoji="1" lang="en-US" altLang="ja-JP" sz="2800" dirty="0" smtClean="0"/>
              <a:t>Box</a:t>
            </a:r>
            <a:endParaRPr kumimoji="1" lang="ja-JP" altLang="en-US" sz="2800" dirty="0"/>
          </a:p>
        </p:txBody>
      </p:sp>
      <p:sp>
        <p:nvSpPr>
          <p:cNvPr id="14" name="テキスト ボックス 13"/>
          <p:cNvSpPr txBox="1"/>
          <p:nvPr/>
        </p:nvSpPr>
        <p:spPr>
          <a:xfrm>
            <a:off x="3203848" y="2708920"/>
            <a:ext cx="1111073" cy="523220"/>
          </a:xfrm>
          <a:prstGeom prst="rect">
            <a:avLst/>
          </a:prstGeom>
          <a:noFill/>
        </p:spPr>
        <p:txBody>
          <a:bodyPr wrap="none" rtlCol="0">
            <a:spAutoFit/>
          </a:bodyPr>
          <a:lstStyle/>
          <a:p>
            <a:r>
              <a:rPr kumimoji="1" lang="en-US" altLang="ja-JP" sz="2800" dirty="0" smtClean="0"/>
              <a:t>Ellipse</a:t>
            </a:r>
            <a:endParaRPr kumimoji="1" lang="ja-JP" altLang="en-US" sz="2800" dirty="0"/>
          </a:p>
        </p:txBody>
      </p:sp>
      <p:sp>
        <p:nvSpPr>
          <p:cNvPr id="15" name="テキスト ボックス 14"/>
          <p:cNvSpPr txBox="1"/>
          <p:nvPr/>
        </p:nvSpPr>
        <p:spPr>
          <a:xfrm>
            <a:off x="3203848" y="3717032"/>
            <a:ext cx="988925" cy="523220"/>
          </a:xfrm>
          <a:prstGeom prst="rect">
            <a:avLst/>
          </a:prstGeom>
          <a:noFill/>
        </p:spPr>
        <p:txBody>
          <a:bodyPr wrap="none" rtlCol="0">
            <a:spAutoFit/>
          </a:bodyPr>
          <a:lstStyle/>
          <a:p>
            <a:r>
              <a:rPr kumimoji="1" lang="en-US" altLang="ja-JP" sz="2800" dirty="0" smtClean="0"/>
              <a:t>Circle</a:t>
            </a:r>
            <a:endParaRPr kumimoji="1" lang="ja-JP" altLang="en-US" sz="2800" dirty="0"/>
          </a:p>
        </p:txBody>
      </p:sp>
      <p:sp>
        <p:nvSpPr>
          <p:cNvPr id="16" name="テキスト ボックス 15"/>
          <p:cNvSpPr txBox="1"/>
          <p:nvPr/>
        </p:nvSpPr>
        <p:spPr>
          <a:xfrm>
            <a:off x="5220072" y="2708920"/>
            <a:ext cx="784189" cy="523220"/>
          </a:xfrm>
          <a:prstGeom prst="rect">
            <a:avLst/>
          </a:prstGeom>
          <a:noFill/>
        </p:spPr>
        <p:txBody>
          <a:bodyPr wrap="none" rtlCol="0">
            <a:spAutoFit/>
          </a:bodyPr>
          <a:lstStyle/>
          <a:p>
            <a:r>
              <a:rPr kumimoji="1" lang="en-US" altLang="ja-JP" sz="2800" dirty="0" smtClean="0"/>
              <a:t>Line</a:t>
            </a:r>
            <a:endParaRPr kumimoji="1" lang="ja-JP" altLang="en-US" sz="2800" dirty="0"/>
          </a:p>
        </p:txBody>
      </p:sp>
      <p:sp>
        <p:nvSpPr>
          <p:cNvPr id="17" name="テキスト ボックス 16"/>
          <p:cNvSpPr txBox="1"/>
          <p:nvPr/>
        </p:nvSpPr>
        <p:spPr>
          <a:xfrm>
            <a:off x="6948264" y="2708920"/>
            <a:ext cx="776687" cy="523220"/>
          </a:xfrm>
          <a:prstGeom prst="rect">
            <a:avLst/>
          </a:prstGeom>
          <a:noFill/>
        </p:spPr>
        <p:txBody>
          <a:bodyPr wrap="none" rtlCol="0">
            <a:spAutoFit/>
          </a:bodyPr>
          <a:lstStyle/>
          <a:p>
            <a:r>
              <a:rPr lang="en-US" altLang="ja-JP" sz="2800" dirty="0" smtClean="0"/>
              <a:t>Text</a:t>
            </a:r>
            <a:endParaRPr kumimoji="1" lang="ja-JP" altLang="en-US" sz="2800" dirty="0"/>
          </a:p>
        </p:txBody>
      </p:sp>
      <p:cxnSp>
        <p:nvCxnSpPr>
          <p:cNvPr id="18" name="直線コネクタ 17"/>
          <p:cNvCxnSpPr>
            <a:endCxn id="14" idx="0"/>
          </p:cNvCxnSpPr>
          <p:nvPr/>
        </p:nvCxnSpPr>
        <p:spPr>
          <a:xfrm rot="5400000">
            <a:off x="3517622" y="2302614"/>
            <a:ext cx="648070" cy="1645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4427984" y="2060848"/>
            <a:ext cx="1008112"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4788024" y="1988840"/>
            <a:ext cx="2160240"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5400000">
            <a:off x="3455876" y="3465004"/>
            <a:ext cx="5040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1331640" y="4941168"/>
            <a:ext cx="1008112" cy="1384995"/>
          </a:xfrm>
          <a:prstGeom prst="rect">
            <a:avLst/>
          </a:prstGeom>
          <a:noFill/>
          <a:ln>
            <a:solidFill>
              <a:schemeClr val="tx1"/>
            </a:solidFill>
          </a:ln>
        </p:spPr>
        <p:txBody>
          <a:bodyPr wrap="square" rtlCol="0">
            <a:spAutoFit/>
          </a:bodyPr>
          <a:lstStyle/>
          <a:p>
            <a:r>
              <a:rPr lang="en-US" altLang="ja-JP" sz="2800" dirty="0" smtClean="0"/>
              <a:t>Box</a:t>
            </a:r>
            <a:endParaRPr kumimoji="1" lang="en-US" altLang="ja-JP" sz="2800" dirty="0" smtClean="0"/>
          </a:p>
          <a:p>
            <a:endParaRPr lang="en-US" altLang="ja-JP" sz="2800" dirty="0" smtClean="0"/>
          </a:p>
          <a:p>
            <a:endParaRPr kumimoji="1" lang="ja-JP" altLang="en-US" sz="2800" dirty="0"/>
          </a:p>
        </p:txBody>
      </p:sp>
      <p:sp>
        <p:nvSpPr>
          <p:cNvPr id="32" name="テキスト ボックス 31"/>
          <p:cNvSpPr txBox="1"/>
          <p:nvPr/>
        </p:nvSpPr>
        <p:spPr>
          <a:xfrm>
            <a:off x="2555776" y="4941168"/>
            <a:ext cx="3096344" cy="1440160"/>
          </a:xfrm>
          <a:prstGeom prst="rect">
            <a:avLst/>
          </a:prstGeom>
          <a:noFill/>
          <a:ln>
            <a:solidFill>
              <a:schemeClr val="tx1"/>
            </a:solidFill>
          </a:ln>
        </p:spPr>
        <p:txBody>
          <a:bodyPr wrap="square" rtlCol="0">
            <a:spAutoFit/>
          </a:bodyPr>
          <a:lstStyle/>
          <a:p>
            <a:r>
              <a:rPr lang="en-US" altLang="ja-JP" sz="2800" dirty="0" smtClean="0"/>
              <a:t>Ellipse</a:t>
            </a:r>
            <a:endParaRPr kumimoji="1" lang="en-US" altLang="ja-JP" sz="2800" dirty="0" smtClean="0"/>
          </a:p>
          <a:p>
            <a:endParaRPr lang="en-US" altLang="ja-JP" sz="2800" dirty="0" smtClean="0"/>
          </a:p>
          <a:p>
            <a:endParaRPr kumimoji="1" lang="ja-JP" altLang="en-US" sz="2800" dirty="0"/>
          </a:p>
        </p:txBody>
      </p:sp>
      <p:sp>
        <p:nvSpPr>
          <p:cNvPr id="33" name="テキスト ボックス 32"/>
          <p:cNvSpPr txBox="1"/>
          <p:nvPr/>
        </p:nvSpPr>
        <p:spPr>
          <a:xfrm>
            <a:off x="5940152" y="4941168"/>
            <a:ext cx="1008112" cy="1384995"/>
          </a:xfrm>
          <a:prstGeom prst="rect">
            <a:avLst/>
          </a:prstGeom>
          <a:noFill/>
          <a:ln>
            <a:solidFill>
              <a:schemeClr val="tx1"/>
            </a:solidFill>
          </a:ln>
        </p:spPr>
        <p:txBody>
          <a:bodyPr wrap="square" rtlCol="0">
            <a:spAutoFit/>
          </a:bodyPr>
          <a:lstStyle/>
          <a:p>
            <a:r>
              <a:rPr lang="en-US" altLang="ja-JP" sz="2800" dirty="0" smtClean="0"/>
              <a:t>Line</a:t>
            </a:r>
            <a:endParaRPr kumimoji="1" lang="en-US" altLang="ja-JP" sz="2800" dirty="0" smtClean="0"/>
          </a:p>
          <a:p>
            <a:endParaRPr lang="en-US" altLang="ja-JP" sz="2800" dirty="0" smtClean="0"/>
          </a:p>
          <a:p>
            <a:endParaRPr kumimoji="1" lang="ja-JP" altLang="en-US" sz="2800" dirty="0"/>
          </a:p>
        </p:txBody>
      </p:sp>
      <p:sp>
        <p:nvSpPr>
          <p:cNvPr id="34" name="テキスト ボックス 33"/>
          <p:cNvSpPr txBox="1"/>
          <p:nvPr/>
        </p:nvSpPr>
        <p:spPr>
          <a:xfrm>
            <a:off x="7308304" y="4941168"/>
            <a:ext cx="1008112" cy="1384995"/>
          </a:xfrm>
          <a:prstGeom prst="rect">
            <a:avLst/>
          </a:prstGeom>
          <a:noFill/>
          <a:ln>
            <a:solidFill>
              <a:schemeClr val="tx1"/>
            </a:solidFill>
          </a:ln>
        </p:spPr>
        <p:txBody>
          <a:bodyPr wrap="square" rtlCol="0">
            <a:spAutoFit/>
          </a:bodyPr>
          <a:lstStyle/>
          <a:p>
            <a:r>
              <a:rPr lang="en-US" altLang="ja-JP" sz="2800" dirty="0" smtClean="0"/>
              <a:t>Text</a:t>
            </a:r>
            <a:endParaRPr kumimoji="1" lang="en-US" altLang="ja-JP" sz="2800" dirty="0" smtClean="0"/>
          </a:p>
          <a:p>
            <a:endParaRPr lang="en-US" altLang="ja-JP" sz="2800" dirty="0" smtClean="0"/>
          </a:p>
          <a:p>
            <a:endParaRPr kumimoji="1" lang="ja-JP" altLang="en-US" sz="2800" dirty="0"/>
          </a:p>
        </p:txBody>
      </p:sp>
      <p:sp>
        <p:nvSpPr>
          <p:cNvPr id="35" name="テキスト ボックス 34"/>
          <p:cNvSpPr txBox="1"/>
          <p:nvPr/>
        </p:nvSpPr>
        <p:spPr>
          <a:xfrm>
            <a:off x="3851920" y="5301208"/>
            <a:ext cx="1440160" cy="954107"/>
          </a:xfrm>
          <a:prstGeom prst="rect">
            <a:avLst/>
          </a:prstGeom>
          <a:noFill/>
          <a:ln>
            <a:solidFill>
              <a:schemeClr val="tx1"/>
            </a:solidFill>
          </a:ln>
        </p:spPr>
        <p:txBody>
          <a:bodyPr wrap="square" rtlCol="0">
            <a:spAutoFit/>
          </a:bodyPr>
          <a:lstStyle/>
          <a:p>
            <a:r>
              <a:rPr lang="en-US" altLang="ja-JP" sz="2800" dirty="0" smtClean="0"/>
              <a:t>Circle</a:t>
            </a:r>
          </a:p>
          <a:p>
            <a:endParaRPr kumimoji="1" lang="ja-JP" altLang="en-US" sz="2800" dirty="0"/>
          </a:p>
        </p:txBody>
      </p:sp>
      <p:sp>
        <p:nvSpPr>
          <p:cNvPr id="37" name="テキスト ボックス 36"/>
          <p:cNvSpPr txBox="1"/>
          <p:nvPr/>
        </p:nvSpPr>
        <p:spPr>
          <a:xfrm>
            <a:off x="395536" y="4437112"/>
            <a:ext cx="8352928" cy="2246769"/>
          </a:xfrm>
          <a:prstGeom prst="rect">
            <a:avLst/>
          </a:prstGeom>
          <a:noFill/>
          <a:ln>
            <a:solidFill>
              <a:schemeClr val="tx1"/>
            </a:solidFill>
          </a:ln>
        </p:spPr>
        <p:txBody>
          <a:bodyPr wrap="square" rtlCol="0">
            <a:spAutoFit/>
          </a:bodyPr>
          <a:lstStyle/>
          <a:p>
            <a:r>
              <a:rPr lang="en-US" altLang="ja-JP" sz="2800" dirty="0" smtClean="0"/>
              <a:t>Shape</a:t>
            </a:r>
          </a:p>
          <a:p>
            <a:endParaRPr lang="en-US" altLang="ja-JP" sz="2800" dirty="0" smtClean="0"/>
          </a:p>
          <a:p>
            <a:endParaRPr lang="en-US" altLang="ja-JP" sz="2800" dirty="0" smtClean="0"/>
          </a:p>
          <a:p>
            <a:endParaRPr lang="en-US" altLang="ja-JP" sz="2800" dirty="0" smtClean="0"/>
          </a:p>
          <a:p>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継承</a:t>
            </a:r>
            <a:r>
              <a:rPr kumimoji="1" lang="en-US" altLang="ja-JP" dirty="0" smtClean="0"/>
              <a:t>(inheritance)</a:t>
            </a:r>
            <a:endParaRPr kumimoji="1" lang="ja-JP" altLang="en-US" dirty="0"/>
          </a:p>
        </p:txBody>
      </p:sp>
      <p:sp>
        <p:nvSpPr>
          <p:cNvPr id="3" name="コンテンツ プレースホルダ 2"/>
          <p:cNvSpPr>
            <a:spLocks noGrp="1"/>
          </p:cNvSpPr>
          <p:nvPr>
            <p:ph idx="1"/>
          </p:nvPr>
        </p:nvSpPr>
        <p:spPr>
          <a:xfrm>
            <a:off x="457200" y="1600200"/>
            <a:ext cx="8219256" cy="4525963"/>
          </a:xfrm>
        </p:spPr>
        <p:txBody>
          <a:bodyPr>
            <a:normAutofit/>
          </a:bodyPr>
          <a:lstStyle/>
          <a:p>
            <a:r>
              <a:rPr kumimoji="1" lang="ja-JP" altLang="en-US" sz="2800" dirty="0" smtClean="0"/>
              <a:t>子クラスは親クラスのメソッド、変数を継承する（親クラス</a:t>
            </a:r>
            <a:r>
              <a:rPr lang="ja-JP" altLang="en-US" sz="2800" dirty="0" smtClean="0"/>
              <a:t>のメソッド、変数が子クラスのメソッド、変数になる）。</a:t>
            </a:r>
            <a:endParaRPr lang="en-US" altLang="ja-JP" sz="2800" dirty="0" smtClean="0"/>
          </a:p>
          <a:p>
            <a:r>
              <a:rPr kumimoji="1" lang="ja-JP" altLang="en-US" sz="2800" dirty="0" smtClean="0"/>
              <a:t>子クラスでは、追加でメソッドや変数を定義できる。同じ名前の場合には上書き</a:t>
            </a:r>
            <a:r>
              <a:rPr kumimoji="1" lang="en-US" altLang="ja-JP" sz="2800" dirty="0" smtClean="0"/>
              <a:t>(override)</a:t>
            </a:r>
            <a:r>
              <a:rPr kumimoji="1" lang="ja-JP" altLang="en-US" sz="2800" dirty="0" smtClean="0"/>
              <a:t>される。</a:t>
            </a:r>
            <a:endParaRPr lang="en-US" altLang="ja-JP" sz="2800" dirty="0" smtClean="0"/>
          </a:p>
          <a:p>
            <a:endParaRPr lang="en-US" altLang="ja-JP" sz="2800" dirty="0" smtClean="0"/>
          </a:p>
          <a:p>
            <a:pPr>
              <a:buNone/>
            </a:pPr>
            <a:r>
              <a:rPr lang="ja-JP" altLang="en-US" sz="2800" dirty="0" smtClean="0"/>
              <a:t>（注意）</a:t>
            </a:r>
            <a:r>
              <a:rPr kumimoji="1" lang="en-US" altLang="ja-JP" sz="2800" dirty="0" smtClean="0"/>
              <a:t>overload</a:t>
            </a:r>
            <a:r>
              <a:rPr kumimoji="1" lang="ja-JP" altLang="en-US" sz="2800" dirty="0" smtClean="0"/>
              <a:t>は</a:t>
            </a:r>
            <a:r>
              <a:rPr kumimoji="1" lang="en-US" altLang="ja-JP" sz="2800" dirty="0" smtClean="0"/>
              <a:t>override</a:t>
            </a:r>
            <a:r>
              <a:rPr kumimoji="1" lang="ja-JP" altLang="en-US" sz="2800" dirty="0" smtClean="0"/>
              <a:t>とは全く別の概念</a:t>
            </a:r>
            <a:r>
              <a:rPr lang="ja-JP" altLang="en-US" sz="2800" dirty="0" smtClean="0"/>
              <a:t>。</a:t>
            </a:r>
            <a:r>
              <a:rPr lang="en-US" altLang="ja-JP" sz="2800" dirty="0" smtClean="0"/>
              <a:t>Overload</a:t>
            </a:r>
            <a:r>
              <a:rPr lang="ja-JP" altLang="en-US" sz="2800" dirty="0" smtClean="0"/>
              <a:t>は、引数の数や型が違うメソッドに同じ名前をつけること。</a:t>
            </a:r>
            <a:endParaRPr kumimoji="1" lang="ja-JP"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kumimoji="1" lang="ja-JP" altLang="en-US" dirty="0" smtClean="0"/>
              <a:t>の例</a:t>
            </a:r>
            <a:endParaRPr kumimoji="1" lang="ja-JP" altLang="en-US" dirty="0"/>
          </a:p>
        </p:txBody>
      </p:sp>
      <p:sp>
        <p:nvSpPr>
          <p:cNvPr id="4" name="テキスト ボックス 3"/>
          <p:cNvSpPr txBox="1"/>
          <p:nvPr/>
        </p:nvSpPr>
        <p:spPr>
          <a:xfrm>
            <a:off x="539552" y="1412776"/>
            <a:ext cx="6325193" cy="523220"/>
          </a:xfrm>
          <a:prstGeom prst="rect">
            <a:avLst/>
          </a:prstGeom>
          <a:noFill/>
        </p:spPr>
        <p:txBody>
          <a:bodyPr wrap="none" rtlCol="0">
            <a:spAutoFit/>
          </a:bodyPr>
          <a:lstStyle/>
          <a:p>
            <a:r>
              <a:rPr kumimoji="1" lang="en-US" altLang="ja-JP" sz="2800" dirty="0" smtClean="0"/>
              <a:t>C++</a:t>
            </a:r>
            <a:r>
              <a:rPr lang="ja-JP" altLang="en-US" sz="2800" dirty="0" smtClean="0"/>
              <a:t>では、継承は以下のように記述する。</a:t>
            </a:r>
            <a:endParaRPr lang="en-US" altLang="ja-JP" sz="2800" dirty="0" smtClean="0"/>
          </a:p>
        </p:txBody>
      </p:sp>
      <p:sp>
        <p:nvSpPr>
          <p:cNvPr id="5" name="テキスト ボックス 4"/>
          <p:cNvSpPr txBox="1"/>
          <p:nvPr/>
        </p:nvSpPr>
        <p:spPr>
          <a:xfrm>
            <a:off x="1043608" y="2276872"/>
            <a:ext cx="3880614" cy="1384995"/>
          </a:xfrm>
          <a:prstGeom prst="rect">
            <a:avLst/>
          </a:prstGeom>
          <a:noFill/>
          <a:ln>
            <a:solidFill>
              <a:schemeClr val="tx1"/>
            </a:solidFill>
          </a:ln>
        </p:spPr>
        <p:txBody>
          <a:bodyPr wrap="none" rtlCol="0">
            <a:spAutoFit/>
          </a:bodyPr>
          <a:lstStyle/>
          <a:p>
            <a:r>
              <a:rPr lang="en-US" altLang="ja-JP" sz="2800" dirty="0" smtClean="0"/>
              <a:t> class Box : public Shape {</a:t>
            </a:r>
          </a:p>
          <a:p>
            <a:r>
              <a:rPr kumimoji="1" lang="en-US" altLang="ja-JP" sz="2800" dirty="0" smtClean="0"/>
              <a:t>    …</a:t>
            </a:r>
          </a:p>
          <a:p>
            <a:r>
              <a:rPr lang="en-US" altLang="ja-JP" sz="2800" dirty="0" smtClean="0"/>
              <a:t> }</a:t>
            </a:r>
            <a:endParaRPr kumimoji="1" lang="ja-JP" altLang="en-US" sz="2800" dirty="0"/>
          </a:p>
        </p:txBody>
      </p:sp>
      <p:sp>
        <p:nvSpPr>
          <p:cNvPr id="6" name="テキスト ボックス 5"/>
          <p:cNvSpPr txBox="1"/>
          <p:nvPr/>
        </p:nvSpPr>
        <p:spPr>
          <a:xfrm>
            <a:off x="5220072" y="2204864"/>
            <a:ext cx="3528392" cy="1384995"/>
          </a:xfrm>
          <a:prstGeom prst="rect">
            <a:avLst/>
          </a:prstGeom>
          <a:noFill/>
        </p:spPr>
        <p:txBody>
          <a:bodyPr wrap="square" rtlCol="0">
            <a:spAutoFit/>
          </a:bodyPr>
          <a:lstStyle/>
          <a:p>
            <a:r>
              <a:rPr lang="ja-JP" altLang="en-US" sz="2800" dirty="0" smtClean="0"/>
              <a:t>すべてのメンバーを</a:t>
            </a:r>
            <a:r>
              <a:rPr lang="en-US" altLang="ja-JP" sz="2800" dirty="0" smtClean="0"/>
              <a:t>visibility</a:t>
            </a:r>
            <a:r>
              <a:rPr lang="ja-JP" altLang="en-US" sz="2800" dirty="0" smtClean="0"/>
              <a:t>を保って継承する。</a:t>
            </a:r>
            <a:endParaRPr kumimoji="1" lang="en-US" altLang="ja-JP" sz="2800" dirty="0" smtClean="0"/>
          </a:p>
        </p:txBody>
      </p:sp>
      <p:sp>
        <p:nvSpPr>
          <p:cNvPr id="7" name="テキスト ボックス 6"/>
          <p:cNvSpPr txBox="1"/>
          <p:nvPr/>
        </p:nvSpPr>
        <p:spPr>
          <a:xfrm>
            <a:off x="467544" y="5589240"/>
            <a:ext cx="8003847" cy="954107"/>
          </a:xfrm>
          <a:prstGeom prst="rect">
            <a:avLst/>
          </a:prstGeom>
          <a:noFill/>
        </p:spPr>
        <p:txBody>
          <a:bodyPr wrap="square" rtlCol="0">
            <a:spAutoFit/>
          </a:bodyPr>
          <a:lstStyle/>
          <a:p>
            <a:r>
              <a:rPr kumimoji="1" lang="en-US" altLang="ja-JP" sz="2800" dirty="0" smtClean="0"/>
              <a:t>C++</a:t>
            </a:r>
            <a:r>
              <a:rPr lang="ja-JP" altLang="en-US" sz="2800" dirty="0" smtClean="0"/>
              <a:t>では親クラスを基底クラス</a:t>
            </a:r>
            <a:r>
              <a:rPr lang="en-US" altLang="ja-JP" sz="2800" dirty="0" smtClean="0"/>
              <a:t>(base class)</a:t>
            </a:r>
            <a:r>
              <a:rPr lang="ja-JP" altLang="en-US" sz="2800" dirty="0" err="1" smtClean="0"/>
              <a:t>、</a:t>
            </a:r>
            <a:r>
              <a:rPr lang="ja-JP" altLang="en-US" sz="2800" dirty="0" smtClean="0"/>
              <a:t>子クラスを派生クラス</a:t>
            </a:r>
            <a:r>
              <a:rPr lang="en-US" altLang="ja-JP" sz="2800" dirty="0" smtClean="0"/>
              <a:t>(derived class)</a:t>
            </a:r>
            <a:r>
              <a:rPr lang="ja-JP" altLang="en-US" sz="2800" dirty="0" smtClean="0"/>
              <a:t>という。</a:t>
            </a:r>
            <a:endParaRPr kumimoji="1" lang="ja-JP" altLang="en-US" sz="2800" dirty="0"/>
          </a:p>
        </p:txBody>
      </p:sp>
      <p:sp>
        <p:nvSpPr>
          <p:cNvPr id="8" name="テキスト ボックス 7"/>
          <p:cNvSpPr txBox="1"/>
          <p:nvPr/>
        </p:nvSpPr>
        <p:spPr>
          <a:xfrm>
            <a:off x="1043608" y="3861048"/>
            <a:ext cx="4012445" cy="1384995"/>
          </a:xfrm>
          <a:prstGeom prst="rect">
            <a:avLst/>
          </a:prstGeom>
          <a:noFill/>
          <a:ln>
            <a:solidFill>
              <a:schemeClr val="tx1"/>
            </a:solidFill>
          </a:ln>
        </p:spPr>
        <p:txBody>
          <a:bodyPr wrap="none" rtlCol="0">
            <a:spAutoFit/>
          </a:bodyPr>
          <a:lstStyle/>
          <a:p>
            <a:r>
              <a:rPr lang="en-US" altLang="ja-JP" sz="2800" dirty="0" smtClean="0"/>
              <a:t> class Box : private Shape {</a:t>
            </a:r>
          </a:p>
          <a:p>
            <a:r>
              <a:rPr kumimoji="1" lang="en-US" altLang="ja-JP" sz="2800" dirty="0" smtClean="0"/>
              <a:t>    …</a:t>
            </a:r>
          </a:p>
          <a:p>
            <a:r>
              <a:rPr lang="en-US" altLang="ja-JP" sz="2800" dirty="0" smtClean="0"/>
              <a:t> }</a:t>
            </a:r>
            <a:endParaRPr kumimoji="1" lang="ja-JP" altLang="en-US" sz="2800" dirty="0"/>
          </a:p>
        </p:txBody>
      </p:sp>
      <p:sp>
        <p:nvSpPr>
          <p:cNvPr id="9" name="テキスト ボックス 8"/>
          <p:cNvSpPr txBox="1"/>
          <p:nvPr/>
        </p:nvSpPr>
        <p:spPr>
          <a:xfrm>
            <a:off x="5148064" y="3861048"/>
            <a:ext cx="3600400" cy="1384995"/>
          </a:xfrm>
          <a:prstGeom prst="rect">
            <a:avLst/>
          </a:prstGeom>
          <a:noFill/>
        </p:spPr>
        <p:txBody>
          <a:bodyPr wrap="square" rtlCol="0">
            <a:spAutoFit/>
          </a:bodyPr>
          <a:lstStyle/>
          <a:p>
            <a:r>
              <a:rPr kumimoji="1" lang="ja-JP" altLang="en-US" sz="2800" dirty="0" smtClean="0"/>
              <a:t>継承されたメンバーは</a:t>
            </a:r>
            <a:r>
              <a:rPr kumimoji="1" lang="en-US" altLang="ja-JP" sz="2800" dirty="0" smtClean="0"/>
              <a:t>default</a:t>
            </a:r>
            <a:r>
              <a:rPr kumimoji="1" lang="ja-JP" altLang="en-US" sz="2800" dirty="0" smtClean="0"/>
              <a:t>で</a:t>
            </a:r>
            <a:r>
              <a:rPr kumimoji="1" lang="en-US" altLang="ja-JP" sz="2800" dirty="0" smtClean="0"/>
              <a:t>private</a:t>
            </a:r>
            <a:r>
              <a:rPr kumimoji="1" lang="ja-JP" altLang="en-US" sz="2800" dirty="0" smtClean="0"/>
              <a:t>メンバーになる</a:t>
            </a:r>
            <a:r>
              <a:rPr lang="ja-JP" altLang="en-US" sz="2800" dirty="0" smtClean="0"/>
              <a:t>。</a:t>
            </a:r>
            <a:endParaRPr kumimoji="1" lang="en-US" altLang="ja-JP" sz="28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936104"/>
          </a:xfrm>
        </p:spPr>
        <p:txBody>
          <a:bodyPr>
            <a:normAutofit/>
          </a:bodyPr>
          <a:lstStyle/>
          <a:p>
            <a:r>
              <a:rPr kumimoji="1" lang="ja-JP" altLang="en-US" sz="4000" dirty="0" smtClean="0"/>
              <a:t>仮想関数</a:t>
            </a:r>
            <a:r>
              <a:rPr kumimoji="1" lang="en-US" altLang="ja-JP" sz="4000" dirty="0" smtClean="0"/>
              <a:t>(virtual function)</a:t>
            </a:r>
            <a:endParaRPr kumimoji="1" lang="ja-JP" altLang="en-US" sz="4000" dirty="0"/>
          </a:p>
        </p:txBody>
      </p:sp>
      <p:sp>
        <p:nvSpPr>
          <p:cNvPr id="4" name="テキスト ボックス 3"/>
          <p:cNvSpPr txBox="1"/>
          <p:nvPr/>
        </p:nvSpPr>
        <p:spPr>
          <a:xfrm>
            <a:off x="246777" y="1929021"/>
            <a:ext cx="3389119" cy="2677656"/>
          </a:xfrm>
          <a:prstGeom prst="rect">
            <a:avLst/>
          </a:prstGeom>
          <a:noFill/>
          <a:ln>
            <a:solidFill>
              <a:schemeClr val="tx1"/>
            </a:solidFill>
          </a:ln>
        </p:spPr>
        <p:txBody>
          <a:bodyPr wrap="none" rtlCol="0">
            <a:spAutoFit/>
          </a:bodyPr>
          <a:lstStyle/>
          <a:p>
            <a:r>
              <a:rPr lang="ro-RO" altLang="ja-JP" sz="2400" dirty="0"/>
              <a:t>#include &lt;stdio.h&gt;                                                   </a:t>
            </a:r>
          </a:p>
          <a:p>
            <a:r>
              <a:rPr lang="de-DE" altLang="ja-JP" sz="2400" dirty="0" err="1"/>
              <a:t>class</a:t>
            </a:r>
            <a:r>
              <a:rPr lang="de-DE" altLang="ja-JP" sz="2400" dirty="0"/>
              <a:t> Shape {                                                        </a:t>
            </a:r>
          </a:p>
          <a:p>
            <a:r>
              <a:rPr lang="de-DE" altLang="ja-JP" sz="2400" dirty="0" err="1"/>
              <a:t>public</a:t>
            </a:r>
            <a:r>
              <a:rPr lang="de-DE" altLang="ja-JP" sz="2400" dirty="0"/>
              <a:t>:                                                              </a:t>
            </a:r>
          </a:p>
          <a:p>
            <a:r>
              <a:rPr lang="en-US" altLang="ja-JP" sz="2400" dirty="0"/>
              <a:t>  virtual void draw (void) {                                         </a:t>
            </a:r>
          </a:p>
          <a:p>
            <a:r>
              <a:rPr lang="ro-RO" altLang="ja-JP" sz="2400" dirty="0"/>
              <a:t>    printf ("Shape\n");                                              </a:t>
            </a:r>
          </a:p>
          <a:p>
            <a:r>
              <a:rPr lang="de-DE" altLang="ja-JP" sz="2400" dirty="0"/>
              <a:t>  };                                                                 </a:t>
            </a:r>
          </a:p>
          <a:p>
            <a:r>
              <a:rPr lang="bg-BG" altLang="ja-JP" sz="2400" dirty="0"/>
              <a:t>}; </a:t>
            </a:r>
            <a:endParaRPr lang="de-DE" altLang="ja-JP" sz="2400" dirty="0"/>
          </a:p>
        </p:txBody>
      </p:sp>
      <p:sp>
        <p:nvSpPr>
          <p:cNvPr id="7" name="テキスト ボックス 6"/>
          <p:cNvSpPr txBox="1"/>
          <p:nvPr/>
        </p:nvSpPr>
        <p:spPr>
          <a:xfrm>
            <a:off x="3779912" y="1919729"/>
            <a:ext cx="3744416" cy="4893647"/>
          </a:xfrm>
          <a:prstGeom prst="rect">
            <a:avLst/>
          </a:prstGeom>
          <a:noFill/>
          <a:ln>
            <a:solidFill>
              <a:schemeClr val="tx1"/>
            </a:solidFill>
          </a:ln>
        </p:spPr>
        <p:txBody>
          <a:bodyPr wrap="square" rtlCol="0">
            <a:spAutoFit/>
          </a:bodyPr>
          <a:lstStyle/>
          <a:p>
            <a:r>
              <a:rPr lang="de-DE" altLang="ja-JP" sz="2400" dirty="0" err="1"/>
              <a:t>class</a:t>
            </a:r>
            <a:r>
              <a:rPr lang="de-DE" altLang="ja-JP" sz="2400" dirty="0"/>
              <a:t> Box : </a:t>
            </a:r>
            <a:r>
              <a:rPr lang="de-DE" altLang="ja-JP" sz="2400" dirty="0" err="1"/>
              <a:t>public</a:t>
            </a:r>
            <a:r>
              <a:rPr lang="de-DE" altLang="ja-JP" sz="2400" dirty="0"/>
              <a:t> Shape{                                            </a:t>
            </a:r>
          </a:p>
          <a:p>
            <a:r>
              <a:rPr lang="de-DE" altLang="ja-JP" sz="2400" dirty="0"/>
              <a:t>  </a:t>
            </a:r>
            <a:r>
              <a:rPr lang="de-DE" altLang="ja-JP" sz="2400" dirty="0" err="1"/>
              <a:t>int</a:t>
            </a:r>
            <a:r>
              <a:rPr lang="de-DE" altLang="ja-JP" sz="2400" dirty="0"/>
              <a:t> </a:t>
            </a:r>
            <a:r>
              <a:rPr lang="de-DE" altLang="ja-JP" sz="2400" dirty="0" err="1"/>
              <a:t>num</a:t>
            </a:r>
            <a:r>
              <a:rPr lang="de-DE" altLang="ja-JP" sz="2400" dirty="0"/>
              <a:t>;                                                           </a:t>
            </a:r>
          </a:p>
          <a:p>
            <a:r>
              <a:rPr lang="de-DE" altLang="ja-JP" sz="2400" dirty="0" err="1"/>
              <a:t>public</a:t>
            </a:r>
            <a:r>
              <a:rPr lang="de-DE" altLang="ja-JP" sz="2400" dirty="0"/>
              <a:t>:                                                              </a:t>
            </a:r>
          </a:p>
          <a:p>
            <a:r>
              <a:rPr lang="de-DE" altLang="ja-JP" sz="2400" dirty="0"/>
              <a:t>  Box(</a:t>
            </a:r>
            <a:r>
              <a:rPr lang="de-DE" altLang="ja-JP" sz="2400" dirty="0" err="1"/>
              <a:t>int</a:t>
            </a:r>
            <a:r>
              <a:rPr lang="de-DE" altLang="ja-JP" sz="2400" dirty="0"/>
              <a:t> </a:t>
            </a:r>
            <a:r>
              <a:rPr lang="de-DE" altLang="ja-JP" sz="2400" dirty="0" err="1"/>
              <a:t>n</a:t>
            </a:r>
            <a:r>
              <a:rPr lang="de-DE" altLang="ja-JP" sz="2400" dirty="0"/>
              <a:t>) {</a:t>
            </a:r>
            <a:r>
              <a:rPr lang="de-DE" altLang="ja-JP" sz="2400" dirty="0" err="1"/>
              <a:t>num</a:t>
            </a:r>
            <a:r>
              <a:rPr lang="de-DE" altLang="ja-JP" sz="2400" dirty="0"/>
              <a:t>=</a:t>
            </a:r>
            <a:r>
              <a:rPr lang="de-DE" altLang="ja-JP" sz="2400" dirty="0" err="1"/>
              <a:t>n</a:t>
            </a:r>
            <a:r>
              <a:rPr lang="de-DE" altLang="ja-JP" sz="2400" dirty="0"/>
              <a:t>;}                                                </a:t>
            </a:r>
          </a:p>
          <a:p>
            <a:r>
              <a:rPr lang="en-US" altLang="ja-JP" sz="2400" dirty="0"/>
              <a:t>  void draw (void) {                                                 </a:t>
            </a:r>
          </a:p>
          <a:p>
            <a:r>
              <a:rPr lang="ro-RO" altLang="ja-JP" sz="2400" dirty="0"/>
              <a:t>    printf ("Box %d\n", num);                                        </a:t>
            </a:r>
          </a:p>
          <a:p>
            <a:r>
              <a:rPr lang="de-DE" altLang="ja-JP" sz="2400" dirty="0"/>
              <a:t>  }                                                                  </a:t>
            </a:r>
          </a:p>
          <a:p>
            <a:r>
              <a:rPr lang="de-DE" altLang="ja-JP" sz="2400" dirty="0"/>
              <a:t>};                                                                   </a:t>
            </a:r>
          </a:p>
          <a:p>
            <a:r>
              <a:rPr lang="de-DE" altLang="ja-JP" sz="2400" dirty="0" err="1"/>
              <a:t>int</a:t>
            </a:r>
            <a:r>
              <a:rPr lang="de-DE" altLang="ja-JP" sz="2400" dirty="0"/>
              <a:t> </a:t>
            </a:r>
            <a:r>
              <a:rPr lang="de-DE" altLang="ja-JP" sz="2400" dirty="0" err="1"/>
              <a:t>main</a:t>
            </a:r>
            <a:r>
              <a:rPr lang="de-DE" altLang="ja-JP" sz="2400" dirty="0"/>
              <a:t> (</a:t>
            </a:r>
            <a:r>
              <a:rPr lang="de-DE" altLang="ja-JP" sz="2400" dirty="0" err="1"/>
              <a:t>void</a:t>
            </a:r>
            <a:r>
              <a:rPr lang="de-DE" altLang="ja-JP" sz="2400" dirty="0"/>
              <a:t>) {                                                    </a:t>
            </a:r>
          </a:p>
          <a:p>
            <a:r>
              <a:rPr lang="en-US" altLang="ja-JP" sz="2400" dirty="0"/>
              <a:t>  Shape *s = new Box(1);                                             </a:t>
            </a:r>
          </a:p>
          <a:p>
            <a:r>
              <a:rPr lang="ro-RO" altLang="ja-JP" sz="2400" dirty="0"/>
              <a:t>  s-&gt;draw();                                                         </a:t>
            </a:r>
          </a:p>
          <a:p>
            <a:r>
              <a:rPr lang="de-DE" altLang="ja-JP" sz="2400" dirty="0"/>
              <a:t>  </a:t>
            </a:r>
            <a:r>
              <a:rPr lang="de-DE" altLang="ja-JP" sz="2400" dirty="0" err="1"/>
              <a:t>return</a:t>
            </a:r>
            <a:r>
              <a:rPr lang="de-DE" altLang="ja-JP" sz="2400" dirty="0"/>
              <a:t> 0;                                                          </a:t>
            </a:r>
          </a:p>
          <a:p>
            <a:r>
              <a:rPr lang="de-DE" altLang="ja-JP" sz="2400" dirty="0"/>
              <a:t>} </a:t>
            </a:r>
            <a:endParaRPr kumimoji="1" lang="ja-JP" altLang="en-US" sz="2400" dirty="0"/>
          </a:p>
        </p:txBody>
      </p:sp>
      <p:sp>
        <p:nvSpPr>
          <p:cNvPr id="9" name="正方形/長方形 8"/>
          <p:cNvSpPr/>
          <p:nvPr/>
        </p:nvSpPr>
        <p:spPr>
          <a:xfrm>
            <a:off x="611560" y="890717"/>
            <a:ext cx="7848872" cy="954107"/>
          </a:xfrm>
          <a:prstGeom prst="rect">
            <a:avLst/>
          </a:prstGeom>
        </p:spPr>
        <p:txBody>
          <a:bodyPr wrap="square">
            <a:spAutoFit/>
          </a:bodyPr>
          <a:lstStyle/>
          <a:p>
            <a:r>
              <a:rPr lang="ja-JP" altLang="en-US" sz="2800" dirty="0" smtClean="0"/>
              <a:t>メソッド宣言に</a:t>
            </a:r>
            <a:r>
              <a:rPr lang="en-US" altLang="ja-JP" sz="2800" dirty="0" smtClean="0"/>
              <a:t>virtual</a:t>
            </a:r>
            <a:r>
              <a:rPr lang="ja-JP" altLang="en-US" sz="2800" dirty="0" smtClean="0"/>
              <a:t>というキーワードをつけると、（コンパイル時でなく）実行時にメソッドが選択される。</a:t>
            </a:r>
            <a:endParaRPr lang="ja-JP" altLang="en-US" sz="2800" dirty="0"/>
          </a:p>
        </p:txBody>
      </p:sp>
      <p:sp>
        <p:nvSpPr>
          <p:cNvPr id="3" name="テキスト ボックス 2"/>
          <p:cNvSpPr txBox="1"/>
          <p:nvPr/>
        </p:nvSpPr>
        <p:spPr>
          <a:xfrm>
            <a:off x="7668344" y="2132856"/>
            <a:ext cx="1261884" cy="1384995"/>
          </a:xfrm>
          <a:prstGeom prst="rect">
            <a:avLst/>
          </a:prstGeom>
          <a:noFill/>
        </p:spPr>
        <p:txBody>
          <a:bodyPr wrap="none" rtlCol="0">
            <a:spAutoFit/>
          </a:bodyPr>
          <a:lstStyle/>
          <a:p>
            <a:r>
              <a:rPr kumimoji="1" lang="en-US" altLang="ja-JP" sz="2800" dirty="0" smtClean="0"/>
              <a:t>Box 1</a:t>
            </a:r>
          </a:p>
          <a:p>
            <a:r>
              <a:rPr kumimoji="1" lang="ja-JP" altLang="en-US" sz="2800" dirty="0" smtClean="0"/>
              <a:t>が表示</a:t>
            </a:r>
            <a:endParaRPr kumimoji="1" lang="en-US" altLang="ja-JP" sz="2800" dirty="0" smtClean="0"/>
          </a:p>
          <a:p>
            <a:r>
              <a:rPr kumimoji="1" lang="ja-JP" altLang="en-US" sz="2800" dirty="0" smtClean="0"/>
              <a:t>される</a:t>
            </a:r>
            <a:endParaRPr kumimoji="1"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プログラムの分割</a:t>
            </a:r>
            <a:endParaRPr kumimoji="1" lang="ja-JP" altLang="en-US" dirty="0"/>
          </a:p>
        </p:txBody>
      </p:sp>
      <p:sp>
        <p:nvSpPr>
          <p:cNvPr id="4" name="テキスト ボックス 3"/>
          <p:cNvSpPr txBox="1"/>
          <p:nvPr/>
        </p:nvSpPr>
        <p:spPr>
          <a:xfrm>
            <a:off x="755576" y="1700808"/>
            <a:ext cx="7632848" cy="954107"/>
          </a:xfrm>
          <a:prstGeom prst="rect">
            <a:avLst/>
          </a:prstGeom>
          <a:noFill/>
        </p:spPr>
        <p:txBody>
          <a:bodyPr wrap="square" rtlCol="0">
            <a:spAutoFit/>
          </a:bodyPr>
          <a:lstStyle/>
          <a:p>
            <a:r>
              <a:rPr lang="ja-JP" altLang="en-US" sz="2800" dirty="0" smtClean="0"/>
              <a:t>大きなプログラムは、分割して開発するのがよい。</a:t>
            </a:r>
            <a:endParaRPr lang="en-US" altLang="ja-JP" sz="2800" dirty="0" smtClean="0"/>
          </a:p>
          <a:p>
            <a:r>
              <a:rPr lang="ja-JP" altLang="en-US" sz="2800" dirty="0" smtClean="0"/>
              <a:t>手続きは分割の最も基本的なものである。</a:t>
            </a:r>
            <a:endParaRPr lang="en-US" altLang="ja-JP" sz="2800" dirty="0" smtClean="0"/>
          </a:p>
        </p:txBody>
      </p:sp>
      <p:sp>
        <p:nvSpPr>
          <p:cNvPr id="6" name="テキスト ボックス 5"/>
          <p:cNvSpPr txBox="1"/>
          <p:nvPr/>
        </p:nvSpPr>
        <p:spPr>
          <a:xfrm>
            <a:off x="755576" y="3212976"/>
            <a:ext cx="7632848" cy="2677656"/>
          </a:xfrm>
          <a:prstGeom prst="rect">
            <a:avLst/>
          </a:prstGeom>
          <a:noFill/>
        </p:spPr>
        <p:txBody>
          <a:bodyPr wrap="square" rtlCol="0">
            <a:spAutoFit/>
          </a:bodyPr>
          <a:lstStyle/>
          <a:p>
            <a:r>
              <a:rPr lang="en-US" altLang="ja-JP" sz="2800" dirty="0" smtClean="0"/>
              <a:t>Module(</a:t>
            </a:r>
            <a:r>
              <a:rPr lang="ja-JP" altLang="en-US" sz="2800" dirty="0" smtClean="0"/>
              <a:t>モジュール</a:t>
            </a:r>
            <a:r>
              <a:rPr lang="en-US" altLang="ja-JP" sz="2800" dirty="0" smtClean="0"/>
              <a:t>)</a:t>
            </a:r>
            <a:r>
              <a:rPr lang="ja-JP" altLang="en-US" sz="2800" dirty="0" smtClean="0"/>
              <a:t>は、関連する変数、手続き、型を一つにまとめるものである。</a:t>
            </a:r>
            <a:r>
              <a:rPr lang="en-US" altLang="ja-JP" sz="2800" dirty="0" smtClean="0"/>
              <a:t>Modula-2</a:t>
            </a:r>
            <a:r>
              <a:rPr lang="ja-JP" altLang="en-US" sz="2800" dirty="0" smtClean="0"/>
              <a:t>（</a:t>
            </a:r>
            <a:r>
              <a:rPr lang="en-US" altLang="ja-JP" sz="2800" dirty="0" smtClean="0"/>
              <a:t>Pascal</a:t>
            </a:r>
            <a:r>
              <a:rPr lang="ja-JP" altLang="en-US" sz="2800" dirty="0" smtClean="0"/>
              <a:t>の後継）ではモジュールが使える。</a:t>
            </a:r>
            <a:endParaRPr lang="en-US" altLang="ja-JP" sz="2800" dirty="0" smtClean="0"/>
          </a:p>
          <a:p>
            <a:endParaRPr kumimoji="1" lang="en-US" altLang="ja-JP" sz="2800" dirty="0" smtClean="0"/>
          </a:p>
          <a:p>
            <a:r>
              <a:rPr lang="ja-JP" altLang="en-US" sz="2800" dirty="0" smtClean="0"/>
              <a:t>手続きが処理するデータの型を一つのモジュール内に入れ、データ型の実装を隠す。</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補足</a:t>
            </a:r>
            <a:endParaRPr kumimoji="1" lang="ja-JP" altLang="en-US" dirty="0"/>
          </a:p>
        </p:txBody>
      </p:sp>
      <p:sp>
        <p:nvSpPr>
          <p:cNvPr id="5" name="テキスト ボックス 4"/>
          <p:cNvSpPr txBox="1"/>
          <p:nvPr/>
        </p:nvSpPr>
        <p:spPr>
          <a:xfrm>
            <a:off x="323528" y="1268760"/>
            <a:ext cx="8496944" cy="1384995"/>
          </a:xfrm>
          <a:prstGeom prst="rect">
            <a:avLst/>
          </a:prstGeom>
          <a:noFill/>
        </p:spPr>
        <p:txBody>
          <a:bodyPr wrap="square" rtlCol="0">
            <a:spAutoFit/>
          </a:bodyPr>
          <a:lstStyle/>
          <a:p>
            <a:r>
              <a:rPr lang="ja-JP" altLang="en-US" sz="2800" dirty="0" smtClean="0"/>
              <a:t>メンバー関数</a:t>
            </a:r>
            <a:r>
              <a:rPr lang="ja-JP" altLang="en-US" sz="2800" dirty="0" smtClean="0"/>
              <a:t>は</a:t>
            </a:r>
            <a:r>
              <a:rPr lang="ja-JP" altLang="en-US" sz="2800" dirty="0" smtClean="0"/>
              <a:t>、（</a:t>
            </a:r>
            <a:r>
              <a:rPr lang="en-US" altLang="ja-JP" sz="2800" dirty="0" smtClean="0"/>
              <a:t>C++</a:t>
            </a:r>
            <a:r>
              <a:rPr lang="ja-JP" altLang="en-US" sz="2800" dirty="0" smtClean="0"/>
              <a:t>コンパイラ内で）</a:t>
            </a:r>
            <a:r>
              <a:rPr lang="en-US" altLang="ja-JP" sz="2800" dirty="0" smtClean="0"/>
              <a:t>this</a:t>
            </a:r>
            <a:r>
              <a:rPr lang="ja-JP" altLang="en-US" sz="2800" dirty="0" smtClean="0"/>
              <a:t>を引数に追加した関数へ変換すればよい。前ページの例</a:t>
            </a:r>
            <a:r>
              <a:rPr lang="ja-JP" altLang="en-US" sz="2800" dirty="0" smtClean="0"/>
              <a:t>の</a:t>
            </a:r>
            <a:r>
              <a:rPr lang="en-US" altLang="ja-JP" sz="2800" dirty="0" smtClean="0"/>
              <a:t>Box</a:t>
            </a:r>
            <a:r>
              <a:rPr lang="ja-JP" altLang="en-US" sz="2800" dirty="0" smtClean="0"/>
              <a:t>クラスの</a:t>
            </a:r>
            <a:r>
              <a:rPr lang="ja-JP" altLang="en-US" sz="2800" dirty="0" smtClean="0"/>
              <a:t>メンバー関数</a:t>
            </a:r>
            <a:r>
              <a:rPr lang="en-US" altLang="ja-JP" sz="2800" dirty="0" smtClean="0"/>
              <a:t>draw</a:t>
            </a:r>
            <a:r>
              <a:rPr lang="ja-JP" altLang="en-US" sz="2800" dirty="0" smtClean="0"/>
              <a:t>は</a:t>
            </a:r>
            <a:r>
              <a:rPr lang="ja-JP" altLang="en-US" sz="2800" dirty="0" smtClean="0"/>
              <a:t>以下のように変換すればよい。</a:t>
            </a:r>
            <a:endParaRPr kumimoji="1" lang="ja-JP" altLang="en-US" sz="2800" dirty="0"/>
          </a:p>
        </p:txBody>
      </p:sp>
      <p:sp>
        <p:nvSpPr>
          <p:cNvPr id="6" name="正方形/長方形 5"/>
          <p:cNvSpPr/>
          <p:nvPr/>
        </p:nvSpPr>
        <p:spPr>
          <a:xfrm>
            <a:off x="827584" y="2636912"/>
            <a:ext cx="6696744" cy="523220"/>
          </a:xfrm>
          <a:prstGeom prst="rect">
            <a:avLst/>
          </a:prstGeom>
          <a:ln>
            <a:noFill/>
          </a:ln>
        </p:spPr>
        <p:txBody>
          <a:bodyPr wrap="square">
            <a:spAutoFit/>
          </a:bodyPr>
          <a:lstStyle/>
          <a:p>
            <a:r>
              <a:rPr lang="en-US" altLang="ja-JP" sz="2800" dirty="0" smtClean="0"/>
              <a:t>void</a:t>
            </a:r>
            <a:r>
              <a:rPr lang="en-US" altLang="ja-JP" sz="2800" dirty="0" smtClean="0"/>
              <a:t> </a:t>
            </a:r>
            <a:r>
              <a:rPr lang="en-US" altLang="ja-JP" sz="2800" dirty="0" smtClean="0"/>
              <a:t>draw</a:t>
            </a:r>
            <a:r>
              <a:rPr lang="en-US" altLang="ja-JP" sz="2800" dirty="0" smtClean="0"/>
              <a:t>(void) {</a:t>
            </a:r>
            <a:r>
              <a:rPr lang="en-US" altLang="ja-JP" sz="2800" dirty="0" err="1" smtClean="0"/>
              <a:t>printf</a:t>
            </a:r>
            <a:r>
              <a:rPr lang="en-US" altLang="ja-JP" sz="2800" dirty="0" smtClean="0"/>
              <a:t> (“Box %</a:t>
            </a:r>
            <a:r>
              <a:rPr lang="en-US" altLang="ja-JP" sz="2800" dirty="0" err="1" smtClean="0"/>
              <a:t>d¥n</a:t>
            </a:r>
            <a:r>
              <a:rPr lang="en-US" altLang="ja-JP" sz="2800" dirty="0" smtClean="0"/>
              <a:t>”, </a:t>
            </a:r>
            <a:r>
              <a:rPr lang="en-US" altLang="ja-JP" sz="2800" dirty="0" err="1" smtClean="0"/>
              <a:t>num</a:t>
            </a:r>
            <a:r>
              <a:rPr lang="en-US" altLang="ja-JP" sz="2800" dirty="0" smtClean="0"/>
              <a:t>);}</a:t>
            </a:r>
            <a:endParaRPr lang="en-US" altLang="ja-JP" sz="2800" dirty="0" smtClean="0"/>
          </a:p>
        </p:txBody>
      </p:sp>
      <p:sp>
        <p:nvSpPr>
          <p:cNvPr id="11" name="下矢印 10"/>
          <p:cNvSpPr/>
          <p:nvPr/>
        </p:nvSpPr>
        <p:spPr>
          <a:xfrm>
            <a:off x="3131840" y="3212976"/>
            <a:ext cx="360040" cy="36004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216024" y="4149080"/>
            <a:ext cx="8892480" cy="2677656"/>
          </a:xfrm>
          <a:prstGeom prst="rect">
            <a:avLst/>
          </a:prstGeom>
        </p:spPr>
        <p:txBody>
          <a:bodyPr wrap="square">
            <a:spAutoFit/>
          </a:bodyPr>
          <a:lstStyle/>
          <a:p>
            <a:r>
              <a:rPr lang="ja-JP" altLang="en-US" sz="2800" dirty="0"/>
              <a:t>これに</a:t>
            </a:r>
            <a:r>
              <a:rPr lang="ja-JP" altLang="en-US" sz="2800" dirty="0" smtClean="0"/>
              <a:t>合わせて、</a:t>
            </a:r>
            <a:r>
              <a:rPr lang="en-US" altLang="ja-JP" sz="2800" dirty="0" smtClean="0"/>
              <a:t>main</a:t>
            </a:r>
            <a:r>
              <a:rPr lang="ja-JP" altLang="en-US" sz="2800" dirty="0" smtClean="0"/>
              <a:t>関数中の</a:t>
            </a:r>
            <a:r>
              <a:rPr lang="en-US" altLang="ja-JP" sz="2800" dirty="0" smtClean="0"/>
              <a:t>s</a:t>
            </a:r>
            <a:r>
              <a:rPr lang="en-US" altLang="ja-JP" sz="2800" dirty="0" smtClean="0"/>
              <a:t>-&gt;draw()</a:t>
            </a:r>
            <a:r>
              <a:rPr lang="ja-JP" altLang="en-US" sz="2800" dirty="0" smtClean="0"/>
              <a:t>を</a:t>
            </a:r>
            <a:r>
              <a:rPr lang="en-US" altLang="ja-JP" sz="2800" dirty="0" smtClean="0"/>
              <a:t>draw</a:t>
            </a:r>
            <a:r>
              <a:rPr lang="en-US" altLang="ja-JP" sz="2800" dirty="0" smtClean="0"/>
              <a:t>(</a:t>
            </a:r>
            <a:r>
              <a:rPr lang="en-US" altLang="ja-JP" sz="2800" dirty="0"/>
              <a:t>s</a:t>
            </a:r>
            <a:r>
              <a:rPr lang="en-US" altLang="ja-JP" sz="2800" dirty="0" smtClean="0"/>
              <a:t>)</a:t>
            </a:r>
            <a:r>
              <a:rPr lang="ja-JP" altLang="en-US" sz="2800" dirty="0"/>
              <a:t>に</a:t>
            </a:r>
            <a:r>
              <a:rPr lang="en-US" altLang="en-US" sz="2800" dirty="0"/>
              <a:t>変換</a:t>
            </a:r>
            <a:r>
              <a:rPr lang="ja-JP" altLang="en-US" sz="2800" dirty="0"/>
              <a:t>すればよい</a:t>
            </a:r>
            <a:r>
              <a:rPr lang="ja-JP" altLang="en-US" sz="2800" dirty="0" smtClean="0"/>
              <a:t>。</a:t>
            </a:r>
            <a:r>
              <a:rPr lang="en-US" altLang="ja-JP" sz="2800" dirty="0"/>
              <a:t>d</a:t>
            </a:r>
            <a:r>
              <a:rPr lang="en-US" altLang="ja-JP" sz="2800" dirty="0" smtClean="0"/>
              <a:t>raw</a:t>
            </a:r>
            <a:r>
              <a:rPr lang="en-US" altLang="ja-JP" sz="2800" dirty="0" smtClean="0"/>
              <a:t>(</a:t>
            </a:r>
            <a:r>
              <a:rPr lang="en-US" altLang="ja-JP" sz="2800" dirty="0"/>
              <a:t>s</a:t>
            </a:r>
            <a:r>
              <a:rPr lang="en-US" altLang="ja-JP" sz="2800" dirty="0" smtClean="0"/>
              <a:t>)</a:t>
            </a:r>
            <a:r>
              <a:rPr lang="ja-JP" altLang="en-US" sz="2800" dirty="0" smtClean="0"/>
              <a:t>の呼び出しの中</a:t>
            </a:r>
            <a:r>
              <a:rPr lang="ja-JP" altLang="en-US" sz="2800" dirty="0" smtClean="0"/>
              <a:t>で</a:t>
            </a:r>
            <a:r>
              <a:rPr lang="en-US" altLang="ja-JP" sz="2800" dirty="0" smtClean="0"/>
              <a:t>*s</a:t>
            </a:r>
            <a:r>
              <a:rPr lang="ja-JP" altLang="en-US" sz="2800" dirty="0" smtClean="0"/>
              <a:t>のメンバー</a:t>
            </a:r>
            <a:r>
              <a:rPr lang="en-US" altLang="ja-JP" sz="2800" dirty="0" err="1" smtClean="0"/>
              <a:t>num</a:t>
            </a:r>
            <a:r>
              <a:rPr lang="ja-JP" altLang="en-US" sz="2800" dirty="0" smtClean="0"/>
              <a:t>にアクセスされる</a:t>
            </a:r>
            <a:r>
              <a:rPr lang="ja-JP" altLang="en-US" sz="2800" dirty="0" smtClean="0"/>
              <a:t>。</a:t>
            </a:r>
            <a:r>
              <a:rPr lang="en-US" altLang="ja-JP" sz="2800" dirty="0"/>
              <a:t>d</a:t>
            </a:r>
            <a:r>
              <a:rPr lang="en-US" altLang="ja-JP" sz="2800" dirty="0" smtClean="0"/>
              <a:t>raw</a:t>
            </a:r>
            <a:r>
              <a:rPr lang="ja-JP" altLang="en-US" sz="2800" dirty="0" smtClean="0"/>
              <a:t>は</a:t>
            </a:r>
            <a:r>
              <a:rPr lang="en-US" altLang="ja-JP" sz="2800" dirty="0" smtClean="0"/>
              <a:t>virtual</a:t>
            </a:r>
            <a:r>
              <a:rPr lang="ja-JP" altLang="en-US" sz="2800" dirty="0" smtClean="0"/>
              <a:t>なので、</a:t>
            </a:r>
            <a:r>
              <a:rPr lang="en-US" altLang="ja-JP" sz="2800" dirty="0"/>
              <a:t>s</a:t>
            </a:r>
            <a:r>
              <a:rPr lang="en-US" altLang="ja-JP" sz="2800" dirty="0" smtClean="0"/>
              <a:t>-&gt;draw()</a:t>
            </a:r>
            <a:r>
              <a:rPr lang="ja-JP" altLang="en-US" sz="2800" dirty="0" smtClean="0"/>
              <a:t>は</a:t>
            </a:r>
            <a:r>
              <a:rPr lang="ja-JP" altLang="en-US" sz="2800" dirty="0" smtClean="0"/>
              <a:t>、</a:t>
            </a:r>
            <a:r>
              <a:rPr lang="ja-JP" altLang="en-US" sz="2800" dirty="0" smtClean="0"/>
              <a:t>オブジェクト</a:t>
            </a:r>
            <a:r>
              <a:rPr lang="en-US" altLang="ja-JP" sz="2800" dirty="0" smtClean="0"/>
              <a:t>*s</a:t>
            </a:r>
            <a:r>
              <a:rPr lang="ja-JP" altLang="en-US" sz="2800" dirty="0" smtClean="0"/>
              <a:t>の</a:t>
            </a:r>
            <a:r>
              <a:rPr lang="ja-JP" altLang="en-US" sz="2800" dirty="0" smtClean="0"/>
              <a:t>クラスに</a:t>
            </a:r>
            <a:r>
              <a:rPr lang="ja-JP" altLang="en-US" sz="2800" dirty="0" smtClean="0"/>
              <a:t>応じた</a:t>
            </a:r>
            <a:r>
              <a:rPr lang="en-US" altLang="ja-JP" sz="2800" dirty="0" smtClean="0"/>
              <a:t>draw</a:t>
            </a:r>
            <a:r>
              <a:rPr lang="ja-JP" altLang="en-US" sz="2800" dirty="0" smtClean="0"/>
              <a:t>が</a:t>
            </a:r>
            <a:r>
              <a:rPr lang="ja-JP" altLang="en-US" sz="2800" dirty="0" smtClean="0"/>
              <a:t>呼ばれるようにコンパイルされる。この例で</a:t>
            </a:r>
            <a:r>
              <a:rPr lang="ja-JP" altLang="en-US" sz="2800" dirty="0" smtClean="0"/>
              <a:t>は</a:t>
            </a:r>
            <a:r>
              <a:rPr lang="en-US" altLang="ja-JP" sz="2800" dirty="0" smtClean="0"/>
              <a:t>Box</a:t>
            </a:r>
            <a:r>
              <a:rPr lang="ja-JP" altLang="en-US" sz="2800" dirty="0" smtClean="0"/>
              <a:t>クラス</a:t>
            </a:r>
            <a:r>
              <a:rPr lang="ja-JP" altLang="en-US" sz="2800" dirty="0" smtClean="0"/>
              <a:t>の</a:t>
            </a:r>
            <a:r>
              <a:rPr lang="en-US" altLang="ja-JP" sz="2800" dirty="0" smtClean="0"/>
              <a:t>draw</a:t>
            </a:r>
            <a:r>
              <a:rPr lang="ja-JP" altLang="en-US" sz="2800" dirty="0" smtClean="0"/>
              <a:t>が</a:t>
            </a:r>
            <a:r>
              <a:rPr lang="ja-JP" altLang="en-US" sz="2800" dirty="0"/>
              <a:t>呼ばれ</a:t>
            </a:r>
            <a:r>
              <a:rPr lang="ja-JP" altLang="en-US" sz="2800" dirty="0" smtClean="0"/>
              <a:t>、</a:t>
            </a:r>
            <a:r>
              <a:rPr lang="en-US" altLang="ja-JP" sz="2800" dirty="0" smtClean="0"/>
              <a:t>Box 1</a:t>
            </a:r>
            <a:r>
              <a:rPr lang="ja-JP" altLang="en-US" sz="2800" dirty="0" smtClean="0"/>
              <a:t>が表示される。</a:t>
            </a:r>
            <a:endParaRPr lang="ja-JP" altLang="en-US" sz="2800" dirty="0"/>
          </a:p>
        </p:txBody>
      </p:sp>
      <p:sp>
        <p:nvSpPr>
          <p:cNvPr id="8" name="正方形/長方形 7"/>
          <p:cNvSpPr/>
          <p:nvPr/>
        </p:nvSpPr>
        <p:spPr>
          <a:xfrm>
            <a:off x="827584" y="3553852"/>
            <a:ext cx="8064896" cy="523220"/>
          </a:xfrm>
          <a:prstGeom prst="rect">
            <a:avLst/>
          </a:prstGeom>
          <a:ln>
            <a:noFill/>
          </a:ln>
        </p:spPr>
        <p:txBody>
          <a:bodyPr wrap="square">
            <a:spAutoFit/>
          </a:bodyPr>
          <a:lstStyle/>
          <a:p>
            <a:r>
              <a:rPr lang="en-US" altLang="ja-JP" sz="2800" dirty="0" smtClean="0"/>
              <a:t>void</a:t>
            </a:r>
            <a:r>
              <a:rPr lang="en-US" altLang="ja-JP" sz="2800" dirty="0" smtClean="0"/>
              <a:t> </a:t>
            </a:r>
            <a:r>
              <a:rPr lang="en-US" altLang="ja-JP" sz="2800" dirty="0" smtClean="0"/>
              <a:t>draw</a:t>
            </a:r>
            <a:r>
              <a:rPr lang="en-US" altLang="ja-JP" sz="2800" dirty="0" smtClean="0"/>
              <a:t>(Box *this) {</a:t>
            </a:r>
            <a:r>
              <a:rPr lang="en-US" altLang="ja-JP" sz="2800" dirty="0" err="1" smtClean="0"/>
              <a:t>printf</a:t>
            </a:r>
            <a:r>
              <a:rPr lang="en-US" altLang="ja-JP" sz="2800" dirty="0" smtClean="0"/>
              <a:t> (“Box %</a:t>
            </a:r>
            <a:r>
              <a:rPr lang="en-US" altLang="ja-JP" sz="2800" dirty="0" err="1" smtClean="0"/>
              <a:t>d¥n</a:t>
            </a:r>
            <a:r>
              <a:rPr lang="en-US" altLang="ja-JP" sz="2800" dirty="0" smtClean="0"/>
              <a:t>”, this-&gt;</a:t>
            </a:r>
            <a:r>
              <a:rPr lang="en-US" altLang="ja-JP" sz="2800" dirty="0" err="1" smtClean="0"/>
              <a:t>num</a:t>
            </a:r>
            <a:r>
              <a:rPr lang="en-US" altLang="ja-JP" sz="2800" dirty="0" smtClean="0"/>
              <a:t>);}</a:t>
            </a:r>
            <a:endParaRPr lang="en-US" altLang="ja-JP" sz="28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lang="ja-JP" altLang="en-US" dirty="0" smtClean="0"/>
              <a:t>の特徴</a:t>
            </a:r>
            <a:endParaRPr kumimoji="1" lang="ja-JP" altLang="en-US" dirty="0"/>
          </a:p>
        </p:txBody>
      </p:sp>
      <p:sp>
        <p:nvSpPr>
          <p:cNvPr id="3" name="コンテンツ プレースホルダ 2"/>
          <p:cNvSpPr>
            <a:spLocks noGrp="1"/>
          </p:cNvSpPr>
          <p:nvPr>
            <p:ph idx="1"/>
          </p:nvPr>
        </p:nvSpPr>
        <p:spPr>
          <a:xfrm>
            <a:off x="745232" y="1268760"/>
            <a:ext cx="7859216" cy="5589240"/>
          </a:xfrm>
        </p:spPr>
        <p:txBody>
          <a:bodyPr>
            <a:noAutofit/>
          </a:bodyPr>
          <a:lstStyle/>
          <a:p>
            <a:r>
              <a:rPr kumimoji="1" lang="en-US" altLang="ja-JP" sz="2800" dirty="0" smtClean="0"/>
              <a:t>C</a:t>
            </a:r>
            <a:r>
              <a:rPr lang="ja-JP" altLang="en-US" sz="2800" dirty="0" smtClean="0"/>
              <a:t>との</a:t>
            </a:r>
            <a:r>
              <a:rPr kumimoji="1" lang="en-US" altLang="ja-JP" sz="2800" dirty="0" smtClean="0"/>
              <a:t>backward compatibility</a:t>
            </a:r>
            <a:r>
              <a:rPr kumimoji="1" lang="ja-JP" altLang="en-US" sz="2800" dirty="0" smtClean="0"/>
              <a:t>をできる限り保ちつつオブジェクト指向をサポートするように設計された。</a:t>
            </a:r>
            <a:endParaRPr kumimoji="1" lang="en-US" altLang="ja-JP" sz="2800" dirty="0" smtClean="0"/>
          </a:p>
          <a:p>
            <a:r>
              <a:rPr lang="ja-JP" altLang="en-US" sz="2800" dirty="0" smtClean="0"/>
              <a:t>オブジェクトを</a:t>
            </a:r>
            <a:r>
              <a:rPr lang="en-US" altLang="ja-JP" sz="2800" dirty="0" smtClean="0"/>
              <a:t>C</a:t>
            </a:r>
            <a:r>
              <a:rPr lang="ja-JP" altLang="en-US" sz="2800" dirty="0" smtClean="0"/>
              <a:t>の構造体の拡張とした。つまり、オブジェクトは関数の</a:t>
            </a:r>
            <a:r>
              <a:rPr lang="en-US" altLang="ja-JP" sz="2800" dirty="0" smtClean="0"/>
              <a:t>activation record</a:t>
            </a:r>
            <a:r>
              <a:rPr lang="ja-JP" altLang="en-US" sz="2800" dirty="0" smtClean="0"/>
              <a:t>や</a:t>
            </a:r>
            <a:r>
              <a:rPr lang="en-US" altLang="ja-JP" sz="2800" dirty="0" smtClean="0"/>
              <a:t>local block</a:t>
            </a:r>
            <a:r>
              <a:rPr lang="ja-JP" altLang="en-US" sz="2800" dirty="0" smtClean="0"/>
              <a:t>内に</a:t>
            </a:r>
            <a:r>
              <a:rPr lang="en-US" altLang="ja-JP" sz="2800" dirty="0" smtClean="0"/>
              <a:t>allocate</a:t>
            </a:r>
            <a:r>
              <a:rPr lang="ja-JP" altLang="en-US" sz="2800" dirty="0" smtClean="0"/>
              <a:t>され得る。（もちろんヒープにも</a:t>
            </a:r>
            <a:r>
              <a:rPr lang="en-US" altLang="ja-JP" sz="2800" dirty="0" smtClean="0"/>
              <a:t>allocate</a:t>
            </a:r>
            <a:r>
              <a:rPr lang="ja-JP" altLang="en-US" sz="2800" dirty="0" smtClean="0"/>
              <a:t>できるが。）</a:t>
            </a:r>
            <a:endParaRPr lang="en-US" altLang="ja-JP" sz="2800" dirty="0" smtClean="0"/>
          </a:p>
          <a:p>
            <a:r>
              <a:rPr lang="ja-JP" altLang="en-US" sz="2800" dirty="0" smtClean="0"/>
              <a:t>オブジェクト指向ではないプログラミング（命令型のプログラミング）もできる。（プログラミングのスタイルをプログラマに強要しない。）</a:t>
            </a:r>
            <a:endParaRPr lang="en-US" altLang="ja-JP" sz="2800" dirty="0" smtClean="0"/>
          </a:p>
          <a:p>
            <a:r>
              <a:rPr lang="en-US" altLang="ja-JP" sz="2800" dirty="0" smtClean="0"/>
              <a:t>Multiple inheritance</a:t>
            </a:r>
            <a:r>
              <a:rPr lang="ja-JP" altLang="en-US" sz="2800" dirty="0" smtClean="0"/>
              <a:t>をサポートする。（授業範囲外とする）</a:t>
            </a:r>
            <a:endParaRPr lang="en-US" altLang="ja-JP" sz="28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lstStyle/>
          <a:p>
            <a:r>
              <a:rPr lang="ja-JP" altLang="en-US" dirty="0" smtClean="0"/>
              <a:t>オブジェクト指向言語のまとめ</a:t>
            </a:r>
            <a:endParaRPr kumimoji="1" lang="ja-JP" altLang="en-US" dirty="0"/>
          </a:p>
        </p:txBody>
      </p:sp>
      <p:sp>
        <p:nvSpPr>
          <p:cNvPr id="3" name="コンテンツ プレースホルダ 2"/>
          <p:cNvSpPr>
            <a:spLocks noGrp="1"/>
          </p:cNvSpPr>
          <p:nvPr>
            <p:ph idx="1"/>
          </p:nvPr>
        </p:nvSpPr>
        <p:spPr>
          <a:xfrm>
            <a:off x="611560" y="2204864"/>
            <a:ext cx="7956376" cy="4509120"/>
          </a:xfrm>
        </p:spPr>
        <p:txBody>
          <a:bodyPr>
            <a:noAutofit/>
          </a:bodyPr>
          <a:lstStyle/>
          <a:p>
            <a:r>
              <a:rPr kumimoji="1" lang="en-US" altLang="ja-JP" sz="2800" dirty="0" smtClean="0"/>
              <a:t>Dynami</a:t>
            </a:r>
            <a:r>
              <a:rPr lang="en-US" altLang="ja-JP" sz="2800" dirty="0" smtClean="0"/>
              <a:t>c lookup</a:t>
            </a:r>
            <a:r>
              <a:rPr lang="ja-JP" altLang="en-US" sz="2800" dirty="0" smtClean="0"/>
              <a:t>（メッセージを受け取ったときに実行されるメソッドは実行時に決まる）</a:t>
            </a:r>
            <a:endParaRPr lang="en-US" altLang="ja-JP" sz="2800" dirty="0" smtClean="0"/>
          </a:p>
          <a:p>
            <a:r>
              <a:rPr kumimoji="1" lang="en-US" altLang="ja-JP" sz="2800" dirty="0" smtClean="0"/>
              <a:t>Abstraction</a:t>
            </a:r>
            <a:r>
              <a:rPr kumimoji="1" lang="ja-JP" altLang="en-US" sz="2800" dirty="0" smtClean="0"/>
              <a:t>（</a:t>
            </a:r>
            <a:r>
              <a:rPr kumimoji="1" lang="en-US" altLang="ja-JP" sz="2800" dirty="0" smtClean="0"/>
              <a:t>public</a:t>
            </a:r>
            <a:r>
              <a:rPr kumimoji="1" lang="ja-JP" altLang="en-US" sz="2800" dirty="0" smtClean="0"/>
              <a:t>関数がインターフェースとなり、データや実装は他の部分から見えない）</a:t>
            </a:r>
            <a:endParaRPr kumimoji="1" lang="en-US" altLang="ja-JP" sz="2800" dirty="0" smtClean="0"/>
          </a:p>
          <a:p>
            <a:r>
              <a:rPr lang="en-US" altLang="ja-JP" sz="2800" dirty="0" smtClean="0"/>
              <a:t>Subtyping</a:t>
            </a:r>
            <a:r>
              <a:rPr lang="ja-JP" altLang="en-US" sz="2800" dirty="0" smtClean="0"/>
              <a:t>（基底クラスのオブジェクトが期待されている所ではそれを</a:t>
            </a:r>
            <a:r>
              <a:rPr lang="en-US" altLang="ja-JP" sz="2800" dirty="0" smtClean="0"/>
              <a:t>public</a:t>
            </a:r>
            <a:r>
              <a:rPr lang="ja-JP" altLang="en-US" sz="2800" dirty="0" smtClean="0"/>
              <a:t>に継承した派生クラスのオブジェクトが</a:t>
            </a:r>
            <a:r>
              <a:rPr lang="en-US" altLang="en-US" sz="2800" dirty="0" smtClean="0"/>
              <a:t>使</a:t>
            </a:r>
            <a:r>
              <a:rPr lang="ja-JP" altLang="en-US" sz="2800" dirty="0" smtClean="0"/>
              <a:t>える</a:t>
            </a:r>
            <a:r>
              <a:rPr lang="en-US" altLang="en-US" sz="2800" dirty="0" smtClean="0"/>
              <a:t>）</a:t>
            </a:r>
            <a:endParaRPr lang="en-US" altLang="ja-JP" sz="2800" dirty="0" smtClean="0"/>
          </a:p>
          <a:p>
            <a:r>
              <a:rPr kumimoji="1" lang="en-US" altLang="ja-JP" sz="2800" dirty="0" smtClean="0"/>
              <a:t>Inheritance</a:t>
            </a:r>
            <a:r>
              <a:rPr kumimoji="1" lang="ja-JP" altLang="en-US" sz="2800" dirty="0" smtClean="0"/>
              <a:t>（継承。</a:t>
            </a:r>
            <a:r>
              <a:rPr lang="ja-JP" altLang="en-US" sz="2800" dirty="0" smtClean="0"/>
              <a:t>コード量が削減され、コードを修正しやすくなる。</a:t>
            </a:r>
            <a:r>
              <a:rPr kumimoji="1" lang="ja-JP" altLang="en-US" sz="2800" dirty="0" smtClean="0"/>
              <a:t>）</a:t>
            </a:r>
            <a:endParaRPr kumimoji="1" lang="ja-JP" altLang="en-US" sz="2800" dirty="0"/>
          </a:p>
        </p:txBody>
      </p:sp>
      <p:sp>
        <p:nvSpPr>
          <p:cNvPr id="4" name="正方形/長方形 3"/>
          <p:cNvSpPr/>
          <p:nvPr/>
        </p:nvSpPr>
        <p:spPr>
          <a:xfrm>
            <a:off x="683568" y="1196752"/>
            <a:ext cx="7776864" cy="954107"/>
          </a:xfrm>
          <a:prstGeom prst="rect">
            <a:avLst/>
          </a:prstGeom>
        </p:spPr>
        <p:txBody>
          <a:bodyPr wrap="square">
            <a:spAutoFit/>
          </a:bodyPr>
          <a:lstStyle/>
          <a:p>
            <a:r>
              <a:rPr lang="ja-JP" altLang="en-US" sz="2800" dirty="0" smtClean="0"/>
              <a:t>オブジェクト指向言語</a:t>
            </a:r>
            <a:r>
              <a:rPr lang="en-US" altLang="ja-JP" sz="2800" dirty="0" smtClean="0"/>
              <a:t>(object-oriented language)</a:t>
            </a:r>
            <a:r>
              <a:rPr lang="ja-JP" altLang="en-US" sz="2800" dirty="0" smtClean="0"/>
              <a:t>は、オブジェクトを持ち、以下の４つの特徴を持つ。</a:t>
            </a:r>
            <a:endParaRPr lang="ja-JP" altLang="en-US" sz="2800" dirty="0"/>
          </a:p>
        </p:txBody>
      </p:sp>
    </p:spTree>
    <p:extLst>
      <p:ext uri="{BB962C8B-B14F-4D97-AF65-F5344CB8AC3E}">
        <p14:creationId xmlns:p14="http://schemas.microsoft.com/office/powerpoint/2010/main" val="2270760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注意</a:t>
            </a:r>
            <a:endParaRPr kumimoji="1" lang="ja-JP" altLang="en-US" dirty="0"/>
          </a:p>
        </p:txBody>
      </p:sp>
      <p:sp>
        <p:nvSpPr>
          <p:cNvPr id="3" name="テキスト ボックス 2"/>
          <p:cNvSpPr txBox="1"/>
          <p:nvPr/>
        </p:nvSpPr>
        <p:spPr>
          <a:xfrm>
            <a:off x="827584" y="1556792"/>
            <a:ext cx="7704856" cy="4832092"/>
          </a:xfrm>
          <a:prstGeom prst="rect">
            <a:avLst/>
          </a:prstGeom>
          <a:noFill/>
        </p:spPr>
        <p:txBody>
          <a:bodyPr wrap="square" rtlCol="0">
            <a:spAutoFit/>
          </a:bodyPr>
          <a:lstStyle/>
          <a:p>
            <a:r>
              <a:rPr lang="en-US" altLang="ja-JP" sz="2800" dirty="0" err="1" smtClean="0"/>
              <a:t>Subtyping</a:t>
            </a:r>
            <a:r>
              <a:rPr lang="ja-JP" altLang="en-US" sz="2800" dirty="0" smtClean="0"/>
              <a:t>と</a:t>
            </a:r>
            <a:r>
              <a:rPr lang="en-US" altLang="ja-JP" sz="2800" dirty="0" smtClean="0"/>
              <a:t>inheritance</a:t>
            </a:r>
            <a:r>
              <a:rPr lang="ja-JP" altLang="en-US" sz="2800" dirty="0" smtClean="0"/>
              <a:t>は異なる概念である。</a:t>
            </a:r>
            <a:endParaRPr lang="en-US" altLang="ja-JP" sz="2800" dirty="0" smtClean="0"/>
          </a:p>
          <a:p>
            <a:r>
              <a:rPr lang="ja-JP" altLang="en-US" sz="2800" dirty="0" smtClean="0"/>
              <a:t>（例）</a:t>
            </a:r>
            <a:endParaRPr lang="en-US" altLang="ja-JP" sz="2800" dirty="0" smtClean="0"/>
          </a:p>
          <a:p>
            <a:r>
              <a:rPr kumimoji="1" lang="en-US" altLang="ja-JP" sz="2800" dirty="0" smtClean="0"/>
              <a:t>Queue --- first-in, first-out</a:t>
            </a:r>
          </a:p>
          <a:p>
            <a:r>
              <a:rPr lang="en-US" altLang="ja-JP" sz="2800" dirty="0" smtClean="0"/>
              <a:t>Stack --- last-in, first-out</a:t>
            </a:r>
          </a:p>
          <a:p>
            <a:r>
              <a:rPr lang="en-US" altLang="ja-JP" sz="2800" dirty="0" err="1" smtClean="0"/>
              <a:t>Dequeue</a:t>
            </a:r>
            <a:r>
              <a:rPr lang="en-US" altLang="ja-JP" sz="2800" dirty="0" smtClean="0"/>
              <a:t> ---</a:t>
            </a:r>
            <a:r>
              <a:rPr lang="ja-JP" altLang="en-US" sz="2800" dirty="0" smtClean="0"/>
              <a:t> 両端から出し入れ可能な</a:t>
            </a:r>
            <a:r>
              <a:rPr lang="en-US" altLang="ja-JP" sz="2800" dirty="0" smtClean="0"/>
              <a:t>queue</a:t>
            </a:r>
          </a:p>
          <a:p>
            <a:endParaRPr lang="en-US" altLang="ja-JP" sz="2800" dirty="0" smtClean="0"/>
          </a:p>
          <a:p>
            <a:r>
              <a:rPr lang="en-US" altLang="ja-JP" sz="2800" dirty="0" err="1" smtClean="0"/>
              <a:t>Dequeue</a:t>
            </a:r>
            <a:r>
              <a:rPr lang="ja-JP" altLang="en-US" sz="2800" dirty="0" smtClean="0"/>
              <a:t>の派生クラスとして</a:t>
            </a:r>
            <a:r>
              <a:rPr lang="en-US" altLang="ja-JP" sz="2800" dirty="0" smtClean="0"/>
              <a:t>Queue</a:t>
            </a:r>
            <a:r>
              <a:rPr lang="ja-JP" altLang="en-US" sz="2800" dirty="0" smtClean="0"/>
              <a:t>クラスと</a:t>
            </a:r>
            <a:r>
              <a:rPr lang="en-US" altLang="ja-JP" sz="2800" dirty="0" smtClean="0"/>
              <a:t>Stack</a:t>
            </a:r>
            <a:r>
              <a:rPr lang="ja-JP" altLang="en-US" sz="2800" dirty="0" smtClean="0"/>
              <a:t>クラスを実装することができる</a:t>
            </a:r>
            <a:r>
              <a:rPr lang="en-US" altLang="ja-JP" sz="2800" dirty="0" smtClean="0"/>
              <a:t>(private</a:t>
            </a:r>
            <a:r>
              <a:rPr lang="ja-JP" altLang="en-US" sz="2800" dirty="0" smtClean="0"/>
              <a:t>な継承を使って必要なメソッドのみ</a:t>
            </a:r>
            <a:r>
              <a:rPr lang="en-US" altLang="ja-JP" sz="2800" dirty="0" smtClean="0"/>
              <a:t>public</a:t>
            </a:r>
            <a:r>
              <a:rPr lang="ja-JP" altLang="en-US" sz="2800" dirty="0" smtClean="0"/>
              <a:t>にすれば</a:t>
            </a:r>
            <a:r>
              <a:rPr lang="en-US" altLang="ja-JP" sz="2800" dirty="0" smtClean="0"/>
              <a:t>)</a:t>
            </a:r>
            <a:r>
              <a:rPr lang="ja-JP" altLang="en-US" sz="2800" dirty="0" err="1" smtClean="0"/>
              <a:t>。</a:t>
            </a:r>
            <a:endParaRPr lang="en-US" altLang="ja-JP" sz="2800" dirty="0" smtClean="0"/>
          </a:p>
          <a:p>
            <a:r>
              <a:rPr lang="ja-JP" altLang="en-US" sz="2800" dirty="0" smtClean="0"/>
              <a:t>しかし、</a:t>
            </a:r>
            <a:r>
              <a:rPr lang="en-US" altLang="ja-JP" sz="2800" dirty="0" smtClean="0"/>
              <a:t>Queue, Stack</a:t>
            </a:r>
            <a:r>
              <a:rPr lang="ja-JP" altLang="en-US" sz="2800" dirty="0" smtClean="0"/>
              <a:t>は</a:t>
            </a:r>
            <a:r>
              <a:rPr lang="en-US" altLang="ja-JP" sz="2800" dirty="0" err="1" smtClean="0"/>
              <a:t>Dequeue</a:t>
            </a:r>
            <a:r>
              <a:rPr lang="ja-JP" altLang="en-US" sz="2800" dirty="0" smtClean="0"/>
              <a:t>の</a:t>
            </a:r>
            <a:r>
              <a:rPr lang="en-US" altLang="ja-JP" sz="2800" dirty="0" smtClean="0"/>
              <a:t>subtype</a:t>
            </a:r>
            <a:r>
              <a:rPr lang="ja-JP" altLang="en-US" sz="2800" dirty="0" smtClean="0"/>
              <a:t>ではない。</a:t>
            </a:r>
            <a:endParaRPr lang="en-US" altLang="ja-JP" sz="28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a:t>
            </a:r>
            <a:r>
              <a:rPr kumimoji="1" lang="en-US" altLang="ja-JP" dirty="0" smtClean="0"/>
              <a:t>Dat</a:t>
            </a:r>
            <a:r>
              <a:rPr lang="en-US" altLang="ja-JP" dirty="0" smtClean="0"/>
              <a:t>a invariant</a:t>
            </a:r>
            <a:endParaRPr kumimoji="1" lang="ja-JP" altLang="en-US" dirty="0"/>
          </a:p>
        </p:txBody>
      </p:sp>
      <p:sp>
        <p:nvSpPr>
          <p:cNvPr id="3" name="コンテンツ プレースホルダ 2"/>
          <p:cNvSpPr>
            <a:spLocks noGrp="1"/>
          </p:cNvSpPr>
          <p:nvPr>
            <p:ph idx="1"/>
          </p:nvPr>
        </p:nvSpPr>
        <p:spPr>
          <a:xfrm>
            <a:off x="457200" y="1384177"/>
            <a:ext cx="8229600" cy="3052935"/>
          </a:xfrm>
        </p:spPr>
        <p:txBody>
          <a:bodyPr>
            <a:normAutofit lnSpcReduction="10000"/>
          </a:bodyPr>
          <a:lstStyle/>
          <a:p>
            <a:r>
              <a:rPr kumimoji="1" lang="ja-JP" altLang="en-US" dirty="0" smtClean="0"/>
              <a:t>制御がオブジェクト内にないときに常に成り立つ性質</a:t>
            </a:r>
            <a:endParaRPr kumimoji="1" lang="en-US" altLang="ja-JP" dirty="0" smtClean="0"/>
          </a:p>
          <a:p>
            <a:r>
              <a:rPr lang="ja-JP" altLang="en-US" dirty="0" smtClean="0"/>
              <a:t>（例） </a:t>
            </a:r>
            <a:r>
              <a:rPr lang="en-US" altLang="ja-JP" dirty="0" smtClean="0"/>
              <a:t>bounded buffer</a:t>
            </a:r>
            <a:r>
              <a:rPr lang="ja-JP" altLang="en-US" dirty="0" smtClean="0"/>
              <a:t>（長さ制限付き</a:t>
            </a:r>
            <a:r>
              <a:rPr lang="en-US" altLang="ja-JP" dirty="0" smtClean="0"/>
              <a:t>queue</a:t>
            </a:r>
            <a:r>
              <a:rPr lang="ja-JP" altLang="en-US" dirty="0" smtClean="0"/>
              <a:t>）</a:t>
            </a:r>
            <a:endParaRPr lang="en-US" altLang="ja-JP" dirty="0" smtClean="0"/>
          </a:p>
          <a:p>
            <a:pPr lvl="1"/>
            <a:r>
              <a:rPr lang="en-US" altLang="ja-JP" dirty="0" smtClean="0"/>
              <a:t>put(x), get()</a:t>
            </a:r>
            <a:r>
              <a:rPr lang="ja-JP" altLang="en-US" dirty="0" smtClean="0"/>
              <a:t>の２つのメソッドからなる。</a:t>
            </a:r>
            <a:endParaRPr lang="en-US" altLang="ja-JP" dirty="0" smtClean="0"/>
          </a:p>
          <a:p>
            <a:pPr lvl="1"/>
            <a:r>
              <a:rPr lang="ja-JP" altLang="en-US" dirty="0" smtClean="0"/>
              <a:t>配列に要素を格納し、</a:t>
            </a:r>
            <a:r>
              <a:rPr lang="en-US" altLang="ja-JP" dirty="0" smtClean="0"/>
              <a:t>front</a:t>
            </a:r>
            <a:r>
              <a:rPr lang="ja-JP" altLang="en-US" dirty="0" smtClean="0"/>
              <a:t>と</a:t>
            </a:r>
            <a:r>
              <a:rPr lang="en-US" altLang="ja-JP" dirty="0" smtClean="0"/>
              <a:t>rear</a:t>
            </a:r>
            <a:r>
              <a:rPr lang="ja-JP" altLang="en-US" dirty="0" smtClean="0"/>
              <a:t>で範囲を示す。配列の最後の要素の次は最初の要素とする。</a:t>
            </a:r>
            <a:endParaRPr lang="en-US" altLang="ja-JP" dirty="0" smtClean="0"/>
          </a:p>
        </p:txBody>
      </p:sp>
      <p:sp>
        <p:nvSpPr>
          <p:cNvPr id="4" name="テキスト ボックス 3"/>
          <p:cNvSpPr txBox="1"/>
          <p:nvPr/>
        </p:nvSpPr>
        <p:spPr>
          <a:xfrm>
            <a:off x="696321" y="6165304"/>
            <a:ext cx="7908127" cy="523220"/>
          </a:xfrm>
          <a:prstGeom prst="rect">
            <a:avLst/>
          </a:prstGeom>
          <a:noFill/>
          <a:ln>
            <a:solidFill>
              <a:schemeClr val="tx1"/>
            </a:solidFill>
          </a:ln>
        </p:spPr>
        <p:txBody>
          <a:bodyPr wrap="none" rtlCol="0">
            <a:spAutoFit/>
          </a:bodyPr>
          <a:lstStyle/>
          <a:p>
            <a:r>
              <a:rPr kumimoji="1" lang="ja-JP" altLang="en-US" sz="2800" dirty="0" smtClean="0"/>
              <a:t>オブジェクトは、</a:t>
            </a:r>
            <a:r>
              <a:rPr kumimoji="1" lang="en-US" altLang="ja-JP" sz="2800" dirty="0" smtClean="0"/>
              <a:t>data invariant</a:t>
            </a:r>
            <a:r>
              <a:rPr kumimoji="1" lang="ja-JP" altLang="en-US" sz="2800" dirty="0" smtClean="0"/>
              <a:t>を考慮しつつ設計する</a:t>
            </a:r>
            <a:endParaRPr kumimoji="1" lang="ja-JP" altLang="en-US" sz="2800" dirty="0"/>
          </a:p>
        </p:txBody>
      </p:sp>
      <p:sp>
        <p:nvSpPr>
          <p:cNvPr id="5" name="正方形/長方形 4"/>
          <p:cNvSpPr/>
          <p:nvPr/>
        </p:nvSpPr>
        <p:spPr>
          <a:xfrm>
            <a:off x="251520" y="4365104"/>
            <a:ext cx="8676456" cy="1557349"/>
          </a:xfrm>
          <a:prstGeom prst="rect">
            <a:avLst/>
          </a:prstGeom>
          <a:ln>
            <a:solidFill>
              <a:schemeClr val="tx1"/>
            </a:solidFill>
          </a:ln>
        </p:spPr>
        <p:txBody>
          <a:bodyPr wrap="square">
            <a:spAutoFit/>
          </a:bodyPr>
          <a:lstStyle/>
          <a:p>
            <a:pPr marL="285750" indent="-285750">
              <a:spcBef>
                <a:spcPct val="20000"/>
              </a:spcBef>
              <a:buFont typeface="Wingdings" pitchFamily="2" charset="2"/>
              <a:buChar char="p"/>
            </a:pPr>
            <a:r>
              <a:rPr lang="ja-JP" altLang="en-US" sz="2800" dirty="0" smtClean="0">
                <a:solidFill>
                  <a:prstClr val="black"/>
                </a:solidFill>
              </a:rPr>
              <a:t> バッファーは</a:t>
            </a:r>
            <a:r>
              <a:rPr lang="en-US" altLang="ja-JP" sz="2800" dirty="0" smtClean="0">
                <a:solidFill>
                  <a:prstClr val="black"/>
                </a:solidFill>
              </a:rPr>
              <a:t>front</a:t>
            </a:r>
            <a:r>
              <a:rPr lang="ja-JP" altLang="en-US" sz="2800" dirty="0" smtClean="0">
                <a:solidFill>
                  <a:prstClr val="black"/>
                </a:solidFill>
              </a:rPr>
              <a:t>と</a:t>
            </a:r>
            <a:r>
              <a:rPr lang="en-US" altLang="ja-JP" sz="2800" dirty="0" smtClean="0">
                <a:solidFill>
                  <a:prstClr val="black"/>
                </a:solidFill>
              </a:rPr>
              <a:t>rear</a:t>
            </a:r>
            <a:r>
              <a:rPr lang="ja-JP" altLang="en-US" sz="2800" dirty="0" smtClean="0">
                <a:solidFill>
                  <a:prstClr val="black"/>
                </a:solidFill>
              </a:rPr>
              <a:t>が等しいとき空</a:t>
            </a:r>
            <a:endParaRPr lang="en-US" altLang="ja-JP" sz="2800" dirty="0" smtClean="0">
              <a:solidFill>
                <a:prstClr val="black"/>
              </a:solidFill>
            </a:endParaRPr>
          </a:p>
          <a:p>
            <a:pPr marL="285750" indent="-285750">
              <a:spcBef>
                <a:spcPct val="20000"/>
              </a:spcBef>
              <a:buFont typeface="Wingdings" pitchFamily="2" charset="2"/>
              <a:buChar char="p"/>
            </a:pPr>
            <a:r>
              <a:rPr lang="en-US" altLang="ja-JP" sz="2800" dirty="0" smtClean="0">
                <a:solidFill>
                  <a:prstClr val="black"/>
                </a:solidFill>
              </a:rPr>
              <a:t> Rear</a:t>
            </a:r>
            <a:r>
              <a:rPr lang="ja-JP" altLang="en-US" sz="2800" dirty="0" smtClean="0">
                <a:solidFill>
                  <a:prstClr val="black"/>
                </a:solidFill>
              </a:rPr>
              <a:t>の次の要素が</a:t>
            </a:r>
            <a:r>
              <a:rPr lang="en-US" altLang="ja-JP" sz="2800" dirty="0" smtClean="0">
                <a:solidFill>
                  <a:prstClr val="black"/>
                </a:solidFill>
              </a:rPr>
              <a:t>front</a:t>
            </a:r>
            <a:r>
              <a:rPr lang="ja-JP" altLang="en-US" sz="2800" dirty="0" smtClean="0">
                <a:solidFill>
                  <a:prstClr val="black"/>
                </a:solidFill>
              </a:rPr>
              <a:t>のときバッファーは一杯</a:t>
            </a:r>
            <a:endParaRPr lang="en-US" altLang="ja-JP" sz="2800" dirty="0" smtClean="0">
              <a:solidFill>
                <a:prstClr val="black"/>
              </a:solidFill>
            </a:endParaRPr>
          </a:p>
          <a:p>
            <a:pPr marL="285750" indent="-285750">
              <a:spcBef>
                <a:spcPct val="20000"/>
              </a:spcBef>
              <a:buFont typeface="Wingdings" pitchFamily="2" charset="2"/>
              <a:buChar char="p"/>
            </a:pPr>
            <a:r>
              <a:rPr lang="en-US" altLang="ja-JP" sz="2800" dirty="0" smtClean="0">
                <a:solidFill>
                  <a:prstClr val="black"/>
                </a:solidFill>
              </a:rPr>
              <a:t> Front</a:t>
            </a:r>
            <a:r>
              <a:rPr lang="ja-JP" altLang="en-US" sz="2800" dirty="0" smtClean="0">
                <a:solidFill>
                  <a:prstClr val="black"/>
                </a:solidFill>
              </a:rPr>
              <a:t>と</a:t>
            </a:r>
            <a:r>
              <a:rPr lang="en-US" altLang="ja-JP" sz="2800" dirty="0" smtClean="0">
                <a:solidFill>
                  <a:prstClr val="black"/>
                </a:solidFill>
              </a:rPr>
              <a:t>rear</a:t>
            </a:r>
            <a:r>
              <a:rPr lang="ja-JP" altLang="en-US" sz="2800" dirty="0" smtClean="0">
                <a:solidFill>
                  <a:prstClr val="black"/>
                </a:solidFill>
              </a:rPr>
              <a:t>の間に、入力された順に要素が並んでいる。</a:t>
            </a:r>
            <a:endParaRPr lang="ja-JP" altLang="en-US" sz="2800" dirty="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kumimoji="1" lang="ja-JP" altLang="en-US" dirty="0" smtClean="0"/>
              <a:t>モジュール</a:t>
            </a:r>
            <a:endParaRPr kumimoji="1" lang="ja-JP" altLang="en-US" dirty="0"/>
          </a:p>
        </p:txBody>
      </p:sp>
      <p:sp>
        <p:nvSpPr>
          <p:cNvPr id="4" name="テキスト ボックス 3"/>
          <p:cNvSpPr txBox="1"/>
          <p:nvPr/>
        </p:nvSpPr>
        <p:spPr>
          <a:xfrm>
            <a:off x="539552" y="1124744"/>
            <a:ext cx="8280920" cy="5693867"/>
          </a:xfrm>
          <a:prstGeom prst="rect">
            <a:avLst/>
          </a:prstGeom>
          <a:noFill/>
        </p:spPr>
        <p:txBody>
          <a:bodyPr wrap="square" rtlCol="0">
            <a:spAutoFit/>
          </a:bodyPr>
          <a:lstStyle/>
          <a:p>
            <a:r>
              <a:rPr kumimoji="1" lang="ja-JP" altLang="en-US" sz="2800" dirty="0" smtClean="0"/>
              <a:t>モジュールは宣言（型、変数、手続き等）をグループ化。</a:t>
            </a:r>
            <a:endParaRPr kumimoji="1" lang="en-US" altLang="ja-JP" sz="2800" dirty="0" smtClean="0"/>
          </a:p>
          <a:p>
            <a:r>
              <a:rPr lang="ja-JP" altLang="en-US" sz="2800" dirty="0" smtClean="0"/>
              <a:t>モジュールから型を</a:t>
            </a:r>
            <a:r>
              <a:rPr lang="en-US" altLang="ja-JP" sz="2800" dirty="0" smtClean="0"/>
              <a:t>export</a:t>
            </a:r>
            <a:r>
              <a:rPr lang="ja-JP" altLang="en-US" sz="2800" dirty="0" smtClean="0"/>
              <a:t>することによりユーザ定義のデータ型と同等の効果を持たせることができる。</a:t>
            </a:r>
            <a:endParaRPr lang="en-US" altLang="ja-JP" sz="2800" dirty="0" smtClean="0"/>
          </a:p>
          <a:p>
            <a:r>
              <a:rPr lang="en-US" altLang="ja-JP" sz="2800" dirty="0" smtClean="0"/>
              <a:t>[</a:t>
            </a:r>
            <a:r>
              <a:rPr lang="ja-JP" altLang="en-US" sz="2800" dirty="0" smtClean="0"/>
              <a:t>モジュールを使ったスタックの記述例（</a:t>
            </a:r>
            <a:r>
              <a:rPr lang="en-US" altLang="ja-JP" sz="2800" dirty="0" smtClean="0"/>
              <a:t>Modula-2</a:t>
            </a:r>
            <a:r>
              <a:rPr lang="ja-JP" altLang="en-US" sz="2800" dirty="0" smtClean="0"/>
              <a:t>）</a:t>
            </a:r>
            <a:r>
              <a:rPr lang="en-US" altLang="ja-JP" sz="2800" dirty="0" smtClean="0"/>
              <a:t>]</a:t>
            </a:r>
            <a:endParaRPr kumimoji="1" lang="en-US" altLang="ja-JP" sz="2800" dirty="0" smtClean="0"/>
          </a:p>
          <a:p>
            <a:r>
              <a:rPr lang="en-US" altLang="ja-JP" sz="2800" b="1" dirty="0"/>
              <a:t>t</a:t>
            </a:r>
            <a:r>
              <a:rPr kumimoji="1" lang="en-US" altLang="ja-JP" sz="2800" b="1" dirty="0" smtClean="0"/>
              <a:t>ype</a:t>
            </a:r>
            <a:r>
              <a:rPr kumimoji="1" lang="en-US" altLang="ja-JP" sz="2800" dirty="0" smtClean="0"/>
              <a:t> stack;</a:t>
            </a:r>
          </a:p>
          <a:p>
            <a:r>
              <a:rPr lang="en-US" altLang="ja-JP" sz="2800" b="1" dirty="0"/>
              <a:t>f</a:t>
            </a:r>
            <a:r>
              <a:rPr lang="en-US" altLang="ja-JP" sz="2800" b="1" dirty="0" smtClean="0"/>
              <a:t>unction</a:t>
            </a:r>
            <a:r>
              <a:rPr lang="en-US" altLang="ja-JP" sz="2800" dirty="0" smtClean="0"/>
              <a:t> pop(s: stack): </a:t>
            </a:r>
            <a:r>
              <a:rPr lang="en-US" altLang="ja-JP" sz="2800" b="1" dirty="0" smtClean="0"/>
              <a:t>integer</a:t>
            </a:r>
            <a:r>
              <a:rPr lang="en-US" altLang="ja-JP" sz="2800" dirty="0" smtClean="0"/>
              <a:t>;</a:t>
            </a:r>
          </a:p>
          <a:p>
            <a:r>
              <a:rPr lang="en-US" altLang="ja-JP" sz="2800" b="1" dirty="0"/>
              <a:t>p</a:t>
            </a:r>
            <a:r>
              <a:rPr kumimoji="1" lang="en-US" altLang="ja-JP" sz="2800" b="1" dirty="0" smtClean="0"/>
              <a:t>rocedure</a:t>
            </a:r>
            <a:r>
              <a:rPr kumimoji="1" lang="en-US" altLang="ja-JP" sz="2800" dirty="0" smtClean="0"/>
              <a:t> push(a: </a:t>
            </a:r>
            <a:r>
              <a:rPr kumimoji="1" lang="en-US" altLang="ja-JP" sz="2800" b="1" dirty="0" smtClean="0"/>
              <a:t>integer</a:t>
            </a:r>
            <a:r>
              <a:rPr kumimoji="1" lang="en-US" altLang="ja-JP" sz="2800" dirty="0" smtClean="0"/>
              <a:t>; s: stack);</a:t>
            </a:r>
          </a:p>
          <a:p>
            <a:r>
              <a:rPr lang="en-US" altLang="ja-JP" sz="2800" b="1" dirty="0"/>
              <a:t>f</a:t>
            </a:r>
            <a:r>
              <a:rPr lang="en-US" altLang="ja-JP" sz="2800" b="1" dirty="0" smtClean="0"/>
              <a:t>unction</a:t>
            </a:r>
            <a:r>
              <a:rPr lang="en-US" altLang="ja-JP" sz="2800" dirty="0" smtClean="0"/>
              <a:t> </a:t>
            </a:r>
            <a:r>
              <a:rPr lang="en-US" altLang="ja-JP" sz="2800" dirty="0" err="1" smtClean="0"/>
              <a:t>newstack</a:t>
            </a:r>
            <a:r>
              <a:rPr lang="en-US" altLang="ja-JP" sz="2800" dirty="0" smtClean="0"/>
              <a:t>: stack;</a:t>
            </a:r>
          </a:p>
          <a:p>
            <a:r>
              <a:rPr kumimoji="1" lang="en-US" altLang="ja-JP" sz="2800" b="1" dirty="0" smtClean="0"/>
              <a:t>type</a:t>
            </a:r>
            <a:r>
              <a:rPr kumimoji="1" lang="en-US" altLang="ja-JP" sz="2800" dirty="0" smtClean="0"/>
              <a:t> stack = ↑rep;</a:t>
            </a:r>
          </a:p>
          <a:p>
            <a:r>
              <a:rPr lang="en-US" altLang="ja-JP" sz="2800" dirty="0"/>
              <a:t> </a:t>
            </a:r>
            <a:r>
              <a:rPr lang="en-US" altLang="ja-JP" sz="2800" dirty="0" smtClean="0"/>
              <a:t>         rep = </a:t>
            </a:r>
            <a:r>
              <a:rPr lang="en-US" altLang="ja-JP" sz="2800" b="1" dirty="0" smtClean="0"/>
              <a:t>record</a:t>
            </a:r>
            <a:r>
              <a:rPr lang="en-US" altLang="ja-JP" sz="2800" dirty="0" smtClean="0"/>
              <a:t> …</a:t>
            </a:r>
            <a:endParaRPr kumimoji="1" lang="en-US" altLang="ja-JP" sz="2800" dirty="0" smtClean="0"/>
          </a:p>
          <a:p>
            <a:r>
              <a:rPr lang="en-US" altLang="ja-JP" sz="2800" b="1" dirty="0" smtClean="0"/>
              <a:t>function</a:t>
            </a:r>
            <a:r>
              <a:rPr lang="en-US" altLang="ja-JP" sz="2800" dirty="0" smtClean="0"/>
              <a:t> </a:t>
            </a:r>
            <a:r>
              <a:rPr lang="en-US" altLang="ja-JP" sz="2800" dirty="0" err="1" smtClean="0"/>
              <a:t>newstack</a:t>
            </a:r>
            <a:r>
              <a:rPr lang="en-US" altLang="ja-JP" sz="2800" dirty="0" smtClean="0"/>
              <a:t>: stack;</a:t>
            </a:r>
          </a:p>
          <a:p>
            <a:r>
              <a:rPr lang="en-US" altLang="ja-JP" sz="2800" dirty="0"/>
              <a:t> </a:t>
            </a:r>
            <a:r>
              <a:rPr lang="en-US" altLang="ja-JP" sz="2800" dirty="0" smtClean="0"/>
              <a:t>  </a:t>
            </a:r>
            <a:r>
              <a:rPr lang="en-US" altLang="ja-JP" sz="2800" b="1" dirty="0" err="1" smtClean="0"/>
              <a:t>var</a:t>
            </a:r>
            <a:r>
              <a:rPr lang="en-US" altLang="ja-JP" sz="2800" dirty="0" smtClean="0"/>
              <a:t> s: stack;</a:t>
            </a:r>
          </a:p>
          <a:p>
            <a:r>
              <a:rPr lang="en-US" altLang="ja-JP" sz="2800" b="1" dirty="0"/>
              <a:t>b</a:t>
            </a:r>
            <a:r>
              <a:rPr lang="en-US" altLang="ja-JP" sz="2800" b="1" dirty="0" smtClean="0"/>
              <a:t>egin</a:t>
            </a:r>
            <a:r>
              <a:rPr lang="en-US" altLang="ja-JP" sz="2800" dirty="0" smtClean="0"/>
              <a:t> …</a:t>
            </a:r>
            <a:endParaRPr lang="en-US" altLang="ja-JP" sz="2800" dirty="0"/>
          </a:p>
        </p:txBody>
      </p:sp>
      <p:sp>
        <p:nvSpPr>
          <p:cNvPr id="5" name="正方形/長方形 4"/>
          <p:cNvSpPr/>
          <p:nvPr/>
        </p:nvSpPr>
        <p:spPr>
          <a:xfrm>
            <a:off x="539552" y="4653136"/>
            <a:ext cx="5760640" cy="2088232"/>
          </a:xfrm>
          <a:prstGeom prst="rect">
            <a:avLst/>
          </a:prstGeom>
          <a:solidFill>
            <a:schemeClr val="tx1">
              <a:alpha val="10000"/>
            </a:schemeClr>
          </a:solid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39552" y="2924944"/>
            <a:ext cx="5760640" cy="3795436"/>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372200" y="3579412"/>
            <a:ext cx="2290010" cy="523220"/>
          </a:xfrm>
          <a:prstGeom prst="rect">
            <a:avLst/>
          </a:prstGeom>
          <a:noFill/>
        </p:spPr>
        <p:txBody>
          <a:bodyPr wrap="none" rtlCol="0">
            <a:spAutoFit/>
          </a:bodyPr>
          <a:lstStyle/>
          <a:p>
            <a:r>
              <a:rPr kumimoji="1" lang="ja-JP" altLang="en-US" sz="2800" dirty="0" smtClean="0"/>
              <a:t>インタフェース</a:t>
            </a:r>
            <a:endParaRPr kumimoji="1" lang="ja-JP" altLang="en-US" sz="2800" dirty="0"/>
          </a:p>
        </p:txBody>
      </p:sp>
      <p:sp>
        <p:nvSpPr>
          <p:cNvPr id="8" name="テキスト ボックス 7"/>
          <p:cNvSpPr txBox="1"/>
          <p:nvPr/>
        </p:nvSpPr>
        <p:spPr>
          <a:xfrm>
            <a:off x="6444208" y="5163588"/>
            <a:ext cx="902811" cy="523220"/>
          </a:xfrm>
          <a:prstGeom prst="rect">
            <a:avLst/>
          </a:prstGeom>
          <a:noFill/>
        </p:spPr>
        <p:txBody>
          <a:bodyPr wrap="none" rtlCol="0">
            <a:spAutoFit/>
          </a:bodyPr>
          <a:lstStyle/>
          <a:p>
            <a:r>
              <a:rPr kumimoji="1" lang="ja-JP" altLang="en-US" sz="2800" dirty="0" smtClean="0"/>
              <a:t>実装</a:t>
            </a:r>
            <a:endParaRPr kumimoji="1" lang="ja-JP" altLang="en-US" sz="2800" dirty="0"/>
          </a:p>
        </p:txBody>
      </p:sp>
    </p:spTree>
    <p:extLst>
      <p:ext uri="{BB962C8B-B14F-4D97-AF65-F5344CB8AC3E}">
        <p14:creationId xmlns:p14="http://schemas.microsoft.com/office/powerpoint/2010/main" val="38521615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229600" cy="850106"/>
          </a:xfrm>
        </p:spPr>
        <p:txBody>
          <a:bodyPr>
            <a:normAutofit/>
          </a:bodyPr>
          <a:lstStyle/>
          <a:p>
            <a:r>
              <a:rPr kumimoji="1" lang="ja-JP" altLang="en-US" dirty="0" smtClean="0"/>
              <a:t>（参考）抽象データ型</a:t>
            </a:r>
            <a:endParaRPr kumimoji="1" lang="ja-JP" altLang="en-US" dirty="0"/>
          </a:p>
        </p:txBody>
      </p:sp>
      <p:sp>
        <p:nvSpPr>
          <p:cNvPr id="5" name="テキスト ボックス 4"/>
          <p:cNvSpPr txBox="1"/>
          <p:nvPr/>
        </p:nvSpPr>
        <p:spPr>
          <a:xfrm>
            <a:off x="755576" y="1406381"/>
            <a:ext cx="7920880" cy="954107"/>
          </a:xfrm>
          <a:prstGeom prst="rect">
            <a:avLst/>
          </a:prstGeom>
          <a:noFill/>
        </p:spPr>
        <p:txBody>
          <a:bodyPr wrap="square" rtlCol="0">
            <a:spAutoFit/>
          </a:bodyPr>
          <a:lstStyle/>
          <a:p>
            <a:endParaRPr lang="en-US" altLang="ja-JP" sz="2800" dirty="0" smtClean="0"/>
          </a:p>
          <a:p>
            <a:endParaRPr lang="en-US" altLang="ja-JP" sz="2800" dirty="0" smtClean="0"/>
          </a:p>
        </p:txBody>
      </p:sp>
      <p:sp>
        <p:nvSpPr>
          <p:cNvPr id="3" name="テキスト ボックス 2"/>
          <p:cNvSpPr txBox="1"/>
          <p:nvPr/>
        </p:nvSpPr>
        <p:spPr>
          <a:xfrm>
            <a:off x="323528" y="1487681"/>
            <a:ext cx="8568952" cy="5262980"/>
          </a:xfrm>
          <a:prstGeom prst="rect">
            <a:avLst/>
          </a:prstGeom>
          <a:noFill/>
        </p:spPr>
        <p:txBody>
          <a:bodyPr wrap="square" rtlCol="0">
            <a:spAutoFit/>
          </a:bodyPr>
          <a:lstStyle/>
          <a:p>
            <a:r>
              <a:rPr kumimoji="1" lang="ja-JP" altLang="en-US" sz="2800" dirty="0" smtClean="0"/>
              <a:t>抽象データ型</a:t>
            </a:r>
            <a:r>
              <a:rPr lang="ja-JP" altLang="en-US" sz="2800" dirty="0" smtClean="0"/>
              <a:t>（</a:t>
            </a:r>
            <a:r>
              <a:rPr lang="en-US" altLang="ja-JP" sz="2800" dirty="0" smtClean="0"/>
              <a:t>abstract data type)</a:t>
            </a:r>
            <a:r>
              <a:rPr kumimoji="1" lang="ja-JP" altLang="en-US" sz="2800" dirty="0" smtClean="0"/>
              <a:t>は、型とそれに付随する操作からなる。これは、言語が提供する型</a:t>
            </a:r>
            <a:r>
              <a:rPr lang="ja-JP" altLang="en-US" sz="2800" dirty="0" smtClean="0"/>
              <a:t>（</a:t>
            </a:r>
            <a:r>
              <a:rPr lang="en-US" altLang="ja-JP" sz="2800" dirty="0" err="1" smtClean="0"/>
              <a:t>int</a:t>
            </a:r>
            <a:r>
              <a:rPr lang="ja-JP" altLang="en-US" sz="2800" dirty="0" smtClean="0"/>
              <a:t>型など）と同様に新たな型をユーザが定義することができる機構で</a:t>
            </a:r>
            <a:r>
              <a:rPr lang="ja-JP" altLang="en-US" sz="2800" dirty="0"/>
              <a:t>ある（ユーザ定義のデータ型）。</a:t>
            </a:r>
            <a:endParaRPr kumimoji="1" lang="en-US" altLang="ja-JP" sz="2800" dirty="0" smtClean="0"/>
          </a:p>
          <a:p>
            <a:r>
              <a:rPr kumimoji="1" lang="ja-JP" altLang="en-US" sz="2800" dirty="0" smtClean="0"/>
              <a:t>言語が提供する型（</a:t>
            </a:r>
            <a:r>
              <a:rPr kumimoji="1" lang="en-US" altLang="ja-JP" sz="2800" dirty="0" err="1" smtClean="0"/>
              <a:t>int</a:t>
            </a:r>
            <a:r>
              <a:rPr kumimoji="1" lang="ja-JP" altLang="en-US" sz="2800" dirty="0" smtClean="0"/>
              <a:t>型など）は、足し算、引き算、掛け算、割り算などの操作が付随しており、これらの操作を通じてのみ、</a:t>
            </a:r>
            <a:r>
              <a:rPr lang="ja-JP" altLang="en-US" sz="2800" dirty="0" smtClean="0"/>
              <a:t>その型の値にアクセスできるように言語が定義されていたら、異なるコンピュータで</a:t>
            </a:r>
            <a:r>
              <a:rPr lang="en-US" altLang="ja-JP" sz="2800" dirty="0" err="1" smtClean="0"/>
              <a:t>int</a:t>
            </a:r>
            <a:r>
              <a:rPr lang="ja-JP" altLang="en-US" sz="2800" dirty="0" smtClean="0"/>
              <a:t>型等の内部表現が異なっていてもプログラムの振る舞いに影響が及ばない</a:t>
            </a:r>
            <a:r>
              <a:rPr lang="en-US" altLang="en-US" sz="2800" dirty="0" smtClean="0"/>
              <a:t>。</a:t>
            </a:r>
            <a:endParaRPr lang="en-US" altLang="ja-JP" sz="2800" dirty="0" smtClean="0"/>
          </a:p>
          <a:p>
            <a:r>
              <a:rPr kumimoji="1" lang="ja-JP" altLang="en-US" sz="2800" dirty="0" smtClean="0"/>
              <a:t>これと同様に抽象データ型の値を使うプログラムは抽象データ型の実装が変わっても影響を受けない。</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（参考）抽象データ型</a:t>
            </a:r>
            <a:endParaRPr kumimoji="1" lang="ja-JP" altLang="en-US" dirty="0"/>
          </a:p>
        </p:txBody>
      </p:sp>
      <p:sp>
        <p:nvSpPr>
          <p:cNvPr id="4" name="正方形/長方形 3"/>
          <p:cNvSpPr/>
          <p:nvPr/>
        </p:nvSpPr>
        <p:spPr>
          <a:xfrm>
            <a:off x="611560" y="1772816"/>
            <a:ext cx="7632848" cy="4832093"/>
          </a:xfrm>
          <a:prstGeom prst="rect">
            <a:avLst/>
          </a:prstGeom>
        </p:spPr>
        <p:txBody>
          <a:bodyPr wrap="square">
            <a:spAutoFit/>
          </a:bodyPr>
          <a:lstStyle/>
          <a:p>
            <a:r>
              <a:rPr lang="en-US" altLang="ja-JP" sz="2800" dirty="0" smtClean="0"/>
              <a:t>Standard </a:t>
            </a:r>
            <a:r>
              <a:rPr lang="en-US" altLang="ja-JP" sz="2800" dirty="0"/>
              <a:t>ML</a:t>
            </a:r>
            <a:r>
              <a:rPr lang="ja-JP" altLang="en-US" sz="2800" dirty="0"/>
              <a:t>等</a:t>
            </a:r>
            <a:r>
              <a:rPr lang="ja-JP" altLang="en-US" sz="2800" dirty="0" smtClean="0"/>
              <a:t>が抽象データ型をサポートしている。</a:t>
            </a:r>
            <a:r>
              <a:rPr lang="en-US" altLang="ja-JP" sz="2800" dirty="0" smtClean="0"/>
              <a:t>Standard ML</a:t>
            </a:r>
            <a:r>
              <a:rPr lang="ja-JP" altLang="en-US" sz="2800" dirty="0" smtClean="0"/>
              <a:t>等の静的型付き</a:t>
            </a:r>
            <a:r>
              <a:rPr lang="ja-JP" altLang="en-US" sz="2800" dirty="0"/>
              <a:t>言語</a:t>
            </a:r>
            <a:r>
              <a:rPr lang="ja-JP" altLang="en-US" sz="2800" dirty="0" smtClean="0"/>
              <a:t>では、</a:t>
            </a:r>
            <a:r>
              <a:rPr lang="ja-JP" altLang="en-US" sz="2800" dirty="0"/>
              <a:t>抽象データ型が提供する操作を通じてのみ抽象データ型の値にアクセスできるよう</a:t>
            </a:r>
            <a:r>
              <a:rPr lang="ja-JP" altLang="en-US" sz="2800" dirty="0" smtClean="0"/>
              <a:t>に、型検査で制限</a:t>
            </a:r>
            <a:r>
              <a:rPr lang="ja-JP" altLang="en-US" sz="2800" dirty="0"/>
              <a:t>することができる。（データ型の実装に依存するコードは型エラーと</a:t>
            </a:r>
            <a:r>
              <a:rPr lang="ja-JP" altLang="en-US" sz="2800" dirty="0" smtClean="0"/>
              <a:t>してコンパイル時に検出</a:t>
            </a:r>
            <a:r>
              <a:rPr lang="ja-JP" altLang="en-US" sz="2800" dirty="0"/>
              <a:t>される。</a:t>
            </a:r>
            <a:r>
              <a:rPr lang="ja-JP" altLang="en-US" sz="2800" dirty="0" smtClean="0"/>
              <a:t>）</a:t>
            </a:r>
            <a:endParaRPr lang="en-US" altLang="ja-JP" sz="2800" dirty="0" smtClean="0"/>
          </a:p>
          <a:p>
            <a:endParaRPr lang="en-US" altLang="ja-JP" sz="2800" dirty="0"/>
          </a:p>
          <a:p>
            <a:r>
              <a:rPr lang="en-US" altLang="ja-JP" sz="2800" dirty="0" smtClean="0"/>
              <a:t>[</a:t>
            </a:r>
            <a:r>
              <a:rPr lang="ja-JP" altLang="en-US" sz="2800" dirty="0" smtClean="0"/>
              <a:t>抽象データ型とモジュールとの比較</a:t>
            </a:r>
            <a:r>
              <a:rPr lang="en-US" altLang="ja-JP" sz="2800" dirty="0" smtClean="0"/>
              <a:t>]</a:t>
            </a:r>
          </a:p>
          <a:p>
            <a:r>
              <a:rPr lang="ja-JP" altLang="en-US" sz="2800" dirty="0" smtClean="0"/>
              <a:t>抽象データ型では</a:t>
            </a:r>
            <a:r>
              <a:rPr lang="en-US" altLang="ja-JP" sz="2800" dirty="0" smtClean="0"/>
              <a:t>1</a:t>
            </a:r>
            <a:r>
              <a:rPr lang="ja-JP" altLang="en-US" sz="2800" dirty="0" smtClean="0"/>
              <a:t>つの型が定義されるが、</a:t>
            </a:r>
            <a:r>
              <a:rPr lang="en-US" altLang="ja-JP" sz="2800" dirty="0" smtClean="0"/>
              <a:t>module</a:t>
            </a:r>
            <a:r>
              <a:rPr lang="ja-JP" altLang="en-US" sz="2800" dirty="0" smtClean="0"/>
              <a:t>では（相互に関連する）複数の型をひとまとまりにして扱える。</a:t>
            </a:r>
            <a:endParaRPr lang="ja-JP" altLang="en-US" sz="2800" dirty="0"/>
          </a:p>
        </p:txBody>
      </p:sp>
    </p:spTree>
    <p:extLst>
      <p:ext uri="{BB962C8B-B14F-4D97-AF65-F5344CB8AC3E}">
        <p14:creationId xmlns:p14="http://schemas.microsoft.com/office/powerpoint/2010/main" val="228032027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36104"/>
          </a:xfrm>
        </p:spPr>
        <p:txBody>
          <a:bodyPr/>
          <a:lstStyle/>
          <a:p>
            <a:r>
              <a:rPr kumimoji="1" lang="en-US" altLang="ja-JP" dirty="0" smtClean="0"/>
              <a:t>C++</a:t>
            </a:r>
            <a:r>
              <a:rPr kumimoji="1" lang="ja-JP" altLang="en-US" dirty="0" smtClean="0"/>
              <a:t>におけるクラス</a:t>
            </a:r>
            <a:endParaRPr kumimoji="1" lang="ja-JP" altLang="en-US" dirty="0"/>
          </a:p>
        </p:txBody>
      </p:sp>
      <p:sp>
        <p:nvSpPr>
          <p:cNvPr id="5" name="テキスト ボックス 4"/>
          <p:cNvSpPr txBox="1"/>
          <p:nvPr/>
        </p:nvSpPr>
        <p:spPr>
          <a:xfrm>
            <a:off x="755576" y="980728"/>
            <a:ext cx="7560840" cy="2246769"/>
          </a:xfrm>
          <a:prstGeom prst="rect">
            <a:avLst/>
          </a:prstGeom>
          <a:noFill/>
        </p:spPr>
        <p:txBody>
          <a:bodyPr wrap="square" rtlCol="0">
            <a:spAutoFit/>
          </a:bodyPr>
          <a:lstStyle/>
          <a:p>
            <a:r>
              <a:rPr kumimoji="1" lang="en-US" altLang="ja-JP" sz="2800" dirty="0" smtClean="0"/>
              <a:t>C++</a:t>
            </a:r>
            <a:r>
              <a:rPr kumimoji="1" lang="ja-JP" altLang="en-US" sz="2800" dirty="0" smtClean="0"/>
              <a:t>におけるクラスは、レコード</a:t>
            </a:r>
            <a:r>
              <a:rPr kumimoji="1" lang="en-US" altLang="ja-JP" sz="2800" dirty="0" smtClean="0"/>
              <a:t>(C</a:t>
            </a:r>
            <a:r>
              <a:rPr kumimoji="1" lang="ja-JP" altLang="en-US" sz="2800" dirty="0" smtClean="0"/>
              <a:t>では構造体と呼ばれる</a:t>
            </a:r>
            <a:r>
              <a:rPr kumimoji="1" lang="en-US" altLang="ja-JP" sz="2800" dirty="0" smtClean="0"/>
              <a:t>)</a:t>
            </a:r>
            <a:r>
              <a:rPr lang="ja-JP" altLang="en-US" sz="2800" dirty="0" smtClean="0"/>
              <a:t>を一般化したもの。</a:t>
            </a:r>
            <a:endParaRPr lang="en-US" altLang="ja-JP" sz="2800" dirty="0" smtClean="0"/>
          </a:p>
          <a:p>
            <a:r>
              <a:rPr kumimoji="1" lang="ja-JP" altLang="en-US" sz="2800" dirty="0" smtClean="0"/>
              <a:t>クラスを宣言した後はクラス名を型名として使用でき、その型の変数を宣言したり、オブジェクトを生成したりできる。</a:t>
            </a:r>
            <a:endParaRPr kumimoji="1" lang="en-US" altLang="ja-JP" sz="2800" dirty="0" smtClean="0"/>
          </a:p>
        </p:txBody>
      </p:sp>
      <p:sp>
        <p:nvSpPr>
          <p:cNvPr id="6" name="テキスト ボックス 5"/>
          <p:cNvSpPr txBox="1"/>
          <p:nvPr/>
        </p:nvSpPr>
        <p:spPr>
          <a:xfrm>
            <a:off x="1259632" y="3294537"/>
            <a:ext cx="2952226" cy="3539431"/>
          </a:xfrm>
          <a:prstGeom prst="rect">
            <a:avLst/>
          </a:prstGeom>
          <a:noFill/>
          <a:ln>
            <a:solidFill>
              <a:schemeClr val="tx1"/>
            </a:solidFill>
          </a:ln>
        </p:spPr>
        <p:txBody>
          <a:bodyPr wrap="none" rtlCol="0">
            <a:spAutoFit/>
          </a:bodyPr>
          <a:lstStyle/>
          <a:p>
            <a:r>
              <a:rPr kumimoji="1" lang="en-US" altLang="ja-JP" sz="2800" u="sng" dirty="0" err="1" smtClean="0"/>
              <a:t>struct</a:t>
            </a:r>
            <a:r>
              <a:rPr kumimoji="1" lang="en-US" altLang="ja-JP" sz="2800" dirty="0" smtClean="0"/>
              <a:t> </a:t>
            </a:r>
            <a:r>
              <a:rPr kumimoji="1" lang="en-US" altLang="ja-JP" sz="2800" dirty="0" smtClean="0"/>
              <a:t>Stack {</a:t>
            </a:r>
          </a:p>
          <a:p>
            <a:r>
              <a:rPr lang="en-US" altLang="ja-JP" sz="2800" dirty="0" smtClean="0"/>
              <a:t>   </a:t>
            </a:r>
            <a:r>
              <a:rPr lang="en-US" altLang="ja-JP" sz="2800" dirty="0" smtClean="0"/>
              <a:t> </a:t>
            </a:r>
            <a:r>
              <a:rPr lang="en-US" altLang="ja-JP" sz="2800" dirty="0" err="1" smtClean="0"/>
              <a:t>int</a:t>
            </a:r>
            <a:r>
              <a:rPr lang="en-US" altLang="ja-JP" sz="2800" dirty="0" smtClean="0"/>
              <a:t> </a:t>
            </a:r>
            <a:r>
              <a:rPr lang="en-US" altLang="ja-JP" sz="2800" dirty="0" smtClean="0"/>
              <a:t>top, size;</a:t>
            </a:r>
            <a:endParaRPr lang="en-US" altLang="ja-JP" sz="2800" dirty="0" smtClean="0"/>
          </a:p>
          <a:p>
            <a:r>
              <a:rPr kumimoji="1" lang="en-US" altLang="ja-JP" sz="2800" dirty="0" smtClean="0"/>
              <a:t> </a:t>
            </a:r>
            <a:r>
              <a:rPr kumimoji="1" lang="en-US" altLang="ja-JP" sz="2800" dirty="0" smtClean="0"/>
              <a:t>   </a:t>
            </a:r>
            <a:r>
              <a:rPr kumimoji="1" lang="en-US" altLang="ja-JP" sz="2800" dirty="0" smtClean="0"/>
              <a:t>char </a:t>
            </a:r>
            <a:r>
              <a:rPr kumimoji="1" lang="en-US" altLang="ja-JP" sz="2800" dirty="0" smtClean="0"/>
              <a:t>*elements;</a:t>
            </a:r>
          </a:p>
          <a:p>
            <a:r>
              <a:rPr lang="en-US" altLang="ja-JP" sz="2800" dirty="0" smtClean="0"/>
              <a:t>             </a:t>
            </a:r>
            <a:r>
              <a:rPr lang="en-US" altLang="ja-JP" sz="2800" dirty="0"/>
              <a:t>Stack(</a:t>
            </a:r>
            <a:r>
              <a:rPr lang="en-US" altLang="ja-JP" sz="2800" dirty="0" err="1" smtClean="0"/>
              <a:t>int</a:t>
            </a:r>
            <a:r>
              <a:rPr lang="en-US" altLang="ja-JP" sz="2800" dirty="0" smtClean="0"/>
              <a:t>);</a:t>
            </a:r>
          </a:p>
          <a:p>
            <a:r>
              <a:rPr kumimoji="1" lang="en-US" altLang="ja-JP" sz="2800" dirty="0" smtClean="0"/>
              <a:t>             ~Stack();</a:t>
            </a:r>
            <a:endParaRPr kumimoji="1" lang="en-US" altLang="ja-JP" sz="2800" dirty="0" smtClean="0"/>
          </a:p>
          <a:p>
            <a:r>
              <a:rPr lang="en-US" altLang="ja-JP" sz="2800" dirty="0" smtClean="0"/>
              <a:t>    </a:t>
            </a:r>
            <a:r>
              <a:rPr lang="en-US" altLang="ja-JP" sz="2800" dirty="0" smtClean="0"/>
              <a:t>char </a:t>
            </a:r>
            <a:r>
              <a:rPr lang="en-US" altLang="ja-JP" sz="2800" dirty="0" smtClean="0"/>
              <a:t>pop();</a:t>
            </a:r>
          </a:p>
          <a:p>
            <a:r>
              <a:rPr kumimoji="1" lang="en-US" altLang="ja-JP" sz="2800" dirty="0" smtClean="0"/>
              <a:t>    </a:t>
            </a:r>
            <a:r>
              <a:rPr kumimoji="1" lang="en-US" altLang="ja-JP" sz="2800" dirty="0" smtClean="0"/>
              <a:t>void </a:t>
            </a:r>
            <a:r>
              <a:rPr kumimoji="1" lang="en-US" altLang="ja-JP" sz="2800" dirty="0" smtClean="0"/>
              <a:t>push (char);</a:t>
            </a:r>
          </a:p>
          <a:p>
            <a:r>
              <a:rPr kumimoji="1" lang="en-US" altLang="ja-JP" sz="2800" dirty="0" smtClean="0"/>
              <a:t>}</a:t>
            </a:r>
            <a:r>
              <a:rPr kumimoji="1" lang="en-US" altLang="ja-JP" sz="2800" dirty="0" smtClean="0"/>
              <a:t>;</a:t>
            </a:r>
            <a:endParaRPr kumimoji="1" lang="ja-JP" altLang="en-US" sz="2800" dirty="0"/>
          </a:p>
        </p:txBody>
      </p:sp>
      <p:sp>
        <p:nvSpPr>
          <p:cNvPr id="7" name="テキスト ボックス 6"/>
          <p:cNvSpPr txBox="1"/>
          <p:nvPr/>
        </p:nvSpPr>
        <p:spPr>
          <a:xfrm>
            <a:off x="251520" y="3284984"/>
            <a:ext cx="902811" cy="523220"/>
          </a:xfrm>
          <a:prstGeom prst="rect">
            <a:avLst/>
          </a:prstGeom>
          <a:noFill/>
        </p:spPr>
        <p:txBody>
          <a:bodyPr wrap="none" rtlCol="0">
            <a:spAutoFit/>
          </a:bodyPr>
          <a:lstStyle/>
          <a:p>
            <a:r>
              <a:rPr lang="ja-JP" altLang="en-US" sz="2800" dirty="0" smtClean="0"/>
              <a:t>（例）</a:t>
            </a:r>
            <a:endParaRPr kumimoji="1" lang="ja-JP" altLang="en-US" sz="2800" dirty="0"/>
          </a:p>
        </p:txBody>
      </p:sp>
      <p:sp>
        <p:nvSpPr>
          <p:cNvPr id="8" name="テキスト ボックス 7"/>
          <p:cNvSpPr txBox="1"/>
          <p:nvPr/>
        </p:nvSpPr>
        <p:spPr>
          <a:xfrm>
            <a:off x="4932040" y="2852936"/>
            <a:ext cx="2952226" cy="3970318"/>
          </a:xfrm>
          <a:prstGeom prst="rect">
            <a:avLst/>
          </a:prstGeom>
          <a:noFill/>
          <a:ln>
            <a:solidFill>
              <a:schemeClr val="tx1"/>
            </a:solidFill>
          </a:ln>
        </p:spPr>
        <p:txBody>
          <a:bodyPr wrap="none" rtlCol="0">
            <a:spAutoFit/>
          </a:bodyPr>
          <a:lstStyle/>
          <a:p>
            <a:r>
              <a:rPr kumimoji="1" lang="en-US" altLang="ja-JP" sz="2800" u="sng" dirty="0" smtClean="0"/>
              <a:t>class</a:t>
            </a:r>
            <a:r>
              <a:rPr kumimoji="1" lang="en-US" altLang="ja-JP" sz="2800" dirty="0" smtClean="0"/>
              <a:t> </a:t>
            </a:r>
            <a:r>
              <a:rPr kumimoji="1" lang="en-US" altLang="ja-JP" sz="2800" dirty="0" smtClean="0"/>
              <a:t>Stack {</a:t>
            </a:r>
          </a:p>
          <a:p>
            <a:r>
              <a:rPr lang="en-US" altLang="ja-JP" sz="2800" u="sng" dirty="0" smtClean="0"/>
              <a:t>public</a:t>
            </a:r>
            <a:r>
              <a:rPr lang="en-US" altLang="ja-JP" sz="2800" u="sng" dirty="0" smtClean="0"/>
              <a:t>:</a:t>
            </a:r>
            <a:endParaRPr kumimoji="1" lang="en-US" altLang="ja-JP" sz="2800" u="sng" dirty="0" smtClean="0"/>
          </a:p>
          <a:p>
            <a:r>
              <a:rPr lang="en-US" altLang="ja-JP" sz="2800" dirty="0" smtClean="0"/>
              <a:t>    </a:t>
            </a:r>
            <a:r>
              <a:rPr lang="en-US" altLang="ja-JP" sz="2800" dirty="0" err="1" smtClean="0"/>
              <a:t>int</a:t>
            </a:r>
            <a:r>
              <a:rPr lang="en-US" altLang="ja-JP" sz="2800" dirty="0" smtClean="0"/>
              <a:t> top, size;</a:t>
            </a:r>
            <a:endParaRPr lang="en-US" altLang="ja-JP" sz="2800" dirty="0" smtClean="0"/>
          </a:p>
          <a:p>
            <a:r>
              <a:rPr kumimoji="1" lang="en-US" altLang="ja-JP" sz="2800" dirty="0" smtClean="0"/>
              <a:t>    </a:t>
            </a:r>
            <a:r>
              <a:rPr kumimoji="1" lang="en-US" altLang="ja-JP" sz="2800" dirty="0" smtClean="0"/>
              <a:t>char </a:t>
            </a:r>
            <a:r>
              <a:rPr lang="en-US" altLang="ja-JP" sz="2800" dirty="0"/>
              <a:t>*</a:t>
            </a:r>
            <a:r>
              <a:rPr kumimoji="1" lang="en-US" altLang="ja-JP" sz="2800" dirty="0" smtClean="0"/>
              <a:t>elements;</a:t>
            </a:r>
          </a:p>
          <a:p>
            <a:r>
              <a:rPr lang="en-US" altLang="ja-JP" sz="2800" dirty="0"/>
              <a:t> </a:t>
            </a:r>
            <a:r>
              <a:rPr lang="en-US" altLang="ja-JP" sz="2800" dirty="0" smtClean="0"/>
              <a:t>             Stack(</a:t>
            </a:r>
            <a:r>
              <a:rPr lang="en-US" altLang="ja-JP" sz="2800" dirty="0" err="1" smtClean="0"/>
              <a:t>int</a:t>
            </a:r>
            <a:r>
              <a:rPr lang="en-US" altLang="ja-JP" sz="2800" dirty="0" smtClean="0"/>
              <a:t>);</a:t>
            </a:r>
          </a:p>
          <a:p>
            <a:r>
              <a:rPr kumimoji="1" lang="en-US" altLang="ja-JP" sz="2800" dirty="0"/>
              <a:t> </a:t>
            </a:r>
            <a:r>
              <a:rPr kumimoji="1" lang="en-US" altLang="ja-JP" sz="2800" dirty="0" smtClean="0"/>
              <a:t>             ~Stack();</a:t>
            </a:r>
            <a:endParaRPr kumimoji="1" lang="en-US" altLang="ja-JP" sz="2800" dirty="0" smtClean="0"/>
          </a:p>
          <a:p>
            <a:r>
              <a:rPr lang="en-US" altLang="ja-JP" sz="2800" dirty="0" smtClean="0"/>
              <a:t>    </a:t>
            </a:r>
            <a:r>
              <a:rPr lang="en-US" altLang="ja-JP" sz="2800" dirty="0" smtClean="0"/>
              <a:t>char </a:t>
            </a:r>
            <a:r>
              <a:rPr lang="en-US" altLang="ja-JP" sz="2800" dirty="0" smtClean="0"/>
              <a:t>pop();</a:t>
            </a:r>
          </a:p>
          <a:p>
            <a:r>
              <a:rPr kumimoji="1" lang="en-US" altLang="ja-JP" sz="2800" dirty="0" smtClean="0"/>
              <a:t>    </a:t>
            </a:r>
            <a:r>
              <a:rPr kumimoji="1" lang="en-US" altLang="ja-JP" sz="2800" dirty="0" smtClean="0"/>
              <a:t>void </a:t>
            </a:r>
            <a:r>
              <a:rPr kumimoji="1" lang="en-US" altLang="ja-JP" sz="2800" dirty="0" smtClean="0"/>
              <a:t>push (char);</a:t>
            </a:r>
          </a:p>
          <a:p>
            <a:r>
              <a:rPr kumimoji="1" lang="en-US" altLang="ja-JP" sz="2800" dirty="0" smtClean="0"/>
              <a:t>}</a:t>
            </a:r>
            <a:r>
              <a:rPr kumimoji="1" lang="en-US" altLang="ja-JP" sz="2800" dirty="0" smtClean="0"/>
              <a:t>;</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C++</a:t>
            </a:r>
            <a:r>
              <a:rPr lang="ja-JP" altLang="en-US" dirty="0" err="1" smtClean="0"/>
              <a:t>での</a:t>
            </a:r>
            <a:r>
              <a:rPr lang="ja-JP" altLang="en-US" dirty="0" smtClean="0"/>
              <a:t>クラス宣言</a:t>
            </a:r>
            <a:endParaRPr kumimoji="1" lang="ja-JP" altLang="en-US" dirty="0"/>
          </a:p>
        </p:txBody>
      </p:sp>
      <p:sp>
        <p:nvSpPr>
          <p:cNvPr id="4" name="テキスト ボックス 3"/>
          <p:cNvSpPr txBox="1"/>
          <p:nvPr/>
        </p:nvSpPr>
        <p:spPr>
          <a:xfrm>
            <a:off x="1547664" y="1628800"/>
            <a:ext cx="5611986" cy="3539430"/>
          </a:xfrm>
          <a:prstGeom prst="rect">
            <a:avLst/>
          </a:prstGeom>
          <a:noFill/>
        </p:spPr>
        <p:txBody>
          <a:bodyPr wrap="none" rtlCol="0">
            <a:spAutoFit/>
          </a:bodyPr>
          <a:lstStyle/>
          <a:p>
            <a:r>
              <a:rPr lang="en-US" altLang="ja-JP" sz="2800" dirty="0" smtClean="0"/>
              <a:t>    </a:t>
            </a:r>
            <a:r>
              <a:rPr lang="en-US" altLang="ja-JP" sz="2800" dirty="0" err="1" smtClean="0"/>
              <a:t>struct</a:t>
            </a:r>
            <a:r>
              <a:rPr lang="en-US" altLang="ja-JP" sz="2800" dirty="0" smtClean="0"/>
              <a:t> X { &lt;</a:t>
            </a:r>
            <a:r>
              <a:rPr lang="en-US" altLang="ja-JP" sz="2800" i="1" dirty="0" smtClean="0"/>
              <a:t>declarations</a:t>
            </a:r>
            <a:r>
              <a:rPr lang="en-US" altLang="ja-JP" sz="2800" dirty="0" smtClean="0"/>
              <a:t>&gt; };</a:t>
            </a:r>
          </a:p>
          <a:p>
            <a:r>
              <a:rPr kumimoji="1" lang="ja-JP" altLang="en-US" sz="2800" dirty="0" smtClean="0"/>
              <a:t>は、</a:t>
            </a:r>
            <a:endParaRPr kumimoji="1" lang="en-US" altLang="ja-JP" sz="2800" dirty="0" smtClean="0"/>
          </a:p>
          <a:p>
            <a:r>
              <a:rPr lang="en-US" altLang="ja-JP" sz="2800" dirty="0" smtClean="0"/>
              <a:t>    class X { public : &lt;</a:t>
            </a:r>
            <a:r>
              <a:rPr lang="en-US" altLang="ja-JP" sz="2800" i="1" dirty="0" smtClean="0"/>
              <a:t>declarations</a:t>
            </a:r>
            <a:r>
              <a:rPr lang="en-US" altLang="ja-JP" sz="2800" dirty="0" smtClean="0"/>
              <a:t>&gt; }</a:t>
            </a:r>
          </a:p>
          <a:p>
            <a:r>
              <a:rPr lang="ja-JP" altLang="en-US" sz="2800" dirty="0" smtClean="0"/>
              <a:t>と同じ</a:t>
            </a:r>
            <a:r>
              <a:rPr kumimoji="1" lang="ja-JP" altLang="en-US" sz="2800" dirty="0" smtClean="0"/>
              <a:t>であり、</a:t>
            </a:r>
            <a:endParaRPr kumimoji="1" lang="en-US" altLang="ja-JP" sz="2800" dirty="0" smtClean="0"/>
          </a:p>
          <a:p>
            <a:r>
              <a:rPr lang="en-US" altLang="ja-JP" sz="2800" dirty="0" smtClean="0"/>
              <a:t>    class X { &lt;</a:t>
            </a:r>
            <a:r>
              <a:rPr lang="en-US" altLang="ja-JP" sz="2800" i="1" dirty="0" smtClean="0"/>
              <a:t>declarations</a:t>
            </a:r>
            <a:r>
              <a:rPr lang="en-US" altLang="ja-JP" sz="2800" dirty="0" smtClean="0"/>
              <a:t>&gt; };</a:t>
            </a:r>
          </a:p>
          <a:p>
            <a:r>
              <a:rPr kumimoji="1" lang="ja-JP" altLang="en-US" sz="2800" dirty="0" smtClean="0"/>
              <a:t>は、</a:t>
            </a:r>
            <a:endParaRPr kumimoji="1" lang="en-US" altLang="ja-JP" sz="2800" dirty="0" smtClean="0"/>
          </a:p>
          <a:p>
            <a:r>
              <a:rPr lang="en-US" altLang="ja-JP" sz="2800" dirty="0" smtClean="0"/>
              <a:t>    </a:t>
            </a:r>
            <a:r>
              <a:rPr lang="en-US" altLang="ja-JP" sz="2800" dirty="0" err="1" smtClean="0"/>
              <a:t>struct</a:t>
            </a:r>
            <a:r>
              <a:rPr lang="en-US" altLang="ja-JP" sz="2800" dirty="0" smtClean="0"/>
              <a:t> X { private : &lt;</a:t>
            </a:r>
            <a:r>
              <a:rPr lang="en-US" altLang="ja-JP" sz="2800" i="1" dirty="0" smtClean="0"/>
              <a:t>declarations</a:t>
            </a:r>
            <a:r>
              <a:rPr lang="en-US" altLang="ja-JP" sz="2800" dirty="0" smtClean="0"/>
              <a:t>&gt; };</a:t>
            </a:r>
          </a:p>
          <a:p>
            <a:r>
              <a:rPr kumimoji="1" lang="ja-JP" altLang="en-US" sz="2800" dirty="0" smtClean="0"/>
              <a:t>と同じである。</a:t>
            </a:r>
            <a:r>
              <a:rPr lang="en-US" altLang="ja-JP" sz="2800" dirty="0" smtClean="0"/>
              <a:t> </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89448" y="274638"/>
            <a:ext cx="3610744" cy="778098"/>
          </a:xfrm>
        </p:spPr>
        <p:txBody>
          <a:bodyPr>
            <a:normAutofit fontScale="90000"/>
          </a:bodyPr>
          <a:lstStyle/>
          <a:p>
            <a:r>
              <a:rPr lang="ja-JP" altLang="en-US" dirty="0" smtClean="0"/>
              <a:t>クラス宣言の例</a:t>
            </a:r>
            <a:endParaRPr kumimoji="1" lang="ja-JP" altLang="en-US" dirty="0"/>
          </a:p>
        </p:txBody>
      </p:sp>
      <p:sp>
        <p:nvSpPr>
          <p:cNvPr id="4" name="テキスト ボックス 3"/>
          <p:cNvSpPr txBox="1"/>
          <p:nvPr/>
        </p:nvSpPr>
        <p:spPr>
          <a:xfrm>
            <a:off x="539552" y="1268760"/>
            <a:ext cx="8160567" cy="4832092"/>
          </a:xfrm>
          <a:prstGeom prst="rect">
            <a:avLst/>
          </a:prstGeom>
          <a:noFill/>
          <a:ln>
            <a:noFill/>
          </a:ln>
        </p:spPr>
        <p:txBody>
          <a:bodyPr wrap="none" rtlCol="0">
            <a:spAutoFit/>
          </a:bodyPr>
          <a:lstStyle/>
          <a:p>
            <a:r>
              <a:rPr kumimoji="1" lang="en-US" altLang="ja-JP" sz="2800" dirty="0" smtClean="0"/>
              <a:t> class Stack {</a:t>
            </a:r>
          </a:p>
          <a:p>
            <a:r>
              <a:rPr kumimoji="1" lang="en-US" altLang="ja-JP" sz="2800" dirty="0" smtClean="0"/>
              <a:t>     </a:t>
            </a:r>
            <a:r>
              <a:rPr kumimoji="1" lang="en-US" altLang="ja-JP" sz="2800" dirty="0" err="1" smtClean="0"/>
              <a:t>int</a:t>
            </a:r>
            <a:r>
              <a:rPr kumimoji="1" lang="en-US" altLang="ja-JP" sz="2800" dirty="0" smtClean="0"/>
              <a:t> top;</a:t>
            </a:r>
          </a:p>
          <a:p>
            <a:r>
              <a:rPr lang="en-US" altLang="ja-JP" sz="2800" dirty="0" smtClean="0"/>
              <a:t>     </a:t>
            </a:r>
            <a:r>
              <a:rPr lang="en-US" altLang="ja-JP" sz="2800" dirty="0" err="1" smtClean="0"/>
              <a:t>int</a:t>
            </a:r>
            <a:r>
              <a:rPr lang="en-US" altLang="ja-JP" sz="2800" dirty="0" smtClean="0"/>
              <a:t> size;</a:t>
            </a:r>
          </a:p>
          <a:p>
            <a:r>
              <a:rPr lang="en-US" altLang="ja-JP" sz="2800" dirty="0" smtClean="0"/>
              <a:t>     char *elements;</a:t>
            </a:r>
          </a:p>
          <a:p>
            <a:r>
              <a:rPr lang="en-US" altLang="ja-JP" sz="2800" dirty="0" smtClean="0"/>
              <a:t> public: </a:t>
            </a:r>
          </a:p>
          <a:p>
            <a:r>
              <a:rPr lang="en-US" altLang="ja-JP" sz="2800" dirty="0" smtClean="0"/>
              <a:t>             Stack (</a:t>
            </a:r>
            <a:r>
              <a:rPr lang="en-US" altLang="ja-JP" sz="2800" dirty="0" err="1" smtClean="0"/>
              <a:t>int</a:t>
            </a:r>
            <a:r>
              <a:rPr lang="en-US" altLang="ja-JP" sz="2800" dirty="0" smtClean="0"/>
              <a:t> n) {size=n;  </a:t>
            </a:r>
          </a:p>
          <a:p>
            <a:r>
              <a:rPr lang="en-US" altLang="ja-JP" sz="2800" dirty="0" smtClean="0"/>
              <a:t>                                    elements = new char[size]; top=0;}</a:t>
            </a:r>
          </a:p>
          <a:p>
            <a:r>
              <a:rPr lang="en-US" altLang="ja-JP" sz="2800" dirty="0" smtClean="0"/>
              <a:t>             ~Stack()        </a:t>
            </a:r>
            <a:r>
              <a:rPr lang="en-US" altLang="ja-JP" sz="2800" dirty="0" smtClean="0"/>
              <a:t>{delete </a:t>
            </a:r>
            <a:r>
              <a:rPr lang="en-US" altLang="ja-JP" sz="2800" dirty="0" smtClean="0"/>
              <a:t>elements; }</a:t>
            </a:r>
          </a:p>
          <a:p>
            <a:r>
              <a:rPr kumimoji="1" lang="en-US" altLang="ja-JP" sz="2800" dirty="0" smtClean="0"/>
              <a:t>     void push (char</a:t>
            </a:r>
            <a:r>
              <a:rPr lang="ja-JP" altLang="en-US" sz="2800" dirty="0" smtClean="0"/>
              <a:t> </a:t>
            </a:r>
            <a:r>
              <a:rPr lang="en-US" altLang="ja-JP" sz="2800" dirty="0" smtClean="0"/>
              <a:t>a</a:t>
            </a:r>
            <a:r>
              <a:rPr kumimoji="1" lang="en-US" altLang="ja-JP" sz="2800" dirty="0" smtClean="0"/>
              <a:t>) {top++; elements[top] = a</a:t>
            </a:r>
            <a:r>
              <a:rPr kumimoji="1" lang="en-US" altLang="ja-JP" sz="2800" dirty="0" smtClean="0"/>
              <a:t>;}</a:t>
            </a:r>
            <a:endParaRPr kumimoji="1" lang="en-US" altLang="ja-JP" sz="2800" dirty="0" smtClean="0"/>
          </a:p>
          <a:p>
            <a:r>
              <a:rPr lang="en-US" altLang="ja-JP" sz="2800" dirty="0" smtClean="0"/>
              <a:t>     char pop()               {top--; return elements[top+1]</a:t>
            </a:r>
            <a:r>
              <a:rPr lang="en-US" altLang="ja-JP" sz="2800" dirty="0" smtClean="0"/>
              <a:t>;}</a:t>
            </a:r>
            <a:endParaRPr lang="en-US" altLang="ja-JP" sz="2800" dirty="0" smtClean="0"/>
          </a:p>
          <a:p>
            <a:r>
              <a:rPr lang="en-US" altLang="ja-JP" sz="2800"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オブジェクトの生成、破棄</a:t>
            </a:r>
            <a:endParaRPr kumimoji="1" lang="ja-JP" altLang="en-US" dirty="0"/>
          </a:p>
        </p:txBody>
      </p:sp>
      <p:sp>
        <p:nvSpPr>
          <p:cNvPr id="4" name="テキスト ボックス 3"/>
          <p:cNvSpPr txBox="1"/>
          <p:nvPr/>
        </p:nvSpPr>
        <p:spPr>
          <a:xfrm>
            <a:off x="539552" y="1262365"/>
            <a:ext cx="8100392" cy="5262979"/>
          </a:xfrm>
          <a:prstGeom prst="rect">
            <a:avLst/>
          </a:prstGeom>
          <a:noFill/>
        </p:spPr>
        <p:txBody>
          <a:bodyPr wrap="square" rtlCol="0">
            <a:spAutoFit/>
          </a:bodyPr>
          <a:lstStyle/>
          <a:p>
            <a:r>
              <a:rPr kumimoji="1" lang="en-US" altLang="ja-JP" sz="2800" dirty="0" smtClean="0"/>
              <a:t>C++</a:t>
            </a:r>
            <a:r>
              <a:rPr lang="ja-JP" altLang="en-US" sz="2800" dirty="0" smtClean="0"/>
              <a:t>ではオブジェクトは</a:t>
            </a:r>
            <a:r>
              <a:rPr lang="en-US" altLang="ja-JP" sz="2800" dirty="0" smtClean="0"/>
              <a:t>new</a:t>
            </a:r>
            <a:r>
              <a:rPr lang="ja-JP" altLang="en-US" sz="2800" dirty="0" smtClean="0"/>
              <a:t>で生成し、</a:t>
            </a:r>
            <a:r>
              <a:rPr lang="en-US" altLang="ja-JP" sz="2800" dirty="0" smtClean="0"/>
              <a:t>delete</a:t>
            </a:r>
            <a:r>
              <a:rPr lang="ja-JP" altLang="en-US" sz="2800" dirty="0" smtClean="0"/>
              <a:t>で破棄する。任意の型</a:t>
            </a:r>
            <a:r>
              <a:rPr lang="en-US" altLang="ja-JP" sz="2800" dirty="0" smtClean="0"/>
              <a:t>T</a:t>
            </a:r>
            <a:r>
              <a:rPr lang="ja-JP" altLang="en-US" sz="2800" dirty="0" smtClean="0"/>
              <a:t>について、</a:t>
            </a:r>
            <a:endParaRPr lang="en-US" altLang="ja-JP" sz="2800" dirty="0" smtClean="0"/>
          </a:p>
          <a:p>
            <a:r>
              <a:rPr kumimoji="1" lang="en-US" altLang="ja-JP" sz="2800" dirty="0" smtClean="0"/>
              <a:t>      new T</a:t>
            </a:r>
          </a:p>
          <a:p>
            <a:r>
              <a:rPr lang="ja-JP" altLang="en-US" sz="2800" dirty="0" smtClean="0"/>
              <a:t>によって</a:t>
            </a:r>
            <a:r>
              <a:rPr lang="en-US" altLang="ja-JP" sz="2800" dirty="0" smtClean="0"/>
              <a:t>T</a:t>
            </a:r>
            <a:r>
              <a:rPr lang="ja-JP" altLang="en-US" sz="2800" dirty="0" smtClean="0"/>
              <a:t>型のオブジェクトが生成され、それへのポインタが返される。</a:t>
            </a:r>
            <a:endParaRPr lang="en-US" altLang="ja-JP" sz="2800" dirty="0" smtClean="0"/>
          </a:p>
          <a:p>
            <a:r>
              <a:rPr kumimoji="1" lang="en-US" altLang="ja-JP" sz="2800" dirty="0" smtClean="0"/>
              <a:t>      delete p</a:t>
            </a:r>
          </a:p>
          <a:p>
            <a:r>
              <a:rPr lang="ja-JP" altLang="en-US" sz="2800" dirty="0" smtClean="0"/>
              <a:t>によって、</a:t>
            </a:r>
            <a:r>
              <a:rPr lang="en-US" altLang="ja-JP" sz="2800" dirty="0" smtClean="0"/>
              <a:t>p</a:t>
            </a:r>
            <a:r>
              <a:rPr lang="ja-JP" altLang="en-US" sz="2800" dirty="0" smtClean="0"/>
              <a:t>が指しているオブジェクトが破棄される。</a:t>
            </a:r>
            <a:endParaRPr lang="en-US" altLang="ja-JP" sz="2800" dirty="0" smtClean="0"/>
          </a:p>
          <a:p>
            <a:r>
              <a:rPr lang="en-US" altLang="ja-JP" sz="2800" dirty="0" smtClean="0"/>
              <a:t>(</a:t>
            </a:r>
            <a:r>
              <a:rPr lang="ja-JP" altLang="en-US" sz="2800" dirty="0" smtClean="0"/>
              <a:t>例</a:t>
            </a:r>
            <a:r>
              <a:rPr lang="en-US" altLang="ja-JP" sz="2800" dirty="0" smtClean="0"/>
              <a:t>) </a:t>
            </a:r>
            <a:r>
              <a:rPr lang="ja-JP" altLang="en-US" sz="2800" dirty="0" smtClean="0"/>
              <a:t>前ページの例の、</a:t>
            </a:r>
            <a:r>
              <a:rPr lang="en-US" altLang="ja-JP" sz="2800" dirty="0" smtClean="0"/>
              <a:t>elements = new char [size]</a:t>
            </a:r>
          </a:p>
          <a:p>
            <a:r>
              <a:rPr lang="ja-JP" altLang="en-US" sz="2800" dirty="0" smtClean="0"/>
              <a:t>によって、</a:t>
            </a:r>
            <a:r>
              <a:rPr lang="en-US" altLang="ja-JP" sz="2800" dirty="0" smtClean="0"/>
              <a:t>char</a:t>
            </a:r>
            <a:r>
              <a:rPr lang="ja-JP" altLang="en-US" sz="2800" dirty="0" smtClean="0"/>
              <a:t>型を要素とする長さ</a:t>
            </a:r>
            <a:r>
              <a:rPr lang="en-US" altLang="ja-JP" sz="2800" dirty="0" smtClean="0"/>
              <a:t>size</a:t>
            </a:r>
            <a:r>
              <a:rPr lang="ja-JP" altLang="en-US" sz="2800" dirty="0" smtClean="0"/>
              <a:t>の配列が生成される。</a:t>
            </a:r>
            <a:r>
              <a:rPr lang="en-US" altLang="ja-JP" sz="2800" dirty="0" smtClean="0"/>
              <a:t>elements[0], elements[1], …, elements[size-1]</a:t>
            </a:r>
            <a:r>
              <a:rPr lang="ja-JP" altLang="en-US" sz="2800" dirty="0" smtClean="0"/>
              <a:t>によって配列の各要素が得られる。また、</a:t>
            </a:r>
            <a:r>
              <a:rPr lang="en-US" altLang="ja-JP" sz="2800" dirty="0" smtClean="0"/>
              <a:t>delete elements</a:t>
            </a:r>
            <a:r>
              <a:rPr lang="ja-JP" altLang="en-US" sz="2800" dirty="0" smtClean="0"/>
              <a:t>によって配列オブジェクトが破棄される。</a:t>
            </a:r>
            <a:endParaRPr lang="en-US" altLang="ja-JP" sz="2800" dirty="0"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cmpd="sng">
          <a:solidFill>
            <a:schemeClr val="tx1"/>
          </a:solidFill>
        </a:ln>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1214</TotalTime>
  <Words>2567</Words>
  <Application>Microsoft Macintosh PowerPoint</Application>
  <PresentationFormat>画面に合わせる (4:3)</PresentationFormat>
  <Paragraphs>237</Paragraphs>
  <Slides>24</Slides>
  <Notes>3</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vt:lpstr>
      <vt:lpstr>プログラムの分割</vt:lpstr>
      <vt:lpstr>モジュール</vt:lpstr>
      <vt:lpstr>（参考）抽象データ型</vt:lpstr>
      <vt:lpstr>（参考）抽象データ型</vt:lpstr>
      <vt:lpstr>C++におけるクラス</vt:lpstr>
      <vt:lpstr>C++でのクラス宣言</vt:lpstr>
      <vt:lpstr>クラス宣言の例</vt:lpstr>
      <vt:lpstr>オブジェクトの生成、破棄</vt:lpstr>
      <vt:lpstr>テンプレート（例で説明）</vt:lpstr>
      <vt:lpstr>CとC++</vt:lpstr>
      <vt:lpstr>CとC++（続き）</vt:lpstr>
      <vt:lpstr>CとC++（続き）</vt:lpstr>
      <vt:lpstr>オブジェクト指向</vt:lpstr>
      <vt:lpstr>オブジェクト指向</vt:lpstr>
      <vt:lpstr>クラスの階層構造</vt:lpstr>
      <vt:lpstr>継承(inheritance)</vt:lpstr>
      <vt:lpstr>C++の例</vt:lpstr>
      <vt:lpstr>仮想関数(virtual function)</vt:lpstr>
      <vt:lpstr>補足</vt:lpstr>
      <vt:lpstr>C++の特徴</vt:lpstr>
      <vt:lpstr>オブジェクト指向言語のまとめ</vt:lpstr>
      <vt:lpstr>注意</vt:lpstr>
      <vt:lpstr>（参考）Data invariant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dc:title>
  <dc:creator>sasano</dc:creator>
  <cp:lastModifiedBy>Sasano Isao</cp:lastModifiedBy>
  <cp:revision>422</cp:revision>
  <dcterms:created xsi:type="dcterms:W3CDTF">2010-11-04T09:52:56Z</dcterms:created>
  <dcterms:modified xsi:type="dcterms:W3CDTF">2018-01-15T08:50:02Z</dcterms:modified>
</cp:coreProperties>
</file>