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65" r:id="rId5"/>
    <p:sldId id="266" r:id="rId6"/>
    <p:sldId id="267" r:id="rId7"/>
    <p:sldId id="268" r:id="rId8"/>
    <p:sldId id="269" r:id="rId9"/>
    <p:sldId id="270" r:id="rId10"/>
    <p:sldId id="271" r:id="rId11"/>
    <p:sldId id="272" r:id="rId12"/>
    <p:sldId id="273" r:id="rId13"/>
    <p:sldId id="274" r:id="rId14"/>
    <p:sldId id="275" r:id="rId15"/>
    <p:sldId id="276" r:id="rId16"/>
    <p:sldId id="258" r:id="rId17"/>
    <p:sldId id="277" r:id="rId18"/>
    <p:sldId id="282" r:id="rId19"/>
    <p:sldId id="278" r:id="rId20"/>
    <p:sldId id="279" r:id="rId21"/>
    <p:sldId id="285" r:id="rId22"/>
    <p:sldId id="281" r:id="rId23"/>
    <p:sldId id="283" r:id="rId24"/>
    <p:sldId id="286" r:id="rId25"/>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bw"/>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8" d="100"/>
          <a:sy n="98" d="100"/>
        </p:scale>
        <p:origin x="-98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 Id="rId2"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1AC0B91-4105-FC41-AF23-562AED5B73ED}" type="datetimeFigureOut">
              <a:rPr kumimoji="1" lang="ja-JP" altLang="en-US" smtClean="0"/>
              <a:t>17/09/18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3262265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1AC0B91-4105-FC41-AF23-562AED5B73ED}" type="datetimeFigureOut">
              <a:rPr kumimoji="1" lang="ja-JP" altLang="en-US" smtClean="0"/>
              <a:t>17/09/18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2911422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1AC0B91-4105-FC41-AF23-562AED5B73ED}" type="datetimeFigureOut">
              <a:rPr kumimoji="1" lang="ja-JP" altLang="en-US" smtClean="0"/>
              <a:t>17/09/18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3631471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1AC0B91-4105-FC41-AF23-562AED5B73ED}" type="datetimeFigureOut">
              <a:rPr kumimoji="1" lang="ja-JP" altLang="en-US" smtClean="0"/>
              <a:t>17/09/18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301323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1AC0B91-4105-FC41-AF23-562AED5B73ED}" type="datetimeFigureOut">
              <a:rPr kumimoji="1" lang="ja-JP" altLang="en-US" smtClean="0"/>
              <a:t>17/09/18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1670499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1AC0B91-4105-FC41-AF23-562AED5B73ED}" type="datetimeFigureOut">
              <a:rPr kumimoji="1" lang="ja-JP" altLang="en-US" smtClean="0"/>
              <a:t>17/09/18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4006450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1AC0B91-4105-FC41-AF23-562AED5B73ED}" type="datetimeFigureOut">
              <a:rPr kumimoji="1" lang="ja-JP" altLang="en-US" smtClean="0"/>
              <a:t>17/09/18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748843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1AC0B91-4105-FC41-AF23-562AED5B73ED}" type="datetimeFigureOut">
              <a:rPr kumimoji="1" lang="ja-JP" altLang="en-US" smtClean="0"/>
              <a:t>17/09/18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3152637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1AC0B91-4105-FC41-AF23-562AED5B73ED}" type="datetimeFigureOut">
              <a:rPr kumimoji="1" lang="ja-JP" altLang="en-US" smtClean="0"/>
              <a:t>17/09/18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1088008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1AC0B91-4105-FC41-AF23-562AED5B73ED}" type="datetimeFigureOut">
              <a:rPr kumimoji="1" lang="ja-JP" altLang="en-US" smtClean="0"/>
              <a:t>17/09/18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1993116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1AC0B91-4105-FC41-AF23-562AED5B73ED}" type="datetimeFigureOut">
              <a:rPr kumimoji="1" lang="ja-JP" altLang="en-US" smtClean="0"/>
              <a:t>17/09/18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21981735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AC0B91-4105-FC41-AF23-562AED5B73ED}" type="datetimeFigureOut">
              <a:rPr kumimoji="1" lang="ja-JP" altLang="en-US" smtClean="0"/>
              <a:t>17/09/18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1250602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emf"/><Relationship Id="rId5" Type="http://schemas.openxmlformats.org/officeDocument/2006/relationships/oleObject" Target="../embeddings/oleObject2.bin"/><Relationship Id="rId6"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62316"/>
            <a:ext cx="7772400" cy="847019"/>
          </a:xfrm>
        </p:spPr>
        <p:txBody>
          <a:bodyPr/>
          <a:lstStyle/>
          <a:p>
            <a:r>
              <a:rPr kumimoji="1" lang="ja-JP" altLang="en-US" dirty="0" smtClean="0"/>
              <a:t>プログラミング言語論</a:t>
            </a:r>
            <a:endParaRPr kumimoji="1" lang="ja-JP" altLang="en-US" dirty="0"/>
          </a:p>
        </p:txBody>
      </p:sp>
      <p:sp>
        <p:nvSpPr>
          <p:cNvPr id="4" name="テキスト ボックス 3"/>
          <p:cNvSpPr txBox="1"/>
          <p:nvPr/>
        </p:nvSpPr>
        <p:spPr>
          <a:xfrm>
            <a:off x="2373570" y="5116286"/>
            <a:ext cx="4173985" cy="584776"/>
          </a:xfrm>
          <a:prstGeom prst="rect">
            <a:avLst/>
          </a:prstGeom>
          <a:noFill/>
        </p:spPr>
        <p:txBody>
          <a:bodyPr wrap="square" rtlCol="0">
            <a:spAutoFit/>
          </a:bodyPr>
          <a:lstStyle/>
          <a:p>
            <a:pPr algn="ctr"/>
            <a:r>
              <a:rPr kumimoji="1" lang="ja-JP" altLang="en-US" sz="3200" dirty="0" smtClean="0"/>
              <a:t>情報工学科</a:t>
            </a:r>
            <a:r>
              <a:rPr kumimoji="1" lang="en-US" altLang="ja-JP" sz="3200" dirty="0" smtClean="0"/>
              <a:t>  </a:t>
            </a:r>
            <a:r>
              <a:rPr lang="ja-JP" altLang="en-US" sz="3200" dirty="0" smtClean="0"/>
              <a:t>篠埜　功</a:t>
            </a:r>
            <a:endParaRPr kumimoji="1" lang="ja-JP" altLang="en-US" sz="3200" dirty="0"/>
          </a:p>
        </p:txBody>
      </p:sp>
      <p:sp>
        <p:nvSpPr>
          <p:cNvPr id="3" name="正方形/長方形 2"/>
          <p:cNvSpPr/>
          <p:nvPr/>
        </p:nvSpPr>
        <p:spPr>
          <a:xfrm>
            <a:off x="2001062" y="3247675"/>
            <a:ext cx="5226911" cy="584776"/>
          </a:xfrm>
          <a:prstGeom prst="rect">
            <a:avLst/>
          </a:prstGeom>
        </p:spPr>
        <p:txBody>
          <a:bodyPr wrap="none">
            <a:spAutoFit/>
          </a:bodyPr>
          <a:lstStyle/>
          <a:p>
            <a:r>
              <a:rPr lang="ja-JP" altLang="en-US" sz="3200" dirty="0"/>
              <a:t>第</a:t>
            </a:r>
            <a:r>
              <a:rPr lang="en-US" altLang="ja-JP" sz="3200" dirty="0" smtClean="0"/>
              <a:t>11</a:t>
            </a:r>
            <a:r>
              <a:rPr lang="ja-JP" altLang="en-US" sz="3200" dirty="0" smtClean="0"/>
              <a:t>回</a:t>
            </a:r>
            <a:r>
              <a:rPr lang="en-US" altLang="ja-JP" sz="3200" dirty="0" smtClean="0"/>
              <a:t> </a:t>
            </a:r>
            <a:r>
              <a:rPr lang="ja-JP" altLang="en-US" sz="3200" dirty="0" smtClean="0"/>
              <a:t>論理型プログラミング</a:t>
            </a:r>
            <a:endParaRPr lang="ja-JP" altLang="en-US" sz="3200" dirty="0"/>
          </a:p>
        </p:txBody>
      </p:sp>
    </p:spTree>
    <p:extLst>
      <p:ext uri="{BB962C8B-B14F-4D97-AF65-F5344CB8AC3E}">
        <p14:creationId xmlns:p14="http://schemas.microsoft.com/office/powerpoint/2010/main" val="147662673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Fact, rule</a:t>
            </a:r>
            <a:r>
              <a:rPr kumimoji="1" lang="ja-JP" altLang="en-US" dirty="0" smtClean="0"/>
              <a:t>の例</a:t>
            </a:r>
            <a:endParaRPr kumimoji="1" lang="ja-JP" altLang="en-US" dirty="0"/>
          </a:p>
        </p:txBody>
      </p:sp>
      <p:sp>
        <p:nvSpPr>
          <p:cNvPr id="4" name="テキスト ボックス 3"/>
          <p:cNvSpPr txBox="1"/>
          <p:nvPr/>
        </p:nvSpPr>
        <p:spPr>
          <a:xfrm>
            <a:off x="1372239" y="1490634"/>
            <a:ext cx="4962191" cy="4832093"/>
          </a:xfrm>
          <a:prstGeom prst="rect">
            <a:avLst/>
          </a:prstGeom>
          <a:noFill/>
        </p:spPr>
        <p:txBody>
          <a:bodyPr wrap="none" rtlCol="0">
            <a:spAutoFit/>
          </a:bodyPr>
          <a:lstStyle/>
          <a:p>
            <a:r>
              <a:rPr lang="en-US" altLang="ja-JP" sz="2800" dirty="0" smtClean="0"/>
              <a:t>l</a:t>
            </a:r>
            <a:r>
              <a:rPr kumimoji="1" lang="en-US" altLang="ja-JP" sz="2800" dirty="0" smtClean="0"/>
              <a:t>ink(</a:t>
            </a:r>
            <a:r>
              <a:rPr kumimoji="1" lang="en-US" altLang="ja-JP" sz="2800" dirty="0" err="1" smtClean="0"/>
              <a:t>fortran</a:t>
            </a:r>
            <a:r>
              <a:rPr kumimoji="1" lang="en-US" altLang="ja-JP" sz="2800" dirty="0" smtClean="0"/>
              <a:t>, algol60).</a:t>
            </a:r>
          </a:p>
          <a:p>
            <a:r>
              <a:rPr lang="en-US" altLang="ja-JP" sz="2800" dirty="0"/>
              <a:t>l</a:t>
            </a:r>
            <a:r>
              <a:rPr lang="en-US" altLang="ja-JP" sz="2800" dirty="0" smtClean="0"/>
              <a:t>ink(algol60, </a:t>
            </a:r>
            <a:r>
              <a:rPr lang="en-US" altLang="ja-JP" sz="2800" dirty="0" err="1" smtClean="0"/>
              <a:t>cpl</a:t>
            </a:r>
            <a:r>
              <a:rPr lang="en-US" altLang="ja-JP" sz="2800" dirty="0" smtClean="0"/>
              <a:t>).</a:t>
            </a:r>
          </a:p>
          <a:p>
            <a:r>
              <a:rPr lang="en-US" altLang="ja-JP" sz="2800" dirty="0"/>
              <a:t>l</a:t>
            </a:r>
            <a:r>
              <a:rPr kumimoji="1" lang="en-US" altLang="ja-JP" sz="2800" dirty="0" smtClean="0"/>
              <a:t>ink(</a:t>
            </a:r>
            <a:r>
              <a:rPr kumimoji="1" lang="en-US" altLang="ja-JP" sz="2800" dirty="0" err="1" smtClean="0"/>
              <a:t>cpl</a:t>
            </a:r>
            <a:r>
              <a:rPr kumimoji="1" lang="en-US" altLang="ja-JP" sz="2800" dirty="0" smtClean="0"/>
              <a:t>, </a:t>
            </a:r>
            <a:r>
              <a:rPr kumimoji="1" lang="en-US" altLang="ja-JP" sz="2800" dirty="0" err="1" smtClean="0"/>
              <a:t>bcpl</a:t>
            </a:r>
            <a:r>
              <a:rPr kumimoji="1" lang="en-US" altLang="ja-JP" sz="2800" dirty="0" smtClean="0"/>
              <a:t>).</a:t>
            </a:r>
          </a:p>
          <a:p>
            <a:r>
              <a:rPr lang="en-US" altLang="ja-JP" sz="2800" dirty="0" smtClean="0"/>
              <a:t>link(</a:t>
            </a:r>
            <a:r>
              <a:rPr lang="en-US" altLang="ja-JP" sz="2800" dirty="0" err="1" smtClean="0"/>
              <a:t>bcpl</a:t>
            </a:r>
            <a:r>
              <a:rPr lang="en-US" altLang="ja-JP" sz="2800" dirty="0" smtClean="0"/>
              <a:t>, c).</a:t>
            </a:r>
          </a:p>
          <a:p>
            <a:r>
              <a:rPr kumimoji="1" lang="en-US" altLang="ja-JP" sz="2800" dirty="0" smtClean="0"/>
              <a:t>link(c, </a:t>
            </a:r>
            <a:r>
              <a:rPr kumimoji="1" lang="en-US" altLang="ja-JP" sz="2800" dirty="0" err="1" smtClean="0"/>
              <a:t>cplusplus</a:t>
            </a:r>
            <a:r>
              <a:rPr kumimoji="1" lang="en-US" altLang="ja-JP" sz="2800" dirty="0" smtClean="0"/>
              <a:t>).</a:t>
            </a:r>
          </a:p>
          <a:p>
            <a:r>
              <a:rPr lang="en-US" altLang="ja-JP" sz="2800" dirty="0" smtClean="0"/>
              <a:t>link(algol60, simula67).</a:t>
            </a:r>
          </a:p>
          <a:p>
            <a:r>
              <a:rPr kumimoji="1" lang="en-US" altLang="ja-JP" sz="2800" dirty="0" smtClean="0"/>
              <a:t>link(simula67, </a:t>
            </a:r>
            <a:r>
              <a:rPr kumimoji="1" lang="en-US" altLang="ja-JP" sz="2800" dirty="0" err="1" smtClean="0"/>
              <a:t>cplusplus</a:t>
            </a:r>
            <a:r>
              <a:rPr kumimoji="1" lang="en-US" altLang="ja-JP" sz="2800" dirty="0" smtClean="0"/>
              <a:t>).</a:t>
            </a:r>
          </a:p>
          <a:p>
            <a:r>
              <a:rPr lang="en-US" altLang="ja-JP" sz="2800" dirty="0" smtClean="0"/>
              <a:t>link(simula67, smalltalk80).</a:t>
            </a:r>
          </a:p>
          <a:p>
            <a:endParaRPr kumimoji="1" lang="en-US" altLang="ja-JP" sz="2800" dirty="0"/>
          </a:p>
          <a:p>
            <a:r>
              <a:rPr lang="en-US" altLang="ja-JP" sz="2800" dirty="0"/>
              <a:t>p</a:t>
            </a:r>
            <a:r>
              <a:rPr lang="en-US" altLang="ja-JP" sz="2800" dirty="0" smtClean="0"/>
              <a:t>ath(L,L).</a:t>
            </a:r>
          </a:p>
          <a:p>
            <a:r>
              <a:rPr lang="en-US" altLang="ja-JP" sz="2800" dirty="0"/>
              <a:t>p</a:t>
            </a:r>
            <a:r>
              <a:rPr kumimoji="1" lang="en-US" altLang="ja-JP" sz="2800" dirty="0" smtClean="0"/>
              <a:t>ath(L,M) :- link(L,X), path(X,M) .</a:t>
            </a:r>
            <a:endParaRPr kumimoji="1" lang="ja-JP" altLang="en-US" sz="2800" dirty="0"/>
          </a:p>
        </p:txBody>
      </p:sp>
    </p:spTree>
    <p:extLst>
      <p:ext uri="{BB962C8B-B14F-4D97-AF65-F5344CB8AC3E}">
        <p14:creationId xmlns:p14="http://schemas.microsoft.com/office/powerpoint/2010/main" val="13322034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6383"/>
            <a:ext cx="8229600" cy="878799"/>
          </a:xfrm>
        </p:spPr>
        <p:txBody>
          <a:bodyPr/>
          <a:lstStyle/>
          <a:p>
            <a:r>
              <a:rPr kumimoji="1" lang="en-US" altLang="ja-JP" dirty="0" smtClean="0"/>
              <a:t>Existential queries</a:t>
            </a:r>
            <a:endParaRPr kumimoji="1" lang="ja-JP" altLang="en-US" dirty="0"/>
          </a:p>
        </p:txBody>
      </p:sp>
      <p:sp>
        <p:nvSpPr>
          <p:cNvPr id="4" name="テキスト ボックス 3"/>
          <p:cNvSpPr txBox="1"/>
          <p:nvPr/>
        </p:nvSpPr>
        <p:spPr>
          <a:xfrm>
            <a:off x="585374" y="1095182"/>
            <a:ext cx="7802310" cy="5262980"/>
          </a:xfrm>
          <a:prstGeom prst="rect">
            <a:avLst/>
          </a:prstGeom>
          <a:noFill/>
        </p:spPr>
        <p:txBody>
          <a:bodyPr wrap="square" rtlCol="0">
            <a:spAutoFit/>
          </a:bodyPr>
          <a:lstStyle/>
          <a:p>
            <a:r>
              <a:rPr kumimoji="1" lang="en-US" altLang="ja-JP" sz="2800" dirty="0" smtClean="0"/>
              <a:t>Query    </a:t>
            </a:r>
            <a:r>
              <a:rPr lang="en-US" altLang="ja-JP" sz="2800" dirty="0" smtClean="0"/>
              <a:t>&lt;</a:t>
            </a:r>
            <a:r>
              <a:rPr lang="en-US" altLang="ja-JP" sz="2800" i="1" dirty="0" smtClean="0"/>
              <a:t>term</a:t>
            </a:r>
            <a:r>
              <a:rPr lang="en-US" altLang="ja-JP" sz="2800" dirty="0" smtClean="0"/>
              <a:t>&gt;</a:t>
            </a:r>
            <a:r>
              <a:rPr lang="en-US" altLang="ja-JP" sz="2800" baseline="-25000" dirty="0" smtClean="0"/>
              <a:t>1</a:t>
            </a:r>
            <a:r>
              <a:rPr lang="en-US" altLang="ja-JP" sz="2800" dirty="0" smtClean="0"/>
              <a:t>, &lt;</a:t>
            </a:r>
            <a:r>
              <a:rPr lang="en-US" altLang="ja-JP" sz="2800" i="1" dirty="0" smtClean="0"/>
              <a:t>term</a:t>
            </a:r>
            <a:r>
              <a:rPr lang="en-US" altLang="ja-JP" sz="2800" dirty="0" smtClean="0"/>
              <a:t>&gt;</a:t>
            </a:r>
            <a:r>
              <a:rPr lang="en-US" altLang="ja-JP" sz="2800" baseline="-25000" dirty="0" smtClean="0"/>
              <a:t>2</a:t>
            </a:r>
            <a:r>
              <a:rPr lang="en-US" altLang="ja-JP" sz="2800" dirty="0" smtClean="0"/>
              <a:t>, …. &lt;</a:t>
            </a:r>
            <a:r>
              <a:rPr lang="en-US" altLang="ja-JP" sz="2800" i="1" dirty="0" smtClean="0"/>
              <a:t>term</a:t>
            </a:r>
            <a:r>
              <a:rPr lang="en-US" altLang="ja-JP" sz="2800" dirty="0" smtClean="0"/>
              <a:t>&gt;</a:t>
            </a:r>
            <a:r>
              <a:rPr lang="en-US" altLang="ja-JP" sz="2800" i="1" baseline="-25000" dirty="0" smtClean="0"/>
              <a:t>k</a:t>
            </a:r>
            <a:r>
              <a:rPr lang="en-US" altLang="ja-JP" sz="2800" dirty="0" smtClean="0"/>
              <a:t> .</a:t>
            </a:r>
          </a:p>
          <a:p>
            <a:r>
              <a:rPr kumimoji="1" lang="ja-JP" altLang="en-US" sz="2800" dirty="0" smtClean="0"/>
              <a:t>は、</a:t>
            </a:r>
            <a:r>
              <a:rPr lang="en-US" altLang="ja-JP" sz="2800" dirty="0" smtClean="0"/>
              <a:t>      &lt;</a:t>
            </a:r>
            <a:r>
              <a:rPr lang="en-US" altLang="ja-JP" sz="2800" i="1" dirty="0" smtClean="0"/>
              <a:t>term</a:t>
            </a:r>
            <a:r>
              <a:rPr lang="en-US" altLang="ja-JP" sz="2800" dirty="0" smtClean="0"/>
              <a:t>&gt;</a:t>
            </a:r>
            <a:r>
              <a:rPr lang="en-US" altLang="ja-JP" sz="2800" baseline="-25000" dirty="0" smtClean="0"/>
              <a:t>1</a:t>
            </a:r>
            <a:r>
              <a:rPr lang="en-US" altLang="ja-JP" sz="2800" dirty="0" smtClean="0"/>
              <a:t> </a:t>
            </a:r>
            <a:r>
              <a:rPr lang="en-US" altLang="ja-JP" sz="2800" b="1" dirty="0" smtClean="0"/>
              <a:t>and</a:t>
            </a:r>
            <a:r>
              <a:rPr lang="en-US" altLang="ja-JP" sz="2800" dirty="0" smtClean="0"/>
              <a:t> &lt;</a:t>
            </a:r>
            <a:r>
              <a:rPr lang="en-US" altLang="ja-JP" sz="2800" i="1" dirty="0" smtClean="0"/>
              <a:t>term</a:t>
            </a:r>
            <a:r>
              <a:rPr lang="en-US" altLang="ja-JP" sz="2800" dirty="0" smtClean="0"/>
              <a:t>&gt;</a:t>
            </a:r>
            <a:r>
              <a:rPr lang="en-US" altLang="ja-JP" sz="2800" baseline="-25000" dirty="0" smtClean="0"/>
              <a:t>2</a:t>
            </a:r>
            <a:r>
              <a:rPr lang="en-US" altLang="ja-JP" sz="2800" dirty="0" smtClean="0"/>
              <a:t> </a:t>
            </a:r>
            <a:r>
              <a:rPr lang="en-US" altLang="ja-JP" sz="2800" b="1" dirty="0" smtClean="0"/>
              <a:t>and</a:t>
            </a:r>
            <a:r>
              <a:rPr lang="en-US" altLang="ja-JP" sz="2800" dirty="0" smtClean="0"/>
              <a:t> … </a:t>
            </a:r>
            <a:r>
              <a:rPr lang="en-US" altLang="ja-JP" sz="2800" b="1" dirty="0" smtClean="0"/>
              <a:t>and</a:t>
            </a:r>
            <a:r>
              <a:rPr lang="en-US" altLang="ja-JP" sz="2800" dirty="0" smtClean="0"/>
              <a:t> &lt;</a:t>
            </a:r>
            <a:r>
              <a:rPr lang="en-US" altLang="ja-JP" sz="2800" i="1" dirty="0" smtClean="0"/>
              <a:t>term</a:t>
            </a:r>
            <a:r>
              <a:rPr lang="en-US" altLang="ja-JP" sz="2800" dirty="0" smtClean="0"/>
              <a:t>&gt;</a:t>
            </a:r>
            <a:r>
              <a:rPr lang="en-US" altLang="ja-JP" sz="2800" i="1" baseline="-25000" dirty="0" smtClean="0"/>
              <a:t>k</a:t>
            </a:r>
            <a:r>
              <a:rPr lang="en-US" altLang="ja-JP" sz="2800" dirty="0" smtClean="0"/>
              <a:t> ?</a:t>
            </a:r>
          </a:p>
          <a:p>
            <a:r>
              <a:rPr kumimoji="1" lang="ja-JP" altLang="en-US" sz="2800" dirty="0" smtClean="0"/>
              <a:t>という疑似コードに対応する。</a:t>
            </a:r>
            <a:r>
              <a:rPr lang="en-US" altLang="ja-JP" sz="2800" dirty="0" smtClean="0"/>
              <a:t>Query</a:t>
            </a:r>
            <a:r>
              <a:rPr lang="ja-JP" altLang="en-US" sz="2800" dirty="0" smtClean="0"/>
              <a:t>は</a:t>
            </a:r>
            <a:r>
              <a:rPr lang="en-US" altLang="ja-JP" sz="2800" dirty="0" smtClean="0"/>
              <a:t>goal</a:t>
            </a:r>
            <a:r>
              <a:rPr lang="ja-JP" altLang="en-US" sz="2800" dirty="0" smtClean="0"/>
              <a:t>とも呼ばれる。</a:t>
            </a:r>
            <a:r>
              <a:rPr lang="en-US" altLang="ja-JP" sz="2800" dirty="0" smtClean="0"/>
              <a:t>Query</a:t>
            </a:r>
            <a:r>
              <a:rPr lang="ja-JP" altLang="en-US" sz="2800" dirty="0" smtClean="0"/>
              <a:t>中の各</a:t>
            </a:r>
            <a:r>
              <a:rPr lang="en-US" altLang="ja-JP" sz="2800" dirty="0" smtClean="0"/>
              <a:t>term</a:t>
            </a:r>
            <a:r>
              <a:rPr lang="ja-JP" altLang="en-US" sz="2800" dirty="0" smtClean="0"/>
              <a:t>は</a:t>
            </a:r>
            <a:r>
              <a:rPr lang="en-US" altLang="ja-JP" sz="2800" dirty="0" err="1" smtClean="0"/>
              <a:t>subgoal</a:t>
            </a:r>
            <a:r>
              <a:rPr lang="ja-JP" altLang="en-US" sz="2800" dirty="0" smtClean="0"/>
              <a:t>とも呼ばれる。</a:t>
            </a:r>
            <a:endParaRPr lang="en-US" altLang="ja-JP" sz="2800" dirty="0" smtClean="0"/>
          </a:p>
          <a:p>
            <a:r>
              <a:rPr kumimoji="1" lang="ja-JP" altLang="en-US" sz="2800" dirty="0" smtClean="0"/>
              <a:t>（例）</a:t>
            </a:r>
            <a:r>
              <a:rPr kumimoji="1" lang="en-US" altLang="ja-JP" sz="2800" dirty="0" smtClean="0"/>
              <a:t> </a:t>
            </a:r>
            <a:r>
              <a:rPr kumimoji="1" lang="en-US" altLang="ja-JP" sz="2800" i="1" dirty="0" smtClean="0"/>
              <a:t>?-</a:t>
            </a:r>
            <a:r>
              <a:rPr kumimoji="1" lang="en-US" altLang="ja-JP" sz="2800" dirty="0" smtClean="0"/>
              <a:t> </a:t>
            </a:r>
            <a:r>
              <a:rPr kumimoji="1" lang="en-US" altLang="ja-JP" sz="2800" dirty="0" smtClean="0">
                <a:solidFill>
                  <a:srgbClr val="FF0000"/>
                </a:solidFill>
              </a:rPr>
              <a:t>link(</a:t>
            </a:r>
            <a:r>
              <a:rPr kumimoji="1" lang="en-US" altLang="ja-JP" sz="2800" dirty="0" err="1" smtClean="0">
                <a:solidFill>
                  <a:srgbClr val="FF0000"/>
                </a:solidFill>
              </a:rPr>
              <a:t>cpl</a:t>
            </a:r>
            <a:r>
              <a:rPr lang="en-US" altLang="ja-JP" sz="2800" dirty="0" smtClean="0">
                <a:solidFill>
                  <a:srgbClr val="FF0000"/>
                </a:solidFill>
              </a:rPr>
              <a:t>, </a:t>
            </a:r>
            <a:r>
              <a:rPr lang="en-US" altLang="ja-JP" sz="2800" dirty="0" err="1" smtClean="0">
                <a:solidFill>
                  <a:srgbClr val="FF0000"/>
                </a:solidFill>
              </a:rPr>
              <a:t>bcpl</a:t>
            </a:r>
            <a:r>
              <a:rPr lang="en-US" altLang="ja-JP" sz="2800" dirty="0" smtClean="0">
                <a:solidFill>
                  <a:srgbClr val="FF0000"/>
                </a:solidFill>
              </a:rPr>
              <a:t>), link(</a:t>
            </a:r>
            <a:r>
              <a:rPr lang="en-US" altLang="ja-JP" sz="2800" dirty="0" err="1" smtClean="0">
                <a:solidFill>
                  <a:srgbClr val="FF0000"/>
                </a:solidFill>
              </a:rPr>
              <a:t>bcpl</a:t>
            </a:r>
            <a:r>
              <a:rPr lang="en-US" altLang="ja-JP" sz="2800" dirty="0" smtClean="0">
                <a:solidFill>
                  <a:srgbClr val="FF0000"/>
                </a:solidFill>
              </a:rPr>
              <a:t>, c).</a:t>
            </a:r>
          </a:p>
          <a:p>
            <a:r>
              <a:rPr kumimoji="1" lang="en-US" altLang="ja-JP" sz="2800" dirty="0"/>
              <a:t> </a:t>
            </a:r>
            <a:r>
              <a:rPr kumimoji="1" lang="en-US" altLang="ja-JP" sz="2800" dirty="0" smtClean="0"/>
              <a:t>          </a:t>
            </a:r>
            <a:r>
              <a:rPr kumimoji="1" lang="en-US" altLang="ja-JP" sz="2800" i="1" dirty="0" smtClean="0"/>
              <a:t>yes</a:t>
            </a:r>
          </a:p>
          <a:p>
            <a:r>
              <a:rPr lang="en-US" altLang="ja-JP" sz="2800" dirty="0"/>
              <a:t> </a:t>
            </a:r>
            <a:r>
              <a:rPr lang="en-US" altLang="ja-JP" sz="2800" dirty="0" smtClean="0"/>
              <a:t>         </a:t>
            </a:r>
            <a:r>
              <a:rPr lang="en-US" altLang="ja-JP" sz="2800" i="1" dirty="0" smtClean="0"/>
              <a:t>?-</a:t>
            </a:r>
            <a:r>
              <a:rPr lang="en-US" altLang="ja-JP" sz="2800" dirty="0" smtClean="0"/>
              <a:t> </a:t>
            </a:r>
            <a:r>
              <a:rPr lang="en-US" altLang="ja-JP" sz="2800" dirty="0" smtClean="0">
                <a:solidFill>
                  <a:srgbClr val="FF0000"/>
                </a:solidFill>
              </a:rPr>
              <a:t>link(algol60, L), link(L, M).</a:t>
            </a:r>
          </a:p>
          <a:p>
            <a:r>
              <a:rPr kumimoji="1" lang="en-US" altLang="ja-JP" sz="2800" dirty="0"/>
              <a:t> </a:t>
            </a:r>
            <a:r>
              <a:rPr kumimoji="1" lang="en-US" altLang="ja-JP" sz="2800" dirty="0" smtClean="0"/>
              <a:t>         </a:t>
            </a:r>
            <a:r>
              <a:rPr kumimoji="1" lang="en-US" altLang="ja-JP" sz="2800" i="1" dirty="0" smtClean="0"/>
              <a:t>L=</a:t>
            </a:r>
            <a:r>
              <a:rPr kumimoji="1" lang="en-US" altLang="ja-JP" sz="2800" i="1" dirty="0" err="1" smtClean="0"/>
              <a:t>cpl</a:t>
            </a:r>
            <a:endParaRPr kumimoji="1" lang="en-US" altLang="ja-JP" sz="2800" i="1" dirty="0" smtClean="0"/>
          </a:p>
          <a:p>
            <a:r>
              <a:rPr lang="en-US" altLang="ja-JP" sz="2800" i="1" dirty="0"/>
              <a:t> </a:t>
            </a:r>
            <a:r>
              <a:rPr lang="en-US" altLang="ja-JP" sz="2800" i="1" dirty="0" smtClean="0"/>
              <a:t>         M=</a:t>
            </a:r>
            <a:r>
              <a:rPr lang="en-US" altLang="ja-JP" sz="2800" i="1" dirty="0" err="1" smtClean="0"/>
              <a:t>bcpl</a:t>
            </a:r>
            <a:endParaRPr lang="en-US" altLang="ja-JP" sz="2800" i="1" dirty="0" smtClean="0"/>
          </a:p>
          <a:p>
            <a:r>
              <a:rPr kumimoji="1" lang="ja-JP" altLang="en-US" sz="2800" dirty="0" smtClean="0"/>
              <a:t>こ</a:t>
            </a:r>
            <a:r>
              <a:rPr lang="ja-JP" altLang="en-US" sz="2800" dirty="0" smtClean="0"/>
              <a:t>こで</a:t>
            </a:r>
            <a:r>
              <a:rPr lang="en-US" altLang="ja-JP" sz="2800" dirty="0" smtClean="0"/>
              <a:t>return</a:t>
            </a:r>
            <a:r>
              <a:rPr lang="ja-JP" altLang="en-US" sz="2800" dirty="0" smtClean="0"/>
              <a:t>キーを押すと</a:t>
            </a:r>
            <a:r>
              <a:rPr lang="en-US" altLang="ja-JP" sz="2800" dirty="0" smtClean="0"/>
              <a:t>yes</a:t>
            </a:r>
            <a:r>
              <a:rPr lang="ja-JP" altLang="en-US" sz="2800" dirty="0" smtClean="0"/>
              <a:t>と表示されて終了するが、</a:t>
            </a:r>
            <a:r>
              <a:rPr lang="en-US" altLang="ja-JP" sz="2800" dirty="0" smtClean="0"/>
              <a:t>;</a:t>
            </a:r>
            <a:r>
              <a:rPr lang="ja-JP" altLang="en-US" sz="2800" dirty="0" smtClean="0"/>
              <a:t>を打つと別の解が表示される（かあるいは解が見つからない場合は</a:t>
            </a:r>
            <a:r>
              <a:rPr lang="en-US" altLang="ja-JP" sz="2800" dirty="0" smtClean="0"/>
              <a:t>no</a:t>
            </a:r>
            <a:r>
              <a:rPr lang="ja-JP" altLang="en-US" sz="2800" dirty="0" smtClean="0"/>
              <a:t>が表示される）。</a:t>
            </a:r>
            <a:endParaRPr kumimoji="1" lang="en-US" altLang="ja-JP" sz="2800" dirty="0" smtClean="0"/>
          </a:p>
        </p:txBody>
      </p:sp>
      <p:sp>
        <p:nvSpPr>
          <p:cNvPr id="5" name="テキスト ボックス 4"/>
          <p:cNvSpPr txBox="1"/>
          <p:nvPr/>
        </p:nvSpPr>
        <p:spPr>
          <a:xfrm>
            <a:off x="5806886" y="3716629"/>
            <a:ext cx="2580798" cy="1200328"/>
          </a:xfrm>
          <a:prstGeom prst="rect">
            <a:avLst/>
          </a:prstGeom>
          <a:noFill/>
          <a:ln>
            <a:solidFill>
              <a:srgbClr val="000000"/>
            </a:solidFill>
          </a:ln>
        </p:spPr>
        <p:txBody>
          <a:bodyPr wrap="square" rtlCol="0">
            <a:spAutoFit/>
          </a:bodyPr>
          <a:lstStyle/>
          <a:p>
            <a:r>
              <a:rPr kumimoji="1" lang="en-US" altLang="ja-JP" sz="2400" dirty="0" smtClean="0"/>
              <a:t>link(algol60,L) </a:t>
            </a:r>
            <a:r>
              <a:rPr kumimoji="1" lang="ja-JP" altLang="en-US" sz="2400" dirty="0" smtClean="0"/>
              <a:t>と</a:t>
            </a:r>
            <a:r>
              <a:rPr kumimoji="1" lang="en-US" altLang="ja-JP" sz="2400" dirty="0" smtClean="0"/>
              <a:t>link(L,M)</a:t>
            </a:r>
            <a:r>
              <a:rPr kumimoji="1" lang="ja-JP" altLang="en-US" sz="2400" dirty="0" smtClean="0"/>
              <a:t>を満たす</a:t>
            </a:r>
            <a:r>
              <a:rPr kumimoji="1" lang="en-US" altLang="ja-JP" sz="2400" dirty="0" smtClean="0"/>
              <a:t>L,M</a:t>
            </a:r>
            <a:r>
              <a:rPr kumimoji="1" lang="ja-JP" altLang="en-US" sz="2400" dirty="0" smtClean="0"/>
              <a:t>はあるか？</a:t>
            </a:r>
            <a:endParaRPr kumimoji="1" lang="ja-JP" altLang="en-US" sz="2400" dirty="0"/>
          </a:p>
        </p:txBody>
      </p:sp>
    </p:spTree>
    <p:extLst>
      <p:ext uri="{BB962C8B-B14F-4D97-AF65-F5344CB8AC3E}">
        <p14:creationId xmlns:p14="http://schemas.microsoft.com/office/powerpoint/2010/main" val="313165700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（続き）</a:t>
            </a:r>
            <a:endParaRPr kumimoji="1" lang="ja-JP" altLang="en-US" dirty="0"/>
          </a:p>
        </p:txBody>
      </p:sp>
      <p:sp>
        <p:nvSpPr>
          <p:cNvPr id="4" name="テキスト ボックス 3"/>
          <p:cNvSpPr txBox="1"/>
          <p:nvPr/>
        </p:nvSpPr>
        <p:spPr>
          <a:xfrm>
            <a:off x="884490" y="1304435"/>
            <a:ext cx="7802310" cy="3539431"/>
          </a:xfrm>
          <a:prstGeom prst="rect">
            <a:avLst/>
          </a:prstGeom>
          <a:noFill/>
        </p:spPr>
        <p:txBody>
          <a:bodyPr wrap="square" rtlCol="0">
            <a:spAutoFit/>
          </a:bodyPr>
          <a:lstStyle/>
          <a:p>
            <a:r>
              <a:rPr lang="en-US" altLang="ja-JP" sz="2800" i="1" dirty="0" smtClean="0"/>
              <a:t>?-</a:t>
            </a:r>
            <a:r>
              <a:rPr lang="en-US" altLang="ja-JP" sz="2800" dirty="0" smtClean="0"/>
              <a:t> </a:t>
            </a:r>
            <a:r>
              <a:rPr lang="en-US" altLang="ja-JP" sz="2800" dirty="0" smtClean="0">
                <a:solidFill>
                  <a:srgbClr val="FF0000"/>
                </a:solidFill>
              </a:rPr>
              <a:t>link(algol60, L), link(L, M).</a:t>
            </a:r>
          </a:p>
          <a:p>
            <a:r>
              <a:rPr kumimoji="1" lang="en-US" altLang="ja-JP" sz="2800" dirty="0"/>
              <a:t> </a:t>
            </a:r>
            <a:r>
              <a:rPr kumimoji="1" lang="en-US" altLang="ja-JP" sz="2800" dirty="0" smtClean="0"/>
              <a:t>   </a:t>
            </a:r>
            <a:r>
              <a:rPr kumimoji="1" lang="en-US" altLang="ja-JP" sz="2800" i="1" dirty="0" smtClean="0"/>
              <a:t>L=</a:t>
            </a:r>
            <a:r>
              <a:rPr kumimoji="1" lang="en-US" altLang="ja-JP" sz="2800" i="1" dirty="0" err="1" smtClean="0"/>
              <a:t>cpl</a:t>
            </a:r>
            <a:endParaRPr kumimoji="1" lang="en-US" altLang="ja-JP" sz="2800" i="1" dirty="0" smtClean="0"/>
          </a:p>
          <a:p>
            <a:r>
              <a:rPr lang="en-US" altLang="ja-JP" sz="2800" i="1" dirty="0"/>
              <a:t> </a:t>
            </a:r>
            <a:r>
              <a:rPr lang="en-US" altLang="ja-JP" sz="2800" i="1" dirty="0" smtClean="0"/>
              <a:t>   M=</a:t>
            </a:r>
            <a:r>
              <a:rPr lang="en-US" altLang="ja-JP" sz="2800" i="1" dirty="0" err="1" smtClean="0"/>
              <a:t>bcpl</a:t>
            </a:r>
            <a:r>
              <a:rPr lang="en-US" altLang="ja-JP" sz="2800" i="1" dirty="0" smtClean="0"/>
              <a:t>  </a:t>
            </a:r>
            <a:r>
              <a:rPr lang="en-US" altLang="ja-JP" sz="2800" dirty="0" smtClean="0">
                <a:solidFill>
                  <a:srgbClr val="FF0000"/>
                </a:solidFill>
              </a:rPr>
              <a:t>;</a:t>
            </a:r>
          </a:p>
          <a:p>
            <a:r>
              <a:rPr lang="en-US" altLang="ja-JP" sz="2800" dirty="0" smtClean="0"/>
              <a:t>    </a:t>
            </a:r>
            <a:r>
              <a:rPr lang="en-US" altLang="ja-JP" sz="2800" i="1" dirty="0" smtClean="0"/>
              <a:t>L=simula67</a:t>
            </a:r>
          </a:p>
          <a:p>
            <a:r>
              <a:rPr lang="en-US" altLang="ja-JP" sz="2800" i="1" dirty="0"/>
              <a:t> </a:t>
            </a:r>
            <a:r>
              <a:rPr lang="en-US" altLang="ja-JP" sz="2800" i="1" dirty="0" smtClean="0"/>
              <a:t>   M=</a:t>
            </a:r>
            <a:r>
              <a:rPr lang="en-US" altLang="ja-JP" sz="2800" i="1" dirty="0" err="1" smtClean="0"/>
              <a:t>cplusplus</a:t>
            </a:r>
            <a:r>
              <a:rPr lang="en-US" altLang="ja-JP" sz="2800" i="1" dirty="0" smtClean="0"/>
              <a:t> </a:t>
            </a:r>
            <a:r>
              <a:rPr lang="en-US" altLang="ja-JP" sz="2800" dirty="0" smtClean="0">
                <a:solidFill>
                  <a:srgbClr val="FF0000"/>
                </a:solidFill>
              </a:rPr>
              <a:t>;</a:t>
            </a:r>
          </a:p>
          <a:p>
            <a:r>
              <a:rPr lang="en-US" altLang="ja-JP" sz="2800" dirty="0"/>
              <a:t> </a:t>
            </a:r>
            <a:r>
              <a:rPr lang="en-US" altLang="ja-JP" sz="2800" dirty="0" smtClean="0"/>
              <a:t>  </a:t>
            </a:r>
            <a:r>
              <a:rPr lang="en-US" altLang="ja-JP" sz="2800" i="1" dirty="0" smtClean="0"/>
              <a:t> L=simula67</a:t>
            </a:r>
          </a:p>
          <a:p>
            <a:r>
              <a:rPr lang="en-US" altLang="ja-JP" sz="2800" i="1" dirty="0"/>
              <a:t> </a:t>
            </a:r>
            <a:r>
              <a:rPr lang="en-US" altLang="ja-JP" sz="2800" i="1" dirty="0" smtClean="0"/>
              <a:t>   M=smalltalk80</a:t>
            </a:r>
            <a:endParaRPr lang="en-US" altLang="ja-JP" sz="2800" dirty="0" smtClean="0">
              <a:solidFill>
                <a:srgbClr val="FF0000"/>
              </a:solidFill>
            </a:endParaRPr>
          </a:p>
          <a:p>
            <a:r>
              <a:rPr lang="en-US" altLang="ja-JP" sz="2800" dirty="0"/>
              <a:t> </a:t>
            </a:r>
            <a:r>
              <a:rPr lang="en-US" altLang="ja-JP" sz="2800" dirty="0" smtClean="0"/>
              <a:t>  </a:t>
            </a:r>
            <a:r>
              <a:rPr lang="en-US" altLang="ja-JP" sz="2800" i="1" dirty="0"/>
              <a:t> </a:t>
            </a:r>
            <a:r>
              <a:rPr lang="en-US" altLang="ja-JP" sz="2800" i="1" dirty="0" smtClean="0"/>
              <a:t>yes</a:t>
            </a:r>
          </a:p>
        </p:txBody>
      </p:sp>
      <p:sp>
        <p:nvSpPr>
          <p:cNvPr id="3" name="テキスト ボックス 2"/>
          <p:cNvSpPr txBox="1"/>
          <p:nvPr/>
        </p:nvSpPr>
        <p:spPr>
          <a:xfrm>
            <a:off x="4399779" y="3927138"/>
            <a:ext cx="3640183" cy="1569660"/>
          </a:xfrm>
          <a:prstGeom prst="rect">
            <a:avLst/>
          </a:prstGeom>
          <a:noFill/>
        </p:spPr>
        <p:txBody>
          <a:bodyPr wrap="square" rtlCol="0">
            <a:spAutoFit/>
          </a:bodyPr>
          <a:lstStyle/>
          <a:p>
            <a:r>
              <a:rPr kumimoji="1" lang="ja-JP" altLang="en-US" sz="2400" dirty="0" smtClean="0"/>
              <a:t>次の解がないことが分かった場合はこのように</a:t>
            </a:r>
            <a:r>
              <a:rPr kumimoji="1" lang="en-US" altLang="ja-JP" sz="2400" dirty="0" smtClean="0"/>
              <a:t>;</a:t>
            </a:r>
            <a:r>
              <a:rPr kumimoji="1" lang="ja-JP" altLang="en-US" sz="2400" dirty="0" smtClean="0"/>
              <a:t>の入力を待たずに</a:t>
            </a:r>
            <a:r>
              <a:rPr kumimoji="1" lang="en-US" altLang="ja-JP" sz="2400" dirty="0" smtClean="0"/>
              <a:t>yes</a:t>
            </a:r>
            <a:r>
              <a:rPr kumimoji="1" lang="ja-JP" altLang="en-US" sz="2400" dirty="0" smtClean="0"/>
              <a:t>が表示される。</a:t>
            </a:r>
            <a:endParaRPr kumimoji="1" lang="ja-JP" altLang="en-US" sz="2400" dirty="0"/>
          </a:p>
        </p:txBody>
      </p:sp>
    </p:spTree>
    <p:extLst>
      <p:ext uri="{BB962C8B-B14F-4D97-AF65-F5344CB8AC3E}">
        <p14:creationId xmlns:p14="http://schemas.microsoft.com/office/powerpoint/2010/main" val="268951701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02101"/>
          </a:xfrm>
        </p:spPr>
        <p:txBody>
          <a:bodyPr/>
          <a:lstStyle/>
          <a:p>
            <a:r>
              <a:rPr kumimoji="1" lang="en-US" altLang="ja-JP" dirty="0" smtClean="0"/>
              <a:t>Universal facts and rules</a:t>
            </a:r>
            <a:endParaRPr kumimoji="1" lang="ja-JP" altLang="en-US" dirty="0"/>
          </a:p>
        </p:txBody>
      </p:sp>
      <p:sp>
        <p:nvSpPr>
          <p:cNvPr id="4" name="テキスト ボックス 3"/>
          <p:cNvSpPr txBox="1"/>
          <p:nvPr/>
        </p:nvSpPr>
        <p:spPr>
          <a:xfrm>
            <a:off x="186434" y="1313626"/>
            <a:ext cx="8774044" cy="5262980"/>
          </a:xfrm>
          <a:prstGeom prst="rect">
            <a:avLst/>
          </a:prstGeom>
          <a:noFill/>
        </p:spPr>
        <p:txBody>
          <a:bodyPr wrap="square" rtlCol="0">
            <a:spAutoFit/>
          </a:bodyPr>
          <a:lstStyle/>
          <a:p>
            <a:r>
              <a:rPr kumimoji="1" lang="en-US" altLang="ja-JP" sz="2800" dirty="0" smtClean="0"/>
              <a:t>Rule    </a:t>
            </a:r>
            <a:r>
              <a:rPr lang="en-US" altLang="ja-JP" sz="2800" dirty="0" smtClean="0"/>
              <a:t>&lt;</a:t>
            </a:r>
            <a:r>
              <a:rPr kumimoji="1" lang="en-US" altLang="ja-JP" sz="2800" i="1" dirty="0" smtClean="0"/>
              <a:t>term</a:t>
            </a:r>
            <a:r>
              <a:rPr kumimoji="1" lang="en-US" altLang="ja-JP" sz="2800" dirty="0" smtClean="0"/>
              <a:t>&gt;  :-  </a:t>
            </a:r>
            <a:r>
              <a:rPr lang="en-US" altLang="ja-JP" sz="2800" dirty="0" smtClean="0"/>
              <a:t>&lt;</a:t>
            </a:r>
            <a:r>
              <a:rPr lang="en-US" altLang="ja-JP" sz="2800" i="1" dirty="0"/>
              <a:t>term</a:t>
            </a:r>
            <a:r>
              <a:rPr lang="en-US" altLang="ja-JP" sz="2800" dirty="0"/>
              <a:t>&gt;</a:t>
            </a:r>
            <a:r>
              <a:rPr lang="en-US" altLang="ja-JP" sz="2800" baseline="-25000" dirty="0"/>
              <a:t>1</a:t>
            </a:r>
            <a:r>
              <a:rPr lang="en-US" altLang="ja-JP" sz="2800" dirty="0"/>
              <a:t>, &lt;</a:t>
            </a:r>
            <a:r>
              <a:rPr lang="en-US" altLang="ja-JP" sz="2800" i="1" dirty="0"/>
              <a:t>term</a:t>
            </a:r>
            <a:r>
              <a:rPr lang="en-US" altLang="ja-JP" sz="2800" dirty="0"/>
              <a:t>&gt;</a:t>
            </a:r>
            <a:r>
              <a:rPr lang="en-US" altLang="ja-JP" sz="2800" baseline="-25000" dirty="0"/>
              <a:t>2</a:t>
            </a:r>
            <a:r>
              <a:rPr lang="en-US" altLang="ja-JP" sz="2800" dirty="0"/>
              <a:t>, …. &lt;</a:t>
            </a:r>
            <a:r>
              <a:rPr lang="en-US" altLang="ja-JP" sz="2800" i="1" dirty="0"/>
              <a:t>term</a:t>
            </a:r>
            <a:r>
              <a:rPr lang="en-US" altLang="ja-JP" sz="2800" dirty="0"/>
              <a:t>&gt;</a:t>
            </a:r>
            <a:r>
              <a:rPr lang="en-US" altLang="ja-JP" sz="2800" i="1" baseline="-25000" dirty="0"/>
              <a:t>k</a:t>
            </a:r>
            <a:r>
              <a:rPr lang="en-US" altLang="ja-JP" sz="2800" dirty="0"/>
              <a:t> .</a:t>
            </a:r>
          </a:p>
          <a:p>
            <a:r>
              <a:rPr lang="ja-JP" altLang="en-US" sz="2800" dirty="0"/>
              <a:t>は、</a:t>
            </a:r>
            <a:r>
              <a:rPr lang="en-US" altLang="ja-JP" sz="2800" dirty="0"/>
              <a:t> </a:t>
            </a:r>
            <a:r>
              <a:rPr lang="en-US" altLang="ja-JP" sz="2800" dirty="0" smtClean="0"/>
              <a:t>&lt;</a:t>
            </a:r>
            <a:r>
              <a:rPr lang="en-US" altLang="ja-JP" sz="2800" i="1" dirty="0"/>
              <a:t>term</a:t>
            </a:r>
            <a:r>
              <a:rPr lang="en-US" altLang="ja-JP" sz="2800" dirty="0" smtClean="0"/>
              <a:t>&gt; </a:t>
            </a:r>
            <a:r>
              <a:rPr lang="en-US" altLang="ja-JP" sz="2800" b="1" dirty="0" smtClean="0"/>
              <a:t>if</a:t>
            </a:r>
            <a:r>
              <a:rPr lang="en-US" altLang="ja-JP" sz="2800" dirty="0" smtClean="0"/>
              <a:t> &lt;</a:t>
            </a:r>
            <a:r>
              <a:rPr lang="en-US" altLang="ja-JP" sz="2800" i="1" dirty="0"/>
              <a:t>term</a:t>
            </a:r>
            <a:r>
              <a:rPr lang="en-US" altLang="ja-JP" sz="2800" dirty="0"/>
              <a:t>&gt;</a:t>
            </a:r>
            <a:r>
              <a:rPr lang="en-US" altLang="ja-JP" sz="2800" baseline="-25000" dirty="0"/>
              <a:t>1</a:t>
            </a:r>
            <a:r>
              <a:rPr lang="en-US" altLang="ja-JP" sz="2800" dirty="0"/>
              <a:t> </a:t>
            </a:r>
            <a:r>
              <a:rPr lang="en-US" altLang="ja-JP" sz="2800" b="1" dirty="0"/>
              <a:t>and</a:t>
            </a:r>
            <a:r>
              <a:rPr lang="en-US" altLang="ja-JP" sz="2800" dirty="0"/>
              <a:t> &lt;</a:t>
            </a:r>
            <a:r>
              <a:rPr lang="en-US" altLang="ja-JP" sz="2800" i="1" dirty="0"/>
              <a:t>term</a:t>
            </a:r>
            <a:r>
              <a:rPr lang="en-US" altLang="ja-JP" sz="2800" dirty="0"/>
              <a:t>&gt;</a:t>
            </a:r>
            <a:r>
              <a:rPr lang="en-US" altLang="ja-JP" sz="2800" baseline="-25000" dirty="0"/>
              <a:t>2</a:t>
            </a:r>
            <a:r>
              <a:rPr lang="en-US" altLang="ja-JP" sz="2800" dirty="0"/>
              <a:t> </a:t>
            </a:r>
            <a:r>
              <a:rPr lang="en-US" altLang="ja-JP" sz="2800" b="1" dirty="0"/>
              <a:t>and</a:t>
            </a:r>
            <a:r>
              <a:rPr lang="en-US" altLang="ja-JP" sz="2800" dirty="0"/>
              <a:t> … </a:t>
            </a:r>
            <a:r>
              <a:rPr lang="en-US" altLang="ja-JP" sz="2800" b="1" dirty="0"/>
              <a:t>and</a:t>
            </a:r>
            <a:r>
              <a:rPr lang="en-US" altLang="ja-JP" sz="2800" dirty="0"/>
              <a:t> &lt;</a:t>
            </a:r>
            <a:r>
              <a:rPr lang="en-US" altLang="ja-JP" sz="2800" i="1" dirty="0"/>
              <a:t>term</a:t>
            </a:r>
            <a:r>
              <a:rPr lang="en-US" altLang="ja-JP" sz="2800" dirty="0"/>
              <a:t>&gt;</a:t>
            </a:r>
            <a:r>
              <a:rPr lang="en-US" altLang="ja-JP" sz="2800" i="1" baseline="-25000" dirty="0"/>
              <a:t>k</a:t>
            </a:r>
            <a:r>
              <a:rPr lang="en-US" altLang="ja-JP" sz="2800" dirty="0"/>
              <a:t> ?</a:t>
            </a:r>
          </a:p>
          <a:p>
            <a:r>
              <a:rPr lang="ja-JP" altLang="en-US" sz="2800" dirty="0"/>
              <a:t>という疑似コードに対応する</a:t>
            </a:r>
            <a:r>
              <a:rPr lang="ja-JP" altLang="en-US" sz="2800" dirty="0" smtClean="0"/>
              <a:t>。</a:t>
            </a:r>
            <a:r>
              <a:rPr lang="en-US" altLang="ja-JP" sz="2800" dirty="0" smtClean="0"/>
              <a:t>Rule</a:t>
            </a:r>
            <a:r>
              <a:rPr lang="ja-JP" altLang="en-US" sz="2800" dirty="0" smtClean="0"/>
              <a:t>の</a:t>
            </a:r>
            <a:r>
              <a:rPr lang="en-US" altLang="ja-JP" sz="2800" dirty="0" smtClean="0"/>
              <a:t>:-</a:t>
            </a:r>
            <a:r>
              <a:rPr lang="ja-JP" altLang="en-US" sz="2800" dirty="0" smtClean="0"/>
              <a:t>の左側は</a:t>
            </a:r>
            <a:r>
              <a:rPr lang="en-US" altLang="ja-JP" sz="2800" dirty="0" smtClean="0"/>
              <a:t>head</a:t>
            </a:r>
            <a:r>
              <a:rPr lang="ja-JP" altLang="en-US" sz="2800" dirty="0" smtClean="0"/>
              <a:t>、</a:t>
            </a:r>
            <a:r>
              <a:rPr lang="en-US" altLang="ja-JP" sz="2800" dirty="0" smtClean="0"/>
              <a:t>:-</a:t>
            </a:r>
            <a:r>
              <a:rPr lang="ja-JP" altLang="en-US" sz="2800" dirty="0" smtClean="0"/>
              <a:t>の右側は</a:t>
            </a:r>
            <a:r>
              <a:rPr lang="en-US" altLang="ja-JP" sz="2800" dirty="0" smtClean="0"/>
              <a:t>condition</a:t>
            </a:r>
            <a:r>
              <a:rPr lang="ja-JP" altLang="en-US" sz="2800" dirty="0" smtClean="0"/>
              <a:t>あるいは</a:t>
            </a:r>
            <a:r>
              <a:rPr lang="en-US" altLang="ja-JP" sz="2800" dirty="0" smtClean="0"/>
              <a:t>body</a:t>
            </a:r>
            <a:r>
              <a:rPr lang="ja-JP" altLang="en-US" sz="2800" dirty="0" smtClean="0"/>
              <a:t>と呼ばれる。</a:t>
            </a:r>
            <a:r>
              <a:rPr lang="en-US" altLang="ja-JP" sz="2800" dirty="0" smtClean="0"/>
              <a:t>Fact</a:t>
            </a:r>
            <a:r>
              <a:rPr lang="ja-JP" altLang="en-US" sz="2800" dirty="0" smtClean="0"/>
              <a:t>は</a:t>
            </a:r>
            <a:r>
              <a:rPr lang="en-US" altLang="ja-JP" sz="2800" dirty="0" smtClean="0"/>
              <a:t>rule</a:t>
            </a:r>
            <a:r>
              <a:rPr lang="ja-JP" altLang="en-US" sz="2800" dirty="0" smtClean="0"/>
              <a:t>の特別な場合で、</a:t>
            </a:r>
            <a:r>
              <a:rPr lang="en-US" altLang="ja-JP" sz="2800" dirty="0" smtClean="0"/>
              <a:t>condition</a:t>
            </a:r>
            <a:r>
              <a:rPr lang="ja-JP" altLang="en-US" sz="2800" dirty="0" smtClean="0"/>
              <a:t>がなく</a:t>
            </a:r>
            <a:r>
              <a:rPr lang="en-US" altLang="ja-JP" sz="2800" dirty="0" smtClean="0"/>
              <a:t>head</a:t>
            </a:r>
            <a:r>
              <a:rPr lang="ja-JP" altLang="en-US" sz="2800" dirty="0" smtClean="0"/>
              <a:t>だけの</a:t>
            </a:r>
            <a:r>
              <a:rPr lang="en-US" altLang="ja-JP" sz="2800" dirty="0" smtClean="0"/>
              <a:t>rule</a:t>
            </a:r>
            <a:r>
              <a:rPr lang="ja-JP" altLang="en-US" sz="2800" dirty="0" smtClean="0"/>
              <a:t>である。</a:t>
            </a:r>
            <a:endParaRPr lang="en-US" altLang="ja-JP" sz="2800" dirty="0" smtClean="0"/>
          </a:p>
          <a:p>
            <a:r>
              <a:rPr lang="en-US" altLang="ja-JP" sz="2800" dirty="0" smtClean="0"/>
              <a:t>    path</a:t>
            </a:r>
            <a:r>
              <a:rPr lang="en-US" altLang="ja-JP" sz="2800" dirty="0"/>
              <a:t>(L,L).</a:t>
            </a:r>
          </a:p>
          <a:p>
            <a:r>
              <a:rPr lang="en-US" altLang="ja-JP" sz="2800" dirty="0" smtClean="0"/>
              <a:t>    path</a:t>
            </a:r>
            <a:r>
              <a:rPr lang="en-US" altLang="ja-JP" sz="2800" dirty="0"/>
              <a:t>(L,M) :- link(L,X), path(X,M) .</a:t>
            </a:r>
            <a:endParaRPr lang="ja-JP" altLang="en-US" sz="2800" dirty="0"/>
          </a:p>
          <a:p>
            <a:r>
              <a:rPr lang="ja-JP" altLang="en-US" sz="2800" dirty="0" smtClean="0"/>
              <a:t>は</a:t>
            </a:r>
            <a:r>
              <a:rPr lang="en-US" altLang="ja-JP" sz="2800" i="1" dirty="0" smtClean="0"/>
              <a:t>path</a:t>
            </a:r>
            <a:r>
              <a:rPr lang="ja-JP" altLang="en-US" sz="2800" dirty="0" smtClean="0"/>
              <a:t>という関係を定義している。</a:t>
            </a:r>
            <a:endParaRPr lang="en-US" altLang="ja-JP" sz="2800" dirty="0" smtClean="0"/>
          </a:p>
          <a:p>
            <a:r>
              <a:rPr lang="en-US" altLang="ja-JP" sz="2800" dirty="0"/>
              <a:t>p</a:t>
            </a:r>
            <a:r>
              <a:rPr lang="en-US" altLang="ja-JP" sz="2800" dirty="0" smtClean="0"/>
              <a:t>ath(L,L)</a:t>
            </a:r>
            <a:r>
              <a:rPr lang="ja-JP" altLang="en-US" sz="2800" dirty="0" smtClean="0"/>
              <a:t>は、全ての</a:t>
            </a:r>
            <a:r>
              <a:rPr lang="en-US" altLang="ja-JP" sz="2800" i="1" dirty="0" smtClean="0"/>
              <a:t>L</a:t>
            </a:r>
            <a:r>
              <a:rPr lang="ja-JP" altLang="en-US" sz="2800" dirty="0" smtClean="0"/>
              <a:t>に対し、</a:t>
            </a:r>
            <a:r>
              <a:rPr lang="en-US" altLang="ja-JP" sz="2800" i="1" dirty="0" smtClean="0"/>
              <a:t>path</a:t>
            </a:r>
            <a:r>
              <a:rPr lang="en-US" altLang="ja-JP" sz="2800" dirty="0" smtClean="0"/>
              <a:t>(</a:t>
            </a:r>
            <a:r>
              <a:rPr lang="en-US" altLang="ja-JP" sz="2800" i="1" dirty="0" smtClean="0"/>
              <a:t>L</a:t>
            </a:r>
            <a:r>
              <a:rPr lang="en-US" altLang="ja-JP" sz="2800" dirty="0" smtClean="0"/>
              <a:t>,</a:t>
            </a:r>
            <a:r>
              <a:rPr lang="en-US" altLang="ja-JP" sz="2800" i="1" dirty="0" smtClean="0"/>
              <a:t>L</a:t>
            </a:r>
            <a:r>
              <a:rPr lang="en-US" altLang="ja-JP" sz="2800" dirty="0" smtClean="0"/>
              <a:t>)</a:t>
            </a:r>
            <a:r>
              <a:rPr lang="ja-JP" altLang="en-US" sz="2800" dirty="0" smtClean="0"/>
              <a:t>が成り立つということを表す。</a:t>
            </a:r>
            <a:r>
              <a:rPr lang="en-US" altLang="ja-JP" sz="2800" dirty="0"/>
              <a:t>path(L,M) :- link(L,X), path(X,M) </a:t>
            </a:r>
            <a:r>
              <a:rPr lang="en-US" altLang="ja-JP" sz="2800" dirty="0" smtClean="0"/>
              <a:t>. </a:t>
            </a:r>
            <a:r>
              <a:rPr lang="ja-JP" altLang="en-US" sz="2800" dirty="0" smtClean="0"/>
              <a:t>は、すべての</a:t>
            </a:r>
            <a:r>
              <a:rPr lang="en-US" altLang="ja-JP" sz="2800" i="1" dirty="0" smtClean="0"/>
              <a:t>L</a:t>
            </a:r>
            <a:r>
              <a:rPr lang="ja-JP" altLang="en-US" sz="2800" dirty="0" smtClean="0"/>
              <a:t>と</a:t>
            </a:r>
            <a:r>
              <a:rPr lang="en-US" altLang="ja-JP" sz="2800" i="1" dirty="0" smtClean="0"/>
              <a:t>M</a:t>
            </a:r>
            <a:r>
              <a:rPr lang="ja-JP" altLang="en-US" sz="2800" dirty="0" smtClean="0"/>
              <a:t>に対し、もし</a:t>
            </a:r>
            <a:r>
              <a:rPr lang="en-US" altLang="ja-JP" sz="2800" i="1" dirty="0" smtClean="0"/>
              <a:t>link</a:t>
            </a:r>
            <a:r>
              <a:rPr lang="en-US" altLang="ja-JP" sz="2800" dirty="0" smtClean="0"/>
              <a:t>(</a:t>
            </a:r>
            <a:r>
              <a:rPr lang="en-US" altLang="ja-JP" sz="2800" i="1" dirty="0" smtClean="0"/>
              <a:t>L</a:t>
            </a:r>
            <a:r>
              <a:rPr lang="en-US" altLang="ja-JP" sz="2800" dirty="0" smtClean="0"/>
              <a:t>,</a:t>
            </a:r>
            <a:r>
              <a:rPr lang="en-US" altLang="ja-JP" sz="2800" i="1" dirty="0" smtClean="0"/>
              <a:t>X</a:t>
            </a:r>
            <a:r>
              <a:rPr lang="en-US" altLang="ja-JP" sz="2800" dirty="0" smtClean="0"/>
              <a:t>)</a:t>
            </a:r>
            <a:r>
              <a:rPr lang="ja-JP" altLang="en-US" sz="2800" dirty="0" smtClean="0"/>
              <a:t>と</a:t>
            </a:r>
            <a:r>
              <a:rPr lang="en-US" altLang="ja-JP" sz="2800" i="1" dirty="0" smtClean="0"/>
              <a:t>path</a:t>
            </a:r>
            <a:r>
              <a:rPr lang="en-US" altLang="ja-JP" sz="2800" dirty="0" smtClean="0"/>
              <a:t>(</a:t>
            </a:r>
            <a:r>
              <a:rPr lang="en-US" altLang="ja-JP" sz="2800" i="1" dirty="0" smtClean="0"/>
              <a:t>X</a:t>
            </a:r>
            <a:r>
              <a:rPr lang="en-US" altLang="ja-JP" sz="2800" dirty="0" smtClean="0"/>
              <a:t>,</a:t>
            </a:r>
            <a:r>
              <a:rPr lang="en-US" altLang="ja-JP" sz="2800" i="1" dirty="0" smtClean="0"/>
              <a:t>M</a:t>
            </a:r>
            <a:r>
              <a:rPr lang="en-US" altLang="ja-JP" sz="2800" dirty="0" smtClean="0"/>
              <a:t>)</a:t>
            </a:r>
            <a:r>
              <a:rPr lang="ja-JP" altLang="en-US" sz="2800" dirty="0" smtClean="0"/>
              <a:t>が成り立つような</a:t>
            </a:r>
            <a:r>
              <a:rPr lang="en-US" altLang="ja-JP" sz="2800" i="1" dirty="0" smtClean="0"/>
              <a:t>X</a:t>
            </a:r>
            <a:r>
              <a:rPr lang="ja-JP" altLang="en-US" sz="2800" dirty="0" smtClean="0"/>
              <a:t>が存在するなら、</a:t>
            </a:r>
            <a:r>
              <a:rPr lang="en-US" altLang="ja-JP" sz="2800" i="1" dirty="0" smtClean="0"/>
              <a:t>path</a:t>
            </a:r>
            <a:r>
              <a:rPr lang="en-US" altLang="ja-JP" sz="2800" dirty="0" smtClean="0"/>
              <a:t>(</a:t>
            </a:r>
            <a:r>
              <a:rPr lang="en-US" altLang="ja-JP" sz="2800" i="1" dirty="0" smtClean="0"/>
              <a:t>L</a:t>
            </a:r>
            <a:r>
              <a:rPr lang="en-US" altLang="ja-JP" sz="2800" dirty="0" smtClean="0"/>
              <a:t>,</a:t>
            </a:r>
            <a:r>
              <a:rPr lang="en-US" altLang="ja-JP" sz="2800" i="1" dirty="0" smtClean="0"/>
              <a:t>M</a:t>
            </a:r>
            <a:r>
              <a:rPr lang="en-US" altLang="ja-JP" sz="2800" dirty="0" smtClean="0"/>
              <a:t>)</a:t>
            </a:r>
            <a:r>
              <a:rPr lang="ja-JP" altLang="en-US" sz="2800" dirty="0" smtClean="0"/>
              <a:t>が成り立つということを表す。</a:t>
            </a:r>
            <a:endParaRPr lang="en-US" altLang="ja-JP" sz="2800" dirty="0" smtClean="0"/>
          </a:p>
        </p:txBody>
      </p:sp>
    </p:spTree>
    <p:extLst>
      <p:ext uri="{BB962C8B-B14F-4D97-AF65-F5344CB8AC3E}">
        <p14:creationId xmlns:p14="http://schemas.microsoft.com/office/powerpoint/2010/main" val="151394501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Negation as failure</a:t>
            </a:r>
            <a:endParaRPr kumimoji="1" lang="ja-JP" altLang="en-US" dirty="0"/>
          </a:p>
        </p:txBody>
      </p:sp>
      <p:sp>
        <p:nvSpPr>
          <p:cNvPr id="4" name="テキスト ボックス 3"/>
          <p:cNvSpPr txBox="1"/>
          <p:nvPr/>
        </p:nvSpPr>
        <p:spPr>
          <a:xfrm>
            <a:off x="582605" y="1520975"/>
            <a:ext cx="8104195" cy="3108544"/>
          </a:xfrm>
          <a:prstGeom prst="rect">
            <a:avLst/>
          </a:prstGeom>
          <a:noFill/>
        </p:spPr>
        <p:txBody>
          <a:bodyPr wrap="square" rtlCol="0">
            <a:spAutoFit/>
          </a:bodyPr>
          <a:lstStyle/>
          <a:p>
            <a:r>
              <a:rPr kumimoji="1" lang="en-US" altLang="ja-JP" sz="2800" dirty="0" smtClean="0"/>
              <a:t>Prolog</a:t>
            </a:r>
            <a:r>
              <a:rPr kumimoji="1" lang="ja-JP" altLang="en-US" sz="2800" dirty="0" smtClean="0"/>
              <a:t>は、</a:t>
            </a:r>
            <a:r>
              <a:rPr kumimoji="1" lang="en-US" altLang="ja-JP" sz="2800" dirty="0" smtClean="0"/>
              <a:t>query</a:t>
            </a:r>
            <a:r>
              <a:rPr kumimoji="1" lang="ja-JP" altLang="en-US" sz="2800" dirty="0" smtClean="0"/>
              <a:t>を満たすのに失敗したときに</a:t>
            </a:r>
            <a:r>
              <a:rPr kumimoji="1" lang="en-US" altLang="ja-JP" sz="2800" i="1" dirty="0" smtClean="0"/>
              <a:t>no</a:t>
            </a:r>
            <a:r>
              <a:rPr lang="ja-JP" altLang="en-US" sz="2800" dirty="0" smtClean="0"/>
              <a:t>と答える。</a:t>
            </a:r>
            <a:endParaRPr lang="en-US" altLang="ja-JP" sz="2800" dirty="0" smtClean="0"/>
          </a:p>
          <a:p>
            <a:r>
              <a:rPr kumimoji="1" lang="en-US" altLang="ja-JP" sz="2800" i="1" dirty="0" smtClean="0"/>
              <a:t>?-</a:t>
            </a:r>
            <a:r>
              <a:rPr kumimoji="1" lang="en-US" altLang="ja-JP" sz="2800" dirty="0" smtClean="0"/>
              <a:t> </a:t>
            </a:r>
            <a:r>
              <a:rPr kumimoji="1" lang="en-US" altLang="ja-JP" sz="2800" dirty="0" smtClean="0">
                <a:solidFill>
                  <a:srgbClr val="FF0000"/>
                </a:solidFill>
              </a:rPr>
              <a:t>link(</a:t>
            </a:r>
            <a:r>
              <a:rPr kumimoji="1" lang="en-US" altLang="ja-JP" sz="2800" dirty="0" err="1" smtClean="0">
                <a:solidFill>
                  <a:srgbClr val="FF0000"/>
                </a:solidFill>
              </a:rPr>
              <a:t>lisp,scheme</a:t>
            </a:r>
            <a:r>
              <a:rPr kumimoji="1" lang="en-US" altLang="ja-JP" sz="2800" dirty="0" smtClean="0">
                <a:solidFill>
                  <a:srgbClr val="FF0000"/>
                </a:solidFill>
              </a:rPr>
              <a:t>) .</a:t>
            </a:r>
          </a:p>
          <a:p>
            <a:r>
              <a:rPr lang="en-US" altLang="ja-JP" sz="2800" i="1" dirty="0" smtClean="0"/>
              <a:t>    no</a:t>
            </a:r>
          </a:p>
          <a:p>
            <a:r>
              <a:rPr kumimoji="1" lang="en-US" altLang="ja-JP" sz="2800" dirty="0" smtClean="0"/>
              <a:t>not</a:t>
            </a:r>
            <a:r>
              <a:rPr kumimoji="1" lang="ja-JP" altLang="en-US" sz="2800" dirty="0" smtClean="0"/>
              <a:t>演算子</a:t>
            </a:r>
            <a:r>
              <a:rPr lang="en-US" altLang="ja-JP" sz="2800" dirty="0"/>
              <a:t>(</a:t>
            </a:r>
            <a:r>
              <a:rPr lang="en-US" altLang="ja-JP" sz="2800" dirty="0" smtClean="0"/>
              <a:t>\+)</a:t>
            </a:r>
            <a:r>
              <a:rPr kumimoji="1" lang="ja-JP" altLang="en-US" sz="2800" dirty="0" smtClean="0"/>
              <a:t>も</a:t>
            </a:r>
            <a:r>
              <a:rPr kumimoji="1" lang="en-US" altLang="ja-JP" sz="2800" dirty="0" smtClean="0"/>
              <a:t>negation as failure</a:t>
            </a:r>
            <a:r>
              <a:rPr kumimoji="1" lang="ja-JP" altLang="en-US" sz="2800" dirty="0" smtClean="0"/>
              <a:t>であり、</a:t>
            </a:r>
            <a:r>
              <a:rPr lang="en-US" altLang="ja-JP" sz="2800" dirty="0" smtClean="0"/>
              <a:t>\+</a:t>
            </a:r>
            <a:r>
              <a:rPr kumimoji="1" lang="en-US" altLang="ja-JP" sz="2800" dirty="0" smtClean="0"/>
              <a:t>(</a:t>
            </a:r>
            <a:r>
              <a:rPr kumimoji="1" lang="en-US" altLang="ja-JP" sz="2800" i="1" dirty="0" smtClean="0"/>
              <a:t>P</a:t>
            </a:r>
            <a:r>
              <a:rPr kumimoji="1" lang="en-US" altLang="ja-JP" sz="2800" dirty="0" smtClean="0"/>
              <a:t>)</a:t>
            </a:r>
            <a:r>
              <a:rPr kumimoji="1" lang="ja-JP" altLang="en-US" sz="2800" dirty="0" smtClean="0"/>
              <a:t>は</a:t>
            </a:r>
            <a:r>
              <a:rPr kumimoji="1" lang="en-US" altLang="ja-JP" sz="2800" i="1" dirty="0" smtClean="0"/>
              <a:t>P</a:t>
            </a:r>
            <a:r>
              <a:rPr kumimoji="1" lang="ja-JP" altLang="en-US" sz="2800" dirty="0" smtClean="0"/>
              <a:t>を示すのに失敗したら</a:t>
            </a:r>
            <a:r>
              <a:rPr kumimoji="1" lang="en-US" altLang="ja-JP" sz="2800" dirty="0" smtClean="0"/>
              <a:t>true</a:t>
            </a:r>
            <a:r>
              <a:rPr kumimoji="1" lang="ja-JP" altLang="en-US" sz="2800" dirty="0" smtClean="0"/>
              <a:t>として扱われる。</a:t>
            </a:r>
            <a:endParaRPr kumimoji="1" lang="en-US" altLang="ja-JP" sz="2800" dirty="0" smtClean="0"/>
          </a:p>
          <a:p>
            <a:endParaRPr kumimoji="1" lang="en-US" altLang="ja-JP" sz="2800" dirty="0" smtClean="0"/>
          </a:p>
        </p:txBody>
      </p:sp>
    </p:spTree>
    <p:extLst>
      <p:ext uri="{BB962C8B-B14F-4D97-AF65-F5344CB8AC3E}">
        <p14:creationId xmlns:p14="http://schemas.microsoft.com/office/powerpoint/2010/main" val="64522577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94109" y="161236"/>
            <a:ext cx="3704447" cy="1006807"/>
          </a:xfrm>
        </p:spPr>
        <p:txBody>
          <a:bodyPr>
            <a:normAutofit/>
          </a:bodyPr>
          <a:lstStyle/>
          <a:p>
            <a:r>
              <a:rPr kumimoji="1" lang="ja-JP" altLang="en-US" dirty="0" smtClean="0"/>
              <a:t>（続き）</a:t>
            </a:r>
            <a:endParaRPr kumimoji="1" lang="ja-JP" altLang="en-US" dirty="0"/>
          </a:p>
        </p:txBody>
      </p:sp>
      <p:sp>
        <p:nvSpPr>
          <p:cNvPr id="4" name="テキスト ボックス 3"/>
          <p:cNvSpPr txBox="1"/>
          <p:nvPr/>
        </p:nvSpPr>
        <p:spPr>
          <a:xfrm>
            <a:off x="582605" y="602417"/>
            <a:ext cx="8104195" cy="6124754"/>
          </a:xfrm>
          <a:prstGeom prst="rect">
            <a:avLst/>
          </a:prstGeom>
          <a:noFill/>
        </p:spPr>
        <p:txBody>
          <a:bodyPr wrap="square" rtlCol="0">
            <a:spAutoFit/>
          </a:bodyPr>
          <a:lstStyle/>
          <a:p>
            <a:r>
              <a:rPr lang="en-US" altLang="ja-JP" sz="2800" i="1" dirty="0"/>
              <a:t>?-</a:t>
            </a:r>
            <a:r>
              <a:rPr lang="en-US" altLang="ja-JP" sz="2800" dirty="0"/>
              <a:t> </a:t>
            </a:r>
            <a:r>
              <a:rPr lang="en-US" altLang="ja-JP" sz="2800" dirty="0">
                <a:solidFill>
                  <a:srgbClr val="FF0000"/>
                </a:solidFill>
              </a:rPr>
              <a:t>link(L,N), link(M,N) .</a:t>
            </a:r>
          </a:p>
          <a:p>
            <a:r>
              <a:rPr lang="en-US" altLang="ja-JP" sz="2800" dirty="0"/>
              <a:t> </a:t>
            </a:r>
            <a:r>
              <a:rPr lang="en-US" altLang="ja-JP" sz="2800" i="1" dirty="0"/>
              <a:t>   L=</a:t>
            </a:r>
            <a:r>
              <a:rPr lang="en-US" altLang="ja-JP" sz="2800" i="1" dirty="0" err="1" smtClean="0"/>
              <a:t>fortran</a:t>
            </a:r>
            <a:endParaRPr lang="en-US" altLang="ja-JP" sz="2800" i="1" dirty="0" smtClean="0"/>
          </a:p>
          <a:p>
            <a:r>
              <a:rPr lang="en-US" altLang="ja-JP" sz="2800" i="1" dirty="0" smtClean="0"/>
              <a:t>    M</a:t>
            </a:r>
            <a:r>
              <a:rPr lang="en-US" altLang="ja-JP" sz="2800" i="1" dirty="0"/>
              <a:t>=</a:t>
            </a:r>
            <a:r>
              <a:rPr lang="en-US" altLang="ja-JP" sz="2800" i="1" dirty="0" err="1" smtClean="0"/>
              <a:t>fortran</a:t>
            </a:r>
            <a:endParaRPr lang="en-US" altLang="ja-JP" sz="2800" i="1" dirty="0"/>
          </a:p>
          <a:p>
            <a:r>
              <a:rPr lang="en-US" altLang="ja-JP" sz="2800" i="1" dirty="0"/>
              <a:t>    N=</a:t>
            </a:r>
            <a:r>
              <a:rPr lang="en-US" altLang="ja-JP" sz="2800" i="1" dirty="0" smtClean="0"/>
              <a:t>algol60</a:t>
            </a:r>
            <a:endParaRPr lang="en-US" altLang="ja-JP" sz="2800" i="1" dirty="0"/>
          </a:p>
          <a:p>
            <a:r>
              <a:rPr lang="en-US" altLang="ja-JP" sz="2800" i="1" dirty="0" smtClean="0"/>
              <a:t>?-</a:t>
            </a:r>
            <a:r>
              <a:rPr lang="en-US" altLang="ja-JP" sz="2800" dirty="0" smtClean="0"/>
              <a:t> </a:t>
            </a:r>
            <a:r>
              <a:rPr lang="en-US" altLang="ja-JP" sz="2800" dirty="0" smtClean="0">
                <a:solidFill>
                  <a:srgbClr val="FF0000"/>
                </a:solidFill>
              </a:rPr>
              <a:t>link(L,N), link(M,N), \+(L=M) .</a:t>
            </a:r>
          </a:p>
          <a:p>
            <a:r>
              <a:rPr kumimoji="1" lang="en-US" altLang="ja-JP" sz="2800" dirty="0"/>
              <a:t> </a:t>
            </a:r>
            <a:r>
              <a:rPr kumimoji="1" lang="en-US" altLang="ja-JP" sz="2800" i="1" dirty="0" smtClean="0"/>
              <a:t>   L=c</a:t>
            </a:r>
          </a:p>
          <a:p>
            <a:r>
              <a:rPr lang="en-US" altLang="ja-JP" sz="2800" i="1" dirty="0" smtClean="0"/>
              <a:t>    M</a:t>
            </a:r>
            <a:r>
              <a:rPr lang="en-US" altLang="ja-JP" sz="2800" i="1" dirty="0"/>
              <a:t>=simula67 </a:t>
            </a:r>
            <a:endParaRPr kumimoji="1" lang="en-US" altLang="ja-JP" sz="2800" i="1" dirty="0" smtClean="0"/>
          </a:p>
          <a:p>
            <a:r>
              <a:rPr lang="en-US" altLang="ja-JP" sz="2800" i="1" dirty="0"/>
              <a:t> </a:t>
            </a:r>
            <a:r>
              <a:rPr lang="en-US" altLang="ja-JP" sz="2800" i="1" dirty="0" smtClean="0"/>
              <a:t>   N=</a:t>
            </a:r>
            <a:r>
              <a:rPr lang="en-US" altLang="ja-JP" sz="2800" i="1" dirty="0" err="1" smtClean="0"/>
              <a:t>cplusplus</a:t>
            </a:r>
            <a:r>
              <a:rPr lang="en-US" altLang="ja-JP" sz="2800" i="1" dirty="0"/>
              <a:t> </a:t>
            </a:r>
            <a:r>
              <a:rPr kumimoji="1" lang="en-US" altLang="ja-JP" sz="2800" dirty="0" smtClean="0">
                <a:solidFill>
                  <a:srgbClr val="FF0000"/>
                </a:solidFill>
              </a:rPr>
              <a:t>;</a:t>
            </a:r>
          </a:p>
          <a:p>
            <a:r>
              <a:rPr lang="en-US" altLang="ja-JP" sz="2800" dirty="0"/>
              <a:t> </a:t>
            </a:r>
            <a:r>
              <a:rPr lang="en-US" altLang="ja-JP" sz="2800" dirty="0" smtClean="0"/>
              <a:t>   </a:t>
            </a:r>
            <a:r>
              <a:rPr lang="en-US" altLang="ja-JP" sz="2800" i="1" dirty="0" smtClean="0"/>
              <a:t>L=simula67</a:t>
            </a:r>
          </a:p>
          <a:p>
            <a:r>
              <a:rPr lang="en-US" altLang="ja-JP" sz="2800" i="1" dirty="0" smtClean="0"/>
              <a:t>    </a:t>
            </a:r>
            <a:r>
              <a:rPr lang="en-US" altLang="ja-JP" sz="2800" i="1" dirty="0"/>
              <a:t>M=c </a:t>
            </a:r>
            <a:endParaRPr lang="en-US" altLang="ja-JP" sz="2800" i="1" dirty="0" smtClean="0"/>
          </a:p>
          <a:p>
            <a:r>
              <a:rPr kumimoji="1" lang="en-US" altLang="ja-JP" sz="2800" i="1" dirty="0"/>
              <a:t> </a:t>
            </a:r>
            <a:r>
              <a:rPr kumimoji="1" lang="en-US" altLang="ja-JP" sz="2800" i="1" dirty="0" smtClean="0"/>
              <a:t>   N=</a:t>
            </a:r>
            <a:r>
              <a:rPr kumimoji="1" lang="en-US" altLang="ja-JP" sz="2800" i="1" dirty="0" err="1" smtClean="0"/>
              <a:t>cplusplus</a:t>
            </a:r>
            <a:r>
              <a:rPr lang="en-US" altLang="ja-JP" sz="2800" i="1" dirty="0"/>
              <a:t> </a:t>
            </a:r>
            <a:r>
              <a:rPr lang="en-US" altLang="ja-JP" sz="2800" dirty="0" smtClean="0">
                <a:solidFill>
                  <a:srgbClr val="FF0000"/>
                </a:solidFill>
              </a:rPr>
              <a:t>;</a:t>
            </a:r>
          </a:p>
          <a:p>
            <a:r>
              <a:rPr kumimoji="1" lang="en-US" altLang="ja-JP" sz="2800" dirty="0"/>
              <a:t> </a:t>
            </a:r>
            <a:r>
              <a:rPr kumimoji="1" lang="en-US" altLang="ja-JP" sz="2800" dirty="0" smtClean="0"/>
              <a:t>   </a:t>
            </a:r>
            <a:r>
              <a:rPr kumimoji="1" lang="en-US" altLang="ja-JP" sz="2800" i="1" dirty="0" smtClean="0"/>
              <a:t>no</a:t>
            </a:r>
          </a:p>
          <a:p>
            <a:r>
              <a:rPr kumimoji="1" lang="en-US" altLang="ja-JP" sz="2800" i="1" dirty="0" smtClean="0"/>
              <a:t>?- </a:t>
            </a:r>
            <a:r>
              <a:rPr kumimoji="1" lang="en-US" altLang="ja-JP" sz="2800" i="1" dirty="0" smtClean="0">
                <a:solidFill>
                  <a:srgbClr val="FF0000"/>
                </a:solidFill>
              </a:rPr>
              <a:t>\</a:t>
            </a:r>
            <a:r>
              <a:rPr lang="en-US" altLang="ja-JP" sz="2800" dirty="0" smtClean="0">
                <a:solidFill>
                  <a:srgbClr val="FF0000"/>
                </a:solidFill>
              </a:rPr>
              <a:t>+</a:t>
            </a:r>
            <a:r>
              <a:rPr kumimoji="1" lang="en-US" altLang="ja-JP" sz="2800" dirty="0" smtClean="0">
                <a:solidFill>
                  <a:srgbClr val="FF0000"/>
                </a:solidFill>
              </a:rPr>
              <a:t>(L=M), link(L,N), link(M,N) .</a:t>
            </a:r>
          </a:p>
          <a:p>
            <a:r>
              <a:rPr lang="en-US" altLang="ja-JP" sz="2800" i="1" dirty="0"/>
              <a:t> </a:t>
            </a:r>
            <a:r>
              <a:rPr lang="en-US" altLang="ja-JP" sz="2800" i="1" dirty="0" smtClean="0"/>
              <a:t>   no</a:t>
            </a:r>
            <a:endParaRPr kumimoji="1" lang="ja-JP" altLang="en-US" sz="2800" i="1" dirty="0"/>
          </a:p>
        </p:txBody>
      </p:sp>
    </p:spTree>
    <p:extLst>
      <p:ext uri="{BB962C8B-B14F-4D97-AF65-F5344CB8AC3E}">
        <p14:creationId xmlns:p14="http://schemas.microsoft.com/office/powerpoint/2010/main" val="4140969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1104"/>
            <a:ext cx="8229600" cy="909477"/>
          </a:xfrm>
        </p:spPr>
        <p:txBody>
          <a:bodyPr>
            <a:normAutofit/>
          </a:bodyPr>
          <a:lstStyle/>
          <a:p>
            <a:r>
              <a:rPr kumimoji="1" lang="ja-JP" altLang="en-US" dirty="0" smtClean="0"/>
              <a:t>単一化</a:t>
            </a:r>
            <a:r>
              <a:rPr kumimoji="1" lang="en-US" altLang="ja-JP" dirty="0" smtClean="0"/>
              <a:t>(unification)</a:t>
            </a:r>
            <a:endParaRPr kumimoji="1" lang="ja-JP" altLang="en-US" dirty="0"/>
          </a:p>
        </p:txBody>
      </p:sp>
      <p:sp>
        <p:nvSpPr>
          <p:cNvPr id="3" name="コンテンツ プレースホルダー 2"/>
          <p:cNvSpPr>
            <a:spLocks noGrp="1"/>
          </p:cNvSpPr>
          <p:nvPr>
            <p:ph idx="1"/>
          </p:nvPr>
        </p:nvSpPr>
        <p:spPr>
          <a:xfrm>
            <a:off x="457200" y="977309"/>
            <a:ext cx="8229600" cy="2604338"/>
          </a:xfrm>
        </p:spPr>
        <p:txBody>
          <a:bodyPr>
            <a:noAutofit/>
          </a:bodyPr>
          <a:lstStyle/>
          <a:p>
            <a:r>
              <a:rPr kumimoji="1" lang="en-US" altLang="ja-JP" sz="2800" dirty="0" smtClean="0"/>
              <a:t>2</a:t>
            </a:r>
            <a:r>
              <a:rPr kumimoji="1" lang="ja-JP" altLang="en-US" sz="2800" dirty="0" smtClean="0"/>
              <a:t>つの</a:t>
            </a:r>
            <a:r>
              <a:rPr kumimoji="1" lang="en-US" altLang="ja-JP" sz="2800" dirty="0" smtClean="0"/>
              <a:t>term</a:t>
            </a:r>
            <a:r>
              <a:rPr kumimoji="1" lang="ja-JP" altLang="en-US" sz="2800" dirty="0" smtClean="0"/>
              <a:t>を等しくするような変数への</a:t>
            </a:r>
            <a:r>
              <a:rPr lang="ja-JP" altLang="en-US" sz="2800" dirty="0" smtClean="0"/>
              <a:t>最も一般的な</a:t>
            </a:r>
            <a:r>
              <a:rPr kumimoji="1" lang="ja-JP" altLang="en-US" sz="2800" dirty="0" smtClean="0"/>
              <a:t>置換</a:t>
            </a:r>
            <a:r>
              <a:rPr kumimoji="1" lang="en-US" altLang="ja-JP" sz="2800" dirty="0" smtClean="0"/>
              <a:t>(most general unifier)</a:t>
            </a:r>
            <a:r>
              <a:rPr kumimoji="1" lang="ja-JP" altLang="en-US" sz="2800" dirty="0" smtClean="0"/>
              <a:t>を求めること</a:t>
            </a:r>
            <a:endParaRPr kumimoji="1" lang="en-US" altLang="ja-JP" sz="2800" dirty="0" smtClean="0"/>
          </a:p>
          <a:p>
            <a:r>
              <a:rPr kumimoji="1" lang="en-US" altLang="ja-JP" sz="2800" dirty="0" smtClean="0"/>
              <a:t>Unification</a:t>
            </a:r>
            <a:r>
              <a:rPr kumimoji="1" lang="ja-JP" altLang="en-US" sz="2800" dirty="0" smtClean="0"/>
              <a:t>は規則の適用ができるかどうかを判定するために行われる。</a:t>
            </a:r>
            <a:endParaRPr kumimoji="1" lang="en-US" altLang="ja-JP" sz="2800" dirty="0" smtClean="0"/>
          </a:p>
          <a:p>
            <a:r>
              <a:rPr lang="en-US" altLang="ja-JP" sz="2800" dirty="0" smtClean="0"/>
              <a:t>Unification</a:t>
            </a:r>
            <a:r>
              <a:rPr lang="ja-JP" altLang="en-US" sz="2800" dirty="0" smtClean="0"/>
              <a:t>を行う組み込みの述語として</a:t>
            </a:r>
            <a:r>
              <a:rPr lang="en-US" altLang="ja-JP" sz="2800" dirty="0" smtClean="0"/>
              <a:t>=</a:t>
            </a:r>
            <a:r>
              <a:rPr lang="ja-JP" altLang="en-US" sz="2800" dirty="0" smtClean="0"/>
              <a:t>がある。</a:t>
            </a:r>
            <a:endParaRPr lang="en-US" altLang="ja-JP" sz="2800" dirty="0" smtClean="0"/>
          </a:p>
        </p:txBody>
      </p:sp>
      <p:sp>
        <p:nvSpPr>
          <p:cNvPr id="6" name="正方形/長方形 5"/>
          <p:cNvSpPr/>
          <p:nvPr/>
        </p:nvSpPr>
        <p:spPr>
          <a:xfrm>
            <a:off x="1213379" y="3313677"/>
            <a:ext cx="3689989" cy="1200328"/>
          </a:xfrm>
          <a:prstGeom prst="rect">
            <a:avLst/>
          </a:prstGeom>
        </p:spPr>
        <p:txBody>
          <a:bodyPr wrap="square">
            <a:spAutoFit/>
          </a:bodyPr>
          <a:lstStyle/>
          <a:p>
            <a:r>
              <a:rPr lang="ja-JP" altLang="en-US" sz="2400" dirty="0"/>
              <a:t>（例）</a:t>
            </a:r>
            <a:r>
              <a:rPr lang="en-US" altLang="ja-JP" sz="2400" i="1" dirty="0"/>
              <a:t>?-</a:t>
            </a:r>
            <a:r>
              <a:rPr lang="en-US" altLang="ja-JP" sz="2400" dirty="0"/>
              <a:t> </a:t>
            </a:r>
            <a:r>
              <a:rPr lang="en-US" altLang="ja-JP" sz="2400" dirty="0">
                <a:solidFill>
                  <a:srgbClr val="FF0000"/>
                </a:solidFill>
              </a:rPr>
              <a:t>f (</a:t>
            </a:r>
            <a:r>
              <a:rPr lang="en-US" altLang="ja-JP" sz="2400" dirty="0" err="1">
                <a:solidFill>
                  <a:srgbClr val="FF0000"/>
                </a:solidFill>
              </a:rPr>
              <a:t>X,b</a:t>
            </a:r>
            <a:r>
              <a:rPr lang="en-US" altLang="ja-JP" sz="2400" dirty="0">
                <a:solidFill>
                  <a:srgbClr val="FF0000"/>
                </a:solidFill>
              </a:rPr>
              <a:t>) = f (</a:t>
            </a:r>
            <a:r>
              <a:rPr lang="en-US" altLang="ja-JP" sz="2400" dirty="0" err="1">
                <a:solidFill>
                  <a:srgbClr val="FF0000"/>
                </a:solidFill>
              </a:rPr>
              <a:t>a,Y</a:t>
            </a:r>
            <a:r>
              <a:rPr lang="en-US" altLang="ja-JP" sz="2400" dirty="0">
                <a:solidFill>
                  <a:srgbClr val="FF0000"/>
                </a:solidFill>
              </a:rPr>
              <a:t>) .</a:t>
            </a:r>
          </a:p>
          <a:p>
            <a:r>
              <a:rPr lang="en-US" altLang="ja-JP" sz="2400" dirty="0"/>
              <a:t>             </a:t>
            </a:r>
            <a:r>
              <a:rPr lang="en-US" altLang="ja-JP" sz="2400" i="1" dirty="0"/>
              <a:t>X=a</a:t>
            </a:r>
          </a:p>
          <a:p>
            <a:r>
              <a:rPr lang="en-US" altLang="ja-JP" sz="2400" i="1" dirty="0"/>
              <a:t>             Y=b</a:t>
            </a:r>
            <a:endParaRPr lang="ja-JP" altLang="en-US" sz="2400" i="1" dirty="0"/>
          </a:p>
        </p:txBody>
      </p:sp>
      <p:sp>
        <p:nvSpPr>
          <p:cNvPr id="7" name="正方形/長方形 6"/>
          <p:cNvSpPr/>
          <p:nvPr/>
        </p:nvSpPr>
        <p:spPr>
          <a:xfrm>
            <a:off x="385547" y="4470769"/>
            <a:ext cx="8598236" cy="2308324"/>
          </a:xfrm>
          <a:prstGeom prst="rect">
            <a:avLst/>
          </a:prstGeom>
        </p:spPr>
        <p:txBody>
          <a:bodyPr wrap="square">
            <a:spAutoFit/>
          </a:bodyPr>
          <a:lstStyle/>
          <a:p>
            <a:r>
              <a:rPr lang="ja-JP" altLang="en-US" sz="2400" dirty="0" smtClean="0"/>
              <a:t>（参考文献</a:t>
            </a:r>
            <a:r>
              <a:rPr lang="en-US" altLang="ja-JP" sz="2400" dirty="0"/>
              <a:t>1</a:t>
            </a:r>
            <a:r>
              <a:rPr lang="ja-JP" altLang="en-US" sz="2400" dirty="0" smtClean="0"/>
              <a:t>）</a:t>
            </a:r>
            <a:r>
              <a:rPr lang="en-US" altLang="ja-JP" sz="2400" dirty="0" smtClean="0"/>
              <a:t> John </a:t>
            </a:r>
            <a:r>
              <a:rPr lang="en-US" altLang="ja-JP" sz="2400" dirty="0"/>
              <a:t>A. Robinson. </a:t>
            </a:r>
            <a:r>
              <a:rPr lang="en-US" altLang="ja-JP" sz="2400" dirty="0" smtClean="0"/>
              <a:t>“A </a:t>
            </a:r>
            <a:r>
              <a:rPr lang="en-US" altLang="ja-JP" sz="2400" dirty="0"/>
              <a:t>machine-oriented logic based on the resolution </a:t>
            </a:r>
            <a:r>
              <a:rPr lang="en-US" altLang="ja-JP" sz="2400" dirty="0" smtClean="0"/>
              <a:t>principle”. </a:t>
            </a:r>
            <a:r>
              <a:rPr lang="en-US" altLang="ja-JP" sz="2400" i="1" dirty="0"/>
              <a:t>Journal of the ACM</a:t>
            </a:r>
            <a:r>
              <a:rPr lang="en-US" altLang="ja-JP" sz="2400" dirty="0"/>
              <a:t>, 12(1):23–41, 1965</a:t>
            </a:r>
            <a:r>
              <a:rPr lang="en-US" altLang="ja-JP" sz="2400" dirty="0" smtClean="0"/>
              <a:t>.</a:t>
            </a:r>
          </a:p>
          <a:p>
            <a:r>
              <a:rPr lang="ja-JP" altLang="en-US" sz="2400" dirty="0" smtClean="0"/>
              <a:t>（参考文献</a:t>
            </a:r>
            <a:r>
              <a:rPr lang="en-US" altLang="ja-JP" sz="2400" dirty="0"/>
              <a:t>2</a:t>
            </a:r>
            <a:r>
              <a:rPr lang="ja-JP" altLang="en-US" sz="2400" dirty="0" smtClean="0"/>
              <a:t>）</a:t>
            </a:r>
            <a:r>
              <a:rPr lang="en-US" altLang="ja-JP" sz="2400" dirty="0" smtClean="0"/>
              <a:t> Alberto </a:t>
            </a:r>
            <a:r>
              <a:rPr lang="en-US" altLang="ja-JP" sz="2400" dirty="0" err="1" smtClean="0"/>
              <a:t>Martelli</a:t>
            </a:r>
            <a:r>
              <a:rPr lang="en-US" altLang="ja-JP" sz="2400" dirty="0" smtClean="0"/>
              <a:t> and </a:t>
            </a:r>
            <a:r>
              <a:rPr lang="en-US" altLang="ja-JP" sz="2400" dirty="0" err="1" smtClean="0"/>
              <a:t>Ugo</a:t>
            </a:r>
            <a:r>
              <a:rPr lang="en-US" altLang="ja-JP" sz="2400" dirty="0" smtClean="0"/>
              <a:t> </a:t>
            </a:r>
            <a:r>
              <a:rPr lang="en-US" altLang="ja-JP" sz="2400" dirty="0" err="1" smtClean="0"/>
              <a:t>Montanari</a:t>
            </a:r>
            <a:r>
              <a:rPr lang="en-US" altLang="ja-JP" sz="2400" dirty="0" smtClean="0"/>
              <a:t>, “An efficient unification </a:t>
            </a:r>
            <a:r>
              <a:rPr lang="en-US" altLang="ja-JP" sz="2400" dirty="0"/>
              <a:t>a</a:t>
            </a:r>
            <a:r>
              <a:rPr lang="en-US" altLang="ja-JP" sz="2400" dirty="0" smtClean="0"/>
              <a:t>lgorithm”, </a:t>
            </a:r>
            <a:r>
              <a:rPr lang="en-US" altLang="ja-JP" sz="2400" i="1" dirty="0" smtClean="0"/>
              <a:t>ACM TOPLAS </a:t>
            </a:r>
            <a:r>
              <a:rPr lang="en-US" altLang="ja-JP" sz="2400" dirty="0" smtClean="0"/>
              <a:t>4(2), pp. 258-282, 1982.</a:t>
            </a:r>
          </a:p>
          <a:p>
            <a:r>
              <a:rPr lang="ja-JP" altLang="en-US" sz="2400" dirty="0"/>
              <a:t>（参考）片方のみに変数がある場合はパターンマッチング</a:t>
            </a:r>
            <a:r>
              <a:rPr lang="en-US" altLang="ja-JP" sz="2400" dirty="0"/>
              <a:t>(pattern matching)</a:t>
            </a:r>
            <a:r>
              <a:rPr lang="ja-JP" altLang="en-US" sz="2400" dirty="0" smtClean="0"/>
              <a:t>。</a:t>
            </a:r>
            <a:endParaRPr lang="en-US" altLang="ja-JP" sz="2400" dirty="0"/>
          </a:p>
        </p:txBody>
      </p:sp>
    </p:spTree>
    <p:extLst>
      <p:ext uri="{BB962C8B-B14F-4D97-AF65-F5344CB8AC3E}">
        <p14:creationId xmlns:p14="http://schemas.microsoft.com/office/powerpoint/2010/main" val="128950775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instance</a:t>
            </a:r>
            <a:endParaRPr kumimoji="1" lang="ja-JP" altLang="en-US" dirty="0"/>
          </a:p>
        </p:txBody>
      </p:sp>
      <p:sp>
        <p:nvSpPr>
          <p:cNvPr id="4" name="テキスト ボックス 3"/>
          <p:cNvSpPr txBox="1"/>
          <p:nvPr/>
        </p:nvSpPr>
        <p:spPr>
          <a:xfrm>
            <a:off x="718582" y="1413657"/>
            <a:ext cx="7968218" cy="4832093"/>
          </a:xfrm>
          <a:prstGeom prst="rect">
            <a:avLst/>
          </a:prstGeom>
          <a:noFill/>
        </p:spPr>
        <p:txBody>
          <a:bodyPr wrap="square" rtlCol="0">
            <a:spAutoFit/>
          </a:bodyPr>
          <a:lstStyle/>
          <a:p>
            <a:r>
              <a:rPr lang="en-US" altLang="ja-JP" sz="2800" dirty="0"/>
              <a:t>t</a:t>
            </a:r>
            <a:r>
              <a:rPr kumimoji="1" lang="en-US" altLang="ja-JP" sz="2800" dirty="0" smtClean="0"/>
              <a:t>erm </a:t>
            </a:r>
            <a:r>
              <a:rPr kumimoji="1" lang="en-US" altLang="ja-JP" sz="2800" i="1" dirty="0" smtClean="0"/>
              <a:t>T</a:t>
            </a:r>
            <a:r>
              <a:rPr kumimoji="1" lang="ja-JP" altLang="en-US" sz="2800" dirty="0" smtClean="0"/>
              <a:t>の中の変数を何らかの</a:t>
            </a:r>
            <a:r>
              <a:rPr kumimoji="1" lang="en-US" altLang="ja-JP" sz="2800" dirty="0" smtClean="0"/>
              <a:t>term</a:t>
            </a:r>
            <a:r>
              <a:rPr kumimoji="1" lang="ja-JP" altLang="en-US" sz="2800" dirty="0" smtClean="0"/>
              <a:t>で置き換え</a:t>
            </a:r>
            <a:r>
              <a:rPr lang="ja-JP" altLang="en-US" sz="2800" dirty="0" smtClean="0"/>
              <a:t>て得られる</a:t>
            </a:r>
            <a:r>
              <a:rPr lang="en-US" altLang="ja-JP" sz="2800" dirty="0" smtClean="0"/>
              <a:t>term</a:t>
            </a:r>
            <a:r>
              <a:rPr lang="ja-JP" altLang="en-US" sz="2800" dirty="0" smtClean="0"/>
              <a:t>を</a:t>
            </a:r>
            <a:r>
              <a:rPr lang="en-US" altLang="ja-JP" sz="2800" dirty="0" smtClean="0"/>
              <a:t>term </a:t>
            </a:r>
            <a:r>
              <a:rPr lang="en-US" altLang="ja-JP" sz="2800" i="1" dirty="0" smtClean="0"/>
              <a:t>T</a:t>
            </a:r>
            <a:r>
              <a:rPr lang="ja-JP" altLang="en-US" sz="2800" dirty="0" smtClean="0"/>
              <a:t>の</a:t>
            </a:r>
            <a:r>
              <a:rPr lang="en-US" altLang="ja-JP" sz="2800" dirty="0" smtClean="0"/>
              <a:t>instance</a:t>
            </a:r>
            <a:r>
              <a:rPr lang="ja-JP" altLang="en-US" sz="2800" dirty="0" smtClean="0"/>
              <a:t>という。（同じ変数に対しては同じ</a:t>
            </a:r>
            <a:r>
              <a:rPr lang="en-US" altLang="ja-JP" sz="2800" dirty="0" smtClean="0"/>
              <a:t>term</a:t>
            </a:r>
            <a:r>
              <a:rPr lang="ja-JP" altLang="en-US" sz="2800" dirty="0" smtClean="0"/>
              <a:t>で置き換えなければならない。）</a:t>
            </a:r>
            <a:endParaRPr lang="en-US" altLang="ja-JP" sz="2800" dirty="0" smtClean="0"/>
          </a:p>
          <a:p>
            <a:r>
              <a:rPr lang="ja-JP" altLang="en-US" sz="2800" dirty="0" smtClean="0"/>
              <a:t>（例１）</a:t>
            </a:r>
            <a:r>
              <a:rPr lang="en-US" altLang="ja-JP" sz="2800" dirty="0" smtClean="0"/>
              <a:t> f(</a:t>
            </a:r>
            <a:r>
              <a:rPr lang="en-US" altLang="ja-JP" sz="2800" dirty="0" err="1" smtClean="0"/>
              <a:t>a,b</a:t>
            </a:r>
            <a:r>
              <a:rPr lang="en-US" altLang="ja-JP" sz="2800" dirty="0" smtClean="0"/>
              <a:t>)</a:t>
            </a:r>
            <a:r>
              <a:rPr lang="ja-JP" altLang="en-US" sz="2800" dirty="0" smtClean="0"/>
              <a:t>は</a:t>
            </a:r>
            <a:r>
              <a:rPr lang="en-US" altLang="ja-JP" sz="2800" dirty="0" smtClean="0"/>
              <a:t>f(</a:t>
            </a:r>
            <a:r>
              <a:rPr lang="en-US" altLang="ja-JP" sz="2800" dirty="0" err="1" smtClean="0"/>
              <a:t>X,b</a:t>
            </a:r>
            <a:r>
              <a:rPr lang="en-US" altLang="ja-JP" sz="2800" dirty="0" smtClean="0"/>
              <a:t>)</a:t>
            </a:r>
            <a:r>
              <a:rPr lang="ja-JP" altLang="en-US" sz="2800" dirty="0" smtClean="0"/>
              <a:t>の</a:t>
            </a:r>
            <a:r>
              <a:rPr lang="en-US" altLang="ja-JP" sz="2800" dirty="0" smtClean="0"/>
              <a:t>instance</a:t>
            </a:r>
            <a:r>
              <a:rPr lang="ja-JP" altLang="en-US" sz="2800" dirty="0" smtClean="0"/>
              <a:t>。</a:t>
            </a:r>
            <a:endParaRPr lang="en-US" altLang="ja-JP" sz="2800" dirty="0" smtClean="0"/>
          </a:p>
          <a:p>
            <a:r>
              <a:rPr lang="ja-JP" altLang="en-US" sz="2800" dirty="0" smtClean="0"/>
              <a:t>（例２）</a:t>
            </a:r>
            <a:r>
              <a:rPr lang="en-US" altLang="ja-JP" sz="2800" dirty="0" smtClean="0"/>
              <a:t> f(</a:t>
            </a:r>
            <a:r>
              <a:rPr lang="en-US" altLang="ja-JP" sz="2800" dirty="0" err="1" smtClean="0"/>
              <a:t>a,b</a:t>
            </a:r>
            <a:r>
              <a:rPr lang="en-US" altLang="ja-JP" sz="2800" dirty="0" smtClean="0"/>
              <a:t>)</a:t>
            </a:r>
            <a:r>
              <a:rPr lang="ja-JP" altLang="en-US" sz="2800" dirty="0" smtClean="0"/>
              <a:t>は</a:t>
            </a:r>
            <a:r>
              <a:rPr lang="en-US" altLang="ja-JP" sz="2800" dirty="0" smtClean="0"/>
              <a:t>f(</a:t>
            </a:r>
            <a:r>
              <a:rPr lang="en-US" altLang="ja-JP" sz="2800" dirty="0" err="1" smtClean="0"/>
              <a:t>a,Y</a:t>
            </a:r>
            <a:r>
              <a:rPr lang="en-US" altLang="ja-JP" sz="2800" dirty="0" smtClean="0"/>
              <a:t>)</a:t>
            </a:r>
            <a:r>
              <a:rPr lang="ja-JP" altLang="en-US" sz="2800" dirty="0" smtClean="0"/>
              <a:t>の</a:t>
            </a:r>
            <a:r>
              <a:rPr lang="en-US" altLang="ja-JP" sz="2800" dirty="0" smtClean="0"/>
              <a:t>instance</a:t>
            </a:r>
            <a:r>
              <a:rPr lang="ja-JP" altLang="en-US" sz="2800" dirty="0" smtClean="0"/>
              <a:t>。</a:t>
            </a:r>
            <a:endParaRPr lang="en-US" altLang="ja-JP" sz="2800" dirty="0" smtClean="0"/>
          </a:p>
          <a:p>
            <a:r>
              <a:rPr lang="ja-JP" altLang="en-US" sz="2800" dirty="0" smtClean="0"/>
              <a:t>（例３）</a:t>
            </a:r>
            <a:r>
              <a:rPr lang="en-US" altLang="ja-JP" sz="2800" dirty="0" smtClean="0"/>
              <a:t> g(</a:t>
            </a:r>
            <a:r>
              <a:rPr lang="en-US" altLang="ja-JP" sz="2800" dirty="0" err="1" smtClean="0"/>
              <a:t>a,a</a:t>
            </a:r>
            <a:r>
              <a:rPr lang="en-US" altLang="ja-JP" sz="2800" dirty="0" smtClean="0"/>
              <a:t>)</a:t>
            </a:r>
            <a:r>
              <a:rPr lang="ja-JP" altLang="en-US" sz="2800" dirty="0" smtClean="0"/>
              <a:t>は</a:t>
            </a:r>
            <a:r>
              <a:rPr lang="en-US" altLang="ja-JP" sz="2800" dirty="0" smtClean="0"/>
              <a:t>g(X,X)</a:t>
            </a:r>
            <a:r>
              <a:rPr lang="ja-JP" altLang="en-US" sz="2800" dirty="0" smtClean="0"/>
              <a:t>の</a:t>
            </a:r>
            <a:r>
              <a:rPr lang="en-US" altLang="ja-JP" sz="2800" dirty="0" smtClean="0"/>
              <a:t>instance</a:t>
            </a:r>
            <a:r>
              <a:rPr lang="ja-JP" altLang="en-US" sz="2800" dirty="0" smtClean="0"/>
              <a:t>。</a:t>
            </a:r>
            <a:endParaRPr lang="en-US" altLang="ja-JP" sz="2800" dirty="0" smtClean="0"/>
          </a:p>
          <a:p>
            <a:r>
              <a:rPr lang="ja-JP" altLang="en-US" sz="2800" dirty="0" smtClean="0"/>
              <a:t>（例４）</a:t>
            </a:r>
            <a:r>
              <a:rPr lang="en-US" altLang="ja-JP" sz="2800" dirty="0" smtClean="0"/>
              <a:t> g(h(b),h(b))</a:t>
            </a:r>
            <a:r>
              <a:rPr lang="ja-JP" altLang="en-US" sz="2800" dirty="0" smtClean="0"/>
              <a:t>は</a:t>
            </a:r>
            <a:r>
              <a:rPr lang="en-US" altLang="ja-JP" sz="2800" dirty="0" smtClean="0"/>
              <a:t>g(X,X)</a:t>
            </a:r>
            <a:r>
              <a:rPr lang="ja-JP" altLang="en-US" sz="2800" dirty="0" smtClean="0"/>
              <a:t>の</a:t>
            </a:r>
            <a:r>
              <a:rPr lang="en-US" altLang="ja-JP" sz="2800" dirty="0" smtClean="0"/>
              <a:t>instance</a:t>
            </a:r>
            <a:r>
              <a:rPr lang="ja-JP" altLang="en-US" sz="2800" dirty="0" smtClean="0"/>
              <a:t>。</a:t>
            </a:r>
            <a:endParaRPr lang="en-US" altLang="ja-JP" sz="2800" dirty="0" smtClean="0"/>
          </a:p>
          <a:p>
            <a:r>
              <a:rPr lang="ja-JP" altLang="en-US" sz="2800" dirty="0" smtClean="0"/>
              <a:t>（例５）</a:t>
            </a:r>
            <a:r>
              <a:rPr lang="en-US" altLang="ja-JP" sz="2800" dirty="0" smtClean="0"/>
              <a:t> g(</a:t>
            </a:r>
            <a:r>
              <a:rPr lang="en-US" altLang="ja-JP" sz="2800" dirty="0" err="1" smtClean="0"/>
              <a:t>a,b</a:t>
            </a:r>
            <a:r>
              <a:rPr lang="en-US" altLang="ja-JP" sz="2800" dirty="0" smtClean="0"/>
              <a:t>)</a:t>
            </a:r>
            <a:r>
              <a:rPr lang="ja-JP" altLang="en-US" sz="2800" dirty="0" smtClean="0"/>
              <a:t>は</a:t>
            </a:r>
            <a:r>
              <a:rPr lang="en-US" altLang="ja-JP" sz="2800" dirty="0" smtClean="0"/>
              <a:t>g(X,X)</a:t>
            </a:r>
            <a:r>
              <a:rPr lang="ja-JP" altLang="en-US" sz="2800" dirty="0" smtClean="0"/>
              <a:t>の</a:t>
            </a:r>
            <a:r>
              <a:rPr lang="en-US" altLang="ja-JP" sz="2800" dirty="0" smtClean="0"/>
              <a:t>instance</a:t>
            </a:r>
            <a:r>
              <a:rPr lang="ja-JP" altLang="en-US" sz="2800" dirty="0" smtClean="0"/>
              <a:t>ではない。</a:t>
            </a:r>
            <a:endParaRPr lang="en-US" altLang="ja-JP" sz="2800" dirty="0" smtClean="0"/>
          </a:p>
          <a:p>
            <a:endParaRPr lang="en-US" altLang="ja-JP" sz="2800" dirty="0"/>
          </a:p>
          <a:p>
            <a:r>
              <a:rPr lang="en-US" altLang="ja-JP" sz="2800" dirty="0" smtClean="0"/>
              <a:t>2</a:t>
            </a:r>
            <a:r>
              <a:rPr lang="ja-JP" altLang="en-US" sz="2800" dirty="0" smtClean="0"/>
              <a:t>つの</a:t>
            </a:r>
            <a:r>
              <a:rPr lang="en-US" altLang="ja-JP" sz="2800" dirty="0" smtClean="0"/>
              <a:t>term </a:t>
            </a:r>
            <a:r>
              <a:rPr lang="en-US" altLang="ja-JP" sz="2800" i="1" dirty="0" smtClean="0"/>
              <a:t>T</a:t>
            </a:r>
            <a:r>
              <a:rPr lang="en-US" altLang="ja-JP" sz="2800" baseline="-25000" dirty="0" smtClean="0"/>
              <a:t>1</a:t>
            </a:r>
            <a:r>
              <a:rPr lang="en-US" altLang="ja-JP" sz="2800" dirty="0" smtClean="0"/>
              <a:t>, </a:t>
            </a:r>
            <a:r>
              <a:rPr lang="en-US" altLang="ja-JP" sz="2800" i="1" dirty="0" smtClean="0"/>
              <a:t>T</a:t>
            </a:r>
            <a:r>
              <a:rPr lang="en-US" altLang="ja-JP" sz="2800" baseline="-25000" dirty="0" smtClean="0"/>
              <a:t>2</a:t>
            </a:r>
            <a:r>
              <a:rPr lang="ja-JP" altLang="en-US" sz="2800" dirty="0" smtClean="0"/>
              <a:t>は共通の</a:t>
            </a:r>
            <a:r>
              <a:rPr lang="en-US" altLang="ja-JP" sz="2800" dirty="0" smtClean="0"/>
              <a:t>instance </a:t>
            </a:r>
            <a:r>
              <a:rPr lang="en-US" altLang="ja-JP" sz="2800" i="1" dirty="0" smtClean="0"/>
              <a:t>T </a:t>
            </a:r>
            <a:r>
              <a:rPr lang="ja-JP" altLang="en-US" sz="2800" dirty="0" smtClean="0"/>
              <a:t>を持つとき単一化</a:t>
            </a:r>
            <a:r>
              <a:rPr lang="en-US" altLang="ja-JP" sz="2800" dirty="0" smtClean="0"/>
              <a:t>(unify)</a:t>
            </a:r>
            <a:r>
              <a:rPr lang="ja-JP" altLang="en-US" sz="2800" dirty="0" smtClean="0"/>
              <a:t>できるという。</a:t>
            </a:r>
            <a:endParaRPr lang="en-US" altLang="ja-JP" sz="2800" dirty="0" smtClean="0"/>
          </a:p>
        </p:txBody>
      </p:sp>
      <p:sp>
        <p:nvSpPr>
          <p:cNvPr id="3" name="テキスト ボックス 2"/>
          <p:cNvSpPr txBox="1"/>
          <p:nvPr/>
        </p:nvSpPr>
        <p:spPr>
          <a:xfrm>
            <a:off x="671974" y="6269052"/>
            <a:ext cx="8130351" cy="461665"/>
          </a:xfrm>
          <a:prstGeom prst="rect">
            <a:avLst/>
          </a:prstGeom>
          <a:noFill/>
        </p:spPr>
        <p:txBody>
          <a:bodyPr wrap="none" rtlCol="0">
            <a:spAutoFit/>
          </a:bodyPr>
          <a:lstStyle/>
          <a:p>
            <a:r>
              <a:rPr kumimoji="1" lang="ja-JP" altLang="en-US" sz="2400" dirty="0" smtClean="0"/>
              <a:t>（参考）</a:t>
            </a:r>
            <a:r>
              <a:rPr lang="ja-JP" altLang="en-US" sz="2400" dirty="0" smtClean="0"/>
              <a:t>単一化は関数型言語の型推論においても用いられる。</a:t>
            </a:r>
            <a:endParaRPr kumimoji="1" lang="ja-JP" altLang="en-US" sz="2400" dirty="0"/>
          </a:p>
        </p:txBody>
      </p:sp>
    </p:spTree>
    <p:extLst>
      <p:ext uri="{BB962C8B-B14F-4D97-AF65-F5344CB8AC3E}">
        <p14:creationId xmlns:p14="http://schemas.microsoft.com/office/powerpoint/2010/main" val="2307576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57322"/>
          </a:xfrm>
        </p:spPr>
        <p:txBody>
          <a:bodyPr>
            <a:normAutofit fontScale="90000"/>
          </a:bodyPr>
          <a:lstStyle/>
          <a:p>
            <a:r>
              <a:rPr kumimoji="1" lang="en-US" altLang="ja-JP" dirty="0" smtClean="0"/>
              <a:t>Occurs che</a:t>
            </a:r>
            <a:r>
              <a:rPr lang="en-US" altLang="ja-JP" dirty="0" smtClean="0"/>
              <a:t>ck</a:t>
            </a:r>
            <a:endParaRPr kumimoji="1" lang="ja-JP" altLang="en-US" dirty="0"/>
          </a:p>
        </p:txBody>
      </p:sp>
      <p:sp>
        <p:nvSpPr>
          <p:cNvPr id="3" name="コンテンツ プレースホルダー 2"/>
          <p:cNvSpPr>
            <a:spLocks noGrp="1"/>
          </p:cNvSpPr>
          <p:nvPr>
            <p:ph idx="1"/>
          </p:nvPr>
        </p:nvSpPr>
        <p:spPr>
          <a:xfrm>
            <a:off x="457200" y="1248654"/>
            <a:ext cx="8229600" cy="940010"/>
          </a:xfrm>
        </p:spPr>
        <p:txBody>
          <a:bodyPr>
            <a:normAutofit lnSpcReduction="10000"/>
          </a:bodyPr>
          <a:lstStyle/>
          <a:p>
            <a:r>
              <a:rPr kumimoji="1" lang="ja-JP" altLang="en-US" sz="2800" dirty="0" smtClean="0"/>
              <a:t>変数</a:t>
            </a:r>
            <a:r>
              <a:rPr kumimoji="1" lang="en-US" altLang="ja-JP" sz="2800" dirty="0" smtClean="0"/>
              <a:t>X</a:t>
            </a:r>
            <a:r>
              <a:rPr kumimoji="1" lang="ja-JP" altLang="en-US" sz="2800" dirty="0" smtClean="0"/>
              <a:t>と</a:t>
            </a:r>
            <a:r>
              <a:rPr kumimoji="1" lang="en-US" altLang="ja-JP" sz="2800" dirty="0" smtClean="0"/>
              <a:t>term T</a:t>
            </a:r>
            <a:r>
              <a:rPr kumimoji="1" lang="ja-JP" altLang="en-US" sz="2800" dirty="0" smtClean="0"/>
              <a:t>を単一化する際に、</a:t>
            </a:r>
            <a:r>
              <a:rPr kumimoji="1" lang="en-US" altLang="ja-JP" sz="2800" dirty="0" smtClean="0"/>
              <a:t>T</a:t>
            </a:r>
            <a:r>
              <a:rPr kumimoji="1" lang="ja-JP" altLang="en-US" sz="2800" dirty="0" smtClean="0"/>
              <a:t>の中に</a:t>
            </a:r>
            <a:r>
              <a:rPr kumimoji="1" lang="en-US" altLang="ja-JP" sz="2800" dirty="0" smtClean="0"/>
              <a:t>X</a:t>
            </a:r>
            <a:r>
              <a:rPr kumimoji="1" lang="ja-JP" altLang="en-US" sz="2800" dirty="0" smtClean="0"/>
              <a:t>があるかどうかを確認することを</a:t>
            </a:r>
            <a:r>
              <a:rPr kumimoji="1" lang="en-US" altLang="ja-JP" sz="2800" dirty="0" smtClean="0"/>
              <a:t>occurs check</a:t>
            </a:r>
            <a:r>
              <a:rPr kumimoji="1" lang="ja-JP" altLang="en-US" sz="2800" dirty="0" smtClean="0"/>
              <a:t>という。</a:t>
            </a:r>
            <a:endParaRPr kumimoji="1" lang="en-US" altLang="ja-JP" sz="2800" dirty="0" smtClean="0"/>
          </a:p>
        </p:txBody>
      </p:sp>
      <p:sp>
        <p:nvSpPr>
          <p:cNvPr id="4" name="正方形/長方形 3"/>
          <p:cNvSpPr/>
          <p:nvPr/>
        </p:nvSpPr>
        <p:spPr>
          <a:xfrm>
            <a:off x="804953" y="2109284"/>
            <a:ext cx="7699779" cy="3539431"/>
          </a:xfrm>
          <a:prstGeom prst="rect">
            <a:avLst/>
          </a:prstGeom>
        </p:spPr>
        <p:txBody>
          <a:bodyPr wrap="square">
            <a:spAutoFit/>
          </a:bodyPr>
          <a:lstStyle/>
          <a:p>
            <a:r>
              <a:rPr lang="en-US" altLang="ja-JP" sz="2800" i="1" dirty="0"/>
              <a:t>?- </a:t>
            </a:r>
            <a:r>
              <a:rPr lang="en-US" altLang="ja-JP" sz="2800" dirty="0">
                <a:solidFill>
                  <a:srgbClr val="FF0000"/>
                </a:solidFill>
              </a:rPr>
              <a:t>append([ ], E, [</a:t>
            </a:r>
            <a:r>
              <a:rPr lang="en-US" altLang="ja-JP" sz="2800" dirty="0" err="1">
                <a:solidFill>
                  <a:srgbClr val="FF0000"/>
                </a:solidFill>
              </a:rPr>
              <a:t>a,b|E</a:t>
            </a:r>
            <a:r>
              <a:rPr lang="en-US" altLang="ja-JP" sz="2800" dirty="0">
                <a:solidFill>
                  <a:srgbClr val="FF0000"/>
                </a:solidFill>
              </a:rPr>
              <a:t>])</a:t>
            </a:r>
            <a:r>
              <a:rPr lang="en-US" altLang="ja-JP" sz="2800" dirty="0" smtClean="0">
                <a:solidFill>
                  <a:srgbClr val="FF0000"/>
                </a:solidFill>
              </a:rPr>
              <a:t>.</a:t>
            </a:r>
          </a:p>
          <a:p>
            <a:r>
              <a:rPr lang="en-US" altLang="ja-JP" sz="2800" dirty="0">
                <a:solidFill>
                  <a:srgbClr val="FF0000"/>
                </a:solidFill>
              </a:rPr>
              <a:t> </a:t>
            </a:r>
            <a:r>
              <a:rPr lang="en-US" altLang="ja-JP" sz="2800" dirty="0" smtClean="0">
                <a:solidFill>
                  <a:srgbClr val="FF0000"/>
                </a:solidFill>
              </a:rPr>
              <a:t>   </a:t>
            </a:r>
            <a:r>
              <a:rPr lang="en-US" altLang="ja-JP" sz="2800" i="1" dirty="0" smtClean="0"/>
              <a:t>E = [</a:t>
            </a:r>
            <a:r>
              <a:rPr lang="en-US" altLang="ja-JP" sz="2800" i="1" dirty="0" err="1" smtClean="0"/>
              <a:t>a,b,a,b,a,b,a,b,a,b</a:t>
            </a:r>
            <a:r>
              <a:rPr lang="en-US" altLang="ja-JP" sz="2800" i="1" dirty="0" smtClean="0"/>
              <a:t>,…]</a:t>
            </a:r>
          </a:p>
          <a:p>
            <a:r>
              <a:rPr lang="en-US" altLang="ja-JP" sz="2800" dirty="0"/>
              <a:t>a</a:t>
            </a:r>
            <a:r>
              <a:rPr lang="en-US" altLang="ja-JP" sz="2800" dirty="0" smtClean="0"/>
              <a:t>ppend([ ], Y, Y)</a:t>
            </a:r>
            <a:r>
              <a:rPr lang="ja-JP" altLang="en-US" sz="2800" dirty="0" smtClean="0"/>
              <a:t>と単一化が成功するためには、</a:t>
            </a:r>
            <a:r>
              <a:rPr lang="en-US" altLang="ja-JP" sz="2800" dirty="0" smtClean="0"/>
              <a:t>Y</a:t>
            </a:r>
            <a:r>
              <a:rPr lang="ja-JP" altLang="en-US" sz="2800" dirty="0" smtClean="0"/>
              <a:t>が</a:t>
            </a:r>
            <a:r>
              <a:rPr lang="en-US" altLang="ja-JP" sz="2800" dirty="0" smtClean="0"/>
              <a:t>E</a:t>
            </a:r>
            <a:r>
              <a:rPr lang="ja-JP" altLang="en-US" sz="2800" dirty="0" smtClean="0"/>
              <a:t>と</a:t>
            </a:r>
            <a:r>
              <a:rPr lang="en-US" altLang="ja-JP" sz="2800" dirty="0" smtClean="0"/>
              <a:t>[</a:t>
            </a:r>
            <a:r>
              <a:rPr lang="en-US" altLang="ja-JP" sz="2800" dirty="0" err="1" smtClean="0"/>
              <a:t>a,b|E</a:t>
            </a:r>
            <a:r>
              <a:rPr lang="en-US" altLang="ja-JP" sz="2800" dirty="0" smtClean="0"/>
              <a:t>]</a:t>
            </a:r>
            <a:r>
              <a:rPr lang="ja-JP" altLang="en-US" sz="2800" dirty="0" smtClean="0"/>
              <a:t>の両方と単一化が成功しなければならない。</a:t>
            </a:r>
            <a:r>
              <a:rPr lang="en-US" altLang="ja-JP" sz="2800" dirty="0" smtClean="0"/>
              <a:t>E</a:t>
            </a:r>
            <a:r>
              <a:rPr lang="ja-JP" altLang="en-US" sz="2800" dirty="0" smtClean="0"/>
              <a:t>を</a:t>
            </a:r>
            <a:r>
              <a:rPr lang="en-US" altLang="ja-JP" sz="2800" dirty="0" smtClean="0"/>
              <a:t>[</a:t>
            </a:r>
            <a:r>
              <a:rPr lang="en-US" altLang="ja-JP" sz="2800" dirty="0" err="1" smtClean="0"/>
              <a:t>a,b|E</a:t>
            </a:r>
            <a:r>
              <a:rPr lang="en-US" altLang="ja-JP" sz="2800" dirty="0" smtClean="0"/>
              <a:t>]</a:t>
            </a:r>
            <a:r>
              <a:rPr lang="ja-JP" altLang="en-US" sz="2800" dirty="0" smtClean="0"/>
              <a:t>で置き換えようとすると、</a:t>
            </a:r>
            <a:endParaRPr lang="en-US" altLang="ja-JP" sz="2800" dirty="0" smtClean="0"/>
          </a:p>
          <a:p>
            <a:r>
              <a:rPr lang="en-US" altLang="ja-JP" sz="2800" dirty="0" smtClean="0"/>
              <a:t>E = [</a:t>
            </a:r>
            <a:r>
              <a:rPr lang="en-US" altLang="ja-JP" sz="2800" dirty="0" err="1" smtClean="0"/>
              <a:t>a,b|E</a:t>
            </a:r>
            <a:r>
              <a:rPr lang="en-US" altLang="ja-JP" sz="2800" dirty="0" smtClean="0"/>
              <a:t>] = [</a:t>
            </a:r>
            <a:r>
              <a:rPr lang="en-US" altLang="ja-JP" sz="2800" dirty="0" err="1" smtClean="0"/>
              <a:t>a,b,a,b|E</a:t>
            </a:r>
            <a:r>
              <a:rPr lang="en-US" altLang="ja-JP" sz="2800" dirty="0" smtClean="0"/>
              <a:t>] = [</a:t>
            </a:r>
            <a:r>
              <a:rPr lang="en-US" altLang="ja-JP" sz="2800" dirty="0" err="1" smtClean="0"/>
              <a:t>a,b,a,b,a,b|E</a:t>
            </a:r>
            <a:r>
              <a:rPr lang="en-US" altLang="ja-JP" sz="2800" dirty="0" smtClean="0"/>
              <a:t>] = …</a:t>
            </a:r>
          </a:p>
          <a:p>
            <a:r>
              <a:rPr lang="ja-JP" altLang="en-US" sz="2800" dirty="0" smtClean="0"/>
              <a:t>のようになる。</a:t>
            </a:r>
            <a:r>
              <a:rPr lang="en-US" altLang="ja-JP" sz="2800" dirty="0" smtClean="0"/>
              <a:t>GNU prolog</a:t>
            </a:r>
            <a:r>
              <a:rPr lang="ja-JP" altLang="en-US" sz="2800" dirty="0" smtClean="0"/>
              <a:t>など、</a:t>
            </a:r>
            <a:r>
              <a:rPr lang="en-US" altLang="ja-JP" sz="2800" dirty="0" smtClean="0"/>
              <a:t>cyclic term</a:t>
            </a:r>
            <a:r>
              <a:rPr lang="ja-JP" altLang="en-US" sz="2800" dirty="0" smtClean="0"/>
              <a:t>を構築するものもある。</a:t>
            </a:r>
            <a:endParaRPr lang="en-US" altLang="ja-JP" sz="2800" dirty="0" smtClean="0"/>
          </a:p>
        </p:txBody>
      </p:sp>
      <p:sp>
        <p:nvSpPr>
          <p:cNvPr id="5" name="テキスト ボックス 4"/>
          <p:cNvSpPr txBox="1"/>
          <p:nvPr/>
        </p:nvSpPr>
        <p:spPr>
          <a:xfrm>
            <a:off x="3578211" y="5728095"/>
            <a:ext cx="356663" cy="523220"/>
          </a:xfrm>
          <a:prstGeom prst="rect">
            <a:avLst/>
          </a:prstGeom>
          <a:noFill/>
        </p:spPr>
        <p:txBody>
          <a:bodyPr wrap="none" rtlCol="0">
            <a:spAutoFit/>
          </a:bodyPr>
          <a:lstStyle/>
          <a:p>
            <a:r>
              <a:rPr kumimoji="1" lang="en-US" altLang="ja-JP" sz="2800" dirty="0" smtClean="0"/>
              <a:t>a</a:t>
            </a:r>
            <a:endParaRPr kumimoji="1" lang="ja-JP" altLang="en-US" sz="2800" dirty="0"/>
          </a:p>
        </p:txBody>
      </p:sp>
      <p:sp>
        <p:nvSpPr>
          <p:cNvPr id="6" name="テキスト ボックス 5"/>
          <p:cNvSpPr txBox="1"/>
          <p:nvPr/>
        </p:nvSpPr>
        <p:spPr>
          <a:xfrm>
            <a:off x="4025352" y="6251315"/>
            <a:ext cx="373319" cy="523220"/>
          </a:xfrm>
          <a:prstGeom prst="rect">
            <a:avLst/>
          </a:prstGeom>
          <a:noFill/>
        </p:spPr>
        <p:txBody>
          <a:bodyPr wrap="none" rtlCol="0">
            <a:spAutoFit/>
          </a:bodyPr>
          <a:lstStyle/>
          <a:p>
            <a:r>
              <a:rPr kumimoji="1" lang="en-US" altLang="ja-JP" sz="2800" dirty="0" smtClean="0"/>
              <a:t>b</a:t>
            </a:r>
            <a:endParaRPr kumimoji="1" lang="ja-JP" altLang="en-US" sz="2800" dirty="0"/>
          </a:p>
        </p:txBody>
      </p:sp>
      <p:sp>
        <p:nvSpPr>
          <p:cNvPr id="7" name="テキスト ボックス 6"/>
          <p:cNvSpPr txBox="1"/>
          <p:nvPr/>
        </p:nvSpPr>
        <p:spPr>
          <a:xfrm>
            <a:off x="4168548" y="5204875"/>
            <a:ext cx="363501" cy="523220"/>
          </a:xfrm>
          <a:prstGeom prst="rect">
            <a:avLst/>
          </a:prstGeom>
          <a:noFill/>
        </p:spPr>
        <p:txBody>
          <a:bodyPr wrap="none" rtlCol="0">
            <a:spAutoFit/>
          </a:bodyPr>
          <a:lstStyle/>
          <a:p>
            <a:r>
              <a:rPr kumimoji="1" lang="en-US" altLang="ja-JP" sz="2800" dirty="0" smtClean="0"/>
              <a:t>•</a:t>
            </a:r>
            <a:endParaRPr kumimoji="1" lang="ja-JP" altLang="en-US" sz="2800" dirty="0"/>
          </a:p>
        </p:txBody>
      </p:sp>
      <p:sp>
        <p:nvSpPr>
          <p:cNvPr id="8" name="テキスト ボックス 7"/>
          <p:cNvSpPr txBox="1"/>
          <p:nvPr/>
        </p:nvSpPr>
        <p:spPr>
          <a:xfrm>
            <a:off x="4597208" y="5728095"/>
            <a:ext cx="363501" cy="523220"/>
          </a:xfrm>
          <a:prstGeom prst="rect">
            <a:avLst/>
          </a:prstGeom>
          <a:noFill/>
        </p:spPr>
        <p:txBody>
          <a:bodyPr wrap="none" rtlCol="0">
            <a:spAutoFit/>
          </a:bodyPr>
          <a:lstStyle/>
          <a:p>
            <a:r>
              <a:rPr kumimoji="1" lang="en-US" altLang="ja-JP" sz="2800" dirty="0" smtClean="0"/>
              <a:t>•</a:t>
            </a:r>
            <a:endParaRPr kumimoji="1" lang="ja-JP" altLang="en-US" sz="2800" dirty="0"/>
          </a:p>
        </p:txBody>
      </p:sp>
      <p:cxnSp>
        <p:nvCxnSpPr>
          <p:cNvPr id="10" name="直線コネクタ 9"/>
          <p:cNvCxnSpPr/>
          <p:nvPr/>
        </p:nvCxnSpPr>
        <p:spPr>
          <a:xfrm flipH="1">
            <a:off x="3934874" y="5602070"/>
            <a:ext cx="331167" cy="34227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flipH="1">
            <a:off x="4341971" y="6102857"/>
            <a:ext cx="331167" cy="34227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4431625" y="5602070"/>
            <a:ext cx="274345" cy="34227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2" name="フリーフォーム 21"/>
          <p:cNvSpPr/>
          <p:nvPr/>
        </p:nvSpPr>
        <p:spPr>
          <a:xfrm>
            <a:off x="4467837" y="5329905"/>
            <a:ext cx="1224681" cy="1065981"/>
          </a:xfrm>
          <a:custGeom>
            <a:avLst/>
            <a:gdLst>
              <a:gd name="connsiteX0" fmla="*/ 374208 w 1224681"/>
              <a:gd name="connsiteY0" fmla="*/ 793816 h 1065981"/>
              <a:gd name="connsiteX1" fmla="*/ 430907 w 1224681"/>
              <a:gd name="connsiteY1" fmla="*/ 839176 h 1065981"/>
              <a:gd name="connsiteX2" fmla="*/ 453586 w 1224681"/>
              <a:gd name="connsiteY2" fmla="*/ 861857 h 1065981"/>
              <a:gd name="connsiteX3" fmla="*/ 487605 w 1224681"/>
              <a:gd name="connsiteY3" fmla="*/ 873197 h 1065981"/>
              <a:gd name="connsiteX4" fmla="*/ 532963 w 1224681"/>
              <a:gd name="connsiteY4" fmla="*/ 929898 h 1065981"/>
              <a:gd name="connsiteX5" fmla="*/ 601001 w 1224681"/>
              <a:gd name="connsiteY5" fmla="*/ 952579 h 1065981"/>
              <a:gd name="connsiteX6" fmla="*/ 646360 w 1224681"/>
              <a:gd name="connsiteY6" fmla="*/ 986599 h 1065981"/>
              <a:gd name="connsiteX7" fmla="*/ 669039 w 1224681"/>
              <a:gd name="connsiteY7" fmla="*/ 1009280 h 1065981"/>
              <a:gd name="connsiteX8" fmla="*/ 737077 w 1224681"/>
              <a:gd name="connsiteY8" fmla="*/ 1031960 h 1065981"/>
              <a:gd name="connsiteX9" fmla="*/ 816454 w 1224681"/>
              <a:gd name="connsiteY9" fmla="*/ 1065981 h 1065981"/>
              <a:gd name="connsiteX10" fmla="*/ 1009228 w 1224681"/>
              <a:gd name="connsiteY10" fmla="*/ 1043300 h 1065981"/>
              <a:gd name="connsiteX11" fmla="*/ 1043247 w 1224681"/>
              <a:gd name="connsiteY11" fmla="*/ 1020620 h 1065981"/>
              <a:gd name="connsiteX12" fmla="*/ 1077266 w 1224681"/>
              <a:gd name="connsiteY12" fmla="*/ 986599 h 1065981"/>
              <a:gd name="connsiteX13" fmla="*/ 1133964 w 1224681"/>
              <a:gd name="connsiteY13" fmla="*/ 907218 h 1065981"/>
              <a:gd name="connsiteX14" fmla="*/ 1190662 w 1224681"/>
              <a:gd name="connsiteY14" fmla="*/ 839176 h 1065981"/>
              <a:gd name="connsiteX15" fmla="*/ 1224681 w 1224681"/>
              <a:gd name="connsiteY15" fmla="*/ 714434 h 1065981"/>
              <a:gd name="connsiteX16" fmla="*/ 1213342 w 1224681"/>
              <a:gd name="connsiteY16" fmla="*/ 578351 h 1065981"/>
              <a:gd name="connsiteX17" fmla="*/ 1190662 w 1224681"/>
              <a:gd name="connsiteY17" fmla="*/ 510310 h 1065981"/>
              <a:gd name="connsiteX18" fmla="*/ 1156643 w 1224681"/>
              <a:gd name="connsiteY18" fmla="*/ 442269 h 1065981"/>
              <a:gd name="connsiteX19" fmla="*/ 1145304 w 1224681"/>
              <a:gd name="connsiteY19" fmla="*/ 408248 h 1065981"/>
              <a:gd name="connsiteX20" fmla="*/ 1099945 w 1224681"/>
              <a:gd name="connsiteY20" fmla="*/ 340207 h 1065981"/>
              <a:gd name="connsiteX21" fmla="*/ 1054587 w 1224681"/>
              <a:gd name="connsiteY21" fmla="*/ 226804 h 1065981"/>
              <a:gd name="connsiteX22" fmla="*/ 1031907 w 1224681"/>
              <a:gd name="connsiteY22" fmla="*/ 192784 h 1065981"/>
              <a:gd name="connsiteX23" fmla="*/ 997888 w 1224681"/>
              <a:gd name="connsiteY23" fmla="*/ 181443 h 1065981"/>
              <a:gd name="connsiteX24" fmla="*/ 963870 w 1224681"/>
              <a:gd name="connsiteY24" fmla="*/ 147423 h 1065981"/>
              <a:gd name="connsiteX25" fmla="*/ 895832 w 1224681"/>
              <a:gd name="connsiteY25" fmla="*/ 124742 h 1065981"/>
              <a:gd name="connsiteX26" fmla="*/ 861813 w 1224681"/>
              <a:gd name="connsiteY26" fmla="*/ 113402 h 1065981"/>
              <a:gd name="connsiteX27" fmla="*/ 793775 w 1224681"/>
              <a:gd name="connsiteY27" fmla="*/ 68041 h 1065981"/>
              <a:gd name="connsiteX28" fmla="*/ 691718 w 1224681"/>
              <a:gd name="connsiteY28" fmla="*/ 34021 h 1065981"/>
              <a:gd name="connsiteX29" fmla="*/ 657699 w 1224681"/>
              <a:gd name="connsiteY29" fmla="*/ 22680 h 1065981"/>
              <a:gd name="connsiteX30" fmla="*/ 623680 w 1224681"/>
              <a:gd name="connsiteY30" fmla="*/ 0 h 1065981"/>
              <a:gd name="connsiteX31" fmla="*/ 226793 w 1224681"/>
              <a:gd name="connsiteY31" fmla="*/ 11340 h 1065981"/>
              <a:gd name="connsiteX32" fmla="*/ 147416 w 1224681"/>
              <a:gd name="connsiteY32" fmla="*/ 34021 h 1065981"/>
              <a:gd name="connsiteX33" fmla="*/ 113397 w 1224681"/>
              <a:gd name="connsiteY33" fmla="*/ 56701 h 1065981"/>
              <a:gd name="connsiteX34" fmla="*/ 45359 w 1224681"/>
              <a:gd name="connsiteY34" fmla="*/ 79381 h 1065981"/>
              <a:gd name="connsiteX35" fmla="*/ 0 w 1224681"/>
              <a:gd name="connsiteY35" fmla="*/ 102062 h 1065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24681" h="1065981">
                <a:moveTo>
                  <a:pt x="374208" y="793816"/>
                </a:moveTo>
                <a:cubicBezTo>
                  <a:pt x="393108" y="808936"/>
                  <a:pt x="412531" y="823424"/>
                  <a:pt x="430907" y="839176"/>
                </a:cubicBezTo>
                <a:cubicBezTo>
                  <a:pt x="439024" y="846134"/>
                  <a:pt x="444418" y="856356"/>
                  <a:pt x="453586" y="861857"/>
                </a:cubicBezTo>
                <a:cubicBezTo>
                  <a:pt x="463836" y="868007"/>
                  <a:pt x="476265" y="869417"/>
                  <a:pt x="487605" y="873197"/>
                </a:cubicBezTo>
                <a:cubicBezTo>
                  <a:pt x="499901" y="910088"/>
                  <a:pt x="492821" y="912056"/>
                  <a:pt x="532963" y="929898"/>
                </a:cubicBezTo>
                <a:cubicBezTo>
                  <a:pt x="554809" y="939608"/>
                  <a:pt x="601001" y="952579"/>
                  <a:pt x="601001" y="952579"/>
                </a:cubicBezTo>
                <a:cubicBezTo>
                  <a:pt x="616121" y="963919"/>
                  <a:pt x="631841" y="974499"/>
                  <a:pt x="646360" y="986599"/>
                </a:cubicBezTo>
                <a:cubicBezTo>
                  <a:pt x="654573" y="993444"/>
                  <a:pt x="659476" y="1004498"/>
                  <a:pt x="669039" y="1009280"/>
                </a:cubicBezTo>
                <a:cubicBezTo>
                  <a:pt x="690421" y="1019972"/>
                  <a:pt x="715695" y="1021268"/>
                  <a:pt x="737077" y="1031960"/>
                </a:cubicBezTo>
                <a:cubicBezTo>
                  <a:pt x="793126" y="1059987"/>
                  <a:pt x="766398" y="1049295"/>
                  <a:pt x="816454" y="1065981"/>
                </a:cubicBezTo>
                <a:cubicBezTo>
                  <a:pt x="841559" y="1064188"/>
                  <a:pt x="957677" y="1069077"/>
                  <a:pt x="1009228" y="1043300"/>
                </a:cubicBezTo>
                <a:cubicBezTo>
                  <a:pt x="1021418" y="1037205"/>
                  <a:pt x="1032777" y="1029345"/>
                  <a:pt x="1043247" y="1020620"/>
                </a:cubicBezTo>
                <a:cubicBezTo>
                  <a:pt x="1055567" y="1010353"/>
                  <a:pt x="1065926" y="997939"/>
                  <a:pt x="1077266" y="986599"/>
                </a:cubicBezTo>
                <a:cubicBezTo>
                  <a:pt x="1119232" y="902661"/>
                  <a:pt x="1076498" y="976181"/>
                  <a:pt x="1133964" y="907218"/>
                </a:cubicBezTo>
                <a:cubicBezTo>
                  <a:pt x="1212908" y="812481"/>
                  <a:pt x="1091267" y="938577"/>
                  <a:pt x="1190662" y="839176"/>
                </a:cubicBezTo>
                <a:cubicBezTo>
                  <a:pt x="1216241" y="736858"/>
                  <a:pt x="1203486" y="778027"/>
                  <a:pt x="1224681" y="714434"/>
                </a:cubicBezTo>
                <a:cubicBezTo>
                  <a:pt x="1220901" y="669073"/>
                  <a:pt x="1220825" y="623250"/>
                  <a:pt x="1213342" y="578351"/>
                </a:cubicBezTo>
                <a:cubicBezTo>
                  <a:pt x="1209412" y="554769"/>
                  <a:pt x="1198222" y="532990"/>
                  <a:pt x="1190662" y="510310"/>
                </a:cubicBezTo>
                <a:cubicBezTo>
                  <a:pt x="1175011" y="463356"/>
                  <a:pt x="1185956" y="486239"/>
                  <a:pt x="1156643" y="442269"/>
                </a:cubicBezTo>
                <a:cubicBezTo>
                  <a:pt x="1152863" y="430929"/>
                  <a:pt x="1151109" y="418697"/>
                  <a:pt x="1145304" y="408248"/>
                </a:cubicBezTo>
                <a:cubicBezTo>
                  <a:pt x="1132067" y="384420"/>
                  <a:pt x="1099945" y="340207"/>
                  <a:pt x="1099945" y="340207"/>
                </a:cubicBezTo>
                <a:cubicBezTo>
                  <a:pt x="1081361" y="284450"/>
                  <a:pt x="1081282" y="273522"/>
                  <a:pt x="1054587" y="226804"/>
                </a:cubicBezTo>
                <a:cubicBezTo>
                  <a:pt x="1047825" y="214971"/>
                  <a:pt x="1042549" y="201298"/>
                  <a:pt x="1031907" y="192784"/>
                </a:cubicBezTo>
                <a:cubicBezTo>
                  <a:pt x="1022573" y="185317"/>
                  <a:pt x="1009228" y="185223"/>
                  <a:pt x="997888" y="181443"/>
                </a:cubicBezTo>
                <a:cubicBezTo>
                  <a:pt x="986549" y="170103"/>
                  <a:pt x="977888" y="155211"/>
                  <a:pt x="963870" y="147423"/>
                </a:cubicBezTo>
                <a:cubicBezTo>
                  <a:pt x="942972" y="135813"/>
                  <a:pt x="918511" y="132302"/>
                  <a:pt x="895832" y="124742"/>
                </a:cubicBezTo>
                <a:cubicBezTo>
                  <a:pt x="884492" y="120962"/>
                  <a:pt x="871758" y="120033"/>
                  <a:pt x="861813" y="113402"/>
                </a:cubicBezTo>
                <a:cubicBezTo>
                  <a:pt x="839134" y="98282"/>
                  <a:pt x="819634" y="76661"/>
                  <a:pt x="793775" y="68041"/>
                </a:cubicBezTo>
                <a:lnTo>
                  <a:pt x="691718" y="34021"/>
                </a:lnTo>
                <a:cubicBezTo>
                  <a:pt x="680378" y="30241"/>
                  <a:pt x="667645" y="29311"/>
                  <a:pt x="657699" y="22680"/>
                </a:cubicBezTo>
                <a:lnTo>
                  <a:pt x="623680" y="0"/>
                </a:lnTo>
                <a:cubicBezTo>
                  <a:pt x="491384" y="3780"/>
                  <a:pt x="358969" y="4562"/>
                  <a:pt x="226793" y="11340"/>
                </a:cubicBezTo>
                <a:cubicBezTo>
                  <a:pt x="218692" y="11755"/>
                  <a:pt x="158750" y="28354"/>
                  <a:pt x="147416" y="34021"/>
                </a:cubicBezTo>
                <a:cubicBezTo>
                  <a:pt x="135226" y="40116"/>
                  <a:pt x="125851" y="51166"/>
                  <a:pt x="113397" y="56701"/>
                </a:cubicBezTo>
                <a:cubicBezTo>
                  <a:pt x="91551" y="66410"/>
                  <a:pt x="45359" y="79381"/>
                  <a:pt x="45359" y="79381"/>
                </a:cubicBezTo>
                <a:cubicBezTo>
                  <a:pt x="17335" y="107408"/>
                  <a:pt x="33371" y="102062"/>
                  <a:pt x="0" y="102062"/>
                </a:cubicBezTo>
              </a:path>
            </a:pathLst>
          </a:custGeom>
          <a:ln>
            <a:solidFill>
              <a:srgbClr val="000000"/>
            </a:solidFill>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524471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8692" y="1046886"/>
            <a:ext cx="898738" cy="4444661"/>
          </a:xfrm>
        </p:spPr>
        <p:txBody>
          <a:bodyPr vert="eaVert">
            <a:normAutofit/>
          </a:bodyPr>
          <a:lstStyle/>
          <a:p>
            <a:r>
              <a:rPr kumimoji="1" lang="ja-JP" altLang="en-US" dirty="0" smtClean="0"/>
              <a:t>算術演算</a:t>
            </a:r>
            <a:endParaRPr kumimoji="1" lang="ja-JP" altLang="en-US" dirty="0"/>
          </a:p>
        </p:txBody>
      </p:sp>
      <p:sp>
        <p:nvSpPr>
          <p:cNvPr id="3" name="コンテンツ プレースホルダー 2"/>
          <p:cNvSpPr>
            <a:spLocks noGrp="1"/>
          </p:cNvSpPr>
          <p:nvPr>
            <p:ph idx="1"/>
          </p:nvPr>
        </p:nvSpPr>
        <p:spPr>
          <a:xfrm>
            <a:off x="1808846" y="501665"/>
            <a:ext cx="6682930" cy="6201886"/>
          </a:xfrm>
        </p:spPr>
        <p:txBody>
          <a:bodyPr>
            <a:noAutofit/>
          </a:bodyPr>
          <a:lstStyle/>
          <a:p>
            <a:r>
              <a:rPr kumimoji="1" lang="en-US" altLang="ja-JP" sz="2800" dirty="0" smtClean="0"/>
              <a:t>=</a:t>
            </a:r>
            <a:r>
              <a:rPr kumimoji="1" lang="ja-JP" altLang="en-US" sz="2800" dirty="0" smtClean="0"/>
              <a:t>演算子</a:t>
            </a:r>
            <a:r>
              <a:rPr kumimoji="1" lang="en-US" altLang="ja-JP" sz="2800" dirty="0" smtClean="0"/>
              <a:t> --- term</a:t>
            </a:r>
            <a:r>
              <a:rPr lang="en-US" altLang="ja-JP" sz="2800" dirty="0"/>
              <a:t>1</a:t>
            </a:r>
            <a:r>
              <a:rPr kumimoji="1" lang="en-US" altLang="ja-JP" sz="2800" dirty="0" smtClean="0"/>
              <a:t>=term2</a:t>
            </a:r>
            <a:r>
              <a:rPr kumimoji="1" lang="ja-JP" altLang="en-US" sz="2800" dirty="0" smtClean="0"/>
              <a:t>の形で用いられ、</a:t>
            </a:r>
            <a:r>
              <a:rPr kumimoji="1" lang="en-US" altLang="ja-JP" sz="2800" dirty="0" smtClean="0"/>
              <a:t>term1</a:t>
            </a:r>
            <a:r>
              <a:rPr kumimoji="1" lang="ja-JP" altLang="en-US" sz="2800" dirty="0" smtClean="0"/>
              <a:t>と</a:t>
            </a:r>
            <a:r>
              <a:rPr kumimoji="1" lang="en-US" altLang="ja-JP" sz="2800" dirty="0" smtClean="0"/>
              <a:t>term2</a:t>
            </a:r>
            <a:r>
              <a:rPr kumimoji="1" lang="ja-JP" altLang="en-US" sz="2800" dirty="0" smtClean="0"/>
              <a:t>の単一化を行う</a:t>
            </a:r>
            <a:endParaRPr lang="en-US" altLang="ja-JP" sz="2800" dirty="0"/>
          </a:p>
          <a:p>
            <a:pPr marL="0" indent="0">
              <a:buNone/>
            </a:pPr>
            <a:r>
              <a:rPr lang="en-US" altLang="ja-JP" sz="2800" dirty="0" smtClean="0"/>
              <a:t>    </a:t>
            </a:r>
            <a:r>
              <a:rPr lang="en-US" altLang="ja-JP" sz="2800" i="1" dirty="0" smtClean="0"/>
              <a:t>?-</a:t>
            </a:r>
            <a:r>
              <a:rPr lang="en-US" altLang="ja-JP" sz="2800" dirty="0" smtClean="0"/>
              <a:t> </a:t>
            </a:r>
            <a:r>
              <a:rPr lang="en-US" altLang="ja-JP" sz="2800" dirty="0" smtClean="0">
                <a:solidFill>
                  <a:srgbClr val="FF0000"/>
                </a:solidFill>
              </a:rPr>
              <a:t>X=2+3.</a:t>
            </a:r>
          </a:p>
          <a:p>
            <a:pPr marL="0" indent="0">
              <a:buNone/>
            </a:pPr>
            <a:r>
              <a:rPr lang="en-US" altLang="ja-JP" sz="2800" dirty="0"/>
              <a:t> </a:t>
            </a:r>
            <a:r>
              <a:rPr lang="en-US" altLang="ja-JP" sz="2800" dirty="0" smtClean="0"/>
              <a:t>      </a:t>
            </a:r>
            <a:r>
              <a:rPr lang="en-US" altLang="ja-JP" sz="2800" i="1" dirty="0" smtClean="0">
                <a:solidFill>
                  <a:srgbClr val="FF0000"/>
                </a:solidFill>
              </a:rPr>
              <a:t>  </a:t>
            </a:r>
            <a:r>
              <a:rPr lang="en-US" altLang="ja-JP" sz="2800" i="1" dirty="0" smtClean="0"/>
              <a:t>X=2+3</a:t>
            </a:r>
            <a:endParaRPr lang="en-US" altLang="ja-JP" sz="2800" dirty="0"/>
          </a:p>
          <a:p>
            <a:r>
              <a:rPr lang="en-US" altLang="ja-JP" sz="2800" dirty="0" smtClean="0"/>
              <a:t>i</a:t>
            </a:r>
            <a:r>
              <a:rPr kumimoji="1" lang="en-US" altLang="ja-JP" sz="2800" dirty="0" smtClean="0"/>
              <a:t>s</a:t>
            </a:r>
            <a:r>
              <a:rPr kumimoji="1" lang="ja-JP" altLang="en-US" sz="2800" dirty="0" smtClean="0"/>
              <a:t>演算子</a:t>
            </a:r>
            <a:r>
              <a:rPr kumimoji="1" lang="en-US" altLang="ja-JP" sz="2800" dirty="0" smtClean="0"/>
              <a:t> --- term is </a:t>
            </a:r>
            <a:r>
              <a:rPr lang="ja-JP" altLang="en-US" sz="2800" dirty="0" smtClean="0"/>
              <a:t>式</a:t>
            </a:r>
            <a:r>
              <a:rPr kumimoji="1" lang="ja-JP" altLang="en-US" sz="2800" dirty="0" smtClean="0"/>
              <a:t>の形で用いられ、</a:t>
            </a:r>
            <a:r>
              <a:rPr lang="ja-JP" altLang="en-US" sz="2800" dirty="0" smtClean="0"/>
              <a:t>式の評価結果と</a:t>
            </a:r>
            <a:r>
              <a:rPr lang="en-US" altLang="ja-JP" sz="2800" dirty="0" smtClean="0"/>
              <a:t>term</a:t>
            </a:r>
            <a:r>
              <a:rPr lang="ja-JP" altLang="en-US" sz="2800" dirty="0" smtClean="0"/>
              <a:t>の単一化を行う</a:t>
            </a:r>
            <a:endParaRPr kumimoji="1" lang="en-US" altLang="ja-JP" sz="2800" dirty="0" smtClean="0"/>
          </a:p>
          <a:p>
            <a:pPr marL="0" indent="0">
              <a:buNone/>
            </a:pPr>
            <a:r>
              <a:rPr lang="en-US" altLang="ja-JP" sz="2800" dirty="0"/>
              <a:t> </a:t>
            </a:r>
            <a:r>
              <a:rPr lang="en-US" altLang="ja-JP" sz="2800" dirty="0" smtClean="0"/>
              <a:t>   </a:t>
            </a:r>
            <a:r>
              <a:rPr lang="en-US" altLang="ja-JP" sz="2800" i="1" dirty="0" smtClean="0"/>
              <a:t>?-</a:t>
            </a:r>
            <a:r>
              <a:rPr lang="en-US" altLang="ja-JP" sz="2800" dirty="0" smtClean="0"/>
              <a:t> </a:t>
            </a:r>
            <a:r>
              <a:rPr lang="en-US" altLang="ja-JP" sz="2800" dirty="0" smtClean="0">
                <a:solidFill>
                  <a:srgbClr val="FF0000"/>
                </a:solidFill>
              </a:rPr>
              <a:t>X is 2+3.</a:t>
            </a:r>
          </a:p>
          <a:p>
            <a:pPr marL="0" indent="0">
              <a:buNone/>
            </a:pPr>
            <a:r>
              <a:rPr kumimoji="1" lang="en-US" altLang="ja-JP" sz="2800" dirty="0"/>
              <a:t> </a:t>
            </a:r>
            <a:r>
              <a:rPr kumimoji="1" lang="en-US" altLang="ja-JP" sz="2800" dirty="0" smtClean="0"/>
              <a:t>      </a:t>
            </a:r>
            <a:r>
              <a:rPr kumimoji="1" lang="en-US" altLang="ja-JP" sz="2800" i="1" dirty="0" smtClean="0"/>
              <a:t> X=5</a:t>
            </a:r>
          </a:p>
          <a:p>
            <a:pPr marL="0" indent="0">
              <a:buNone/>
            </a:pPr>
            <a:r>
              <a:rPr lang="en-US" altLang="ja-JP" sz="2800" i="1" dirty="0"/>
              <a:t> </a:t>
            </a:r>
            <a:r>
              <a:rPr lang="en-US" altLang="ja-JP" sz="2800" i="1" dirty="0" smtClean="0"/>
              <a:t>   ?- </a:t>
            </a:r>
            <a:r>
              <a:rPr lang="en-US" altLang="ja-JP" sz="2800" dirty="0" smtClean="0">
                <a:solidFill>
                  <a:srgbClr val="FF0000"/>
                </a:solidFill>
              </a:rPr>
              <a:t>X is 2+3, X=5.</a:t>
            </a:r>
          </a:p>
          <a:p>
            <a:pPr marL="0" indent="0">
              <a:buNone/>
            </a:pPr>
            <a:r>
              <a:rPr kumimoji="1" lang="en-US" altLang="ja-JP" sz="2800" i="1" dirty="0"/>
              <a:t> </a:t>
            </a:r>
            <a:r>
              <a:rPr kumimoji="1" lang="en-US" altLang="ja-JP" sz="2800" i="1" dirty="0" smtClean="0"/>
              <a:t>       X=5</a:t>
            </a:r>
          </a:p>
          <a:p>
            <a:pPr marL="0" indent="0">
              <a:buNone/>
            </a:pPr>
            <a:r>
              <a:rPr lang="en-US" altLang="ja-JP" sz="2800" i="1" dirty="0"/>
              <a:t> </a:t>
            </a:r>
            <a:r>
              <a:rPr lang="en-US" altLang="ja-JP" sz="2800" i="1" dirty="0" smtClean="0"/>
              <a:t>   ?- </a:t>
            </a:r>
            <a:r>
              <a:rPr lang="en-US" altLang="ja-JP" sz="2800" dirty="0" smtClean="0">
                <a:solidFill>
                  <a:srgbClr val="FF0000"/>
                </a:solidFill>
              </a:rPr>
              <a:t>X is 2+3, X=2+3.</a:t>
            </a:r>
          </a:p>
          <a:p>
            <a:pPr marL="0" indent="0">
              <a:buNone/>
            </a:pPr>
            <a:r>
              <a:rPr kumimoji="1" lang="en-US" altLang="ja-JP" sz="2800" i="1" dirty="0"/>
              <a:t> </a:t>
            </a:r>
            <a:r>
              <a:rPr kumimoji="1" lang="en-US" altLang="ja-JP" sz="2800" i="1" dirty="0" smtClean="0"/>
              <a:t>       no</a:t>
            </a:r>
          </a:p>
        </p:txBody>
      </p:sp>
    </p:spTree>
    <p:extLst>
      <p:ext uri="{BB962C8B-B14F-4D97-AF65-F5344CB8AC3E}">
        <p14:creationId xmlns:p14="http://schemas.microsoft.com/office/powerpoint/2010/main" val="2864018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論理型プログラミング</a:t>
            </a:r>
            <a:r>
              <a:rPr kumimoji="1" lang="en-US" altLang="ja-JP" dirty="0" smtClean="0"/>
              <a:t/>
            </a:r>
            <a:br>
              <a:rPr kumimoji="1" lang="en-US" altLang="ja-JP" dirty="0" smtClean="0"/>
            </a:br>
            <a:r>
              <a:rPr kumimoji="1" lang="en-US" altLang="ja-JP" dirty="0" smtClean="0"/>
              <a:t>(logic programming)</a:t>
            </a:r>
            <a:endParaRPr kumimoji="1" lang="ja-JP" altLang="en-US" dirty="0"/>
          </a:p>
        </p:txBody>
      </p:sp>
      <p:sp>
        <p:nvSpPr>
          <p:cNvPr id="3" name="コンテンツ プレースホルダー 2"/>
          <p:cNvSpPr>
            <a:spLocks noGrp="1"/>
          </p:cNvSpPr>
          <p:nvPr>
            <p:ph idx="1"/>
          </p:nvPr>
        </p:nvSpPr>
        <p:spPr>
          <a:xfrm>
            <a:off x="457200" y="1690920"/>
            <a:ext cx="8229600" cy="4525963"/>
          </a:xfrm>
        </p:spPr>
        <p:txBody>
          <a:bodyPr>
            <a:normAutofit/>
          </a:bodyPr>
          <a:lstStyle/>
          <a:p>
            <a:r>
              <a:rPr kumimoji="1" lang="ja-JP" altLang="en-US" dirty="0" smtClean="0"/>
              <a:t>自動定理証明がもとになっている</a:t>
            </a:r>
            <a:endParaRPr kumimoji="1" lang="en-US" altLang="ja-JP" dirty="0" smtClean="0"/>
          </a:p>
          <a:p>
            <a:r>
              <a:rPr lang="ja-JP" altLang="en-US" dirty="0" smtClean="0"/>
              <a:t>１階述語論理の構文が用いられる</a:t>
            </a:r>
          </a:p>
          <a:p>
            <a:r>
              <a:rPr lang="en-US" altLang="ja-JP" dirty="0" smtClean="0"/>
              <a:t>Prolog (1973</a:t>
            </a:r>
            <a:r>
              <a:rPr lang="ja-JP" altLang="en-US" dirty="0" smtClean="0"/>
              <a:t>年</a:t>
            </a:r>
            <a:r>
              <a:rPr lang="en-US" altLang="ja-JP" dirty="0" smtClean="0"/>
              <a:t>) --- </a:t>
            </a:r>
            <a:r>
              <a:rPr lang="ja-JP" altLang="en-US" dirty="0" smtClean="0"/>
              <a:t>最初は</a:t>
            </a:r>
            <a:r>
              <a:rPr lang="ja-JP" altLang="en-US" dirty="0"/>
              <a:t>自然言語</a:t>
            </a:r>
            <a:r>
              <a:rPr lang="ja-JP" altLang="en-US" dirty="0" smtClean="0"/>
              <a:t>処理に用いられた</a:t>
            </a:r>
            <a:endParaRPr lang="en-US" altLang="ja-JP" dirty="0" smtClean="0"/>
          </a:p>
          <a:p>
            <a:r>
              <a:rPr lang="en-US" altLang="ja-JP" dirty="0" smtClean="0"/>
              <a:t>Robert Kowalski: “algorithm=</a:t>
            </a:r>
            <a:r>
              <a:rPr lang="en-US" altLang="ja-JP" dirty="0" err="1" smtClean="0"/>
              <a:t>logic+control</a:t>
            </a:r>
            <a:r>
              <a:rPr lang="en-US" altLang="ja-JP" dirty="0" smtClean="0"/>
              <a:t>”</a:t>
            </a:r>
          </a:p>
          <a:p>
            <a:r>
              <a:rPr lang="en-US" altLang="ja-JP" dirty="0" smtClean="0"/>
              <a:t>Alain </a:t>
            </a:r>
            <a:r>
              <a:rPr lang="en-US" altLang="ja-JP" dirty="0" err="1" smtClean="0"/>
              <a:t>Colmerauer</a:t>
            </a:r>
            <a:r>
              <a:rPr lang="ja-JP" altLang="en-US" dirty="0" smtClean="0"/>
              <a:t>と彼の</a:t>
            </a:r>
            <a:r>
              <a:rPr lang="en-US" altLang="ja-JP" dirty="0" smtClean="0"/>
              <a:t>team</a:t>
            </a:r>
            <a:r>
              <a:rPr lang="ja-JP" altLang="en-US" dirty="0" smtClean="0"/>
              <a:t>が自然言語処理用のプログラミング言語を開発しており、</a:t>
            </a:r>
            <a:r>
              <a:rPr lang="en-US" altLang="ja-JP" dirty="0" smtClean="0"/>
              <a:t>Kowalski</a:t>
            </a:r>
            <a:r>
              <a:rPr lang="ja-JP" altLang="en-US" dirty="0" smtClean="0"/>
              <a:t>と交流して</a:t>
            </a:r>
            <a:r>
              <a:rPr lang="en-US" altLang="ja-JP" dirty="0" smtClean="0"/>
              <a:t>Prolog</a:t>
            </a:r>
            <a:r>
              <a:rPr lang="ja-JP" altLang="en-US" dirty="0" smtClean="0"/>
              <a:t>の開発に繋がった。</a:t>
            </a:r>
            <a:endParaRPr lang="en-US" altLang="ja-JP" dirty="0" smtClean="0"/>
          </a:p>
        </p:txBody>
      </p:sp>
    </p:spTree>
    <p:extLst>
      <p:ext uri="{BB962C8B-B14F-4D97-AF65-F5344CB8AC3E}">
        <p14:creationId xmlns:p14="http://schemas.microsoft.com/office/powerpoint/2010/main" val="115121186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Prolog</a:t>
            </a:r>
            <a:r>
              <a:rPr kumimoji="1" lang="ja-JP" altLang="en-US" dirty="0" smtClean="0"/>
              <a:t>探索木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各ノードはゴール</a:t>
            </a:r>
            <a:r>
              <a:rPr kumimoji="1" lang="en-US" altLang="ja-JP" dirty="0" smtClean="0"/>
              <a:t>(goal)</a:t>
            </a:r>
            <a:r>
              <a:rPr kumimoji="1" lang="ja-JP" altLang="en-US" dirty="0" smtClean="0"/>
              <a:t>を表す</a:t>
            </a:r>
            <a:endParaRPr kumimoji="1" lang="en-US" altLang="ja-JP" dirty="0" smtClean="0"/>
          </a:p>
          <a:p>
            <a:r>
              <a:rPr lang="ja-JP" altLang="en-US" dirty="0" smtClean="0"/>
              <a:t>各ノードはそのノードの一番左のサブゴールに適用できるルールの数だけ子供を持つ</a:t>
            </a:r>
            <a:endParaRPr lang="en-US" altLang="ja-JP" dirty="0" smtClean="0"/>
          </a:p>
          <a:p>
            <a:r>
              <a:rPr lang="ja-JP" altLang="en-US" dirty="0" smtClean="0"/>
              <a:t>各ノードの子供の順番は規則の順番と同じ</a:t>
            </a:r>
            <a:endParaRPr lang="en-US" altLang="ja-JP" dirty="0" smtClean="0"/>
          </a:p>
          <a:p>
            <a:r>
              <a:rPr lang="en-US" altLang="ja-JP" dirty="0" smtClean="0"/>
              <a:t>Prolog</a:t>
            </a:r>
            <a:r>
              <a:rPr lang="ja-JP" altLang="en-US" dirty="0" smtClean="0"/>
              <a:t>の計算は、</a:t>
            </a:r>
            <a:r>
              <a:rPr lang="en-US" altLang="ja-JP" dirty="0" smtClean="0"/>
              <a:t>Prolog</a:t>
            </a:r>
            <a:r>
              <a:rPr lang="ja-JP" altLang="en-US" dirty="0" smtClean="0"/>
              <a:t>探索木を深さ優先で探索することにより行われ、ゴールが空のノードに到達する度に答えを出力する</a:t>
            </a:r>
            <a:endParaRPr lang="en-US" altLang="ja-JP" dirty="0" smtClean="0"/>
          </a:p>
          <a:p>
            <a:r>
              <a:rPr lang="en-US" altLang="ja-JP" dirty="0" smtClean="0"/>
              <a:t>Backtrack</a:t>
            </a:r>
            <a:r>
              <a:rPr lang="ja-JP" altLang="en-US" dirty="0" smtClean="0"/>
              <a:t>（バックトラック）が行われる</a:t>
            </a:r>
            <a:endParaRPr lang="en-US" altLang="ja-JP" dirty="0" smtClean="0"/>
          </a:p>
        </p:txBody>
      </p:sp>
    </p:spTree>
    <p:extLst>
      <p:ext uri="{BB962C8B-B14F-4D97-AF65-F5344CB8AC3E}">
        <p14:creationId xmlns:p14="http://schemas.microsoft.com/office/powerpoint/2010/main" val="1569046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95321" y="1489086"/>
            <a:ext cx="1229874" cy="2677656"/>
          </a:xfrm>
          <a:prstGeom prst="rect">
            <a:avLst/>
          </a:prstGeom>
          <a:noFill/>
        </p:spPr>
        <p:txBody>
          <a:bodyPr wrap="none" rtlCol="0">
            <a:spAutoFit/>
          </a:bodyPr>
          <a:lstStyle/>
          <a:p>
            <a:r>
              <a:rPr lang="en-US" altLang="ja-JP" sz="2400" dirty="0"/>
              <a:t>a</a:t>
            </a:r>
            <a:r>
              <a:rPr kumimoji="1" lang="en-US" altLang="ja-JP" sz="2400" dirty="0" smtClean="0"/>
              <a:t>(1) :- b.</a:t>
            </a:r>
          </a:p>
          <a:p>
            <a:r>
              <a:rPr lang="en-US" altLang="ja-JP" sz="2400" dirty="0"/>
              <a:t>a</a:t>
            </a:r>
            <a:r>
              <a:rPr lang="en-US" altLang="ja-JP" sz="2400" dirty="0" smtClean="0"/>
              <a:t>(2) :- e.</a:t>
            </a:r>
          </a:p>
          <a:p>
            <a:r>
              <a:rPr lang="en-US" altLang="ja-JP" sz="2400" dirty="0"/>
              <a:t>b</a:t>
            </a:r>
            <a:r>
              <a:rPr kumimoji="1" lang="en-US" altLang="ja-JP" sz="2400" dirty="0" smtClean="0"/>
              <a:t> :- c.</a:t>
            </a:r>
          </a:p>
          <a:p>
            <a:r>
              <a:rPr lang="en-US" altLang="ja-JP" sz="2400" dirty="0"/>
              <a:t>b</a:t>
            </a:r>
            <a:r>
              <a:rPr lang="en-US" altLang="ja-JP" sz="2400" dirty="0" smtClean="0"/>
              <a:t> :- d.</a:t>
            </a:r>
          </a:p>
          <a:p>
            <a:r>
              <a:rPr lang="en-US" altLang="ja-JP" sz="2400" dirty="0"/>
              <a:t>c</a:t>
            </a:r>
            <a:r>
              <a:rPr lang="en-US" altLang="ja-JP" sz="2400" dirty="0" smtClean="0"/>
              <a:t> :- fail.</a:t>
            </a:r>
          </a:p>
          <a:p>
            <a:r>
              <a:rPr kumimoji="1" lang="en-US" altLang="ja-JP" sz="2400" dirty="0" smtClean="0"/>
              <a:t>d.</a:t>
            </a:r>
          </a:p>
          <a:p>
            <a:r>
              <a:rPr lang="en-US" altLang="ja-JP" sz="2400" dirty="0" smtClean="0"/>
              <a:t>e.</a:t>
            </a:r>
            <a:endParaRPr kumimoji="1" lang="ja-JP" altLang="en-US" sz="2400" dirty="0"/>
          </a:p>
        </p:txBody>
      </p:sp>
      <p:sp>
        <p:nvSpPr>
          <p:cNvPr id="7" name="テキスト ボックス 6"/>
          <p:cNvSpPr txBox="1"/>
          <p:nvPr/>
        </p:nvSpPr>
        <p:spPr>
          <a:xfrm>
            <a:off x="595321" y="5105175"/>
            <a:ext cx="1088822" cy="1569660"/>
          </a:xfrm>
          <a:prstGeom prst="rect">
            <a:avLst/>
          </a:prstGeom>
          <a:noFill/>
        </p:spPr>
        <p:txBody>
          <a:bodyPr wrap="none" rtlCol="0">
            <a:spAutoFit/>
          </a:bodyPr>
          <a:lstStyle/>
          <a:p>
            <a:r>
              <a:rPr lang="en-US" altLang="ja-JP" sz="2400" i="1" dirty="0" smtClean="0"/>
              <a:t>?-</a:t>
            </a:r>
            <a:r>
              <a:rPr lang="en-US" altLang="ja-JP" sz="2400" dirty="0" smtClean="0"/>
              <a:t> </a:t>
            </a:r>
            <a:r>
              <a:rPr lang="en-US" altLang="ja-JP" sz="2400" dirty="0" smtClean="0">
                <a:solidFill>
                  <a:srgbClr val="FF0000"/>
                </a:solidFill>
              </a:rPr>
              <a:t>a(X).</a:t>
            </a:r>
          </a:p>
          <a:p>
            <a:r>
              <a:rPr kumimoji="1" lang="en-US" altLang="ja-JP" sz="2400" dirty="0"/>
              <a:t> </a:t>
            </a:r>
            <a:r>
              <a:rPr kumimoji="1" lang="en-US" altLang="ja-JP" sz="2400" dirty="0" smtClean="0"/>
              <a:t>   </a:t>
            </a:r>
            <a:r>
              <a:rPr kumimoji="1" lang="en-US" altLang="ja-JP" sz="2400" i="1" dirty="0" smtClean="0"/>
              <a:t>X=1</a:t>
            </a:r>
            <a:r>
              <a:rPr kumimoji="1" lang="en-US" altLang="ja-JP" sz="2400" dirty="0" smtClean="0">
                <a:solidFill>
                  <a:srgbClr val="FF0000"/>
                </a:solidFill>
              </a:rPr>
              <a:t>;</a:t>
            </a:r>
          </a:p>
          <a:p>
            <a:r>
              <a:rPr lang="en-US" altLang="ja-JP" sz="2400" i="1" dirty="0"/>
              <a:t> </a:t>
            </a:r>
            <a:r>
              <a:rPr lang="en-US" altLang="ja-JP" sz="2400" i="1" dirty="0" smtClean="0"/>
              <a:t>   X=2</a:t>
            </a:r>
          </a:p>
          <a:p>
            <a:r>
              <a:rPr kumimoji="1" lang="en-US" altLang="ja-JP" sz="2400" i="1" dirty="0"/>
              <a:t> </a:t>
            </a:r>
            <a:r>
              <a:rPr kumimoji="1" lang="en-US" altLang="ja-JP" sz="2400" i="1" dirty="0" smtClean="0"/>
              <a:t>   yes</a:t>
            </a:r>
            <a:endParaRPr kumimoji="1" lang="ja-JP" altLang="en-US" sz="2400" i="1" dirty="0"/>
          </a:p>
        </p:txBody>
      </p:sp>
      <p:sp>
        <p:nvSpPr>
          <p:cNvPr id="11" name="タイトル 1"/>
          <p:cNvSpPr>
            <a:spLocks noGrp="1"/>
          </p:cNvSpPr>
          <p:nvPr>
            <p:ph type="title"/>
          </p:nvPr>
        </p:nvSpPr>
        <p:spPr>
          <a:xfrm>
            <a:off x="532399" y="235581"/>
            <a:ext cx="753220" cy="979905"/>
          </a:xfrm>
        </p:spPr>
        <p:txBody>
          <a:bodyPr/>
          <a:lstStyle/>
          <a:p>
            <a:r>
              <a:rPr kumimoji="1" lang="ja-JP" altLang="en-US" dirty="0" smtClean="0"/>
              <a:t>例</a:t>
            </a:r>
            <a:endParaRPr kumimoji="1" lang="ja-JP" altLang="en-US" dirty="0"/>
          </a:p>
        </p:txBody>
      </p:sp>
      <p:sp>
        <p:nvSpPr>
          <p:cNvPr id="12" name="テキスト ボックス 11"/>
          <p:cNvSpPr txBox="1"/>
          <p:nvPr/>
        </p:nvSpPr>
        <p:spPr>
          <a:xfrm>
            <a:off x="532400" y="4224795"/>
            <a:ext cx="2159728" cy="830997"/>
          </a:xfrm>
          <a:prstGeom prst="rect">
            <a:avLst/>
          </a:prstGeom>
          <a:noFill/>
        </p:spPr>
        <p:txBody>
          <a:bodyPr wrap="square" rtlCol="0">
            <a:spAutoFit/>
          </a:bodyPr>
          <a:lstStyle/>
          <a:p>
            <a:r>
              <a:rPr lang="ja-JP" altLang="en-US" sz="2400" dirty="0" smtClean="0"/>
              <a:t>（</a:t>
            </a:r>
            <a:r>
              <a:rPr lang="en-US" altLang="ja-JP" sz="2400" dirty="0" smtClean="0"/>
              <a:t>fail</a:t>
            </a:r>
            <a:r>
              <a:rPr lang="ja-JP" altLang="en-US" sz="2400" dirty="0" smtClean="0"/>
              <a:t>は常に失敗する述語）</a:t>
            </a:r>
            <a:endParaRPr kumimoji="1" lang="ja-JP" altLang="en-US" sz="2400" dirty="0"/>
          </a:p>
        </p:txBody>
      </p:sp>
      <p:sp>
        <p:nvSpPr>
          <p:cNvPr id="13" name="タイトル 1"/>
          <p:cNvSpPr txBox="1">
            <a:spLocks/>
          </p:cNvSpPr>
          <p:nvPr/>
        </p:nvSpPr>
        <p:spPr>
          <a:xfrm>
            <a:off x="4754029" y="479802"/>
            <a:ext cx="2581310" cy="77793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r>
              <a:rPr lang="en-US" altLang="ja-JP" sz="2800" dirty="0" smtClean="0"/>
              <a:t>Prolog</a:t>
            </a:r>
            <a:r>
              <a:rPr lang="ja-JP" altLang="en-US" sz="2800" dirty="0" smtClean="0"/>
              <a:t>探索木</a:t>
            </a:r>
            <a:endParaRPr lang="en-US" altLang="ja-JP" sz="2800" dirty="0" smtClean="0"/>
          </a:p>
        </p:txBody>
      </p:sp>
      <p:sp>
        <p:nvSpPr>
          <p:cNvPr id="15" name="テキスト ボックス 14"/>
          <p:cNvSpPr txBox="1"/>
          <p:nvPr/>
        </p:nvSpPr>
        <p:spPr>
          <a:xfrm>
            <a:off x="5860734" y="1361797"/>
            <a:ext cx="760795" cy="523220"/>
          </a:xfrm>
          <a:prstGeom prst="rect">
            <a:avLst/>
          </a:prstGeom>
          <a:noFill/>
        </p:spPr>
        <p:txBody>
          <a:bodyPr wrap="none" rtlCol="0">
            <a:spAutoFit/>
          </a:bodyPr>
          <a:lstStyle/>
          <a:p>
            <a:r>
              <a:rPr lang="en-US" altLang="ja-JP" sz="2800" dirty="0" smtClean="0"/>
              <a:t>a(X)</a:t>
            </a:r>
            <a:endParaRPr kumimoji="1" lang="ja-JP" altLang="en-US" sz="2800" dirty="0"/>
          </a:p>
        </p:txBody>
      </p:sp>
      <p:sp>
        <p:nvSpPr>
          <p:cNvPr id="16" name="テキスト ボックス 15"/>
          <p:cNvSpPr txBox="1"/>
          <p:nvPr/>
        </p:nvSpPr>
        <p:spPr>
          <a:xfrm>
            <a:off x="4768105" y="2381144"/>
            <a:ext cx="454496" cy="523220"/>
          </a:xfrm>
          <a:prstGeom prst="rect">
            <a:avLst/>
          </a:prstGeom>
          <a:noFill/>
        </p:spPr>
        <p:txBody>
          <a:bodyPr wrap="none" rtlCol="0">
            <a:spAutoFit/>
          </a:bodyPr>
          <a:lstStyle/>
          <a:p>
            <a:r>
              <a:rPr lang="en-US" altLang="ja-JP" sz="2800" dirty="0"/>
              <a:t> </a:t>
            </a:r>
            <a:r>
              <a:rPr lang="en-US" altLang="ja-JP" sz="2800" dirty="0" smtClean="0"/>
              <a:t>b</a:t>
            </a:r>
            <a:endParaRPr kumimoji="1" lang="ja-JP" altLang="en-US" sz="2800" dirty="0"/>
          </a:p>
        </p:txBody>
      </p:sp>
      <p:cxnSp>
        <p:nvCxnSpPr>
          <p:cNvPr id="19" name="直線コネクタ 18"/>
          <p:cNvCxnSpPr/>
          <p:nvPr/>
        </p:nvCxnSpPr>
        <p:spPr>
          <a:xfrm flipH="1">
            <a:off x="5222601" y="1927369"/>
            <a:ext cx="932379" cy="527041"/>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1" name="テキスト ボックス 20"/>
          <p:cNvSpPr txBox="1"/>
          <p:nvPr/>
        </p:nvSpPr>
        <p:spPr>
          <a:xfrm>
            <a:off x="4498607" y="1839605"/>
            <a:ext cx="1159292"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{X -&gt; 1}</a:t>
            </a:r>
            <a:endParaRPr kumimoji="1" lang="ja-JP" altLang="en-US" sz="2400" dirty="0">
              <a:solidFill>
                <a:srgbClr val="FF0000"/>
              </a:solidFill>
            </a:endParaRPr>
          </a:p>
        </p:txBody>
      </p:sp>
      <p:cxnSp>
        <p:nvCxnSpPr>
          <p:cNvPr id="22" name="直線コネクタ 21"/>
          <p:cNvCxnSpPr/>
          <p:nvPr/>
        </p:nvCxnSpPr>
        <p:spPr>
          <a:xfrm flipH="1">
            <a:off x="4318887" y="2904364"/>
            <a:ext cx="530518" cy="526926"/>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8" name="テキスト ボックス 27"/>
          <p:cNvSpPr txBox="1"/>
          <p:nvPr/>
        </p:nvSpPr>
        <p:spPr>
          <a:xfrm>
            <a:off x="4014597" y="3345813"/>
            <a:ext cx="417677" cy="523220"/>
          </a:xfrm>
          <a:prstGeom prst="rect">
            <a:avLst/>
          </a:prstGeom>
          <a:noFill/>
        </p:spPr>
        <p:txBody>
          <a:bodyPr wrap="none" rtlCol="0">
            <a:spAutoFit/>
          </a:bodyPr>
          <a:lstStyle/>
          <a:p>
            <a:r>
              <a:rPr lang="en-US" altLang="ja-JP" sz="2800" dirty="0"/>
              <a:t> </a:t>
            </a:r>
            <a:r>
              <a:rPr lang="en-US" altLang="ja-JP" sz="2800" dirty="0" smtClean="0"/>
              <a:t>c</a:t>
            </a:r>
            <a:endParaRPr kumimoji="1" lang="ja-JP" altLang="en-US" sz="2800" dirty="0"/>
          </a:p>
        </p:txBody>
      </p:sp>
      <p:cxnSp>
        <p:nvCxnSpPr>
          <p:cNvPr id="29" name="直線コネクタ 28"/>
          <p:cNvCxnSpPr/>
          <p:nvPr/>
        </p:nvCxnSpPr>
        <p:spPr>
          <a:xfrm flipH="1">
            <a:off x="3830392" y="3832190"/>
            <a:ext cx="364998" cy="624823"/>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2" name="テキスト ボックス 31"/>
          <p:cNvSpPr txBox="1"/>
          <p:nvPr/>
        </p:nvSpPr>
        <p:spPr>
          <a:xfrm>
            <a:off x="3474277" y="4457013"/>
            <a:ext cx="712229" cy="523220"/>
          </a:xfrm>
          <a:prstGeom prst="rect">
            <a:avLst/>
          </a:prstGeom>
          <a:noFill/>
        </p:spPr>
        <p:txBody>
          <a:bodyPr wrap="none" rtlCol="0">
            <a:spAutoFit/>
          </a:bodyPr>
          <a:lstStyle/>
          <a:p>
            <a:r>
              <a:rPr lang="en-US" altLang="ja-JP" sz="2800" dirty="0"/>
              <a:t> </a:t>
            </a:r>
            <a:r>
              <a:rPr lang="en-US" altLang="ja-JP" sz="2800" dirty="0" smtClean="0"/>
              <a:t>fail</a:t>
            </a:r>
            <a:endParaRPr kumimoji="1" lang="ja-JP" altLang="en-US" sz="2800" dirty="0"/>
          </a:p>
        </p:txBody>
      </p:sp>
      <p:sp>
        <p:nvSpPr>
          <p:cNvPr id="33" name="テキスト ボックス 32"/>
          <p:cNvSpPr txBox="1"/>
          <p:nvPr/>
        </p:nvSpPr>
        <p:spPr>
          <a:xfrm>
            <a:off x="3124832" y="4963723"/>
            <a:ext cx="1422835" cy="830997"/>
          </a:xfrm>
          <a:prstGeom prst="rect">
            <a:avLst/>
          </a:prstGeom>
          <a:noFill/>
        </p:spPr>
        <p:txBody>
          <a:bodyPr wrap="none" rtlCol="0">
            <a:spAutoFit/>
          </a:bodyPr>
          <a:lstStyle/>
          <a:p>
            <a:r>
              <a:rPr kumimoji="1" lang="en-US" altLang="ja-JP" sz="2400" dirty="0" smtClean="0"/>
              <a:t> </a:t>
            </a:r>
            <a:r>
              <a:rPr kumimoji="1" lang="ja-JP" altLang="en-US" sz="2400" dirty="0" smtClean="0"/>
              <a:t>失敗し</a:t>
            </a:r>
            <a:r>
              <a:rPr lang="ja-JP" altLang="en-US" sz="2400" dirty="0" smtClean="0"/>
              <a:t>、</a:t>
            </a:r>
            <a:endParaRPr lang="en-US" altLang="ja-JP" sz="2400" dirty="0" smtClean="0"/>
          </a:p>
          <a:p>
            <a:r>
              <a:rPr kumimoji="1" lang="en-US" altLang="ja-JP" sz="2400" dirty="0" smtClean="0"/>
              <a:t>backtrack</a:t>
            </a:r>
            <a:endParaRPr kumimoji="1" lang="ja-JP" altLang="en-US" sz="2400" dirty="0"/>
          </a:p>
        </p:txBody>
      </p:sp>
      <p:cxnSp>
        <p:nvCxnSpPr>
          <p:cNvPr id="34" name="直線コネクタ 33"/>
          <p:cNvCxnSpPr/>
          <p:nvPr/>
        </p:nvCxnSpPr>
        <p:spPr>
          <a:xfrm>
            <a:off x="5090148" y="2904364"/>
            <a:ext cx="417131" cy="587980"/>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7" name="テキスト ボックス 36"/>
          <p:cNvSpPr txBox="1"/>
          <p:nvPr/>
        </p:nvSpPr>
        <p:spPr>
          <a:xfrm>
            <a:off x="5280031" y="3492344"/>
            <a:ext cx="454496" cy="523220"/>
          </a:xfrm>
          <a:prstGeom prst="rect">
            <a:avLst/>
          </a:prstGeom>
          <a:noFill/>
        </p:spPr>
        <p:txBody>
          <a:bodyPr wrap="none" rtlCol="0">
            <a:spAutoFit/>
          </a:bodyPr>
          <a:lstStyle/>
          <a:p>
            <a:r>
              <a:rPr lang="en-US" altLang="ja-JP" sz="2800" dirty="0"/>
              <a:t> </a:t>
            </a:r>
            <a:r>
              <a:rPr lang="en-US" altLang="ja-JP" sz="2800" dirty="0" smtClean="0"/>
              <a:t>d</a:t>
            </a:r>
            <a:endParaRPr kumimoji="1" lang="ja-JP" altLang="en-US" sz="2800" dirty="0"/>
          </a:p>
        </p:txBody>
      </p:sp>
      <p:cxnSp>
        <p:nvCxnSpPr>
          <p:cNvPr id="38" name="直線コネクタ 37"/>
          <p:cNvCxnSpPr/>
          <p:nvPr/>
        </p:nvCxnSpPr>
        <p:spPr>
          <a:xfrm>
            <a:off x="5563024" y="4006572"/>
            <a:ext cx="0" cy="587980"/>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0" name="テキスト ボックス 39"/>
          <p:cNvSpPr txBox="1"/>
          <p:nvPr/>
        </p:nvSpPr>
        <p:spPr>
          <a:xfrm>
            <a:off x="5084363" y="4633478"/>
            <a:ext cx="2702182" cy="1569660"/>
          </a:xfrm>
          <a:prstGeom prst="rect">
            <a:avLst/>
          </a:prstGeom>
          <a:noFill/>
        </p:spPr>
        <p:txBody>
          <a:bodyPr wrap="none" rtlCol="0">
            <a:spAutoFit/>
          </a:bodyPr>
          <a:lstStyle/>
          <a:p>
            <a:r>
              <a:rPr lang="ja-JP" altLang="en-US" sz="2400" dirty="0" smtClean="0"/>
              <a:t>成功し、</a:t>
            </a:r>
            <a:endParaRPr lang="en-US" altLang="ja-JP" sz="2400" dirty="0" smtClean="0"/>
          </a:p>
          <a:p>
            <a:r>
              <a:rPr lang="en-US" altLang="ja-JP" sz="2400" dirty="0" smtClean="0"/>
              <a:t>X=1</a:t>
            </a:r>
            <a:r>
              <a:rPr lang="ja-JP" altLang="en-US" sz="2400" dirty="0" smtClean="0"/>
              <a:t>を出力</a:t>
            </a:r>
            <a:endParaRPr lang="en-US" altLang="ja-JP" sz="2400" dirty="0" smtClean="0"/>
          </a:p>
          <a:p>
            <a:r>
              <a:rPr lang="ja-JP" altLang="en-US" sz="2400" dirty="0" smtClean="0"/>
              <a:t>（セミコロンを打つと</a:t>
            </a:r>
            <a:endParaRPr lang="en-US" altLang="ja-JP" sz="2400" dirty="0" smtClean="0"/>
          </a:p>
          <a:p>
            <a:r>
              <a:rPr lang="en-US" altLang="ja-JP" sz="2400" dirty="0"/>
              <a:t>b</a:t>
            </a:r>
            <a:r>
              <a:rPr lang="en-US" altLang="ja-JP" sz="2400" dirty="0" smtClean="0"/>
              <a:t>acktrack</a:t>
            </a:r>
            <a:r>
              <a:rPr lang="ja-JP" altLang="en-US" sz="2400" dirty="0" smtClean="0"/>
              <a:t>）</a:t>
            </a:r>
            <a:endParaRPr lang="en-US" altLang="ja-JP" sz="2400" dirty="0"/>
          </a:p>
        </p:txBody>
      </p:sp>
      <p:cxnSp>
        <p:nvCxnSpPr>
          <p:cNvPr id="41" name="直線コネクタ 40"/>
          <p:cNvCxnSpPr/>
          <p:nvPr/>
        </p:nvCxnSpPr>
        <p:spPr>
          <a:xfrm>
            <a:off x="6441321" y="1885017"/>
            <a:ext cx="1064990" cy="569393"/>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3" name="テキスト ボックス 42"/>
          <p:cNvSpPr txBox="1"/>
          <p:nvPr/>
        </p:nvSpPr>
        <p:spPr>
          <a:xfrm>
            <a:off x="7335339" y="2381144"/>
            <a:ext cx="454496" cy="523220"/>
          </a:xfrm>
          <a:prstGeom prst="rect">
            <a:avLst/>
          </a:prstGeom>
          <a:noFill/>
        </p:spPr>
        <p:txBody>
          <a:bodyPr wrap="none" rtlCol="0">
            <a:spAutoFit/>
          </a:bodyPr>
          <a:lstStyle/>
          <a:p>
            <a:r>
              <a:rPr lang="en-US" altLang="ja-JP" sz="2800" dirty="0"/>
              <a:t> </a:t>
            </a:r>
            <a:r>
              <a:rPr lang="en-US" altLang="ja-JP" sz="2800" dirty="0" smtClean="0"/>
              <a:t>e</a:t>
            </a:r>
            <a:endParaRPr kumimoji="1" lang="ja-JP" altLang="en-US" sz="2800" dirty="0"/>
          </a:p>
        </p:txBody>
      </p:sp>
      <p:sp>
        <p:nvSpPr>
          <p:cNvPr id="44" name="テキスト ボックス 43"/>
          <p:cNvSpPr txBox="1"/>
          <p:nvPr/>
        </p:nvSpPr>
        <p:spPr>
          <a:xfrm>
            <a:off x="7056119" y="1798897"/>
            <a:ext cx="1159292"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{X -&gt; 2}</a:t>
            </a:r>
            <a:endParaRPr kumimoji="1" lang="ja-JP" altLang="en-US" sz="2400" dirty="0">
              <a:solidFill>
                <a:srgbClr val="FF0000"/>
              </a:solidFill>
            </a:endParaRPr>
          </a:p>
        </p:txBody>
      </p:sp>
      <p:cxnSp>
        <p:nvCxnSpPr>
          <p:cNvPr id="45" name="直線コネクタ 44"/>
          <p:cNvCxnSpPr/>
          <p:nvPr/>
        </p:nvCxnSpPr>
        <p:spPr>
          <a:xfrm>
            <a:off x="7608340" y="2890788"/>
            <a:ext cx="0" cy="587980"/>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7" name="テキスト ボックス 46"/>
          <p:cNvSpPr txBox="1"/>
          <p:nvPr/>
        </p:nvSpPr>
        <p:spPr>
          <a:xfrm>
            <a:off x="6842069" y="3528119"/>
            <a:ext cx="2143586" cy="1569660"/>
          </a:xfrm>
          <a:prstGeom prst="rect">
            <a:avLst/>
          </a:prstGeom>
          <a:noFill/>
        </p:spPr>
        <p:txBody>
          <a:bodyPr wrap="none" rtlCol="0">
            <a:spAutoFit/>
          </a:bodyPr>
          <a:lstStyle/>
          <a:p>
            <a:r>
              <a:rPr lang="ja-JP" altLang="en-US" sz="2400" dirty="0" smtClean="0"/>
              <a:t>成功し、</a:t>
            </a:r>
            <a:endParaRPr lang="en-US" altLang="ja-JP" sz="2400" dirty="0" smtClean="0"/>
          </a:p>
          <a:p>
            <a:r>
              <a:rPr lang="en-US" altLang="ja-JP" sz="2400" dirty="0" smtClean="0"/>
              <a:t>X=2</a:t>
            </a:r>
            <a:r>
              <a:rPr lang="ja-JP" altLang="en-US" sz="2400" dirty="0" smtClean="0"/>
              <a:t>を出力</a:t>
            </a:r>
            <a:endParaRPr lang="en-US" altLang="ja-JP" sz="2400" dirty="0" smtClean="0"/>
          </a:p>
          <a:p>
            <a:r>
              <a:rPr lang="ja-JP" altLang="en-US" sz="2400" dirty="0" smtClean="0"/>
              <a:t>（</a:t>
            </a:r>
            <a:r>
              <a:rPr lang="en-US" altLang="ja-JP" sz="2400" dirty="0" smtClean="0"/>
              <a:t>yes</a:t>
            </a:r>
            <a:r>
              <a:rPr lang="ja-JP" altLang="en-US" sz="2400" dirty="0" smtClean="0"/>
              <a:t>を出力して</a:t>
            </a:r>
            <a:endParaRPr lang="en-US" altLang="ja-JP" sz="2400" dirty="0" smtClean="0"/>
          </a:p>
          <a:p>
            <a:r>
              <a:rPr lang="ja-JP" altLang="en-US" sz="2400" dirty="0" smtClean="0"/>
              <a:t>終了）</a:t>
            </a:r>
            <a:endParaRPr lang="en-US" altLang="ja-JP" sz="2400" dirty="0"/>
          </a:p>
        </p:txBody>
      </p:sp>
    </p:spTree>
    <p:extLst>
      <p:ext uri="{BB962C8B-B14F-4D97-AF65-F5344CB8AC3E}">
        <p14:creationId xmlns:p14="http://schemas.microsoft.com/office/powerpoint/2010/main" val="23527930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06798"/>
          </a:xfrm>
        </p:spPr>
        <p:txBody>
          <a:bodyPr/>
          <a:lstStyle/>
          <a:p>
            <a:r>
              <a:rPr kumimoji="1" lang="en-US" altLang="ja-JP" dirty="0" smtClean="0"/>
              <a:t>Cut</a:t>
            </a:r>
            <a:endParaRPr kumimoji="1" lang="ja-JP" altLang="en-US" dirty="0"/>
          </a:p>
        </p:txBody>
      </p:sp>
      <p:sp>
        <p:nvSpPr>
          <p:cNvPr id="3" name="コンテンツ プレースホルダー 2"/>
          <p:cNvSpPr>
            <a:spLocks noGrp="1"/>
          </p:cNvSpPr>
          <p:nvPr>
            <p:ph idx="1"/>
          </p:nvPr>
        </p:nvSpPr>
        <p:spPr>
          <a:xfrm>
            <a:off x="293746" y="1082119"/>
            <a:ext cx="8686800" cy="1087433"/>
          </a:xfrm>
        </p:spPr>
        <p:txBody>
          <a:bodyPr>
            <a:noAutofit/>
          </a:bodyPr>
          <a:lstStyle/>
          <a:p>
            <a:r>
              <a:rPr kumimoji="1" lang="ja-JP" altLang="en-US" sz="2800" dirty="0" smtClean="0"/>
              <a:t>探索する部分を削減する効果を持ち、計算量が減少</a:t>
            </a:r>
            <a:endParaRPr kumimoji="1" lang="en-US" altLang="ja-JP" sz="2800" dirty="0" smtClean="0"/>
          </a:p>
          <a:p>
            <a:r>
              <a:rPr lang="ja-JP" altLang="en-US" sz="2800" dirty="0" smtClean="0"/>
              <a:t>純粋な論理式の意味からははずれる</a:t>
            </a:r>
            <a:endParaRPr kumimoji="1" lang="ja-JP" altLang="en-US" sz="2800" dirty="0"/>
          </a:p>
        </p:txBody>
      </p:sp>
      <p:sp>
        <p:nvSpPr>
          <p:cNvPr id="4" name="テキスト ボックス 3"/>
          <p:cNvSpPr txBox="1"/>
          <p:nvPr/>
        </p:nvSpPr>
        <p:spPr>
          <a:xfrm>
            <a:off x="623680" y="2187640"/>
            <a:ext cx="7949724" cy="1384995"/>
          </a:xfrm>
          <a:prstGeom prst="rect">
            <a:avLst/>
          </a:prstGeom>
          <a:noFill/>
          <a:ln>
            <a:solidFill>
              <a:schemeClr val="tx1"/>
            </a:solidFill>
          </a:ln>
        </p:spPr>
        <p:txBody>
          <a:bodyPr wrap="square" rtlCol="0">
            <a:spAutoFit/>
          </a:bodyPr>
          <a:lstStyle/>
          <a:p>
            <a:r>
              <a:rPr kumimoji="1" lang="en-US" altLang="ja-JP" sz="2800" i="1" dirty="0" smtClean="0"/>
              <a:t>B</a:t>
            </a:r>
            <a:r>
              <a:rPr kumimoji="1" lang="en-US" altLang="ja-JP" sz="2800" dirty="0" smtClean="0"/>
              <a:t> :- </a:t>
            </a:r>
            <a:r>
              <a:rPr kumimoji="1" lang="en-US" altLang="ja-JP" sz="2800" i="1" dirty="0" smtClean="0"/>
              <a:t>C</a:t>
            </a:r>
            <a:r>
              <a:rPr kumimoji="1" lang="en-US" altLang="ja-JP" sz="2800" baseline="-25000" dirty="0" smtClean="0"/>
              <a:t>1</a:t>
            </a:r>
            <a:r>
              <a:rPr kumimoji="1" lang="en-US" altLang="ja-JP" sz="2800" dirty="0" smtClean="0"/>
              <a:t>, …, </a:t>
            </a:r>
            <a:r>
              <a:rPr kumimoji="1" lang="en-US" altLang="ja-JP" sz="2800" i="1" dirty="0" smtClean="0"/>
              <a:t>C</a:t>
            </a:r>
            <a:r>
              <a:rPr kumimoji="1" lang="en-US" altLang="ja-JP" sz="2800" i="1" baseline="-25000" dirty="0" smtClean="0"/>
              <a:t>j</a:t>
            </a:r>
            <a:r>
              <a:rPr kumimoji="1" lang="en-US" altLang="ja-JP" sz="2800" baseline="-25000" dirty="0" smtClean="0"/>
              <a:t>-1</a:t>
            </a:r>
            <a:r>
              <a:rPr kumimoji="1" lang="en-US" altLang="ja-JP" sz="2800" dirty="0" smtClean="0"/>
              <a:t>, !,</a:t>
            </a:r>
            <a:r>
              <a:rPr kumimoji="1" lang="en-US" altLang="ja-JP" sz="2800" i="1" dirty="0" smtClean="0"/>
              <a:t> C</a:t>
            </a:r>
            <a:r>
              <a:rPr kumimoji="1" lang="en-US" altLang="ja-JP" sz="2800" i="1" baseline="-25000" dirty="0" smtClean="0"/>
              <a:t>j</a:t>
            </a:r>
            <a:r>
              <a:rPr kumimoji="1" lang="en-US" altLang="ja-JP" sz="2800" baseline="-25000" dirty="0" smtClean="0"/>
              <a:t>+1</a:t>
            </a:r>
            <a:r>
              <a:rPr kumimoji="1" lang="en-US" altLang="ja-JP" sz="2800" dirty="0" smtClean="0"/>
              <a:t>, …, </a:t>
            </a:r>
            <a:r>
              <a:rPr kumimoji="1" lang="en-US" altLang="ja-JP" sz="2800" i="1" dirty="0" err="1" smtClean="0"/>
              <a:t>C</a:t>
            </a:r>
            <a:r>
              <a:rPr kumimoji="1" lang="en-US" altLang="ja-JP" sz="2800" i="1" baseline="-25000" dirty="0" err="1" smtClean="0"/>
              <a:t>k</a:t>
            </a:r>
            <a:endParaRPr kumimoji="1" lang="en-US" altLang="ja-JP" sz="2800" i="1" baseline="-25000" dirty="0" smtClean="0"/>
          </a:p>
          <a:p>
            <a:r>
              <a:rPr kumimoji="1" lang="en-US" altLang="ja-JP" sz="2800" dirty="0" smtClean="0"/>
              <a:t>!</a:t>
            </a:r>
            <a:r>
              <a:rPr kumimoji="1" lang="ja-JP" altLang="en-US" sz="2800" dirty="0" smtClean="0"/>
              <a:t>自体は常に成功し、</a:t>
            </a:r>
            <a:r>
              <a:rPr lang="en-US" altLang="ja-JP" sz="2800" dirty="0" smtClean="0"/>
              <a:t>backtrack</a:t>
            </a:r>
            <a:r>
              <a:rPr lang="ja-JP" altLang="en-US" sz="2800" dirty="0" smtClean="0"/>
              <a:t>で</a:t>
            </a:r>
            <a:r>
              <a:rPr lang="en-US" altLang="ja-JP" sz="2800" dirty="0" smtClean="0"/>
              <a:t>!</a:t>
            </a:r>
            <a:r>
              <a:rPr lang="ja-JP" altLang="en-US" sz="2800" dirty="0" smtClean="0"/>
              <a:t>に戻ってきた際に、述語</a:t>
            </a:r>
            <a:r>
              <a:rPr lang="en-US" altLang="ja-JP" sz="2800" i="1" dirty="0" smtClean="0"/>
              <a:t>B</a:t>
            </a:r>
            <a:r>
              <a:rPr lang="ja-JP" altLang="en-US" sz="2800" dirty="0" smtClean="0"/>
              <a:t>は失敗するという副作用を持つ。</a:t>
            </a:r>
            <a:endParaRPr lang="en-US" altLang="ja-JP" sz="2800" dirty="0" smtClean="0"/>
          </a:p>
        </p:txBody>
      </p:sp>
      <p:sp>
        <p:nvSpPr>
          <p:cNvPr id="6" name="テキスト ボックス 5"/>
          <p:cNvSpPr txBox="1"/>
          <p:nvPr/>
        </p:nvSpPr>
        <p:spPr>
          <a:xfrm>
            <a:off x="631567" y="3904049"/>
            <a:ext cx="1229874" cy="2677656"/>
          </a:xfrm>
          <a:prstGeom prst="rect">
            <a:avLst/>
          </a:prstGeom>
          <a:noFill/>
        </p:spPr>
        <p:txBody>
          <a:bodyPr wrap="none" rtlCol="0">
            <a:spAutoFit/>
          </a:bodyPr>
          <a:lstStyle/>
          <a:p>
            <a:r>
              <a:rPr lang="en-US" altLang="ja-JP" sz="2400" dirty="0"/>
              <a:t>a</a:t>
            </a:r>
            <a:r>
              <a:rPr kumimoji="1" lang="en-US" altLang="ja-JP" sz="2400" dirty="0" smtClean="0"/>
              <a:t>(1) :- b.</a:t>
            </a:r>
          </a:p>
          <a:p>
            <a:r>
              <a:rPr lang="en-US" altLang="ja-JP" sz="2400" dirty="0"/>
              <a:t>a</a:t>
            </a:r>
            <a:r>
              <a:rPr lang="en-US" altLang="ja-JP" sz="2400" dirty="0" smtClean="0"/>
              <a:t>(2) :- e.</a:t>
            </a:r>
          </a:p>
          <a:p>
            <a:r>
              <a:rPr kumimoji="1" lang="en-US" altLang="ja-JP" sz="2400" dirty="0" smtClean="0"/>
              <a:t>b :- !, c.</a:t>
            </a:r>
          </a:p>
          <a:p>
            <a:r>
              <a:rPr lang="en-US" altLang="ja-JP" sz="2400" dirty="0" smtClean="0"/>
              <a:t>b :- d.</a:t>
            </a:r>
          </a:p>
          <a:p>
            <a:r>
              <a:rPr lang="en-US" altLang="ja-JP" sz="2400" dirty="0"/>
              <a:t>c :- </a:t>
            </a:r>
            <a:r>
              <a:rPr lang="en-US" altLang="ja-JP" sz="2400" dirty="0" smtClean="0"/>
              <a:t>fail.</a:t>
            </a:r>
            <a:endParaRPr lang="en-US" altLang="ja-JP" sz="2400" dirty="0"/>
          </a:p>
          <a:p>
            <a:r>
              <a:rPr kumimoji="1" lang="en-US" altLang="ja-JP" sz="2400" dirty="0" smtClean="0"/>
              <a:t>d.</a:t>
            </a:r>
          </a:p>
          <a:p>
            <a:r>
              <a:rPr lang="en-US" altLang="ja-JP" sz="2400" dirty="0" smtClean="0"/>
              <a:t>e.</a:t>
            </a:r>
            <a:endParaRPr kumimoji="1" lang="ja-JP" altLang="en-US" sz="2400" dirty="0"/>
          </a:p>
        </p:txBody>
      </p:sp>
      <p:sp>
        <p:nvSpPr>
          <p:cNvPr id="8" name="テキスト ボックス 7"/>
          <p:cNvSpPr txBox="1"/>
          <p:nvPr/>
        </p:nvSpPr>
        <p:spPr>
          <a:xfrm>
            <a:off x="2072683" y="4042549"/>
            <a:ext cx="1078014" cy="1200328"/>
          </a:xfrm>
          <a:prstGeom prst="rect">
            <a:avLst/>
          </a:prstGeom>
          <a:noFill/>
        </p:spPr>
        <p:txBody>
          <a:bodyPr wrap="none" rtlCol="0">
            <a:spAutoFit/>
          </a:bodyPr>
          <a:lstStyle/>
          <a:p>
            <a:r>
              <a:rPr lang="en-US" altLang="ja-JP" sz="2400" i="1" dirty="0" smtClean="0"/>
              <a:t>?-</a:t>
            </a:r>
            <a:r>
              <a:rPr lang="en-US" altLang="ja-JP" sz="2400" dirty="0" smtClean="0"/>
              <a:t> </a:t>
            </a:r>
            <a:r>
              <a:rPr lang="en-US" altLang="ja-JP" sz="2400" dirty="0" smtClean="0">
                <a:solidFill>
                  <a:srgbClr val="FF0000"/>
                </a:solidFill>
              </a:rPr>
              <a:t>a(X).</a:t>
            </a:r>
          </a:p>
          <a:p>
            <a:r>
              <a:rPr kumimoji="1" lang="en-US" altLang="ja-JP" sz="2400" dirty="0"/>
              <a:t> </a:t>
            </a:r>
            <a:r>
              <a:rPr kumimoji="1" lang="en-US" altLang="ja-JP" sz="2400" dirty="0" smtClean="0"/>
              <a:t>   </a:t>
            </a:r>
            <a:r>
              <a:rPr kumimoji="1" lang="en-US" altLang="ja-JP" sz="2400" i="1" dirty="0" smtClean="0"/>
              <a:t>X=2</a:t>
            </a:r>
            <a:endParaRPr lang="en-US" altLang="ja-JP" sz="2400" i="1" dirty="0" smtClean="0"/>
          </a:p>
          <a:p>
            <a:r>
              <a:rPr kumimoji="1" lang="en-US" altLang="ja-JP" sz="2400" i="1" dirty="0"/>
              <a:t> </a:t>
            </a:r>
            <a:r>
              <a:rPr kumimoji="1" lang="en-US" altLang="ja-JP" sz="2400" i="1" dirty="0" smtClean="0"/>
              <a:t>   yes</a:t>
            </a:r>
            <a:endParaRPr kumimoji="1" lang="ja-JP" altLang="en-US" sz="2400" i="1" dirty="0"/>
          </a:p>
        </p:txBody>
      </p:sp>
      <p:sp>
        <p:nvSpPr>
          <p:cNvPr id="27" name="テキスト ボックス 26"/>
          <p:cNvSpPr txBox="1"/>
          <p:nvPr/>
        </p:nvSpPr>
        <p:spPr>
          <a:xfrm>
            <a:off x="5633486" y="3700310"/>
            <a:ext cx="760795" cy="523220"/>
          </a:xfrm>
          <a:prstGeom prst="rect">
            <a:avLst/>
          </a:prstGeom>
          <a:noFill/>
        </p:spPr>
        <p:txBody>
          <a:bodyPr wrap="none" rtlCol="0">
            <a:spAutoFit/>
          </a:bodyPr>
          <a:lstStyle/>
          <a:p>
            <a:r>
              <a:rPr lang="en-US" altLang="ja-JP" sz="2800" dirty="0" smtClean="0"/>
              <a:t>a(X)</a:t>
            </a:r>
            <a:endParaRPr kumimoji="1" lang="ja-JP" altLang="en-US" sz="2800" dirty="0"/>
          </a:p>
        </p:txBody>
      </p:sp>
      <p:sp>
        <p:nvSpPr>
          <p:cNvPr id="28" name="テキスト ボックス 27"/>
          <p:cNvSpPr txBox="1"/>
          <p:nvPr/>
        </p:nvSpPr>
        <p:spPr>
          <a:xfrm>
            <a:off x="5094077" y="4281997"/>
            <a:ext cx="454496" cy="523220"/>
          </a:xfrm>
          <a:prstGeom prst="rect">
            <a:avLst/>
          </a:prstGeom>
          <a:noFill/>
        </p:spPr>
        <p:txBody>
          <a:bodyPr wrap="none" rtlCol="0">
            <a:spAutoFit/>
          </a:bodyPr>
          <a:lstStyle/>
          <a:p>
            <a:r>
              <a:rPr lang="en-US" altLang="ja-JP" sz="2800" dirty="0"/>
              <a:t> </a:t>
            </a:r>
            <a:r>
              <a:rPr lang="en-US" altLang="ja-JP" sz="2800" dirty="0" smtClean="0"/>
              <a:t>b</a:t>
            </a:r>
            <a:endParaRPr kumimoji="1" lang="ja-JP" altLang="en-US" sz="2800" dirty="0"/>
          </a:p>
        </p:txBody>
      </p:sp>
      <p:cxnSp>
        <p:nvCxnSpPr>
          <p:cNvPr id="29" name="直線コネクタ 28"/>
          <p:cNvCxnSpPr/>
          <p:nvPr/>
        </p:nvCxnSpPr>
        <p:spPr>
          <a:xfrm flipH="1">
            <a:off x="5485708" y="4265882"/>
            <a:ext cx="416881" cy="238332"/>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0" name="テキスト ボックス 29"/>
          <p:cNvSpPr txBox="1"/>
          <p:nvPr/>
        </p:nvSpPr>
        <p:spPr>
          <a:xfrm>
            <a:off x="4570051" y="4029974"/>
            <a:ext cx="1159292"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{X -&gt; 1}</a:t>
            </a:r>
            <a:endParaRPr kumimoji="1" lang="ja-JP" altLang="en-US" sz="2400" dirty="0">
              <a:solidFill>
                <a:srgbClr val="FF0000"/>
              </a:solidFill>
            </a:endParaRPr>
          </a:p>
        </p:txBody>
      </p:sp>
      <p:cxnSp>
        <p:nvCxnSpPr>
          <p:cNvPr id="31" name="直線コネクタ 30"/>
          <p:cNvCxnSpPr/>
          <p:nvPr/>
        </p:nvCxnSpPr>
        <p:spPr>
          <a:xfrm>
            <a:off x="6251792" y="4223530"/>
            <a:ext cx="1002583" cy="341542"/>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2" name="テキスト ボックス 31"/>
          <p:cNvSpPr txBox="1"/>
          <p:nvPr/>
        </p:nvSpPr>
        <p:spPr>
          <a:xfrm>
            <a:off x="7216656" y="4303462"/>
            <a:ext cx="454496" cy="523220"/>
          </a:xfrm>
          <a:prstGeom prst="rect">
            <a:avLst/>
          </a:prstGeom>
          <a:noFill/>
        </p:spPr>
        <p:txBody>
          <a:bodyPr wrap="none" rtlCol="0">
            <a:spAutoFit/>
          </a:bodyPr>
          <a:lstStyle/>
          <a:p>
            <a:r>
              <a:rPr lang="en-US" altLang="ja-JP" sz="2800" dirty="0"/>
              <a:t> </a:t>
            </a:r>
            <a:r>
              <a:rPr lang="en-US" altLang="ja-JP" sz="2800" dirty="0" smtClean="0"/>
              <a:t>e</a:t>
            </a:r>
            <a:endParaRPr kumimoji="1" lang="ja-JP" altLang="en-US" sz="2800" dirty="0"/>
          </a:p>
        </p:txBody>
      </p:sp>
      <p:sp>
        <p:nvSpPr>
          <p:cNvPr id="33" name="テキスト ボックス 32"/>
          <p:cNvSpPr txBox="1"/>
          <p:nvPr/>
        </p:nvSpPr>
        <p:spPr>
          <a:xfrm>
            <a:off x="6574145" y="3942397"/>
            <a:ext cx="1159292"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{X -&gt; 2}</a:t>
            </a:r>
            <a:endParaRPr kumimoji="1" lang="ja-JP" altLang="en-US" sz="2400" dirty="0">
              <a:solidFill>
                <a:srgbClr val="FF0000"/>
              </a:solidFill>
            </a:endParaRPr>
          </a:p>
        </p:txBody>
      </p:sp>
      <p:cxnSp>
        <p:nvCxnSpPr>
          <p:cNvPr id="35" name="直線コネクタ 34"/>
          <p:cNvCxnSpPr/>
          <p:nvPr/>
        </p:nvCxnSpPr>
        <p:spPr>
          <a:xfrm flipH="1">
            <a:off x="4842619" y="4707082"/>
            <a:ext cx="331668" cy="223057"/>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6" name="テキスト ボックス 35"/>
          <p:cNvSpPr txBox="1"/>
          <p:nvPr/>
        </p:nvSpPr>
        <p:spPr>
          <a:xfrm>
            <a:off x="4364067" y="4809320"/>
            <a:ext cx="705391" cy="523220"/>
          </a:xfrm>
          <a:prstGeom prst="rect">
            <a:avLst/>
          </a:prstGeom>
          <a:noFill/>
        </p:spPr>
        <p:txBody>
          <a:bodyPr wrap="none" rtlCol="0">
            <a:spAutoFit/>
          </a:bodyPr>
          <a:lstStyle/>
          <a:p>
            <a:r>
              <a:rPr lang="en-US" altLang="ja-JP" sz="2800" dirty="0"/>
              <a:t> </a:t>
            </a:r>
            <a:r>
              <a:rPr lang="en-US" altLang="ja-JP" sz="2800" dirty="0" smtClean="0"/>
              <a:t>!, c</a:t>
            </a:r>
            <a:endParaRPr kumimoji="1" lang="ja-JP" altLang="en-US" sz="2800" dirty="0"/>
          </a:p>
        </p:txBody>
      </p:sp>
      <p:sp>
        <p:nvSpPr>
          <p:cNvPr id="40" name="テキスト ボックス 39"/>
          <p:cNvSpPr txBox="1"/>
          <p:nvPr/>
        </p:nvSpPr>
        <p:spPr>
          <a:xfrm>
            <a:off x="4628752" y="5370265"/>
            <a:ext cx="336500" cy="523220"/>
          </a:xfrm>
          <a:prstGeom prst="rect">
            <a:avLst/>
          </a:prstGeom>
          <a:noFill/>
        </p:spPr>
        <p:txBody>
          <a:bodyPr wrap="none" rtlCol="0">
            <a:spAutoFit/>
          </a:bodyPr>
          <a:lstStyle/>
          <a:p>
            <a:r>
              <a:rPr lang="en-US" altLang="ja-JP" sz="2800" dirty="0" smtClean="0"/>
              <a:t>c</a:t>
            </a:r>
            <a:endParaRPr kumimoji="1" lang="ja-JP" altLang="en-US" sz="2800" dirty="0"/>
          </a:p>
        </p:txBody>
      </p:sp>
      <p:cxnSp>
        <p:nvCxnSpPr>
          <p:cNvPr id="50" name="直線コネクタ 49"/>
          <p:cNvCxnSpPr/>
          <p:nvPr/>
        </p:nvCxnSpPr>
        <p:spPr>
          <a:xfrm>
            <a:off x="4779752" y="5278107"/>
            <a:ext cx="0" cy="243058"/>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53" name="直線コネクタ 52"/>
          <p:cNvCxnSpPr/>
          <p:nvPr/>
        </p:nvCxnSpPr>
        <p:spPr>
          <a:xfrm>
            <a:off x="4804898" y="5841364"/>
            <a:ext cx="0" cy="243058"/>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4" name="テキスト ボックス 53"/>
          <p:cNvSpPr txBox="1"/>
          <p:nvPr/>
        </p:nvSpPr>
        <p:spPr>
          <a:xfrm>
            <a:off x="4480370" y="5956360"/>
            <a:ext cx="631052" cy="523220"/>
          </a:xfrm>
          <a:prstGeom prst="rect">
            <a:avLst/>
          </a:prstGeom>
          <a:noFill/>
        </p:spPr>
        <p:txBody>
          <a:bodyPr wrap="none" rtlCol="0">
            <a:spAutoFit/>
          </a:bodyPr>
          <a:lstStyle/>
          <a:p>
            <a:r>
              <a:rPr lang="en-US" altLang="ja-JP" sz="2800" dirty="0" smtClean="0"/>
              <a:t>fail</a:t>
            </a:r>
            <a:endParaRPr kumimoji="1" lang="ja-JP" altLang="en-US" sz="2800" dirty="0"/>
          </a:p>
        </p:txBody>
      </p:sp>
      <p:sp>
        <p:nvSpPr>
          <p:cNvPr id="55" name="テキスト ボックス 54"/>
          <p:cNvSpPr txBox="1"/>
          <p:nvPr/>
        </p:nvSpPr>
        <p:spPr>
          <a:xfrm>
            <a:off x="3333361" y="6307071"/>
            <a:ext cx="2637700" cy="461665"/>
          </a:xfrm>
          <a:prstGeom prst="rect">
            <a:avLst/>
          </a:prstGeom>
          <a:noFill/>
        </p:spPr>
        <p:txBody>
          <a:bodyPr wrap="square" rtlCol="0">
            <a:spAutoFit/>
          </a:bodyPr>
          <a:lstStyle/>
          <a:p>
            <a:r>
              <a:rPr kumimoji="1" lang="en-US" altLang="ja-JP" sz="2400" dirty="0" smtClean="0"/>
              <a:t> </a:t>
            </a:r>
            <a:r>
              <a:rPr kumimoji="1" lang="ja-JP" altLang="en-US" sz="2400" dirty="0" smtClean="0"/>
              <a:t>失敗し</a:t>
            </a:r>
            <a:r>
              <a:rPr lang="ja-JP" altLang="en-US" sz="2400" dirty="0" smtClean="0"/>
              <a:t>、</a:t>
            </a:r>
            <a:r>
              <a:rPr kumimoji="1" lang="en-US" altLang="ja-JP" sz="2400" dirty="0" smtClean="0"/>
              <a:t>backtrack</a:t>
            </a:r>
            <a:endParaRPr kumimoji="1" lang="ja-JP" altLang="en-US" sz="2400" dirty="0"/>
          </a:p>
        </p:txBody>
      </p:sp>
      <p:cxnSp>
        <p:nvCxnSpPr>
          <p:cNvPr id="56" name="直線コネクタ 55"/>
          <p:cNvCxnSpPr/>
          <p:nvPr/>
        </p:nvCxnSpPr>
        <p:spPr>
          <a:xfrm>
            <a:off x="5509444" y="4781151"/>
            <a:ext cx="270191" cy="269518"/>
          </a:xfrm>
          <a:prstGeom prst="line">
            <a:avLst/>
          </a:prstGeom>
          <a:ln w="19050">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67" name="直線コネクタ 66"/>
          <p:cNvCxnSpPr/>
          <p:nvPr/>
        </p:nvCxnSpPr>
        <p:spPr>
          <a:xfrm>
            <a:off x="7469050" y="4788534"/>
            <a:ext cx="0" cy="262135"/>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68" name="テキスト ボックス 67"/>
          <p:cNvSpPr txBox="1"/>
          <p:nvPr/>
        </p:nvSpPr>
        <p:spPr>
          <a:xfrm>
            <a:off x="6836960" y="5073026"/>
            <a:ext cx="2143586" cy="1569660"/>
          </a:xfrm>
          <a:prstGeom prst="rect">
            <a:avLst/>
          </a:prstGeom>
          <a:noFill/>
        </p:spPr>
        <p:txBody>
          <a:bodyPr wrap="none" rtlCol="0">
            <a:spAutoFit/>
          </a:bodyPr>
          <a:lstStyle/>
          <a:p>
            <a:r>
              <a:rPr lang="ja-JP" altLang="en-US" sz="2400" dirty="0" smtClean="0"/>
              <a:t>成功し、</a:t>
            </a:r>
            <a:endParaRPr lang="en-US" altLang="ja-JP" sz="2400" dirty="0" smtClean="0"/>
          </a:p>
          <a:p>
            <a:r>
              <a:rPr lang="en-US" altLang="ja-JP" sz="2400" dirty="0" smtClean="0"/>
              <a:t>X=2</a:t>
            </a:r>
            <a:r>
              <a:rPr lang="ja-JP" altLang="en-US" sz="2400" dirty="0" smtClean="0"/>
              <a:t>を出力</a:t>
            </a:r>
            <a:endParaRPr lang="en-US" altLang="ja-JP" sz="2400" dirty="0" smtClean="0"/>
          </a:p>
          <a:p>
            <a:r>
              <a:rPr lang="ja-JP" altLang="en-US" sz="2400" dirty="0" smtClean="0"/>
              <a:t>（</a:t>
            </a:r>
            <a:r>
              <a:rPr lang="en-US" altLang="ja-JP" sz="2400" dirty="0" smtClean="0"/>
              <a:t>yes</a:t>
            </a:r>
            <a:r>
              <a:rPr lang="ja-JP" altLang="en-US" sz="2400" dirty="0" smtClean="0"/>
              <a:t>を出力して</a:t>
            </a:r>
            <a:endParaRPr lang="en-US" altLang="ja-JP" sz="2400" dirty="0" smtClean="0"/>
          </a:p>
          <a:p>
            <a:r>
              <a:rPr lang="ja-JP" altLang="en-US" sz="2400" dirty="0" smtClean="0"/>
              <a:t>終了）</a:t>
            </a:r>
            <a:endParaRPr lang="en-US" altLang="ja-JP" sz="2400" dirty="0"/>
          </a:p>
        </p:txBody>
      </p:sp>
      <p:sp>
        <p:nvSpPr>
          <p:cNvPr id="71" name="テキスト ボックス 70"/>
          <p:cNvSpPr txBox="1"/>
          <p:nvPr/>
        </p:nvSpPr>
        <p:spPr>
          <a:xfrm>
            <a:off x="5435159" y="5073026"/>
            <a:ext cx="1138986" cy="1200328"/>
          </a:xfrm>
          <a:prstGeom prst="rect">
            <a:avLst/>
          </a:prstGeom>
          <a:noFill/>
          <a:ln>
            <a:solidFill>
              <a:srgbClr val="000000"/>
            </a:solidFill>
            <a:prstDash val="dash"/>
          </a:ln>
        </p:spPr>
        <p:txBody>
          <a:bodyPr wrap="square" rtlCol="0">
            <a:spAutoFit/>
          </a:bodyPr>
          <a:lstStyle/>
          <a:p>
            <a:r>
              <a:rPr kumimoji="1" lang="en-US" altLang="ja-JP" sz="2400" dirty="0" smtClean="0"/>
              <a:t> </a:t>
            </a:r>
            <a:r>
              <a:rPr kumimoji="1" lang="ja-JP" altLang="en-US" sz="2400" dirty="0" smtClean="0"/>
              <a:t>ここは探索しない</a:t>
            </a:r>
            <a:endParaRPr kumimoji="1" lang="ja-JP" altLang="en-US" sz="2400" dirty="0"/>
          </a:p>
        </p:txBody>
      </p:sp>
    </p:spTree>
    <p:extLst>
      <p:ext uri="{BB962C8B-B14F-4D97-AF65-F5344CB8AC3E}">
        <p14:creationId xmlns:p14="http://schemas.microsoft.com/office/powerpoint/2010/main" val="2914231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Cut</a:t>
            </a:r>
            <a:r>
              <a:rPr kumimoji="1" lang="ja-JP" altLang="en-US" dirty="0" smtClean="0"/>
              <a:t>の例</a:t>
            </a:r>
            <a:endParaRPr kumimoji="1" lang="ja-JP" altLang="en-US" dirty="0"/>
          </a:p>
        </p:txBody>
      </p:sp>
      <p:sp>
        <p:nvSpPr>
          <p:cNvPr id="10" name="正方形/長方形 9"/>
          <p:cNvSpPr/>
          <p:nvPr/>
        </p:nvSpPr>
        <p:spPr>
          <a:xfrm>
            <a:off x="630411" y="1417638"/>
            <a:ext cx="7897634" cy="4832093"/>
          </a:xfrm>
          <a:prstGeom prst="rect">
            <a:avLst/>
          </a:prstGeom>
        </p:spPr>
        <p:txBody>
          <a:bodyPr wrap="square">
            <a:spAutoFit/>
          </a:bodyPr>
          <a:lstStyle/>
          <a:p>
            <a:r>
              <a:rPr lang="en-US" altLang="ja-JP" sz="2800" dirty="0" err="1"/>
              <a:t>mem</a:t>
            </a:r>
            <a:r>
              <a:rPr lang="en-US" altLang="ja-JP" sz="2800" dirty="0"/>
              <a:t>(K, node(K,_,_)).                                                            </a:t>
            </a:r>
          </a:p>
          <a:p>
            <a:r>
              <a:rPr lang="en-US" altLang="ja-JP" sz="2800" dirty="0" err="1"/>
              <a:t>mem</a:t>
            </a:r>
            <a:r>
              <a:rPr lang="en-US" altLang="ja-JP" sz="2800" dirty="0"/>
              <a:t>(K, node(N,S,_)) :- K&lt;N, </a:t>
            </a:r>
            <a:r>
              <a:rPr lang="en-US" altLang="ja-JP" sz="2800" dirty="0" err="1"/>
              <a:t>mem</a:t>
            </a:r>
            <a:r>
              <a:rPr lang="en-US" altLang="ja-JP" sz="2800" dirty="0"/>
              <a:t>(K,S).                                           </a:t>
            </a:r>
          </a:p>
          <a:p>
            <a:r>
              <a:rPr lang="en-US" altLang="ja-JP" sz="2800" dirty="0" err="1"/>
              <a:t>mem</a:t>
            </a:r>
            <a:r>
              <a:rPr lang="en-US" altLang="ja-JP" sz="2800" dirty="0"/>
              <a:t>(K, node(N,_,T)) :- K&gt;N, </a:t>
            </a:r>
            <a:r>
              <a:rPr lang="en-US" altLang="ja-JP" sz="2800" dirty="0" err="1"/>
              <a:t>mem</a:t>
            </a:r>
            <a:r>
              <a:rPr lang="en-US" altLang="ja-JP" sz="2800" dirty="0"/>
              <a:t>(K,T)</a:t>
            </a:r>
            <a:r>
              <a:rPr lang="en-US" altLang="ja-JP" sz="2800" dirty="0" smtClean="0"/>
              <a:t>.</a:t>
            </a:r>
          </a:p>
          <a:p>
            <a:r>
              <a:rPr lang="ja-JP" altLang="en-US" sz="2800" dirty="0" smtClean="0"/>
              <a:t>この定義では、３つの規則が相互に重なり合わないので、以下のように</a:t>
            </a:r>
            <a:r>
              <a:rPr lang="en-US" altLang="ja-JP" sz="2800" dirty="0" smtClean="0"/>
              <a:t>cut</a:t>
            </a:r>
            <a:r>
              <a:rPr lang="ja-JP" altLang="en-US" sz="2800" dirty="0" smtClean="0"/>
              <a:t>を入れると効率が良くなる。</a:t>
            </a:r>
            <a:endParaRPr lang="en-US" altLang="ja-JP" sz="2800" dirty="0" smtClean="0"/>
          </a:p>
          <a:p>
            <a:r>
              <a:rPr lang="en-US" altLang="ja-JP" sz="2800" dirty="0" err="1"/>
              <a:t>mem</a:t>
            </a:r>
            <a:r>
              <a:rPr lang="en-US" altLang="ja-JP" sz="2800" dirty="0"/>
              <a:t>(K, node(K,_,_)).                                                            </a:t>
            </a:r>
          </a:p>
          <a:p>
            <a:r>
              <a:rPr lang="en-US" altLang="ja-JP" sz="2800" dirty="0" err="1"/>
              <a:t>mem</a:t>
            </a:r>
            <a:r>
              <a:rPr lang="en-US" altLang="ja-JP" sz="2800" dirty="0"/>
              <a:t>(K, node(N,S,_)) :- K&lt;N, !, </a:t>
            </a:r>
            <a:r>
              <a:rPr lang="en-US" altLang="ja-JP" sz="2800" dirty="0" err="1"/>
              <a:t>mem</a:t>
            </a:r>
            <a:r>
              <a:rPr lang="en-US" altLang="ja-JP" sz="2800" dirty="0"/>
              <a:t>(K,S).                                           </a:t>
            </a:r>
          </a:p>
          <a:p>
            <a:r>
              <a:rPr lang="en-US" altLang="ja-JP" sz="2800" dirty="0" err="1"/>
              <a:t>mem</a:t>
            </a:r>
            <a:r>
              <a:rPr lang="en-US" altLang="ja-JP" sz="2800" dirty="0"/>
              <a:t>(K, node(N,_,T)) :- K&gt;N, </a:t>
            </a:r>
            <a:r>
              <a:rPr lang="en-US" altLang="ja-JP" sz="2800" dirty="0" err="1"/>
              <a:t>mem</a:t>
            </a:r>
            <a:r>
              <a:rPr lang="en-US" altLang="ja-JP" sz="2800" dirty="0"/>
              <a:t>(K,T)</a:t>
            </a:r>
            <a:r>
              <a:rPr lang="en-US" altLang="ja-JP" sz="2800" dirty="0" smtClean="0"/>
              <a:t>.</a:t>
            </a:r>
          </a:p>
          <a:p>
            <a:r>
              <a:rPr lang="ja-JP" altLang="en-US" sz="2800" dirty="0" smtClean="0"/>
              <a:t>この場合は、</a:t>
            </a:r>
            <a:r>
              <a:rPr lang="en-US" altLang="ja-JP" sz="2800" dirty="0" smtClean="0"/>
              <a:t>Prolog</a:t>
            </a:r>
            <a:r>
              <a:rPr lang="ja-JP" altLang="en-US" sz="2800" dirty="0" smtClean="0"/>
              <a:t>探索木の中で解に到達しない部分だけを探索範囲から除外している。このような</a:t>
            </a:r>
            <a:r>
              <a:rPr lang="en-US" altLang="ja-JP" sz="2800" dirty="0" smtClean="0"/>
              <a:t>cut</a:t>
            </a:r>
            <a:r>
              <a:rPr lang="ja-JP" altLang="en-US" sz="2800" dirty="0" smtClean="0"/>
              <a:t>を</a:t>
            </a:r>
            <a:r>
              <a:rPr lang="en-US" altLang="ja-JP" sz="2800" dirty="0" smtClean="0"/>
              <a:t>green cut</a:t>
            </a:r>
            <a:r>
              <a:rPr lang="ja-JP" altLang="en-US" sz="2800" dirty="0" smtClean="0"/>
              <a:t>という。それ以外の</a:t>
            </a:r>
            <a:r>
              <a:rPr lang="en-US" altLang="ja-JP" sz="2800" dirty="0" smtClean="0"/>
              <a:t>cut</a:t>
            </a:r>
            <a:r>
              <a:rPr lang="ja-JP" altLang="en-US" sz="2800" dirty="0" smtClean="0"/>
              <a:t>は</a:t>
            </a:r>
            <a:r>
              <a:rPr lang="en-US" altLang="ja-JP" sz="2800" dirty="0" smtClean="0"/>
              <a:t>red cut</a:t>
            </a:r>
            <a:r>
              <a:rPr lang="ja-JP" altLang="en-US" sz="2800" dirty="0" smtClean="0"/>
              <a:t>という。</a:t>
            </a:r>
            <a:endParaRPr lang="ja-JP" altLang="en-US" sz="2800" dirty="0"/>
          </a:p>
        </p:txBody>
      </p:sp>
    </p:spTree>
    <p:extLst>
      <p:ext uri="{BB962C8B-B14F-4D97-AF65-F5344CB8AC3E}">
        <p14:creationId xmlns:p14="http://schemas.microsoft.com/office/powerpoint/2010/main" val="42238856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2711295" cy="787273"/>
          </a:xfrm>
        </p:spPr>
        <p:txBody>
          <a:bodyPr>
            <a:normAutofit/>
          </a:bodyPr>
          <a:lstStyle/>
          <a:p>
            <a:r>
              <a:rPr lang="en-US" altLang="ja-JP" dirty="0"/>
              <a:t>n</a:t>
            </a:r>
            <a:r>
              <a:rPr kumimoji="1" lang="en-US" altLang="ja-JP" dirty="0" smtClean="0"/>
              <a:t>ot</a:t>
            </a:r>
            <a:r>
              <a:rPr kumimoji="1" lang="ja-JP" altLang="en-US" dirty="0" smtClean="0"/>
              <a:t>演算子</a:t>
            </a:r>
            <a:endParaRPr kumimoji="1" lang="ja-JP" altLang="en-US" dirty="0"/>
          </a:p>
        </p:txBody>
      </p:sp>
      <p:sp>
        <p:nvSpPr>
          <p:cNvPr id="10" name="正方形/長方形 9"/>
          <p:cNvSpPr/>
          <p:nvPr/>
        </p:nvSpPr>
        <p:spPr>
          <a:xfrm>
            <a:off x="457200" y="1266740"/>
            <a:ext cx="3305061" cy="3970318"/>
          </a:xfrm>
          <a:prstGeom prst="rect">
            <a:avLst/>
          </a:prstGeom>
        </p:spPr>
        <p:txBody>
          <a:bodyPr wrap="square">
            <a:spAutoFit/>
          </a:bodyPr>
          <a:lstStyle/>
          <a:p>
            <a:r>
              <a:rPr lang="en-US" altLang="ja-JP" sz="2800" dirty="0" smtClean="0"/>
              <a:t>[Prolog</a:t>
            </a:r>
            <a:r>
              <a:rPr lang="ja-JP" altLang="en-US" sz="2800" dirty="0" smtClean="0"/>
              <a:t>の</a:t>
            </a:r>
            <a:r>
              <a:rPr lang="en-US" altLang="ja-JP" sz="2800" dirty="0" smtClean="0"/>
              <a:t>not</a:t>
            </a:r>
            <a:r>
              <a:rPr lang="ja-JP" altLang="en-US" sz="2800" dirty="0" smtClean="0"/>
              <a:t>演算子</a:t>
            </a:r>
            <a:r>
              <a:rPr lang="en-US" altLang="ja-JP" sz="2800" dirty="0" smtClean="0"/>
              <a:t>]</a:t>
            </a:r>
          </a:p>
          <a:p>
            <a:r>
              <a:rPr lang="en-US" altLang="ja-JP" sz="2800" dirty="0"/>
              <a:t>\</a:t>
            </a:r>
            <a:r>
              <a:rPr lang="en-US" altLang="ja-JP" sz="2800" dirty="0" smtClean="0"/>
              <a:t>+(Y) :- Y, !, fail.</a:t>
            </a:r>
          </a:p>
          <a:p>
            <a:r>
              <a:rPr lang="en-US" altLang="ja-JP" sz="2800" dirty="0"/>
              <a:t>\</a:t>
            </a:r>
            <a:r>
              <a:rPr lang="en-US" altLang="ja-JP" sz="2800" dirty="0" smtClean="0"/>
              <a:t>+(_).</a:t>
            </a:r>
          </a:p>
          <a:p>
            <a:endParaRPr lang="en-US" altLang="ja-JP" sz="2800" dirty="0" smtClean="0"/>
          </a:p>
          <a:p>
            <a:r>
              <a:rPr lang="en-US" altLang="ja-JP" sz="2800" i="1" dirty="0" smtClean="0"/>
              <a:t>?- </a:t>
            </a:r>
            <a:r>
              <a:rPr lang="en-US" altLang="ja-JP" sz="2800" dirty="0" smtClean="0">
                <a:solidFill>
                  <a:srgbClr val="FF0000"/>
                </a:solidFill>
              </a:rPr>
              <a:t>X=2, \+(X=1).</a:t>
            </a:r>
          </a:p>
          <a:p>
            <a:r>
              <a:rPr lang="en-US" altLang="ja-JP" sz="2800" i="1" dirty="0"/>
              <a:t> </a:t>
            </a:r>
            <a:r>
              <a:rPr lang="en-US" altLang="ja-JP" sz="2800" i="1" dirty="0" smtClean="0"/>
              <a:t>   X=2</a:t>
            </a:r>
          </a:p>
          <a:p>
            <a:r>
              <a:rPr lang="en-US" altLang="ja-JP" sz="2800" i="1" dirty="0"/>
              <a:t> </a:t>
            </a:r>
            <a:r>
              <a:rPr lang="en-US" altLang="ja-JP" sz="2800" i="1" dirty="0" smtClean="0"/>
              <a:t>   yes</a:t>
            </a:r>
          </a:p>
          <a:p>
            <a:r>
              <a:rPr lang="en-US" altLang="ja-JP" sz="2800" i="1" dirty="0" smtClean="0"/>
              <a:t>?- </a:t>
            </a:r>
            <a:r>
              <a:rPr lang="en-US" altLang="ja-JP" sz="2800" dirty="0">
                <a:solidFill>
                  <a:srgbClr val="FF0000"/>
                </a:solidFill>
              </a:rPr>
              <a:t>\</a:t>
            </a:r>
            <a:r>
              <a:rPr lang="en-US" altLang="ja-JP" sz="2800" dirty="0" smtClean="0">
                <a:solidFill>
                  <a:srgbClr val="FF0000"/>
                </a:solidFill>
              </a:rPr>
              <a:t>+(X=1), X=2.</a:t>
            </a:r>
          </a:p>
          <a:p>
            <a:r>
              <a:rPr lang="en-US" altLang="ja-JP" sz="2800" i="1" dirty="0"/>
              <a:t> </a:t>
            </a:r>
            <a:r>
              <a:rPr lang="en-US" altLang="ja-JP" sz="2800" i="1" dirty="0" smtClean="0"/>
              <a:t>   no</a:t>
            </a:r>
            <a:endParaRPr lang="ja-JP" altLang="en-US" sz="2800" i="1" dirty="0"/>
          </a:p>
        </p:txBody>
      </p:sp>
      <p:sp>
        <p:nvSpPr>
          <p:cNvPr id="6" name="テキスト ボックス 5"/>
          <p:cNvSpPr txBox="1"/>
          <p:nvPr/>
        </p:nvSpPr>
        <p:spPr>
          <a:xfrm>
            <a:off x="5000747" y="382867"/>
            <a:ext cx="1985114" cy="523220"/>
          </a:xfrm>
          <a:prstGeom prst="rect">
            <a:avLst/>
          </a:prstGeom>
          <a:noFill/>
        </p:spPr>
        <p:txBody>
          <a:bodyPr wrap="none" rtlCol="0">
            <a:spAutoFit/>
          </a:bodyPr>
          <a:lstStyle/>
          <a:p>
            <a:r>
              <a:rPr lang="en-US" altLang="ja-JP" sz="2800" dirty="0" smtClean="0"/>
              <a:t>X=2, \+(X=1)</a:t>
            </a:r>
            <a:endParaRPr kumimoji="1" lang="ja-JP" altLang="en-US" sz="2800" dirty="0"/>
          </a:p>
        </p:txBody>
      </p:sp>
      <p:sp>
        <p:nvSpPr>
          <p:cNvPr id="7" name="テキスト ボックス 6"/>
          <p:cNvSpPr txBox="1"/>
          <p:nvPr/>
        </p:nvSpPr>
        <p:spPr>
          <a:xfrm>
            <a:off x="5247884" y="1267396"/>
            <a:ext cx="1343938" cy="523220"/>
          </a:xfrm>
          <a:prstGeom prst="rect">
            <a:avLst/>
          </a:prstGeom>
          <a:noFill/>
        </p:spPr>
        <p:txBody>
          <a:bodyPr wrap="none" rtlCol="0">
            <a:spAutoFit/>
          </a:bodyPr>
          <a:lstStyle/>
          <a:p>
            <a:r>
              <a:rPr lang="en-US" altLang="ja-JP" sz="2800" dirty="0"/>
              <a:t> </a:t>
            </a:r>
            <a:r>
              <a:rPr lang="en-US" altLang="ja-JP" sz="2800" dirty="0" smtClean="0"/>
              <a:t>\+(2=1)</a:t>
            </a:r>
            <a:endParaRPr kumimoji="1" lang="ja-JP" altLang="en-US" sz="2800" dirty="0"/>
          </a:p>
        </p:txBody>
      </p:sp>
      <p:cxnSp>
        <p:nvCxnSpPr>
          <p:cNvPr id="8" name="直線コネクタ 7"/>
          <p:cNvCxnSpPr>
            <a:endCxn id="7" idx="0"/>
          </p:cNvCxnSpPr>
          <p:nvPr/>
        </p:nvCxnSpPr>
        <p:spPr>
          <a:xfrm>
            <a:off x="5919853" y="906087"/>
            <a:ext cx="0" cy="361309"/>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9" name="テキスト ボックス 8"/>
          <p:cNvSpPr txBox="1"/>
          <p:nvPr/>
        </p:nvSpPr>
        <p:spPr>
          <a:xfrm>
            <a:off x="4743676" y="826212"/>
            <a:ext cx="1159292"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{X -&gt; 2}</a:t>
            </a:r>
            <a:endParaRPr kumimoji="1" lang="ja-JP" altLang="en-US" sz="2400" dirty="0">
              <a:solidFill>
                <a:srgbClr val="FF0000"/>
              </a:solidFill>
            </a:endParaRPr>
          </a:p>
        </p:txBody>
      </p:sp>
      <p:cxnSp>
        <p:nvCxnSpPr>
          <p:cNvPr id="14" name="直線コネクタ 13"/>
          <p:cNvCxnSpPr/>
          <p:nvPr/>
        </p:nvCxnSpPr>
        <p:spPr>
          <a:xfrm flipH="1">
            <a:off x="5336180" y="1726699"/>
            <a:ext cx="331668" cy="223057"/>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15" name="テキスト ボックス 14"/>
          <p:cNvSpPr txBox="1"/>
          <p:nvPr/>
        </p:nvSpPr>
        <p:spPr>
          <a:xfrm>
            <a:off x="4364064" y="1916962"/>
            <a:ext cx="1632353" cy="523220"/>
          </a:xfrm>
          <a:prstGeom prst="rect">
            <a:avLst/>
          </a:prstGeom>
          <a:noFill/>
        </p:spPr>
        <p:txBody>
          <a:bodyPr wrap="none" rtlCol="0">
            <a:spAutoFit/>
          </a:bodyPr>
          <a:lstStyle/>
          <a:p>
            <a:r>
              <a:rPr lang="en-US" altLang="ja-JP" sz="2800" dirty="0" smtClean="0"/>
              <a:t>2=1, !, fail</a:t>
            </a:r>
            <a:endParaRPr kumimoji="1" lang="ja-JP" altLang="en-US" sz="2800" dirty="0"/>
          </a:p>
        </p:txBody>
      </p:sp>
      <p:sp>
        <p:nvSpPr>
          <p:cNvPr id="25" name="テキスト ボックス 24"/>
          <p:cNvSpPr txBox="1"/>
          <p:nvPr/>
        </p:nvSpPr>
        <p:spPr>
          <a:xfrm>
            <a:off x="4044361" y="2354726"/>
            <a:ext cx="1897433" cy="830997"/>
          </a:xfrm>
          <a:prstGeom prst="rect">
            <a:avLst/>
          </a:prstGeom>
          <a:noFill/>
        </p:spPr>
        <p:txBody>
          <a:bodyPr wrap="square" rtlCol="0">
            <a:spAutoFit/>
          </a:bodyPr>
          <a:lstStyle/>
          <a:p>
            <a:r>
              <a:rPr kumimoji="1" lang="en-US" altLang="ja-JP" sz="2400" dirty="0" smtClean="0"/>
              <a:t>2=1</a:t>
            </a:r>
            <a:r>
              <a:rPr lang="en-US" altLang="en-US" sz="2400" dirty="0" smtClean="0"/>
              <a:t>が</a:t>
            </a:r>
            <a:r>
              <a:rPr kumimoji="1" lang="ja-JP" altLang="en-US" sz="2400" dirty="0" smtClean="0"/>
              <a:t>失敗し</a:t>
            </a:r>
            <a:r>
              <a:rPr lang="ja-JP" altLang="en-US" sz="2400" dirty="0" smtClean="0"/>
              <a:t>、</a:t>
            </a:r>
            <a:r>
              <a:rPr kumimoji="1" lang="en-US" altLang="ja-JP" sz="2400" dirty="0" smtClean="0"/>
              <a:t>backtrack</a:t>
            </a:r>
            <a:endParaRPr kumimoji="1" lang="ja-JP" altLang="en-US" sz="2400" dirty="0"/>
          </a:p>
        </p:txBody>
      </p:sp>
      <p:cxnSp>
        <p:nvCxnSpPr>
          <p:cNvPr id="29" name="直線コネクタ 28"/>
          <p:cNvCxnSpPr/>
          <p:nvPr/>
        </p:nvCxnSpPr>
        <p:spPr>
          <a:xfrm>
            <a:off x="6174824" y="1754995"/>
            <a:ext cx="300485" cy="223057"/>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1" name="テキスト ボックス 30"/>
          <p:cNvSpPr txBox="1"/>
          <p:nvPr/>
        </p:nvSpPr>
        <p:spPr>
          <a:xfrm>
            <a:off x="6123428" y="1981853"/>
            <a:ext cx="3020572" cy="830997"/>
          </a:xfrm>
          <a:prstGeom prst="rect">
            <a:avLst/>
          </a:prstGeom>
          <a:noFill/>
        </p:spPr>
        <p:txBody>
          <a:bodyPr wrap="square" rtlCol="0">
            <a:spAutoFit/>
          </a:bodyPr>
          <a:lstStyle/>
          <a:p>
            <a:r>
              <a:rPr lang="ja-JP" altLang="en-US" sz="2400" dirty="0" smtClean="0"/>
              <a:t>成功し、</a:t>
            </a:r>
            <a:r>
              <a:rPr lang="en-US" altLang="ja-JP" sz="2400" dirty="0" smtClean="0"/>
              <a:t>X=2</a:t>
            </a:r>
            <a:r>
              <a:rPr lang="ja-JP" altLang="en-US" sz="2400" dirty="0" smtClean="0"/>
              <a:t>を出力</a:t>
            </a:r>
            <a:endParaRPr lang="en-US" altLang="ja-JP" sz="2400" dirty="0" smtClean="0"/>
          </a:p>
          <a:p>
            <a:r>
              <a:rPr lang="ja-JP" altLang="en-US" sz="2400" dirty="0" smtClean="0"/>
              <a:t>（</a:t>
            </a:r>
            <a:r>
              <a:rPr lang="en-US" altLang="ja-JP" sz="2400" dirty="0" smtClean="0"/>
              <a:t>yes</a:t>
            </a:r>
            <a:r>
              <a:rPr lang="ja-JP" altLang="en-US" sz="2400" dirty="0" smtClean="0"/>
              <a:t>を出力して終了）</a:t>
            </a:r>
            <a:endParaRPr lang="en-US" altLang="ja-JP" sz="2400" dirty="0"/>
          </a:p>
        </p:txBody>
      </p:sp>
      <p:sp>
        <p:nvSpPr>
          <p:cNvPr id="32" name="テキスト ボックス 31"/>
          <p:cNvSpPr txBox="1"/>
          <p:nvPr/>
        </p:nvSpPr>
        <p:spPr>
          <a:xfrm>
            <a:off x="5034438" y="3516068"/>
            <a:ext cx="1985114" cy="523220"/>
          </a:xfrm>
          <a:prstGeom prst="rect">
            <a:avLst/>
          </a:prstGeom>
          <a:noFill/>
        </p:spPr>
        <p:txBody>
          <a:bodyPr wrap="none" rtlCol="0">
            <a:spAutoFit/>
          </a:bodyPr>
          <a:lstStyle/>
          <a:p>
            <a:r>
              <a:rPr lang="en-US" altLang="ja-JP" sz="2800" dirty="0" smtClean="0"/>
              <a:t>\+(X=1), X=2</a:t>
            </a:r>
            <a:endParaRPr kumimoji="1" lang="ja-JP" altLang="en-US" sz="2800" dirty="0"/>
          </a:p>
        </p:txBody>
      </p:sp>
      <p:sp>
        <p:nvSpPr>
          <p:cNvPr id="33" name="テキスト ボックス 32"/>
          <p:cNvSpPr txBox="1"/>
          <p:nvPr/>
        </p:nvSpPr>
        <p:spPr>
          <a:xfrm>
            <a:off x="4124286" y="4345899"/>
            <a:ext cx="2354706" cy="523220"/>
          </a:xfrm>
          <a:prstGeom prst="rect">
            <a:avLst/>
          </a:prstGeom>
          <a:noFill/>
        </p:spPr>
        <p:txBody>
          <a:bodyPr wrap="none" rtlCol="0">
            <a:spAutoFit/>
          </a:bodyPr>
          <a:lstStyle/>
          <a:p>
            <a:r>
              <a:rPr lang="en-US" altLang="ja-JP" sz="2800" dirty="0" smtClean="0"/>
              <a:t>X=1, !, fail, X=2</a:t>
            </a:r>
            <a:endParaRPr kumimoji="1" lang="ja-JP" altLang="en-US" sz="2800" dirty="0"/>
          </a:p>
        </p:txBody>
      </p:sp>
      <p:cxnSp>
        <p:nvCxnSpPr>
          <p:cNvPr id="34" name="直線コネクタ 33"/>
          <p:cNvCxnSpPr/>
          <p:nvPr/>
        </p:nvCxnSpPr>
        <p:spPr>
          <a:xfrm flipH="1">
            <a:off x="5350062" y="4039288"/>
            <a:ext cx="415167" cy="336759"/>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6" name="直線コネクタ 35"/>
          <p:cNvCxnSpPr>
            <a:stCxn id="33" idx="2"/>
            <a:endCxn id="37" idx="0"/>
          </p:cNvCxnSpPr>
          <p:nvPr/>
        </p:nvCxnSpPr>
        <p:spPr>
          <a:xfrm>
            <a:off x="5301639" y="4869119"/>
            <a:ext cx="12573" cy="238646"/>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7" name="テキスト ボックス 36"/>
          <p:cNvSpPr txBox="1"/>
          <p:nvPr/>
        </p:nvSpPr>
        <p:spPr>
          <a:xfrm>
            <a:off x="4498035" y="5107765"/>
            <a:ext cx="1632353" cy="523220"/>
          </a:xfrm>
          <a:prstGeom prst="rect">
            <a:avLst/>
          </a:prstGeom>
          <a:noFill/>
        </p:spPr>
        <p:txBody>
          <a:bodyPr wrap="none" rtlCol="0">
            <a:spAutoFit/>
          </a:bodyPr>
          <a:lstStyle/>
          <a:p>
            <a:r>
              <a:rPr lang="en-US" altLang="ja-JP" sz="2800" dirty="0"/>
              <a:t>!</a:t>
            </a:r>
            <a:r>
              <a:rPr lang="en-US" altLang="ja-JP" sz="2800" dirty="0" smtClean="0"/>
              <a:t>, fail, 1=2</a:t>
            </a:r>
            <a:endParaRPr kumimoji="1" lang="ja-JP" altLang="en-US" sz="2800" dirty="0"/>
          </a:p>
        </p:txBody>
      </p:sp>
      <p:sp>
        <p:nvSpPr>
          <p:cNvPr id="42" name="テキスト ボックス 41"/>
          <p:cNvSpPr txBox="1"/>
          <p:nvPr/>
        </p:nvSpPr>
        <p:spPr>
          <a:xfrm>
            <a:off x="3975821" y="3945479"/>
            <a:ext cx="1454244"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{Y -&gt; X=1}</a:t>
            </a:r>
            <a:endParaRPr kumimoji="1" lang="ja-JP" altLang="en-US" sz="2400" dirty="0">
              <a:solidFill>
                <a:srgbClr val="FF0000"/>
              </a:solidFill>
            </a:endParaRPr>
          </a:p>
        </p:txBody>
      </p:sp>
      <p:sp>
        <p:nvSpPr>
          <p:cNvPr id="43" name="テキスト ボックス 42"/>
          <p:cNvSpPr txBox="1"/>
          <p:nvPr/>
        </p:nvSpPr>
        <p:spPr>
          <a:xfrm>
            <a:off x="4127905" y="4783473"/>
            <a:ext cx="1159292"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{X -&gt; 1}</a:t>
            </a:r>
            <a:endParaRPr kumimoji="1" lang="ja-JP" altLang="en-US" sz="2400" dirty="0">
              <a:solidFill>
                <a:srgbClr val="FF0000"/>
              </a:solidFill>
            </a:endParaRPr>
          </a:p>
        </p:txBody>
      </p:sp>
      <p:cxnSp>
        <p:nvCxnSpPr>
          <p:cNvPr id="44" name="直線コネクタ 43"/>
          <p:cNvCxnSpPr/>
          <p:nvPr/>
        </p:nvCxnSpPr>
        <p:spPr>
          <a:xfrm>
            <a:off x="5350062" y="5661569"/>
            <a:ext cx="0" cy="223057"/>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6" name="テキスト ボックス 45"/>
          <p:cNvSpPr txBox="1"/>
          <p:nvPr/>
        </p:nvSpPr>
        <p:spPr>
          <a:xfrm>
            <a:off x="4732784" y="5808805"/>
            <a:ext cx="1344639" cy="523220"/>
          </a:xfrm>
          <a:prstGeom prst="rect">
            <a:avLst/>
          </a:prstGeom>
          <a:noFill/>
        </p:spPr>
        <p:txBody>
          <a:bodyPr wrap="none" rtlCol="0">
            <a:spAutoFit/>
          </a:bodyPr>
          <a:lstStyle/>
          <a:p>
            <a:r>
              <a:rPr lang="en-US" altLang="ja-JP" sz="2800" dirty="0" smtClean="0"/>
              <a:t>fail, 1=2</a:t>
            </a:r>
            <a:endParaRPr kumimoji="1" lang="ja-JP" altLang="en-US" sz="2800" dirty="0"/>
          </a:p>
        </p:txBody>
      </p:sp>
      <p:sp>
        <p:nvSpPr>
          <p:cNvPr id="47" name="テキスト ボックス 46"/>
          <p:cNvSpPr txBox="1"/>
          <p:nvPr/>
        </p:nvSpPr>
        <p:spPr>
          <a:xfrm>
            <a:off x="3243933" y="6181125"/>
            <a:ext cx="3172962" cy="461665"/>
          </a:xfrm>
          <a:prstGeom prst="rect">
            <a:avLst/>
          </a:prstGeom>
          <a:noFill/>
        </p:spPr>
        <p:txBody>
          <a:bodyPr wrap="square" rtlCol="0">
            <a:spAutoFit/>
          </a:bodyPr>
          <a:lstStyle/>
          <a:p>
            <a:r>
              <a:rPr kumimoji="1" lang="en-US" altLang="ja-JP" sz="2400" dirty="0" smtClean="0"/>
              <a:t> fail</a:t>
            </a:r>
            <a:r>
              <a:rPr kumimoji="1" lang="ja-JP" altLang="en-US" sz="2400" dirty="0" smtClean="0"/>
              <a:t>が失敗し</a:t>
            </a:r>
            <a:r>
              <a:rPr lang="ja-JP" altLang="en-US" sz="2400" dirty="0" smtClean="0"/>
              <a:t>、</a:t>
            </a:r>
            <a:r>
              <a:rPr kumimoji="1" lang="en-US" altLang="ja-JP" sz="2400" dirty="0" smtClean="0"/>
              <a:t>backtrack</a:t>
            </a:r>
            <a:endParaRPr kumimoji="1" lang="ja-JP" altLang="en-US" sz="2400" dirty="0"/>
          </a:p>
        </p:txBody>
      </p:sp>
      <p:cxnSp>
        <p:nvCxnSpPr>
          <p:cNvPr id="48" name="直線コネクタ 47"/>
          <p:cNvCxnSpPr/>
          <p:nvPr/>
        </p:nvCxnSpPr>
        <p:spPr>
          <a:xfrm>
            <a:off x="6542801" y="4039288"/>
            <a:ext cx="363443" cy="336759"/>
          </a:xfrm>
          <a:prstGeom prst="line">
            <a:avLst/>
          </a:prstGeom>
          <a:ln w="19050">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テキスト ボックス 50"/>
          <p:cNvSpPr txBox="1"/>
          <p:nvPr/>
        </p:nvSpPr>
        <p:spPr>
          <a:xfrm>
            <a:off x="6918817" y="4420687"/>
            <a:ext cx="1138986" cy="1200328"/>
          </a:xfrm>
          <a:prstGeom prst="rect">
            <a:avLst/>
          </a:prstGeom>
          <a:noFill/>
          <a:ln>
            <a:solidFill>
              <a:srgbClr val="000000"/>
            </a:solidFill>
            <a:prstDash val="dash"/>
          </a:ln>
        </p:spPr>
        <p:txBody>
          <a:bodyPr wrap="square" rtlCol="0">
            <a:spAutoFit/>
          </a:bodyPr>
          <a:lstStyle/>
          <a:p>
            <a:r>
              <a:rPr kumimoji="1" lang="en-US" altLang="ja-JP" sz="2400" dirty="0" smtClean="0"/>
              <a:t> </a:t>
            </a:r>
            <a:r>
              <a:rPr kumimoji="1" lang="ja-JP" altLang="en-US" sz="2400" dirty="0" smtClean="0"/>
              <a:t>ここは探索しない</a:t>
            </a:r>
            <a:endParaRPr kumimoji="1" lang="ja-JP" altLang="en-US" sz="2400" dirty="0"/>
          </a:p>
        </p:txBody>
      </p:sp>
      <p:sp>
        <p:nvSpPr>
          <p:cNvPr id="53" name="テキスト ボックス 52"/>
          <p:cNvSpPr txBox="1"/>
          <p:nvPr/>
        </p:nvSpPr>
        <p:spPr>
          <a:xfrm>
            <a:off x="6604722" y="5698618"/>
            <a:ext cx="2041835" cy="830997"/>
          </a:xfrm>
          <a:prstGeom prst="rect">
            <a:avLst/>
          </a:prstGeom>
          <a:noFill/>
        </p:spPr>
        <p:txBody>
          <a:bodyPr wrap="square" rtlCol="0">
            <a:spAutoFit/>
          </a:bodyPr>
          <a:lstStyle/>
          <a:p>
            <a:r>
              <a:rPr lang="ja-JP" altLang="en-US" sz="2400" dirty="0" smtClean="0"/>
              <a:t>（</a:t>
            </a:r>
            <a:r>
              <a:rPr lang="en-US" altLang="ja-JP" sz="2400" dirty="0" smtClean="0"/>
              <a:t>no</a:t>
            </a:r>
            <a:r>
              <a:rPr lang="ja-JP" altLang="en-US" sz="2400" dirty="0" smtClean="0"/>
              <a:t>を出力して終了）</a:t>
            </a:r>
            <a:endParaRPr lang="en-US" altLang="ja-JP" sz="2400" dirty="0"/>
          </a:p>
        </p:txBody>
      </p:sp>
      <p:sp>
        <p:nvSpPr>
          <p:cNvPr id="69" name="テキスト ボックス 68"/>
          <p:cNvSpPr txBox="1"/>
          <p:nvPr/>
        </p:nvSpPr>
        <p:spPr>
          <a:xfrm>
            <a:off x="3962862" y="1546166"/>
            <a:ext cx="1454244"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{Y -&gt; 2=1}</a:t>
            </a:r>
            <a:endParaRPr kumimoji="1" lang="ja-JP" altLang="en-US" sz="2400" dirty="0">
              <a:solidFill>
                <a:srgbClr val="FF0000"/>
              </a:solidFill>
            </a:endParaRPr>
          </a:p>
        </p:txBody>
      </p:sp>
    </p:spTree>
    <p:extLst>
      <p:ext uri="{BB962C8B-B14F-4D97-AF65-F5344CB8AC3E}">
        <p14:creationId xmlns:p14="http://schemas.microsoft.com/office/powerpoint/2010/main" val="953113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Algorithm = logic + control</a:t>
            </a:r>
            <a:endParaRPr kumimoji="1" lang="ja-JP" altLang="en-US" dirty="0"/>
          </a:p>
        </p:txBody>
      </p:sp>
      <p:sp>
        <p:nvSpPr>
          <p:cNvPr id="3" name="コンテンツ プレースホルダー 2"/>
          <p:cNvSpPr>
            <a:spLocks noGrp="1"/>
          </p:cNvSpPr>
          <p:nvPr>
            <p:ph idx="1"/>
          </p:nvPr>
        </p:nvSpPr>
        <p:spPr>
          <a:xfrm>
            <a:off x="457200" y="1600200"/>
            <a:ext cx="8229600" cy="2085373"/>
          </a:xfrm>
        </p:spPr>
        <p:txBody>
          <a:bodyPr>
            <a:normAutofit/>
          </a:bodyPr>
          <a:lstStyle/>
          <a:p>
            <a:r>
              <a:rPr kumimoji="1" lang="en-US" altLang="ja-JP" sz="2800" dirty="0" smtClean="0"/>
              <a:t>Logic --- </a:t>
            </a:r>
            <a:r>
              <a:rPr kumimoji="1" lang="ja-JP" altLang="en-US" sz="2800" dirty="0" smtClean="0"/>
              <a:t>アルゴリズムが何をするかを示す事実と規則（プログラマーが記述する）</a:t>
            </a:r>
            <a:endParaRPr kumimoji="1" lang="en-US" altLang="ja-JP" sz="2800" dirty="0" smtClean="0"/>
          </a:p>
          <a:p>
            <a:r>
              <a:rPr lang="en-US" altLang="ja-JP" sz="2800" dirty="0" smtClean="0"/>
              <a:t>Control --- </a:t>
            </a:r>
            <a:r>
              <a:rPr lang="ja-JP" altLang="en-US" sz="2800" dirty="0" smtClean="0"/>
              <a:t>アルゴリズムがどのように実装されるか（言語が提供する）</a:t>
            </a:r>
            <a:endParaRPr lang="en-US" altLang="ja-JP" sz="2800" dirty="0" smtClean="0"/>
          </a:p>
        </p:txBody>
      </p:sp>
      <p:sp>
        <p:nvSpPr>
          <p:cNvPr id="4" name="正方形/長方形 3"/>
          <p:cNvSpPr/>
          <p:nvPr/>
        </p:nvSpPr>
        <p:spPr>
          <a:xfrm>
            <a:off x="777827" y="5915793"/>
            <a:ext cx="7318673" cy="830997"/>
          </a:xfrm>
          <a:prstGeom prst="rect">
            <a:avLst/>
          </a:prstGeom>
        </p:spPr>
        <p:txBody>
          <a:bodyPr wrap="square">
            <a:spAutoFit/>
          </a:bodyPr>
          <a:lstStyle/>
          <a:p>
            <a:r>
              <a:rPr lang="ja-JP" altLang="en-US" sz="2400" dirty="0" smtClean="0"/>
              <a:t>（参考文献）</a:t>
            </a:r>
            <a:r>
              <a:rPr lang="en-US" altLang="ja-JP" sz="2400" dirty="0" smtClean="0"/>
              <a:t>R</a:t>
            </a:r>
            <a:r>
              <a:rPr lang="en-US" altLang="ja-JP" sz="2400" dirty="0"/>
              <a:t>. A. Kowalski, “Algorithm = Logic + Control”. </a:t>
            </a:r>
            <a:r>
              <a:rPr lang="en-US" altLang="ja-JP" sz="2400" i="1" dirty="0"/>
              <a:t>Communication of the ACM</a:t>
            </a:r>
            <a:r>
              <a:rPr lang="en-US" altLang="ja-JP" sz="2400" dirty="0"/>
              <a:t>, 22(7), pp. 424-</a:t>
            </a:r>
            <a:r>
              <a:rPr lang="en-US" altLang="ja-JP" sz="2400" dirty="0" smtClean="0"/>
              <a:t>436, 1979</a:t>
            </a:r>
            <a:endParaRPr lang="en-US" altLang="ja-JP" sz="2400" dirty="0"/>
          </a:p>
        </p:txBody>
      </p:sp>
      <p:sp>
        <p:nvSpPr>
          <p:cNvPr id="5" name="テキスト ボックス 4"/>
          <p:cNvSpPr txBox="1"/>
          <p:nvPr/>
        </p:nvSpPr>
        <p:spPr>
          <a:xfrm>
            <a:off x="457199" y="3549490"/>
            <a:ext cx="8319679" cy="2246769"/>
          </a:xfrm>
          <a:prstGeom prst="rect">
            <a:avLst/>
          </a:prstGeom>
          <a:noFill/>
        </p:spPr>
        <p:txBody>
          <a:bodyPr wrap="square" rtlCol="0">
            <a:spAutoFit/>
          </a:bodyPr>
          <a:lstStyle/>
          <a:p>
            <a:r>
              <a:rPr kumimoji="1" lang="en-US" altLang="ja-JP" sz="2800" dirty="0" smtClean="0"/>
              <a:t>Prolog</a:t>
            </a:r>
            <a:r>
              <a:rPr kumimoji="1" lang="ja-JP" altLang="en-US" sz="2800" dirty="0" smtClean="0"/>
              <a:t>にはさまざまな方言</a:t>
            </a:r>
            <a:r>
              <a:rPr kumimoji="1" lang="en-US" altLang="ja-JP" sz="2800" dirty="0" smtClean="0"/>
              <a:t>(dialect)</a:t>
            </a:r>
            <a:r>
              <a:rPr kumimoji="1" lang="ja-JP" altLang="en-US" sz="2800" dirty="0" smtClean="0"/>
              <a:t>が存在する。</a:t>
            </a:r>
            <a:endParaRPr kumimoji="1" lang="en-US" altLang="ja-JP" sz="2800" dirty="0" smtClean="0"/>
          </a:p>
          <a:p>
            <a:r>
              <a:rPr lang="ja-JP" altLang="en-US" sz="2800" dirty="0" smtClean="0"/>
              <a:t>代表的なものは</a:t>
            </a:r>
            <a:r>
              <a:rPr lang="en-US" altLang="ja-JP" sz="2800" dirty="0" smtClean="0"/>
              <a:t>Edinburgh Prolog</a:t>
            </a:r>
            <a:r>
              <a:rPr lang="ja-JP" altLang="en-US" sz="2800" dirty="0" smtClean="0"/>
              <a:t>。</a:t>
            </a:r>
            <a:r>
              <a:rPr lang="en-US" altLang="ja-JP" sz="2800" dirty="0" smtClean="0"/>
              <a:t>Edinburgh Prolog</a:t>
            </a:r>
            <a:r>
              <a:rPr lang="ja-JP" altLang="en-US" sz="2800" dirty="0" smtClean="0"/>
              <a:t>が</a:t>
            </a:r>
            <a:r>
              <a:rPr lang="en-US" altLang="ja-JP" sz="2800" dirty="0" smtClean="0"/>
              <a:t>Prolog</a:t>
            </a:r>
            <a:r>
              <a:rPr lang="ja-JP" altLang="en-US" sz="2800" dirty="0" smtClean="0"/>
              <a:t>の</a:t>
            </a:r>
            <a:r>
              <a:rPr lang="en-US" altLang="ja-JP" sz="2800" dirty="0" smtClean="0"/>
              <a:t>ISO</a:t>
            </a:r>
            <a:r>
              <a:rPr lang="ja-JP" altLang="en-US" sz="2800" dirty="0" smtClean="0"/>
              <a:t>規格に影響を与えている。</a:t>
            </a:r>
            <a:endParaRPr kumimoji="1" lang="en-US" altLang="ja-JP" sz="2800" dirty="0" smtClean="0"/>
          </a:p>
          <a:p>
            <a:r>
              <a:rPr kumimoji="1" lang="ja-JP" altLang="en-US" sz="2800" dirty="0" smtClean="0"/>
              <a:t>各方言</a:t>
            </a:r>
            <a:r>
              <a:rPr kumimoji="1" lang="en-US" altLang="ja-JP" sz="2800" i="1" dirty="0" smtClean="0"/>
              <a:t>D</a:t>
            </a:r>
            <a:r>
              <a:rPr kumimoji="1" lang="ja-JP" altLang="en-US" sz="2800" dirty="0" smtClean="0"/>
              <a:t>の間の構文以外の違いは次の式で表される</a:t>
            </a:r>
            <a:r>
              <a:rPr kumimoji="1" lang="en-US" altLang="ja-JP" sz="2800" dirty="0" smtClean="0"/>
              <a:t>: </a:t>
            </a:r>
          </a:p>
          <a:p>
            <a:r>
              <a:rPr lang="en-US" altLang="ja-JP" sz="2800" dirty="0"/>
              <a:t> </a:t>
            </a:r>
            <a:r>
              <a:rPr lang="en-US" altLang="ja-JP" sz="2800" dirty="0" smtClean="0"/>
              <a:t>     </a:t>
            </a:r>
            <a:r>
              <a:rPr lang="en-US" altLang="ja-JP" sz="2800" dirty="0" err="1" smtClean="0"/>
              <a:t>algorithm</a:t>
            </a:r>
            <a:r>
              <a:rPr lang="en-US" altLang="ja-JP" sz="2800" i="1" baseline="-25000" dirty="0" err="1" smtClean="0"/>
              <a:t>D</a:t>
            </a:r>
            <a:r>
              <a:rPr lang="en-US" altLang="ja-JP" sz="2800" dirty="0" smtClean="0"/>
              <a:t> = logic  + </a:t>
            </a:r>
            <a:r>
              <a:rPr lang="en-US" altLang="ja-JP" sz="2800" dirty="0" err="1" smtClean="0"/>
              <a:t>control</a:t>
            </a:r>
            <a:r>
              <a:rPr lang="en-US" altLang="ja-JP" sz="2800" i="1" baseline="-25000" dirty="0" err="1" smtClean="0"/>
              <a:t>D</a:t>
            </a:r>
            <a:endParaRPr lang="en-US" altLang="ja-JP" sz="2800" i="1" baseline="-25000" dirty="0" smtClean="0"/>
          </a:p>
        </p:txBody>
      </p:sp>
    </p:spTree>
    <p:extLst>
      <p:ext uri="{BB962C8B-B14F-4D97-AF65-F5344CB8AC3E}">
        <p14:creationId xmlns:p14="http://schemas.microsoft.com/office/powerpoint/2010/main" val="386594835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論理型プログラミングの概念</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関数（</a:t>
            </a:r>
            <a:r>
              <a:rPr lang="en-US" altLang="ja-JP" dirty="0" smtClean="0"/>
              <a:t>function</a:t>
            </a:r>
            <a:r>
              <a:rPr lang="ja-JP" altLang="en-US" dirty="0" smtClean="0"/>
              <a:t>）ではなく関係（</a:t>
            </a:r>
            <a:r>
              <a:rPr lang="en-US" altLang="ja-JP" dirty="0" smtClean="0"/>
              <a:t>relation</a:t>
            </a:r>
            <a:r>
              <a:rPr lang="ja-JP" altLang="en-US" dirty="0" smtClean="0"/>
              <a:t>）を用いる</a:t>
            </a:r>
            <a:endParaRPr lang="en-US" altLang="ja-JP" dirty="0" smtClean="0"/>
          </a:p>
          <a:p>
            <a:r>
              <a:rPr lang="en-US" altLang="ja-JP" i="1" dirty="0" smtClean="0"/>
              <a:t>n</a:t>
            </a:r>
            <a:r>
              <a:rPr kumimoji="1" lang="ja-JP" altLang="en-US" dirty="0" smtClean="0"/>
              <a:t>項関係は関係は</a:t>
            </a:r>
            <a:r>
              <a:rPr kumimoji="1" lang="en-US" altLang="ja-JP" i="1" dirty="0" smtClean="0"/>
              <a:t>m</a:t>
            </a:r>
            <a:r>
              <a:rPr kumimoji="1" lang="ja-JP" altLang="en-US" dirty="0" smtClean="0"/>
              <a:t>行</a:t>
            </a:r>
            <a:r>
              <a:rPr kumimoji="1" lang="en-US" altLang="ja-JP" i="1" dirty="0" smtClean="0"/>
              <a:t>n</a:t>
            </a:r>
            <a:r>
              <a:rPr kumimoji="1" lang="ja-JP" altLang="en-US" dirty="0" smtClean="0"/>
              <a:t>列（行は無限にあるかもしれない）のテーブルで表される</a:t>
            </a:r>
            <a:endParaRPr kumimoji="1" lang="en-US" altLang="ja-JP" dirty="0" smtClean="0"/>
          </a:p>
          <a:p>
            <a:pPr lvl="1"/>
            <a:r>
              <a:rPr lang="en-US" altLang="ja-JP" dirty="0"/>
              <a:t>(</a:t>
            </a:r>
            <a:r>
              <a:rPr lang="en-US" altLang="ja-JP" i="1" dirty="0" smtClean="0"/>
              <a:t>a</a:t>
            </a:r>
            <a:r>
              <a:rPr lang="en-US" altLang="ja-JP" baseline="-25000" dirty="0" smtClean="0"/>
              <a:t>1</a:t>
            </a:r>
            <a:r>
              <a:rPr lang="en-US" altLang="ja-JP" dirty="0" smtClean="0"/>
              <a:t>, </a:t>
            </a:r>
            <a:r>
              <a:rPr lang="en-US" altLang="ja-JP" i="1" dirty="0" smtClean="0"/>
              <a:t>a</a:t>
            </a:r>
            <a:r>
              <a:rPr lang="en-US" altLang="ja-JP" baseline="-25000" dirty="0" smtClean="0"/>
              <a:t>2</a:t>
            </a:r>
            <a:r>
              <a:rPr lang="en-US" altLang="ja-JP" dirty="0" smtClean="0"/>
              <a:t>, …, </a:t>
            </a:r>
            <a:r>
              <a:rPr lang="en-US" altLang="ja-JP" i="1" dirty="0" smtClean="0"/>
              <a:t>a</a:t>
            </a:r>
            <a:r>
              <a:rPr lang="en-US" altLang="ja-JP" i="1" baseline="-25000" dirty="0" smtClean="0"/>
              <a:t>n</a:t>
            </a:r>
            <a:r>
              <a:rPr lang="en-US" altLang="ja-JP" dirty="0" smtClean="0"/>
              <a:t>)</a:t>
            </a:r>
            <a:r>
              <a:rPr lang="ja-JP" altLang="en-US" dirty="0" smtClean="0"/>
              <a:t>がテーブル内のどこかの行の場合、</a:t>
            </a:r>
            <a:r>
              <a:rPr lang="en-US" altLang="ja-JP" i="1" dirty="0"/>
              <a:t>a</a:t>
            </a:r>
            <a:r>
              <a:rPr lang="en-US" altLang="ja-JP" baseline="-25000" dirty="0"/>
              <a:t>1</a:t>
            </a:r>
            <a:r>
              <a:rPr lang="en-US" altLang="ja-JP" dirty="0"/>
              <a:t>, </a:t>
            </a:r>
            <a:r>
              <a:rPr lang="en-US" altLang="ja-JP" i="1" dirty="0"/>
              <a:t>a</a:t>
            </a:r>
            <a:r>
              <a:rPr lang="en-US" altLang="ja-JP" baseline="-25000" dirty="0"/>
              <a:t>2</a:t>
            </a:r>
            <a:r>
              <a:rPr lang="en-US" altLang="ja-JP" dirty="0"/>
              <a:t>, …, </a:t>
            </a:r>
            <a:r>
              <a:rPr lang="en-US" altLang="ja-JP" i="1" dirty="0" smtClean="0"/>
              <a:t>a</a:t>
            </a:r>
            <a:r>
              <a:rPr lang="en-US" altLang="ja-JP" i="1" baseline="-25000" dirty="0" smtClean="0"/>
              <a:t>n</a:t>
            </a:r>
            <a:r>
              <a:rPr lang="ja-JP" altLang="en-US" dirty="0" smtClean="0"/>
              <a:t>はそのテーブルが表している関係にある。</a:t>
            </a:r>
            <a:endParaRPr kumimoji="1" lang="ja-JP" altLang="en-US" dirty="0"/>
          </a:p>
        </p:txBody>
      </p:sp>
    </p:spTree>
    <p:extLst>
      <p:ext uri="{BB962C8B-B14F-4D97-AF65-F5344CB8AC3E}">
        <p14:creationId xmlns:p14="http://schemas.microsoft.com/office/powerpoint/2010/main" val="334799708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a:t>
            </a:r>
            <a:r>
              <a:rPr kumimoji="1" lang="en-US" altLang="ja-JP" dirty="0" smtClean="0"/>
              <a:t>: </a:t>
            </a:r>
            <a:r>
              <a:rPr lang="en-US" altLang="ja-JP" dirty="0" smtClean="0"/>
              <a:t>append</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537547141"/>
              </p:ext>
            </p:extLst>
          </p:nvPr>
        </p:nvGraphicFramePr>
        <p:xfrm>
          <a:off x="1505568" y="1503965"/>
          <a:ext cx="6096000" cy="3108959"/>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kumimoji="1" lang="en-US" altLang="ja-JP" sz="2800" b="0" dirty="0" smtClean="0">
                          <a:solidFill>
                            <a:schemeClr val="tx1"/>
                          </a:solidFill>
                          <a:latin typeface="ＭＳ Ｐ明朝"/>
                          <a:ea typeface="ＭＳ Ｐ明朝"/>
                          <a:cs typeface="ＭＳ Ｐ明朝"/>
                        </a:rPr>
                        <a:t>X</a:t>
                      </a:r>
                      <a:endParaRPr kumimoji="1" lang="ja-JP" altLang="en-US" sz="2800" b="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b="0" dirty="0" smtClean="0">
                          <a:solidFill>
                            <a:schemeClr val="tx1"/>
                          </a:solidFill>
                          <a:latin typeface="ＭＳ Ｐ明朝"/>
                          <a:ea typeface="ＭＳ Ｐ明朝"/>
                          <a:cs typeface="ＭＳ Ｐ明朝"/>
                        </a:rPr>
                        <a:t>Y</a:t>
                      </a:r>
                      <a:endParaRPr kumimoji="1" lang="ja-JP" altLang="en-US" sz="2800" b="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b="0" dirty="0" smtClean="0">
                          <a:solidFill>
                            <a:schemeClr val="tx1"/>
                          </a:solidFill>
                          <a:latin typeface="ＭＳ Ｐ明朝"/>
                          <a:ea typeface="ＭＳ Ｐ明朝"/>
                          <a:cs typeface="ＭＳ Ｐ明朝"/>
                        </a:rPr>
                        <a:t>Z</a:t>
                      </a:r>
                      <a:endParaRPr kumimoji="1" lang="ja-JP" altLang="en-US" sz="2800" b="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70840">
                <a:tc>
                  <a:txBody>
                    <a:bodyPr/>
                    <a:lstStyle/>
                    <a:p>
                      <a:pPr algn="ctr"/>
                      <a:r>
                        <a:rPr kumimoji="1" lang="en-US" altLang="ja-JP" sz="2800" dirty="0" smtClean="0">
                          <a:solidFill>
                            <a:schemeClr val="tx1"/>
                          </a:solidFill>
                          <a:latin typeface="ＭＳ Ｐ明朝"/>
                          <a:ea typeface="ＭＳ Ｐ明朝"/>
                          <a:cs typeface="ＭＳ Ｐ明朝"/>
                        </a:rPr>
                        <a:t>[</a:t>
                      </a:r>
                      <a:r>
                        <a:rPr kumimoji="1" lang="en-US" altLang="ja-JP" sz="2800" baseline="0" dirty="0" smtClean="0">
                          <a:solidFill>
                            <a:schemeClr val="tx1"/>
                          </a:solidFill>
                          <a:latin typeface="ＭＳ Ｐ明朝"/>
                          <a:ea typeface="ＭＳ Ｐ明朝"/>
                          <a:cs typeface="ＭＳ Ｐ明朝"/>
                        </a:rPr>
                        <a:t> ]</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 ]</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 ]</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70840">
                <a:tc>
                  <a:txBody>
                    <a:bodyPr/>
                    <a:lstStyle/>
                    <a:p>
                      <a:pPr algn="ctr"/>
                      <a:r>
                        <a:rPr kumimoji="1" lang="en-US" altLang="ja-JP" sz="2800" dirty="0" smtClean="0">
                          <a:solidFill>
                            <a:schemeClr val="tx1"/>
                          </a:solidFill>
                          <a:latin typeface="ＭＳ Ｐ明朝"/>
                          <a:ea typeface="ＭＳ Ｐ明朝"/>
                          <a:cs typeface="ＭＳ Ｐ明朝"/>
                        </a:rPr>
                        <a:t>[a]</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 ]</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70840">
                <a:tc>
                  <a:txBody>
                    <a:bodyPr/>
                    <a:lstStyle/>
                    <a:p>
                      <a:pPr algn="ctr"/>
                      <a:r>
                        <a:rPr kumimoji="1" lang="en-US" altLang="ja-JP" sz="2800" dirty="0" smtClean="0">
                          <a:solidFill>
                            <a:schemeClr val="tx1"/>
                          </a:solidFill>
                          <a:latin typeface="ＭＳ Ｐ明朝"/>
                          <a:ea typeface="ＭＳ Ｐ明朝"/>
                          <a:cs typeface="ＭＳ Ｐ明朝"/>
                        </a:rPr>
                        <a:t>[a]</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[b]</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t>
                      </a:r>
                      <a:r>
                        <a:rPr kumimoji="1" lang="en-US" altLang="ja-JP" sz="2800" dirty="0" err="1" smtClean="0">
                          <a:solidFill>
                            <a:schemeClr val="tx1"/>
                          </a:solidFill>
                          <a:latin typeface="ＭＳ Ｐ明朝"/>
                          <a:ea typeface="ＭＳ Ｐ明朝"/>
                          <a:cs typeface="ＭＳ Ｐ明朝"/>
                        </a:rPr>
                        <a:t>a,b</a:t>
                      </a: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70840">
                <a:tc>
                  <a:txBody>
                    <a:bodyPr/>
                    <a:lstStyle/>
                    <a:p>
                      <a:pPr algn="ctr"/>
                      <a:r>
                        <a:rPr kumimoji="1" lang="en-US" altLang="ja-JP" sz="2800" dirty="0" smtClean="0">
                          <a:solidFill>
                            <a:schemeClr val="tx1"/>
                          </a:solidFill>
                          <a:latin typeface="ＭＳ Ｐ明朝"/>
                          <a:ea typeface="ＭＳ Ｐ明朝"/>
                          <a:cs typeface="ＭＳ Ｐ明朝"/>
                        </a:rPr>
                        <a:t>[</a:t>
                      </a:r>
                      <a:r>
                        <a:rPr kumimoji="1" lang="en-US" altLang="ja-JP" sz="2800" dirty="0" err="1" smtClean="0">
                          <a:solidFill>
                            <a:schemeClr val="tx1"/>
                          </a:solidFill>
                          <a:latin typeface="ＭＳ Ｐ明朝"/>
                          <a:ea typeface="ＭＳ Ｐ明朝"/>
                          <a:cs typeface="ＭＳ Ｐ明朝"/>
                        </a:rPr>
                        <a:t>a,b</a:t>
                      </a: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t>
                      </a:r>
                      <a:r>
                        <a:rPr kumimoji="1" lang="en-US" altLang="ja-JP" sz="2800" dirty="0" err="1" smtClean="0">
                          <a:solidFill>
                            <a:schemeClr val="tx1"/>
                          </a:solidFill>
                          <a:latin typeface="ＭＳ Ｐ明朝"/>
                          <a:ea typeface="ＭＳ Ｐ明朝"/>
                          <a:cs typeface="ＭＳ Ｐ明朝"/>
                        </a:rPr>
                        <a:t>c,d</a:t>
                      </a: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t>
                      </a:r>
                      <a:r>
                        <a:rPr kumimoji="1" lang="en-US" altLang="ja-JP" sz="2800" dirty="0" err="1" smtClean="0">
                          <a:solidFill>
                            <a:schemeClr val="tx1"/>
                          </a:solidFill>
                          <a:latin typeface="ＭＳ Ｐ明朝"/>
                          <a:ea typeface="ＭＳ Ｐ明朝"/>
                          <a:cs typeface="ＭＳ Ｐ明朝"/>
                        </a:rPr>
                        <a:t>a,b,c,d</a:t>
                      </a: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70840">
                <a:tc>
                  <a:txBody>
                    <a:bodyPr/>
                    <a:lstStyle/>
                    <a:p>
                      <a:pPr algn="ct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bl>
          </a:graphicData>
        </a:graphic>
      </p:graphicFrame>
      <p:sp>
        <p:nvSpPr>
          <p:cNvPr id="6" name="テキスト ボックス 5"/>
          <p:cNvSpPr txBox="1"/>
          <p:nvPr/>
        </p:nvSpPr>
        <p:spPr>
          <a:xfrm>
            <a:off x="532186" y="4755198"/>
            <a:ext cx="8348133" cy="1815882"/>
          </a:xfrm>
          <a:prstGeom prst="rect">
            <a:avLst/>
          </a:prstGeom>
          <a:noFill/>
          <a:ln>
            <a:noFill/>
          </a:ln>
        </p:spPr>
        <p:txBody>
          <a:bodyPr wrap="square" rtlCol="0">
            <a:spAutoFit/>
          </a:bodyPr>
          <a:lstStyle/>
          <a:p>
            <a:r>
              <a:rPr lang="ja-JP" altLang="en-US" sz="2800" dirty="0" smtClean="0"/>
              <a:t>関係</a:t>
            </a:r>
            <a:r>
              <a:rPr lang="en-US" altLang="ja-JP" sz="2800" dirty="0" smtClean="0"/>
              <a:t>append</a:t>
            </a:r>
            <a:r>
              <a:rPr lang="ja-JP" altLang="en-US" sz="2800" dirty="0" smtClean="0"/>
              <a:t>は「</a:t>
            </a:r>
            <a:r>
              <a:rPr lang="en-US" altLang="ja-JP" sz="2800" dirty="0" smtClean="0"/>
              <a:t>X</a:t>
            </a:r>
            <a:r>
              <a:rPr lang="ja-JP" altLang="en-US" sz="2800" dirty="0" smtClean="0"/>
              <a:t>と</a:t>
            </a:r>
            <a:r>
              <a:rPr lang="en-US" altLang="ja-JP" sz="2800" dirty="0" smtClean="0"/>
              <a:t>Y</a:t>
            </a:r>
            <a:r>
              <a:rPr lang="ja-JP" altLang="en-US" sz="2800" dirty="0" smtClean="0"/>
              <a:t>を連結したリストが</a:t>
            </a:r>
            <a:r>
              <a:rPr lang="en-US" altLang="ja-JP" sz="2800" dirty="0" smtClean="0"/>
              <a:t>Z</a:t>
            </a:r>
            <a:r>
              <a:rPr lang="ja-JP" altLang="en-US" sz="2800" dirty="0" smtClean="0"/>
              <a:t>」を満たす組</a:t>
            </a:r>
            <a:r>
              <a:rPr lang="en-US" altLang="ja-JP" sz="2800" dirty="0" smtClean="0"/>
              <a:t>(X,Y,Z)</a:t>
            </a:r>
            <a:r>
              <a:rPr lang="ja-JP" altLang="en-US" sz="2800" dirty="0" smtClean="0"/>
              <a:t>の集合（それを表の形にしたものが上記の表）</a:t>
            </a:r>
            <a:endParaRPr lang="en-US" altLang="ja-JP" sz="2800" dirty="0" smtClean="0"/>
          </a:p>
          <a:p>
            <a:r>
              <a:rPr lang="ja-JP" altLang="en-US" sz="2800" dirty="0" smtClean="0"/>
              <a:t>関係は述語でもある</a:t>
            </a:r>
            <a:r>
              <a:rPr lang="en-US" altLang="ja-JP" sz="2800" dirty="0" smtClean="0"/>
              <a:t>: </a:t>
            </a:r>
            <a:r>
              <a:rPr lang="ja-JP" altLang="en-US" sz="2800" dirty="0" smtClean="0"/>
              <a:t>「与えられた組は関係の要素か」</a:t>
            </a:r>
            <a:endParaRPr lang="en-US" altLang="ja-JP" sz="2800" dirty="0" smtClean="0"/>
          </a:p>
          <a:p>
            <a:r>
              <a:rPr lang="ja-JP" altLang="en-US" sz="2800" dirty="0" smtClean="0"/>
              <a:t>（例）</a:t>
            </a:r>
            <a:r>
              <a:rPr lang="en-US" altLang="ja-JP" sz="2800" dirty="0" smtClean="0"/>
              <a:t> ([a],[b],[</a:t>
            </a:r>
            <a:r>
              <a:rPr lang="en-US" altLang="ja-JP" sz="2800" dirty="0" err="1" smtClean="0"/>
              <a:t>a,b</a:t>
            </a:r>
            <a:r>
              <a:rPr lang="en-US" altLang="ja-JP" sz="2800" dirty="0" smtClean="0"/>
              <a:t>])     append,  ([a],[b],[ ])      append</a:t>
            </a:r>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2604393018"/>
              </p:ext>
            </p:extLst>
          </p:nvPr>
        </p:nvGraphicFramePr>
        <p:xfrm>
          <a:off x="3342542" y="6182503"/>
          <a:ext cx="304800" cy="304800"/>
        </p:xfrm>
        <a:graphic>
          <a:graphicData uri="http://schemas.openxmlformats.org/presentationml/2006/ole">
            <mc:AlternateContent xmlns:mc="http://schemas.openxmlformats.org/markup-compatibility/2006">
              <mc:Choice xmlns:v="urn:schemas-microsoft-com:vml" Requires="v">
                <p:oleObj spid="_x0000_s1528" name="数式" r:id="rId3" imgW="152400" imgH="152400" progId="Equation.3">
                  <p:embed/>
                </p:oleObj>
              </mc:Choice>
              <mc:Fallback>
                <p:oleObj name="数式" r:id="rId3" imgW="152400" imgH="152400" progId="Equation.3">
                  <p:embed/>
                  <p:pic>
                    <p:nvPicPr>
                      <p:cNvPr id="0" name=""/>
                      <p:cNvPicPr/>
                      <p:nvPr/>
                    </p:nvPicPr>
                    <p:blipFill>
                      <a:blip r:embed="rId4"/>
                      <a:stretch>
                        <a:fillRect/>
                      </a:stretch>
                    </p:blipFill>
                    <p:spPr>
                      <a:xfrm>
                        <a:off x="3342542" y="6182503"/>
                        <a:ext cx="304800" cy="304800"/>
                      </a:xfrm>
                      <a:prstGeom prst="rect">
                        <a:avLst/>
                      </a:prstGeom>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1395412695"/>
              </p:ext>
            </p:extLst>
          </p:nvPr>
        </p:nvGraphicFramePr>
        <p:xfrm>
          <a:off x="6588280" y="6149215"/>
          <a:ext cx="304800" cy="406400"/>
        </p:xfrm>
        <a:graphic>
          <a:graphicData uri="http://schemas.openxmlformats.org/presentationml/2006/ole">
            <mc:AlternateContent xmlns:mc="http://schemas.openxmlformats.org/markup-compatibility/2006">
              <mc:Choice xmlns:v="urn:schemas-microsoft-com:vml" Requires="v">
                <p:oleObj spid="_x0000_s1529" name="数式" r:id="rId5" imgW="152400" imgH="203200" progId="Equation.3">
                  <p:embed/>
                </p:oleObj>
              </mc:Choice>
              <mc:Fallback>
                <p:oleObj name="数式" r:id="rId5" imgW="152400" imgH="203200" progId="Equation.3">
                  <p:embed/>
                  <p:pic>
                    <p:nvPicPr>
                      <p:cNvPr id="0" name=""/>
                      <p:cNvPicPr/>
                      <p:nvPr/>
                    </p:nvPicPr>
                    <p:blipFill>
                      <a:blip r:embed="rId6"/>
                      <a:stretch>
                        <a:fillRect/>
                      </a:stretch>
                    </p:blipFill>
                    <p:spPr>
                      <a:xfrm>
                        <a:off x="6588280" y="6149215"/>
                        <a:ext cx="304800" cy="406400"/>
                      </a:xfrm>
                      <a:prstGeom prst="rect">
                        <a:avLst/>
                      </a:prstGeom>
                    </p:spPr>
                  </p:pic>
                </p:oleObj>
              </mc:Fallback>
            </mc:AlternateContent>
          </a:graphicData>
        </a:graphic>
      </p:graphicFrame>
    </p:spTree>
    <p:extLst>
      <p:ext uri="{BB962C8B-B14F-4D97-AF65-F5344CB8AC3E}">
        <p14:creationId xmlns:p14="http://schemas.microsoft.com/office/powerpoint/2010/main" val="91758067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1526"/>
            <a:ext cx="8229600" cy="692385"/>
          </a:xfrm>
        </p:spPr>
        <p:txBody>
          <a:bodyPr>
            <a:normAutofit fontScale="90000"/>
          </a:bodyPr>
          <a:lstStyle/>
          <a:p>
            <a:r>
              <a:rPr lang="ja-JP" altLang="en-US" dirty="0" smtClean="0"/>
              <a:t>ホーン節</a:t>
            </a:r>
            <a:r>
              <a:rPr lang="en-US" altLang="ja-JP" dirty="0" smtClean="0"/>
              <a:t>(Horn clause)</a:t>
            </a:r>
            <a:endParaRPr kumimoji="1" lang="ja-JP" altLang="en-US" dirty="0"/>
          </a:p>
        </p:txBody>
      </p:sp>
      <p:sp>
        <p:nvSpPr>
          <p:cNvPr id="6" name="正方形/長方形 5"/>
          <p:cNvSpPr/>
          <p:nvPr/>
        </p:nvSpPr>
        <p:spPr>
          <a:xfrm>
            <a:off x="457200" y="813908"/>
            <a:ext cx="8257014" cy="5262980"/>
          </a:xfrm>
          <a:prstGeom prst="rect">
            <a:avLst/>
          </a:prstGeom>
        </p:spPr>
        <p:txBody>
          <a:bodyPr wrap="square">
            <a:spAutoFit/>
          </a:bodyPr>
          <a:lstStyle/>
          <a:p>
            <a:r>
              <a:rPr lang="ja-JP" altLang="en-US" sz="2800" dirty="0" smtClean="0"/>
              <a:t>関係を、</a:t>
            </a:r>
            <a:r>
              <a:rPr lang="en-US" altLang="ja-JP" sz="2800" i="1" dirty="0" smtClean="0"/>
              <a:t>P</a:t>
            </a:r>
            <a:r>
              <a:rPr lang="en-US" altLang="ja-JP" sz="2800" dirty="0" smtClean="0"/>
              <a:t> </a:t>
            </a:r>
            <a:r>
              <a:rPr lang="en-US" altLang="ja-JP" sz="2800" b="1" dirty="0" smtClean="0"/>
              <a:t>:- </a:t>
            </a:r>
            <a:r>
              <a:rPr lang="en-US" altLang="ja-JP" sz="2800" i="1" dirty="0" smtClean="0"/>
              <a:t>Q</a:t>
            </a:r>
            <a:r>
              <a:rPr lang="en-US" altLang="ja-JP" sz="2800" baseline="-25000" dirty="0" smtClean="0"/>
              <a:t>1</a:t>
            </a:r>
            <a:r>
              <a:rPr lang="en-US" altLang="ja-JP" sz="2800" dirty="0" smtClean="0"/>
              <a:t> ,</a:t>
            </a:r>
            <a:r>
              <a:rPr lang="en-US" altLang="ja-JP" sz="2800" b="1" dirty="0"/>
              <a:t> </a:t>
            </a:r>
            <a:r>
              <a:rPr lang="en-US" altLang="ja-JP" sz="2800" i="1" dirty="0" smtClean="0"/>
              <a:t>Q</a:t>
            </a:r>
            <a:r>
              <a:rPr lang="en-US" altLang="ja-JP" sz="2800" baseline="-25000" dirty="0" smtClean="0"/>
              <a:t>2</a:t>
            </a:r>
            <a:r>
              <a:rPr lang="en-US" altLang="ja-JP" sz="2800" dirty="0" smtClean="0"/>
              <a:t>, …, </a:t>
            </a:r>
            <a:r>
              <a:rPr lang="en-US" altLang="ja-JP" sz="2800" i="1" dirty="0" err="1" smtClean="0"/>
              <a:t>Q</a:t>
            </a:r>
            <a:r>
              <a:rPr lang="en-US" altLang="ja-JP" sz="2800" i="1" baseline="-25000" dirty="0" err="1" smtClean="0"/>
              <a:t>k</a:t>
            </a:r>
            <a:r>
              <a:rPr lang="en-US" altLang="ja-JP" sz="2800" dirty="0" smtClean="0"/>
              <a:t> .</a:t>
            </a:r>
            <a:r>
              <a:rPr lang="en-US" altLang="ja-JP" sz="2800" dirty="0"/>
              <a:t> </a:t>
            </a:r>
            <a:r>
              <a:rPr lang="ja-JP" altLang="en-US" sz="2800" dirty="0" smtClean="0"/>
              <a:t>のような</a:t>
            </a:r>
            <a:r>
              <a:rPr lang="ja-JP" altLang="en-US" sz="2800" dirty="0"/>
              <a:t>形の規則により記述</a:t>
            </a:r>
            <a:r>
              <a:rPr lang="ja-JP" altLang="en-US" sz="2800" dirty="0" smtClean="0"/>
              <a:t>する</a:t>
            </a:r>
            <a:r>
              <a:rPr lang="en-US" altLang="ja-JP" sz="2800" dirty="0" smtClean="0"/>
              <a:t>(</a:t>
            </a:r>
            <a:r>
              <a:rPr lang="en-US" altLang="ja-JP" sz="2800" i="1" dirty="0"/>
              <a:t>k</a:t>
            </a:r>
            <a:r>
              <a:rPr lang="en-US" altLang="ja-JP" sz="2800" dirty="0"/>
              <a:t> ≥ 0</a:t>
            </a:r>
            <a:r>
              <a:rPr lang="en-US" altLang="ja-JP" sz="2800" dirty="0" smtClean="0"/>
              <a:t>)</a:t>
            </a:r>
            <a:r>
              <a:rPr lang="ja-JP" altLang="en-US" sz="2800" dirty="0" smtClean="0"/>
              <a:t>。これは以下のような論理式に対応する。</a:t>
            </a:r>
            <a:endParaRPr lang="en-US" altLang="ja-JP" sz="2800" dirty="0"/>
          </a:p>
          <a:p>
            <a:r>
              <a:rPr lang="en-US" altLang="ja-JP" sz="2800" i="1" dirty="0" smtClean="0"/>
              <a:t>      P</a:t>
            </a:r>
            <a:r>
              <a:rPr lang="en-US" altLang="ja-JP" sz="2800" dirty="0" smtClean="0"/>
              <a:t> </a:t>
            </a:r>
            <a:r>
              <a:rPr lang="en-US" altLang="ja-JP" sz="2800" b="1" dirty="0"/>
              <a:t>if</a:t>
            </a:r>
            <a:r>
              <a:rPr lang="en-US" altLang="ja-JP" sz="2800" dirty="0"/>
              <a:t> </a:t>
            </a:r>
            <a:r>
              <a:rPr lang="en-US" altLang="ja-JP" sz="2800" i="1" dirty="0"/>
              <a:t>Q</a:t>
            </a:r>
            <a:r>
              <a:rPr lang="en-US" altLang="ja-JP" sz="2800" baseline="-25000" dirty="0"/>
              <a:t>1</a:t>
            </a:r>
            <a:r>
              <a:rPr lang="en-US" altLang="ja-JP" sz="2800" dirty="0"/>
              <a:t> </a:t>
            </a:r>
            <a:r>
              <a:rPr lang="en-US" altLang="ja-JP" sz="2800" b="1" dirty="0"/>
              <a:t>and</a:t>
            </a:r>
            <a:r>
              <a:rPr lang="en-US" altLang="ja-JP" sz="2800" dirty="0"/>
              <a:t> </a:t>
            </a:r>
            <a:r>
              <a:rPr lang="en-US" altLang="ja-JP" sz="2800" i="1" dirty="0"/>
              <a:t>Q</a:t>
            </a:r>
            <a:r>
              <a:rPr lang="en-US" altLang="ja-JP" sz="2800" baseline="-25000" dirty="0"/>
              <a:t>2</a:t>
            </a:r>
            <a:r>
              <a:rPr lang="en-US" altLang="ja-JP" sz="2800" dirty="0"/>
              <a:t> </a:t>
            </a:r>
            <a:r>
              <a:rPr lang="en-US" altLang="ja-JP" sz="2800" b="1" dirty="0"/>
              <a:t>and</a:t>
            </a:r>
            <a:r>
              <a:rPr lang="en-US" altLang="ja-JP" sz="2800" dirty="0"/>
              <a:t> … </a:t>
            </a:r>
            <a:r>
              <a:rPr lang="en-US" altLang="ja-JP" sz="2800" b="1" dirty="0"/>
              <a:t>and</a:t>
            </a:r>
            <a:r>
              <a:rPr lang="en-US" altLang="ja-JP" sz="2800" dirty="0"/>
              <a:t> </a:t>
            </a:r>
            <a:r>
              <a:rPr lang="en-US" altLang="ja-JP" sz="2800" i="1" dirty="0" err="1" smtClean="0"/>
              <a:t>Q</a:t>
            </a:r>
            <a:r>
              <a:rPr lang="en-US" altLang="ja-JP" sz="2800" i="1" baseline="-25000" dirty="0" err="1" smtClean="0"/>
              <a:t>k</a:t>
            </a:r>
            <a:r>
              <a:rPr lang="en-US" altLang="ja-JP" sz="2800" dirty="0" smtClean="0"/>
              <a:t> </a:t>
            </a:r>
            <a:r>
              <a:rPr lang="en-US" altLang="ja-JP" sz="2800" dirty="0"/>
              <a:t>.</a:t>
            </a:r>
            <a:r>
              <a:rPr lang="en-US" altLang="ja-JP" sz="2800" i="1" dirty="0" smtClean="0"/>
              <a:t>  </a:t>
            </a:r>
            <a:r>
              <a:rPr lang="en-US" altLang="ja-JP" sz="2800" dirty="0" smtClean="0"/>
              <a:t>(</a:t>
            </a:r>
            <a:r>
              <a:rPr lang="en-US" altLang="ja-JP" sz="2800" i="1" dirty="0" smtClean="0"/>
              <a:t>k</a:t>
            </a:r>
            <a:r>
              <a:rPr lang="en-US" altLang="ja-JP" sz="2800" dirty="0" smtClean="0"/>
              <a:t> ≥ 0)</a:t>
            </a:r>
          </a:p>
          <a:p>
            <a:r>
              <a:rPr lang="en-US" altLang="ja-JP" sz="2800" i="1" dirty="0"/>
              <a:t>Q</a:t>
            </a:r>
            <a:r>
              <a:rPr lang="en-US" altLang="ja-JP" sz="2800" baseline="-25000" dirty="0"/>
              <a:t>1</a:t>
            </a:r>
            <a:r>
              <a:rPr lang="en-US" altLang="ja-JP" sz="2800" dirty="0"/>
              <a:t> ,</a:t>
            </a:r>
            <a:r>
              <a:rPr lang="en-US" altLang="ja-JP" sz="2800" b="1" dirty="0"/>
              <a:t> </a:t>
            </a:r>
            <a:r>
              <a:rPr lang="en-US" altLang="ja-JP" sz="2800" i="1" dirty="0"/>
              <a:t>Q</a:t>
            </a:r>
            <a:r>
              <a:rPr lang="en-US" altLang="ja-JP" sz="2800" baseline="-25000" dirty="0"/>
              <a:t>2</a:t>
            </a:r>
            <a:r>
              <a:rPr lang="en-US" altLang="ja-JP" sz="2800" dirty="0"/>
              <a:t>, …, </a:t>
            </a:r>
            <a:r>
              <a:rPr lang="en-US" altLang="ja-JP" sz="2800" i="1" dirty="0" err="1"/>
              <a:t>Q</a:t>
            </a:r>
            <a:r>
              <a:rPr lang="en-US" altLang="ja-JP" sz="2800" i="1" baseline="-25000" dirty="0" err="1"/>
              <a:t>k</a:t>
            </a:r>
            <a:r>
              <a:rPr lang="en-US" altLang="ja-JP" sz="2800" dirty="0"/>
              <a:t> </a:t>
            </a:r>
            <a:r>
              <a:rPr lang="ja-JP" altLang="en-US" sz="2800" dirty="0" smtClean="0"/>
              <a:t>が成り立つなら</a:t>
            </a:r>
            <a:r>
              <a:rPr lang="en-US" altLang="ja-JP" sz="2800" i="1" dirty="0" smtClean="0"/>
              <a:t>P</a:t>
            </a:r>
            <a:r>
              <a:rPr lang="ja-JP" altLang="en-US" sz="2800" dirty="0" smtClean="0"/>
              <a:t>が成り立つという意味</a:t>
            </a:r>
            <a:r>
              <a:rPr lang="en-US" altLang="ja-JP" sz="2800" dirty="0" smtClean="0"/>
              <a:t>(declarative interpretation)</a:t>
            </a:r>
            <a:r>
              <a:rPr lang="ja-JP" altLang="en-US" sz="2800" dirty="0" smtClean="0"/>
              <a:t>だが、</a:t>
            </a:r>
            <a:r>
              <a:rPr lang="en-US" altLang="ja-JP" sz="2800" i="1" dirty="0" smtClean="0"/>
              <a:t>P</a:t>
            </a:r>
            <a:r>
              <a:rPr lang="ja-JP" altLang="en-US" sz="2800" dirty="0" smtClean="0"/>
              <a:t>を成立させるには</a:t>
            </a:r>
            <a:r>
              <a:rPr lang="en-US" altLang="ja-JP" sz="2800" i="1" dirty="0" smtClean="0"/>
              <a:t>Q</a:t>
            </a:r>
            <a:r>
              <a:rPr lang="en-US" altLang="ja-JP" sz="2800" baseline="-25000" dirty="0" smtClean="0"/>
              <a:t>1</a:t>
            </a:r>
            <a:r>
              <a:rPr lang="en-US" altLang="ja-JP" sz="2800" dirty="0" smtClean="0"/>
              <a:t> </a:t>
            </a:r>
            <a:r>
              <a:rPr lang="en-US" altLang="ja-JP" sz="2800" dirty="0"/>
              <a:t>,</a:t>
            </a:r>
            <a:r>
              <a:rPr lang="en-US" altLang="ja-JP" sz="2800" b="1" dirty="0"/>
              <a:t> </a:t>
            </a:r>
            <a:r>
              <a:rPr lang="en-US" altLang="ja-JP" sz="2800" i="1" dirty="0"/>
              <a:t>Q</a:t>
            </a:r>
            <a:r>
              <a:rPr lang="en-US" altLang="ja-JP" sz="2800" baseline="-25000" dirty="0"/>
              <a:t>2</a:t>
            </a:r>
            <a:r>
              <a:rPr lang="en-US" altLang="ja-JP" sz="2800" dirty="0"/>
              <a:t>, …, </a:t>
            </a:r>
            <a:r>
              <a:rPr lang="en-US" altLang="ja-JP" sz="2800" i="1" dirty="0" err="1"/>
              <a:t>Q</a:t>
            </a:r>
            <a:r>
              <a:rPr lang="en-US" altLang="ja-JP" sz="2800" i="1" baseline="-25000" dirty="0" err="1"/>
              <a:t>k</a:t>
            </a:r>
            <a:r>
              <a:rPr lang="en-US" altLang="ja-JP" sz="2800" dirty="0"/>
              <a:t> </a:t>
            </a:r>
            <a:r>
              <a:rPr lang="ja-JP" altLang="en-US" sz="2800" dirty="0" smtClean="0"/>
              <a:t>を成立させればよいというように考える</a:t>
            </a:r>
            <a:r>
              <a:rPr lang="en-US" altLang="ja-JP" sz="2800" dirty="0" smtClean="0"/>
              <a:t>(procedural interpretation)</a:t>
            </a:r>
            <a:r>
              <a:rPr lang="ja-JP" altLang="en-US" sz="2800" dirty="0" smtClean="0"/>
              <a:t>。</a:t>
            </a:r>
            <a:r>
              <a:rPr lang="ja-JP" altLang="en-US" sz="2800" dirty="0"/>
              <a:t>このような規則をホーン節</a:t>
            </a:r>
            <a:r>
              <a:rPr lang="en-US" altLang="ja-JP" sz="2800" dirty="0"/>
              <a:t>(Horn clause)</a:t>
            </a:r>
            <a:r>
              <a:rPr lang="ja-JP" altLang="en-US" sz="2800" dirty="0"/>
              <a:t>と呼ぶ</a:t>
            </a:r>
            <a:r>
              <a:rPr lang="ja-JP" altLang="en-US" sz="2800" dirty="0" smtClean="0"/>
              <a:t>。</a:t>
            </a:r>
            <a:r>
              <a:rPr lang="en-US" altLang="ja-JP" sz="2800" i="1" dirty="0" smtClean="0"/>
              <a:t>k</a:t>
            </a:r>
            <a:r>
              <a:rPr lang="ja-JP" altLang="en-US" sz="2800" dirty="0" smtClean="0"/>
              <a:t>が</a:t>
            </a:r>
            <a:r>
              <a:rPr lang="en-US" altLang="ja-JP" sz="2800" dirty="0" smtClean="0"/>
              <a:t>0</a:t>
            </a:r>
            <a:r>
              <a:rPr lang="ja-JP" altLang="en-US" sz="2800" dirty="0" smtClean="0"/>
              <a:t>のときは前提無しで成り立つ事実を表し、</a:t>
            </a:r>
            <a:r>
              <a:rPr lang="en-US" altLang="ja-JP" sz="2800" dirty="0" smtClean="0"/>
              <a:t>:=</a:t>
            </a:r>
            <a:r>
              <a:rPr lang="ja-JP" altLang="en-US" sz="2800" dirty="0" smtClean="0"/>
              <a:t>を省略して</a:t>
            </a:r>
            <a:r>
              <a:rPr lang="en-US" altLang="ja-JP" sz="2800" dirty="0" smtClean="0"/>
              <a:t> </a:t>
            </a:r>
            <a:r>
              <a:rPr lang="en-US" altLang="ja-JP" sz="2800" i="1" dirty="0" smtClean="0"/>
              <a:t>P</a:t>
            </a:r>
            <a:r>
              <a:rPr lang="en-US" altLang="ja-JP" sz="2800" dirty="0" smtClean="0"/>
              <a:t>. </a:t>
            </a:r>
            <a:r>
              <a:rPr lang="ja-JP" altLang="en-US" sz="2800" dirty="0" smtClean="0"/>
              <a:t>のように記述する。</a:t>
            </a:r>
            <a:endParaRPr lang="en-US" altLang="ja-JP" sz="2800" dirty="0" smtClean="0"/>
          </a:p>
          <a:p>
            <a:r>
              <a:rPr lang="ja-JP" altLang="en-US" sz="2800" dirty="0" smtClean="0"/>
              <a:t>（例）関係</a:t>
            </a:r>
            <a:r>
              <a:rPr lang="en-US" altLang="ja-JP" sz="2800" dirty="0" smtClean="0"/>
              <a:t>append</a:t>
            </a:r>
            <a:r>
              <a:rPr lang="ja-JP" altLang="en-US" sz="2800" dirty="0" smtClean="0"/>
              <a:t>は２つの規則で記述される。</a:t>
            </a:r>
            <a:endParaRPr lang="en-US" altLang="ja-JP" sz="2800" dirty="0" smtClean="0"/>
          </a:p>
          <a:p>
            <a:r>
              <a:rPr lang="en-US" altLang="ja-JP" sz="2800" dirty="0" smtClean="0"/>
              <a:t>    append ([ ], Y, Y).</a:t>
            </a:r>
          </a:p>
          <a:p>
            <a:r>
              <a:rPr lang="en-US" altLang="ja-JP" sz="2800" dirty="0" smtClean="0"/>
              <a:t>    append ( [H|X], Y, [H|Z]) :- append (X,Y,Z).</a:t>
            </a:r>
          </a:p>
        </p:txBody>
      </p:sp>
      <p:sp>
        <p:nvSpPr>
          <p:cNvPr id="7" name="テキスト ボックス 6"/>
          <p:cNvSpPr txBox="1"/>
          <p:nvPr/>
        </p:nvSpPr>
        <p:spPr>
          <a:xfrm>
            <a:off x="328849" y="5922224"/>
            <a:ext cx="8492694" cy="830997"/>
          </a:xfrm>
          <a:prstGeom prst="rect">
            <a:avLst/>
          </a:prstGeom>
          <a:noFill/>
        </p:spPr>
        <p:txBody>
          <a:bodyPr wrap="square" rtlCol="0">
            <a:spAutoFit/>
          </a:bodyPr>
          <a:lstStyle/>
          <a:p>
            <a:r>
              <a:rPr lang="ja-JP" altLang="en-US" sz="2400" dirty="0" smtClean="0"/>
              <a:t>（参考文献）</a:t>
            </a:r>
            <a:r>
              <a:rPr lang="en-US" altLang="ja-JP" sz="2400" dirty="0" smtClean="0"/>
              <a:t>A. Horn, “On sentences which are true of direct unions of algebras”. </a:t>
            </a:r>
            <a:r>
              <a:rPr lang="en-US" altLang="ja-JP" sz="2400" i="1" dirty="0" smtClean="0"/>
              <a:t>Journal of Symbolic Logic, </a:t>
            </a:r>
            <a:r>
              <a:rPr lang="en-US" altLang="ja-JP" sz="2400" dirty="0" smtClean="0"/>
              <a:t>Vol. 16, pp. 14-21, 1951.</a:t>
            </a:r>
            <a:endParaRPr kumimoji="1" lang="ja-JP" altLang="en-US" sz="2400" dirty="0"/>
          </a:p>
        </p:txBody>
      </p:sp>
    </p:spTree>
    <p:extLst>
      <p:ext uri="{BB962C8B-B14F-4D97-AF65-F5344CB8AC3E}">
        <p14:creationId xmlns:p14="http://schemas.microsoft.com/office/powerpoint/2010/main" val="249503171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07545"/>
          </a:xfrm>
        </p:spPr>
        <p:txBody>
          <a:bodyPr/>
          <a:lstStyle/>
          <a:p>
            <a:r>
              <a:rPr kumimoji="1" lang="en-US" altLang="ja-JP" dirty="0" smtClean="0"/>
              <a:t>Query</a:t>
            </a:r>
            <a:endParaRPr kumimoji="1" lang="ja-JP" altLang="en-US" dirty="0"/>
          </a:p>
        </p:txBody>
      </p:sp>
      <p:sp>
        <p:nvSpPr>
          <p:cNvPr id="4" name="テキスト ボックス 3"/>
          <p:cNvSpPr txBox="1"/>
          <p:nvPr/>
        </p:nvSpPr>
        <p:spPr>
          <a:xfrm>
            <a:off x="773709" y="1082183"/>
            <a:ext cx="4666437" cy="5693867"/>
          </a:xfrm>
          <a:prstGeom prst="rect">
            <a:avLst/>
          </a:prstGeom>
          <a:noFill/>
        </p:spPr>
        <p:txBody>
          <a:bodyPr wrap="none" rtlCol="0">
            <a:spAutoFit/>
          </a:bodyPr>
          <a:lstStyle/>
          <a:p>
            <a:r>
              <a:rPr kumimoji="1" lang="en-US" altLang="ja-JP" sz="2800" i="1" dirty="0" smtClean="0"/>
              <a:t>?-</a:t>
            </a:r>
            <a:r>
              <a:rPr kumimoji="1" lang="en-US" altLang="ja-JP" sz="2800" dirty="0" smtClean="0"/>
              <a:t> </a:t>
            </a:r>
            <a:r>
              <a:rPr kumimoji="1" lang="en-US" altLang="ja-JP" sz="2800" dirty="0" smtClean="0">
                <a:solidFill>
                  <a:srgbClr val="FF0000"/>
                </a:solidFill>
              </a:rPr>
              <a:t>append([</a:t>
            </a:r>
            <a:r>
              <a:rPr kumimoji="1" lang="en-US" altLang="ja-JP" sz="2800" dirty="0" err="1" smtClean="0">
                <a:solidFill>
                  <a:srgbClr val="FF0000"/>
                </a:solidFill>
              </a:rPr>
              <a:t>a,b</a:t>
            </a:r>
            <a:r>
              <a:rPr kumimoji="1" lang="en-US" altLang="ja-JP" sz="2800" dirty="0" smtClean="0">
                <a:solidFill>
                  <a:srgbClr val="FF0000"/>
                </a:solidFill>
              </a:rPr>
              <a:t>],[</a:t>
            </a:r>
            <a:r>
              <a:rPr kumimoji="1" lang="en-US" altLang="ja-JP" sz="2800" dirty="0" err="1" smtClean="0">
                <a:solidFill>
                  <a:srgbClr val="FF0000"/>
                </a:solidFill>
              </a:rPr>
              <a:t>c,d</a:t>
            </a:r>
            <a:r>
              <a:rPr kumimoji="1" lang="en-US" altLang="ja-JP" sz="2800" dirty="0" smtClean="0">
                <a:solidFill>
                  <a:srgbClr val="FF0000"/>
                </a:solidFill>
              </a:rPr>
              <a:t>],[</a:t>
            </a:r>
            <a:r>
              <a:rPr kumimoji="1" lang="en-US" altLang="ja-JP" sz="2800" dirty="0" err="1" smtClean="0">
                <a:solidFill>
                  <a:srgbClr val="FF0000"/>
                </a:solidFill>
              </a:rPr>
              <a:t>a,b,c,d</a:t>
            </a:r>
            <a:r>
              <a:rPr kumimoji="1" lang="en-US" altLang="ja-JP" sz="2800" dirty="0" smtClean="0">
                <a:solidFill>
                  <a:srgbClr val="FF0000"/>
                </a:solidFill>
              </a:rPr>
              <a:t>]).</a:t>
            </a:r>
          </a:p>
          <a:p>
            <a:r>
              <a:rPr lang="en-US" altLang="ja-JP" sz="2800" dirty="0" smtClean="0"/>
              <a:t>    </a:t>
            </a:r>
            <a:r>
              <a:rPr lang="en-US" altLang="ja-JP" sz="2800" i="1" dirty="0" smtClean="0"/>
              <a:t>yes</a:t>
            </a:r>
          </a:p>
          <a:p>
            <a:r>
              <a:rPr kumimoji="1" lang="en-US" altLang="ja-JP" sz="2800" i="1" dirty="0" smtClean="0"/>
              <a:t>?-</a:t>
            </a:r>
            <a:r>
              <a:rPr kumimoji="1" lang="en-US" altLang="ja-JP" sz="2800" dirty="0" smtClean="0"/>
              <a:t> </a:t>
            </a:r>
            <a:r>
              <a:rPr kumimoji="1" lang="en-US" altLang="ja-JP" sz="2800" dirty="0" smtClean="0">
                <a:solidFill>
                  <a:srgbClr val="FF0000"/>
                </a:solidFill>
              </a:rPr>
              <a:t>append([</a:t>
            </a:r>
            <a:r>
              <a:rPr kumimoji="1" lang="en-US" altLang="ja-JP" sz="2800" dirty="0" err="1" smtClean="0">
                <a:solidFill>
                  <a:srgbClr val="FF0000"/>
                </a:solidFill>
              </a:rPr>
              <a:t>a,b</a:t>
            </a:r>
            <a:r>
              <a:rPr kumimoji="1" lang="en-US" altLang="ja-JP" sz="2800" dirty="0" smtClean="0">
                <a:solidFill>
                  <a:srgbClr val="FF0000"/>
                </a:solidFill>
              </a:rPr>
              <a:t>],[</a:t>
            </a:r>
            <a:r>
              <a:rPr kumimoji="1" lang="en-US" altLang="ja-JP" sz="2800" dirty="0" err="1" smtClean="0">
                <a:solidFill>
                  <a:srgbClr val="FF0000"/>
                </a:solidFill>
              </a:rPr>
              <a:t>c,d</a:t>
            </a:r>
            <a:r>
              <a:rPr kumimoji="1" lang="en-US" altLang="ja-JP" sz="2800" dirty="0" smtClean="0">
                <a:solidFill>
                  <a:srgbClr val="FF0000"/>
                </a:solidFill>
              </a:rPr>
              <a:t>],Z).</a:t>
            </a:r>
          </a:p>
          <a:p>
            <a:r>
              <a:rPr lang="en-US" altLang="ja-JP" sz="2800" dirty="0" smtClean="0"/>
              <a:t>    </a:t>
            </a:r>
            <a:r>
              <a:rPr lang="en-US" altLang="ja-JP" sz="2800" i="1" dirty="0" smtClean="0"/>
              <a:t>Z=[</a:t>
            </a:r>
            <a:r>
              <a:rPr lang="en-US" altLang="ja-JP" sz="2800" i="1" dirty="0" err="1" smtClean="0"/>
              <a:t>a,b,c,d</a:t>
            </a:r>
            <a:r>
              <a:rPr lang="en-US" altLang="ja-JP" sz="2800" i="1" dirty="0" smtClean="0"/>
              <a:t>]</a:t>
            </a:r>
          </a:p>
          <a:p>
            <a:r>
              <a:rPr lang="en-US" altLang="ja-JP" sz="2800" i="1" dirty="0"/>
              <a:t> </a:t>
            </a:r>
            <a:r>
              <a:rPr lang="en-US" altLang="ja-JP" sz="2800" i="1" dirty="0" smtClean="0"/>
              <a:t>   yes</a:t>
            </a:r>
          </a:p>
          <a:p>
            <a:r>
              <a:rPr lang="en-US" altLang="ja-JP" sz="2800" i="1" dirty="0" smtClean="0"/>
              <a:t>?-</a:t>
            </a:r>
            <a:r>
              <a:rPr lang="en-US" altLang="ja-JP" sz="2800" dirty="0" smtClean="0"/>
              <a:t> </a:t>
            </a:r>
            <a:r>
              <a:rPr lang="en-US" altLang="ja-JP" sz="2800" dirty="0" smtClean="0">
                <a:solidFill>
                  <a:srgbClr val="FF0000"/>
                </a:solidFill>
              </a:rPr>
              <a:t>append([</a:t>
            </a:r>
            <a:r>
              <a:rPr lang="en-US" altLang="ja-JP" sz="2800" dirty="0" err="1" smtClean="0">
                <a:solidFill>
                  <a:srgbClr val="FF0000"/>
                </a:solidFill>
              </a:rPr>
              <a:t>a,b</a:t>
            </a:r>
            <a:r>
              <a:rPr lang="en-US" altLang="ja-JP" sz="2800" dirty="0" smtClean="0">
                <a:solidFill>
                  <a:srgbClr val="FF0000"/>
                </a:solidFill>
              </a:rPr>
              <a:t>],Y,[</a:t>
            </a:r>
            <a:r>
              <a:rPr lang="en-US" altLang="ja-JP" sz="2800" dirty="0" err="1" smtClean="0">
                <a:solidFill>
                  <a:srgbClr val="FF0000"/>
                </a:solidFill>
              </a:rPr>
              <a:t>a,b,c,d</a:t>
            </a:r>
            <a:r>
              <a:rPr lang="en-US" altLang="ja-JP" sz="2800" dirty="0" smtClean="0">
                <a:solidFill>
                  <a:srgbClr val="FF0000"/>
                </a:solidFill>
              </a:rPr>
              <a:t>]).</a:t>
            </a:r>
          </a:p>
          <a:p>
            <a:r>
              <a:rPr lang="en-US" altLang="ja-JP" sz="2800" dirty="0" smtClean="0"/>
              <a:t>    </a:t>
            </a:r>
            <a:r>
              <a:rPr lang="en-US" altLang="ja-JP" sz="2800" i="1" dirty="0" smtClean="0"/>
              <a:t>Y=[</a:t>
            </a:r>
            <a:r>
              <a:rPr lang="en-US" altLang="ja-JP" sz="2800" i="1" dirty="0" err="1" smtClean="0"/>
              <a:t>c,d</a:t>
            </a:r>
            <a:r>
              <a:rPr lang="en-US" altLang="ja-JP" sz="2800" i="1" dirty="0" smtClean="0"/>
              <a:t>]</a:t>
            </a:r>
          </a:p>
          <a:p>
            <a:r>
              <a:rPr lang="en-US" altLang="ja-JP" sz="2800" i="1" dirty="0"/>
              <a:t> </a:t>
            </a:r>
            <a:r>
              <a:rPr lang="en-US" altLang="ja-JP" sz="2800" i="1" dirty="0" smtClean="0"/>
              <a:t>   yes</a:t>
            </a:r>
          </a:p>
          <a:p>
            <a:r>
              <a:rPr lang="en-US" altLang="ja-JP" sz="2800" i="1" dirty="0" smtClean="0"/>
              <a:t>?-</a:t>
            </a:r>
            <a:r>
              <a:rPr lang="en-US" altLang="ja-JP" sz="2800" dirty="0" smtClean="0"/>
              <a:t> </a:t>
            </a:r>
            <a:r>
              <a:rPr lang="en-US" altLang="ja-JP" sz="2800" dirty="0" smtClean="0">
                <a:solidFill>
                  <a:srgbClr val="FF0000"/>
                </a:solidFill>
              </a:rPr>
              <a:t>append(X,[</a:t>
            </a:r>
            <a:r>
              <a:rPr lang="en-US" altLang="ja-JP" sz="2800" dirty="0" err="1" smtClean="0">
                <a:solidFill>
                  <a:srgbClr val="FF0000"/>
                </a:solidFill>
              </a:rPr>
              <a:t>c,d</a:t>
            </a:r>
            <a:r>
              <a:rPr lang="en-US" altLang="ja-JP" sz="2800" dirty="0" smtClean="0">
                <a:solidFill>
                  <a:srgbClr val="FF0000"/>
                </a:solidFill>
              </a:rPr>
              <a:t>],[</a:t>
            </a:r>
            <a:r>
              <a:rPr lang="en-US" altLang="ja-JP" sz="2800" dirty="0" err="1" smtClean="0">
                <a:solidFill>
                  <a:srgbClr val="FF0000"/>
                </a:solidFill>
              </a:rPr>
              <a:t>a,b,c,d</a:t>
            </a:r>
            <a:r>
              <a:rPr lang="en-US" altLang="ja-JP" sz="2800" dirty="0" smtClean="0">
                <a:solidFill>
                  <a:srgbClr val="FF0000"/>
                </a:solidFill>
              </a:rPr>
              <a:t>]).</a:t>
            </a:r>
          </a:p>
          <a:p>
            <a:r>
              <a:rPr lang="en-US" altLang="ja-JP" sz="2800" dirty="0" smtClean="0"/>
              <a:t>    </a:t>
            </a:r>
            <a:r>
              <a:rPr lang="en-US" altLang="ja-JP" sz="2800" i="1" dirty="0" smtClean="0"/>
              <a:t>X=[</a:t>
            </a:r>
            <a:r>
              <a:rPr lang="en-US" altLang="ja-JP" sz="2800" i="1" dirty="0" err="1" smtClean="0"/>
              <a:t>a,b</a:t>
            </a:r>
            <a:r>
              <a:rPr lang="en-US" altLang="ja-JP" sz="2800" i="1" dirty="0" smtClean="0"/>
              <a:t>]</a:t>
            </a:r>
          </a:p>
          <a:p>
            <a:r>
              <a:rPr lang="en-US" altLang="ja-JP" sz="2800" i="1" dirty="0"/>
              <a:t> </a:t>
            </a:r>
            <a:r>
              <a:rPr lang="en-US" altLang="ja-JP" sz="2800" i="1" dirty="0" smtClean="0"/>
              <a:t>   yes</a:t>
            </a:r>
          </a:p>
          <a:p>
            <a:r>
              <a:rPr lang="en-US" altLang="ja-JP" sz="2800" i="1" dirty="0" smtClean="0"/>
              <a:t>?-</a:t>
            </a:r>
            <a:r>
              <a:rPr lang="en-US" altLang="ja-JP" sz="2800" dirty="0" smtClean="0"/>
              <a:t> </a:t>
            </a:r>
            <a:r>
              <a:rPr lang="en-US" altLang="ja-JP" sz="2800" dirty="0" smtClean="0">
                <a:solidFill>
                  <a:srgbClr val="FF0000"/>
                </a:solidFill>
              </a:rPr>
              <a:t>append(X,[</a:t>
            </a:r>
            <a:r>
              <a:rPr lang="en-US" altLang="ja-JP" sz="2800" dirty="0" err="1" smtClean="0">
                <a:solidFill>
                  <a:srgbClr val="FF0000"/>
                </a:solidFill>
              </a:rPr>
              <a:t>d,c</a:t>
            </a:r>
            <a:r>
              <a:rPr lang="en-US" altLang="ja-JP" sz="2800" dirty="0" smtClean="0">
                <a:solidFill>
                  <a:srgbClr val="FF0000"/>
                </a:solidFill>
              </a:rPr>
              <a:t>],[</a:t>
            </a:r>
            <a:r>
              <a:rPr lang="en-US" altLang="ja-JP" sz="2800" dirty="0" err="1" smtClean="0">
                <a:solidFill>
                  <a:srgbClr val="FF0000"/>
                </a:solidFill>
              </a:rPr>
              <a:t>a,b,c,d</a:t>
            </a:r>
            <a:r>
              <a:rPr lang="en-US" altLang="ja-JP" sz="2800" dirty="0" smtClean="0">
                <a:solidFill>
                  <a:srgbClr val="FF0000"/>
                </a:solidFill>
              </a:rPr>
              <a:t>]).</a:t>
            </a:r>
          </a:p>
          <a:p>
            <a:r>
              <a:rPr lang="en-US" altLang="ja-JP" sz="2800" dirty="0" smtClean="0"/>
              <a:t>    </a:t>
            </a:r>
            <a:r>
              <a:rPr lang="en-US" altLang="ja-JP" sz="2800" i="1" dirty="0" smtClean="0"/>
              <a:t>no</a:t>
            </a:r>
          </a:p>
        </p:txBody>
      </p:sp>
      <p:sp>
        <p:nvSpPr>
          <p:cNvPr id="5" name="テキスト ボックス 4"/>
          <p:cNvSpPr txBox="1"/>
          <p:nvPr/>
        </p:nvSpPr>
        <p:spPr>
          <a:xfrm>
            <a:off x="5605660" y="1607429"/>
            <a:ext cx="3081140" cy="2246769"/>
          </a:xfrm>
          <a:prstGeom prst="rect">
            <a:avLst/>
          </a:prstGeom>
          <a:noFill/>
        </p:spPr>
        <p:txBody>
          <a:bodyPr wrap="square" rtlCol="0">
            <a:spAutoFit/>
          </a:bodyPr>
          <a:lstStyle/>
          <a:p>
            <a:r>
              <a:rPr kumimoji="1" lang="ja-JP" altLang="en-US" sz="2800" dirty="0" smtClean="0"/>
              <a:t>論理型プログラミングにおいては（変数を含む）</a:t>
            </a:r>
            <a:r>
              <a:rPr kumimoji="1" lang="en-US" altLang="ja-JP" sz="2800" dirty="0" smtClean="0"/>
              <a:t>query</a:t>
            </a:r>
            <a:r>
              <a:rPr lang="ja-JP" altLang="en-US" sz="2800" dirty="0" smtClean="0"/>
              <a:t>に対する答えを見つけるのが計算。</a:t>
            </a:r>
            <a:endParaRPr kumimoji="1" lang="ja-JP" altLang="en-US" sz="2800" dirty="0"/>
          </a:p>
        </p:txBody>
      </p:sp>
    </p:spTree>
    <p:extLst>
      <p:ext uri="{BB962C8B-B14F-4D97-AF65-F5344CB8AC3E}">
        <p14:creationId xmlns:p14="http://schemas.microsoft.com/office/powerpoint/2010/main" val="41901558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Term</a:t>
            </a:r>
            <a:endParaRPr kumimoji="1" lang="ja-JP" altLang="en-US" dirty="0"/>
          </a:p>
        </p:txBody>
      </p:sp>
      <p:sp>
        <p:nvSpPr>
          <p:cNvPr id="4" name="テキスト ボックス 3"/>
          <p:cNvSpPr txBox="1"/>
          <p:nvPr/>
        </p:nvSpPr>
        <p:spPr>
          <a:xfrm>
            <a:off x="1203660" y="1417638"/>
            <a:ext cx="6933233" cy="4832093"/>
          </a:xfrm>
          <a:prstGeom prst="rect">
            <a:avLst/>
          </a:prstGeom>
          <a:noFill/>
        </p:spPr>
        <p:txBody>
          <a:bodyPr wrap="none" rtlCol="0">
            <a:spAutoFit/>
          </a:bodyPr>
          <a:lstStyle/>
          <a:p>
            <a:r>
              <a:rPr lang="en-US" altLang="ja-JP" sz="2800" dirty="0" smtClean="0"/>
              <a:t>Simple term:</a:t>
            </a:r>
          </a:p>
          <a:p>
            <a:r>
              <a:rPr lang="en-US" altLang="ja-JP" sz="2800" dirty="0" smtClean="0"/>
              <a:t>    </a:t>
            </a:r>
            <a:r>
              <a:rPr lang="ja-JP" altLang="en-US" sz="2800" dirty="0" smtClean="0"/>
              <a:t>数</a:t>
            </a:r>
            <a:endParaRPr kumimoji="1" lang="en-US" altLang="ja-JP" sz="2800" dirty="0" smtClean="0"/>
          </a:p>
          <a:p>
            <a:r>
              <a:rPr lang="en-US" altLang="ja-JP" sz="2800" dirty="0" smtClean="0"/>
              <a:t>    </a:t>
            </a:r>
            <a:r>
              <a:rPr lang="ja-JP" altLang="en-US" sz="2800" dirty="0" smtClean="0"/>
              <a:t>大文字で始まる変数</a:t>
            </a:r>
            <a:endParaRPr lang="en-US" altLang="ja-JP" sz="2800" dirty="0" smtClean="0"/>
          </a:p>
          <a:p>
            <a:r>
              <a:rPr kumimoji="1" lang="en-US" altLang="ja-JP" sz="2800" dirty="0" smtClean="0"/>
              <a:t>    </a:t>
            </a:r>
            <a:r>
              <a:rPr kumimoji="1" lang="ja-JP" altLang="en-US" sz="2800" dirty="0" smtClean="0"/>
              <a:t>アトム</a:t>
            </a:r>
            <a:r>
              <a:rPr kumimoji="1" lang="en-US" altLang="ja-JP" sz="2800" dirty="0" smtClean="0"/>
              <a:t>(atom)</a:t>
            </a:r>
          </a:p>
          <a:p>
            <a:r>
              <a:rPr lang="en-US" altLang="ja-JP" sz="2800" dirty="0" smtClean="0"/>
              <a:t>    </a:t>
            </a:r>
            <a:r>
              <a:rPr lang="ja-JP" altLang="en-US" sz="2800" dirty="0" smtClean="0"/>
              <a:t>（例）</a:t>
            </a:r>
            <a:r>
              <a:rPr lang="en-US" altLang="ja-JP" sz="2800" dirty="0" smtClean="0"/>
              <a:t> 0  1972  X  Source  lisp  algol60</a:t>
            </a:r>
          </a:p>
          <a:p>
            <a:r>
              <a:rPr kumimoji="1" lang="en-US" altLang="ja-JP" sz="2800" dirty="0" smtClean="0"/>
              <a:t>Compound term:</a:t>
            </a:r>
          </a:p>
          <a:p>
            <a:r>
              <a:rPr kumimoji="1" lang="en-US" altLang="ja-JP" sz="2800" dirty="0" smtClean="0"/>
              <a:t>    </a:t>
            </a:r>
            <a:r>
              <a:rPr kumimoji="1" lang="ja-JP" altLang="en-US" sz="2800" dirty="0" smtClean="0"/>
              <a:t>アトムの後に</a:t>
            </a:r>
            <a:r>
              <a:rPr kumimoji="1" lang="en-US" altLang="ja-JP" sz="2800" dirty="0" smtClean="0"/>
              <a:t>term</a:t>
            </a:r>
            <a:r>
              <a:rPr kumimoji="1" lang="ja-JP" altLang="en-US" sz="2800" dirty="0" smtClean="0"/>
              <a:t>の列を括弧で囲んだもの</a:t>
            </a:r>
            <a:endParaRPr kumimoji="1" lang="en-US" altLang="ja-JP" sz="2800" dirty="0" smtClean="0"/>
          </a:p>
          <a:p>
            <a:r>
              <a:rPr lang="en-US" altLang="ja-JP" sz="2800" dirty="0"/>
              <a:t> </a:t>
            </a:r>
            <a:r>
              <a:rPr lang="en-US" altLang="ja-JP" sz="2800" dirty="0" smtClean="0"/>
              <a:t>   </a:t>
            </a:r>
            <a:r>
              <a:rPr lang="ja-JP" altLang="en-US" sz="2800" dirty="0" smtClean="0"/>
              <a:t>（例）</a:t>
            </a:r>
            <a:r>
              <a:rPr lang="en-US" altLang="ja-JP" sz="2800" dirty="0" smtClean="0"/>
              <a:t> link(</a:t>
            </a:r>
            <a:r>
              <a:rPr lang="en-US" altLang="ja-JP" sz="2800" dirty="0" err="1" smtClean="0"/>
              <a:t>bcpl</a:t>
            </a:r>
            <a:r>
              <a:rPr lang="en-US" altLang="ja-JP" sz="2800" dirty="0" smtClean="0"/>
              <a:t>, c)</a:t>
            </a:r>
          </a:p>
          <a:p>
            <a:r>
              <a:rPr kumimoji="1" lang="ja-JP" altLang="en-US" sz="2800" dirty="0" smtClean="0"/>
              <a:t>中値記法が使える場合もある。</a:t>
            </a:r>
            <a:endParaRPr kumimoji="1" lang="en-US" altLang="ja-JP" sz="2800" dirty="0" smtClean="0"/>
          </a:p>
          <a:p>
            <a:r>
              <a:rPr lang="en-US" altLang="ja-JP" sz="2800" dirty="0"/>
              <a:t> </a:t>
            </a:r>
            <a:r>
              <a:rPr lang="en-US" altLang="ja-JP" sz="2800" dirty="0" smtClean="0"/>
              <a:t>   </a:t>
            </a:r>
            <a:r>
              <a:rPr lang="ja-JP" altLang="en-US" sz="2800" dirty="0" smtClean="0"/>
              <a:t>（例）</a:t>
            </a:r>
            <a:r>
              <a:rPr lang="en-US" altLang="ja-JP" sz="2800" dirty="0" smtClean="0"/>
              <a:t> =(X,Y)</a:t>
            </a:r>
            <a:r>
              <a:rPr lang="ja-JP" altLang="en-US" sz="2800" dirty="0" smtClean="0"/>
              <a:t>は</a:t>
            </a:r>
            <a:r>
              <a:rPr lang="en-US" altLang="ja-JP" sz="2800" dirty="0" smtClean="0"/>
              <a:t>X=Y</a:t>
            </a:r>
            <a:r>
              <a:rPr lang="ja-JP" altLang="en-US" sz="2800" dirty="0" smtClean="0"/>
              <a:t>と書いてよい。</a:t>
            </a:r>
            <a:endParaRPr lang="en-US" altLang="ja-JP" sz="2800" dirty="0" smtClean="0"/>
          </a:p>
          <a:p>
            <a:r>
              <a:rPr kumimoji="1" lang="en-US" altLang="ja-JP" sz="2800" dirty="0" smtClean="0"/>
              <a:t>_</a:t>
            </a:r>
            <a:r>
              <a:rPr kumimoji="1" lang="ja-JP" altLang="en-US" sz="2800" dirty="0" smtClean="0"/>
              <a:t>は特別な変数で</a:t>
            </a:r>
            <a:r>
              <a:rPr kumimoji="1" lang="en-US" altLang="ja-JP" sz="2800" dirty="0" smtClean="0"/>
              <a:t>placeholder</a:t>
            </a:r>
            <a:r>
              <a:rPr kumimoji="1" lang="ja-JP" altLang="en-US" sz="2800" dirty="0" smtClean="0"/>
              <a:t>。</a:t>
            </a:r>
            <a:endParaRPr kumimoji="1" lang="ja-JP" altLang="en-US" sz="2800" dirty="0"/>
          </a:p>
        </p:txBody>
      </p:sp>
    </p:spTree>
    <p:extLst>
      <p:ext uri="{BB962C8B-B14F-4D97-AF65-F5344CB8AC3E}">
        <p14:creationId xmlns:p14="http://schemas.microsoft.com/office/powerpoint/2010/main" val="21476728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0702"/>
            <a:ext cx="8229600" cy="1143000"/>
          </a:xfrm>
        </p:spPr>
        <p:txBody>
          <a:bodyPr>
            <a:normAutofit fontScale="90000"/>
          </a:bodyPr>
          <a:lstStyle/>
          <a:p>
            <a:r>
              <a:rPr lang="en-US" altLang="ja-JP" dirty="0" smtClean="0"/>
              <a:t>Fact, rule, query</a:t>
            </a:r>
            <a:r>
              <a:rPr lang="ja-JP" altLang="en-US" dirty="0" smtClean="0"/>
              <a:t>の</a:t>
            </a:r>
            <a:r>
              <a:rPr kumimoji="1" lang="ja-JP" altLang="en-US" dirty="0" smtClean="0"/>
              <a:t>構文</a:t>
            </a:r>
            <a:r>
              <a:rPr kumimoji="1" lang="en-US" altLang="ja-JP" dirty="0" smtClean="0"/>
              <a:t/>
            </a:r>
            <a:br>
              <a:rPr kumimoji="1" lang="en-US" altLang="ja-JP" dirty="0" smtClean="0"/>
            </a:br>
            <a:r>
              <a:rPr lang="en-US" altLang="ja-JP" dirty="0" smtClean="0"/>
              <a:t>(Edinburgh Prolog</a:t>
            </a:r>
            <a:r>
              <a:rPr lang="ja-JP" altLang="en-US" dirty="0" smtClean="0"/>
              <a:t>の場合</a:t>
            </a:r>
            <a:r>
              <a:rPr lang="en-US" altLang="ja-JP" dirty="0" smtClean="0"/>
              <a:t>)</a:t>
            </a:r>
            <a:endParaRPr kumimoji="1" lang="ja-JP" altLang="en-US" dirty="0"/>
          </a:p>
        </p:txBody>
      </p:sp>
      <p:sp>
        <p:nvSpPr>
          <p:cNvPr id="4" name="テキスト ボックス 3"/>
          <p:cNvSpPr txBox="1"/>
          <p:nvPr/>
        </p:nvSpPr>
        <p:spPr>
          <a:xfrm>
            <a:off x="1255452" y="2257627"/>
            <a:ext cx="6603616" cy="2677656"/>
          </a:xfrm>
          <a:prstGeom prst="rect">
            <a:avLst/>
          </a:prstGeom>
          <a:noFill/>
        </p:spPr>
        <p:txBody>
          <a:bodyPr wrap="none" rtlCol="0">
            <a:spAutoFit/>
          </a:bodyPr>
          <a:lstStyle/>
          <a:p>
            <a:r>
              <a:rPr kumimoji="1" lang="en-US" altLang="ja-JP" sz="2800" dirty="0" smtClean="0"/>
              <a:t>&lt;</a:t>
            </a:r>
            <a:r>
              <a:rPr kumimoji="1" lang="en-US" altLang="ja-JP" sz="2800" i="1" dirty="0" smtClean="0"/>
              <a:t>fact</a:t>
            </a:r>
            <a:r>
              <a:rPr kumimoji="1" lang="en-US" altLang="ja-JP" sz="2800" dirty="0" smtClean="0"/>
              <a:t>&gt; ::= &lt;</a:t>
            </a:r>
            <a:r>
              <a:rPr kumimoji="1" lang="en-US" altLang="ja-JP" sz="2800" i="1" dirty="0" smtClean="0"/>
              <a:t>term</a:t>
            </a:r>
            <a:r>
              <a:rPr kumimoji="1" lang="en-US" altLang="ja-JP" sz="2800" dirty="0" smtClean="0"/>
              <a:t>&gt; .</a:t>
            </a:r>
          </a:p>
          <a:p>
            <a:r>
              <a:rPr lang="en-US" altLang="ja-JP" sz="2800" dirty="0" smtClean="0"/>
              <a:t>&lt;</a:t>
            </a:r>
            <a:r>
              <a:rPr lang="en-US" altLang="ja-JP" sz="2800" i="1" dirty="0" smtClean="0"/>
              <a:t>rule</a:t>
            </a:r>
            <a:r>
              <a:rPr lang="en-US" altLang="ja-JP" sz="2800" dirty="0" smtClean="0"/>
              <a:t>&gt; ::= &lt;</a:t>
            </a:r>
            <a:r>
              <a:rPr lang="en-US" altLang="ja-JP" sz="2800" i="1" dirty="0" smtClean="0"/>
              <a:t>term</a:t>
            </a:r>
            <a:r>
              <a:rPr lang="en-US" altLang="ja-JP" sz="2800" dirty="0" smtClean="0"/>
              <a:t>&gt; :- &lt;</a:t>
            </a:r>
            <a:r>
              <a:rPr lang="en-US" altLang="ja-JP" sz="2800" i="1" dirty="0" smtClean="0"/>
              <a:t>terms</a:t>
            </a:r>
            <a:r>
              <a:rPr lang="en-US" altLang="ja-JP" sz="2800" dirty="0" smtClean="0"/>
              <a:t>&gt; .</a:t>
            </a:r>
          </a:p>
          <a:p>
            <a:r>
              <a:rPr kumimoji="1" lang="en-US" altLang="ja-JP" sz="2800" dirty="0" smtClean="0"/>
              <a:t>&lt;</a:t>
            </a:r>
            <a:r>
              <a:rPr kumimoji="1" lang="en-US" altLang="ja-JP" sz="2800" i="1" dirty="0" smtClean="0"/>
              <a:t>query</a:t>
            </a:r>
            <a:r>
              <a:rPr kumimoji="1" lang="en-US" altLang="ja-JP" sz="2800" dirty="0" smtClean="0"/>
              <a:t>&gt; ::= &lt;</a:t>
            </a:r>
            <a:r>
              <a:rPr kumimoji="1" lang="en-US" altLang="ja-JP" sz="2800" i="1" dirty="0" smtClean="0"/>
              <a:t>terms</a:t>
            </a:r>
            <a:r>
              <a:rPr kumimoji="1" lang="en-US" altLang="ja-JP" sz="2800" dirty="0" smtClean="0"/>
              <a:t>&gt; .</a:t>
            </a:r>
          </a:p>
          <a:p>
            <a:r>
              <a:rPr lang="en-US" altLang="ja-JP" sz="2800" dirty="0" smtClean="0"/>
              <a:t>&lt;</a:t>
            </a:r>
            <a:r>
              <a:rPr lang="en-US" altLang="ja-JP" sz="2800" i="1" dirty="0" smtClean="0"/>
              <a:t>term</a:t>
            </a:r>
            <a:r>
              <a:rPr lang="en-US" altLang="ja-JP" sz="2800" dirty="0" smtClean="0"/>
              <a:t>&gt; ::= &lt;</a:t>
            </a:r>
            <a:r>
              <a:rPr lang="en-US" altLang="ja-JP" sz="2800" i="1" dirty="0" smtClean="0"/>
              <a:t>number</a:t>
            </a:r>
            <a:r>
              <a:rPr lang="en-US" altLang="ja-JP" sz="2800" dirty="0" smtClean="0"/>
              <a:t>&gt; | &lt;</a:t>
            </a:r>
            <a:r>
              <a:rPr lang="en-US" altLang="ja-JP" sz="2800" i="1" dirty="0" smtClean="0"/>
              <a:t>atom</a:t>
            </a:r>
            <a:r>
              <a:rPr lang="en-US" altLang="ja-JP" sz="2800" dirty="0" smtClean="0"/>
              <a:t>&gt; | &lt;</a:t>
            </a:r>
            <a:r>
              <a:rPr lang="en-US" altLang="ja-JP" sz="2800" i="1" dirty="0" smtClean="0"/>
              <a:t>variable</a:t>
            </a:r>
            <a:r>
              <a:rPr lang="en-US" altLang="ja-JP" sz="2800" dirty="0" smtClean="0"/>
              <a:t>&gt; </a:t>
            </a:r>
          </a:p>
          <a:p>
            <a:r>
              <a:rPr lang="en-US" altLang="ja-JP" sz="2800" dirty="0"/>
              <a:t> </a:t>
            </a:r>
            <a:r>
              <a:rPr lang="en-US" altLang="ja-JP" sz="2800" dirty="0" smtClean="0"/>
              <a:t>                | &lt;</a:t>
            </a:r>
            <a:r>
              <a:rPr lang="en-US" altLang="ja-JP" sz="2800" i="1" dirty="0" smtClean="0"/>
              <a:t>atom</a:t>
            </a:r>
            <a:r>
              <a:rPr lang="en-US" altLang="ja-JP" sz="2800" dirty="0" smtClean="0"/>
              <a:t>&gt; (&lt;</a:t>
            </a:r>
            <a:r>
              <a:rPr lang="en-US" altLang="ja-JP" sz="2800" i="1" dirty="0" smtClean="0"/>
              <a:t>terms</a:t>
            </a:r>
            <a:r>
              <a:rPr lang="en-US" altLang="ja-JP" sz="2800" dirty="0" smtClean="0"/>
              <a:t>&gt;)</a:t>
            </a:r>
          </a:p>
          <a:p>
            <a:r>
              <a:rPr kumimoji="1" lang="en-US" altLang="ja-JP" sz="2800" dirty="0" smtClean="0"/>
              <a:t>&lt;</a:t>
            </a:r>
            <a:r>
              <a:rPr kumimoji="1" lang="en-US" altLang="ja-JP" sz="2800" i="1" dirty="0" smtClean="0"/>
              <a:t>terms</a:t>
            </a:r>
            <a:r>
              <a:rPr kumimoji="1" lang="en-US" altLang="ja-JP" sz="2800" dirty="0" smtClean="0"/>
              <a:t>&gt; ::= &lt;</a:t>
            </a:r>
            <a:r>
              <a:rPr kumimoji="1" lang="en-US" altLang="ja-JP" sz="2800" i="1" dirty="0" smtClean="0"/>
              <a:t>term</a:t>
            </a:r>
            <a:r>
              <a:rPr kumimoji="1" lang="en-US" altLang="ja-JP" sz="2800" dirty="0" smtClean="0"/>
              <a:t>&gt; | &lt;</a:t>
            </a:r>
            <a:r>
              <a:rPr kumimoji="1" lang="en-US" altLang="ja-JP" sz="2800" i="1" dirty="0" smtClean="0"/>
              <a:t>term</a:t>
            </a:r>
            <a:r>
              <a:rPr kumimoji="1" lang="en-US" altLang="ja-JP" sz="2800" dirty="0" smtClean="0"/>
              <a:t>&gt;, &lt;</a:t>
            </a:r>
            <a:r>
              <a:rPr kumimoji="1" lang="en-US" altLang="ja-JP" sz="2800" i="1" dirty="0" smtClean="0"/>
              <a:t>terms</a:t>
            </a:r>
            <a:r>
              <a:rPr kumimoji="1" lang="en-US" altLang="ja-JP" sz="2800" dirty="0" smtClean="0"/>
              <a:t>&gt;</a:t>
            </a:r>
            <a:endParaRPr kumimoji="1" lang="ja-JP" altLang="en-US" sz="2800" dirty="0"/>
          </a:p>
        </p:txBody>
      </p:sp>
    </p:spTree>
    <p:extLst>
      <p:ext uri="{BB962C8B-B14F-4D97-AF65-F5344CB8AC3E}">
        <p14:creationId xmlns:p14="http://schemas.microsoft.com/office/powerpoint/2010/main" val="416381124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673</TotalTime>
  <Words>3183</Words>
  <Application>Microsoft Macintosh PowerPoint</Application>
  <PresentationFormat>画面に合わせる (4:3)</PresentationFormat>
  <Paragraphs>291</Paragraphs>
  <Slides>24</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26" baseType="lpstr">
      <vt:lpstr>ホワイト</vt:lpstr>
      <vt:lpstr>数式</vt:lpstr>
      <vt:lpstr>プログラミング言語論</vt:lpstr>
      <vt:lpstr>論理型プログラミング (logic programming)</vt:lpstr>
      <vt:lpstr>Algorithm = logic + control</vt:lpstr>
      <vt:lpstr>論理型プログラミングの概念</vt:lpstr>
      <vt:lpstr>例: append</vt:lpstr>
      <vt:lpstr>ホーン節(Horn clause)</vt:lpstr>
      <vt:lpstr>Query</vt:lpstr>
      <vt:lpstr>Term</vt:lpstr>
      <vt:lpstr>Fact, rule, queryの構文 (Edinburgh Prologの場合)</vt:lpstr>
      <vt:lpstr>Fact, ruleの例</vt:lpstr>
      <vt:lpstr>Existential queries</vt:lpstr>
      <vt:lpstr>（続き）</vt:lpstr>
      <vt:lpstr>Universal facts and rules</vt:lpstr>
      <vt:lpstr>Negation as failure</vt:lpstr>
      <vt:lpstr>（続き）</vt:lpstr>
      <vt:lpstr>単一化(unification)</vt:lpstr>
      <vt:lpstr>instance</vt:lpstr>
      <vt:lpstr>Occurs check</vt:lpstr>
      <vt:lpstr>算術演算</vt:lpstr>
      <vt:lpstr>Prolog探索木</vt:lpstr>
      <vt:lpstr>例</vt:lpstr>
      <vt:lpstr>Cut</vt:lpstr>
      <vt:lpstr>Cutの例</vt:lpstr>
      <vt:lpstr>not演算子</vt:lpstr>
    </vt:vector>
  </TitlesOfParts>
  <Company>Shibaura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 第10回</dc:title>
  <dc:creator>Sasano Isao</dc:creator>
  <cp:lastModifiedBy>Sasano Isao</cp:lastModifiedBy>
  <cp:revision>252</cp:revision>
  <cp:lastPrinted>2012-12-13T09:07:34Z</cp:lastPrinted>
  <dcterms:created xsi:type="dcterms:W3CDTF">2012-11-30T04:37:30Z</dcterms:created>
  <dcterms:modified xsi:type="dcterms:W3CDTF">2017-09-17T15:30:45Z</dcterms:modified>
</cp:coreProperties>
</file>