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56" r:id="rId2"/>
    <p:sldId id="288" r:id="rId3"/>
    <p:sldId id="278" r:id="rId4"/>
    <p:sldId id="282" r:id="rId5"/>
    <p:sldId id="289" r:id="rId6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15" autoAdjust="0"/>
    <p:restoredTop sz="94660"/>
  </p:normalViewPr>
  <p:slideViewPr>
    <p:cSldViewPr>
      <p:cViewPr varScale="1">
        <p:scale>
          <a:sx n="56" d="100"/>
          <a:sy n="56" d="100"/>
        </p:scale>
        <p:origin x="-1464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notesMaster" Target="notesMasters/notesMaster1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CE8F3F-0A2D-40E0-A6E3-F946466A3D63}" type="datetimeFigureOut">
              <a:rPr kumimoji="1" lang="ja-JP" altLang="en-US" smtClean="0"/>
              <a:pPr/>
              <a:t>17/10/04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159E61-542A-470C-8378-EC17405A3C7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864286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A7E7F76-DC80-43F1-AC05-9E316CF2EFB5}" type="slidenum">
              <a:rPr lang="en-US" altLang="ja-JP" smtClean="0">
                <a:ea typeface="ＭＳ Ｐゴシック" charset="-128"/>
              </a:rPr>
              <a:pPr/>
              <a:t>5</a:t>
            </a:fld>
            <a:endParaRPr lang="en-US" altLang="ja-JP" smtClean="0">
              <a:ea typeface="ＭＳ Ｐゴシック" charset="-128"/>
            </a:endParaRPr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ja-JP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17/10/04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17/10/04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17/10/04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17/10/04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17/10/04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17/10/04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17/10/04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17/10/04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17/10/04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17/10/04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17/10/04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ED720-0104-4369-84BC-D37694168613}" type="datetimeFigureOut">
              <a:rPr kumimoji="1" lang="ja-JP" altLang="en-US" smtClean="0"/>
              <a:pPr/>
              <a:t>17/10/04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1857364"/>
            <a:ext cx="7815290" cy="1941517"/>
          </a:xfrm>
        </p:spPr>
        <p:txBody>
          <a:bodyPr>
            <a:normAutofit/>
          </a:bodyPr>
          <a:lstStyle/>
          <a:p>
            <a:r>
              <a:rPr lang="ja-JP" altLang="en-US" dirty="0" smtClean="0"/>
              <a:t>プログラミング言語論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第１回補足</a:t>
            </a:r>
            <a:endParaRPr kumimoji="1" lang="ja-JP" altLang="en-US" dirty="0"/>
          </a:p>
        </p:txBody>
      </p:sp>
      <p:sp>
        <p:nvSpPr>
          <p:cNvPr id="6" name="サブタイトル 2"/>
          <p:cNvSpPr>
            <a:spLocks noGrp="1"/>
          </p:cNvSpPr>
          <p:nvPr>
            <p:ph type="subTitle" idx="1"/>
          </p:nvPr>
        </p:nvSpPr>
        <p:spPr>
          <a:xfrm>
            <a:off x="3635896" y="5119456"/>
            <a:ext cx="1800200" cy="685808"/>
          </a:xfrm>
        </p:spPr>
        <p:txBody>
          <a:bodyPr>
            <a:normAutofit/>
          </a:bodyPr>
          <a:lstStyle/>
          <a:p>
            <a:r>
              <a:rPr kumimoji="1" lang="ja-JP" altLang="en-US" dirty="0" smtClean="0">
                <a:solidFill>
                  <a:schemeClr val="tx1"/>
                </a:solidFill>
              </a:rPr>
              <a:t>篠埜　功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347864" y="4356393"/>
            <a:ext cx="223651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/>
              <a:t>情報工学科</a:t>
            </a:r>
            <a:endParaRPr kumimoji="1" lang="ja-JP" altLang="en-US" sz="32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参考書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23528" y="1340768"/>
            <a:ext cx="8748464" cy="525658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ja-JP" altLang="en-US" sz="2400" dirty="0" smtClean="0"/>
              <a:t>ラビ・セシィ著</a:t>
            </a:r>
            <a:r>
              <a:rPr lang="en-US" altLang="ja-JP" sz="2400" dirty="0" smtClean="0"/>
              <a:t>, </a:t>
            </a:r>
            <a:r>
              <a:rPr lang="ja-JP" altLang="en-US" sz="2400" dirty="0" smtClean="0"/>
              <a:t>神林泰訳</a:t>
            </a:r>
            <a:r>
              <a:rPr lang="en-US" altLang="ja-JP" sz="2400" dirty="0" smtClean="0"/>
              <a:t>, </a:t>
            </a:r>
            <a:r>
              <a:rPr kumimoji="1" lang="ja-JP" altLang="en-US" sz="2400" dirty="0" smtClean="0"/>
              <a:t>プログラミング言語の概念と構造</a:t>
            </a:r>
            <a:r>
              <a:rPr lang="en-US" altLang="ja-JP" sz="2400" dirty="0" smtClean="0"/>
              <a:t>, </a:t>
            </a:r>
            <a:endParaRPr lang="en-US" altLang="ja-JP" sz="2400" dirty="0"/>
          </a:p>
          <a:p>
            <a:pPr marL="0" indent="0">
              <a:buNone/>
            </a:pPr>
            <a:r>
              <a:rPr kumimoji="1" lang="ja-JP" altLang="en-US" sz="2400" dirty="0" smtClean="0"/>
              <a:t>ピアソン・エデュケーション</a:t>
            </a:r>
            <a:r>
              <a:rPr lang="en-US" altLang="ja-JP" sz="2400" dirty="0"/>
              <a:t>, 2002. (5600</a:t>
            </a:r>
            <a:r>
              <a:rPr lang="ja-JP" altLang="en-US" sz="2400" dirty="0"/>
              <a:t>円</a:t>
            </a:r>
            <a:r>
              <a:rPr lang="en-US" altLang="ja-JP" sz="2400" dirty="0"/>
              <a:t>+</a:t>
            </a:r>
            <a:r>
              <a:rPr lang="ja-JP" altLang="en-US" sz="2400" dirty="0"/>
              <a:t>消費税</a:t>
            </a:r>
            <a:r>
              <a:rPr lang="en-US" altLang="ja-JP" sz="2400" dirty="0"/>
              <a:t>)</a:t>
            </a:r>
            <a:endParaRPr kumimoji="1" lang="en-US" altLang="ja-JP" sz="2400" dirty="0" smtClean="0"/>
          </a:p>
          <a:p>
            <a:pPr marL="0" indent="0">
              <a:buNone/>
            </a:pPr>
            <a:r>
              <a:rPr lang="ja-JP" altLang="en-US" sz="2400" dirty="0" smtClean="0"/>
              <a:t>（現在入手困難、出版社品切れ重版未定）</a:t>
            </a:r>
            <a:endParaRPr lang="en-US" altLang="ja-JP" sz="2400" dirty="0" smtClean="0"/>
          </a:p>
          <a:p>
            <a:pPr>
              <a:buNone/>
            </a:pPr>
            <a:endParaRPr lang="en-US" altLang="ja-JP" sz="2400" dirty="0" smtClean="0"/>
          </a:p>
          <a:p>
            <a:pPr>
              <a:buNone/>
            </a:pPr>
            <a:r>
              <a:rPr lang="en-US" altLang="ja-JP" sz="2400" dirty="0"/>
              <a:t>Ravi </a:t>
            </a:r>
            <a:r>
              <a:rPr lang="en-US" altLang="ja-JP" sz="2400" dirty="0" err="1"/>
              <a:t>Sethi</a:t>
            </a:r>
            <a:r>
              <a:rPr lang="en-US" altLang="ja-JP" sz="2400" dirty="0"/>
              <a:t>, </a:t>
            </a:r>
            <a:r>
              <a:rPr kumimoji="1" lang="en-US" altLang="ja-JP" sz="2400" dirty="0" smtClean="0"/>
              <a:t>Programming Languages Concepts &amp; Constructs</a:t>
            </a:r>
          </a:p>
          <a:p>
            <a:pPr>
              <a:buNone/>
            </a:pPr>
            <a:r>
              <a:rPr lang="en-US" altLang="ja-JP" sz="2400" dirty="0" smtClean="0"/>
              <a:t>2</a:t>
            </a:r>
            <a:r>
              <a:rPr lang="en-US" altLang="ja-JP" sz="2400" baseline="30000" dirty="0" smtClean="0"/>
              <a:t>nd</a:t>
            </a:r>
            <a:r>
              <a:rPr lang="en-US" altLang="ja-JP" sz="2400" dirty="0" smtClean="0"/>
              <a:t> edition,</a:t>
            </a:r>
            <a:r>
              <a:rPr lang="ja-JP" altLang="en-US" sz="2400" dirty="0" smtClean="0"/>
              <a:t> </a:t>
            </a:r>
            <a:r>
              <a:rPr kumimoji="1" lang="en-US" altLang="ja-JP" sz="2400" dirty="0" smtClean="0"/>
              <a:t>Addison-Wesley, 1996.</a:t>
            </a:r>
          </a:p>
          <a:p>
            <a:pPr>
              <a:buNone/>
            </a:pPr>
            <a:endParaRPr kumimoji="1" lang="en-US" altLang="ja-JP" sz="2400" dirty="0" smtClean="0"/>
          </a:p>
          <a:p>
            <a:pPr>
              <a:buNone/>
            </a:pPr>
            <a:r>
              <a:rPr lang="en-US" altLang="ja-JP" sz="2400" dirty="0"/>
              <a:t>John C. Mitchell, Concepts </a:t>
            </a:r>
            <a:r>
              <a:rPr lang="en-US" altLang="ja-JP" sz="2400" dirty="0" smtClean="0"/>
              <a:t>in Programming Languages, </a:t>
            </a:r>
          </a:p>
          <a:p>
            <a:pPr>
              <a:buNone/>
            </a:pPr>
            <a:r>
              <a:rPr lang="en-US" altLang="ja-JP" sz="2400" dirty="0" smtClean="0"/>
              <a:t>Cambridge University Press, 2001.</a:t>
            </a:r>
          </a:p>
          <a:p>
            <a:pPr>
              <a:buNone/>
            </a:pPr>
            <a:endParaRPr kumimoji="1" lang="en-US" altLang="ja-JP" sz="2400" dirty="0"/>
          </a:p>
          <a:p>
            <a:pPr>
              <a:buNone/>
            </a:pPr>
            <a:r>
              <a:rPr lang="ja-JP" altLang="en-US" sz="2400" dirty="0" smtClean="0"/>
              <a:t>大山口 </a:t>
            </a:r>
            <a:r>
              <a:rPr lang="ja-JP" altLang="en-US" sz="2400" dirty="0"/>
              <a:t>通夫</a:t>
            </a:r>
            <a:r>
              <a:rPr lang="en-US" altLang="ja-JP" sz="2400" dirty="0"/>
              <a:t>, </a:t>
            </a:r>
            <a:r>
              <a:rPr lang="ja-JP" altLang="en-US" sz="2400" dirty="0"/>
              <a:t>五味 弘</a:t>
            </a:r>
            <a:r>
              <a:rPr lang="en-US" altLang="ja-JP" sz="2400" dirty="0"/>
              <a:t>, </a:t>
            </a:r>
            <a:r>
              <a:rPr lang="ja-JP" altLang="en-US" sz="2400" dirty="0"/>
              <a:t>プログラミング言語論</a:t>
            </a:r>
            <a:r>
              <a:rPr lang="en-US" altLang="ja-JP" sz="2400" dirty="0"/>
              <a:t>, </a:t>
            </a:r>
            <a:r>
              <a:rPr lang="ja-JP" altLang="en-US" sz="2400" dirty="0"/>
              <a:t>コロナ社</a:t>
            </a:r>
            <a:r>
              <a:rPr lang="en-US" altLang="ja-JP" sz="2400" dirty="0"/>
              <a:t>, 2008</a:t>
            </a:r>
            <a:r>
              <a:rPr lang="en-US" altLang="ja-JP" sz="2400" dirty="0" smtClean="0"/>
              <a:t>.</a:t>
            </a:r>
          </a:p>
          <a:p>
            <a:pPr>
              <a:buNone/>
            </a:pPr>
            <a:r>
              <a:rPr kumimoji="1" lang="en-US" altLang="ja-JP" sz="2400" dirty="0" smtClean="0"/>
              <a:t>(2900</a:t>
            </a:r>
            <a:r>
              <a:rPr kumimoji="1" lang="ja-JP" altLang="en-US" sz="2400" dirty="0" smtClean="0"/>
              <a:t>円</a:t>
            </a:r>
            <a:r>
              <a:rPr kumimoji="1" lang="en-US" altLang="ja-JP" sz="2400" dirty="0" smtClean="0"/>
              <a:t>+</a:t>
            </a:r>
            <a:r>
              <a:rPr kumimoji="1" lang="ja-JP" altLang="en-US" sz="2400" dirty="0" smtClean="0"/>
              <a:t>消費税</a:t>
            </a:r>
            <a:r>
              <a:rPr kumimoji="1" lang="en-US" altLang="ja-JP" sz="2400" dirty="0" smtClean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598199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補足１</a:t>
            </a:r>
            <a:endParaRPr kumimoji="1" lang="ja-JP" altLang="en-US" dirty="0"/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500034" y="1643050"/>
            <a:ext cx="7643866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dirty="0" smtClean="0"/>
              <a:t> Little Quilt</a:t>
            </a:r>
            <a:r>
              <a:rPr lang="ja-JP" altLang="en-US" sz="2800" dirty="0" smtClean="0"/>
              <a:t>言語の構文定義では、</a:t>
            </a:r>
            <a:endParaRPr lang="en-US" altLang="ja-JP" sz="2800" dirty="0" smtClean="0"/>
          </a:p>
          <a:p>
            <a:pPr lvl="1">
              <a:buFont typeface="Arial" pitchFamily="34" charset="0"/>
              <a:buChar char="•"/>
            </a:pPr>
            <a:r>
              <a:rPr lang="en-US" altLang="ja-JP" sz="2800" dirty="0" smtClean="0"/>
              <a:t> sew</a:t>
            </a:r>
            <a:r>
              <a:rPr lang="ja-JP" altLang="en-US" sz="2800" dirty="0" smtClean="0"/>
              <a:t> </a:t>
            </a:r>
            <a:r>
              <a:rPr lang="en-US" altLang="ja-JP" sz="2800" dirty="0" smtClean="0"/>
              <a:t>(e1,e2)</a:t>
            </a:r>
            <a:r>
              <a:rPr lang="ja-JP" altLang="en-US" sz="2800" dirty="0" smtClean="0"/>
              <a:t>において</a:t>
            </a:r>
            <a:r>
              <a:rPr lang="en-US" altLang="ja-JP" sz="2800" dirty="0" smtClean="0"/>
              <a:t>e1</a:t>
            </a:r>
            <a:r>
              <a:rPr lang="ja-JP" altLang="en-US" sz="2800" dirty="0" smtClean="0"/>
              <a:t>と</a:t>
            </a:r>
            <a:r>
              <a:rPr lang="en-US" altLang="ja-JP" sz="2800" dirty="0" smtClean="0"/>
              <a:t>e2</a:t>
            </a:r>
            <a:r>
              <a:rPr lang="ja-JP" altLang="en-US" sz="2800" dirty="0" smtClean="0"/>
              <a:t>の高さが同じにならないような式も許す。</a:t>
            </a:r>
            <a:endParaRPr lang="en-US" altLang="ja-JP" sz="2800" dirty="0" smtClean="0"/>
          </a:p>
          <a:p>
            <a:pPr lvl="1">
              <a:buFont typeface="Arial" pitchFamily="34" charset="0"/>
              <a:buChar char="•"/>
            </a:pPr>
            <a:r>
              <a:rPr lang="ja-JP" altLang="en-US" sz="2800" dirty="0" smtClean="0"/>
              <a:t> 未定義の名前を使用する式も許す。</a:t>
            </a:r>
            <a:endParaRPr lang="en-US" altLang="ja-JP" sz="2800" dirty="0" smtClean="0"/>
          </a:p>
          <a:p>
            <a:pPr lvl="1">
              <a:buFont typeface="Arial" pitchFamily="34" charset="0"/>
              <a:buChar char="•"/>
            </a:pPr>
            <a:r>
              <a:rPr lang="en-US" altLang="ja-JP" sz="2800" dirty="0" smtClean="0"/>
              <a:t> </a:t>
            </a:r>
            <a:r>
              <a:rPr lang="ja-JP" altLang="en-US" sz="2800" dirty="0" smtClean="0"/>
              <a:t>関数適用式</a:t>
            </a:r>
            <a:r>
              <a:rPr lang="ja-JP" altLang="en-US" sz="2800" smtClean="0"/>
              <a:t>において実引数と仮引数</a:t>
            </a:r>
            <a:r>
              <a:rPr lang="ja-JP" altLang="en-US" sz="2800" dirty="0" smtClean="0"/>
              <a:t>の個数が合っていない式も許す。</a:t>
            </a:r>
            <a:endParaRPr lang="en-US" altLang="ja-JP" sz="2800" dirty="0" smtClean="0"/>
          </a:p>
          <a:p>
            <a:endParaRPr lang="en-US" altLang="ja-JP" sz="2800" dirty="0" smtClean="0"/>
          </a:p>
          <a:p>
            <a:r>
              <a:rPr lang="ja-JP" altLang="en-US" sz="2800" dirty="0" smtClean="0"/>
              <a:t>このようなチェックは構文解析フェーズでは行わない。コンパイラーの構文解析より後のフェーズでチェックするか、あるいは実行時にチェックする。</a:t>
            </a:r>
            <a:endParaRPr kumimoji="1" lang="en-US" altLang="ja-JP" sz="2800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ja-JP" altLang="en-US" dirty="0" smtClean="0"/>
              <a:t>補足２</a:t>
            </a:r>
            <a:endParaRPr kumimoji="1" lang="ja-JP" altLang="en-US" dirty="0"/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500034" y="1643050"/>
            <a:ext cx="750099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dirty="0" smtClean="0"/>
              <a:t> Little Quilt</a:t>
            </a:r>
            <a:r>
              <a:rPr lang="ja-JP" altLang="en-US" sz="2800" dirty="0" smtClean="0"/>
              <a:t>言語の組み込み関数</a:t>
            </a:r>
            <a:r>
              <a:rPr lang="en-US" altLang="ja-JP" sz="2800" dirty="0" smtClean="0"/>
              <a:t>sew</a:t>
            </a:r>
            <a:r>
              <a:rPr lang="ja-JP" altLang="en-US" sz="2800" dirty="0" smtClean="0"/>
              <a:t>は前置だが、</a:t>
            </a:r>
            <a:endParaRPr lang="en-US" altLang="ja-JP" sz="2800" dirty="0" smtClean="0"/>
          </a:p>
          <a:p>
            <a:r>
              <a:rPr kumimoji="1" lang="en-US" altLang="ja-JP" sz="2800" dirty="0" smtClean="0"/>
              <a:t>1+2</a:t>
            </a:r>
            <a:r>
              <a:rPr kumimoji="1" lang="ja-JP" altLang="en-US" sz="2800" dirty="0" smtClean="0"/>
              <a:t>における </a:t>
            </a:r>
            <a:r>
              <a:rPr kumimoji="1" lang="en-US" altLang="ja-JP" sz="2800" dirty="0" smtClean="0"/>
              <a:t>+ </a:t>
            </a:r>
            <a:r>
              <a:rPr kumimoji="1" lang="ja-JP" altLang="en-US" sz="2800" dirty="0" smtClean="0"/>
              <a:t>のように、間に書く記法（中置記法）もある。</a:t>
            </a:r>
            <a:endParaRPr kumimoji="1" lang="en-US" altLang="ja-JP" sz="2800" dirty="0" smtClean="0"/>
          </a:p>
          <a:p>
            <a:endParaRPr lang="en-US" altLang="ja-JP" sz="2800" dirty="0" smtClean="0"/>
          </a:p>
          <a:p>
            <a:endParaRPr kumimoji="1" lang="en-US" altLang="ja-JP" sz="2800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altLang="ja-JP" dirty="0" smtClean="0"/>
              <a:t>【</a:t>
            </a:r>
            <a:r>
              <a:rPr lang="ja-JP" altLang="en-US" dirty="0" smtClean="0"/>
              <a:t>参考</a:t>
            </a:r>
            <a:r>
              <a:rPr lang="en-US" altLang="ja-JP" dirty="0" smtClean="0"/>
              <a:t>】 Noam Chomsky</a:t>
            </a:r>
            <a:r>
              <a:rPr lang="ja-JP" altLang="en-US" dirty="0" smtClean="0"/>
              <a:t>による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文法の</a:t>
            </a:r>
            <a:r>
              <a:rPr lang="ja-JP" altLang="en-US" dirty="0" smtClean="0"/>
              <a:t>階層</a:t>
            </a:r>
            <a:endParaRPr lang="ja-JP" altLang="en-US" dirty="0" smtClean="0"/>
          </a:p>
        </p:txBody>
      </p:sp>
      <p:sp>
        <p:nvSpPr>
          <p:cNvPr id="26627" name="テキスト ボックス 2"/>
          <p:cNvSpPr txBox="1">
            <a:spLocks noChangeArrowheads="1"/>
          </p:cNvSpPr>
          <p:nvPr/>
        </p:nvSpPr>
        <p:spPr bwMode="auto">
          <a:xfrm>
            <a:off x="539552" y="1988840"/>
            <a:ext cx="8105554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ja-JP" sz="2800" dirty="0" smtClean="0"/>
              <a:t>  </a:t>
            </a:r>
            <a:r>
              <a:rPr lang="en-US" altLang="ja-JP" sz="2800" dirty="0"/>
              <a:t>Type 0 </a:t>
            </a:r>
            <a:r>
              <a:rPr lang="ja-JP" altLang="en-US" sz="2800" dirty="0"/>
              <a:t>制限</a:t>
            </a:r>
            <a:r>
              <a:rPr lang="ja-JP" altLang="en-US" sz="2800" dirty="0" smtClean="0"/>
              <a:t>なし（チューリングマシンが認識できる</a:t>
            </a:r>
            <a:endParaRPr lang="en-US" altLang="ja-JP" sz="2800" dirty="0" smtClean="0"/>
          </a:p>
          <a:p>
            <a:r>
              <a:rPr lang="en-US" altLang="ja-JP" sz="2800" dirty="0"/>
              <a:t> </a:t>
            </a:r>
            <a:r>
              <a:rPr lang="en-US" altLang="ja-JP" sz="2800" dirty="0" smtClean="0"/>
              <a:t>     </a:t>
            </a:r>
            <a:r>
              <a:rPr lang="ja-JP" altLang="en-US" sz="2800" dirty="0" smtClean="0"/>
              <a:t>言語を生成）</a:t>
            </a:r>
            <a:endParaRPr lang="en-US" altLang="ja-JP" sz="2800" dirty="0"/>
          </a:p>
          <a:p>
            <a:r>
              <a:rPr lang="en-US" altLang="ja-JP" sz="2800" dirty="0"/>
              <a:t>  Type 1</a:t>
            </a:r>
            <a:r>
              <a:rPr lang="ja-JP" altLang="en-US" sz="2800" dirty="0"/>
              <a:t> 文脈依存文法</a:t>
            </a:r>
            <a:r>
              <a:rPr lang="en-US" altLang="ja-JP" sz="2800" dirty="0"/>
              <a:t>(context sensitive grammar)</a:t>
            </a:r>
          </a:p>
          <a:p>
            <a:r>
              <a:rPr lang="en-US" altLang="ja-JP" sz="2800" dirty="0"/>
              <a:t>  Type 2 </a:t>
            </a:r>
            <a:r>
              <a:rPr lang="ja-JP" altLang="en-US" sz="2800" dirty="0"/>
              <a:t>文脈自由文法</a:t>
            </a:r>
            <a:r>
              <a:rPr lang="en-US" altLang="ja-JP" sz="2800" dirty="0"/>
              <a:t>(context free grammar)</a:t>
            </a:r>
          </a:p>
          <a:p>
            <a:r>
              <a:rPr lang="en-US" altLang="ja-JP" sz="2800" dirty="0"/>
              <a:t>  Type 3 </a:t>
            </a:r>
            <a:r>
              <a:rPr lang="ja-JP" altLang="en-US" sz="2800" dirty="0"/>
              <a:t>正規文法</a:t>
            </a:r>
            <a:r>
              <a:rPr lang="en-US" altLang="ja-JP" sz="2800" dirty="0"/>
              <a:t>(regular grammar)</a:t>
            </a:r>
            <a:endParaRPr lang="ja-JP" altLang="en-US" sz="2800" dirty="0"/>
          </a:p>
        </p:txBody>
      </p:sp>
      <p:sp>
        <p:nvSpPr>
          <p:cNvPr id="4" name="正方形/長方形 3"/>
          <p:cNvSpPr/>
          <p:nvPr/>
        </p:nvSpPr>
        <p:spPr>
          <a:xfrm>
            <a:off x="827584" y="5085184"/>
            <a:ext cx="529664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800" dirty="0" smtClean="0"/>
              <a:t>(</a:t>
            </a:r>
            <a:r>
              <a:rPr lang="ja-JP" altLang="en-US" sz="2800" dirty="0" smtClean="0"/>
              <a:t>１年後期 形式言語とオートマトン</a:t>
            </a:r>
            <a:r>
              <a:rPr lang="en-US" altLang="ja-JP" sz="2800" dirty="0" smtClean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6511231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753</TotalTime>
  <Words>288</Words>
  <Application>Microsoft Macintosh PowerPoint</Application>
  <PresentationFormat>画面に合わせる (4:3)</PresentationFormat>
  <Paragraphs>34</Paragraphs>
  <Slides>5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6" baseType="lpstr">
      <vt:lpstr>Office テーマ</vt:lpstr>
      <vt:lpstr>プログラミング言語論 第１回補足</vt:lpstr>
      <vt:lpstr>参考書</vt:lpstr>
      <vt:lpstr>補足１</vt:lpstr>
      <vt:lpstr>補足２</vt:lpstr>
      <vt:lpstr>【参考】 Noam Chomskyによる 文法の階層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sasano</dc:creator>
  <cp:lastModifiedBy>Sasano Isao</cp:lastModifiedBy>
  <cp:revision>367</cp:revision>
  <dcterms:created xsi:type="dcterms:W3CDTF">2009-09-11T09:19:03Z</dcterms:created>
  <dcterms:modified xsi:type="dcterms:W3CDTF">2017-10-04T12:49:45Z</dcterms:modified>
</cp:coreProperties>
</file>