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81" r:id="rId3"/>
    <p:sldId id="261" r:id="rId4"/>
    <p:sldId id="258" r:id="rId5"/>
    <p:sldId id="260" r:id="rId6"/>
    <p:sldId id="262" r:id="rId7"/>
    <p:sldId id="282" r:id="rId8"/>
    <p:sldId id="283" r:id="rId9"/>
    <p:sldId id="287" r:id="rId10"/>
    <p:sldId id="265" r:id="rId11"/>
    <p:sldId id="266" r:id="rId12"/>
    <p:sldId id="267" r:id="rId13"/>
    <p:sldId id="269" r:id="rId14"/>
    <p:sldId id="257" r:id="rId15"/>
    <p:sldId id="272" r:id="rId16"/>
    <p:sldId id="273" r:id="rId17"/>
    <p:sldId id="268" r:id="rId18"/>
    <p:sldId id="274" r:id="rId19"/>
    <p:sldId id="270" r:id="rId20"/>
    <p:sldId id="275" r:id="rId21"/>
    <p:sldId id="284" r:id="rId22"/>
    <p:sldId id="278" r:id="rId23"/>
    <p:sldId id="286" r:id="rId24"/>
    <p:sldId id="285" r:id="rId2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17" autoAdjust="0"/>
    <p:restoredTop sz="94660"/>
  </p:normalViewPr>
  <p:slideViewPr>
    <p:cSldViewPr snapToGrid="0">
      <p:cViewPr varScale="1">
        <p:scale>
          <a:sx n="111" d="100"/>
          <a:sy n="111" d="100"/>
        </p:scale>
        <p:origin x="-768"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1AC52B-4C5B-4329-B70A-EF9B7E71F231}" type="datetimeFigureOut">
              <a:rPr kumimoji="1" lang="ja-JP" altLang="en-US" smtClean="0"/>
              <a:pPr/>
              <a:t>16/10/25</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104738-03E3-4AE5-B3F4-960D1432F8A7}" type="slidenum">
              <a:rPr kumimoji="1" lang="ja-JP" altLang="en-US" smtClean="0"/>
              <a:pPr/>
              <a:t>‹#›</a:t>
            </a:fld>
            <a:endParaRPr kumimoji="1" lang="ja-JP" altLang="en-US"/>
          </a:p>
        </p:txBody>
      </p:sp>
    </p:spTree>
    <p:extLst>
      <p:ext uri="{BB962C8B-B14F-4D97-AF65-F5344CB8AC3E}">
        <p14:creationId xmlns:p14="http://schemas.microsoft.com/office/powerpoint/2010/main" val="42806399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8E104738-03E3-4AE5-B3F4-960D1432F8A7}" type="slidenum">
              <a:rPr kumimoji="1" lang="ja-JP" altLang="en-US" smtClean="0"/>
              <a:pPr/>
              <a:t>20</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16/10/25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16/10/25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16/10/25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16/10/25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16/10/25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16/10/25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16/10/25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16/10/25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16/10/25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16/10/25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16/10/25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16/10/25</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72151" y="1050877"/>
            <a:ext cx="7857699" cy="3916907"/>
          </a:xfrm>
        </p:spPr>
        <p:txBody>
          <a:bodyPr>
            <a:normAutofit fontScale="90000"/>
          </a:bodyPr>
          <a:lstStyle/>
          <a:p>
            <a:r>
              <a:rPr kumimoji="1" lang="ja-JP" altLang="en-US" dirty="0" smtClean="0"/>
              <a:t>プログラミング言語論</a:t>
            </a:r>
            <a:r>
              <a:rPr kumimoji="1" lang="en-US" altLang="ja-JP" dirty="0" smtClean="0"/>
              <a:t/>
            </a:r>
            <a:br>
              <a:rPr kumimoji="1" lang="en-US" altLang="ja-JP" dirty="0" smtClean="0"/>
            </a:br>
            <a:r>
              <a:rPr lang="ja-JP" altLang="en-US" dirty="0" smtClean="0"/>
              <a:t>第</a:t>
            </a:r>
            <a:r>
              <a:rPr lang="en-US" altLang="ja-JP" dirty="0" smtClean="0"/>
              <a:t>3</a:t>
            </a:r>
            <a:r>
              <a:rPr lang="ja-JP" altLang="en-US" dirty="0" smtClean="0"/>
              <a:t>回</a:t>
            </a:r>
            <a:r>
              <a:rPr lang="en-US" altLang="ja-JP" dirty="0" smtClean="0"/>
              <a:t/>
            </a:r>
            <a:br>
              <a:rPr lang="en-US" altLang="ja-JP" dirty="0" smtClean="0"/>
            </a:br>
            <a:r>
              <a:rPr lang="ja-JP" altLang="en-US" dirty="0" smtClean="0"/>
              <a:t>文の翻訳</a:t>
            </a:r>
            <a:r>
              <a:rPr lang="en-US" altLang="ja-JP" dirty="0" smtClean="0"/>
              <a:t/>
            </a:r>
            <a:br>
              <a:rPr lang="en-US" altLang="ja-JP" dirty="0" smtClean="0"/>
            </a:br>
            <a:r>
              <a:rPr lang="en-US" altLang="ja-JP" dirty="0" smtClean="0"/>
              <a:t>C</a:t>
            </a:r>
            <a:r>
              <a:rPr lang="ja-JP" altLang="en-US" dirty="0" smtClean="0"/>
              <a:t>言語の文</a:t>
            </a:r>
            <a:r>
              <a:rPr lang="en-US" altLang="ja-JP" dirty="0" smtClean="0"/>
              <a:t/>
            </a:r>
            <a:br>
              <a:rPr lang="en-US" altLang="ja-JP" dirty="0" smtClean="0"/>
            </a:br>
            <a:r>
              <a:rPr lang="ja-JP" altLang="en-US" dirty="0" smtClean="0"/>
              <a:t>表明</a:t>
            </a:r>
            <a:r>
              <a:rPr lang="en-US" altLang="ja-JP" dirty="0" smtClean="0"/>
              <a:t/>
            </a:r>
            <a:br>
              <a:rPr lang="en-US" altLang="ja-JP" dirty="0" smtClean="0"/>
            </a:br>
            <a:r>
              <a:rPr lang="en-US" altLang="ja-JP" dirty="0" smtClean="0"/>
              <a:t>Hoare</a:t>
            </a:r>
            <a:r>
              <a:rPr lang="ja-JP" altLang="en-US" dirty="0" smtClean="0"/>
              <a:t>論理</a:t>
            </a:r>
            <a:endParaRPr kumimoji="1" lang="ja-JP" altLang="en-US" dirty="0"/>
          </a:p>
        </p:txBody>
      </p:sp>
      <p:sp>
        <p:nvSpPr>
          <p:cNvPr id="4" name="テキスト ボックス 3"/>
          <p:cNvSpPr txBox="1"/>
          <p:nvPr/>
        </p:nvSpPr>
        <p:spPr>
          <a:xfrm>
            <a:off x="2442508" y="5447813"/>
            <a:ext cx="4112023" cy="584775"/>
          </a:xfrm>
          <a:prstGeom prst="rect">
            <a:avLst/>
          </a:prstGeom>
          <a:noFill/>
        </p:spPr>
        <p:txBody>
          <a:bodyPr wrap="none" rtlCol="0">
            <a:spAutoFit/>
          </a:bodyPr>
          <a:lstStyle/>
          <a:p>
            <a:r>
              <a:rPr kumimoji="1" lang="ja-JP" altLang="en-US" sz="3200" dirty="0" smtClean="0"/>
              <a:t>情報工学科</a:t>
            </a:r>
            <a:r>
              <a:rPr lang="ja-JP" altLang="en-US" sz="3200" dirty="0" smtClean="0"/>
              <a:t>    </a:t>
            </a:r>
            <a:r>
              <a:rPr kumimoji="1" lang="ja-JP" altLang="en-US" sz="3200" dirty="0" smtClean="0"/>
              <a:t>篠埜　功</a:t>
            </a:r>
            <a:endParaRPr kumimoji="1" lang="ja-JP" altLang="en-US" sz="32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不変表明（</a:t>
            </a:r>
            <a:r>
              <a:rPr lang="en-US" altLang="ja-JP" dirty="0" smtClean="0"/>
              <a:t>invariant</a:t>
            </a:r>
            <a:r>
              <a:rPr lang="ja-JP" altLang="en-US" dirty="0" smtClean="0"/>
              <a:t>）</a:t>
            </a:r>
            <a:endParaRPr kumimoji="1" lang="ja-JP" altLang="en-US" dirty="0"/>
          </a:p>
        </p:txBody>
      </p:sp>
      <p:sp>
        <p:nvSpPr>
          <p:cNvPr id="12" name="テキスト ボックス 11"/>
          <p:cNvSpPr txBox="1"/>
          <p:nvPr/>
        </p:nvSpPr>
        <p:spPr>
          <a:xfrm>
            <a:off x="500034" y="1428736"/>
            <a:ext cx="4286280" cy="2677656"/>
          </a:xfrm>
          <a:prstGeom prst="rect">
            <a:avLst/>
          </a:prstGeom>
          <a:noFill/>
        </p:spPr>
        <p:txBody>
          <a:bodyPr wrap="square" rtlCol="0">
            <a:spAutoFit/>
          </a:bodyPr>
          <a:lstStyle/>
          <a:p>
            <a:r>
              <a:rPr kumimoji="1" lang="ja-JP" altLang="en-US" sz="2800" dirty="0" smtClean="0"/>
              <a:t>プログラム中のある地点において、そこに制御が到達したときに</a:t>
            </a:r>
            <a:r>
              <a:rPr lang="ja-JP" altLang="en-US" sz="2800" dirty="0" smtClean="0"/>
              <a:t>は</a:t>
            </a:r>
            <a:r>
              <a:rPr kumimoji="1" lang="ja-JP" altLang="en-US" sz="2800" dirty="0" smtClean="0"/>
              <a:t>ある条件式が必ず成り立つ場合、その条件式を不変表明</a:t>
            </a:r>
            <a:r>
              <a:rPr kumimoji="1" lang="en-US" altLang="ja-JP" sz="2800" dirty="0" smtClean="0"/>
              <a:t>(invariant)</a:t>
            </a:r>
            <a:r>
              <a:rPr kumimoji="1" lang="ja-JP" altLang="en-US" sz="2800" dirty="0" smtClean="0"/>
              <a:t>という</a:t>
            </a:r>
            <a:r>
              <a:rPr lang="ja-JP" altLang="en-US" sz="2800" dirty="0" smtClean="0"/>
              <a:t>。</a:t>
            </a:r>
            <a:endParaRPr kumimoji="1" lang="ja-JP" altLang="en-US" sz="2800" dirty="0"/>
          </a:p>
        </p:txBody>
      </p:sp>
      <p:sp>
        <p:nvSpPr>
          <p:cNvPr id="13" name="テキスト ボックス 12"/>
          <p:cNvSpPr txBox="1"/>
          <p:nvPr/>
        </p:nvSpPr>
        <p:spPr>
          <a:xfrm>
            <a:off x="642910" y="4000504"/>
            <a:ext cx="2222083" cy="2246769"/>
          </a:xfrm>
          <a:prstGeom prst="rect">
            <a:avLst/>
          </a:prstGeom>
          <a:noFill/>
        </p:spPr>
        <p:txBody>
          <a:bodyPr wrap="none" rtlCol="0">
            <a:spAutoFit/>
          </a:bodyPr>
          <a:lstStyle/>
          <a:p>
            <a:r>
              <a:rPr lang="ja-JP" altLang="en-US" sz="2800" dirty="0" smtClean="0"/>
              <a:t>（例）</a:t>
            </a:r>
            <a:endParaRPr lang="en-US" altLang="ja-JP" sz="2800" dirty="0" smtClean="0"/>
          </a:p>
          <a:p>
            <a:r>
              <a:rPr lang="en-US" altLang="ja-JP" sz="2800" dirty="0" smtClean="0"/>
              <a:t> x := 10;</a:t>
            </a:r>
          </a:p>
          <a:p>
            <a:r>
              <a:rPr lang="en-US" altLang="ja-JP" sz="2800" dirty="0" smtClean="0"/>
              <a:t> y := 2;</a:t>
            </a:r>
          </a:p>
          <a:p>
            <a:r>
              <a:rPr kumimoji="1" lang="en-US" altLang="ja-JP" sz="2800" b="1" dirty="0" smtClean="0"/>
              <a:t>while</a:t>
            </a:r>
            <a:r>
              <a:rPr kumimoji="1" lang="en-US" altLang="ja-JP" sz="2800" dirty="0" smtClean="0"/>
              <a:t> x </a:t>
            </a:r>
            <a:r>
              <a:rPr kumimoji="1" lang="en-US" altLang="ja-JP" sz="2800" dirty="0" smtClean="0">
                <a:sym typeface="Symbol"/>
              </a:rPr>
              <a:t></a:t>
            </a:r>
            <a:r>
              <a:rPr kumimoji="1" lang="en-US" altLang="ja-JP" sz="2800" dirty="0" smtClean="0"/>
              <a:t> y </a:t>
            </a:r>
            <a:r>
              <a:rPr kumimoji="1" lang="en-US" altLang="ja-JP" sz="2800" b="1" dirty="0" smtClean="0"/>
              <a:t>do</a:t>
            </a:r>
            <a:endParaRPr lang="en-US" altLang="ja-JP" sz="2800" b="1" dirty="0" smtClean="0"/>
          </a:p>
          <a:p>
            <a:r>
              <a:rPr kumimoji="1" lang="en-US" altLang="ja-JP" sz="2800" dirty="0" smtClean="0"/>
              <a:t>     x := x – y</a:t>
            </a:r>
            <a:r>
              <a:rPr lang="en-US" altLang="ja-JP" sz="2800" dirty="0" smtClean="0"/>
              <a:t> </a:t>
            </a:r>
            <a:r>
              <a:rPr kumimoji="1" lang="en-US" altLang="ja-JP" sz="2800" dirty="0" smtClean="0"/>
              <a:t> </a:t>
            </a:r>
          </a:p>
        </p:txBody>
      </p:sp>
      <p:cxnSp>
        <p:nvCxnSpPr>
          <p:cNvPr id="14" name="直線矢印コネクタ 13"/>
          <p:cNvCxnSpPr/>
          <p:nvPr/>
        </p:nvCxnSpPr>
        <p:spPr>
          <a:xfrm rot="16200000" flipH="1">
            <a:off x="7027804" y="3262620"/>
            <a:ext cx="608668" cy="6552"/>
          </a:xfrm>
          <a:prstGeom prst="straightConnector1">
            <a:avLst/>
          </a:prstGeom>
          <a:ln>
            <a:solidFill>
              <a:schemeClr val="tx1"/>
            </a:solidFill>
            <a:headEnd type="none"/>
            <a:tailEnd type="arrow"/>
          </a:ln>
        </p:spPr>
        <p:style>
          <a:lnRef idx="1">
            <a:schemeClr val="accent1"/>
          </a:lnRef>
          <a:fillRef idx="0">
            <a:schemeClr val="accent1"/>
          </a:fillRef>
          <a:effectRef idx="0">
            <a:schemeClr val="accent1"/>
          </a:effectRef>
          <a:fontRef idx="minor">
            <a:schemeClr val="tx1"/>
          </a:fontRef>
        </p:style>
      </p:cxnSp>
      <p:sp>
        <p:nvSpPr>
          <p:cNvPr id="16" name="ひし形 15"/>
          <p:cNvSpPr/>
          <p:nvPr/>
        </p:nvSpPr>
        <p:spPr>
          <a:xfrm>
            <a:off x="6429614" y="3570231"/>
            <a:ext cx="1785950" cy="714380"/>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rPr>
              <a:t>x </a:t>
            </a:r>
            <a:r>
              <a:rPr lang="en-US" altLang="ja-JP" sz="2800" dirty="0" smtClean="0">
                <a:solidFill>
                  <a:schemeClr val="tx1"/>
                </a:solidFill>
                <a:sym typeface="Symbol"/>
              </a:rPr>
              <a:t></a:t>
            </a:r>
            <a:r>
              <a:rPr lang="en-US" altLang="ja-JP" sz="2800" dirty="0" smtClean="0">
                <a:solidFill>
                  <a:schemeClr val="tx1"/>
                </a:solidFill>
              </a:rPr>
              <a:t> y</a:t>
            </a:r>
            <a:endParaRPr kumimoji="1" lang="ja-JP" altLang="en-US" sz="2800" dirty="0">
              <a:solidFill>
                <a:schemeClr val="tx1"/>
              </a:solidFill>
            </a:endParaRPr>
          </a:p>
        </p:txBody>
      </p:sp>
      <p:cxnSp>
        <p:nvCxnSpPr>
          <p:cNvPr id="17" name="図形 16"/>
          <p:cNvCxnSpPr>
            <a:stCxn id="16" idx="3"/>
          </p:cNvCxnSpPr>
          <p:nvPr/>
        </p:nvCxnSpPr>
        <p:spPr>
          <a:xfrm>
            <a:off x="8215564" y="3927421"/>
            <a:ext cx="341597" cy="1982061"/>
          </a:xfrm>
          <a:prstGeom prst="bentConnector2">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a:stCxn id="16" idx="2"/>
          </p:cNvCxnSpPr>
          <p:nvPr/>
        </p:nvCxnSpPr>
        <p:spPr>
          <a:xfrm rot="16200000" flipH="1">
            <a:off x="7025080" y="4582120"/>
            <a:ext cx="601299" cy="62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6671171" y="4740694"/>
            <a:ext cx="1289135" cy="523220"/>
          </a:xfrm>
          <a:prstGeom prst="rect">
            <a:avLst/>
          </a:prstGeom>
          <a:noFill/>
        </p:spPr>
        <p:txBody>
          <a:bodyPr wrap="none" rtlCol="0">
            <a:spAutoFit/>
          </a:bodyPr>
          <a:lstStyle/>
          <a:p>
            <a:r>
              <a:rPr kumimoji="1" lang="en-US" altLang="ja-JP" sz="2800" dirty="0" smtClean="0"/>
              <a:t> x := x-y</a:t>
            </a:r>
            <a:endParaRPr kumimoji="1" lang="ja-JP" altLang="en-US" sz="2800" dirty="0"/>
          </a:p>
        </p:txBody>
      </p:sp>
      <p:cxnSp>
        <p:nvCxnSpPr>
          <p:cNvPr id="20" name="図形 19"/>
          <p:cNvCxnSpPr/>
          <p:nvPr/>
        </p:nvCxnSpPr>
        <p:spPr>
          <a:xfrm rot="5400000">
            <a:off x="6542980" y="4849943"/>
            <a:ext cx="372437" cy="1173083"/>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rot="5400000" flipH="1" flipV="1">
            <a:off x="4967807" y="4421887"/>
            <a:ext cx="2361066" cy="1364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a:off x="6156861" y="3248211"/>
            <a:ext cx="1187355"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rot="10800000">
            <a:off x="7344217" y="5923168"/>
            <a:ext cx="120100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rot="5400000">
            <a:off x="7064438" y="6189299"/>
            <a:ext cx="532262"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7307442" y="4186030"/>
            <a:ext cx="338554" cy="461665"/>
          </a:xfrm>
          <a:prstGeom prst="rect">
            <a:avLst/>
          </a:prstGeom>
          <a:noFill/>
        </p:spPr>
        <p:txBody>
          <a:bodyPr wrap="none" rtlCol="0">
            <a:spAutoFit/>
          </a:bodyPr>
          <a:lstStyle/>
          <a:p>
            <a:r>
              <a:rPr kumimoji="1" lang="en-US" altLang="ja-JP" sz="2400" dirty="0" smtClean="0"/>
              <a:t>T</a:t>
            </a:r>
            <a:endParaRPr kumimoji="1" lang="ja-JP" altLang="en-US" sz="2400" dirty="0"/>
          </a:p>
        </p:txBody>
      </p:sp>
      <p:sp>
        <p:nvSpPr>
          <p:cNvPr id="26" name="テキスト ボックス 25"/>
          <p:cNvSpPr txBox="1"/>
          <p:nvPr/>
        </p:nvSpPr>
        <p:spPr>
          <a:xfrm>
            <a:off x="8096906" y="3487885"/>
            <a:ext cx="326081" cy="461665"/>
          </a:xfrm>
          <a:prstGeom prst="rect">
            <a:avLst/>
          </a:prstGeom>
          <a:noFill/>
        </p:spPr>
        <p:txBody>
          <a:bodyPr wrap="none" rtlCol="0">
            <a:spAutoFit/>
          </a:bodyPr>
          <a:lstStyle/>
          <a:p>
            <a:r>
              <a:rPr kumimoji="1" lang="en-US" altLang="ja-JP" sz="2400" dirty="0" smtClean="0"/>
              <a:t>F</a:t>
            </a:r>
            <a:endParaRPr kumimoji="1" lang="ja-JP" altLang="en-US" sz="2400" dirty="0"/>
          </a:p>
        </p:txBody>
      </p:sp>
      <p:sp>
        <p:nvSpPr>
          <p:cNvPr id="44" name="テキスト ボックス 43"/>
          <p:cNvSpPr txBox="1"/>
          <p:nvPr/>
        </p:nvSpPr>
        <p:spPr>
          <a:xfrm>
            <a:off x="6851189" y="2442946"/>
            <a:ext cx="968535" cy="523220"/>
          </a:xfrm>
          <a:prstGeom prst="rect">
            <a:avLst/>
          </a:prstGeom>
          <a:noFill/>
        </p:spPr>
        <p:txBody>
          <a:bodyPr wrap="none" rtlCol="0">
            <a:spAutoFit/>
          </a:bodyPr>
          <a:lstStyle/>
          <a:p>
            <a:r>
              <a:rPr lang="en-US" altLang="ja-JP" sz="2800" dirty="0" smtClean="0"/>
              <a:t>y</a:t>
            </a:r>
            <a:r>
              <a:rPr kumimoji="1" lang="en-US" altLang="ja-JP" sz="2800" dirty="0" smtClean="0"/>
              <a:t> := 2</a:t>
            </a:r>
            <a:endParaRPr kumimoji="1" lang="ja-JP" altLang="en-US" sz="2800" dirty="0"/>
          </a:p>
        </p:txBody>
      </p:sp>
      <p:sp>
        <p:nvSpPr>
          <p:cNvPr id="48" name="正方形/長方形 47"/>
          <p:cNvSpPr/>
          <p:nvPr/>
        </p:nvSpPr>
        <p:spPr>
          <a:xfrm>
            <a:off x="6777826" y="1756727"/>
            <a:ext cx="1144865" cy="523220"/>
          </a:xfrm>
          <a:prstGeom prst="rect">
            <a:avLst/>
          </a:prstGeom>
        </p:spPr>
        <p:txBody>
          <a:bodyPr wrap="none">
            <a:spAutoFit/>
          </a:bodyPr>
          <a:lstStyle/>
          <a:p>
            <a:r>
              <a:rPr lang="en-US" altLang="ja-JP" sz="2800" dirty="0" smtClean="0">
                <a:solidFill>
                  <a:prstClr val="black"/>
                </a:solidFill>
              </a:rPr>
              <a:t>x := 10</a:t>
            </a:r>
            <a:endParaRPr lang="ja-JP" altLang="en-US" dirty="0"/>
          </a:p>
        </p:txBody>
      </p:sp>
      <p:cxnSp>
        <p:nvCxnSpPr>
          <p:cNvPr id="49" name="直線矢印コネクタ 48"/>
          <p:cNvCxnSpPr/>
          <p:nvPr/>
        </p:nvCxnSpPr>
        <p:spPr>
          <a:xfrm rot="5400000">
            <a:off x="7144589" y="2381537"/>
            <a:ext cx="368487" cy="1588"/>
          </a:xfrm>
          <a:prstGeom prst="straightConnector1">
            <a:avLst/>
          </a:prstGeom>
          <a:ln>
            <a:solidFill>
              <a:schemeClr val="tx1"/>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54" name="直線矢印コネクタ 53"/>
          <p:cNvCxnSpPr/>
          <p:nvPr/>
        </p:nvCxnSpPr>
        <p:spPr>
          <a:xfrm rot="5400000">
            <a:off x="7146864" y="1633185"/>
            <a:ext cx="368487" cy="1588"/>
          </a:xfrm>
          <a:prstGeom prst="straightConnector1">
            <a:avLst/>
          </a:prstGeom>
          <a:ln>
            <a:solidFill>
              <a:schemeClr val="tx1"/>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56" name="直線矢印コネクタ 55"/>
          <p:cNvCxnSpPr/>
          <p:nvPr/>
        </p:nvCxnSpPr>
        <p:spPr>
          <a:xfrm flipV="1">
            <a:off x="5213445" y="4587233"/>
            <a:ext cx="2142713" cy="12062"/>
          </a:xfrm>
          <a:prstGeom prst="straightConnector1">
            <a:avLst/>
          </a:prstGeom>
          <a:ln>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58" name="テキスト ボックス 57"/>
          <p:cNvSpPr txBox="1"/>
          <p:nvPr/>
        </p:nvSpPr>
        <p:spPr>
          <a:xfrm>
            <a:off x="3111678" y="3944198"/>
            <a:ext cx="2088119" cy="2246769"/>
          </a:xfrm>
          <a:prstGeom prst="rect">
            <a:avLst/>
          </a:prstGeom>
          <a:noFill/>
          <a:ln>
            <a:solidFill>
              <a:schemeClr val="tx1"/>
            </a:solidFill>
          </a:ln>
        </p:spPr>
        <p:txBody>
          <a:bodyPr wrap="square" rtlCol="0">
            <a:spAutoFit/>
          </a:bodyPr>
          <a:lstStyle/>
          <a:p>
            <a:r>
              <a:rPr lang="ja-JP" altLang="en-US" sz="2800" dirty="0" smtClean="0">
                <a:solidFill>
                  <a:prstClr val="black"/>
                </a:solidFill>
              </a:rPr>
              <a:t>この地点では</a:t>
            </a:r>
            <a:r>
              <a:rPr lang="en-US" altLang="ja-JP" sz="2800" dirty="0" smtClean="0">
                <a:solidFill>
                  <a:prstClr val="black"/>
                </a:solidFill>
              </a:rPr>
              <a:t>x </a:t>
            </a:r>
            <a:r>
              <a:rPr lang="en-US" altLang="ja-JP" sz="2800" dirty="0" smtClean="0">
                <a:solidFill>
                  <a:prstClr val="black"/>
                </a:solidFill>
                <a:sym typeface="Symbol"/>
              </a:rPr>
              <a:t></a:t>
            </a:r>
            <a:r>
              <a:rPr lang="en-US" altLang="ja-JP" sz="2800" dirty="0" smtClean="0">
                <a:solidFill>
                  <a:prstClr val="black"/>
                </a:solidFill>
              </a:rPr>
              <a:t> y </a:t>
            </a:r>
            <a:r>
              <a:rPr lang="ja-JP" altLang="en-US" sz="2800" dirty="0" smtClean="0">
                <a:solidFill>
                  <a:prstClr val="black"/>
                </a:solidFill>
              </a:rPr>
              <a:t>という条件式が必ず成り立つ。</a:t>
            </a: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表明（</a:t>
            </a:r>
            <a:r>
              <a:rPr kumimoji="1" lang="en-US" altLang="ja-JP" dirty="0" smtClean="0"/>
              <a:t>assertion</a:t>
            </a:r>
            <a:r>
              <a:rPr kumimoji="1" lang="ja-JP" altLang="en-US" dirty="0" smtClean="0"/>
              <a:t>）</a:t>
            </a:r>
            <a:endParaRPr kumimoji="1" lang="ja-JP" altLang="en-US" dirty="0"/>
          </a:p>
        </p:txBody>
      </p:sp>
      <p:sp>
        <p:nvSpPr>
          <p:cNvPr id="4" name="テキスト ボックス 3"/>
          <p:cNvSpPr txBox="1"/>
          <p:nvPr/>
        </p:nvSpPr>
        <p:spPr>
          <a:xfrm>
            <a:off x="982639" y="1460311"/>
            <a:ext cx="7587524" cy="2246769"/>
          </a:xfrm>
          <a:prstGeom prst="rect">
            <a:avLst/>
          </a:prstGeom>
          <a:noFill/>
        </p:spPr>
        <p:txBody>
          <a:bodyPr wrap="square" rtlCol="0">
            <a:spAutoFit/>
          </a:bodyPr>
          <a:lstStyle/>
          <a:p>
            <a:r>
              <a:rPr kumimoji="1" lang="ja-JP" altLang="en-US" sz="2800" dirty="0" smtClean="0"/>
              <a:t>表明</a:t>
            </a:r>
            <a:r>
              <a:rPr kumimoji="1" lang="en-US" altLang="ja-JP" sz="2800" dirty="0" smtClean="0"/>
              <a:t>(assertion)</a:t>
            </a:r>
            <a:r>
              <a:rPr lang="ja-JP" altLang="en-US" sz="2800" dirty="0" smtClean="0"/>
              <a:t> </a:t>
            </a:r>
            <a:r>
              <a:rPr lang="en-US" altLang="ja-JP" sz="2800" dirty="0" smtClean="0"/>
              <a:t>--- </a:t>
            </a:r>
            <a:r>
              <a:rPr lang="ja-JP" altLang="en-US" sz="2800" dirty="0" smtClean="0"/>
              <a:t>条件式。</a:t>
            </a:r>
            <a:endParaRPr lang="en-US" altLang="ja-JP" sz="2800" dirty="0" smtClean="0"/>
          </a:p>
          <a:p>
            <a:endParaRPr lang="en-US" altLang="ja-JP" sz="2800" dirty="0" smtClean="0"/>
          </a:p>
          <a:p>
            <a:r>
              <a:rPr lang="en-US" altLang="ja-JP" sz="2800" dirty="0" smtClean="0"/>
              <a:t>Java</a:t>
            </a:r>
            <a:r>
              <a:rPr lang="ja-JP" altLang="en-US" sz="2800" dirty="0" smtClean="0"/>
              <a:t>では表明を記述するための構文がある。</a:t>
            </a:r>
            <a:endParaRPr lang="en-US" altLang="ja-JP" sz="2800" dirty="0" smtClean="0"/>
          </a:p>
          <a:p>
            <a:r>
              <a:rPr kumimoji="1" lang="en-US" altLang="ja-JP" sz="2800" dirty="0" smtClean="0"/>
              <a:t>C++</a:t>
            </a:r>
            <a:r>
              <a:rPr kumimoji="1" lang="ja-JP" altLang="en-US" sz="2800" dirty="0" smtClean="0"/>
              <a:t>では</a:t>
            </a:r>
            <a:r>
              <a:rPr lang="ja-JP" altLang="en-US" sz="2800" dirty="0" smtClean="0"/>
              <a:t>、</a:t>
            </a:r>
            <a:r>
              <a:rPr lang="en-US" altLang="ja-JP" sz="2800" dirty="0" err="1" smtClean="0"/>
              <a:t>assert.h</a:t>
            </a:r>
            <a:r>
              <a:rPr lang="ja-JP" altLang="en-US" sz="2800" dirty="0" smtClean="0"/>
              <a:t>をインクルードすることにより、</a:t>
            </a:r>
            <a:r>
              <a:rPr lang="en-US" altLang="ja-JP" sz="2800" dirty="0" smtClean="0"/>
              <a:t>assert</a:t>
            </a:r>
            <a:r>
              <a:rPr lang="ja-JP" altLang="en-US" sz="2800" dirty="0" smtClean="0"/>
              <a:t>というマクロを表明として使うことができる。</a:t>
            </a:r>
            <a:endParaRPr kumimoji="1" lang="ja-JP" altLang="en-US" sz="2800" dirty="0"/>
          </a:p>
        </p:txBody>
      </p:sp>
      <p:sp>
        <p:nvSpPr>
          <p:cNvPr id="5" name="テキスト ボックス 4"/>
          <p:cNvSpPr txBox="1"/>
          <p:nvPr/>
        </p:nvSpPr>
        <p:spPr>
          <a:xfrm>
            <a:off x="900750" y="4189860"/>
            <a:ext cx="2826415" cy="2246769"/>
          </a:xfrm>
          <a:prstGeom prst="rect">
            <a:avLst/>
          </a:prstGeom>
          <a:noFill/>
        </p:spPr>
        <p:txBody>
          <a:bodyPr wrap="none" rtlCol="0">
            <a:spAutoFit/>
          </a:bodyPr>
          <a:lstStyle/>
          <a:p>
            <a:r>
              <a:rPr kumimoji="1" lang="ja-JP" altLang="en-US" sz="2800" dirty="0" smtClean="0"/>
              <a:t>（</a:t>
            </a:r>
            <a:r>
              <a:rPr kumimoji="1" lang="en-US" altLang="ja-JP" sz="2800" dirty="0" smtClean="0"/>
              <a:t>Java</a:t>
            </a:r>
            <a:r>
              <a:rPr kumimoji="1" lang="ja-JP" altLang="en-US" sz="2800" dirty="0" smtClean="0"/>
              <a:t>の例）</a:t>
            </a:r>
            <a:endParaRPr kumimoji="1" lang="en-US" altLang="ja-JP" sz="2800" dirty="0" smtClean="0"/>
          </a:p>
          <a:p>
            <a:r>
              <a:rPr lang="en-US" altLang="ja-JP" sz="2800" dirty="0" smtClean="0"/>
              <a:t>    </a:t>
            </a:r>
            <a:r>
              <a:rPr lang="en-US" altLang="ja-JP" sz="2800" dirty="0" err="1" smtClean="0"/>
              <a:t>int</a:t>
            </a:r>
            <a:r>
              <a:rPr lang="en-US" altLang="ja-JP" sz="2800" dirty="0" smtClean="0"/>
              <a:t> sum (</a:t>
            </a:r>
            <a:r>
              <a:rPr lang="en-US" altLang="ja-JP" sz="2800" dirty="0" err="1" smtClean="0"/>
              <a:t>int</a:t>
            </a:r>
            <a:r>
              <a:rPr lang="en-US" altLang="ja-JP" sz="2800" dirty="0" smtClean="0"/>
              <a:t> n) {</a:t>
            </a:r>
            <a:endParaRPr kumimoji="1" lang="en-US" altLang="ja-JP" sz="2800" dirty="0" smtClean="0"/>
          </a:p>
          <a:p>
            <a:r>
              <a:rPr lang="en-US" altLang="ja-JP" sz="2800" dirty="0" smtClean="0"/>
              <a:t>        </a:t>
            </a:r>
            <a:r>
              <a:rPr lang="en-US" altLang="ja-JP" sz="2800" dirty="0" smtClean="0">
                <a:solidFill>
                  <a:srgbClr val="FF0000"/>
                </a:solidFill>
              </a:rPr>
              <a:t>assert (n &gt; 0);</a:t>
            </a:r>
          </a:p>
          <a:p>
            <a:r>
              <a:rPr lang="en-US" altLang="ja-JP" sz="2800" dirty="0" smtClean="0"/>
              <a:t>        …</a:t>
            </a:r>
          </a:p>
          <a:p>
            <a:r>
              <a:rPr lang="en-US" altLang="ja-JP" sz="2800" dirty="0" smtClean="0"/>
              <a:t>    }</a:t>
            </a:r>
            <a:endParaRPr kumimoji="1" lang="ja-JP" altLang="en-US" sz="2800" dirty="0"/>
          </a:p>
        </p:txBody>
      </p:sp>
      <p:sp>
        <p:nvSpPr>
          <p:cNvPr id="6" name="テキスト ボックス 5"/>
          <p:cNvSpPr txBox="1"/>
          <p:nvPr/>
        </p:nvSpPr>
        <p:spPr>
          <a:xfrm>
            <a:off x="3903252" y="4199841"/>
            <a:ext cx="4817659" cy="2246769"/>
          </a:xfrm>
          <a:prstGeom prst="rect">
            <a:avLst/>
          </a:prstGeom>
          <a:noFill/>
        </p:spPr>
        <p:txBody>
          <a:bodyPr wrap="square" rtlCol="0">
            <a:spAutoFit/>
          </a:bodyPr>
          <a:lstStyle/>
          <a:p>
            <a:r>
              <a:rPr lang="en-US" altLang="ja-JP" sz="2800" dirty="0" smtClean="0"/>
              <a:t>s</a:t>
            </a:r>
            <a:r>
              <a:rPr kumimoji="1" lang="en-US" altLang="ja-JP" sz="2800" dirty="0" smtClean="0"/>
              <a:t>um</a:t>
            </a:r>
            <a:r>
              <a:rPr kumimoji="1" lang="ja-JP" altLang="en-US" sz="2800" dirty="0" smtClean="0"/>
              <a:t>というメソッドの呼び出しでは引数には正の</a:t>
            </a:r>
            <a:r>
              <a:rPr kumimoji="1" lang="en-US" altLang="ja-JP" sz="2800" dirty="0" err="1" smtClean="0"/>
              <a:t>int</a:t>
            </a:r>
            <a:r>
              <a:rPr kumimoji="1" lang="ja-JP" altLang="en-US" sz="2800" dirty="0" smtClean="0"/>
              <a:t>型の値しか渡されないという場合にこのような</a:t>
            </a:r>
            <a:r>
              <a:rPr kumimoji="1" lang="en-US" altLang="ja-JP" sz="2800" dirty="0" smtClean="0"/>
              <a:t>assertion</a:t>
            </a:r>
            <a:r>
              <a:rPr kumimoji="1" lang="ja-JP" altLang="en-US" sz="2800" dirty="0" smtClean="0"/>
              <a:t>を記述しておけば、バグの発見に役立つ。</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48944"/>
          </a:xfrm>
        </p:spPr>
        <p:txBody>
          <a:bodyPr>
            <a:normAutofit fontScale="90000"/>
          </a:bodyPr>
          <a:lstStyle/>
          <a:p>
            <a:r>
              <a:rPr lang="ja-JP" altLang="en-US" dirty="0" smtClean="0"/>
              <a:t>表明</a:t>
            </a:r>
            <a:r>
              <a:rPr kumimoji="1" lang="ja-JP" altLang="en-US" dirty="0" smtClean="0"/>
              <a:t>の例</a:t>
            </a:r>
            <a:endParaRPr kumimoji="1" lang="ja-JP" altLang="en-US" dirty="0"/>
          </a:p>
        </p:txBody>
      </p:sp>
      <p:sp>
        <p:nvSpPr>
          <p:cNvPr id="5" name="テキスト ボックス 4"/>
          <p:cNvSpPr txBox="1"/>
          <p:nvPr/>
        </p:nvSpPr>
        <p:spPr>
          <a:xfrm>
            <a:off x="629259" y="1230002"/>
            <a:ext cx="5735866" cy="523220"/>
          </a:xfrm>
          <a:prstGeom prst="rect">
            <a:avLst/>
          </a:prstGeom>
          <a:noFill/>
        </p:spPr>
        <p:txBody>
          <a:bodyPr wrap="none" rtlCol="0">
            <a:spAutoFit/>
          </a:bodyPr>
          <a:lstStyle/>
          <a:p>
            <a:r>
              <a:rPr lang="ja-JP" altLang="en-US" sz="2800" dirty="0" smtClean="0"/>
              <a:t>ここでは表明を</a:t>
            </a:r>
            <a:r>
              <a:rPr lang="en-US" altLang="ja-JP" sz="2800" dirty="0" smtClean="0"/>
              <a:t>{ }</a:t>
            </a:r>
            <a:r>
              <a:rPr lang="ja-JP" altLang="en-US" sz="2800" dirty="0" smtClean="0"/>
              <a:t>で囲んで記述する。</a:t>
            </a:r>
            <a:endParaRPr lang="en-US" altLang="ja-JP" sz="2800" dirty="0" smtClean="0"/>
          </a:p>
        </p:txBody>
      </p:sp>
      <p:sp>
        <p:nvSpPr>
          <p:cNvPr id="6" name="正方形/長方形 5"/>
          <p:cNvSpPr/>
          <p:nvPr/>
        </p:nvSpPr>
        <p:spPr>
          <a:xfrm>
            <a:off x="3678072" y="1916450"/>
            <a:ext cx="2845559" cy="1384995"/>
          </a:xfrm>
          <a:prstGeom prst="rect">
            <a:avLst/>
          </a:prstGeom>
        </p:spPr>
        <p:txBody>
          <a:bodyPr wrap="square">
            <a:spAutoFit/>
          </a:bodyPr>
          <a:lstStyle/>
          <a:p>
            <a:pPr lvl="0"/>
            <a:r>
              <a:rPr lang="en-US" altLang="ja-JP" sz="2800" dirty="0" smtClean="0">
                <a:solidFill>
                  <a:prstClr val="black"/>
                </a:solidFill>
              </a:rPr>
              <a:t> </a:t>
            </a:r>
            <a:r>
              <a:rPr lang="en-US" altLang="ja-JP" sz="2800" b="1" dirty="0" smtClean="0">
                <a:solidFill>
                  <a:prstClr val="black"/>
                </a:solidFill>
              </a:rPr>
              <a:t>while</a:t>
            </a:r>
            <a:r>
              <a:rPr lang="en-US" altLang="ja-JP" sz="2800" dirty="0" smtClean="0">
                <a:solidFill>
                  <a:prstClr val="black"/>
                </a:solidFill>
              </a:rPr>
              <a:t> x </a:t>
            </a:r>
            <a:r>
              <a:rPr lang="en-US" altLang="ja-JP" sz="2800" dirty="0" smtClean="0">
                <a:solidFill>
                  <a:prstClr val="black"/>
                </a:solidFill>
                <a:sym typeface="Symbol"/>
              </a:rPr>
              <a:t></a:t>
            </a:r>
            <a:r>
              <a:rPr lang="en-US" altLang="ja-JP" sz="2800" dirty="0" smtClean="0">
                <a:solidFill>
                  <a:prstClr val="black"/>
                </a:solidFill>
              </a:rPr>
              <a:t> y </a:t>
            </a:r>
            <a:r>
              <a:rPr lang="en-US" altLang="ja-JP" sz="2800" b="1" dirty="0" smtClean="0">
                <a:solidFill>
                  <a:prstClr val="black"/>
                </a:solidFill>
              </a:rPr>
              <a:t>do</a:t>
            </a:r>
          </a:p>
          <a:p>
            <a:pPr lvl="0"/>
            <a:r>
              <a:rPr lang="en-US" altLang="ja-JP" sz="2800" dirty="0" smtClean="0">
                <a:solidFill>
                  <a:srgbClr val="FF0000"/>
                </a:solidFill>
              </a:rPr>
              <a:t>     { x </a:t>
            </a:r>
            <a:r>
              <a:rPr lang="en-US" altLang="ja-JP" sz="2800" dirty="0" smtClean="0">
                <a:solidFill>
                  <a:srgbClr val="FF0000"/>
                </a:solidFill>
                <a:sym typeface="Symbol"/>
              </a:rPr>
              <a:t></a:t>
            </a:r>
            <a:r>
              <a:rPr lang="en-US" altLang="ja-JP" sz="2800" dirty="0" smtClean="0">
                <a:solidFill>
                  <a:srgbClr val="FF0000"/>
                </a:solidFill>
              </a:rPr>
              <a:t> y }</a:t>
            </a:r>
          </a:p>
          <a:p>
            <a:pPr lvl="0"/>
            <a:r>
              <a:rPr lang="en-US" altLang="ja-JP" sz="2800" dirty="0" smtClean="0">
                <a:solidFill>
                  <a:prstClr val="black"/>
                </a:solidFill>
              </a:rPr>
              <a:t>     x := x – y </a:t>
            </a:r>
          </a:p>
        </p:txBody>
      </p:sp>
      <p:sp>
        <p:nvSpPr>
          <p:cNvPr id="7" name="テキスト ボックス 6"/>
          <p:cNvSpPr txBox="1"/>
          <p:nvPr/>
        </p:nvSpPr>
        <p:spPr>
          <a:xfrm>
            <a:off x="614144" y="3398283"/>
            <a:ext cx="8311488" cy="954107"/>
          </a:xfrm>
          <a:prstGeom prst="rect">
            <a:avLst/>
          </a:prstGeom>
          <a:noFill/>
        </p:spPr>
        <p:txBody>
          <a:bodyPr wrap="square" rtlCol="0">
            <a:spAutoFit/>
          </a:bodyPr>
          <a:lstStyle/>
          <a:p>
            <a:r>
              <a:rPr lang="ja-JP" altLang="en-US" sz="2800" dirty="0" smtClean="0"/>
              <a:t>この</a:t>
            </a:r>
            <a:r>
              <a:rPr lang="en-US" altLang="ja-JP" sz="2800" dirty="0" smtClean="0"/>
              <a:t>while</a:t>
            </a:r>
            <a:r>
              <a:rPr lang="ja-JP" altLang="en-US" sz="2800" dirty="0" smtClean="0"/>
              <a:t>文に来る直前の地点で</a:t>
            </a:r>
            <a:r>
              <a:rPr lang="en-US" altLang="ja-JP" sz="2800" dirty="0" smtClean="0">
                <a:solidFill>
                  <a:srgbClr val="FF0000"/>
                </a:solidFill>
              </a:rPr>
              <a:t>{ x </a:t>
            </a:r>
            <a:r>
              <a:rPr lang="en-US" altLang="ja-JP" sz="2800" dirty="0" smtClean="0">
                <a:solidFill>
                  <a:srgbClr val="FF0000"/>
                </a:solidFill>
                <a:sym typeface="Symbol"/>
              </a:rPr>
              <a:t></a:t>
            </a:r>
            <a:r>
              <a:rPr lang="en-US" altLang="ja-JP" sz="2800" dirty="0" smtClean="0">
                <a:solidFill>
                  <a:srgbClr val="FF0000"/>
                </a:solidFill>
              </a:rPr>
              <a:t> 0 </a:t>
            </a:r>
            <a:r>
              <a:rPr lang="en-US" altLang="ja-JP" sz="2800" b="1" dirty="0" smtClean="0">
                <a:solidFill>
                  <a:srgbClr val="FF0000"/>
                </a:solidFill>
              </a:rPr>
              <a:t>and </a:t>
            </a:r>
            <a:r>
              <a:rPr lang="en-US" altLang="ja-JP" sz="2800" dirty="0" smtClean="0">
                <a:solidFill>
                  <a:srgbClr val="FF0000"/>
                </a:solidFill>
              </a:rPr>
              <a:t>y &gt; 0 }</a:t>
            </a:r>
            <a:r>
              <a:rPr lang="ja-JP" altLang="en-US" sz="2800" dirty="0" smtClean="0"/>
              <a:t>という</a:t>
            </a:r>
            <a:r>
              <a:rPr lang="en-US" altLang="ja-JP" sz="2800" dirty="0" smtClean="0"/>
              <a:t> </a:t>
            </a:r>
            <a:r>
              <a:rPr lang="ja-JP" altLang="en-US" sz="2800" dirty="0" smtClean="0"/>
              <a:t>表明が成立しているとする。その場合、</a:t>
            </a:r>
            <a:endParaRPr lang="en-US" altLang="ja-JP" sz="2800" dirty="0" smtClean="0"/>
          </a:p>
        </p:txBody>
      </p:sp>
      <p:sp>
        <p:nvSpPr>
          <p:cNvPr id="8" name="テキスト ボックス 7"/>
          <p:cNvSpPr txBox="1"/>
          <p:nvPr/>
        </p:nvSpPr>
        <p:spPr>
          <a:xfrm>
            <a:off x="1173712" y="1924321"/>
            <a:ext cx="2517036" cy="523220"/>
          </a:xfrm>
          <a:prstGeom prst="rect">
            <a:avLst/>
          </a:prstGeom>
          <a:noFill/>
        </p:spPr>
        <p:txBody>
          <a:bodyPr wrap="none" rtlCol="0">
            <a:spAutoFit/>
          </a:bodyPr>
          <a:lstStyle/>
          <a:p>
            <a:r>
              <a:rPr kumimoji="1" lang="ja-JP" altLang="en-US" sz="2800" dirty="0" smtClean="0"/>
              <a:t>（さきほどの例）</a:t>
            </a:r>
            <a:endParaRPr kumimoji="1" lang="ja-JP" altLang="en-US" sz="2800" dirty="0"/>
          </a:p>
        </p:txBody>
      </p:sp>
      <p:sp>
        <p:nvSpPr>
          <p:cNvPr id="9" name="正方形/長方形 8"/>
          <p:cNvSpPr/>
          <p:nvPr/>
        </p:nvSpPr>
        <p:spPr>
          <a:xfrm>
            <a:off x="1660478" y="4375344"/>
            <a:ext cx="3634853" cy="1815882"/>
          </a:xfrm>
          <a:prstGeom prst="rect">
            <a:avLst/>
          </a:prstGeom>
        </p:spPr>
        <p:txBody>
          <a:bodyPr wrap="square">
            <a:spAutoFit/>
          </a:bodyPr>
          <a:lstStyle/>
          <a:p>
            <a:pPr lvl="0"/>
            <a:r>
              <a:rPr lang="en-US" altLang="ja-JP" sz="2800" dirty="0" smtClean="0">
                <a:solidFill>
                  <a:prstClr val="black"/>
                </a:solidFill>
              </a:rPr>
              <a:t> </a:t>
            </a:r>
            <a:r>
              <a:rPr lang="en-US" altLang="ja-JP" sz="2800" dirty="0" smtClean="0">
                <a:solidFill>
                  <a:srgbClr val="FF0000"/>
                </a:solidFill>
              </a:rPr>
              <a:t>{ x </a:t>
            </a:r>
            <a:r>
              <a:rPr lang="en-US" altLang="ja-JP" sz="2800" dirty="0" smtClean="0">
                <a:solidFill>
                  <a:srgbClr val="FF0000"/>
                </a:solidFill>
                <a:sym typeface="Symbol"/>
              </a:rPr>
              <a:t></a:t>
            </a:r>
            <a:r>
              <a:rPr lang="en-US" altLang="ja-JP" sz="2800" dirty="0" smtClean="0">
                <a:solidFill>
                  <a:srgbClr val="FF0000"/>
                </a:solidFill>
              </a:rPr>
              <a:t> 0 </a:t>
            </a:r>
            <a:r>
              <a:rPr lang="en-US" altLang="ja-JP" sz="2800" b="1" dirty="0" smtClean="0">
                <a:solidFill>
                  <a:srgbClr val="FF0000"/>
                </a:solidFill>
              </a:rPr>
              <a:t>and </a:t>
            </a:r>
            <a:r>
              <a:rPr lang="en-US" altLang="ja-JP" sz="2800" dirty="0" smtClean="0">
                <a:solidFill>
                  <a:srgbClr val="FF0000"/>
                </a:solidFill>
              </a:rPr>
              <a:t>y &gt; 0 }</a:t>
            </a:r>
            <a:endParaRPr lang="en-US" altLang="ja-JP" sz="2800" dirty="0" smtClean="0">
              <a:solidFill>
                <a:prstClr val="black"/>
              </a:solidFill>
            </a:endParaRPr>
          </a:p>
          <a:p>
            <a:pPr lvl="0"/>
            <a:r>
              <a:rPr lang="en-US" altLang="ja-JP" sz="2800" dirty="0" smtClean="0">
                <a:solidFill>
                  <a:prstClr val="black"/>
                </a:solidFill>
              </a:rPr>
              <a:t> </a:t>
            </a:r>
            <a:r>
              <a:rPr lang="en-US" altLang="ja-JP" sz="2800" b="1" dirty="0" smtClean="0">
                <a:solidFill>
                  <a:prstClr val="black"/>
                </a:solidFill>
              </a:rPr>
              <a:t>while</a:t>
            </a:r>
            <a:r>
              <a:rPr lang="en-US" altLang="ja-JP" sz="2800" dirty="0" smtClean="0">
                <a:solidFill>
                  <a:prstClr val="black"/>
                </a:solidFill>
              </a:rPr>
              <a:t> x </a:t>
            </a:r>
            <a:r>
              <a:rPr lang="en-US" altLang="ja-JP" sz="2800" dirty="0" smtClean="0">
                <a:solidFill>
                  <a:prstClr val="black"/>
                </a:solidFill>
                <a:sym typeface="Symbol"/>
              </a:rPr>
              <a:t></a:t>
            </a:r>
            <a:r>
              <a:rPr lang="en-US" altLang="ja-JP" sz="2800" dirty="0" smtClean="0">
                <a:solidFill>
                  <a:prstClr val="black"/>
                </a:solidFill>
              </a:rPr>
              <a:t> y </a:t>
            </a:r>
            <a:r>
              <a:rPr lang="en-US" altLang="ja-JP" sz="2800" b="1" dirty="0" smtClean="0">
                <a:solidFill>
                  <a:prstClr val="black"/>
                </a:solidFill>
              </a:rPr>
              <a:t>do</a:t>
            </a:r>
          </a:p>
          <a:p>
            <a:pPr lvl="0"/>
            <a:r>
              <a:rPr lang="en-US" altLang="ja-JP" sz="2800" dirty="0" smtClean="0">
                <a:solidFill>
                  <a:srgbClr val="FF0000"/>
                </a:solidFill>
              </a:rPr>
              <a:t>     { y &gt; 0 </a:t>
            </a:r>
            <a:r>
              <a:rPr lang="en-US" altLang="ja-JP" sz="2800" b="1" dirty="0" smtClean="0">
                <a:solidFill>
                  <a:srgbClr val="FF0000"/>
                </a:solidFill>
              </a:rPr>
              <a:t>and</a:t>
            </a:r>
            <a:r>
              <a:rPr lang="en-US" altLang="ja-JP" sz="2800" dirty="0" smtClean="0">
                <a:solidFill>
                  <a:srgbClr val="FF0000"/>
                </a:solidFill>
              </a:rPr>
              <a:t> x </a:t>
            </a:r>
            <a:r>
              <a:rPr lang="en-US" altLang="ja-JP" sz="2800" dirty="0" smtClean="0">
                <a:solidFill>
                  <a:srgbClr val="FF0000"/>
                </a:solidFill>
                <a:sym typeface="Symbol"/>
              </a:rPr>
              <a:t></a:t>
            </a:r>
            <a:r>
              <a:rPr lang="en-US" altLang="ja-JP" sz="2800" dirty="0" smtClean="0">
                <a:solidFill>
                  <a:srgbClr val="FF0000"/>
                </a:solidFill>
              </a:rPr>
              <a:t> y }</a:t>
            </a:r>
          </a:p>
          <a:p>
            <a:pPr lvl="0"/>
            <a:r>
              <a:rPr lang="en-US" altLang="ja-JP" sz="2800" dirty="0" smtClean="0">
                <a:solidFill>
                  <a:prstClr val="black"/>
                </a:solidFill>
              </a:rPr>
              <a:t>     x := x – y </a:t>
            </a:r>
          </a:p>
        </p:txBody>
      </p:sp>
      <p:sp>
        <p:nvSpPr>
          <p:cNvPr id="10" name="テキスト ボックス 9"/>
          <p:cNvSpPr txBox="1"/>
          <p:nvPr/>
        </p:nvSpPr>
        <p:spPr>
          <a:xfrm>
            <a:off x="655089" y="6168785"/>
            <a:ext cx="6871518" cy="523220"/>
          </a:xfrm>
          <a:prstGeom prst="rect">
            <a:avLst/>
          </a:prstGeom>
          <a:noFill/>
        </p:spPr>
        <p:txBody>
          <a:bodyPr wrap="none" rtlCol="0">
            <a:spAutoFit/>
          </a:bodyPr>
          <a:lstStyle/>
          <a:p>
            <a:r>
              <a:rPr lang="ja-JP" altLang="en-US" sz="2800" dirty="0" smtClean="0"/>
              <a:t>の中の </a:t>
            </a:r>
            <a:r>
              <a:rPr lang="en-US" altLang="ja-JP" sz="2800" dirty="0" smtClean="0">
                <a:solidFill>
                  <a:srgbClr val="FF0000"/>
                </a:solidFill>
              </a:rPr>
              <a:t>{ y &gt; 0 </a:t>
            </a:r>
            <a:r>
              <a:rPr lang="en-US" altLang="ja-JP" sz="2800" b="1" dirty="0" smtClean="0">
                <a:solidFill>
                  <a:srgbClr val="FF0000"/>
                </a:solidFill>
              </a:rPr>
              <a:t>and</a:t>
            </a:r>
            <a:r>
              <a:rPr lang="en-US" altLang="ja-JP" sz="2800" dirty="0" smtClean="0">
                <a:solidFill>
                  <a:srgbClr val="FF0000"/>
                </a:solidFill>
              </a:rPr>
              <a:t> x </a:t>
            </a:r>
            <a:r>
              <a:rPr lang="en-US" altLang="ja-JP" sz="2800" dirty="0" smtClean="0">
                <a:solidFill>
                  <a:srgbClr val="FF0000"/>
                </a:solidFill>
                <a:sym typeface="Symbol"/>
              </a:rPr>
              <a:t></a:t>
            </a:r>
            <a:r>
              <a:rPr lang="en-US" altLang="ja-JP" sz="2800" dirty="0" smtClean="0">
                <a:solidFill>
                  <a:srgbClr val="FF0000"/>
                </a:solidFill>
              </a:rPr>
              <a:t> y }</a:t>
            </a:r>
            <a:r>
              <a:rPr lang="ja-JP" altLang="en-US" sz="2800" dirty="0" smtClean="0">
                <a:solidFill>
                  <a:srgbClr val="FF0000"/>
                </a:solidFill>
              </a:rPr>
              <a:t> </a:t>
            </a:r>
            <a:r>
              <a:rPr lang="ja-JP" altLang="en-US" sz="2800" dirty="0" smtClean="0"/>
              <a:t>は不変表明となる。</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48944"/>
          </a:xfrm>
        </p:spPr>
        <p:txBody>
          <a:bodyPr>
            <a:normAutofit fontScale="90000"/>
          </a:bodyPr>
          <a:lstStyle/>
          <a:p>
            <a:r>
              <a:rPr lang="ja-JP" altLang="en-US" dirty="0" smtClean="0"/>
              <a:t>表明</a:t>
            </a:r>
            <a:r>
              <a:rPr kumimoji="1" lang="ja-JP" altLang="en-US" dirty="0" smtClean="0"/>
              <a:t>の例</a:t>
            </a:r>
            <a:r>
              <a:rPr lang="ja-JP" altLang="en-US" dirty="0" smtClean="0"/>
              <a:t>（続き）</a:t>
            </a:r>
            <a:endParaRPr kumimoji="1" lang="ja-JP" altLang="en-US" dirty="0"/>
          </a:p>
        </p:txBody>
      </p:sp>
      <p:sp>
        <p:nvSpPr>
          <p:cNvPr id="9" name="正方形/長方形 8"/>
          <p:cNvSpPr/>
          <p:nvPr/>
        </p:nvSpPr>
        <p:spPr>
          <a:xfrm>
            <a:off x="896203" y="1263655"/>
            <a:ext cx="3634853" cy="2246769"/>
          </a:xfrm>
          <a:prstGeom prst="rect">
            <a:avLst/>
          </a:prstGeom>
        </p:spPr>
        <p:txBody>
          <a:bodyPr wrap="square">
            <a:spAutoFit/>
          </a:bodyPr>
          <a:lstStyle/>
          <a:p>
            <a:pPr lvl="0"/>
            <a:r>
              <a:rPr lang="en-US" altLang="ja-JP" sz="2800" dirty="0" smtClean="0">
                <a:solidFill>
                  <a:prstClr val="black"/>
                </a:solidFill>
              </a:rPr>
              <a:t> </a:t>
            </a:r>
            <a:r>
              <a:rPr lang="en-US" altLang="ja-JP" sz="2800" dirty="0" smtClean="0">
                <a:solidFill>
                  <a:srgbClr val="FF0000"/>
                </a:solidFill>
              </a:rPr>
              <a:t>{ x </a:t>
            </a:r>
            <a:r>
              <a:rPr lang="en-US" altLang="ja-JP" sz="2800" dirty="0" smtClean="0">
                <a:solidFill>
                  <a:srgbClr val="FF0000"/>
                </a:solidFill>
                <a:sym typeface="Symbol"/>
              </a:rPr>
              <a:t></a:t>
            </a:r>
            <a:r>
              <a:rPr lang="en-US" altLang="ja-JP" sz="2800" dirty="0" smtClean="0">
                <a:solidFill>
                  <a:srgbClr val="FF0000"/>
                </a:solidFill>
              </a:rPr>
              <a:t> 0 </a:t>
            </a:r>
            <a:r>
              <a:rPr lang="en-US" altLang="ja-JP" sz="2800" b="1" dirty="0" smtClean="0">
                <a:solidFill>
                  <a:srgbClr val="FF0000"/>
                </a:solidFill>
              </a:rPr>
              <a:t>and </a:t>
            </a:r>
            <a:r>
              <a:rPr lang="en-US" altLang="ja-JP" sz="2800" dirty="0" smtClean="0">
                <a:solidFill>
                  <a:srgbClr val="FF0000"/>
                </a:solidFill>
              </a:rPr>
              <a:t>y &gt; 0 }</a:t>
            </a:r>
            <a:endParaRPr lang="en-US" altLang="ja-JP" sz="2800" dirty="0" smtClean="0">
              <a:solidFill>
                <a:prstClr val="black"/>
              </a:solidFill>
            </a:endParaRPr>
          </a:p>
          <a:p>
            <a:pPr lvl="0"/>
            <a:r>
              <a:rPr lang="en-US" altLang="ja-JP" sz="2800" dirty="0" smtClean="0">
                <a:solidFill>
                  <a:prstClr val="black"/>
                </a:solidFill>
              </a:rPr>
              <a:t> </a:t>
            </a:r>
            <a:r>
              <a:rPr lang="en-US" altLang="ja-JP" sz="2800" b="1" dirty="0" smtClean="0">
                <a:solidFill>
                  <a:prstClr val="black"/>
                </a:solidFill>
              </a:rPr>
              <a:t>while</a:t>
            </a:r>
            <a:r>
              <a:rPr lang="en-US" altLang="ja-JP" sz="2800" dirty="0" smtClean="0">
                <a:solidFill>
                  <a:prstClr val="black"/>
                </a:solidFill>
              </a:rPr>
              <a:t> x </a:t>
            </a:r>
            <a:r>
              <a:rPr lang="en-US" altLang="ja-JP" sz="2800" dirty="0" smtClean="0">
                <a:solidFill>
                  <a:prstClr val="black"/>
                </a:solidFill>
                <a:sym typeface="Symbol"/>
              </a:rPr>
              <a:t></a:t>
            </a:r>
            <a:r>
              <a:rPr lang="en-US" altLang="ja-JP" sz="2800" dirty="0" smtClean="0">
                <a:solidFill>
                  <a:prstClr val="black"/>
                </a:solidFill>
              </a:rPr>
              <a:t> y </a:t>
            </a:r>
            <a:r>
              <a:rPr lang="en-US" altLang="ja-JP" sz="2800" b="1" dirty="0" smtClean="0">
                <a:solidFill>
                  <a:prstClr val="black"/>
                </a:solidFill>
              </a:rPr>
              <a:t>do</a:t>
            </a:r>
          </a:p>
          <a:p>
            <a:pPr lvl="0"/>
            <a:r>
              <a:rPr lang="en-US" altLang="ja-JP" sz="2800" dirty="0" smtClean="0">
                <a:solidFill>
                  <a:srgbClr val="FF0000"/>
                </a:solidFill>
              </a:rPr>
              <a:t>     { y &gt; 0 </a:t>
            </a:r>
            <a:r>
              <a:rPr lang="en-US" altLang="ja-JP" sz="2800" b="1" dirty="0" smtClean="0">
                <a:solidFill>
                  <a:srgbClr val="FF0000"/>
                </a:solidFill>
              </a:rPr>
              <a:t>and</a:t>
            </a:r>
            <a:r>
              <a:rPr lang="en-US" altLang="ja-JP" sz="2800" dirty="0" smtClean="0">
                <a:solidFill>
                  <a:srgbClr val="FF0000"/>
                </a:solidFill>
              </a:rPr>
              <a:t> x </a:t>
            </a:r>
            <a:r>
              <a:rPr lang="en-US" altLang="ja-JP" sz="2800" dirty="0" smtClean="0">
                <a:solidFill>
                  <a:srgbClr val="FF0000"/>
                </a:solidFill>
                <a:sym typeface="Symbol"/>
              </a:rPr>
              <a:t></a:t>
            </a:r>
            <a:r>
              <a:rPr lang="en-US" altLang="ja-JP" sz="2800" dirty="0" smtClean="0">
                <a:solidFill>
                  <a:srgbClr val="FF0000"/>
                </a:solidFill>
              </a:rPr>
              <a:t> y }</a:t>
            </a:r>
          </a:p>
          <a:p>
            <a:pPr lvl="0"/>
            <a:r>
              <a:rPr lang="en-US" altLang="ja-JP" sz="2800" dirty="0" smtClean="0">
                <a:solidFill>
                  <a:prstClr val="black"/>
                </a:solidFill>
              </a:rPr>
              <a:t>     x := x – y </a:t>
            </a:r>
          </a:p>
          <a:p>
            <a:r>
              <a:rPr lang="en-US" altLang="ja-JP" sz="2800" dirty="0" smtClean="0">
                <a:solidFill>
                  <a:prstClr val="black"/>
                </a:solidFill>
              </a:rPr>
              <a:t>     </a:t>
            </a:r>
            <a:r>
              <a:rPr lang="en-US" altLang="ja-JP" sz="2800" dirty="0" smtClean="0">
                <a:solidFill>
                  <a:srgbClr val="FF0000"/>
                </a:solidFill>
              </a:rPr>
              <a:t>{ x </a:t>
            </a:r>
            <a:r>
              <a:rPr lang="en-US" altLang="ja-JP" sz="2800" dirty="0" smtClean="0">
                <a:solidFill>
                  <a:srgbClr val="FF0000"/>
                </a:solidFill>
                <a:sym typeface="Symbol"/>
              </a:rPr>
              <a:t></a:t>
            </a:r>
            <a:r>
              <a:rPr lang="en-US" altLang="ja-JP" sz="2800" dirty="0" smtClean="0">
                <a:solidFill>
                  <a:srgbClr val="FF0000"/>
                </a:solidFill>
              </a:rPr>
              <a:t> 0 </a:t>
            </a:r>
            <a:r>
              <a:rPr lang="en-US" altLang="ja-JP" sz="2800" b="1" dirty="0" smtClean="0">
                <a:solidFill>
                  <a:srgbClr val="FF0000"/>
                </a:solidFill>
              </a:rPr>
              <a:t>and </a:t>
            </a:r>
            <a:r>
              <a:rPr lang="en-US" altLang="ja-JP" sz="2800" dirty="0" smtClean="0">
                <a:solidFill>
                  <a:srgbClr val="FF0000"/>
                </a:solidFill>
              </a:rPr>
              <a:t>y &gt; 0 }</a:t>
            </a:r>
            <a:endParaRPr lang="en-US" altLang="ja-JP" sz="2800" dirty="0" smtClean="0">
              <a:solidFill>
                <a:prstClr val="black"/>
              </a:solidFill>
            </a:endParaRPr>
          </a:p>
        </p:txBody>
      </p:sp>
      <p:sp>
        <p:nvSpPr>
          <p:cNvPr id="10" name="テキスト ボックス 9"/>
          <p:cNvSpPr txBox="1"/>
          <p:nvPr/>
        </p:nvSpPr>
        <p:spPr>
          <a:xfrm>
            <a:off x="689317" y="3736125"/>
            <a:ext cx="7799589" cy="1815882"/>
          </a:xfrm>
          <a:prstGeom prst="rect">
            <a:avLst/>
          </a:prstGeom>
          <a:noFill/>
        </p:spPr>
        <p:txBody>
          <a:bodyPr wrap="square" rtlCol="0">
            <a:spAutoFit/>
          </a:bodyPr>
          <a:lstStyle/>
          <a:p>
            <a:r>
              <a:rPr lang="ja-JP" altLang="en-US" sz="2800" dirty="0" smtClean="0"/>
              <a:t>上記の</a:t>
            </a:r>
            <a:r>
              <a:rPr lang="en-US" altLang="ja-JP" sz="2800" dirty="0" smtClean="0"/>
              <a:t>while</a:t>
            </a:r>
            <a:r>
              <a:rPr lang="ja-JP" altLang="en-US" sz="2800" dirty="0" smtClean="0"/>
              <a:t>文の直前の表明が不変表明の場合、３か所の表明はすべて不変表明となる。</a:t>
            </a:r>
            <a:endParaRPr lang="en-US" altLang="ja-JP" sz="2800" dirty="0" smtClean="0"/>
          </a:p>
          <a:p>
            <a:r>
              <a:rPr lang="ja-JP" altLang="en-US" sz="2800" dirty="0" smtClean="0"/>
              <a:t>特に、表明</a:t>
            </a:r>
            <a:r>
              <a:rPr lang="en-US" altLang="ja-JP" sz="2800" dirty="0" smtClean="0"/>
              <a:t> { x </a:t>
            </a:r>
            <a:r>
              <a:rPr lang="en-US" altLang="ja-JP" sz="2800" dirty="0" smtClean="0">
                <a:sym typeface="Symbol"/>
              </a:rPr>
              <a:t></a:t>
            </a:r>
            <a:r>
              <a:rPr lang="en-US" altLang="ja-JP" sz="2800" dirty="0" smtClean="0"/>
              <a:t> 0 </a:t>
            </a:r>
            <a:r>
              <a:rPr lang="en-US" altLang="ja-JP" sz="2800" b="1" dirty="0" smtClean="0"/>
              <a:t>and </a:t>
            </a:r>
            <a:r>
              <a:rPr lang="en-US" altLang="ja-JP" sz="2800" dirty="0" smtClean="0"/>
              <a:t>y &gt; 0 } </a:t>
            </a:r>
            <a:r>
              <a:rPr lang="ja-JP" altLang="en-US" sz="2800" dirty="0" smtClean="0"/>
              <a:t>は、ループのどの繰り返しの回でも成り立つのでループ不変表明という。</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事前条件、事後条件</a:t>
            </a:r>
            <a:endParaRPr kumimoji="1" lang="ja-JP" altLang="en-US" dirty="0"/>
          </a:p>
        </p:txBody>
      </p:sp>
      <p:sp>
        <p:nvSpPr>
          <p:cNvPr id="4" name="テキスト ボックス 3"/>
          <p:cNvSpPr txBox="1"/>
          <p:nvPr/>
        </p:nvSpPr>
        <p:spPr>
          <a:xfrm>
            <a:off x="545910" y="1357298"/>
            <a:ext cx="7619265" cy="2246769"/>
          </a:xfrm>
          <a:prstGeom prst="rect">
            <a:avLst/>
          </a:prstGeom>
          <a:noFill/>
        </p:spPr>
        <p:txBody>
          <a:bodyPr wrap="square" rtlCol="0">
            <a:spAutoFit/>
          </a:bodyPr>
          <a:lstStyle/>
          <a:p>
            <a:r>
              <a:rPr kumimoji="1" lang="en-US" altLang="ja-JP" sz="2800" dirty="0" smtClean="0"/>
              <a:t>Single entry/single exit</a:t>
            </a:r>
            <a:r>
              <a:rPr kumimoji="1" lang="ja-JP" altLang="en-US" sz="2800" dirty="0" smtClean="0"/>
              <a:t>の構成要素からなるプログラムの場合、プログラム中の文の振る舞いはそ</a:t>
            </a:r>
            <a:r>
              <a:rPr lang="ja-JP" altLang="en-US" sz="2800" dirty="0" smtClean="0"/>
              <a:t>の文の</a:t>
            </a:r>
            <a:r>
              <a:rPr kumimoji="1" lang="ja-JP" altLang="en-US" sz="2800" dirty="0" smtClean="0"/>
              <a:t>入口と出口における</a:t>
            </a:r>
            <a:r>
              <a:rPr lang="ja-JP" altLang="en-US" sz="2800" dirty="0" smtClean="0"/>
              <a:t>表明</a:t>
            </a:r>
            <a:r>
              <a:rPr kumimoji="1" lang="ja-JP" altLang="en-US" sz="2800" dirty="0" smtClean="0"/>
              <a:t>によって特徴付けることができる</a:t>
            </a:r>
            <a:r>
              <a:rPr lang="ja-JP" altLang="en-US" sz="2800" dirty="0" smtClean="0"/>
              <a:t>。（命令型言語のプログラム（文）の意味は、文の実行による状態の変化なので。）</a:t>
            </a:r>
            <a:endParaRPr kumimoji="1" lang="en-US" altLang="ja-JP" sz="2800" dirty="0" smtClean="0"/>
          </a:p>
        </p:txBody>
      </p:sp>
      <p:sp>
        <p:nvSpPr>
          <p:cNvPr id="5" name="正方形/長方形 4"/>
          <p:cNvSpPr/>
          <p:nvPr/>
        </p:nvSpPr>
        <p:spPr>
          <a:xfrm>
            <a:off x="1754774" y="4793914"/>
            <a:ext cx="1428760" cy="64294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smtClean="0">
                <a:solidFill>
                  <a:schemeClr val="tx1"/>
                </a:solidFill>
              </a:rPr>
              <a:t>文</a:t>
            </a:r>
            <a:r>
              <a:rPr kumimoji="1" lang="en-US" altLang="ja-JP" sz="2800" dirty="0" smtClean="0">
                <a:solidFill>
                  <a:schemeClr val="tx1"/>
                </a:solidFill>
              </a:rPr>
              <a:t> </a:t>
            </a:r>
          </a:p>
        </p:txBody>
      </p:sp>
      <p:cxnSp>
        <p:nvCxnSpPr>
          <p:cNvPr id="7" name="直線矢印コネクタ 6"/>
          <p:cNvCxnSpPr>
            <a:endCxn id="5" idx="0"/>
          </p:cNvCxnSpPr>
          <p:nvPr/>
        </p:nvCxnSpPr>
        <p:spPr>
          <a:xfrm rot="5400000">
            <a:off x="2076245" y="4401005"/>
            <a:ext cx="785818"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rot="5400000">
            <a:off x="2077039" y="5828971"/>
            <a:ext cx="785818"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2597962" y="5542511"/>
            <a:ext cx="4604676" cy="954107"/>
          </a:xfrm>
          <a:prstGeom prst="rect">
            <a:avLst/>
          </a:prstGeom>
          <a:noFill/>
        </p:spPr>
        <p:txBody>
          <a:bodyPr wrap="square" rtlCol="0">
            <a:spAutoFit/>
          </a:bodyPr>
          <a:lstStyle/>
          <a:p>
            <a:r>
              <a:rPr lang="ja-JP" altLang="en-US" sz="2800" dirty="0" smtClean="0"/>
              <a:t>文の出口における表明（事後条件、</a:t>
            </a:r>
            <a:r>
              <a:rPr lang="en-US" altLang="ja-JP" sz="2800" dirty="0" err="1" smtClean="0"/>
              <a:t>postcondition</a:t>
            </a:r>
            <a:r>
              <a:rPr lang="ja-JP" altLang="en-US" sz="2800" dirty="0" smtClean="0"/>
              <a:t>）</a:t>
            </a:r>
            <a:endParaRPr kumimoji="1" lang="ja-JP" altLang="en-US" sz="2800" dirty="0"/>
          </a:p>
        </p:txBody>
      </p:sp>
      <p:sp>
        <p:nvSpPr>
          <p:cNvPr id="12" name="テキスト ボックス 11"/>
          <p:cNvSpPr txBox="1"/>
          <p:nvPr/>
        </p:nvSpPr>
        <p:spPr>
          <a:xfrm>
            <a:off x="2581081" y="3732778"/>
            <a:ext cx="4579355" cy="954107"/>
          </a:xfrm>
          <a:prstGeom prst="rect">
            <a:avLst/>
          </a:prstGeom>
          <a:noFill/>
        </p:spPr>
        <p:txBody>
          <a:bodyPr wrap="square" rtlCol="0">
            <a:spAutoFit/>
          </a:bodyPr>
          <a:lstStyle/>
          <a:p>
            <a:r>
              <a:rPr lang="ja-JP" altLang="en-US" sz="2800" dirty="0" smtClean="0"/>
              <a:t>文の入口における表明（事前条件、</a:t>
            </a:r>
            <a:r>
              <a:rPr lang="en-US" altLang="ja-JP" sz="2800" dirty="0" smtClean="0"/>
              <a:t>precondition</a:t>
            </a:r>
            <a:r>
              <a:rPr lang="ja-JP" altLang="en-US" sz="2800" dirty="0" smtClean="0"/>
              <a:t>）</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2877"/>
            <a:ext cx="8229600" cy="830831"/>
          </a:xfrm>
        </p:spPr>
        <p:txBody>
          <a:bodyPr/>
          <a:lstStyle/>
          <a:p>
            <a:r>
              <a:rPr kumimoji="1" lang="en-US" altLang="ja-JP" dirty="0" smtClean="0"/>
              <a:t>Hoare triple</a:t>
            </a:r>
            <a:endParaRPr kumimoji="1" lang="ja-JP" altLang="en-US" dirty="0"/>
          </a:p>
        </p:txBody>
      </p:sp>
      <p:sp>
        <p:nvSpPr>
          <p:cNvPr id="3" name="テキスト ボックス 2"/>
          <p:cNvSpPr txBox="1"/>
          <p:nvPr/>
        </p:nvSpPr>
        <p:spPr>
          <a:xfrm>
            <a:off x="603023" y="1385767"/>
            <a:ext cx="7858589" cy="2246769"/>
          </a:xfrm>
          <a:prstGeom prst="rect">
            <a:avLst/>
          </a:prstGeom>
          <a:noFill/>
        </p:spPr>
        <p:txBody>
          <a:bodyPr wrap="square" rtlCol="0">
            <a:spAutoFit/>
          </a:bodyPr>
          <a:lstStyle/>
          <a:p>
            <a:r>
              <a:rPr lang="ja-JP" altLang="en-US" sz="2800" dirty="0" smtClean="0"/>
              <a:t>文の前後に表明を記述することにより命令型言語のプログラムの意味を記述できる。この考えを提唱したのが</a:t>
            </a:r>
            <a:r>
              <a:rPr lang="en-US" altLang="ja-JP" sz="2800" dirty="0" smtClean="0"/>
              <a:t>Charles Antony Richard Hoare</a:t>
            </a:r>
            <a:r>
              <a:rPr lang="ja-JP" altLang="en-US" sz="2800" dirty="0" smtClean="0"/>
              <a:t>（略して</a:t>
            </a:r>
            <a:r>
              <a:rPr lang="en-US" altLang="ja-JP" sz="2800" dirty="0" smtClean="0"/>
              <a:t>Tony Hoare</a:t>
            </a:r>
            <a:r>
              <a:rPr lang="ja-JP" altLang="en-US" sz="2800" dirty="0" smtClean="0"/>
              <a:t>）である。表明を</a:t>
            </a:r>
            <a:r>
              <a:rPr lang="en-US" altLang="ja-JP" sz="2800" dirty="0" smtClean="0"/>
              <a:t>{ }</a:t>
            </a:r>
            <a:r>
              <a:rPr lang="ja-JP" altLang="en-US" sz="2800" dirty="0" smtClean="0"/>
              <a:t>で囲んで表し、文の前後に書いたものを</a:t>
            </a:r>
            <a:r>
              <a:rPr lang="en-US" altLang="ja-JP" sz="2800" dirty="0" smtClean="0"/>
              <a:t>Hoare triple</a:t>
            </a:r>
            <a:r>
              <a:rPr lang="ja-JP" altLang="en-US" sz="2800" dirty="0" smtClean="0"/>
              <a:t>という。</a:t>
            </a:r>
            <a:endParaRPr lang="en-US" altLang="ja-JP" sz="2800" dirty="0" smtClean="0"/>
          </a:p>
        </p:txBody>
      </p:sp>
      <p:sp>
        <p:nvSpPr>
          <p:cNvPr id="8" name="テキスト ボックス 7"/>
          <p:cNvSpPr txBox="1"/>
          <p:nvPr/>
        </p:nvSpPr>
        <p:spPr>
          <a:xfrm>
            <a:off x="849309" y="4616279"/>
            <a:ext cx="2030368" cy="1384995"/>
          </a:xfrm>
          <a:prstGeom prst="rect">
            <a:avLst/>
          </a:prstGeom>
          <a:noFill/>
        </p:spPr>
        <p:txBody>
          <a:bodyPr wrap="square" rtlCol="0">
            <a:spAutoFit/>
          </a:bodyPr>
          <a:lstStyle/>
          <a:p>
            <a:r>
              <a:rPr lang="en-US" altLang="ja-JP" sz="2800" dirty="0" smtClean="0"/>
              <a:t>Hoare triple</a:t>
            </a:r>
          </a:p>
          <a:p>
            <a:r>
              <a:rPr lang="en-US" altLang="ja-JP" sz="2800" dirty="0" smtClean="0"/>
              <a:t>{P}  S  {Q}</a:t>
            </a:r>
          </a:p>
          <a:p>
            <a:r>
              <a:rPr lang="ja-JP" altLang="en-US" sz="2800" dirty="0" smtClean="0"/>
              <a:t>の意味</a:t>
            </a:r>
            <a:endParaRPr kumimoji="1" lang="en-US" altLang="ja-JP" sz="2800" dirty="0" smtClean="0"/>
          </a:p>
        </p:txBody>
      </p:sp>
      <p:sp>
        <p:nvSpPr>
          <p:cNvPr id="9" name="正方形/長方形 8"/>
          <p:cNvSpPr/>
          <p:nvPr/>
        </p:nvSpPr>
        <p:spPr>
          <a:xfrm>
            <a:off x="3002509" y="4640238"/>
            <a:ext cx="5486398" cy="1384995"/>
          </a:xfrm>
          <a:prstGeom prst="rect">
            <a:avLst/>
          </a:prstGeom>
          <a:ln>
            <a:solidFill>
              <a:schemeClr val="tx1"/>
            </a:solidFill>
          </a:ln>
        </p:spPr>
        <p:txBody>
          <a:bodyPr wrap="square">
            <a:spAutoFit/>
          </a:bodyPr>
          <a:lstStyle/>
          <a:p>
            <a:r>
              <a:rPr lang="en-US" altLang="ja-JP" sz="2800" dirty="0" smtClean="0">
                <a:solidFill>
                  <a:prstClr val="black"/>
                </a:solidFill>
              </a:rPr>
              <a:t>P</a:t>
            </a:r>
            <a:r>
              <a:rPr lang="ja-JP" altLang="en-US" sz="2800" dirty="0" smtClean="0">
                <a:solidFill>
                  <a:prstClr val="black"/>
                </a:solidFill>
              </a:rPr>
              <a:t>が成り立つ任意の状態</a:t>
            </a:r>
            <a:r>
              <a:rPr lang="ja-JP" altLang="en-US" sz="2800" dirty="0" smtClean="0">
                <a:solidFill>
                  <a:prstClr val="black"/>
                </a:solidFill>
                <a:sym typeface="Symbol"/>
              </a:rPr>
              <a:t>において</a:t>
            </a:r>
            <a:r>
              <a:rPr lang="ja-JP" altLang="en-US" sz="2800" dirty="0" smtClean="0">
                <a:solidFill>
                  <a:prstClr val="black"/>
                </a:solidFill>
              </a:rPr>
              <a:t>文</a:t>
            </a:r>
            <a:r>
              <a:rPr lang="en-US" altLang="ja-JP" sz="2800" dirty="0" smtClean="0">
                <a:solidFill>
                  <a:prstClr val="black"/>
                </a:solidFill>
              </a:rPr>
              <a:t>S</a:t>
            </a:r>
            <a:r>
              <a:rPr lang="ja-JP" altLang="en-US" sz="2800" dirty="0" smtClean="0">
                <a:solidFill>
                  <a:prstClr val="black"/>
                </a:solidFill>
              </a:rPr>
              <a:t>を実行し、状態</a:t>
            </a:r>
            <a:r>
              <a:rPr lang="ja-JP" altLang="en-US" sz="2800" dirty="0" smtClean="0">
                <a:solidFill>
                  <a:prstClr val="black"/>
                </a:solidFill>
                <a:sym typeface="Symbol"/>
              </a:rPr>
              <a:t></a:t>
            </a:r>
            <a:r>
              <a:rPr lang="en-US" altLang="ja-JP" sz="2800" dirty="0" smtClean="0">
                <a:solidFill>
                  <a:prstClr val="black"/>
                </a:solidFill>
                <a:sym typeface="Symbol"/>
              </a:rPr>
              <a:t>’</a:t>
            </a:r>
            <a:r>
              <a:rPr lang="ja-JP" altLang="en-US" sz="2800" dirty="0" smtClean="0">
                <a:solidFill>
                  <a:prstClr val="black"/>
                </a:solidFill>
                <a:sym typeface="Symbol"/>
              </a:rPr>
              <a:t>で終了したら、 </a:t>
            </a:r>
            <a:r>
              <a:rPr lang="en-US" altLang="ja-JP" sz="2800" dirty="0" smtClean="0">
                <a:solidFill>
                  <a:prstClr val="black"/>
                </a:solidFill>
                <a:sym typeface="Symbol"/>
              </a:rPr>
              <a:t>’ </a:t>
            </a:r>
            <a:r>
              <a:rPr lang="ja-JP" altLang="en-US" sz="2800" dirty="0" smtClean="0">
                <a:solidFill>
                  <a:prstClr val="black"/>
                </a:solidFill>
                <a:sym typeface="Symbol"/>
              </a:rPr>
              <a:t>において</a:t>
            </a:r>
            <a:r>
              <a:rPr lang="en-US" altLang="ja-JP" sz="2800" dirty="0" smtClean="0">
                <a:solidFill>
                  <a:prstClr val="black"/>
                </a:solidFill>
              </a:rPr>
              <a:t>Q</a:t>
            </a:r>
            <a:r>
              <a:rPr lang="ja-JP" altLang="en-US" sz="2800" dirty="0" smtClean="0">
                <a:solidFill>
                  <a:prstClr val="black"/>
                </a:solidFill>
              </a:rPr>
              <a:t>が成り立つ。</a:t>
            </a:r>
            <a:endParaRPr lang="ja-JP" altLang="en-US"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Hoare triple</a:t>
            </a:r>
            <a:r>
              <a:rPr lang="ja-JP" altLang="en-US" dirty="0" smtClean="0"/>
              <a:t>の例</a:t>
            </a:r>
            <a:endParaRPr kumimoji="1" lang="ja-JP" altLang="en-US" dirty="0"/>
          </a:p>
        </p:txBody>
      </p:sp>
      <p:sp>
        <p:nvSpPr>
          <p:cNvPr id="4" name="テキスト ボックス 3"/>
          <p:cNvSpPr txBox="1"/>
          <p:nvPr/>
        </p:nvSpPr>
        <p:spPr>
          <a:xfrm>
            <a:off x="658241" y="1436357"/>
            <a:ext cx="4199337" cy="523220"/>
          </a:xfrm>
          <a:prstGeom prst="rect">
            <a:avLst/>
          </a:prstGeom>
          <a:noFill/>
        </p:spPr>
        <p:txBody>
          <a:bodyPr wrap="none" rtlCol="0">
            <a:spAutoFit/>
          </a:bodyPr>
          <a:lstStyle/>
          <a:p>
            <a:r>
              <a:rPr lang="ja-JP" altLang="en-US" sz="2800" dirty="0" smtClean="0"/>
              <a:t>  </a:t>
            </a:r>
            <a:r>
              <a:rPr lang="en-US" altLang="ja-JP" sz="2800" dirty="0" smtClean="0"/>
              <a:t>{ a = 0 }  a := a + 1  { a = 1 }</a:t>
            </a:r>
            <a:endParaRPr kumimoji="1" lang="ja-JP" altLang="en-US" sz="2800" dirty="0"/>
          </a:p>
        </p:txBody>
      </p:sp>
      <p:sp>
        <p:nvSpPr>
          <p:cNvPr id="5" name="テキスト ボックス 4"/>
          <p:cNvSpPr txBox="1"/>
          <p:nvPr/>
        </p:nvSpPr>
        <p:spPr>
          <a:xfrm>
            <a:off x="1354276" y="2105096"/>
            <a:ext cx="7380287" cy="954107"/>
          </a:xfrm>
          <a:prstGeom prst="rect">
            <a:avLst/>
          </a:prstGeom>
          <a:noFill/>
        </p:spPr>
        <p:txBody>
          <a:bodyPr wrap="square" rtlCol="0">
            <a:spAutoFit/>
          </a:bodyPr>
          <a:lstStyle/>
          <a:p>
            <a:r>
              <a:rPr lang="en-US" altLang="ja-JP" sz="2800" dirty="0"/>
              <a:t>a</a:t>
            </a:r>
            <a:r>
              <a:rPr lang="en-US" altLang="ja-JP" sz="2800" dirty="0" smtClean="0"/>
              <a:t> = 0</a:t>
            </a:r>
            <a:r>
              <a:rPr lang="ja-JP" altLang="en-US" sz="2800" dirty="0" smtClean="0"/>
              <a:t>が成り立っている状態で </a:t>
            </a:r>
            <a:r>
              <a:rPr lang="en-US" altLang="ja-JP" sz="2800" dirty="0" smtClean="0"/>
              <a:t>a := a + 1 </a:t>
            </a:r>
            <a:r>
              <a:rPr lang="ja-JP" altLang="en-US" sz="2800" dirty="0" smtClean="0"/>
              <a:t>を実行すると、実行後の状態では </a:t>
            </a:r>
            <a:r>
              <a:rPr lang="en-US" altLang="ja-JP" sz="2800" dirty="0" smtClean="0"/>
              <a:t>a = 1</a:t>
            </a:r>
            <a:r>
              <a:rPr lang="ja-JP" altLang="en-US" sz="2800" dirty="0" smtClean="0"/>
              <a:t>が成り立つ。</a:t>
            </a:r>
            <a:endParaRPr kumimoji="1" lang="ja-JP" altLang="en-US" sz="2800" dirty="0"/>
          </a:p>
        </p:txBody>
      </p:sp>
      <p:sp>
        <p:nvSpPr>
          <p:cNvPr id="8" name="テキスト ボックス 7"/>
          <p:cNvSpPr txBox="1"/>
          <p:nvPr/>
        </p:nvSpPr>
        <p:spPr>
          <a:xfrm>
            <a:off x="701457" y="3212869"/>
            <a:ext cx="5721438" cy="523220"/>
          </a:xfrm>
          <a:prstGeom prst="rect">
            <a:avLst/>
          </a:prstGeom>
          <a:noFill/>
        </p:spPr>
        <p:txBody>
          <a:bodyPr wrap="none" rtlCol="0">
            <a:spAutoFit/>
          </a:bodyPr>
          <a:lstStyle/>
          <a:p>
            <a:r>
              <a:rPr lang="ja-JP" altLang="en-US" sz="2800" dirty="0" smtClean="0"/>
              <a:t>  </a:t>
            </a:r>
            <a:r>
              <a:rPr lang="en-US" altLang="ja-JP" sz="2800" dirty="0" smtClean="0"/>
              <a:t>{ a  = 1 }  a := a – 1; a := a + 1  { a = 1 }</a:t>
            </a:r>
            <a:endParaRPr kumimoji="1" lang="ja-JP" altLang="en-US" sz="2800" dirty="0"/>
          </a:p>
        </p:txBody>
      </p:sp>
      <p:sp>
        <p:nvSpPr>
          <p:cNvPr id="9" name="テキスト ボックス 8"/>
          <p:cNvSpPr txBox="1"/>
          <p:nvPr/>
        </p:nvSpPr>
        <p:spPr>
          <a:xfrm>
            <a:off x="1301955" y="3840664"/>
            <a:ext cx="7828391" cy="954107"/>
          </a:xfrm>
          <a:prstGeom prst="rect">
            <a:avLst/>
          </a:prstGeom>
          <a:noFill/>
        </p:spPr>
        <p:txBody>
          <a:bodyPr wrap="square" rtlCol="0">
            <a:spAutoFit/>
          </a:bodyPr>
          <a:lstStyle/>
          <a:p>
            <a:r>
              <a:rPr lang="en-US" altLang="ja-JP" sz="2800" dirty="0" smtClean="0"/>
              <a:t>a = 1</a:t>
            </a:r>
            <a:r>
              <a:rPr lang="ja-JP" altLang="en-US" sz="2800" dirty="0" smtClean="0"/>
              <a:t>が成り立っている状態で </a:t>
            </a:r>
            <a:r>
              <a:rPr lang="en-US" altLang="ja-JP" sz="2800" dirty="0" smtClean="0"/>
              <a:t>a := a – 1; a := a + 1 </a:t>
            </a:r>
            <a:r>
              <a:rPr lang="ja-JP" altLang="en-US" sz="2800" dirty="0" smtClean="0"/>
              <a:t>を実行すると、 実行後の状態では</a:t>
            </a:r>
            <a:r>
              <a:rPr lang="en-US" altLang="ja-JP" sz="2800" dirty="0" smtClean="0"/>
              <a:t>a = 1</a:t>
            </a:r>
            <a:r>
              <a:rPr lang="ja-JP" altLang="en-US" sz="2800" dirty="0" smtClean="0"/>
              <a:t>が成り立つ。</a:t>
            </a:r>
            <a:endParaRPr kumimoji="1" lang="ja-JP" altLang="en-US" sz="2800" dirty="0"/>
          </a:p>
        </p:txBody>
      </p:sp>
      <p:sp>
        <p:nvSpPr>
          <p:cNvPr id="10" name="テキスト ボックス 9"/>
          <p:cNvSpPr txBox="1"/>
          <p:nvPr/>
        </p:nvSpPr>
        <p:spPr>
          <a:xfrm>
            <a:off x="703729" y="4880170"/>
            <a:ext cx="6522940" cy="523220"/>
          </a:xfrm>
          <a:prstGeom prst="rect">
            <a:avLst/>
          </a:prstGeom>
          <a:noFill/>
        </p:spPr>
        <p:txBody>
          <a:bodyPr wrap="none" rtlCol="0">
            <a:spAutoFit/>
          </a:bodyPr>
          <a:lstStyle/>
          <a:p>
            <a:r>
              <a:rPr lang="ja-JP" altLang="en-US" sz="2800" dirty="0" smtClean="0"/>
              <a:t>  </a:t>
            </a:r>
            <a:r>
              <a:rPr lang="en-US" altLang="ja-JP" sz="2800" dirty="0" smtClean="0"/>
              <a:t>{ a = 5 }  </a:t>
            </a:r>
            <a:r>
              <a:rPr lang="en-US" altLang="ja-JP" sz="2800" b="1" dirty="0" smtClean="0"/>
              <a:t>while</a:t>
            </a:r>
            <a:r>
              <a:rPr lang="en-US" altLang="ja-JP" sz="2800" dirty="0" smtClean="0"/>
              <a:t> </a:t>
            </a:r>
            <a:r>
              <a:rPr lang="en-US" altLang="ja-JP" sz="2800" dirty="0" smtClean="0"/>
              <a:t>a </a:t>
            </a:r>
            <a:r>
              <a:rPr lang="en-US" altLang="ja-JP" sz="2800" dirty="0" smtClean="0"/>
              <a:t>&gt; </a:t>
            </a:r>
            <a:r>
              <a:rPr lang="en-US" altLang="ja-JP" sz="2800" dirty="0" smtClean="0"/>
              <a:t>0 </a:t>
            </a:r>
            <a:r>
              <a:rPr lang="en-US" altLang="ja-JP" sz="2800" b="1" dirty="0" smtClean="0"/>
              <a:t>do</a:t>
            </a:r>
            <a:r>
              <a:rPr lang="en-US" altLang="ja-JP" sz="2800" dirty="0" smtClean="0"/>
              <a:t> a := a - 1 </a:t>
            </a:r>
            <a:r>
              <a:rPr lang="ja-JP" altLang="en-US" sz="2800" dirty="0" smtClean="0"/>
              <a:t> </a:t>
            </a:r>
            <a:r>
              <a:rPr lang="en-US" altLang="ja-JP" sz="2800" dirty="0" smtClean="0"/>
              <a:t>{ a = 0 }</a:t>
            </a:r>
            <a:endParaRPr kumimoji="1" lang="ja-JP" altLang="en-US" sz="2800" dirty="0"/>
          </a:p>
        </p:txBody>
      </p:sp>
      <p:sp>
        <p:nvSpPr>
          <p:cNvPr id="11" name="テキスト ボックス 10"/>
          <p:cNvSpPr txBox="1"/>
          <p:nvPr/>
        </p:nvSpPr>
        <p:spPr>
          <a:xfrm>
            <a:off x="1399764" y="5507965"/>
            <a:ext cx="7198321" cy="954107"/>
          </a:xfrm>
          <a:prstGeom prst="rect">
            <a:avLst/>
          </a:prstGeom>
          <a:noFill/>
        </p:spPr>
        <p:txBody>
          <a:bodyPr wrap="square" rtlCol="0">
            <a:spAutoFit/>
          </a:bodyPr>
          <a:lstStyle/>
          <a:p>
            <a:r>
              <a:rPr lang="en-US" altLang="ja-JP" sz="2800" dirty="0" smtClean="0"/>
              <a:t>a = 5</a:t>
            </a:r>
            <a:r>
              <a:rPr lang="ja-JP" altLang="en-US" sz="2800" dirty="0" smtClean="0"/>
              <a:t>が成り立っている状態でこの</a:t>
            </a:r>
            <a:r>
              <a:rPr lang="en-US" altLang="ja-JP" sz="2800" dirty="0" smtClean="0"/>
              <a:t>while</a:t>
            </a:r>
            <a:r>
              <a:rPr lang="ja-JP" altLang="en-US" sz="2800" dirty="0" smtClean="0"/>
              <a:t>文を実行すると、 実行後の状態では</a:t>
            </a:r>
            <a:r>
              <a:rPr lang="en-US" altLang="ja-JP" sz="2800" dirty="0" smtClean="0"/>
              <a:t>a = 0</a:t>
            </a:r>
            <a:r>
              <a:rPr lang="ja-JP" altLang="en-US" sz="2800" dirty="0" smtClean="0"/>
              <a:t>が成り立つ。</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96033"/>
          </a:xfrm>
        </p:spPr>
        <p:txBody>
          <a:bodyPr>
            <a:normAutofit fontScale="90000"/>
          </a:bodyPr>
          <a:lstStyle/>
          <a:p>
            <a:r>
              <a:rPr kumimoji="1" lang="ja-JP" altLang="en-US" dirty="0" smtClean="0"/>
              <a:t>部分正当性</a:t>
            </a:r>
            <a:endParaRPr kumimoji="1" lang="ja-JP" altLang="en-US" dirty="0"/>
          </a:p>
        </p:txBody>
      </p:sp>
      <p:sp>
        <p:nvSpPr>
          <p:cNvPr id="11" name="テキスト ボックス 10"/>
          <p:cNvSpPr txBox="1"/>
          <p:nvPr/>
        </p:nvSpPr>
        <p:spPr>
          <a:xfrm>
            <a:off x="573206" y="1012217"/>
            <a:ext cx="7997589" cy="1815882"/>
          </a:xfrm>
          <a:prstGeom prst="rect">
            <a:avLst/>
          </a:prstGeom>
          <a:noFill/>
        </p:spPr>
        <p:txBody>
          <a:bodyPr wrap="square" rtlCol="0">
            <a:spAutoFit/>
          </a:bodyPr>
          <a:lstStyle/>
          <a:p>
            <a:r>
              <a:rPr lang="en-US" altLang="ja-JP" sz="2800" dirty="0" smtClean="0"/>
              <a:t>Hoare</a:t>
            </a:r>
            <a:r>
              <a:rPr lang="ja-JP" altLang="en-US" sz="2800" dirty="0" smtClean="0"/>
              <a:t> </a:t>
            </a:r>
            <a:r>
              <a:rPr lang="en-US" altLang="ja-JP" sz="2800" dirty="0" smtClean="0"/>
              <a:t>triple</a:t>
            </a:r>
            <a:r>
              <a:rPr lang="ja-JP" altLang="en-US" sz="2800" dirty="0" smtClean="0"/>
              <a:t>では、文</a:t>
            </a:r>
            <a:r>
              <a:rPr lang="en-US" altLang="ja-JP" sz="2800" dirty="0" smtClean="0"/>
              <a:t>S</a:t>
            </a:r>
            <a:r>
              <a:rPr lang="ja-JP" altLang="en-US" sz="2800" dirty="0" smtClean="0"/>
              <a:t>が停止することは言っていない（</a:t>
            </a:r>
            <a:r>
              <a:rPr lang="en-US" altLang="ja-JP" sz="2800" dirty="0" smtClean="0"/>
              <a:t>while</a:t>
            </a:r>
            <a:r>
              <a:rPr lang="ja-JP" altLang="en-US" sz="2800" dirty="0" smtClean="0"/>
              <a:t>文は停止しない場合もあるので）。停止性は別途示す必要がある。</a:t>
            </a:r>
            <a:r>
              <a:rPr lang="en-US" altLang="ja-JP" sz="2800" dirty="0" smtClean="0"/>
              <a:t>Hoare</a:t>
            </a:r>
            <a:r>
              <a:rPr lang="ja-JP" altLang="en-US" sz="2800" dirty="0" smtClean="0"/>
              <a:t> </a:t>
            </a:r>
            <a:r>
              <a:rPr lang="en-US" altLang="ja-JP" sz="2800" dirty="0" smtClean="0"/>
              <a:t>triple</a:t>
            </a:r>
            <a:r>
              <a:rPr lang="ja-JP" altLang="en-US" sz="2800" dirty="0" smtClean="0"/>
              <a:t>は部分正当性を表している</a:t>
            </a:r>
            <a:r>
              <a:rPr lang="en-US" altLang="ja-JP" sz="2800" dirty="0" smtClean="0"/>
              <a:t>(partial correctness assertion)</a:t>
            </a:r>
            <a:r>
              <a:rPr lang="ja-JP" altLang="en-US" sz="2800" dirty="0" err="1" smtClean="0"/>
              <a:t>。</a:t>
            </a:r>
            <a:endParaRPr kumimoji="1" lang="ja-JP" altLang="en-US" sz="2800" dirty="0"/>
          </a:p>
        </p:txBody>
      </p:sp>
      <p:sp>
        <p:nvSpPr>
          <p:cNvPr id="12" name="テキスト ボックス 11"/>
          <p:cNvSpPr txBox="1"/>
          <p:nvPr/>
        </p:nvSpPr>
        <p:spPr>
          <a:xfrm>
            <a:off x="608692" y="5903893"/>
            <a:ext cx="7930398" cy="954107"/>
          </a:xfrm>
          <a:prstGeom prst="rect">
            <a:avLst/>
          </a:prstGeom>
          <a:noFill/>
        </p:spPr>
        <p:txBody>
          <a:bodyPr wrap="square" rtlCol="0">
            <a:spAutoFit/>
          </a:bodyPr>
          <a:lstStyle/>
          <a:p>
            <a:r>
              <a:rPr kumimoji="1" lang="ja-JP" altLang="en-US" sz="2800" dirty="0" smtClean="0"/>
              <a:t>（参考） </a:t>
            </a:r>
            <a:r>
              <a:rPr kumimoji="1" lang="en-US" altLang="ja-JP" sz="2800" dirty="0" smtClean="0"/>
              <a:t>while rule</a:t>
            </a:r>
            <a:r>
              <a:rPr kumimoji="1" lang="ja-JP" altLang="en-US" sz="2800" dirty="0" smtClean="0"/>
              <a:t>を拡張することにより、</a:t>
            </a:r>
            <a:r>
              <a:rPr kumimoji="1" lang="en-US" altLang="ja-JP" sz="2800" dirty="0" smtClean="0"/>
              <a:t>Hoare triple</a:t>
            </a:r>
            <a:r>
              <a:rPr kumimoji="1" lang="ja-JP" altLang="en-US" sz="2800" dirty="0" smtClean="0"/>
              <a:t>が</a:t>
            </a:r>
            <a:r>
              <a:rPr kumimoji="1" lang="en-US" altLang="ja-JP" sz="2800" dirty="0" smtClean="0"/>
              <a:t>total correctness</a:t>
            </a:r>
            <a:r>
              <a:rPr kumimoji="1" lang="ja-JP" altLang="en-US" sz="2800" dirty="0" smtClean="0"/>
              <a:t>を示すようにすることができる。</a:t>
            </a:r>
            <a:endParaRPr kumimoji="1" lang="ja-JP" altLang="en-US" sz="2800" dirty="0"/>
          </a:p>
        </p:txBody>
      </p:sp>
      <p:sp>
        <p:nvSpPr>
          <p:cNvPr id="6" name="テキスト ボックス 5"/>
          <p:cNvSpPr txBox="1"/>
          <p:nvPr/>
        </p:nvSpPr>
        <p:spPr>
          <a:xfrm>
            <a:off x="707583" y="2810779"/>
            <a:ext cx="7915911" cy="1384995"/>
          </a:xfrm>
          <a:prstGeom prst="rect">
            <a:avLst/>
          </a:prstGeom>
          <a:noFill/>
        </p:spPr>
        <p:txBody>
          <a:bodyPr wrap="square" rtlCol="0">
            <a:spAutoFit/>
          </a:bodyPr>
          <a:lstStyle/>
          <a:p>
            <a:r>
              <a:rPr lang="ja-JP" altLang="en-US" sz="2800" dirty="0" smtClean="0"/>
              <a:t>停止しない例</a:t>
            </a:r>
            <a:r>
              <a:rPr lang="en-US" altLang="ja-JP" sz="2800" dirty="0" smtClean="0"/>
              <a:t>:  </a:t>
            </a:r>
            <a:r>
              <a:rPr lang="en-US" altLang="ja-JP" sz="2800" b="1" dirty="0" smtClean="0"/>
              <a:t>while</a:t>
            </a:r>
            <a:r>
              <a:rPr lang="en-US" altLang="ja-JP" sz="2800" dirty="0" smtClean="0"/>
              <a:t> true </a:t>
            </a:r>
            <a:r>
              <a:rPr lang="en-US" altLang="ja-JP" sz="2800" b="1" dirty="0" smtClean="0"/>
              <a:t>do</a:t>
            </a:r>
            <a:r>
              <a:rPr lang="en-US" altLang="ja-JP" sz="2800" dirty="0" smtClean="0"/>
              <a:t> x := 1</a:t>
            </a:r>
          </a:p>
          <a:p>
            <a:r>
              <a:rPr kumimoji="1" lang="en-US" altLang="ja-JP" sz="2800" dirty="0" smtClean="0"/>
              <a:t>{true}</a:t>
            </a:r>
            <a:r>
              <a:rPr lang="ja-JP" altLang="en-US" sz="2800" dirty="0" smtClean="0"/>
              <a:t>  </a:t>
            </a:r>
            <a:r>
              <a:rPr lang="en-US" altLang="ja-JP" sz="2800" b="1" dirty="0" smtClean="0"/>
              <a:t>while</a:t>
            </a:r>
            <a:r>
              <a:rPr kumimoji="1" lang="en-US" altLang="ja-JP" sz="2800" dirty="0" smtClean="0"/>
              <a:t> true </a:t>
            </a:r>
            <a:r>
              <a:rPr kumimoji="1" lang="en-US" altLang="ja-JP" sz="2800" b="1" dirty="0" smtClean="0"/>
              <a:t>do</a:t>
            </a:r>
            <a:r>
              <a:rPr kumimoji="1" lang="en-US" altLang="ja-JP" sz="2800" dirty="0" smtClean="0"/>
              <a:t> x := 1  {false} --- </a:t>
            </a:r>
            <a:r>
              <a:rPr kumimoji="1" lang="ja-JP" altLang="en-US" sz="2800" dirty="0" smtClean="0"/>
              <a:t>この</a:t>
            </a:r>
            <a:r>
              <a:rPr lang="en-US" altLang="ja-JP" sz="2800" dirty="0" smtClean="0"/>
              <a:t>Hoare triple</a:t>
            </a:r>
            <a:r>
              <a:rPr lang="ja-JP" altLang="en-US" sz="2800" dirty="0" smtClean="0"/>
              <a:t>は成立する。</a:t>
            </a:r>
            <a:endParaRPr kumimoji="1" lang="ja-JP" altLang="en-US" sz="2800" dirty="0"/>
          </a:p>
        </p:txBody>
      </p:sp>
      <p:sp>
        <p:nvSpPr>
          <p:cNvPr id="7" name="正方形/長方形 6"/>
          <p:cNvSpPr/>
          <p:nvPr/>
        </p:nvSpPr>
        <p:spPr>
          <a:xfrm>
            <a:off x="550628" y="4174347"/>
            <a:ext cx="7355414" cy="954107"/>
          </a:xfrm>
          <a:prstGeom prst="rect">
            <a:avLst/>
          </a:prstGeom>
        </p:spPr>
        <p:txBody>
          <a:bodyPr wrap="square">
            <a:spAutoFit/>
          </a:bodyPr>
          <a:lstStyle/>
          <a:p>
            <a:r>
              <a:rPr lang="ja-JP" altLang="en-US" sz="2800" dirty="0" smtClean="0"/>
              <a:t>（参考）完全正当性（</a:t>
            </a:r>
            <a:r>
              <a:rPr lang="en-US" altLang="ja-JP" sz="2800" dirty="0" smtClean="0"/>
              <a:t>total correctness</a:t>
            </a:r>
            <a:r>
              <a:rPr lang="ja-JP" altLang="en-US" sz="2800" dirty="0" smtClean="0"/>
              <a:t>）</a:t>
            </a:r>
            <a:endParaRPr lang="en-US" altLang="ja-JP" sz="2800" dirty="0" smtClean="0"/>
          </a:p>
          <a:p>
            <a:r>
              <a:rPr lang="en-US" altLang="ja-JP" sz="2800" dirty="0" smtClean="0"/>
              <a:t>                       </a:t>
            </a:r>
            <a:r>
              <a:rPr lang="ja-JP" altLang="en-US" sz="2800" dirty="0" smtClean="0"/>
              <a:t>          </a:t>
            </a:r>
            <a:r>
              <a:rPr lang="en-US" altLang="ja-JP" sz="2800" dirty="0" smtClean="0"/>
              <a:t>--- </a:t>
            </a:r>
            <a:r>
              <a:rPr lang="ja-JP" altLang="en-US" sz="2800" dirty="0" smtClean="0"/>
              <a:t>部分正当性 </a:t>
            </a:r>
            <a:r>
              <a:rPr lang="en-US" altLang="ja-JP" sz="2800" dirty="0" smtClean="0"/>
              <a:t>+ </a:t>
            </a:r>
            <a:r>
              <a:rPr lang="ja-JP" altLang="en-US" sz="2800" dirty="0" smtClean="0"/>
              <a:t>停止性</a:t>
            </a:r>
            <a:endParaRPr lang="en-US" altLang="ja-JP" sz="2800" dirty="0" smtClean="0"/>
          </a:p>
        </p:txBody>
      </p:sp>
      <p:sp>
        <p:nvSpPr>
          <p:cNvPr id="8" name="正方形/長方形 7"/>
          <p:cNvSpPr/>
          <p:nvPr/>
        </p:nvSpPr>
        <p:spPr>
          <a:xfrm>
            <a:off x="1638884" y="5047175"/>
            <a:ext cx="6858000" cy="954107"/>
          </a:xfrm>
          <a:prstGeom prst="rect">
            <a:avLst/>
          </a:prstGeom>
        </p:spPr>
        <p:txBody>
          <a:bodyPr wrap="square">
            <a:spAutoFit/>
          </a:bodyPr>
          <a:lstStyle/>
          <a:p>
            <a:r>
              <a:rPr lang="ja-JP" altLang="en-US" sz="2800" dirty="0" smtClean="0"/>
              <a:t>完全正当性の表明は、</a:t>
            </a:r>
            <a:r>
              <a:rPr lang="en-US" altLang="ja-JP" sz="2800" dirty="0" smtClean="0"/>
              <a:t>[P] S [Q] </a:t>
            </a:r>
            <a:r>
              <a:rPr lang="ja-JP" altLang="en-US" sz="2800" dirty="0" err="1" smtClean="0"/>
              <a:t>のように</a:t>
            </a:r>
            <a:r>
              <a:rPr lang="en-US" altLang="ja-JP" sz="2800" dirty="0" smtClean="0"/>
              <a:t>[ ]</a:t>
            </a:r>
            <a:r>
              <a:rPr lang="ja-JP" altLang="en-US" sz="2800" dirty="0" smtClean="0"/>
              <a:t>で表すこともある。</a:t>
            </a:r>
            <a:endParaRPr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9"/>
            <a:ext cx="8229600" cy="626114"/>
          </a:xfrm>
        </p:spPr>
        <p:txBody>
          <a:bodyPr>
            <a:normAutofit fontScale="90000"/>
          </a:bodyPr>
          <a:lstStyle/>
          <a:p>
            <a:r>
              <a:rPr kumimoji="1" lang="en-US" altLang="ja-JP" dirty="0" smtClean="0"/>
              <a:t>Hoare</a:t>
            </a:r>
            <a:r>
              <a:rPr kumimoji="1" lang="ja-JP" altLang="en-US" dirty="0" smtClean="0"/>
              <a:t>論理</a:t>
            </a:r>
            <a:endParaRPr kumimoji="1" lang="ja-JP" altLang="en-US" dirty="0"/>
          </a:p>
        </p:txBody>
      </p:sp>
      <p:sp>
        <p:nvSpPr>
          <p:cNvPr id="4" name="テキスト ボックス 3"/>
          <p:cNvSpPr txBox="1"/>
          <p:nvPr/>
        </p:nvSpPr>
        <p:spPr>
          <a:xfrm>
            <a:off x="354844" y="890667"/>
            <a:ext cx="8420666" cy="3108543"/>
          </a:xfrm>
          <a:prstGeom prst="rect">
            <a:avLst/>
          </a:prstGeom>
          <a:noFill/>
        </p:spPr>
        <p:txBody>
          <a:bodyPr wrap="square" rtlCol="0">
            <a:spAutoFit/>
          </a:bodyPr>
          <a:lstStyle/>
          <a:p>
            <a:r>
              <a:rPr lang="ja-JP" altLang="en-US" sz="2800" dirty="0" smtClean="0"/>
              <a:t>文に対する</a:t>
            </a:r>
            <a:r>
              <a:rPr kumimoji="1" lang="en-US" altLang="ja-JP" sz="2800" dirty="0" smtClean="0"/>
              <a:t>Hoare</a:t>
            </a:r>
            <a:r>
              <a:rPr lang="ja-JP" altLang="en-US" sz="2800" dirty="0" smtClean="0"/>
              <a:t> </a:t>
            </a:r>
            <a:r>
              <a:rPr lang="en-US" altLang="ja-JP" sz="2800" dirty="0" smtClean="0"/>
              <a:t>Triple</a:t>
            </a:r>
            <a:r>
              <a:rPr lang="ja-JP" altLang="en-US" sz="2800" dirty="0" smtClean="0"/>
              <a:t>は、文の構造に従って規則的に構築することができる。各構文要素（</a:t>
            </a:r>
            <a:r>
              <a:rPr lang="en-US" altLang="ja-JP" sz="2800" dirty="0" smtClean="0"/>
              <a:t>construct)</a:t>
            </a:r>
            <a:r>
              <a:rPr lang="ja-JP" altLang="en-US" sz="2800" dirty="0" smtClean="0"/>
              <a:t>に対応する規則があり、それを集めたものを</a:t>
            </a:r>
            <a:r>
              <a:rPr kumimoji="1" lang="en-US" altLang="ja-JP" sz="2800" dirty="0" smtClean="0"/>
              <a:t>Hoare</a:t>
            </a:r>
            <a:r>
              <a:rPr kumimoji="1" lang="ja-JP" altLang="en-US" sz="2800" dirty="0" smtClean="0"/>
              <a:t>論理</a:t>
            </a:r>
            <a:r>
              <a:rPr kumimoji="1" lang="en-US" altLang="ja-JP" sz="2800" dirty="0" smtClean="0"/>
              <a:t>(Hoare logic)</a:t>
            </a:r>
            <a:r>
              <a:rPr kumimoji="1" lang="ja-JP" altLang="en-US" sz="2800" dirty="0" smtClean="0"/>
              <a:t>という。</a:t>
            </a:r>
            <a:r>
              <a:rPr kumimoji="1" lang="en-US" altLang="ja-JP" sz="2800" dirty="0" smtClean="0"/>
              <a:t>Hoare</a:t>
            </a:r>
            <a:r>
              <a:rPr kumimoji="1" lang="ja-JP" altLang="en-US" sz="2800" dirty="0" smtClean="0"/>
              <a:t>論理は公理</a:t>
            </a:r>
            <a:r>
              <a:rPr kumimoji="1" lang="en-US" altLang="ja-JP" sz="2800" dirty="0" smtClean="0"/>
              <a:t>(axiom)</a:t>
            </a:r>
            <a:r>
              <a:rPr kumimoji="1" lang="ja-JP" altLang="en-US" sz="2800" dirty="0" smtClean="0"/>
              <a:t>から推論規則</a:t>
            </a:r>
            <a:r>
              <a:rPr kumimoji="1" lang="en-US" altLang="ja-JP" sz="2800" dirty="0" smtClean="0"/>
              <a:t>(inference rule)</a:t>
            </a:r>
            <a:r>
              <a:rPr kumimoji="1" lang="ja-JP" altLang="en-US" sz="2800" dirty="0" smtClean="0"/>
              <a:t>に従って導く形になっており、公理的意味論</a:t>
            </a:r>
            <a:r>
              <a:rPr kumimoji="1" lang="en-US" altLang="ja-JP" sz="2800" dirty="0" smtClean="0"/>
              <a:t>(axiomatic semantics)</a:t>
            </a:r>
            <a:r>
              <a:rPr kumimoji="1" lang="ja-JP" altLang="en-US" sz="2800" dirty="0" smtClean="0"/>
              <a:t>である。</a:t>
            </a:r>
            <a:r>
              <a:rPr lang="en-US" altLang="ja-JP" sz="2800" dirty="0" smtClean="0"/>
              <a:t>(</a:t>
            </a:r>
            <a:r>
              <a:rPr lang="ja-JP" altLang="en-US" sz="2800" dirty="0" smtClean="0"/>
              <a:t>公理的意味論には様々な形がある。</a:t>
            </a:r>
            <a:r>
              <a:rPr lang="en-US" altLang="ja-JP" sz="2800" dirty="0" smtClean="0"/>
              <a:t>)</a:t>
            </a:r>
          </a:p>
        </p:txBody>
      </p:sp>
      <p:sp>
        <p:nvSpPr>
          <p:cNvPr id="5" name="テキスト ボックス 4"/>
          <p:cNvSpPr txBox="1"/>
          <p:nvPr/>
        </p:nvSpPr>
        <p:spPr>
          <a:xfrm>
            <a:off x="356310" y="3961847"/>
            <a:ext cx="8596621" cy="2677656"/>
          </a:xfrm>
          <a:prstGeom prst="rect">
            <a:avLst/>
          </a:prstGeom>
          <a:noFill/>
        </p:spPr>
        <p:txBody>
          <a:bodyPr wrap="square" rtlCol="0">
            <a:spAutoFit/>
          </a:bodyPr>
          <a:lstStyle/>
          <a:p>
            <a:r>
              <a:rPr kumimoji="1" lang="ja-JP" altLang="en-US" sz="2400" dirty="0" smtClean="0"/>
              <a:t>（参考） </a:t>
            </a:r>
            <a:r>
              <a:rPr kumimoji="1" lang="en-US" altLang="ja-JP" sz="2400" dirty="0" err="1" smtClean="0"/>
              <a:t>flowchard</a:t>
            </a:r>
            <a:r>
              <a:rPr kumimoji="1" lang="ja-JP" altLang="en-US" sz="2400" dirty="0" smtClean="0"/>
              <a:t>上で</a:t>
            </a:r>
            <a:r>
              <a:rPr kumimoji="1" lang="en-US" altLang="ja-JP" sz="2400" dirty="0" smtClean="0"/>
              <a:t>Floyd</a:t>
            </a:r>
            <a:r>
              <a:rPr kumimoji="1" lang="ja-JP" altLang="en-US" sz="2400" dirty="0" smtClean="0"/>
              <a:t>が同様のことを考えている。</a:t>
            </a:r>
            <a:endParaRPr kumimoji="1" lang="en-US" altLang="ja-JP" sz="2400" dirty="0" smtClean="0"/>
          </a:p>
          <a:p>
            <a:r>
              <a:rPr lang="ja-JP" altLang="en-US" sz="2400" dirty="0" smtClean="0"/>
              <a:t>（参考文献１）</a:t>
            </a:r>
            <a:r>
              <a:rPr lang="en-US" altLang="ja-JP" sz="2400" dirty="0" smtClean="0"/>
              <a:t> C. A. R. Hoare, "An axiomatic basis for computer programming“, </a:t>
            </a:r>
            <a:r>
              <a:rPr lang="en-US" altLang="ja-JP" sz="2400" i="1" dirty="0" smtClean="0"/>
              <a:t>Communications of the ACM</a:t>
            </a:r>
            <a:r>
              <a:rPr lang="en-US" altLang="ja-JP" sz="2400" dirty="0" smtClean="0"/>
              <a:t>, 12(10):576–580,583, 1969.</a:t>
            </a:r>
          </a:p>
          <a:p>
            <a:r>
              <a:rPr lang="ja-JP" altLang="en-US" sz="2400" dirty="0" smtClean="0"/>
              <a:t>（参考文献２） </a:t>
            </a:r>
            <a:r>
              <a:rPr lang="en-US" altLang="ja-JP" sz="2400" dirty="0" smtClean="0"/>
              <a:t>R. W. Floyd, “Assigning meanings to programs”, </a:t>
            </a:r>
            <a:r>
              <a:rPr lang="en-US" altLang="ja-JP" sz="2400" i="1" dirty="0" smtClean="0"/>
              <a:t>Proceedings of the American Mathematical Society Symposium on Applied Mathematics,</a:t>
            </a:r>
            <a:r>
              <a:rPr lang="en-US" altLang="ja-JP" sz="2400" dirty="0" smtClean="0"/>
              <a:t> Vol. 19, pp. 19–32. 1967.</a:t>
            </a:r>
            <a:endParaRPr kumimoji="1" lang="ja-JP" altLang="en-US"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33694"/>
            <a:ext cx="8229600" cy="598819"/>
          </a:xfrm>
        </p:spPr>
        <p:txBody>
          <a:bodyPr>
            <a:normAutofit fontScale="90000"/>
          </a:bodyPr>
          <a:lstStyle/>
          <a:p>
            <a:r>
              <a:rPr lang="en-US" altLang="ja-JP" dirty="0" smtClean="0"/>
              <a:t>Hoare</a:t>
            </a:r>
            <a:r>
              <a:rPr lang="ja-JP" altLang="en-US" dirty="0" smtClean="0"/>
              <a:t>論理の規則</a:t>
            </a:r>
            <a:endParaRPr kumimoji="1" lang="ja-JP" altLang="en-US" dirty="0"/>
          </a:p>
        </p:txBody>
      </p:sp>
      <p:sp>
        <p:nvSpPr>
          <p:cNvPr id="4" name="テキスト ボックス 3"/>
          <p:cNvSpPr txBox="1"/>
          <p:nvPr/>
        </p:nvSpPr>
        <p:spPr>
          <a:xfrm>
            <a:off x="4679707" y="1435951"/>
            <a:ext cx="2865143" cy="523220"/>
          </a:xfrm>
          <a:prstGeom prst="rect">
            <a:avLst/>
          </a:prstGeom>
          <a:noFill/>
        </p:spPr>
        <p:txBody>
          <a:bodyPr wrap="none" rtlCol="0">
            <a:spAutoFit/>
          </a:bodyPr>
          <a:lstStyle/>
          <a:p>
            <a:r>
              <a:rPr kumimoji="1" lang="en-US" altLang="ja-JP" sz="2800" dirty="0" smtClean="0"/>
              <a:t>(composition </a:t>
            </a:r>
            <a:r>
              <a:rPr lang="en-US" altLang="ja-JP" sz="2800" dirty="0" smtClean="0"/>
              <a:t>r</a:t>
            </a:r>
            <a:r>
              <a:rPr kumimoji="1" lang="en-US" altLang="ja-JP" sz="2800" dirty="0" smtClean="0"/>
              <a:t>ule)</a:t>
            </a:r>
            <a:endParaRPr kumimoji="1" lang="ja-JP" altLang="en-US" sz="2800" dirty="0"/>
          </a:p>
        </p:txBody>
      </p:sp>
      <p:graphicFrame>
        <p:nvGraphicFramePr>
          <p:cNvPr id="5" name="表 4"/>
          <p:cNvGraphicFramePr>
            <a:graphicFrameLocks noGrp="1"/>
          </p:cNvGraphicFramePr>
          <p:nvPr>
            <p:extLst>
              <p:ext uri="{D42A27DB-BD31-4B8C-83A1-F6EECF244321}">
                <p14:modId xmlns:p14="http://schemas.microsoft.com/office/powerpoint/2010/main" val="367016337"/>
              </p:ext>
            </p:extLst>
          </p:nvPr>
        </p:nvGraphicFramePr>
        <p:xfrm>
          <a:off x="791577" y="1213271"/>
          <a:ext cx="3662148" cy="1036319"/>
        </p:xfrm>
        <a:graphic>
          <a:graphicData uri="http://schemas.openxmlformats.org/drawingml/2006/table">
            <a:tbl>
              <a:tblPr>
                <a:tableStyleId>{5C22544A-7EE6-4342-B048-85BDC9FD1C3A}</a:tableStyleId>
              </a:tblPr>
              <a:tblGrid>
                <a:gridCol w="3662148"/>
              </a:tblGrid>
              <a:tr h="454736">
                <a:tc>
                  <a:txBody>
                    <a:bodyPr/>
                    <a:lstStyle/>
                    <a:p>
                      <a:r>
                        <a:rPr kumimoji="1" lang="en-US" altLang="ja-JP" sz="2800" dirty="0" smtClean="0"/>
                        <a:t>{P} S</a:t>
                      </a:r>
                      <a:r>
                        <a:rPr kumimoji="1" lang="en-US" altLang="ja-JP" sz="2800" baseline="-25000" dirty="0" smtClean="0"/>
                        <a:t>1</a:t>
                      </a:r>
                      <a:r>
                        <a:rPr kumimoji="1" lang="en-US" altLang="ja-JP" sz="2800" dirty="0" smtClean="0"/>
                        <a:t> {Q}</a:t>
                      </a:r>
                      <a:r>
                        <a:rPr kumimoji="1" lang="ja-JP" altLang="en-US" sz="2800" baseline="0" dirty="0" smtClean="0"/>
                        <a:t> </a:t>
                      </a:r>
                      <a:r>
                        <a:rPr kumimoji="1" lang="en-US" altLang="ja-JP" sz="2800" dirty="0" smtClean="0"/>
                        <a:t>    {Q} S</a:t>
                      </a:r>
                      <a:r>
                        <a:rPr kumimoji="1" lang="en-US" altLang="ja-JP" sz="2800" baseline="-25000" dirty="0" smtClean="0"/>
                        <a:t>2</a:t>
                      </a:r>
                      <a:r>
                        <a:rPr kumimoji="1" lang="en-US" altLang="ja-JP" sz="2800" dirty="0" smtClean="0"/>
                        <a:t> {R}</a:t>
                      </a:r>
                      <a:endParaRPr kumimoji="1" lang="ja-JP" altLang="en-US" sz="2800" dirty="0"/>
                    </a:p>
                  </a:txBody>
                  <a:tcPr anchor="ctr" anchorCtr="1">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54736">
                <a:tc>
                  <a:txBody>
                    <a:bodyPr/>
                    <a:lstStyle/>
                    <a:p>
                      <a:r>
                        <a:rPr kumimoji="1" lang="en-US" altLang="ja-JP" sz="2800" dirty="0" smtClean="0"/>
                        <a:t>{P}  S</a:t>
                      </a:r>
                      <a:r>
                        <a:rPr kumimoji="1" lang="en-US" altLang="ja-JP" sz="2800" baseline="-25000" dirty="0" smtClean="0"/>
                        <a:t>1</a:t>
                      </a:r>
                      <a:r>
                        <a:rPr kumimoji="1" lang="en-US" altLang="ja-JP" sz="2800" dirty="0" smtClean="0"/>
                        <a:t>; S</a:t>
                      </a:r>
                      <a:r>
                        <a:rPr kumimoji="1" lang="en-US" altLang="ja-JP" sz="2800" baseline="-25000" dirty="0" smtClean="0"/>
                        <a:t>2</a:t>
                      </a:r>
                      <a:r>
                        <a:rPr kumimoji="1" lang="en-US" altLang="ja-JP" sz="2800" dirty="0" smtClean="0"/>
                        <a:t>  {R}</a:t>
                      </a:r>
                      <a:endParaRPr kumimoji="1" lang="ja-JP" altLang="en-US" sz="2800" dirty="0"/>
                    </a:p>
                  </a:txBody>
                  <a:tcPr anchor="ctr" anchorCtr="1">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bl>
          </a:graphicData>
        </a:graphic>
      </p:graphicFrame>
      <p:sp>
        <p:nvSpPr>
          <p:cNvPr id="6" name="テキスト ボックス 5"/>
          <p:cNvSpPr txBox="1"/>
          <p:nvPr/>
        </p:nvSpPr>
        <p:spPr>
          <a:xfrm>
            <a:off x="5985102" y="2572788"/>
            <a:ext cx="2690417" cy="523220"/>
          </a:xfrm>
          <a:prstGeom prst="rect">
            <a:avLst/>
          </a:prstGeom>
          <a:noFill/>
        </p:spPr>
        <p:txBody>
          <a:bodyPr wrap="none" rtlCol="0">
            <a:spAutoFit/>
          </a:bodyPr>
          <a:lstStyle/>
          <a:p>
            <a:r>
              <a:rPr kumimoji="1" lang="en-US" altLang="ja-JP" sz="2800" dirty="0" smtClean="0"/>
              <a:t>(conditional rule)</a:t>
            </a:r>
            <a:endParaRPr kumimoji="1" lang="ja-JP" altLang="en-US" sz="2800" dirty="0"/>
          </a:p>
        </p:txBody>
      </p:sp>
      <p:graphicFrame>
        <p:nvGraphicFramePr>
          <p:cNvPr id="7" name="表 6"/>
          <p:cNvGraphicFramePr>
            <a:graphicFrameLocks noGrp="1"/>
          </p:cNvGraphicFramePr>
          <p:nvPr>
            <p:extLst>
              <p:ext uri="{D42A27DB-BD31-4B8C-83A1-F6EECF244321}">
                <p14:modId xmlns:p14="http://schemas.microsoft.com/office/powerpoint/2010/main" val="3070872163"/>
              </p:ext>
            </p:extLst>
          </p:nvPr>
        </p:nvGraphicFramePr>
        <p:xfrm>
          <a:off x="739257" y="2336040"/>
          <a:ext cx="5106547" cy="1036319"/>
        </p:xfrm>
        <a:graphic>
          <a:graphicData uri="http://schemas.openxmlformats.org/drawingml/2006/table">
            <a:tbl>
              <a:tblPr>
                <a:tableStyleId>{5C22544A-7EE6-4342-B048-85BDC9FD1C3A}</a:tableStyleId>
              </a:tblPr>
              <a:tblGrid>
                <a:gridCol w="5106547"/>
              </a:tblGrid>
              <a:tr h="480897">
                <a:tc>
                  <a:txBody>
                    <a:bodyPr/>
                    <a:lstStyle/>
                    <a:p>
                      <a:r>
                        <a:rPr kumimoji="1" lang="en-US" altLang="ja-JP" sz="2800" dirty="0" smtClean="0"/>
                        <a:t>{P </a:t>
                      </a:r>
                      <a:r>
                        <a:rPr kumimoji="1" lang="en-US" altLang="ja-JP" sz="2800" dirty="0" smtClean="0">
                          <a:sym typeface="Symbol"/>
                        </a:rPr>
                        <a:t> E</a:t>
                      </a:r>
                      <a:r>
                        <a:rPr kumimoji="1" lang="en-US" altLang="ja-JP" sz="2800" dirty="0" smtClean="0"/>
                        <a:t>}  S</a:t>
                      </a:r>
                      <a:r>
                        <a:rPr kumimoji="1" lang="en-US" altLang="ja-JP" sz="2800" baseline="-25000" dirty="0" smtClean="0"/>
                        <a:t>1</a:t>
                      </a:r>
                      <a:r>
                        <a:rPr kumimoji="1" lang="en-US" altLang="ja-JP" sz="2800" dirty="0" smtClean="0"/>
                        <a:t>  {Q}</a:t>
                      </a:r>
                      <a:r>
                        <a:rPr kumimoji="1" lang="en-US" altLang="ja-JP" sz="2800" baseline="0" dirty="0" smtClean="0"/>
                        <a:t>  </a:t>
                      </a:r>
                      <a:r>
                        <a:rPr kumimoji="1" lang="en-US" altLang="ja-JP" sz="2800" dirty="0" smtClean="0"/>
                        <a:t>   {P</a:t>
                      </a:r>
                      <a:r>
                        <a:rPr kumimoji="1" lang="en-US" altLang="ja-JP" sz="2800" baseline="0" dirty="0" smtClean="0"/>
                        <a:t> </a:t>
                      </a:r>
                      <a:r>
                        <a:rPr kumimoji="1" lang="en-US" altLang="ja-JP" sz="2800" baseline="0" dirty="0" smtClean="0">
                          <a:sym typeface="Symbol"/>
                        </a:rPr>
                        <a:t>  E</a:t>
                      </a:r>
                      <a:r>
                        <a:rPr kumimoji="1" lang="en-US" altLang="ja-JP" sz="2800" dirty="0" smtClean="0"/>
                        <a:t>}  S</a:t>
                      </a:r>
                      <a:r>
                        <a:rPr kumimoji="1" lang="en-US" altLang="ja-JP" sz="2800" baseline="-25000" dirty="0" smtClean="0"/>
                        <a:t>2 </a:t>
                      </a:r>
                      <a:r>
                        <a:rPr kumimoji="1" lang="en-US" altLang="ja-JP" sz="2800" dirty="0" smtClean="0"/>
                        <a:t> {Q}</a:t>
                      </a:r>
                      <a:endParaRPr kumimoji="1" lang="ja-JP" altLang="en-US" sz="2800" dirty="0"/>
                    </a:p>
                  </a:txBody>
                  <a:tcPr anchor="ctr" anchorCtr="1">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80897">
                <a:tc>
                  <a:txBody>
                    <a:bodyPr/>
                    <a:lstStyle/>
                    <a:p>
                      <a:r>
                        <a:rPr kumimoji="1" lang="en-US" altLang="ja-JP" sz="2800" dirty="0" smtClean="0"/>
                        <a:t>{P}  </a:t>
                      </a:r>
                      <a:r>
                        <a:rPr kumimoji="1" lang="en-US" altLang="ja-JP" sz="2800" b="1" dirty="0" smtClean="0"/>
                        <a:t>if</a:t>
                      </a:r>
                      <a:r>
                        <a:rPr kumimoji="1" lang="en-US" altLang="ja-JP" sz="2800" dirty="0" smtClean="0"/>
                        <a:t>  E  </a:t>
                      </a:r>
                      <a:r>
                        <a:rPr kumimoji="1" lang="en-US" altLang="ja-JP" sz="2800" b="1" dirty="0" smtClean="0"/>
                        <a:t>then</a:t>
                      </a:r>
                      <a:r>
                        <a:rPr kumimoji="1" lang="en-US" altLang="ja-JP" sz="2800" dirty="0" smtClean="0"/>
                        <a:t>  S</a:t>
                      </a:r>
                      <a:r>
                        <a:rPr kumimoji="1" lang="en-US" altLang="ja-JP" sz="2800" baseline="-25000" dirty="0" smtClean="0"/>
                        <a:t>1  </a:t>
                      </a:r>
                      <a:r>
                        <a:rPr kumimoji="1" lang="en-US" altLang="ja-JP" sz="2800" b="1" baseline="0" dirty="0" smtClean="0"/>
                        <a:t>else</a:t>
                      </a:r>
                      <a:r>
                        <a:rPr kumimoji="1" lang="en-US" altLang="ja-JP" sz="2800" b="1" baseline="-25000" dirty="0" smtClean="0"/>
                        <a:t> </a:t>
                      </a:r>
                      <a:r>
                        <a:rPr kumimoji="1" lang="en-US" altLang="ja-JP" sz="2800" baseline="-25000" dirty="0" smtClean="0"/>
                        <a:t> </a:t>
                      </a:r>
                      <a:r>
                        <a:rPr kumimoji="1" lang="en-US" altLang="ja-JP" sz="2800" dirty="0" smtClean="0"/>
                        <a:t>S</a:t>
                      </a:r>
                      <a:r>
                        <a:rPr kumimoji="1" lang="en-US" altLang="ja-JP" sz="2800" baseline="-25000" dirty="0" smtClean="0"/>
                        <a:t>2</a:t>
                      </a:r>
                      <a:r>
                        <a:rPr kumimoji="1" lang="en-US" altLang="ja-JP" sz="2800" dirty="0" smtClean="0"/>
                        <a:t>  {Q}</a:t>
                      </a:r>
                      <a:endParaRPr kumimoji="1" lang="ja-JP" altLang="en-US" sz="2800" dirty="0"/>
                    </a:p>
                  </a:txBody>
                  <a:tcPr anchor="ctr" anchorCtr="1">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bl>
          </a:graphicData>
        </a:graphic>
      </p:graphicFrame>
      <p:sp>
        <p:nvSpPr>
          <p:cNvPr id="8" name="テキスト ボックス 7"/>
          <p:cNvSpPr txBox="1"/>
          <p:nvPr/>
        </p:nvSpPr>
        <p:spPr>
          <a:xfrm>
            <a:off x="5382216" y="3665192"/>
            <a:ext cx="1875835" cy="523220"/>
          </a:xfrm>
          <a:prstGeom prst="rect">
            <a:avLst/>
          </a:prstGeom>
          <a:noFill/>
        </p:spPr>
        <p:txBody>
          <a:bodyPr wrap="none" rtlCol="0">
            <a:spAutoFit/>
          </a:bodyPr>
          <a:lstStyle/>
          <a:p>
            <a:r>
              <a:rPr kumimoji="1" lang="en-US" altLang="ja-JP" sz="2800" dirty="0" smtClean="0"/>
              <a:t>(while rule)</a:t>
            </a:r>
            <a:endParaRPr kumimoji="1" lang="ja-JP" altLang="en-US" sz="2800" dirty="0"/>
          </a:p>
        </p:txBody>
      </p:sp>
      <p:graphicFrame>
        <p:nvGraphicFramePr>
          <p:cNvPr id="9" name="表 8"/>
          <p:cNvGraphicFramePr>
            <a:graphicFrameLocks noGrp="1"/>
          </p:cNvGraphicFramePr>
          <p:nvPr>
            <p:extLst>
              <p:ext uri="{D42A27DB-BD31-4B8C-83A1-F6EECF244321}">
                <p14:modId xmlns:p14="http://schemas.microsoft.com/office/powerpoint/2010/main" val="4173782760"/>
              </p:ext>
            </p:extLst>
          </p:nvPr>
        </p:nvGraphicFramePr>
        <p:xfrm>
          <a:off x="725614" y="3442092"/>
          <a:ext cx="4574280" cy="1036319"/>
        </p:xfrm>
        <a:graphic>
          <a:graphicData uri="http://schemas.openxmlformats.org/drawingml/2006/table">
            <a:tbl>
              <a:tblPr>
                <a:tableStyleId>{5C22544A-7EE6-4342-B048-85BDC9FD1C3A}</a:tableStyleId>
              </a:tblPr>
              <a:tblGrid>
                <a:gridCol w="4574280"/>
              </a:tblGrid>
              <a:tr h="507059">
                <a:tc>
                  <a:txBody>
                    <a:bodyPr/>
                    <a:lstStyle/>
                    <a:p>
                      <a:r>
                        <a:rPr kumimoji="1" lang="en-US" altLang="ja-JP" sz="2800" dirty="0" smtClean="0"/>
                        <a:t>{P </a:t>
                      </a:r>
                      <a:r>
                        <a:rPr kumimoji="1" lang="en-US" altLang="ja-JP" sz="2800" dirty="0" smtClean="0">
                          <a:sym typeface="Symbol"/>
                        </a:rPr>
                        <a:t> E</a:t>
                      </a:r>
                      <a:r>
                        <a:rPr kumimoji="1" lang="en-US" altLang="ja-JP" sz="2800" dirty="0" smtClean="0"/>
                        <a:t>}  S  {P}</a:t>
                      </a:r>
                      <a:endParaRPr kumimoji="1" lang="ja-JP" altLang="en-US" sz="2800" dirty="0"/>
                    </a:p>
                  </a:txBody>
                  <a:tcPr anchor="ctr" anchorCtr="1">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507059">
                <a:tc>
                  <a:txBody>
                    <a:bodyPr/>
                    <a:lstStyle/>
                    <a:p>
                      <a:r>
                        <a:rPr kumimoji="1" lang="en-US" altLang="ja-JP" sz="2800" dirty="0" smtClean="0"/>
                        <a:t>{P}  </a:t>
                      </a:r>
                      <a:r>
                        <a:rPr kumimoji="1" lang="en-US" altLang="ja-JP" sz="2800" b="1" dirty="0" smtClean="0"/>
                        <a:t>while</a:t>
                      </a:r>
                      <a:r>
                        <a:rPr kumimoji="1" lang="en-US" altLang="ja-JP" sz="2800" dirty="0" smtClean="0"/>
                        <a:t>  E  </a:t>
                      </a:r>
                      <a:r>
                        <a:rPr kumimoji="1" lang="en-US" altLang="ja-JP" sz="2800" b="1" dirty="0" smtClean="0"/>
                        <a:t>do</a:t>
                      </a:r>
                      <a:r>
                        <a:rPr kumimoji="1" lang="en-US" altLang="ja-JP" sz="2800" dirty="0" smtClean="0"/>
                        <a:t> S</a:t>
                      </a:r>
                      <a:r>
                        <a:rPr kumimoji="1" lang="en-US" altLang="ja-JP" sz="2800" baseline="0" dirty="0" smtClean="0"/>
                        <a:t>  </a:t>
                      </a:r>
                      <a:r>
                        <a:rPr kumimoji="1" lang="en-US" altLang="ja-JP" sz="2800" dirty="0" smtClean="0"/>
                        <a:t>{P</a:t>
                      </a:r>
                      <a:r>
                        <a:rPr kumimoji="1" lang="en-US" altLang="ja-JP" sz="2800" baseline="0" dirty="0" smtClean="0"/>
                        <a:t> </a:t>
                      </a:r>
                      <a:r>
                        <a:rPr kumimoji="1" lang="en-US" altLang="ja-JP" sz="2800" baseline="0" dirty="0" smtClean="0">
                          <a:sym typeface="Symbol"/>
                        </a:rPr>
                        <a:t>  E</a:t>
                      </a:r>
                      <a:r>
                        <a:rPr kumimoji="1" lang="en-US" altLang="ja-JP" sz="2800" dirty="0" smtClean="0"/>
                        <a:t>}</a:t>
                      </a:r>
                      <a:endParaRPr kumimoji="1" lang="ja-JP" altLang="en-US" sz="2800" dirty="0"/>
                    </a:p>
                  </a:txBody>
                  <a:tcPr anchor="ctr" anchorCtr="1">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bl>
          </a:graphicData>
        </a:graphic>
      </p:graphicFrame>
      <p:sp>
        <p:nvSpPr>
          <p:cNvPr id="10" name="テキスト ボックス 9"/>
          <p:cNvSpPr txBox="1"/>
          <p:nvPr/>
        </p:nvSpPr>
        <p:spPr>
          <a:xfrm>
            <a:off x="696029" y="4626290"/>
            <a:ext cx="2991973" cy="523220"/>
          </a:xfrm>
          <a:prstGeom prst="rect">
            <a:avLst/>
          </a:prstGeom>
          <a:noFill/>
        </p:spPr>
        <p:txBody>
          <a:bodyPr wrap="none" rtlCol="0">
            <a:spAutoFit/>
          </a:bodyPr>
          <a:lstStyle/>
          <a:p>
            <a:r>
              <a:rPr kumimoji="1" lang="en-US" altLang="ja-JP" sz="2800" dirty="0" smtClean="0"/>
              <a:t>{ Q[E/x] } x := E  {Q}</a:t>
            </a:r>
            <a:endParaRPr kumimoji="1" lang="ja-JP" altLang="en-US" sz="2800" dirty="0"/>
          </a:p>
        </p:txBody>
      </p:sp>
      <p:sp>
        <p:nvSpPr>
          <p:cNvPr id="11" name="テキスト ボックス 10"/>
          <p:cNvSpPr txBox="1"/>
          <p:nvPr/>
        </p:nvSpPr>
        <p:spPr>
          <a:xfrm>
            <a:off x="3803735" y="4620545"/>
            <a:ext cx="3029740" cy="523220"/>
          </a:xfrm>
          <a:prstGeom prst="rect">
            <a:avLst/>
          </a:prstGeom>
          <a:noFill/>
        </p:spPr>
        <p:txBody>
          <a:bodyPr wrap="none" rtlCol="0">
            <a:spAutoFit/>
          </a:bodyPr>
          <a:lstStyle/>
          <a:p>
            <a:r>
              <a:rPr kumimoji="1" lang="en-US" altLang="ja-JP" sz="2800" dirty="0" smtClean="0"/>
              <a:t>(assignment </a:t>
            </a:r>
            <a:r>
              <a:rPr lang="en-US" altLang="ja-JP" sz="2800" dirty="0" smtClean="0"/>
              <a:t>a</a:t>
            </a:r>
            <a:r>
              <a:rPr kumimoji="1" lang="en-US" altLang="ja-JP" sz="2800" dirty="0" smtClean="0"/>
              <a:t>xiom)</a:t>
            </a:r>
            <a:endParaRPr kumimoji="1" lang="ja-JP" altLang="en-US" sz="2800" dirty="0"/>
          </a:p>
        </p:txBody>
      </p:sp>
      <p:graphicFrame>
        <p:nvGraphicFramePr>
          <p:cNvPr id="12" name="表 11"/>
          <p:cNvGraphicFramePr>
            <a:graphicFrameLocks noGrp="1"/>
          </p:cNvGraphicFramePr>
          <p:nvPr>
            <p:extLst>
              <p:ext uri="{D42A27DB-BD31-4B8C-83A1-F6EECF244321}">
                <p14:modId xmlns:p14="http://schemas.microsoft.com/office/powerpoint/2010/main" val="6510797"/>
              </p:ext>
            </p:extLst>
          </p:nvPr>
        </p:nvGraphicFramePr>
        <p:xfrm>
          <a:off x="694459" y="5358340"/>
          <a:ext cx="4458266" cy="1036319"/>
        </p:xfrm>
        <a:graphic>
          <a:graphicData uri="http://schemas.openxmlformats.org/drawingml/2006/table">
            <a:tbl>
              <a:tblPr>
                <a:tableStyleId>{5C22544A-7EE6-4342-B048-85BDC9FD1C3A}</a:tableStyleId>
              </a:tblPr>
              <a:tblGrid>
                <a:gridCol w="4458266"/>
              </a:tblGrid>
              <a:tr h="482916">
                <a:tc>
                  <a:txBody>
                    <a:bodyPr/>
                    <a:lstStyle/>
                    <a:p>
                      <a:r>
                        <a:rPr kumimoji="1" lang="en-US" altLang="ja-JP" sz="2800" dirty="0" smtClean="0"/>
                        <a:t>P </a:t>
                      </a:r>
                      <a:r>
                        <a:rPr kumimoji="1" lang="en-US" altLang="ja-JP" sz="2800" dirty="0" smtClean="0">
                          <a:sym typeface="Symbol"/>
                        </a:rPr>
                        <a:t> P’</a:t>
                      </a:r>
                      <a:r>
                        <a:rPr kumimoji="1" lang="en-US" altLang="ja-JP" sz="2800" baseline="0" dirty="0" smtClean="0">
                          <a:sym typeface="Symbol"/>
                        </a:rPr>
                        <a:t> </a:t>
                      </a:r>
                      <a:r>
                        <a:rPr kumimoji="1" lang="en-US" altLang="ja-JP" sz="2800" dirty="0" smtClean="0">
                          <a:sym typeface="Symbol"/>
                        </a:rPr>
                        <a:t>   </a:t>
                      </a:r>
                      <a:r>
                        <a:rPr kumimoji="1" lang="en-US" altLang="ja-JP" sz="2800" dirty="0" smtClean="0"/>
                        <a:t>{P’}  S  {Q’}</a:t>
                      </a:r>
                      <a:r>
                        <a:rPr kumimoji="1" lang="en-US" altLang="ja-JP" sz="2800" baseline="0" dirty="0" smtClean="0"/>
                        <a:t>  </a:t>
                      </a:r>
                      <a:r>
                        <a:rPr kumimoji="1" lang="en-US" altLang="ja-JP" sz="2800" dirty="0" smtClean="0"/>
                        <a:t>  Q’ </a:t>
                      </a:r>
                      <a:r>
                        <a:rPr kumimoji="1" lang="en-US" altLang="ja-JP" sz="2800" dirty="0" smtClean="0">
                          <a:sym typeface="Symbol"/>
                        </a:rPr>
                        <a:t> Q</a:t>
                      </a:r>
                      <a:endParaRPr kumimoji="1" lang="ja-JP" altLang="en-US" sz="2800" dirty="0"/>
                    </a:p>
                  </a:txBody>
                  <a:tcPr anchor="ctr" anchorCtr="1">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82916">
                <a:tc>
                  <a:txBody>
                    <a:bodyPr/>
                    <a:lstStyle/>
                    <a:p>
                      <a:r>
                        <a:rPr kumimoji="1" lang="en-US" altLang="ja-JP" sz="2800" dirty="0" smtClean="0"/>
                        <a:t>{P}</a:t>
                      </a:r>
                      <a:r>
                        <a:rPr kumimoji="1" lang="en-US" altLang="ja-JP" sz="2800" baseline="0" dirty="0" smtClean="0"/>
                        <a:t>  </a:t>
                      </a:r>
                      <a:r>
                        <a:rPr kumimoji="1" lang="en-US" altLang="ja-JP" sz="2800" dirty="0" smtClean="0"/>
                        <a:t>S  {Q}</a:t>
                      </a:r>
                      <a:endParaRPr kumimoji="1" lang="ja-JP" altLang="en-US" sz="2800" dirty="0"/>
                    </a:p>
                  </a:txBody>
                  <a:tcPr anchor="ctr" anchorCtr="1">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bl>
          </a:graphicData>
        </a:graphic>
      </p:graphicFrame>
      <p:sp>
        <p:nvSpPr>
          <p:cNvPr id="13" name="テキスト ボックス 12"/>
          <p:cNvSpPr txBox="1"/>
          <p:nvPr/>
        </p:nvSpPr>
        <p:spPr>
          <a:xfrm>
            <a:off x="5399183" y="5606051"/>
            <a:ext cx="2980560" cy="523220"/>
          </a:xfrm>
          <a:prstGeom prst="rect">
            <a:avLst/>
          </a:prstGeom>
          <a:noFill/>
        </p:spPr>
        <p:txBody>
          <a:bodyPr wrap="none" rtlCol="0">
            <a:spAutoFit/>
          </a:bodyPr>
          <a:lstStyle/>
          <a:p>
            <a:r>
              <a:rPr kumimoji="1" lang="en-US" altLang="ja-JP" sz="2800" dirty="0" smtClean="0"/>
              <a:t>(consequence </a:t>
            </a:r>
            <a:r>
              <a:rPr lang="en-US" altLang="ja-JP" sz="2800" dirty="0" smtClean="0"/>
              <a:t>r</a:t>
            </a:r>
            <a:r>
              <a:rPr kumimoji="1" lang="en-US" altLang="ja-JP" sz="2800" dirty="0" smtClean="0"/>
              <a:t>ule)</a:t>
            </a:r>
            <a:endParaRPr kumimoji="1" lang="ja-JP" alt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文の翻訳について</a:t>
            </a:r>
            <a:endParaRPr kumimoji="1" lang="ja-JP" altLang="en-US" dirty="0"/>
          </a:p>
        </p:txBody>
      </p:sp>
      <p:sp>
        <p:nvSpPr>
          <p:cNvPr id="4" name="テキスト ボックス 3"/>
          <p:cNvSpPr txBox="1"/>
          <p:nvPr/>
        </p:nvSpPr>
        <p:spPr>
          <a:xfrm>
            <a:off x="559558" y="1310185"/>
            <a:ext cx="8202304" cy="954107"/>
          </a:xfrm>
          <a:prstGeom prst="rect">
            <a:avLst/>
          </a:prstGeom>
          <a:noFill/>
        </p:spPr>
        <p:txBody>
          <a:bodyPr wrap="square" rtlCol="0">
            <a:spAutoFit/>
          </a:bodyPr>
          <a:lstStyle/>
          <a:p>
            <a:r>
              <a:rPr lang="en-US" altLang="ja-JP" sz="2800" dirty="0" smtClean="0"/>
              <a:t>w</a:t>
            </a:r>
            <a:r>
              <a:rPr kumimoji="1" lang="en-US" altLang="ja-JP" sz="2800" dirty="0" smtClean="0"/>
              <a:t>hile</a:t>
            </a:r>
            <a:r>
              <a:rPr kumimoji="1" lang="ja-JP" altLang="en-US" sz="2800" dirty="0" smtClean="0"/>
              <a:t>文などは</a:t>
            </a:r>
            <a:r>
              <a:rPr lang="ja-JP" altLang="en-US" sz="2800" dirty="0" smtClean="0"/>
              <a:t>効率のよい機械語にほとんどそのままコンパイルされる。</a:t>
            </a:r>
            <a:endParaRPr kumimoji="1" lang="ja-JP" altLang="en-US" sz="2800" dirty="0"/>
          </a:p>
        </p:txBody>
      </p:sp>
      <p:graphicFrame>
        <p:nvGraphicFramePr>
          <p:cNvPr id="5" name="表 4"/>
          <p:cNvGraphicFramePr>
            <a:graphicFrameLocks noGrp="1"/>
          </p:cNvGraphicFramePr>
          <p:nvPr/>
        </p:nvGraphicFramePr>
        <p:xfrm>
          <a:off x="3521166" y="2626118"/>
          <a:ext cx="4408221" cy="3856568"/>
        </p:xfrm>
        <a:graphic>
          <a:graphicData uri="http://schemas.openxmlformats.org/drawingml/2006/table">
            <a:tbl>
              <a:tblPr>
                <a:tableStyleId>{5C22544A-7EE6-4342-B048-85BDC9FD1C3A}</a:tableStyleId>
              </a:tblPr>
              <a:tblGrid>
                <a:gridCol w="4408221"/>
              </a:tblGrid>
              <a:tr h="523915">
                <a:tc>
                  <a:txBody>
                    <a:bodyPr/>
                    <a:lstStyle/>
                    <a:p>
                      <a:pPr algn="ctr"/>
                      <a:r>
                        <a:rPr kumimoji="1" lang="en-US" altLang="ja-JP" sz="2800" dirty="0" smtClean="0"/>
                        <a:t>…</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68225">
                <a:tc>
                  <a:txBody>
                    <a:bodyPr/>
                    <a:lstStyle/>
                    <a:p>
                      <a:pPr algn="ctr"/>
                      <a:r>
                        <a:rPr kumimoji="1" lang="en-US" altLang="ja-JP" sz="2800" dirty="0" smtClean="0"/>
                        <a:t>E</a:t>
                      </a:r>
                      <a:r>
                        <a:rPr kumimoji="1" lang="ja-JP" altLang="en-US" sz="2800" dirty="0" smtClean="0"/>
                        <a:t>の翻訳結果</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23915">
                <a:tc>
                  <a:txBody>
                    <a:bodyPr/>
                    <a:lstStyle/>
                    <a:p>
                      <a:pPr algn="ctr"/>
                      <a:r>
                        <a:rPr kumimoji="1" lang="en-US" altLang="ja-JP" sz="2800" dirty="0" smtClean="0"/>
                        <a:t>E</a:t>
                      </a:r>
                      <a:r>
                        <a:rPr kumimoji="1" lang="ja-JP" altLang="en-US" sz="2800" dirty="0" smtClean="0"/>
                        <a:t>の値が</a:t>
                      </a:r>
                      <a:r>
                        <a:rPr kumimoji="1" lang="en-US" altLang="ja-JP" sz="2800" dirty="0" smtClean="0"/>
                        <a:t>false</a:t>
                      </a:r>
                      <a:r>
                        <a:rPr kumimoji="1" lang="ja-JP" altLang="en-US" sz="2800" dirty="0" smtClean="0"/>
                        <a:t>の場合</a:t>
                      </a:r>
                      <a:r>
                        <a:rPr kumimoji="1" lang="en-US" altLang="ja-JP" sz="2800" dirty="0" smtClean="0"/>
                        <a:t>jump</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998439">
                <a:tc>
                  <a:txBody>
                    <a:bodyPr/>
                    <a:lstStyle/>
                    <a:p>
                      <a:pPr algn="ctr"/>
                      <a:r>
                        <a:rPr kumimoji="1" lang="en-US" altLang="ja-JP" sz="2800" dirty="0" smtClean="0"/>
                        <a:t>S</a:t>
                      </a:r>
                      <a:r>
                        <a:rPr kumimoji="1" lang="ja-JP" altLang="en-US" sz="2800" dirty="0" smtClean="0"/>
                        <a:t>の翻訳結果</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23915">
                <a:tc>
                  <a:txBody>
                    <a:bodyPr/>
                    <a:lstStyle/>
                    <a:p>
                      <a:pPr algn="ctr"/>
                      <a:r>
                        <a:rPr kumimoji="1" lang="en-US" altLang="ja-JP" sz="2800" dirty="0" smtClean="0"/>
                        <a:t>jump</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19190">
                <a:tc>
                  <a:txBody>
                    <a:bodyPr/>
                    <a:lstStyle/>
                    <a:p>
                      <a:pPr algn="ctr"/>
                      <a:r>
                        <a:rPr kumimoji="1" lang="en-US" altLang="ja-JP" sz="2800" dirty="0" smtClean="0"/>
                        <a:t>…</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sp>
        <p:nvSpPr>
          <p:cNvPr id="11" name="フリーフォーム 10"/>
          <p:cNvSpPr/>
          <p:nvPr/>
        </p:nvSpPr>
        <p:spPr>
          <a:xfrm>
            <a:off x="7697375" y="4189863"/>
            <a:ext cx="818866" cy="2047164"/>
          </a:xfrm>
          <a:custGeom>
            <a:avLst/>
            <a:gdLst>
              <a:gd name="connsiteX0" fmla="*/ 0 w 818866"/>
              <a:gd name="connsiteY0" fmla="*/ 27295 h 2047164"/>
              <a:gd name="connsiteX1" fmla="*/ 68239 w 818866"/>
              <a:gd name="connsiteY1" fmla="*/ 13647 h 2047164"/>
              <a:gd name="connsiteX2" fmla="*/ 109182 w 818866"/>
              <a:gd name="connsiteY2" fmla="*/ 0 h 2047164"/>
              <a:gd name="connsiteX3" fmla="*/ 327547 w 818866"/>
              <a:gd name="connsiteY3" fmla="*/ 13647 h 2047164"/>
              <a:gd name="connsiteX4" fmla="*/ 409433 w 818866"/>
              <a:gd name="connsiteY4" fmla="*/ 40943 h 2047164"/>
              <a:gd name="connsiteX5" fmla="*/ 532263 w 818866"/>
              <a:gd name="connsiteY5" fmla="*/ 122830 h 2047164"/>
              <a:gd name="connsiteX6" fmla="*/ 573206 w 818866"/>
              <a:gd name="connsiteY6" fmla="*/ 150125 h 2047164"/>
              <a:gd name="connsiteX7" fmla="*/ 614150 w 818866"/>
              <a:gd name="connsiteY7" fmla="*/ 177421 h 2047164"/>
              <a:gd name="connsiteX8" fmla="*/ 668741 w 818866"/>
              <a:gd name="connsiteY8" fmla="*/ 259307 h 2047164"/>
              <a:gd name="connsiteX9" fmla="*/ 709684 w 818866"/>
              <a:gd name="connsiteY9" fmla="*/ 341194 h 2047164"/>
              <a:gd name="connsiteX10" fmla="*/ 736979 w 818866"/>
              <a:gd name="connsiteY10" fmla="*/ 464024 h 2047164"/>
              <a:gd name="connsiteX11" fmla="*/ 764275 w 818866"/>
              <a:gd name="connsiteY11" fmla="*/ 573206 h 2047164"/>
              <a:gd name="connsiteX12" fmla="*/ 791570 w 818866"/>
              <a:gd name="connsiteY12" fmla="*/ 859809 h 2047164"/>
              <a:gd name="connsiteX13" fmla="*/ 818866 w 818866"/>
              <a:gd name="connsiteY13" fmla="*/ 1146412 h 2047164"/>
              <a:gd name="connsiteX14" fmla="*/ 805218 w 818866"/>
              <a:gd name="connsiteY14" fmla="*/ 1405719 h 2047164"/>
              <a:gd name="connsiteX15" fmla="*/ 791570 w 818866"/>
              <a:gd name="connsiteY15" fmla="*/ 1446662 h 2047164"/>
              <a:gd name="connsiteX16" fmla="*/ 764275 w 818866"/>
              <a:gd name="connsiteY16" fmla="*/ 1678674 h 2047164"/>
              <a:gd name="connsiteX17" fmla="*/ 750627 w 818866"/>
              <a:gd name="connsiteY17" fmla="*/ 1719618 h 2047164"/>
              <a:gd name="connsiteX18" fmla="*/ 709684 w 818866"/>
              <a:gd name="connsiteY18" fmla="*/ 1856095 h 2047164"/>
              <a:gd name="connsiteX19" fmla="*/ 668741 w 818866"/>
              <a:gd name="connsiteY19" fmla="*/ 1883391 h 2047164"/>
              <a:gd name="connsiteX20" fmla="*/ 559558 w 818866"/>
              <a:gd name="connsiteY20" fmla="*/ 1951630 h 2047164"/>
              <a:gd name="connsiteX21" fmla="*/ 395785 w 818866"/>
              <a:gd name="connsiteY21" fmla="*/ 2033516 h 2047164"/>
              <a:gd name="connsiteX22" fmla="*/ 354842 w 818866"/>
              <a:gd name="connsiteY22" fmla="*/ 2047164 h 2047164"/>
              <a:gd name="connsiteX23" fmla="*/ 245660 w 818866"/>
              <a:gd name="connsiteY23" fmla="*/ 2047164 h 2047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818866" h="2047164">
                <a:moveTo>
                  <a:pt x="0" y="27295"/>
                </a:moveTo>
                <a:cubicBezTo>
                  <a:pt x="22746" y="22746"/>
                  <a:pt x="45735" y="19273"/>
                  <a:pt x="68239" y="13647"/>
                </a:cubicBezTo>
                <a:cubicBezTo>
                  <a:pt x="82195" y="10158"/>
                  <a:pt x="94796" y="0"/>
                  <a:pt x="109182" y="0"/>
                </a:cubicBezTo>
                <a:cubicBezTo>
                  <a:pt x="182112" y="0"/>
                  <a:pt x="254759" y="9098"/>
                  <a:pt x="327547" y="13647"/>
                </a:cubicBezTo>
                <a:cubicBezTo>
                  <a:pt x="354842" y="22746"/>
                  <a:pt x="385493" y="24983"/>
                  <a:pt x="409433" y="40943"/>
                </a:cubicBezTo>
                <a:lnTo>
                  <a:pt x="532263" y="122830"/>
                </a:lnTo>
                <a:lnTo>
                  <a:pt x="573206" y="150125"/>
                </a:lnTo>
                <a:lnTo>
                  <a:pt x="614150" y="177421"/>
                </a:lnTo>
                <a:cubicBezTo>
                  <a:pt x="632347" y="204716"/>
                  <a:pt x="658368" y="228185"/>
                  <a:pt x="668741" y="259307"/>
                </a:cubicBezTo>
                <a:cubicBezTo>
                  <a:pt x="687575" y="315811"/>
                  <a:pt x="674408" y="288280"/>
                  <a:pt x="709684" y="341194"/>
                </a:cubicBezTo>
                <a:cubicBezTo>
                  <a:pt x="719062" y="388085"/>
                  <a:pt x="724133" y="419063"/>
                  <a:pt x="736979" y="464024"/>
                </a:cubicBezTo>
                <a:cubicBezTo>
                  <a:pt x="764960" y="561958"/>
                  <a:pt x="736523" y="434450"/>
                  <a:pt x="764275" y="573206"/>
                </a:cubicBezTo>
                <a:cubicBezTo>
                  <a:pt x="797718" y="1007951"/>
                  <a:pt x="760066" y="555267"/>
                  <a:pt x="791570" y="859809"/>
                </a:cubicBezTo>
                <a:cubicBezTo>
                  <a:pt x="801445" y="955266"/>
                  <a:pt x="818866" y="1146412"/>
                  <a:pt x="818866" y="1146412"/>
                </a:cubicBezTo>
                <a:cubicBezTo>
                  <a:pt x="814317" y="1232848"/>
                  <a:pt x="813055" y="1319519"/>
                  <a:pt x="805218" y="1405719"/>
                </a:cubicBezTo>
                <a:cubicBezTo>
                  <a:pt x="803916" y="1420046"/>
                  <a:pt x="793757" y="1432443"/>
                  <a:pt x="791570" y="1446662"/>
                </a:cubicBezTo>
                <a:cubicBezTo>
                  <a:pt x="773521" y="1563982"/>
                  <a:pt x="785234" y="1573881"/>
                  <a:pt x="764275" y="1678674"/>
                </a:cubicBezTo>
                <a:cubicBezTo>
                  <a:pt x="761454" y="1692781"/>
                  <a:pt x="754579" y="1705785"/>
                  <a:pt x="750627" y="1719618"/>
                </a:cubicBezTo>
                <a:cubicBezTo>
                  <a:pt x="744200" y="1742112"/>
                  <a:pt x="721130" y="1848464"/>
                  <a:pt x="709684" y="1856095"/>
                </a:cubicBezTo>
                <a:lnTo>
                  <a:pt x="668741" y="1883391"/>
                </a:lnTo>
                <a:cubicBezTo>
                  <a:pt x="603262" y="1981607"/>
                  <a:pt x="695987" y="1860677"/>
                  <a:pt x="559558" y="1951630"/>
                </a:cubicBezTo>
                <a:cubicBezTo>
                  <a:pt x="453730" y="2022182"/>
                  <a:pt x="508795" y="1995846"/>
                  <a:pt x="395785" y="2033516"/>
                </a:cubicBezTo>
                <a:cubicBezTo>
                  <a:pt x="382137" y="2038065"/>
                  <a:pt x="369228" y="2047164"/>
                  <a:pt x="354842" y="2047164"/>
                </a:cubicBezTo>
                <a:lnTo>
                  <a:pt x="245660" y="2047164"/>
                </a:lnTo>
              </a:path>
            </a:pathLst>
          </a:cu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 name="フリーフォーム 11"/>
          <p:cNvSpPr/>
          <p:nvPr/>
        </p:nvSpPr>
        <p:spPr>
          <a:xfrm>
            <a:off x="3125375" y="3433315"/>
            <a:ext cx="723332" cy="2339688"/>
          </a:xfrm>
          <a:custGeom>
            <a:avLst/>
            <a:gdLst>
              <a:gd name="connsiteX0" fmla="*/ 723332 w 723332"/>
              <a:gd name="connsiteY0" fmla="*/ 2339688 h 2339688"/>
              <a:gd name="connsiteX1" fmla="*/ 627797 w 723332"/>
              <a:gd name="connsiteY1" fmla="*/ 2312392 h 2339688"/>
              <a:gd name="connsiteX2" fmla="*/ 559558 w 723332"/>
              <a:gd name="connsiteY2" fmla="*/ 2298745 h 2339688"/>
              <a:gd name="connsiteX3" fmla="*/ 327547 w 723332"/>
              <a:gd name="connsiteY3" fmla="*/ 2257801 h 2339688"/>
              <a:gd name="connsiteX4" fmla="*/ 245660 w 723332"/>
              <a:gd name="connsiteY4" fmla="*/ 2216858 h 2339688"/>
              <a:gd name="connsiteX5" fmla="*/ 232012 w 723332"/>
              <a:gd name="connsiteY5" fmla="*/ 2175915 h 2339688"/>
              <a:gd name="connsiteX6" fmla="*/ 204717 w 723332"/>
              <a:gd name="connsiteY6" fmla="*/ 2121324 h 2339688"/>
              <a:gd name="connsiteX7" fmla="*/ 177421 w 723332"/>
              <a:gd name="connsiteY7" fmla="*/ 2080381 h 2339688"/>
              <a:gd name="connsiteX8" fmla="*/ 150126 w 723332"/>
              <a:gd name="connsiteY8" fmla="*/ 2025789 h 2339688"/>
              <a:gd name="connsiteX9" fmla="*/ 95535 w 723332"/>
              <a:gd name="connsiteY9" fmla="*/ 1930255 h 2339688"/>
              <a:gd name="connsiteX10" fmla="*/ 81887 w 723332"/>
              <a:gd name="connsiteY10" fmla="*/ 1875664 h 2339688"/>
              <a:gd name="connsiteX11" fmla="*/ 54591 w 723332"/>
              <a:gd name="connsiteY11" fmla="*/ 1793778 h 2339688"/>
              <a:gd name="connsiteX12" fmla="*/ 40944 w 723332"/>
              <a:gd name="connsiteY12" fmla="*/ 1752834 h 2339688"/>
              <a:gd name="connsiteX13" fmla="*/ 13648 w 723332"/>
              <a:gd name="connsiteY13" fmla="*/ 1657300 h 2339688"/>
              <a:gd name="connsiteX14" fmla="*/ 0 w 723332"/>
              <a:gd name="connsiteY14" fmla="*/ 1479879 h 2339688"/>
              <a:gd name="connsiteX15" fmla="*/ 27296 w 723332"/>
              <a:gd name="connsiteY15" fmla="*/ 974912 h 2339688"/>
              <a:gd name="connsiteX16" fmla="*/ 40944 w 723332"/>
              <a:gd name="connsiteY16" fmla="*/ 879378 h 2339688"/>
              <a:gd name="connsiteX17" fmla="*/ 68239 w 723332"/>
              <a:gd name="connsiteY17" fmla="*/ 701957 h 2339688"/>
              <a:gd name="connsiteX18" fmla="*/ 95535 w 723332"/>
              <a:gd name="connsiteY18" fmla="*/ 510888 h 2339688"/>
              <a:gd name="connsiteX19" fmla="*/ 109182 w 723332"/>
              <a:gd name="connsiteY19" fmla="*/ 429001 h 2339688"/>
              <a:gd name="connsiteX20" fmla="*/ 122830 w 723332"/>
              <a:gd name="connsiteY20" fmla="*/ 388058 h 2339688"/>
              <a:gd name="connsiteX21" fmla="*/ 150126 w 723332"/>
              <a:gd name="connsiteY21" fmla="*/ 251581 h 2339688"/>
              <a:gd name="connsiteX22" fmla="*/ 163773 w 723332"/>
              <a:gd name="connsiteY22" fmla="*/ 210637 h 2339688"/>
              <a:gd name="connsiteX23" fmla="*/ 232012 w 723332"/>
              <a:gd name="connsiteY23" fmla="*/ 74160 h 2339688"/>
              <a:gd name="connsiteX24" fmla="*/ 313899 w 723332"/>
              <a:gd name="connsiteY24" fmla="*/ 5921 h 2339688"/>
              <a:gd name="connsiteX25" fmla="*/ 395785 w 723332"/>
              <a:gd name="connsiteY25" fmla="*/ 5921 h 2339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23332" h="2339688">
                <a:moveTo>
                  <a:pt x="723332" y="2339688"/>
                </a:moveTo>
                <a:cubicBezTo>
                  <a:pt x="677741" y="2324491"/>
                  <a:pt x="679203" y="2323815"/>
                  <a:pt x="627797" y="2312392"/>
                </a:cubicBezTo>
                <a:cubicBezTo>
                  <a:pt x="605153" y="2307360"/>
                  <a:pt x="582161" y="2303961"/>
                  <a:pt x="559558" y="2298745"/>
                </a:cubicBezTo>
                <a:cubicBezTo>
                  <a:pt x="386432" y="2258793"/>
                  <a:pt x="513992" y="2278518"/>
                  <a:pt x="327547" y="2257801"/>
                </a:cubicBezTo>
                <a:cubicBezTo>
                  <a:pt x="300573" y="2248810"/>
                  <a:pt x="264903" y="2240912"/>
                  <a:pt x="245660" y="2216858"/>
                </a:cubicBezTo>
                <a:cubicBezTo>
                  <a:pt x="236673" y="2205624"/>
                  <a:pt x="237679" y="2189138"/>
                  <a:pt x="232012" y="2175915"/>
                </a:cubicBezTo>
                <a:cubicBezTo>
                  <a:pt x="223998" y="2157215"/>
                  <a:pt x="214811" y="2138988"/>
                  <a:pt x="204717" y="2121324"/>
                </a:cubicBezTo>
                <a:cubicBezTo>
                  <a:pt x="196579" y="2107083"/>
                  <a:pt x="185559" y="2094622"/>
                  <a:pt x="177421" y="2080381"/>
                </a:cubicBezTo>
                <a:cubicBezTo>
                  <a:pt x="167327" y="2062716"/>
                  <a:pt x="160220" y="2043454"/>
                  <a:pt x="150126" y="2025789"/>
                </a:cubicBezTo>
                <a:cubicBezTo>
                  <a:pt x="121325" y="1975387"/>
                  <a:pt x="118034" y="1990253"/>
                  <a:pt x="95535" y="1930255"/>
                </a:cubicBezTo>
                <a:cubicBezTo>
                  <a:pt x="88949" y="1912692"/>
                  <a:pt x="87277" y="1893630"/>
                  <a:pt x="81887" y="1875664"/>
                </a:cubicBezTo>
                <a:cubicBezTo>
                  <a:pt x="73619" y="1848106"/>
                  <a:pt x="63689" y="1821073"/>
                  <a:pt x="54591" y="1793778"/>
                </a:cubicBezTo>
                <a:cubicBezTo>
                  <a:pt x="50042" y="1780130"/>
                  <a:pt x="44433" y="1766791"/>
                  <a:pt x="40944" y="1752834"/>
                </a:cubicBezTo>
                <a:cubicBezTo>
                  <a:pt x="23807" y="1684287"/>
                  <a:pt x="33228" y="1716037"/>
                  <a:pt x="13648" y="1657300"/>
                </a:cubicBezTo>
                <a:cubicBezTo>
                  <a:pt x="9099" y="1598160"/>
                  <a:pt x="0" y="1539194"/>
                  <a:pt x="0" y="1479879"/>
                </a:cubicBezTo>
                <a:cubicBezTo>
                  <a:pt x="0" y="1300448"/>
                  <a:pt x="7123" y="1146377"/>
                  <a:pt x="27296" y="974912"/>
                </a:cubicBezTo>
                <a:cubicBezTo>
                  <a:pt x="31055" y="942964"/>
                  <a:pt x="37186" y="911326"/>
                  <a:pt x="40944" y="879378"/>
                </a:cubicBezTo>
                <a:cubicBezTo>
                  <a:pt x="60136" y="716246"/>
                  <a:pt x="38839" y="790156"/>
                  <a:pt x="68239" y="701957"/>
                </a:cubicBezTo>
                <a:cubicBezTo>
                  <a:pt x="95815" y="426199"/>
                  <a:pt x="65850" y="659318"/>
                  <a:pt x="95535" y="510888"/>
                </a:cubicBezTo>
                <a:cubicBezTo>
                  <a:pt x="100962" y="483753"/>
                  <a:pt x="103179" y="456014"/>
                  <a:pt x="109182" y="429001"/>
                </a:cubicBezTo>
                <a:cubicBezTo>
                  <a:pt x="112303" y="414958"/>
                  <a:pt x="119595" y="402076"/>
                  <a:pt x="122830" y="388058"/>
                </a:cubicBezTo>
                <a:cubicBezTo>
                  <a:pt x="133262" y="342853"/>
                  <a:pt x="135456" y="295594"/>
                  <a:pt x="150126" y="251581"/>
                </a:cubicBezTo>
                <a:cubicBezTo>
                  <a:pt x="154675" y="237933"/>
                  <a:pt x="159821" y="224470"/>
                  <a:pt x="163773" y="210637"/>
                </a:cubicBezTo>
                <a:cubicBezTo>
                  <a:pt x="182265" y="145914"/>
                  <a:pt x="172461" y="133711"/>
                  <a:pt x="232012" y="74160"/>
                </a:cubicBezTo>
                <a:cubicBezTo>
                  <a:pt x="246225" y="59947"/>
                  <a:pt x="289469" y="11350"/>
                  <a:pt x="313899" y="5921"/>
                </a:cubicBezTo>
                <a:cubicBezTo>
                  <a:pt x="340544" y="0"/>
                  <a:pt x="368490" y="5921"/>
                  <a:pt x="395785" y="5921"/>
                </a:cubicBezTo>
              </a:path>
            </a:pathLst>
          </a:cu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3" name="テキスト ボックス 12"/>
          <p:cNvSpPr txBox="1"/>
          <p:nvPr/>
        </p:nvSpPr>
        <p:spPr>
          <a:xfrm>
            <a:off x="635327" y="3248170"/>
            <a:ext cx="2121525" cy="1384995"/>
          </a:xfrm>
          <a:prstGeom prst="rect">
            <a:avLst/>
          </a:prstGeom>
          <a:noFill/>
        </p:spPr>
        <p:txBody>
          <a:bodyPr wrap="square" rtlCol="0">
            <a:spAutoFit/>
          </a:bodyPr>
          <a:lstStyle/>
          <a:p>
            <a:pPr algn="ctr"/>
            <a:r>
              <a:rPr lang="en-US" altLang="ja-JP" sz="2800" b="1" dirty="0" smtClean="0"/>
              <a:t> </a:t>
            </a:r>
            <a:r>
              <a:rPr lang="en-US" altLang="ja-JP" sz="2800" dirty="0" smtClean="0"/>
              <a:t>while</a:t>
            </a:r>
            <a:r>
              <a:rPr lang="ja-JP" altLang="en-US" sz="2800" dirty="0" smtClean="0"/>
              <a:t>文</a:t>
            </a:r>
            <a:endParaRPr lang="en-US" altLang="ja-JP" sz="2800" dirty="0" smtClean="0"/>
          </a:p>
          <a:p>
            <a:pPr algn="ctr"/>
            <a:r>
              <a:rPr lang="en-US" altLang="ja-JP" sz="2800" b="1" dirty="0" smtClean="0"/>
              <a:t>while </a:t>
            </a:r>
            <a:r>
              <a:rPr lang="en-US" altLang="ja-JP" sz="2800" dirty="0" smtClean="0"/>
              <a:t>E </a:t>
            </a:r>
            <a:r>
              <a:rPr lang="en-US" altLang="ja-JP" sz="2800" b="1" dirty="0" smtClean="0"/>
              <a:t>do</a:t>
            </a:r>
            <a:r>
              <a:rPr lang="en-US" altLang="ja-JP" sz="2800" dirty="0" smtClean="0"/>
              <a:t> S</a:t>
            </a:r>
          </a:p>
          <a:p>
            <a:pPr algn="ctr"/>
            <a:r>
              <a:rPr lang="ja-JP" altLang="en-US" sz="2800" dirty="0" smtClean="0"/>
              <a:t>の翻訳</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26476"/>
            <a:ext cx="8229600" cy="899069"/>
          </a:xfrm>
        </p:spPr>
        <p:txBody>
          <a:bodyPr/>
          <a:lstStyle/>
          <a:p>
            <a:r>
              <a:rPr lang="ja-JP" altLang="en-US" dirty="0" smtClean="0"/>
              <a:t>例</a:t>
            </a:r>
            <a:endParaRPr kumimoji="1" lang="ja-JP" altLang="en-US" dirty="0"/>
          </a:p>
        </p:txBody>
      </p:sp>
      <p:sp>
        <p:nvSpPr>
          <p:cNvPr id="4" name="テキスト ボックス 3"/>
          <p:cNvSpPr txBox="1"/>
          <p:nvPr/>
        </p:nvSpPr>
        <p:spPr>
          <a:xfrm>
            <a:off x="450376" y="1019989"/>
            <a:ext cx="8502555" cy="954107"/>
          </a:xfrm>
          <a:prstGeom prst="rect">
            <a:avLst/>
          </a:prstGeom>
          <a:noFill/>
        </p:spPr>
        <p:txBody>
          <a:bodyPr wrap="square" rtlCol="0">
            <a:spAutoFit/>
          </a:bodyPr>
          <a:lstStyle/>
          <a:p>
            <a:r>
              <a:rPr lang="en-US" altLang="ja-JP" sz="2800" dirty="0" smtClean="0"/>
              <a:t>Hoare triple </a:t>
            </a:r>
            <a:r>
              <a:rPr lang="ja-JP" altLang="en-US" sz="2800" dirty="0" smtClean="0"/>
              <a:t>  </a:t>
            </a:r>
            <a:r>
              <a:rPr lang="en-US" altLang="ja-JP" sz="2800" dirty="0" smtClean="0"/>
              <a:t>{ x </a:t>
            </a:r>
            <a:r>
              <a:rPr lang="en-US" altLang="ja-JP" sz="2800" dirty="0" smtClean="0">
                <a:sym typeface="Symbol"/>
              </a:rPr>
              <a:t> 0 } </a:t>
            </a:r>
            <a:r>
              <a:rPr lang="en-US" altLang="ja-JP" sz="2800" b="1" dirty="0" smtClean="0">
                <a:sym typeface="Symbol"/>
              </a:rPr>
              <a:t>while</a:t>
            </a:r>
            <a:r>
              <a:rPr lang="en-US" altLang="ja-JP" sz="2800" dirty="0" smtClean="0">
                <a:sym typeface="Symbol"/>
              </a:rPr>
              <a:t> x &gt; 0 </a:t>
            </a:r>
            <a:r>
              <a:rPr lang="en-US" altLang="ja-JP" sz="2800" b="1" dirty="0" smtClean="0">
                <a:sym typeface="Symbol"/>
              </a:rPr>
              <a:t>do</a:t>
            </a:r>
            <a:r>
              <a:rPr lang="en-US" altLang="ja-JP" sz="2800" dirty="0" smtClean="0">
                <a:sym typeface="Symbol"/>
              </a:rPr>
              <a:t> x := x – 1 {x = 0}</a:t>
            </a:r>
          </a:p>
          <a:p>
            <a:r>
              <a:rPr lang="ja-JP" altLang="en-US" sz="2800" dirty="0" smtClean="0">
                <a:sym typeface="Symbol"/>
              </a:rPr>
              <a:t>は成り立つが、これを規則を使って導くことができる。</a:t>
            </a:r>
            <a:endParaRPr lang="en-US" altLang="ja-JP" sz="2800" dirty="0" smtClean="0">
              <a:sym typeface="Symbol"/>
            </a:endParaRPr>
          </a:p>
        </p:txBody>
      </p:sp>
      <p:sp>
        <p:nvSpPr>
          <p:cNvPr id="6" name="正方形/長方形 5"/>
          <p:cNvSpPr/>
          <p:nvPr/>
        </p:nvSpPr>
        <p:spPr>
          <a:xfrm>
            <a:off x="1072802" y="4291596"/>
            <a:ext cx="5745484" cy="523220"/>
          </a:xfrm>
          <a:prstGeom prst="rect">
            <a:avLst/>
          </a:prstGeom>
        </p:spPr>
        <p:txBody>
          <a:bodyPr wrap="none">
            <a:spAutoFit/>
          </a:bodyPr>
          <a:lstStyle/>
          <a:p>
            <a:pPr lvl="0" algn="ctr">
              <a:defRPr/>
            </a:pPr>
            <a:r>
              <a:rPr lang="en-US" altLang="ja-JP" sz="2800" dirty="0" smtClean="0">
                <a:solidFill>
                  <a:prstClr val="black"/>
                </a:solidFill>
              </a:rPr>
              <a:t>{ x </a:t>
            </a:r>
            <a:r>
              <a:rPr lang="en-US" altLang="ja-JP" sz="2800" dirty="0" smtClean="0">
                <a:solidFill>
                  <a:prstClr val="black"/>
                </a:solidFill>
                <a:sym typeface="Symbol"/>
              </a:rPr>
              <a:t> 0 } </a:t>
            </a:r>
            <a:r>
              <a:rPr lang="en-US" altLang="ja-JP" sz="2800" b="1" dirty="0" smtClean="0">
                <a:solidFill>
                  <a:prstClr val="black"/>
                </a:solidFill>
                <a:sym typeface="Symbol"/>
              </a:rPr>
              <a:t>while</a:t>
            </a:r>
            <a:r>
              <a:rPr lang="en-US" altLang="ja-JP" sz="2800" dirty="0" smtClean="0">
                <a:solidFill>
                  <a:prstClr val="black"/>
                </a:solidFill>
                <a:sym typeface="Symbol"/>
              </a:rPr>
              <a:t> x &gt; 0 </a:t>
            </a:r>
            <a:r>
              <a:rPr lang="en-US" altLang="ja-JP" sz="2800" b="1" dirty="0" smtClean="0">
                <a:solidFill>
                  <a:prstClr val="black"/>
                </a:solidFill>
                <a:sym typeface="Symbol"/>
              </a:rPr>
              <a:t>do</a:t>
            </a:r>
            <a:r>
              <a:rPr lang="en-US" altLang="ja-JP" sz="2800" dirty="0" smtClean="0">
                <a:solidFill>
                  <a:prstClr val="black"/>
                </a:solidFill>
                <a:sym typeface="Symbol"/>
              </a:rPr>
              <a:t> x := x – 1 {x = 0}</a:t>
            </a:r>
            <a:endParaRPr lang="ja-JP" altLang="en-US" dirty="0">
              <a:solidFill>
                <a:prstClr val="black"/>
              </a:solidFill>
            </a:endParaRPr>
          </a:p>
        </p:txBody>
      </p:sp>
      <p:cxnSp>
        <p:nvCxnSpPr>
          <p:cNvPr id="8" name="直線コネクタ 7"/>
          <p:cNvCxnSpPr/>
          <p:nvPr/>
        </p:nvCxnSpPr>
        <p:spPr>
          <a:xfrm>
            <a:off x="95532" y="4295428"/>
            <a:ext cx="899387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a:xfrm>
            <a:off x="-95533" y="3784608"/>
            <a:ext cx="9253181" cy="461665"/>
          </a:xfrm>
          <a:prstGeom prst="rect">
            <a:avLst/>
          </a:prstGeom>
        </p:spPr>
        <p:txBody>
          <a:bodyPr wrap="square">
            <a:spAutoFit/>
          </a:bodyPr>
          <a:lstStyle/>
          <a:p>
            <a:pPr lvl="0" algn="ctr">
              <a:defRPr/>
            </a:pPr>
            <a:r>
              <a:rPr lang="en-US" altLang="ja-JP" sz="2400" dirty="0" smtClean="0">
                <a:solidFill>
                  <a:prstClr val="black"/>
                </a:solidFill>
              </a:rPr>
              <a:t>{ x </a:t>
            </a:r>
            <a:r>
              <a:rPr lang="en-US" altLang="ja-JP" sz="2400" dirty="0" smtClean="0">
                <a:solidFill>
                  <a:prstClr val="black"/>
                </a:solidFill>
                <a:sym typeface="Symbol"/>
              </a:rPr>
              <a:t> 0 } </a:t>
            </a:r>
            <a:r>
              <a:rPr lang="en-US" altLang="ja-JP" sz="2400" b="1" dirty="0" smtClean="0">
                <a:solidFill>
                  <a:prstClr val="black"/>
                </a:solidFill>
                <a:sym typeface="Symbol"/>
              </a:rPr>
              <a:t>while</a:t>
            </a:r>
            <a:r>
              <a:rPr lang="en-US" altLang="ja-JP" sz="2400" dirty="0" smtClean="0">
                <a:solidFill>
                  <a:prstClr val="black"/>
                </a:solidFill>
                <a:sym typeface="Symbol"/>
              </a:rPr>
              <a:t> x &gt; 0 </a:t>
            </a:r>
            <a:r>
              <a:rPr lang="en-US" altLang="ja-JP" sz="2400" b="1" dirty="0" smtClean="0">
                <a:solidFill>
                  <a:prstClr val="black"/>
                </a:solidFill>
                <a:sym typeface="Symbol"/>
              </a:rPr>
              <a:t>do</a:t>
            </a:r>
            <a:r>
              <a:rPr lang="en-US" altLang="ja-JP" sz="2400" dirty="0" smtClean="0">
                <a:solidFill>
                  <a:prstClr val="black"/>
                </a:solidFill>
                <a:sym typeface="Symbol"/>
              </a:rPr>
              <a:t> x := x – 1 { x  0   x &gt; 0}, </a:t>
            </a:r>
            <a:r>
              <a:rPr lang="ja-JP" altLang="en-US" sz="2400" dirty="0" smtClean="0">
                <a:solidFill>
                  <a:prstClr val="black"/>
                </a:solidFill>
                <a:sym typeface="Symbol"/>
              </a:rPr>
              <a:t> </a:t>
            </a:r>
            <a:r>
              <a:rPr lang="en-US" altLang="ja-JP" sz="2400" dirty="0" smtClean="0">
                <a:solidFill>
                  <a:prstClr val="black"/>
                </a:solidFill>
                <a:sym typeface="Symbol"/>
              </a:rPr>
              <a:t>x  0   x &gt; 0  x = 0</a:t>
            </a:r>
            <a:endParaRPr lang="ja-JP" altLang="en-US" dirty="0">
              <a:solidFill>
                <a:prstClr val="black"/>
              </a:solidFill>
            </a:endParaRPr>
          </a:p>
        </p:txBody>
      </p:sp>
      <p:cxnSp>
        <p:nvCxnSpPr>
          <p:cNvPr id="12" name="直線コネクタ 11"/>
          <p:cNvCxnSpPr/>
          <p:nvPr/>
        </p:nvCxnSpPr>
        <p:spPr>
          <a:xfrm flipV="1">
            <a:off x="111452" y="3694925"/>
            <a:ext cx="5934506" cy="22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856412" y="3191985"/>
            <a:ext cx="4278312" cy="461665"/>
          </a:xfrm>
          <a:prstGeom prst="rect">
            <a:avLst/>
          </a:prstGeom>
        </p:spPr>
        <p:txBody>
          <a:bodyPr wrap="square">
            <a:spAutoFit/>
          </a:bodyPr>
          <a:lstStyle/>
          <a:p>
            <a:r>
              <a:rPr lang="en-US" altLang="ja-JP" sz="2400" dirty="0" smtClean="0">
                <a:solidFill>
                  <a:prstClr val="black"/>
                </a:solidFill>
              </a:rPr>
              <a:t>{ x </a:t>
            </a:r>
            <a:r>
              <a:rPr lang="en-US" altLang="ja-JP" sz="2400" dirty="0" smtClean="0">
                <a:solidFill>
                  <a:prstClr val="black"/>
                </a:solidFill>
                <a:sym typeface="Symbol"/>
              </a:rPr>
              <a:t> 0  x &gt; 0}  x := x – 1 { x  0 }</a:t>
            </a:r>
            <a:endParaRPr lang="ja-JP" altLang="en-US" dirty="0"/>
          </a:p>
        </p:txBody>
      </p:sp>
      <p:cxnSp>
        <p:nvCxnSpPr>
          <p:cNvPr id="21" name="直線コネクタ 20"/>
          <p:cNvCxnSpPr/>
          <p:nvPr/>
        </p:nvCxnSpPr>
        <p:spPr>
          <a:xfrm flipV="1">
            <a:off x="261580" y="3121733"/>
            <a:ext cx="6371232" cy="224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3202725" y="2572223"/>
            <a:ext cx="3525621" cy="461665"/>
          </a:xfrm>
          <a:prstGeom prst="rect">
            <a:avLst/>
          </a:prstGeom>
        </p:spPr>
        <p:txBody>
          <a:bodyPr wrap="square">
            <a:spAutoFit/>
          </a:bodyPr>
          <a:lstStyle/>
          <a:p>
            <a:r>
              <a:rPr lang="en-US" altLang="ja-JP" sz="2400" dirty="0" smtClean="0">
                <a:solidFill>
                  <a:prstClr val="black"/>
                </a:solidFill>
              </a:rPr>
              <a:t>{ x-1 </a:t>
            </a:r>
            <a:r>
              <a:rPr lang="en-US" altLang="ja-JP" sz="2400" dirty="0" smtClean="0">
                <a:solidFill>
                  <a:prstClr val="black"/>
                </a:solidFill>
                <a:sym typeface="Symbol"/>
              </a:rPr>
              <a:t> 0 } x := x – 1 { x  0 }</a:t>
            </a:r>
            <a:endParaRPr lang="ja-JP" altLang="en-US" dirty="0"/>
          </a:p>
        </p:txBody>
      </p:sp>
      <p:sp>
        <p:nvSpPr>
          <p:cNvPr id="23" name="正方形/長方形 22"/>
          <p:cNvSpPr/>
          <p:nvPr/>
        </p:nvSpPr>
        <p:spPr>
          <a:xfrm>
            <a:off x="191072" y="2571972"/>
            <a:ext cx="3183885" cy="461665"/>
          </a:xfrm>
          <a:prstGeom prst="rect">
            <a:avLst/>
          </a:prstGeom>
        </p:spPr>
        <p:txBody>
          <a:bodyPr wrap="none">
            <a:spAutoFit/>
          </a:bodyPr>
          <a:lstStyle/>
          <a:p>
            <a:r>
              <a:rPr lang="en-US" altLang="ja-JP" sz="2400" dirty="0" smtClean="0">
                <a:solidFill>
                  <a:prstClr val="black"/>
                </a:solidFill>
              </a:rPr>
              <a:t>x </a:t>
            </a:r>
            <a:r>
              <a:rPr lang="en-US" altLang="ja-JP" sz="2400" dirty="0" smtClean="0">
                <a:solidFill>
                  <a:prstClr val="black"/>
                </a:solidFill>
                <a:sym typeface="Symbol"/>
              </a:rPr>
              <a:t> 0  x &gt; 0  x-1  0,  </a:t>
            </a:r>
            <a:endParaRPr lang="ja-JP" altLang="en-US" sz="2400" dirty="0"/>
          </a:p>
        </p:txBody>
      </p:sp>
      <p:cxnSp>
        <p:nvCxnSpPr>
          <p:cNvPr id="49" name="直線コネクタ 48"/>
          <p:cNvCxnSpPr/>
          <p:nvPr/>
        </p:nvCxnSpPr>
        <p:spPr>
          <a:xfrm flipV="1">
            <a:off x="3184477" y="2534880"/>
            <a:ext cx="3516574" cy="449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4" name="テキスト ボックス 53"/>
          <p:cNvSpPr txBox="1"/>
          <p:nvPr/>
        </p:nvSpPr>
        <p:spPr>
          <a:xfrm>
            <a:off x="7124858" y="4909589"/>
            <a:ext cx="2019142" cy="461665"/>
          </a:xfrm>
          <a:prstGeom prst="rect">
            <a:avLst/>
          </a:prstGeom>
          <a:noFill/>
        </p:spPr>
        <p:txBody>
          <a:bodyPr wrap="none" rtlCol="0">
            <a:spAutoFit/>
          </a:bodyPr>
          <a:lstStyle/>
          <a:p>
            <a:r>
              <a:rPr kumimoji="1" lang="en-US" altLang="ja-JP" sz="2400" dirty="0" smtClean="0"/>
              <a:t>(consequence)</a:t>
            </a:r>
            <a:endParaRPr kumimoji="1" lang="ja-JP" altLang="en-US" sz="2400" dirty="0"/>
          </a:p>
        </p:txBody>
      </p:sp>
      <p:sp>
        <p:nvSpPr>
          <p:cNvPr id="55" name="テキスト ボックス 54"/>
          <p:cNvSpPr txBox="1"/>
          <p:nvPr/>
        </p:nvSpPr>
        <p:spPr>
          <a:xfrm>
            <a:off x="6020499" y="3431696"/>
            <a:ext cx="1047082" cy="461665"/>
          </a:xfrm>
          <a:prstGeom prst="rect">
            <a:avLst/>
          </a:prstGeom>
          <a:noFill/>
        </p:spPr>
        <p:txBody>
          <a:bodyPr wrap="none" rtlCol="0">
            <a:spAutoFit/>
          </a:bodyPr>
          <a:lstStyle/>
          <a:p>
            <a:r>
              <a:rPr kumimoji="1" lang="en-US" altLang="ja-JP" sz="2400" dirty="0" smtClean="0"/>
              <a:t>(while)</a:t>
            </a:r>
            <a:endParaRPr kumimoji="1" lang="ja-JP" altLang="en-US" sz="2400" dirty="0"/>
          </a:p>
        </p:txBody>
      </p:sp>
      <p:sp>
        <p:nvSpPr>
          <p:cNvPr id="57" name="テキスト ボックス 56"/>
          <p:cNvSpPr txBox="1"/>
          <p:nvPr/>
        </p:nvSpPr>
        <p:spPr>
          <a:xfrm>
            <a:off x="6656894" y="2860765"/>
            <a:ext cx="2019142" cy="461665"/>
          </a:xfrm>
          <a:prstGeom prst="rect">
            <a:avLst/>
          </a:prstGeom>
          <a:noFill/>
        </p:spPr>
        <p:txBody>
          <a:bodyPr wrap="none" rtlCol="0">
            <a:spAutoFit/>
          </a:bodyPr>
          <a:lstStyle/>
          <a:p>
            <a:r>
              <a:rPr kumimoji="1" lang="en-US" altLang="ja-JP" sz="2400" dirty="0" smtClean="0"/>
              <a:t>(consequence)</a:t>
            </a:r>
            <a:endParaRPr kumimoji="1" lang="ja-JP" altLang="en-US" sz="2400" dirty="0"/>
          </a:p>
        </p:txBody>
      </p:sp>
      <p:sp>
        <p:nvSpPr>
          <p:cNvPr id="63" name="テキスト ボックス 62"/>
          <p:cNvSpPr txBox="1"/>
          <p:nvPr/>
        </p:nvSpPr>
        <p:spPr>
          <a:xfrm>
            <a:off x="6693174" y="2285279"/>
            <a:ext cx="1796004" cy="461665"/>
          </a:xfrm>
          <a:prstGeom prst="rect">
            <a:avLst/>
          </a:prstGeom>
          <a:noFill/>
        </p:spPr>
        <p:txBody>
          <a:bodyPr wrap="none" rtlCol="0">
            <a:spAutoFit/>
          </a:bodyPr>
          <a:lstStyle/>
          <a:p>
            <a:r>
              <a:rPr kumimoji="1" lang="en-US" altLang="ja-JP" sz="2400" dirty="0" smtClean="0"/>
              <a:t>(assignment)</a:t>
            </a:r>
            <a:endParaRPr kumimoji="1" lang="ja-JP" altLang="en-US" sz="2400" dirty="0"/>
          </a:p>
        </p:txBody>
      </p:sp>
      <p:sp>
        <p:nvSpPr>
          <p:cNvPr id="64" name="下矢印 63"/>
          <p:cNvSpPr/>
          <p:nvPr/>
        </p:nvSpPr>
        <p:spPr>
          <a:xfrm rot="10800000">
            <a:off x="8366074" y="4309089"/>
            <a:ext cx="218364" cy="682389"/>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p:cNvSpPr/>
          <p:nvPr/>
        </p:nvSpPr>
        <p:spPr>
          <a:xfrm>
            <a:off x="162056" y="5409507"/>
            <a:ext cx="8897278" cy="1384995"/>
          </a:xfrm>
          <a:prstGeom prst="rect">
            <a:avLst/>
          </a:prstGeom>
        </p:spPr>
        <p:txBody>
          <a:bodyPr wrap="square">
            <a:spAutoFit/>
          </a:bodyPr>
          <a:lstStyle/>
          <a:p>
            <a:r>
              <a:rPr lang="ja-JP" altLang="en-US" sz="2800" dirty="0" smtClean="0">
                <a:sym typeface="Symbol"/>
              </a:rPr>
              <a:t>（補足</a:t>
            </a:r>
            <a:r>
              <a:rPr lang="en-US" altLang="ja-JP" sz="2800" dirty="0" smtClean="0">
                <a:sym typeface="Symbol"/>
              </a:rPr>
              <a:t>1</a:t>
            </a:r>
            <a:r>
              <a:rPr lang="ja-JP" altLang="en-US" sz="2800" dirty="0" smtClean="0">
                <a:sym typeface="Symbol"/>
              </a:rPr>
              <a:t>）</a:t>
            </a:r>
            <a:r>
              <a:rPr lang="en-US" altLang="ja-JP" sz="2800" dirty="0">
                <a:sym typeface="Symbol"/>
              </a:rPr>
              <a:t>1</a:t>
            </a:r>
            <a:r>
              <a:rPr lang="ja-JP" altLang="en-US" sz="2800" dirty="0" smtClean="0">
                <a:sym typeface="Symbol"/>
              </a:rPr>
              <a:t>つの文に対して成り立つ</a:t>
            </a:r>
            <a:r>
              <a:rPr lang="en-US" altLang="ja-JP" sz="2800" dirty="0" smtClean="0">
                <a:sym typeface="Symbol"/>
              </a:rPr>
              <a:t>Hoare triple</a:t>
            </a:r>
            <a:r>
              <a:rPr lang="ja-JP" altLang="en-US" sz="2800" dirty="0" smtClean="0">
                <a:sym typeface="Symbol"/>
              </a:rPr>
              <a:t>は複数存在する。</a:t>
            </a:r>
            <a:endParaRPr lang="en-US" altLang="ja-JP" sz="2800" dirty="0" smtClean="0">
              <a:sym typeface="Symbol"/>
            </a:endParaRPr>
          </a:p>
          <a:p>
            <a:r>
              <a:rPr lang="ja-JP" altLang="en-US" sz="2800" dirty="0" smtClean="0">
                <a:sym typeface="Symbol"/>
              </a:rPr>
              <a:t>（補足</a:t>
            </a:r>
            <a:r>
              <a:rPr lang="en-US" altLang="ja-JP" sz="2800" dirty="0" smtClean="0">
                <a:sym typeface="Symbol"/>
              </a:rPr>
              <a:t>2</a:t>
            </a:r>
            <a:r>
              <a:rPr lang="ja-JP" altLang="en-US" sz="2800" dirty="0" smtClean="0">
                <a:sym typeface="Symbol"/>
              </a:rPr>
              <a:t>）</a:t>
            </a:r>
            <a:r>
              <a:rPr lang="en-US" altLang="ja-JP" sz="2800" dirty="0" smtClean="0">
                <a:sym typeface="Symbol"/>
              </a:rPr>
              <a:t>consequence</a:t>
            </a:r>
            <a:r>
              <a:rPr lang="ja-JP" altLang="en-US" sz="2800" dirty="0" smtClean="0">
                <a:sym typeface="Symbol"/>
              </a:rPr>
              <a:t>規則は一方だけの適用も可とする。</a:t>
            </a:r>
            <a:endParaRPr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複雑な例</a:t>
            </a:r>
            <a:endParaRPr kumimoji="1" lang="ja-JP" altLang="en-US" dirty="0"/>
          </a:p>
        </p:txBody>
      </p:sp>
      <p:sp>
        <p:nvSpPr>
          <p:cNvPr id="5" name="テキスト ボックス 4"/>
          <p:cNvSpPr txBox="1"/>
          <p:nvPr/>
        </p:nvSpPr>
        <p:spPr>
          <a:xfrm>
            <a:off x="2279177" y="1652367"/>
            <a:ext cx="3514679" cy="1815882"/>
          </a:xfrm>
          <a:prstGeom prst="rect">
            <a:avLst/>
          </a:prstGeom>
          <a:noFill/>
        </p:spPr>
        <p:txBody>
          <a:bodyPr wrap="none" rtlCol="0">
            <a:spAutoFit/>
          </a:bodyPr>
          <a:lstStyle/>
          <a:p>
            <a:r>
              <a:rPr kumimoji="1" lang="en-US" altLang="ja-JP" sz="2800" dirty="0" smtClean="0"/>
              <a:t>r := x; </a:t>
            </a:r>
          </a:p>
          <a:p>
            <a:r>
              <a:rPr kumimoji="1" lang="en-US" altLang="ja-JP" sz="2800" dirty="0" smtClean="0"/>
              <a:t>q := 0; </a:t>
            </a:r>
          </a:p>
          <a:p>
            <a:r>
              <a:rPr lang="en-US" altLang="ja-JP" sz="2800" dirty="0" smtClean="0"/>
              <a:t>while y </a:t>
            </a:r>
            <a:r>
              <a:rPr lang="en-US" altLang="ja-JP" sz="2800" dirty="0" smtClean="0">
                <a:sym typeface="Symbol"/>
              </a:rPr>
              <a:t> r do </a:t>
            </a:r>
          </a:p>
          <a:p>
            <a:r>
              <a:rPr lang="en-US" altLang="ja-JP" sz="2800" dirty="0" smtClean="0">
                <a:sym typeface="Symbol"/>
              </a:rPr>
              <a:t>     (r := r – y; q := 1 + q)</a:t>
            </a:r>
            <a:endParaRPr kumimoji="1" lang="ja-JP" altLang="en-US" sz="2800" dirty="0"/>
          </a:p>
        </p:txBody>
      </p:sp>
      <p:sp>
        <p:nvSpPr>
          <p:cNvPr id="6" name="テキスト ボックス 5"/>
          <p:cNvSpPr txBox="1"/>
          <p:nvPr/>
        </p:nvSpPr>
        <p:spPr>
          <a:xfrm>
            <a:off x="955344" y="2470245"/>
            <a:ext cx="1021433" cy="523220"/>
          </a:xfrm>
          <a:prstGeom prst="rect">
            <a:avLst/>
          </a:prstGeom>
          <a:noFill/>
        </p:spPr>
        <p:txBody>
          <a:bodyPr wrap="none" rtlCol="0">
            <a:spAutoFit/>
          </a:bodyPr>
          <a:lstStyle/>
          <a:p>
            <a:r>
              <a:rPr kumimoji="1" lang="en-US" altLang="ja-JP" sz="2800" dirty="0" smtClean="0"/>
              <a:t>{true}</a:t>
            </a:r>
            <a:endParaRPr kumimoji="1" lang="ja-JP" altLang="en-US" sz="2800" dirty="0"/>
          </a:p>
        </p:txBody>
      </p:sp>
      <p:sp>
        <p:nvSpPr>
          <p:cNvPr id="7" name="テキスト ボックス 6"/>
          <p:cNvSpPr txBox="1"/>
          <p:nvPr/>
        </p:nvSpPr>
        <p:spPr>
          <a:xfrm>
            <a:off x="6196084" y="1965278"/>
            <a:ext cx="2284600" cy="1384995"/>
          </a:xfrm>
          <a:prstGeom prst="rect">
            <a:avLst/>
          </a:prstGeom>
          <a:noFill/>
        </p:spPr>
        <p:txBody>
          <a:bodyPr wrap="none" rtlCol="0">
            <a:spAutoFit/>
          </a:bodyPr>
          <a:lstStyle/>
          <a:p>
            <a:r>
              <a:rPr kumimoji="1" lang="en-US" altLang="ja-JP" sz="2800" dirty="0" smtClean="0"/>
              <a:t>{ </a:t>
            </a:r>
            <a:r>
              <a:rPr kumimoji="1" lang="en-US" altLang="ja-JP" sz="2800" dirty="0" smtClean="0">
                <a:sym typeface="Symbol"/>
              </a:rPr>
              <a:t> y</a:t>
            </a:r>
            <a:r>
              <a:rPr lang="en-US" altLang="ja-JP" sz="2800" dirty="0" smtClean="0">
                <a:sym typeface="Symbol"/>
              </a:rPr>
              <a:t>  r </a:t>
            </a:r>
          </a:p>
          <a:p>
            <a:r>
              <a:rPr lang="en-US" altLang="ja-JP" sz="2800" dirty="0" smtClean="0">
                <a:sym typeface="Symbol"/>
              </a:rPr>
              <a:t>     </a:t>
            </a:r>
          </a:p>
          <a:p>
            <a:r>
              <a:rPr lang="en-US" altLang="ja-JP" sz="2800" dirty="0" smtClean="0">
                <a:sym typeface="Symbol"/>
              </a:rPr>
              <a:t>  x = r + y * q }</a:t>
            </a:r>
            <a:r>
              <a:rPr kumimoji="1" lang="en-US" altLang="ja-JP" sz="2800" dirty="0" smtClean="0">
                <a:sym typeface="Symbol"/>
              </a:rPr>
              <a:t> </a:t>
            </a:r>
            <a:endParaRPr kumimoji="1" lang="ja-JP" altLang="en-US" sz="2800" dirty="0"/>
          </a:p>
        </p:txBody>
      </p:sp>
      <p:sp>
        <p:nvSpPr>
          <p:cNvPr id="8" name="テキスト ボックス 7"/>
          <p:cNvSpPr txBox="1"/>
          <p:nvPr/>
        </p:nvSpPr>
        <p:spPr>
          <a:xfrm>
            <a:off x="1323833" y="5650173"/>
            <a:ext cx="5618910" cy="523220"/>
          </a:xfrm>
          <a:prstGeom prst="rect">
            <a:avLst/>
          </a:prstGeom>
          <a:noFill/>
        </p:spPr>
        <p:txBody>
          <a:bodyPr wrap="none" rtlCol="0">
            <a:spAutoFit/>
          </a:bodyPr>
          <a:lstStyle/>
          <a:p>
            <a:r>
              <a:rPr lang="ja-JP" altLang="en-US" sz="2800" dirty="0" smtClean="0"/>
              <a:t>この</a:t>
            </a:r>
            <a:r>
              <a:rPr lang="en-US" altLang="ja-JP" sz="2800" dirty="0" smtClean="0"/>
              <a:t>Hoare triple</a:t>
            </a:r>
            <a:r>
              <a:rPr lang="ja-JP" altLang="en-US" sz="2800" dirty="0" smtClean="0"/>
              <a:t>の導出は省略する。</a:t>
            </a:r>
            <a:endParaRPr kumimoji="1" lang="ja-JP" altLang="en-US" sz="2800" dirty="0"/>
          </a:p>
        </p:txBody>
      </p:sp>
      <p:sp>
        <p:nvSpPr>
          <p:cNvPr id="9" name="テキスト ボックス 8"/>
          <p:cNvSpPr txBox="1"/>
          <p:nvPr/>
        </p:nvSpPr>
        <p:spPr>
          <a:xfrm>
            <a:off x="955342" y="3698543"/>
            <a:ext cx="7506269" cy="1384995"/>
          </a:xfrm>
          <a:prstGeom prst="rect">
            <a:avLst/>
          </a:prstGeom>
          <a:noFill/>
        </p:spPr>
        <p:txBody>
          <a:bodyPr wrap="square" rtlCol="0">
            <a:spAutoFit/>
          </a:bodyPr>
          <a:lstStyle/>
          <a:p>
            <a:r>
              <a:rPr lang="ja-JP" altLang="en-US" sz="2800" dirty="0" smtClean="0"/>
              <a:t>「このプログラムを実行すると、</a:t>
            </a:r>
            <a:r>
              <a:rPr lang="en-US" altLang="ja-JP" sz="2800" dirty="0" smtClean="0"/>
              <a:t>x </a:t>
            </a:r>
            <a:r>
              <a:rPr lang="ja-JP" altLang="en-US" sz="2800" dirty="0" smtClean="0"/>
              <a:t>を</a:t>
            </a:r>
            <a:r>
              <a:rPr lang="en-US" altLang="ja-JP" sz="2800" dirty="0" smtClean="0"/>
              <a:t>y</a:t>
            </a:r>
            <a:r>
              <a:rPr lang="ja-JP" altLang="en-US" sz="2800" dirty="0" smtClean="0"/>
              <a:t>で割ったときの商と余りが</a:t>
            </a:r>
            <a:r>
              <a:rPr lang="en-US" altLang="ja-JP" sz="2800" dirty="0" smtClean="0"/>
              <a:t>q</a:t>
            </a:r>
            <a:r>
              <a:rPr lang="ja-JP" altLang="en-US" sz="2800" dirty="0" smtClean="0"/>
              <a:t>と</a:t>
            </a:r>
            <a:r>
              <a:rPr lang="en-US" altLang="ja-JP" sz="2800" dirty="0" smtClean="0"/>
              <a:t>r</a:t>
            </a:r>
            <a:r>
              <a:rPr lang="ja-JP" altLang="en-US" sz="2800" dirty="0" smtClean="0"/>
              <a:t>に格納された状態になる」ということをこの</a:t>
            </a:r>
            <a:r>
              <a:rPr lang="en-US" altLang="ja-JP" sz="2800" dirty="0" smtClean="0"/>
              <a:t>Hoare triple</a:t>
            </a:r>
            <a:r>
              <a:rPr lang="ja-JP" altLang="en-US" sz="2800" dirty="0" smtClean="0"/>
              <a:t>は表している。</a:t>
            </a:r>
            <a:endParaRPr kumimoji="1" lang="ja-JP" altLang="en-US"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03535"/>
          </a:xfrm>
        </p:spPr>
        <p:txBody>
          <a:bodyPr/>
          <a:lstStyle/>
          <a:p>
            <a:r>
              <a:rPr lang="en-US" altLang="ja-JP" dirty="0" smtClean="0"/>
              <a:t>Assertion</a:t>
            </a:r>
            <a:r>
              <a:rPr lang="ja-JP" altLang="en-US" dirty="0" smtClean="0"/>
              <a:t>について</a:t>
            </a:r>
            <a:endParaRPr kumimoji="1" lang="ja-JP" altLang="en-US" dirty="0"/>
          </a:p>
        </p:txBody>
      </p:sp>
      <p:sp>
        <p:nvSpPr>
          <p:cNvPr id="3" name="テキスト ボックス 2"/>
          <p:cNvSpPr txBox="1"/>
          <p:nvPr/>
        </p:nvSpPr>
        <p:spPr>
          <a:xfrm>
            <a:off x="300251" y="1037222"/>
            <a:ext cx="8393373" cy="3539430"/>
          </a:xfrm>
          <a:prstGeom prst="rect">
            <a:avLst/>
          </a:prstGeom>
          <a:noFill/>
        </p:spPr>
        <p:txBody>
          <a:bodyPr wrap="square" rtlCol="0">
            <a:spAutoFit/>
          </a:bodyPr>
          <a:lstStyle/>
          <a:p>
            <a:r>
              <a:rPr kumimoji="1" lang="en-US" altLang="ja-JP" sz="2800" dirty="0" smtClean="0"/>
              <a:t>Assertion</a:t>
            </a:r>
            <a:r>
              <a:rPr kumimoji="1" lang="ja-JP" altLang="en-US" sz="2800" dirty="0" smtClean="0"/>
              <a:t>に何を書いてよいかを定める必要があるが、</a:t>
            </a:r>
            <a:r>
              <a:rPr lang="ja-JP" altLang="en-US" sz="2800" dirty="0" smtClean="0"/>
              <a:t>この講義では、</a:t>
            </a:r>
            <a:r>
              <a:rPr lang="en-US" altLang="ja-JP" sz="2800" dirty="0" smtClean="0"/>
              <a:t>true, false, </a:t>
            </a:r>
            <a:r>
              <a:rPr lang="ja-JP" altLang="en-US" sz="2800" dirty="0" smtClean="0"/>
              <a:t>変数、整数、和</a:t>
            </a:r>
            <a:r>
              <a:rPr lang="en-US" altLang="ja-JP" sz="2800" dirty="0" smtClean="0"/>
              <a:t>(+), </a:t>
            </a:r>
            <a:r>
              <a:rPr lang="ja-JP" altLang="en-US" sz="2800" dirty="0" smtClean="0"/>
              <a:t>差</a:t>
            </a:r>
            <a:r>
              <a:rPr lang="en-US" altLang="ja-JP" sz="2800" dirty="0" smtClean="0"/>
              <a:t>(-), </a:t>
            </a:r>
            <a:r>
              <a:rPr lang="ja-JP" altLang="en-US" sz="2800" dirty="0" smtClean="0"/>
              <a:t>積</a:t>
            </a:r>
            <a:r>
              <a:rPr lang="en-US" altLang="ja-JP" sz="2800" dirty="0" smtClean="0"/>
              <a:t>(*)</a:t>
            </a:r>
            <a:r>
              <a:rPr lang="ja-JP" altLang="en-US" sz="2800" dirty="0" err="1" smtClean="0"/>
              <a:t>、</a:t>
            </a:r>
            <a:r>
              <a:rPr lang="ja-JP" altLang="en-US" sz="2800" dirty="0" smtClean="0"/>
              <a:t>大小比較</a:t>
            </a:r>
            <a:r>
              <a:rPr lang="en-US" altLang="ja-JP" sz="2800" dirty="0" smtClean="0"/>
              <a:t>(&lt;, &gt;, </a:t>
            </a:r>
            <a:r>
              <a:rPr lang="en-US" altLang="ja-JP" sz="2800" dirty="0" smtClean="0">
                <a:sym typeface="Symbol"/>
              </a:rPr>
              <a:t>, </a:t>
            </a:r>
            <a:r>
              <a:rPr lang="en-US" altLang="ja-JP" sz="2800" dirty="0" smtClean="0"/>
              <a:t>)</a:t>
            </a:r>
            <a:r>
              <a:rPr lang="ja-JP" altLang="en-US" sz="2800" dirty="0" err="1" smtClean="0"/>
              <a:t>、</a:t>
            </a:r>
            <a:r>
              <a:rPr lang="ja-JP" altLang="en-US" sz="2800" dirty="0" smtClean="0"/>
              <a:t>等しさの判定</a:t>
            </a:r>
            <a:r>
              <a:rPr lang="en-US" altLang="ja-JP" sz="2800" dirty="0" smtClean="0"/>
              <a:t>(=)</a:t>
            </a:r>
            <a:r>
              <a:rPr lang="ja-JP" altLang="en-US" sz="2800" dirty="0" err="1" smtClean="0"/>
              <a:t>、</a:t>
            </a:r>
            <a:r>
              <a:rPr lang="ja-JP" altLang="en-US" sz="2800" dirty="0" smtClean="0"/>
              <a:t>論理演算</a:t>
            </a:r>
            <a:r>
              <a:rPr lang="en-US" altLang="ja-JP" sz="2800" dirty="0" smtClean="0"/>
              <a:t>(</a:t>
            </a:r>
            <a:r>
              <a:rPr lang="en-US" altLang="ja-JP" sz="2800" dirty="0" smtClean="0">
                <a:sym typeface="Symbol"/>
              </a:rPr>
              <a:t>, , , </a:t>
            </a:r>
            <a:r>
              <a:rPr lang="en-US" altLang="ja-JP" sz="2800" dirty="0" smtClean="0"/>
              <a:t>)</a:t>
            </a:r>
            <a:r>
              <a:rPr lang="ja-JP" altLang="en-US" sz="2800" dirty="0" smtClean="0"/>
              <a:t>を使ってよいものとする。さらに</a:t>
            </a:r>
            <a:r>
              <a:rPr lang="ja-JP" altLang="en-US" sz="2800" dirty="0" smtClean="0">
                <a:sym typeface="Symbol"/>
              </a:rPr>
              <a:t></a:t>
            </a:r>
            <a:r>
              <a:rPr lang="en-US" altLang="ja-JP" sz="2800" dirty="0" smtClean="0">
                <a:sym typeface="Symbol"/>
              </a:rPr>
              <a:t>, </a:t>
            </a:r>
            <a:r>
              <a:rPr lang="ja-JP" altLang="en-US" sz="2800" dirty="0" smtClean="0">
                <a:sym typeface="Symbol"/>
              </a:rPr>
              <a:t>を加えてもよいが、この講義（や試験）では上記範囲とする。算術演算、大小比較などに関する推論規則も定める必要があるが、本講義では通常の常識で推論を行ってよいものとする。</a:t>
            </a:r>
            <a:endParaRPr kumimoji="1" lang="ja-JP" altLang="en-US" sz="2800" dirty="0"/>
          </a:p>
        </p:txBody>
      </p:sp>
      <p:sp>
        <p:nvSpPr>
          <p:cNvPr id="4" name="テキスト ボックス 3"/>
          <p:cNvSpPr txBox="1"/>
          <p:nvPr/>
        </p:nvSpPr>
        <p:spPr>
          <a:xfrm>
            <a:off x="477670" y="4476465"/>
            <a:ext cx="8229599" cy="954107"/>
          </a:xfrm>
          <a:prstGeom prst="rect">
            <a:avLst/>
          </a:prstGeom>
          <a:noFill/>
        </p:spPr>
        <p:txBody>
          <a:bodyPr wrap="square" rtlCol="0">
            <a:spAutoFit/>
          </a:bodyPr>
          <a:lstStyle/>
          <a:p>
            <a:r>
              <a:rPr kumimoji="1" lang="ja-JP" altLang="en-US" sz="2800" dirty="0" smtClean="0"/>
              <a:t>（参考文献１） </a:t>
            </a:r>
            <a:r>
              <a:rPr kumimoji="1" lang="en-US" altLang="ja-JP" sz="2800" dirty="0" smtClean="0"/>
              <a:t>Glynn </a:t>
            </a:r>
            <a:r>
              <a:rPr kumimoji="1" lang="en-US" altLang="ja-JP" sz="2800" dirty="0" err="1" smtClean="0"/>
              <a:t>Winskel</a:t>
            </a:r>
            <a:r>
              <a:rPr kumimoji="1" lang="en-US" altLang="ja-JP" sz="2800" dirty="0" smtClean="0"/>
              <a:t>, “</a:t>
            </a:r>
            <a:r>
              <a:rPr kumimoji="1" lang="en-US" altLang="ja-JP" sz="2800" i="1" dirty="0" smtClean="0"/>
              <a:t>The formal semantics of programming languages</a:t>
            </a:r>
            <a:r>
              <a:rPr kumimoji="1" lang="en-US" altLang="ja-JP" sz="2800" dirty="0" smtClean="0"/>
              <a:t>”, 1993,</a:t>
            </a:r>
            <a:r>
              <a:rPr lang="ja-JP" altLang="en-US" sz="2800" dirty="0" smtClean="0"/>
              <a:t> </a:t>
            </a:r>
            <a:r>
              <a:rPr lang="en-US" altLang="ja-JP" sz="2800" dirty="0" smtClean="0"/>
              <a:t>MIT Press.  </a:t>
            </a:r>
            <a:r>
              <a:rPr lang="ja-JP" altLang="en-US" sz="2800" dirty="0" smtClean="0"/>
              <a:t>の第</a:t>
            </a:r>
            <a:r>
              <a:rPr lang="en-US" altLang="ja-JP" sz="2800" dirty="0" smtClean="0"/>
              <a:t>6</a:t>
            </a:r>
            <a:r>
              <a:rPr lang="ja-JP" altLang="en-US" sz="2800" dirty="0" smtClean="0"/>
              <a:t>章</a:t>
            </a:r>
            <a:endParaRPr kumimoji="1" lang="ja-JP" altLang="en-US" sz="2800" dirty="0"/>
          </a:p>
        </p:txBody>
      </p:sp>
      <p:sp>
        <p:nvSpPr>
          <p:cNvPr id="5" name="正方形/長方形 4"/>
          <p:cNvSpPr/>
          <p:nvPr/>
        </p:nvSpPr>
        <p:spPr>
          <a:xfrm>
            <a:off x="539083" y="5445090"/>
            <a:ext cx="7908879" cy="1384995"/>
          </a:xfrm>
          <a:prstGeom prst="rect">
            <a:avLst/>
          </a:prstGeom>
        </p:spPr>
        <p:txBody>
          <a:bodyPr wrap="square">
            <a:spAutoFit/>
          </a:bodyPr>
          <a:lstStyle/>
          <a:p>
            <a:r>
              <a:rPr lang="ja-JP" altLang="en-US" sz="2800" dirty="0" smtClean="0"/>
              <a:t>（参考文献２）</a:t>
            </a:r>
            <a:r>
              <a:rPr lang="en-US" altLang="ja-JP" sz="2800" dirty="0" smtClean="0"/>
              <a:t> C. A. R. Hoare, "An axiomatic basis for computer programming“, </a:t>
            </a:r>
            <a:r>
              <a:rPr lang="en-US" altLang="ja-JP" sz="2800" i="1" dirty="0" smtClean="0"/>
              <a:t>Communications of the ACM</a:t>
            </a:r>
            <a:r>
              <a:rPr lang="en-US" altLang="ja-JP" sz="2800" dirty="0" smtClean="0"/>
              <a:t>, 12(10):576–580,583, 1969.</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Hoare</a:t>
            </a:r>
            <a:r>
              <a:rPr kumimoji="1" lang="ja-JP" altLang="en-US" dirty="0" smtClean="0"/>
              <a:t>論理の練習問題</a:t>
            </a:r>
            <a:endParaRPr kumimoji="1" lang="ja-JP" altLang="en-US" dirty="0"/>
          </a:p>
        </p:txBody>
      </p:sp>
      <p:sp>
        <p:nvSpPr>
          <p:cNvPr id="4" name="正方形/長方形 3"/>
          <p:cNvSpPr/>
          <p:nvPr/>
        </p:nvSpPr>
        <p:spPr>
          <a:xfrm>
            <a:off x="285720" y="1428736"/>
            <a:ext cx="8545929" cy="1815882"/>
          </a:xfrm>
          <a:prstGeom prst="rect">
            <a:avLst/>
          </a:prstGeom>
        </p:spPr>
        <p:txBody>
          <a:bodyPr wrap="none">
            <a:spAutoFit/>
          </a:bodyPr>
          <a:lstStyle/>
          <a:p>
            <a:r>
              <a:rPr lang="ja-JP" altLang="en-US" sz="2800" dirty="0" smtClean="0"/>
              <a:t>以下の</a:t>
            </a:r>
            <a:r>
              <a:rPr lang="en-US" altLang="ja-JP" sz="2800" dirty="0" smtClean="0"/>
              <a:t>Hoare Triple</a:t>
            </a:r>
            <a:r>
              <a:rPr lang="ja-JP" altLang="en-US" sz="2800" dirty="0" smtClean="0"/>
              <a:t>を推論規則を使って導け。</a:t>
            </a:r>
            <a:endParaRPr lang="en-US" altLang="ja-JP" sz="2800" dirty="0" smtClean="0"/>
          </a:p>
          <a:p>
            <a:pPr marL="514350" indent="-514350">
              <a:buFontTx/>
              <a:buAutoNum type="arabicParenBoth"/>
            </a:pPr>
            <a:r>
              <a:rPr lang="en-US" altLang="ja-JP" sz="2800" dirty="0" smtClean="0"/>
              <a:t>{ a = 0 }  a := a + 2  { a = 2 }</a:t>
            </a:r>
          </a:p>
          <a:p>
            <a:pPr marL="514350" indent="-514350">
              <a:buFontTx/>
              <a:buAutoNum type="arabicParenBoth"/>
            </a:pPr>
            <a:r>
              <a:rPr lang="en-US" altLang="ja-JP" sz="2800" dirty="0" smtClean="0"/>
              <a:t>{ a = 3 } </a:t>
            </a:r>
            <a:r>
              <a:rPr lang="en-US" altLang="ja-JP" sz="2800" b="1" dirty="0" smtClean="0"/>
              <a:t>if</a:t>
            </a:r>
            <a:r>
              <a:rPr lang="en-US" altLang="ja-JP" sz="2800" dirty="0" smtClean="0"/>
              <a:t>  a = 3  </a:t>
            </a:r>
            <a:r>
              <a:rPr lang="en-US" altLang="ja-JP" sz="2800" b="1" dirty="0" smtClean="0"/>
              <a:t>then</a:t>
            </a:r>
            <a:r>
              <a:rPr lang="en-US" altLang="ja-JP" sz="2800" dirty="0" smtClean="0"/>
              <a:t>  a := a + 1</a:t>
            </a:r>
            <a:r>
              <a:rPr lang="en-US" altLang="ja-JP" sz="2800" baseline="-25000" dirty="0" smtClean="0"/>
              <a:t>  </a:t>
            </a:r>
            <a:r>
              <a:rPr lang="en-US" altLang="ja-JP" sz="2800" b="1" dirty="0" smtClean="0"/>
              <a:t>else</a:t>
            </a:r>
            <a:r>
              <a:rPr lang="en-US" altLang="ja-JP" sz="2800" b="1" baseline="-25000" dirty="0" smtClean="0"/>
              <a:t> </a:t>
            </a:r>
            <a:r>
              <a:rPr lang="en-US" altLang="ja-JP" sz="2800" baseline="-25000" dirty="0" smtClean="0"/>
              <a:t> </a:t>
            </a:r>
            <a:r>
              <a:rPr lang="en-US" altLang="ja-JP" sz="2800" dirty="0" smtClean="0"/>
              <a:t>a := a – 1 { a = 4 }</a:t>
            </a:r>
            <a:endParaRPr lang="ja-JP" altLang="en-US" sz="2800" dirty="0" smtClean="0"/>
          </a:p>
          <a:p>
            <a:pPr marL="514350" indent="-514350">
              <a:buAutoNum type="arabicParenBoth"/>
            </a:pPr>
            <a:r>
              <a:rPr lang="en-US" altLang="ja-JP" sz="2800" dirty="0" smtClean="0"/>
              <a:t>{ a = 1 } </a:t>
            </a:r>
            <a:r>
              <a:rPr lang="en-US" altLang="ja-JP" sz="2800" b="1" dirty="0" smtClean="0"/>
              <a:t>while</a:t>
            </a:r>
            <a:r>
              <a:rPr lang="en-US" altLang="ja-JP" sz="2800" dirty="0" smtClean="0"/>
              <a:t> </a:t>
            </a:r>
            <a:r>
              <a:rPr lang="en-US" altLang="ja-JP" sz="2800" dirty="0" smtClean="0"/>
              <a:t>a </a:t>
            </a:r>
            <a:r>
              <a:rPr lang="en-US" altLang="ja-JP" sz="2800" dirty="0" smtClean="0"/>
              <a:t>&lt; </a:t>
            </a:r>
            <a:r>
              <a:rPr lang="en-US" altLang="ja-JP" sz="2800" dirty="0" smtClean="0"/>
              <a:t>5 </a:t>
            </a:r>
            <a:r>
              <a:rPr lang="en-US" altLang="ja-JP" sz="2800" b="1" dirty="0" smtClean="0"/>
              <a:t>do</a:t>
            </a:r>
            <a:r>
              <a:rPr lang="en-US" altLang="ja-JP" sz="2800" dirty="0" smtClean="0"/>
              <a:t> a := a + 1 </a:t>
            </a:r>
            <a:r>
              <a:rPr lang="ja-JP" altLang="en-US" sz="2800" dirty="0" smtClean="0"/>
              <a:t> </a:t>
            </a:r>
            <a:r>
              <a:rPr lang="en-US" altLang="ja-JP" sz="2800" dirty="0" smtClean="0"/>
              <a:t>{ a = 5 }</a:t>
            </a: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参考</a:t>
            </a:r>
            <a:endParaRPr kumimoji="1" lang="ja-JP" altLang="en-US" dirty="0"/>
          </a:p>
        </p:txBody>
      </p:sp>
      <p:sp>
        <p:nvSpPr>
          <p:cNvPr id="4" name="テキスト ボックス 3"/>
          <p:cNvSpPr txBox="1"/>
          <p:nvPr/>
        </p:nvSpPr>
        <p:spPr>
          <a:xfrm>
            <a:off x="573206" y="1460311"/>
            <a:ext cx="8024884" cy="954107"/>
          </a:xfrm>
          <a:prstGeom prst="rect">
            <a:avLst/>
          </a:prstGeom>
          <a:noFill/>
        </p:spPr>
        <p:txBody>
          <a:bodyPr wrap="square" rtlCol="0">
            <a:spAutoFit/>
          </a:bodyPr>
          <a:lstStyle/>
          <a:p>
            <a:r>
              <a:rPr kumimoji="1" lang="ja-JP" altLang="en-US" sz="2800" dirty="0" smtClean="0"/>
              <a:t>基本データ型は範囲は有限であり、それに対応した規則が実際には必要である。</a:t>
            </a:r>
            <a:endParaRPr kumimoji="1" lang="ja-JP" altLang="en-US" sz="2800" dirty="0"/>
          </a:p>
        </p:txBody>
      </p:sp>
      <p:sp>
        <p:nvSpPr>
          <p:cNvPr id="5" name="テキスト ボックス 4"/>
          <p:cNvSpPr txBox="1"/>
          <p:nvPr/>
        </p:nvSpPr>
        <p:spPr>
          <a:xfrm>
            <a:off x="423081" y="2579429"/>
            <a:ext cx="8461612" cy="3539430"/>
          </a:xfrm>
          <a:prstGeom prst="rect">
            <a:avLst/>
          </a:prstGeom>
          <a:noFill/>
        </p:spPr>
        <p:txBody>
          <a:bodyPr wrap="square" rtlCol="0">
            <a:spAutoFit/>
          </a:bodyPr>
          <a:lstStyle/>
          <a:p>
            <a:r>
              <a:rPr lang="ja-JP" altLang="en-US" sz="2800" dirty="0" smtClean="0"/>
              <a:t>（例）</a:t>
            </a:r>
            <a:r>
              <a:rPr lang="en-US" altLang="ja-JP" sz="2800" dirty="0" smtClean="0"/>
              <a:t>0</a:t>
            </a:r>
            <a:r>
              <a:rPr lang="ja-JP" altLang="en-US" sz="2800" dirty="0" smtClean="0"/>
              <a:t>以上の整数の型の場合のオーバーフローの扱い</a:t>
            </a:r>
            <a:endParaRPr lang="en-US" altLang="ja-JP" sz="2800" dirty="0" smtClean="0"/>
          </a:p>
          <a:p>
            <a:r>
              <a:rPr kumimoji="1" lang="en-US" altLang="ja-JP" sz="2800" dirty="0" smtClean="0"/>
              <a:t> (1) </a:t>
            </a:r>
            <a:r>
              <a:rPr kumimoji="1" lang="ja-JP" altLang="en-US" sz="2800" dirty="0" smtClean="0"/>
              <a:t>オーバーフローが起こるとプログラムがエラーで終了する。</a:t>
            </a:r>
            <a:r>
              <a:rPr lang="en-US" altLang="ja-JP" sz="2800" dirty="0" smtClean="0"/>
              <a:t> </a:t>
            </a:r>
          </a:p>
          <a:p>
            <a:r>
              <a:rPr kumimoji="1" lang="en-US" altLang="ja-JP" sz="2800" dirty="0" smtClean="0"/>
              <a:t>           </a:t>
            </a:r>
            <a:r>
              <a:rPr kumimoji="1" lang="en-US" altLang="ja-JP" sz="2800" dirty="0" smtClean="0">
                <a:sym typeface="Symbol"/>
              </a:rPr>
              <a:t> x (x = max + 1)</a:t>
            </a:r>
            <a:endParaRPr kumimoji="1" lang="en-US" altLang="ja-JP" sz="2800" dirty="0" smtClean="0"/>
          </a:p>
          <a:p>
            <a:r>
              <a:rPr lang="en-US" altLang="ja-JP" sz="2800" dirty="0" smtClean="0"/>
              <a:t> (2) </a:t>
            </a:r>
            <a:r>
              <a:rPr lang="ja-JP" altLang="en-US" sz="2800" dirty="0" smtClean="0"/>
              <a:t>オーバーフローの場合は最大値を値とする。</a:t>
            </a:r>
            <a:endParaRPr lang="en-US" altLang="ja-JP" sz="2800" dirty="0" smtClean="0"/>
          </a:p>
          <a:p>
            <a:r>
              <a:rPr lang="en-US" altLang="ja-JP" sz="2800" dirty="0" smtClean="0"/>
              <a:t>          max + 1 = max</a:t>
            </a:r>
          </a:p>
          <a:p>
            <a:r>
              <a:rPr kumimoji="1" lang="en-US" altLang="ja-JP" sz="2800" dirty="0" smtClean="0"/>
              <a:t> (3) </a:t>
            </a:r>
            <a:r>
              <a:rPr kumimoji="1" lang="ja-JP" altLang="en-US" sz="2800" dirty="0" smtClean="0"/>
              <a:t>最大値での割り算の余りとする。</a:t>
            </a:r>
            <a:endParaRPr kumimoji="1" lang="en-US" altLang="ja-JP" sz="2800" dirty="0" smtClean="0"/>
          </a:p>
          <a:p>
            <a:r>
              <a:rPr lang="en-US" altLang="ja-JP" sz="2800" dirty="0" smtClean="0"/>
              <a:t>          max + 1 = 0</a:t>
            </a:r>
            <a:endParaRPr kumimoji="1" lang="ja-JP" alt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03535"/>
          </a:xfrm>
        </p:spPr>
        <p:txBody>
          <a:bodyPr/>
          <a:lstStyle/>
          <a:p>
            <a:r>
              <a:rPr kumimoji="1" lang="ja-JP" altLang="en-US" dirty="0" smtClean="0"/>
              <a:t>選択文の</a:t>
            </a:r>
            <a:r>
              <a:rPr lang="ja-JP" altLang="en-US" dirty="0" smtClean="0"/>
              <a:t>翻訳</a:t>
            </a:r>
            <a:endParaRPr kumimoji="1" lang="ja-JP" altLang="en-US" dirty="0"/>
          </a:p>
        </p:txBody>
      </p:sp>
      <p:sp>
        <p:nvSpPr>
          <p:cNvPr id="4" name="テキスト ボックス 3"/>
          <p:cNvSpPr txBox="1"/>
          <p:nvPr/>
        </p:nvSpPr>
        <p:spPr>
          <a:xfrm>
            <a:off x="341385" y="1323828"/>
            <a:ext cx="8611544" cy="5262980"/>
          </a:xfrm>
          <a:prstGeom prst="rect">
            <a:avLst/>
          </a:prstGeom>
          <a:noFill/>
        </p:spPr>
        <p:txBody>
          <a:bodyPr wrap="square" rtlCol="0">
            <a:spAutoFit/>
          </a:bodyPr>
          <a:lstStyle/>
          <a:p>
            <a:r>
              <a:rPr lang="ja-JP" altLang="en-US" sz="2800" dirty="0" smtClean="0"/>
              <a:t>選択文</a:t>
            </a:r>
            <a:r>
              <a:rPr lang="en-US" altLang="ja-JP" sz="2800" dirty="0" smtClean="0"/>
              <a:t>(C</a:t>
            </a:r>
            <a:r>
              <a:rPr lang="ja-JP" altLang="en-US" sz="2800" dirty="0" smtClean="0"/>
              <a:t>における</a:t>
            </a:r>
            <a:r>
              <a:rPr lang="en-US" altLang="ja-JP" sz="2800" dirty="0" smtClean="0"/>
              <a:t>switch</a:t>
            </a:r>
            <a:r>
              <a:rPr lang="ja-JP" altLang="en-US" sz="2800" dirty="0" smtClean="0"/>
              <a:t>文など</a:t>
            </a:r>
            <a:r>
              <a:rPr lang="en-US" altLang="ja-JP" sz="2800" dirty="0" smtClean="0"/>
              <a:t>)</a:t>
            </a:r>
            <a:r>
              <a:rPr lang="ja-JP" altLang="en-US" sz="2800" dirty="0" smtClean="0"/>
              <a:t>は、さまざまな実装方法があり得るので、実装によって使い方に影響がある。</a:t>
            </a:r>
            <a:endParaRPr lang="en-US" altLang="ja-JP" sz="2800" dirty="0" smtClean="0"/>
          </a:p>
          <a:p>
            <a:endParaRPr lang="en-US" altLang="ja-JP" sz="2800" dirty="0" smtClean="0"/>
          </a:p>
          <a:p>
            <a:r>
              <a:rPr lang="ja-JP" altLang="en-US" sz="2800" dirty="0" smtClean="0"/>
              <a:t>（実装例１）ジャンプテーブル（配列）を用いたコードに変換し、連続した定数のみを分岐先指定に用いるように推奨する。</a:t>
            </a:r>
            <a:endParaRPr lang="en-US" altLang="ja-JP" sz="2800" dirty="0" smtClean="0"/>
          </a:p>
          <a:p>
            <a:endParaRPr lang="en-US" altLang="ja-JP" sz="2800" dirty="0" smtClean="0"/>
          </a:p>
          <a:p>
            <a:r>
              <a:rPr lang="ja-JP" altLang="en-US" sz="2800" dirty="0" smtClean="0"/>
              <a:t>（実装例２）分岐数が少ない場合（例えば７以下の場合）、条件分岐のネストにする。多い場合は、分岐先指定の定数がある程度密ならジャンプテーブル（配列）を用いる（例えば配列の半分以上が埋まる場合）。それ以外の場合ハッシュテーブルを用いる。</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89887"/>
          </a:xfrm>
        </p:spPr>
        <p:txBody>
          <a:bodyPr>
            <a:normAutofit/>
          </a:bodyPr>
          <a:lstStyle/>
          <a:p>
            <a:r>
              <a:rPr kumimoji="1" lang="en-US" altLang="ja-JP" sz="3600" dirty="0" smtClean="0"/>
              <a:t>C</a:t>
            </a:r>
            <a:r>
              <a:rPr kumimoji="1" lang="ja-JP" altLang="en-US" sz="3600" dirty="0" smtClean="0"/>
              <a:t>言語の文の構文</a:t>
            </a:r>
            <a:endParaRPr kumimoji="1" lang="ja-JP" altLang="en-US" sz="3600" dirty="0"/>
          </a:p>
        </p:txBody>
      </p:sp>
      <p:sp>
        <p:nvSpPr>
          <p:cNvPr id="4" name="テキスト ボックス 3"/>
          <p:cNvSpPr txBox="1"/>
          <p:nvPr/>
        </p:nvSpPr>
        <p:spPr>
          <a:xfrm>
            <a:off x="313243" y="1037229"/>
            <a:ext cx="8411277" cy="5632311"/>
          </a:xfrm>
          <a:prstGeom prst="rect">
            <a:avLst/>
          </a:prstGeom>
          <a:noFill/>
        </p:spPr>
        <p:txBody>
          <a:bodyPr wrap="none" rtlCol="0">
            <a:spAutoFit/>
          </a:bodyPr>
          <a:lstStyle/>
          <a:p>
            <a:r>
              <a:rPr kumimoji="1" lang="en-US" altLang="ja-JP" sz="2400" dirty="0" smtClean="0"/>
              <a:t>C</a:t>
            </a:r>
            <a:r>
              <a:rPr kumimoji="1" lang="ja-JP" altLang="en-US" sz="2400" dirty="0" smtClean="0"/>
              <a:t>言語の文の構文は拡張</a:t>
            </a:r>
            <a:r>
              <a:rPr kumimoji="1" lang="en-US" altLang="ja-JP" sz="2400" dirty="0" smtClean="0"/>
              <a:t>BNF</a:t>
            </a:r>
            <a:r>
              <a:rPr kumimoji="1" lang="ja-JP" altLang="en-US" sz="2400" dirty="0" smtClean="0"/>
              <a:t>記法で以下のように定義される。</a:t>
            </a:r>
            <a:endParaRPr kumimoji="1" lang="en-US" altLang="ja-JP" sz="2400" dirty="0" smtClean="0"/>
          </a:p>
          <a:p>
            <a:r>
              <a:rPr lang="en-US" altLang="ja-JP" sz="2400" dirty="0" smtClean="0"/>
              <a:t>&lt;stmt&gt; ::= ;</a:t>
            </a:r>
          </a:p>
          <a:p>
            <a:r>
              <a:rPr kumimoji="1" lang="en-US" altLang="ja-JP" sz="2400" dirty="0" smtClean="0"/>
              <a:t>                | &lt;exp&gt;;</a:t>
            </a:r>
          </a:p>
          <a:p>
            <a:r>
              <a:rPr lang="en-US" altLang="ja-JP" sz="2400" dirty="0" smtClean="0"/>
              <a:t>                | { &lt;stmt-list&gt; }</a:t>
            </a:r>
          </a:p>
          <a:p>
            <a:r>
              <a:rPr kumimoji="1" lang="en-US" altLang="ja-JP" sz="2400" dirty="0" smtClean="0"/>
              <a:t>                | if (&lt;exp&gt;)  &lt;stmt&gt;  | </a:t>
            </a:r>
            <a:r>
              <a:rPr lang="en-US" altLang="ja-JP" sz="2400" dirty="0" smtClean="0"/>
              <a:t>if (&lt;exp&gt;) &lt;stmt&gt; else &lt;stmt&gt;</a:t>
            </a:r>
          </a:p>
          <a:p>
            <a:r>
              <a:rPr kumimoji="1" lang="en-US" altLang="ja-JP" sz="2400" dirty="0" smtClean="0"/>
              <a:t>                | while ( &lt;exp&gt; ) &lt;stmt&gt;</a:t>
            </a:r>
          </a:p>
          <a:p>
            <a:r>
              <a:rPr lang="en-US" altLang="ja-JP" sz="2400" dirty="0" smtClean="0"/>
              <a:t>                | do &lt;stmt&gt; while (&lt;exp&gt;) ;</a:t>
            </a:r>
          </a:p>
          <a:p>
            <a:r>
              <a:rPr kumimoji="1" lang="en-US" altLang="ja-JP" sz="2400" dirty="0" smtClean="0"/>
              <a:t>                | for (&lt;opt-exp</a:t>
            </a:r>
            <a:r>
              <a:rPr lang="en-US" altLang="ja-JP" sz="2400" dirty="0" smtClean="0"/>
              <a:t>&gt;; &lt;opt-exp&gt;; &lt;opt-exp&gt;) &lt;stmt&gt;</a:t>
            </a:r>
          </a:p>
          <a:p>
            <a:r>
              <a:rPr kumimoji="1" lang="en-US" altLang="ja-JP" sz="2400" dirty="0" smtClean="0"/>
              <a:t>                | switch ( &lt;exp</a:t>
            </a:r>
            <a:r>
              <a:rPr lang="en-US" altLang="ja-JP" sz="2400" dirty="0" smtClean="0"/>
              <a:t>&gt; ) &lt;stmt&gt;</a:t>
            </a:r>
          </a:p>
          <a:p>
            <a:r>
              <a:rPr kumimoji="1" lang="en-US" altLang="ja-JP" sz="2400" dirty="0" smtClean="0"/>
              <a:t>                | case &lt;const-exp&gt; : &lt;stmt&gt;</a:t>
            </a:r>
          </a:p>
          <a:p>
            <a:r>
              <a:rPr lang="en-US" altLang="ja-JP" sz="2400" dirty="0" smtClean="0"/>
              <a:t>                | default : &lt;stmt&gt;</a:t>
            </a:r>
          </a:p>
          <a:p>
            <a:r>
              <a:rPr kumimoji="1" lang="en-US" altLang="ja-JP" sz="2400" dirty="0" smtClean="0"/>
              <a:t>                | break;</a:t>
            </a:r>
            <a:r>
              <a:rPr lang="en-US" altLang="ja-JP" sz="2400" dirty="0" smtClean="0"/>
              <a:t>    | continue;</a:t>
            </a:r>
            <a:r>
              <a:rPr kumimoji="1" lang="en-US" altLang="ja-JP" sz="2400" dirty="0" smtClean="0"/>
              <a:t>   | return;   | return &lt;exp&gt;;</a:t>
            </a:r>
          </a:p>
          <a:p>
            <a:r>
              <a:rPr lang="en-US" altLang="ja-JP" sz="2400" dirty="0" smtClean="0"/>
              <a:t>                | </a:t>
            </a:r>
            <a:r>
              <a:rPr lang="en-US" altLang="ja-JP" sz="2400" dirty="0" err="1" smtClean="0"/>
              <a:t>goto</a:t>
            </a:r>
            <a:r>
              <a:rPr lang="en-US" altLang="ja-JP" sz="2400" dirty="0" smtClean="0"/>
              <a:t> &lt;label&gt;;  |  &lt;label&gt; : &lt;stmt&gt;</a:t>
            </a:r>
          </a:p>
          <a:p>
            <a:r>
              <a:rPr kumimoji="1" lang="en-US" altLang="ja-JP" sz="2400" dirty="0" smtClean="0"/>
              <a:t>&lt;stmt-list&gt; ::= </a:t>
            </a:r>
            <a:r>
              <a:rPr lang="en-US" altLang="ja-JP" sz="2400" dirty="0" smtClean="0">
                <a:sym typeface="Symbol"/>
              </a:rPr>
              <a:t>&lt;stmt&gt; *</a:t>
            </a:r>
          </a:p>
          <a:p>
            <a:r>
              <a:rPr kumimoji="1" lang="en-US" altLang="ja-JP" sz="2400" dirty="0" smtClean="0">
                <a:sym typeface="Symbol"/>
              </a:rPr>
              <a:t>&lt;opt-exp&gt; ::= </a:t>
            </a:r>
            <a:r>
              <a:rPr lang="en-US" altLang="ja-JP" sz="2400" dirty="0" smtClean="0">
                <a:sym typeface="Symbol"/>
              </a:rPr>
              <a:t> | &lt;exp&gt;</a:t>
            </a:r>
            <a:endParaRPr kumimoji="1" lang="en-US" altLang="ja-JP" sz="2400" dirty="0" smtClean="0">
              <a:sym typeface="Symbol"/>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t>
            </a:r>
            <a:r>
              <a:rPr kumimoji="1" lang="ja-JP" altLang="en-US" dirty="0" smtClean="0"/>
              <a:t>言語に</a:t>
            </a:r>
            <a:r>
              <a:rPr lang="ja-JP" altLang="en-US" dirty="0" smtClean="0"/>
              <a:t>ついて</a:t>
            </a:r>
            <a:endParaRPr kumimoji="1" lang="ja-JP" altLang="en-US" dirty="0"/>
          </a:p>
        </p:txBody>
      </p:sp>
      <p:sp>
        <p:nvSpPr>
          <p:cNvPr id="3" name="コンテンツ プレースホルダ 2"/>
          <p:cNvSpPr>
            <a:spLocks noGrp="1"/>
          </p:cNvSpPr>
          <p:nvPr>
            <p:ph idx="1"/>
          </p:nvPr>
        </p:nvSpPr>
        <p:spPr>
          <a:xfrm>
            <a:off x="471267" y="2638477"/>
            <a:ext cx="8229600" cy="3766940"/>
          </a:xfrm>
        </p:spPr>
        <p:txBody>
          <a:bodyPr>
            <a:noAutofit/>
          </a:bodyPr>
          <a:lstStyle/>
          <a:p>
            <a:r>
              <a:rPr kumimoji="1" lang="ja-JP" altLang="en-US" sz="2800" dirty="0" smtClean="0"/>
              <a:t>基本型にブール型はない。</a:t>
            </a:r>
            <a:r>
              <a:rPr kumimoji="1" lang="en-US" altLang="ja-JP" sz="2800" dirty="0" smtClean="0"/>
              <a:t>0</a:t>
            </a:r>
            <a:r>
              <a:rPr kumimoji="1" lang="ja-JP" altLang="en-US" sz="2800" dirty="0" smtClean="0"/>
              <a:t>以外の値を</a:t>
            </a:r>
            <a:r>
              <a:rPr kumimoji="1" lang="en-US" altLang="ja-JP" sz="2800" dirty="0" smtClean="0"/>
              <a:t>true, 0</a:t>
            </a:r>
            <a:r>
              <a:rPr lang="ja-JP" altLang="en-US" sz="2800" dirty="0" smtClean="0"/>
              <a:t>を</a:t>
            </a:r>
            <a:r>
              <a:rPr lang="en-US" altLang="ja-JP" sz="2800" dirty="0" smtClean="0"/>
              <a:t>false</a:t>
            </a:r>
            <a:r>
              <a:rPr lang="ja-JP" altLang="en-US" sz="2800" dirty="0" smtClean="0"/>
              <a:t>として扱う。</a:t>
            </a:r>
            <a:endParaRPr lang="en-US" altLang="ja-JP" sz="2800" dirty="0" smtClean="0"/>
          </a:p>
          <a:p>
            <a:r>
              <a:rPr lang="ja-JP" altLang="en-US" sz="2800" dirty="0" smtClean="0"/>
              <a:t>代入演算子は</a:t>
            </a:r>
            <a:r>
              <a:rPr lang="en-US" altLang="ja-JP" sz="2800" dirty="0" smtClean="0"/>
              <a:t>=, </a:t>
            </a:r>
            <a:r>
              <a:rPr lang="ja-JP" altLang="en-US" sz="2800" dirty="0" smtClean="0"/>
              <a:t>比較演算子は</a:t>
            </a:r>
            <a:r>
              <a:rPr lang="en-US" altLang="ja-JP" sz="2800" dirty="0" smtClean="0"/>
              <a:t>==, !=</a:t>
            </a:r>
            <a:r>
              <a:rPr lang="ja-JP" altLang="en-US" sz="2800" dirty="0" smtClean="0"/>
              <a:t>である。</a:t>
            </a:r>
            <a:endParaRPr lang="en-US" altLang="ja-JP" sz="2800" dirty="0" smtClean="0"/>
          </a:p>
          <a:p>
            <a:r>
              <a:rPr lang="en-US" altLang="ja-JP" sz="2800" dirty="0" smtClean="0"/>
              <a:t>while</a:t>
            </a:r>
            <a:r>
              <a:rPr lang="ja-JP" altLang="en-US" sz="2800" dirty="0" smtClean="0"/>
              <a:t>文の条件部分は括弧で囲まなければならない。</a:t>
            </a:r>
            <a:endParaRPr lang="en-US" altLang="ja-JP" sz="2800" dirty="0" smtClean="0"/>
          </a:p>
          <a:p>
            <a:r>
              <a:rPr lang="en-US" altLang="ja-JP" sz="2800" dirty="0" smtClean="0"/>
              <a:t>begin, end</a:t>
            </a:r>
            <a:r>
              <a:rPr lang="ja-JP" altLang="en-US" sz="2800" dirty="0" smtClean="0"/>
              <a:t>の代わりに中括弧</a:t>
            </a:r>
            <a:r>
              <a:rPr lang="en-US" altLang="ja-JP" sz="2800" dirty="0" smtClean="0"/>
              <a:t>{, }</a:t>
            </a:r>
            <a:r>
              <a:rPr lang="ja-JP" altLang="en-US" sz="2800" dirty="0" smtClean="0"/>
              <a:t>を用いる。</a:t>
            </a:r>
            <a:endParaRPr lang="en-US" altLang="ja-JP" sz="2800" dirty="0" smtClean="0"/>
          </a:p>
          <a:p>
            <a:r>
              <a:rPr lang="ja-JP" altLang="en-US" sz="2800" dirty="0" smtClean="0"/>
              <a:t>論理</a:t>
            </a:r>
            <a:r>
              <a:rPr lang="en-US" altLang="ja-JP" sz="2800" dirty="0" smtClean="0"/>
              <a:t>and</a:t>
            </a:r>
            <a:r>
              <a:rPr lang="ja-JP" altLang="en-US" sz="2800" dirty="0" smtClean="0"/>
              <a:t>と論理</a:t>
            </a:r>
            <a:r>
              <a:rPr lang="en-US" altLang="ja-JP" sz="2800" dirty="0" smtClean="0"/>
              <a:t>or</a:t>
            </a:r>
            <a:r>
              <a:rPr lang="ja-JP" altLang="en-US" sz="2800" dirty="0" smtClean="0"/>
              <a:t>演算子は</a:t>
            </a:r>
            <a:r>
              <a:rPr lang="en-US" altLang="ja-JP" sz="2800" dirty="0" smtClean="0"/>
              <a:t>&amp;&amp;</a:t>
            </a:r>
            <a:r>
              <a:rPr lang="ja-JP" altLang="en-US" sz="2800" dirty="0" smtClean="0"/>
              <a:t>と</a:t>
            </a:r>
            <a:r>
              <a:rPr lang="en-US" altLang="ja-JP" sz="2800" dirty="0" smtClean="0"/>
              <a:t>||</a:t>
            </a:r>
            <a:r>
              <a:rPr lang="ja-JP" altLang="en-US" sz="2800" dirty="0" smtClean="0"/>
              <a:t>である。</a:t>
            </a:r>
            <a:endParaRPr lang="en-US" altLang="ja-JP" sz="2800" dirty="0" smtClean="0"/>
          </a:p>
        </p:txBody>
      </p:sp>
      <p:sp>
        <p:nvSpPr>
          <p:cNvPr id="4" name="テキスト ボックス 3"/>
          <p:cNvSpPr txBox="1"/>
          <p:nvPr/>
        </p:nvSpPr>
        <p:spPr>
          <a:xfrm>
            <a:off x="600501" y="1473955"/>
            <a:ext cx="7643167" cy="954107"/>
          </a:xfrm>
          <a:prstGeom prst="rect">
            <a:avLst/>
          </a:prstGeom>
          <a:noFill/>
        </p:spPr>
        <p:txBody>
          <a:bodyPr wrap="square" rtlCol="0">
            <a:spAutoFit/>
          </a:bodyPr>
          <a:lstStyle/>
          <a:p>
            <a:r>
              <a:rPr kumimoji="1" lang="en-US" altLang="ja-JP" sz="2800" dirty="0" smtClean="0"/>
              <a:t>C</a:t>
            </a:r>
            <a:r>
              <a:rPr kumimoji="1" lang="ja-JP" altLang="en-US" sz="2800" dirty="0" smtClean="0"/>
              <a:t>言語は、</a:t>
            </a:r>
            <a:r>
              <a:rPr lang="ja-JP" altLang="en-US" sz="2800" dirty="0" smtClean="0"/>
              <a:t>講義で使っている</a:t>
            </a:r>
            <a:r>
              <a:rPr lang="en-US" altLang="ja-JP" sz="2800" dirty="0" smtClean="0"/>
              <a:t>Pascal</a:t>
            </a:r>
            <a:r>
              <a:rPr lang="ja-JP" altLang="en-US" sz="2800" dirty="0" smtClean="0"/>
              <a:t>言語等</a:t>
            </a:r>
            <a:r>
              <a:rPr kumimoji="1" lang="ja-JP" altLang="en-US" sz="2800" dirty="0" smtClean="0"/>
              <a:t>と以下のような違いがある。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短絡評価</a:t>
            </a:r>
            <a:r>
              <a:rPr lang="en-US" altLang="ja-JP" dirty="0" smtClean="0"/>
              <a:t>(short circuit evaluation)</a:t>
            </a:r>
            <a:endParaRPr kumimoji="1" lang="ja-JP" altLang="en-US" dirty="0"/>
          </a:p>
        </p:txBody>
      </p:sp>
      <p:sp>
        <p:nvSpPr>
          <p:cNvPr id="4" name="テキスト ボックス 3"/>
          <p:cNvSpPr txBox="1"/>
          <p:nvPr/>
        </p:nvSpPr>
        <p:spPr>
          <a:xfrm>
            <a:off x="610791" y="1472280"/>
            <a:ext cx="8153381" cy="1384995"/>
          </a:xfrm>
          <a:prstGeom prst="rect">
            <a:avLst/>
          </a:prstGeom>
          <a:noFill/>
        </p:spPr>
        <p:txBody>
          <a:bodyPr wrap="square" rtlCol="0">
            <a:spAutoFit/>
          </a:bodyPr>
          <a:lstStyle/>
          <a:p>
            <a:r>
              <a:rPr kumimoji="1" lang="en-US" altLang="ja-JP" sz="2800" dirty="0" smtClean="0"/>
              <a:t>C</a:t>
            </a:r>
            <a:r>
              <a:rPr lang="ja-JP" altLang="en-US" sz="2800" dirty="0" smtClean="0"/>
              <a:t>言語</a:t>
            </a:r>
            <a:r>
              <a:rPr lang="en-US" altLang="ja-JP" sz="2800" dirty="0" smtClean="0"/>
              <a:t>(</a:t>
            </a:r>
            <a:r>
              <a:rPr lang="ja-JP" altLang="en-US" sz="2800" dirty="0" smtClean="0"/>
              <a:t>や</a:t>
            </a:r>
            <a:r>
              <a:rPr lang="en-US" altLang="ja-JP" sz="2800" dirty="0" smtClean="0"/>
              <a:t>Modula2, </a:t>
            </a:r>
            <a:r>
              <a:rPr lang="en-US" altLang="ja-JP" sz="2800" dirty="0" err="1" smtClean="0"/>
              <a:t>Paslcal</a:t>
            </a:r>
            <a:r>
              <a:rPr lang="ja-JP" altLang="en-US" sz="2800" dirty="0" smtClean="0"/>
              <a:t>等</a:t>
            </a:r>
            <a:r>
              <a:rPr lang="en-US" altLang="ja-JP" sz="2800" dirty="0" smtClean="0"/>
              <a:t>)</a:t>
            </a:r>
            <a:r>
              <a:rPr lang="ja-JP" altLang="en-US" sz="2800" dirty="0" smtClean="0"/>
              <a:t>では</a:t>
            </a:r>
            <a:r>
              <a:rPr lang="en-US" altLang="ja-JP" sz="2800" dirty="0" smtClean="0"/>
              <a:t>and, or</a:t>
            </a:r>
            <a:r>
              <a:rPr lang="ja-JP" altLang="en-US" sz="2800" dirty="0" smtClean="0"/>
              <a:t>式ついて短絡評価を行う。</a:t>
            </a:r>
            <a:endParaRPr lang="en-US" altLang="ja-JP" sz="2800" dirty="0" smtClean="0"/>
          </a:p>
          <a:p>
            <a:r>
              <a:rPr kumimoji="1" lang="ja-JP" altLang="en-US" sz="2800" dirty="0" smtClean="0"/>
              <a:t>短絡評価 </a:t>
            </a:r>
            <a:r>
              <a:rPr kumimoji="1" lang="en-US" altLang="ja-JP" sz="2800" dirty="0" smtClean="0"/>
              <a:t>--- </a:t>
            </a:r>
            <a:r>
              <a:rPr kumimoji="1" lang="ja-JP" altLang="en-US" sz="2800" dirty="0" smtClean="0"/>
              <a:t>第２引数は必要な場合のみ評価。</a:t>
            </a:r>
            <a:endParaRPr kumimoji="1" lang="ja-JP" altLang="en-US" sz="2800" dirty="0"/>
          </a:p>
        </p:txBody>
      </p:sp>
      <p:sp>
        <p:nvSpPr>
          <p:cNvPr id="5" name="テキスト ボックス 4"/>
          <p:cNvSpPr txBox="1"/>
          <p:nvPr/>
        </p:nvSpPr>
        <p:spPr>
          <a:xfrm>
            <a:off x="802278" y="3268323"/>
            <a:ext cx="7915701" cy="3108543"/>
          </a:xfrm>
          <a:prstGeom prst="rect">
            <a:avLst/>
          </a:prstGeom>
          <a:noFill/>
        </p:spPr>
        <p:txBody>
          <a:bodyPr wrap="square" rtlCol="0">
            <a:spAutoFit/>
          </a:bodyPr>
          <a:lstStyle/>
          <a:p>
            <a:r>
              <a:rPr lang="ja-JP" altLang="en-US" sz="2800" dirty="0" smtClean="0"/>
              <a:t>（例）</a:t>
            </a:r>
            <a:endParaRPr lang="en-US" altLang="ja-JP" sz="2800" dirty="0" smtClean="0"/>
          </a:p>
          <a:p>
            <a:r>
              <a:rPr lang="ja-JP" altLang="en-US" sz="2800" dirty="0" smtClean="0"/>
              <a:t> </a:t>
            </a:r>
            <a:r>
              <a:rPr lang="en-US" altLang="ja-JP" sz="2800" dirty="0" smtClean="0"/>
              <a:t>x = 1;</a:t>
            </a:r>
          </a:p>
          <a:p>
            <a:r>
              <a:rPr lang="en-US" altLang="ja-JP" sz="2800" dirty="0" smtClean="0"/>
              <a:t> if (x == 1 || y == 2)</a:t>
            </a:r>
          </a:p>
          <a:p>
            <a:r>
              <a:rPr lang="en-US" altLang="ja-JP" sz="2800" dirty="0" smtClean="0"/>
              <a:t>     …</a:t>
            </a:r>
          </a:p>
          <a:p>
            <a:r>
              <a:rPr lang="ja-JP" altLang="en-US" sz="2800" dirty="0" err="1" smtClean="0"/>
              <a:t>のような</a:t>
            </a:r>
            <a:r>
              <a:rPr lang="ja-JP" altLang="en-US" sz="2800" dirty="0" smtClean="0"/>
              <a:t>例の場合、</a:t>
            </a:r>
            <a:r>
              <a:rPr lang="en-US" altLang="ja-JP" sz="2800" dirty="0" smtClean="0"/>
              <a:t>x==1</a:t>
            </a:r>
            <a:r>
              <a:rPr lang="ja-JP" altLang="en-US" sz="2800" dirty="0" smtClean="0"/>
              <a:t>が真であり、</a:t>
            </a:r>
            <a:r>
              <a:rPr lang="en-US" altLang="ja-JP" sz="2800" dirty="0" smtClean="0"/>
              <a:t>if</a:t>
            </a:r>
            <a:r>
              <a:rPr lang="ja-JP" altLang="en-US" sz="2800" dirty="0" smtClean="0"/>
              <a:t>文の条件式は</a:t>
            </a:r>
            <a:r>
              <a:rPr lang="en-US" altLang="ja-JP" sz="2800" dirty="0" smtClean="0"/>
              <a:t>y==2</a:t>
            </a:r>
            <a:r>
              <a:rPr lang="ja-JP" altLang="en-US" sz="2800" dirty="0" smtClean="0"/>
              <a:t>の値に係わらず真であるので、</a:t>
            </a:r>
            <a:r>
              <a:rPr lang="en-US" altLang="ja-JP" sz="2800" dirty="0" smtClean="0"/>
              <a:t>y==2</a:t>
            </a:r>
            <a:r>
              <a:rPr lang="ja-JP" altLang="en-US" sz="2800" dirty="0" err="1" smtClean="0"/>
              <a:t>を評</a:t>
            </a:r>
            <a:r>
              <a:rPr lang="ja-JP" altLang="en-US" sz="2800" dirty="0" smtClean="0"/>
              <a:t>価せず</a:t>
            </a:r>
            <a:r>
              <a:rPr lang="en-US" altLang="ja-JP" sz="2800" dirty="0" smtClean="0"/>
              <a:t>if</a:t>
            </a:r>
            <a:r>
              <a:rPr lang="ja-JP" altLang="en-US" sz="2800" dirty="0" smtClean="0"/>
              <a:t>文の本体を実行する。</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53661"/>
          </a:xfrm>
        </p:spPr>
        <p:txBody>
          <a:bodyPr/>
          <a:lstStyle/>
          <a:p>
            <a:r>
              <a:rPr kumimoji="1" lang="ja-JP" altLang="en-US" dirty="0" smtClean="0"/>
              <a:t>短絡評価の場合の制御フロー</a:t>
            </a:r>
            <a:endParaRPr kumimoji="1" lang="ja-JP" altLang="en-US" dirty="0"/>
          </a:p>
        </p:txBody>
      </p:sp>
      <p:sp>
        <p:nvSpPr>
          <p:cNvPr id="4" name="テキスト ボックス 3"/>
          <p:cNvSpPr txBox="1"/>
          <p:nvPr/>
        </p:nvSpPr>
        <p:spPr>
          <a:xfrm>
            <a:off x="955344" y="1965279"/>
            <a:ext cx="2733441" cy="1384995"/>
          </a:xfrm>
          <a:prstGeom prst="rect">
            <a:avLst/>
          </a:prstGeom>
          <a:noFill/>
        </p:spPr>
        <p:txBody>
          <a:bodyPr wrap="none" rtlCol="0">
            <a:spAutoFit/>
          </a:bodyPr>
          <a:lstStyle/>
          <a:p>
            <a:r>
              <a:rPr kumimoji="1" lang="en-US" altLang="ja-JP" sz="2800" dirty="0" smtClean="0"/>
              <a:t> if (x==1 || y==2) </a:t>
            </a:r>
          </a:p>
          <a:p>
            <a:r>
              <a:rPr lang="en-US" altLang="ja-JP" sz="2800" dirty="0" smtClean="0"/>
              <a:t>     x = x + 1;</a:t>
            </a:r>
          </a:p>
          <a:p>
            <a:r>
              <a:rPr kumimoji="1" lang="ja-JP" altLang="en-US" sz="2800" dirty="0" smtClean="0"/>
              <a:t>の制御フロー</a:t>
            </a:r>
            <a:endParaRPr kumimoji="1" lang="en-US" altLang="ja-JP" sz="2800" dirty="0" smtClean="0"/>
          </a:p>
        </p:txBody>
      </p:sp>
      <p:cxnSp>
        <p:nvCxnSpPr>
          <p:cNvPr id="5" name="直線矢印コネクタ 4"/>
          <p:cNvCxnSpPr/>
          <p:nvPr/>
        </p:nvCxnSpPr>
        <p:spPr>
          <a:xfrm rot="5400000">
            <a:off x="5923247" y="2122981"/>
            <a:ext cx="758085" cy="5954"/>
          </a:xfrm>
          <a:prstGeom prst="straightConnector1">
            <a:avLst/>
          </a:prstGeom>
          <a:ln>
            <a:solidFill>
              <a:schemeClr val="tx1"/>
            </a:solidFill>
            <a:headEnd type="oval"/>
            <a:tailEnd type="arrow"/>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6357099" y="1551416"/>
            <a:ext cx="966931" cy="523220"/>
          </a:xfrm>
          <a:prstGeom prst="rect">
            <a:avLst/>
          </a:prstGeom>
          <a:noFill/>
          <a:ln>
            <a:noFill/>
          </a:ln>
        </p:spPr>
        <p:txBody>
          <a:bodyPr wrap="none" rtlCol="0">
            <a:spAutoFit/>
          </a:bodyPr>
          <a:lstStyle/>
          <a:p>
            <a:r>
              <a:rPr lang="en-US" altLang="ja-JP" sz="2800" dirty="0" smtClean="0"/>
              <a:t>Entry</a:t>
            </a:r>
          </a:p>
        </p:txBody>
      </p:sp>
      <p:sp>
        <p:nvSpPr>
          <p:cNvPr id="7" name="ひし形 6"/>
          <p:cNvSpPr/>
          <p:nvPr/>
        </p:nvSpPr>
        <p:spPr>
          <a:xfrm>
            <a:off x="5407506" y="2518650"/>
            <a:ext cx="1798512" cy="714380"/>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rPr>
              <a:t>x==1</a:t>
            </a:r>
            <a:endParaRPr kumimoji="1" lang="ja-JP" altLang="en-US" sz="2800" dirty="0">
              <a:solidFill>
                <a:schemeClr val="tx1"/>
              </a:solidFill>
            </a:endParaRPr>
          </a:p>
        </p:txBody>
      </p:sp>
      <p:cxnSp>
        <p:nvCxnSpPr>
          <p:cNvPr id="8" name="図形 7"/>
          <p:cNvCxnSpPr>
            <a:stCxn id="7" idx="1"/>
          </p:cNvCxnSpPr>
          <p:nvPr/>
        </p:nvCxnSpPr>
        <p:spPr>
          <a:xfrm rot="10800000" flipV="1">
            <a:off x="4978890" y="2875840"/>
            <a:ext cx="428617" cy="642942"/>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rot="16200000" flipH="1">
            <a:off x="6987650" y="3725838"/>
            <a:ext cx="1692323" cy="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6460231" y="6018539"/>
            <a:ext cx="718190" cy="523220"/>
          </a:xfrm>
          <a:prstGeom prst="rect">
            <a:avLst/>
          </a:prstGeom>
          <a:noFill/>
          <a:ln>
            <a:noFill/>
          </a:ln>
        </p:spPr>
        <p:txBody>
          <a:bodyPr wrap="none" rtlCol="0">
            <a:spAutoFit/>
          </a:bodyPr>
          <a:lstStyle/>
          <a:p>
            <a:r>
              <a:rPr lang="en-US" altLang="ja-JP" sz="2800" dirty="0" smtClean="0"/>
              <a:t>Exit</a:t>
            </a:r>
          </a:p>
        </p:txBody>
      </p:sp>
      <p:sp>
        <p:nvSpPr>
          <p:cNvPr id="11" name="テキスト ボックス 10"/>
          <p:cNvSpPr txBox="1"/>
          <p:nvPr/>
        </p:nvSpPr>
        <p:spPr>
          <a:xfrm>
            <a:off x="5086943" y="2382733"/>
            <a:ext cx="349650" cy="523220"/>
          </a:xfrm>
          <a:prstGeom prst="rect">
            <a:avLst/>
          </a:prstGeom>
          <a:noFill/>
        </p:spPr>
        <p:txBody>
          <a:bodyPr wrap="none" rtlCol="0">
            <a:spAutoFit/>
          </a:bodyPr>
          <a:lstStyle/>
          <a:p>
            <a:r>
              <a:rPr kumimoji="1" lang="en-US" altLang="ja-JP" sz="2800" dirty="0" smtClean="0"/>
              <a:t>F</a:t>
            </a:r>
            <a:endParaRPr kumimoji="1" lang="ja-JP" altLang="en-US" sz="2800" dirty="0"/>
          </a:p>
        </p:txBody>
      </p:sp>
      <p:sp>
        <p:nvSpPr>
          <p:cNvPr id="12" name="テキスト ボックス 11"/>
          <p:cNvSpPr txBox="1"/>
          <p:nvPr/>
        </p:nvSpPr>
        <p:spPr>
          <a:xfrm>
            <a:off x="7105189" y="2396381"/>
            <a:ext cx="359644" cy="523220"/>
          </a:xfrm>
          <a:prstGeom prst="rect">
            <a:avLst/>
          </a:prstGeom>
          <a:noFill/>
        </p:spPr>
        <p:txBody>
          <a:bodyPr wrap="none" rtlCol="0">
            <a:spAutoFit/>
          </a:bodyPr>
          <a:lstStyle/>
          <a:p>
            <a:r>
              <a:rPr kumimoji="1" lang="en-US" altLang="ja-JP" sz="2800" dirty="0" smtClean="0"/>
              <a:t>T</a:t>
            </a:r>
            <a:endParaRPr kumimoji="1" lang="ja-JP" altLang="en-US" sz="2800" dirty="0"/>
          </a:p>
        </p:txBody>
      </p:sp>
      <p:sp>
        <p:nvSpPr>
          <p:cNvPr id="13" name="テキスト ボックス 12"/>
          <p:cNvSpPr txBox="1"/>
          <p:nvPr/>
        </p:nvSpPr>
        <p:spPr>
          <a:xfrm>
            <a:off x="7141417" y="4608900"/>
            <a:ext cx="1364476" cy="523220"/>
          </a:xfrm>
          <a:prstGeom prst="rect">
            <a:avLst/>
          </a:prstGeom>
          <a:noFill/>
        </p:spPr>
        <p:txBody>
          <a:bodyPr wrap="none" rtlCol="0">
            <a:spAutoFit/>
          </a:bodyPr>
          <a:lstStyle/>
          <a:p>
            <a:r>
              <a:rPr lang="en-US" altLang="ja-JP" sz="2800" dirty="0" smtClean="0"/>
              <a:t>  x = x+1</a:t>
            </a:r>
          </a:p>
        </p:txBody>
      </p:sp>
      <p:sp>
        <p:nvSpPr>
          <p:cNvPr id="14" name="ひし形 13"/>
          <p:cNvSpPr/>
          <p:nvPr/>
        </p:nvSpPr>
        <p:spPr>
          <a:xfrm>
            <a:off x="4107979" y="3530860"/>
            <a:ext cx="1775224" cy="714380"/>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rPr>
              <a:t>y</a:t>
            </a:r>
            <a:r>
              <a:rPr kumimoji="1" lang="en-US" altLang="ja-JP" sz="2800" dirty="0" smtClean="0">
                <a:solidFill>
                  <a:schemeClr val="tx1"/>
                </a:solidFill>
              </a:rPr>
              <a:t>==2</a:t>
            </a:r>
            <a:endParaRPr kumimoji="1" lang="ja-JP" altLang="en-US" sz="2800" dirty="0">
              <a:solidFill>
                <a:schemeClr val="tx1"/>
              </a:solidFill>
            </a:endParaRPr>
          </a:p>
        </p:txBody>
      </p:sp>
      <p:cxnSp>
        <p:nvCxnSpPr>
          <p:cNvPr id="15" name="直線コネクタ 14"/>
          <p:cNvCxnSpPr>
            <a:stCxn id="14" idx="3"/>
          </p:cNvCxnSpPr>
          <p:nvPr/>
        </p:nvCxnSpPr>
        <p:spPr>
          <a:xfrm>
            <a:off x="5883203" y="3888050"/>
            <a:ext cx="1950612" cy="1562"/>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5798621" y="3421956"/>
            <a:ext cx="359644" cy="523220"/>
          </a:xfrm>
          <a:prstGeom prst="rect">
            <a:avLst/>
          </a:prstGeom>
          <a:noFill/>
        </p:spPr>
        <p:txBody>
          <a:bodyPr wrap="none" rtlCol="0">
            <a:spAutoFit/>
          </a:bodyPr>
          <a:lstStyle/>
          <a:p>
            <a:r>
              <a:rPr kumimoji="1" lang="en-US" altLang="ja-JP" sz="2800" dirty="0" smtClean="0"/>
              <a:t>T</a:t>
            </a:r>
            <a:endParaRPr kumimoji="1" lang="ja-JP" altLang="en-US" sz="2800" dirty="0"/>
          </a:p>
        </p:txBody>
      </p:sp>
      <p:cxnSp>
        <p:nvCxnSpPr>
          <p:cNvPr id="17" name="直線コネクタ 16"/>
          <p:cNvCxnSpPr/>
          <p:nvPr/>
        </p:nvCxnSpPr>
        <p:spPr>
          <a:xfrm rot="10800000">
            <a:off x="7206018" y="2879677"/>
            <a:ext cx="61414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a:stCxn id="14" idx="2"/>
          </p:cNvCxnSpPr>
          <p:nvPr/>
        </p:nvCxnSpPr>
        <p:spPr>
          <a:xfrm rot="5400000">
            <a:off x="4272398" y="4967923"/>
            <a:ext cx="1445876" cy="510"/>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rot="16200000" flipH="1">
            <a:off x="7541214" y="5384867"/>
            <a:ext cx="586067" cy="3683"/>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5008728" y="5677469"/>
            <a:ext cx="283873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a:off x="4992054" y="4158654"/>
            <a:ext cx="349650" cy="523220"/>
          </a:xfrm>
          <a:prstGeom prst="rect">
            <a:avLst/>
          </a:prstGeom>
          <a:noFill/>
        </p:spPr>
        <p:txBody>
          <a:bodyPr wrap="none" rtlCol="0">
            <a:spAutoFit/>
          </a:bodyPr>
          <a:lstStyle/>
          <a:p>
            <a:r>
              <a:rPr kumimoji="1" lang="en-US" altLang="ja-JP" sz="2800" dirty="0" smtClean="0"/>
              <a:t>F</a:t>
            </a:r>
            <a:endParaRPr kumimoji="1" lang="ja-JP" altLang="en-US" sz="2800" dirty="0"/>
          </a:p>
        </p:txBody>
      </p:sp>
      <p:cxnSp>
        <p:nvCxnSpPr>
          <p:cNvPr id="54" name="直線コネクタ 53"/>
          <p:cNvCxnSpPr/>
          <p:nvPr/>
        </p:nvCxnSpPr>
        <p:spPr>
          <a:xfrm rot="16200000" flipH="1">
            <a:off x="6110473" y="5973995"/>
            <a:ext cx="586067" cy="3683"/>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1" name="テキスト ボックス 60"/>
          <p:cNvSpPr txBox="1"/>
          <p:nvPr/>
        </p:nvSpPr>
        <p:spPr>
          <a:xfrm>
            <a:off x="668742" y="4681183"/>
            <a:ext cx="3575712" cy="1384995"/>
          </a:xfrm>
          <a:prstGeom prst="rect">
            <a:avLst/>
          </a:prstGeom>
          <a:noFill/>
        </p:spPr>
        <p:txBody>
          <a:bodyPr wrap="square" rtlCol="0">
            <a:spAutoFit/>
          </a:bodyPr>
          <a:lstStyle/>
          <a:p>
            <a:r>
              <a:rPr kumimoji="1" lang="ja-JP" altLang="en-US" sz="2800" dirty="0" smtClean="0"/>
              <a:t>短絡</a:t>
            </a:r>
            <a:r>
              <a:rPr lang="ja-JP" altLang="en-US" sz="2800" dirty="0" smtClean="0"/>
              <a:t>評価により制御フローは複雑になるが、実行効率が良くなる。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51806"/>
            <a:ext cx="8229600" cy="748944"/>
          </a:xfrm>
        </p:spPr>
        <p:txBody>
          <a:bodyPr>
            <a:normAutofit fontScale="90000"/>
          </a:bodyPr>
          <a:lstStyle/>
          <a:p>
            <a:r>
              <a:rPr kumimoji="1" lang="ja-JP" altLang="en-US" dirty="0" smtClean="0"/>
              <a:t>参考</a:t>
            </a:r>
            <a:endParaRPr kumimoji="1" lang="ja-JP" altLang="en-US" dirty="0"/>
          </a:p>
        </p:txBody>
      </p:sp>
      <p:sp>
        <p:nvSpPr>
          <p:cNvPr id="4" name="テキスト ボックス 3"/>
          <p:cNvSpPr txBox="1"/>
          <p:nvPr/>
        </p:nvSpPr>
        <p:spPr>
          <a:xfrm>
            <a:off x="641443" y="777915"/>
            <a:ext cx="8297841" cy="4832092"/>
          </a:xfrm>
          <a:prstGeom prst="rect">
            <a:avLst/>
          </a:prstGeom>
          <a:noFill/>
        </p:spPr>
        <p:txBody>
          <a:bodyPr wrap="square" rtlCol="0">
            <a:spAutoFit/>
          </a:bodyPr>
          <a:lstStyle/>
          <a:p>
            <a:r>
              <a:rPr kumimoji="1" lang="ja-JP" altLang="en-US" sz="2800" dirty="0" smtClean="0"/>
              <a:t>制御フローを図示したものはグラフ構造を成す。制御フローグラフは、</a:t>
            </a:r>
            <a:r>
              <a:rPr kumimoji="1" lang="en-US" altLang="ja-JP" sz="2800" dirty="0" err="1" smtClean="0"/>
              <a:t>goto</a:t>
            </a:r>
            <a:r>
              <a:rPr kumimoji="1" lang="ja-JP" altLang="en-US" sz="2800" dirty="0" smtClean="0"/>
              <a:t>文がない場合、複雑さが、ある尺度</a:t>
            </a:r>
            <a:r>
              <a:rPr kumimoji="1" lang="en-US" altLang="ja-JP" sz="2800" dirty="0" smtClean="0"/>
              <a:t>(</a:t>
            </a:r>
            <a:r>
              <a:rPr lang="ja-JP" altLang="en-US" sz="2800" dirty="0" smtClean="0"/>
              <a:t>木幅 </a:t>
            </a:r>
            <a:r>
              <a:rPr lang="en-US" altLang="ja-JP" sz="2800" dirty="0" smtClean="0"/>
              <a:t>tree-width</a:t>
            </a:r>
            <a:r>
              <a:rPr kumimoji="1" lang="en-US" altLang="ja-JP" sz="2800" dirty="0" smtClean="0"/>
              <a:t>)</a:t>
            </a:r>
            <a:r>
              <a:rPr kumimoji="1" lang="ja-JP" altLang="en-US" sz="2800" dirty="0" smtClean="0"/>
              <a:t>に関して一定値以下になる</a:t>
            </a:r>
            <a:r>
              <a:rPr lang="ja-JP" altLang="en-US" sz="2800" dirty="0" smtClean="0"/>
              <a:t>ことが知られている。</a:t>
            </a:r>
            <a:endParaRPr lang="en-US" altLang="ja-JP" sz="2800" dirty="0" smtClean="0"/>
          </a:p>
          <a:p>
            <a:pPr lvl="1">
              <a:buFont typeface="Arial" pitchFamily="34" charset="0"/>
              <a:buChar char="•"/>
            </a:pPr>
            <a:r>
              <a:rPr lang="en-US" altLang="ja-JP" sz="2800" dirty="0" smtClean="0"/>
              <a:t>  </a:t>
            </a:r>
            <a:r>
              <a:rPr lang="en-US" altLang="ja-JP" sz="2800" dirty="0" err="1" smtClean="0"/>
              <a:t>goto</a:t>
            </a:r>
            <a:r>
              <a:rPr lang="ja-JP" altLang="en-US" sz="2800" dirty="0" smtClean="0"/>
              <a:t>文無しの</a:t>
            </a:r>
            <a:r>
              <a:rPr lang="en-US" altLang="ja-JP" sz="2800" dirty="0" err="1" smtClean="0"/>
              <a:t>Algol</a:t>
            </a:r>
            <a:r>
              <a:rPr lang="en-US" altLang="ja-JP" sz="2800" dirty="0" smtClean="0"/>
              <a:t>, </a:t>
            </a:r>
            <a:r>
              <a:rPr lang="en-US" altLang="ja-JP" sz="2800" dirty="0" err="1" smtClean="0"/>
              <a:t>goto</a:t>
            </a:r>
            <a:r>
              <a:rPr lang="ja-JP" altLang="en-US" sz="2800" dirty="0" smtClean="0"/>
              <a:t>文無しの</a:t>
            </a:r>
            <a:r>
              <a:rPr lang="en-US" altLang="ja-JP" sz="2800" dirty="0" smtClean="0"/>
              <a:t>Pascal --- 3</a:t>
            </a:r>
            <a:r>
              <a:rPr lang="ja-JP" altLang="en-US" sz="2800" dirty="0" smtClean="0"/>
              <a:t>以下</a:t>
            </a:r>
            <a:endParaRPr lang="en-US" altLang="ja-JP" sz="2800" dirty="0" smtClean="0"/>
          </a:p>
          <a:p>
            <a:pPr lvl="1">
              <a:buFont typeface="Arial" pitchFamily="34" charset="0"/>
              <a:buChar char="•"/>
            </a:pPr>
            <a:r>
              <a:rPr lang="en-US" altLang="ja-JP" sz="2800" dirty="0" smtClean="0"/>
              <a:t>  Modula-2 --- 5</a:t>
            </a:r>
            <a:r>
              <a:rPr lang="ja-JP" altLang="en-US" sz="2800" dirty="0" smtClean="0"/>
              <a:t>以下（</a:t>
            </a:r>
            <a:r>
              <a:rPr lang="en-US" altLang="ja-JP" sz="2800" dirty="0" smtClean="0"/>
              <a:t>Modula-2</a:t>
            </a:r>
            <a:r>
              <a:rPr lang="ja-JP" altLang="en-US" sz="2800" dirty="0" err="1" smtClean="0"/>
              <a:t>には</a:t>
            </a:r>
            <a:r>
              <a:rPr lang="en-US" altLang="ja-JP" sz="2800" dirty="0" err="1" smtClean="0"/>
              <a:t>goto</a:t>
            </a:r>
            <a:r>
              <a:rPr lang="ja-JP" altLang="en-US" sz="2800" dirty="0" smtClean="0"/>
              <a:t>文は無い）</a:t>
            </a:r>
            <a:endParaRPr lang="en-US" altLang="ja-JP" sz="2800" dirty="0" smtClean="0"/>
          </a:p>
          <a:p>
            <a:pPr lvl="1">
              <a:buFont typeface="Arial" pitchFamily="34" charset="0"/>
              <a:buChar char="•"/>
            </a:pPr>
            <a:r>
              <a:rPr lang="en-US" altLang="ja-JP" sz="2800" dirty="0" smtClean="0"/>
              <a:t>  </a:t>
            </a:r>
            <a:r>
              <a:rPr lang="en-US" altLang="ja-JP" sz="2800" dirty="0" err="1" smtClean="0"/>
              <a:t>goto</a:t>
            </a:r>
            <a:r>
              <a:rPr lang="ja-JP" altLang="en-US" sz="2800" dirty="0" smtClean="0"/>
              <a:t>文無しの</a:t>
            </a:r>
            <a:r>
              <a:rPr lang="en-US" altLang="ja-JP" sz="2800" dirty="0" smtClean="0"/>
              <a:t>C --- 6</a:t>
            </a:r>
            <a:r>
              <a:rPr lang="ja-JP" altLang="en-US" sz="2800" dirty="0" smtClean="0"/>
              <a:t>以下</a:t>
            </a:r>
            <a:endParaRPr lang="en-US" altLang="ja-JP" sz="2800" dirty="0" smtClean="0"/>
          </a:p>
          <a:p>
            <a:r>
              <a:rPr lang="ja-JP" altLang="en-US" sz="2800" dirty="0" smtClean="0"/>
              <a:t>短絡評価がなければ上記の木幅は１ずつ減少。</a:t>
            </a:r>
            <a:endParaRPr lang="en-US" altLang="ja-JP" sz="2800" dirty="0" smtClean="0"/>
          </a:p>
          <a:p>
            <a:r>
              <a:rPr lang="en-US" altLang="ja-JP" sz="2800" dirty="0" err="1" smtClean="0"/>
              <a:t>Algol</a:t>
            </a:r>
            <a:r>
              <a:rPr lang="en-US" altLang="ja-JP" sz="2800" dirty="0" smtClean="0"/>
              <a:t>, Pascal</a:t>
            </a:r>
            <a:r>
              <a:rPr lang="ja-JP" altLang="en-US" sz="2800" dirty="0" smtClean="0"/>
              <a:t>に比べ、</a:t>
            </a:r>
            <a:r>
              <a:rPr lang="en-US" altLang="ja-JP" sz="2800" dirty="0" smtClean="0"/>
              <a:t>Modula-2</a:t>
            </a:r>
            <a:r>
              <a:rPr lang="ja-JP" altLang="en-US" sz="2800" dirty="0" smtClean="0"/>
              <a:t>はループについて複数個所での終了</a:t>
            </a:r>
            <a:r>
              <a:rPr lang="en-US" altLang="ja-JP" sz="2800" dirty="0" smtClean="0"/>
              <a:t>(break)</a:t>
            </a:r>
            <a:r>
              <a:rPr lang="ja-JP" altLang="en-US" sz="2800" dirty="0" smtClean="0"/>
              <a:t>を許し、関数も複数個所での終了</a:t>
            </a:r>
            <a:r>
              <a:rPr lang="en-US" altLang="ja-JP" sz="2800" dirty="0" smtClean="0"/>
              <a:t>(return)</a:t>
            </a:r>
            <a:r>
              <a:rPr lang="ja-JP" altLang="en-US" sz="2800" dirty="0" smtClean="0"/>
              <a:t>を許す。</a:t>
            </a:r>
            <a:r>
              <a:rPr lang="en-US" altLang="ja-JP" sz="2800" dirty="0" smtClean="0"/>
              <a:t>C</a:t>
            </a:r>
            <a:r>
              <a:rPr lang="ja-JP" altLang="en-US" sz="2800" dirty="0" smtClean="0"/>
              <a:t>ではさらに</a:t>
            </a:r>
            <a:r>
              <a:rPr lang="en-US" altLang="ja-JP" sz="2800" dirty="0" smtClean="0"/>
              <a:t>continue</a:t>
            </a:r>
            <a:r>
              <a:rPr lang="ja-JP" altLang="en-US" sz="2800" dirty="0" smtClean="0"/>
              <a:t>文がある。</a:t>
            </a:r>
            <a:endParaRPr lang="en-US" altLang="ja-JP" sz="2800" dirty="0" smtClean="0"/>
          </a:p>
        </p:txBody>
      </p:sp>
      <p:sp>
        <p:nvSpPr>
          <p:cNvPr id="5" name="テキスト ボックス 4"/>
          <p:cNvSpPr txBox="1"/>
          <p:nvPr/>
        </p:nvSpPr>
        <p:spPr>
          <a:xfrm>
            <a:off x="573202" y="5554893"/>
            <a:ext cx="8079474" cy="1200329"/>
          </a:xfrm>
          <a:prstGeom prst="rect">
            <a:avLst/>
          </a:prstGeom>
          <a:noFill/>
        </p:spPr>
        <p:txBody>
          <a:bodyPr wrap="square" rtlCol="0">
            <a:spAutoFit/>
          </a:bodyPr>
          <a:lstStyle/>
          <a:p>
            <a:r>
              <a:rPr kumimoji="1" lang="ja-JP" altLang="en-US" sz="2400" dirty="0" smtClean="0"/>
              <a:t>（参考文献） </a:t>
            </a:r>
            <a:r>
              <a:rPr kumimoji="1" lang="en-US" altLang="ja-JP" sz="2400" dirty="0" err="1" smtClean="0"/>
              <a:t>Mikkel</a:t>
            </a:r>
            <a:r>
              <a:rPr kumimoji="1" lang="en-US" altLang="ja-JP" sz="2400" dirty="0" smtClean="0"/>
              <a:t> </a:t>
            </a:r>
            <a:r>
              <a:rPr kumimoji="1" lang="en-US" altLang="ja-JP" sz="2400" dirty="0" err="1" smtClean="0"/>
              <a:t>Thorup</a:t>
            </a:r>
            <a:r>
              <a:rPr kumimoji="1" lang="en-US" altLang="ja-JP" sz="2400" dirty="0" smtClean="0"/>
              <a:t>, “All structured programs have small tree-width and good register allocation”,</a:t>
            </a:r>
            <a:r>
              <a:rPr kumimoji="1" lang="en-US" altLang="ja-JP" sz="2400" i="1" dirty="0" smtClean="0"/>
              <a:t> Information and Computation</a:t>
            </a:r>
            <a:r>
              <a:rPr kumimoji="1" lang="en-US" altLang="ja-JP" sz="2400" dirty="0" smtClean="0"/>
              <a:t>, </a:t>
            </a:r>
            <a:r>
              <a:rPr lang="en-US" altLang="ja-JP" sz="2400" dirty="0" smtClean="0"/>
              <a:t>Vol. 142, pp. 159–181, 1998.</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43107"/>
          </a:xfrm>
        </p:spPr>
        <p:txBody>
          <a:bodyPr/>
          <a:lstStyle/>
          <a:p>
            <a:r>
              <a:rPr kumimoji="1" lang="ja-JP" altLang="en-US" dirty="0" smtClean="0"/>
              <a:t>練習問題</a:t>
            </a:r>
            <a:endParaRPr kumimoji="1" lang="ja-JP" altLang="en-US" dirty="0"/>
          </a:p>
        </p:txBody>
      </p:sp>
      <p:sp>
        <p:nvSpPr>
          <p:cNvPr id="3" name="テキスト ボックス 2"/>
          <p:cNvSpPr txBox="1"/>
          <p:nvPr/>
        </p:nvSpPr>
        <p:spPr>
          <a:xfrm>
            <a:off x="655093" y="1253021"/>
            <a:ext cx="7855861" cy="954107"/>
          </a:xfrm>
          <a:prstGeom prst="rect">
            <a:avLst/>
          </a:prstGeom>
          <a:noFill/>
        </p:spPr>
        <p:txBody>
          <a:bodyPr wrap="square" rtlCol="0">
            <a:spAutoFit/>
          </a:bodyPr>
          <a:lstStyle/>
          <a:p>
            <a:r>
              <a:rPr lang="ja-JP" altLang="en-US" sz="2800" dirty="0" smtClean="0"/>
              <a:t>（１） 以下の</a:t>
            </a:r>
            <a:r>
              <a:rPr lang="en-US" altLang="ja-JP" sz="2800" dirty="0" smtClean="0"/>
              <a:t>C</a:t>
            </a:r>
            <a:r>
              <a:rPr lang="ja-JP" altLang="en-US" sz="2800" dirty="0" smtClean="0"/>
              <a:t>言語のプログラム断片の制御フローを図示せよ。</a:t>
            </a:r>
            <a:endParaRPr kumimoji="1" lang="en-US" altLang="ja-JP" sz="2800" dirty="0" smtClean="0"/>
          </a:p>
        </p:txBody>
      </p:sp>
      <p:sp>
        <p:nvSpPr>
          <p:cNvPr id="4" name="テキスト ボックス 3"/>
          <p:cNvSpPr txBox="1"/>
          <p:nvPr/>
        </p:nvSpPr>
        <p:spPr>
          <a:xfrm>
            <a:off x="1333701" y="2171202"/>
            <a:ext cx="2733441" cy="1384995"/>
          </a:xfrm>
          <a:prstGeom prst="rect">
            <a:avLst/>
          </a:prstGeom>
          <a:noFill/>
        </p:spPr>
        <p:txBody>
          <a:bodyPr wrap="none" rtlCol="0">
            <a:spAutoFit/>
          </a:bodyPr>
          <a:lstStyle/>
          <a:p>
            <a:r>
              <a:rPr kumimoji="1" lang="en-US" altLang="ja-JP" sz="2800" dirty="0" smtClean="0"/>
              <a:t> if (y==1 || y==2) </a:t>
            </a:r>
          </a:p>
          <a:p>
            <a:r>
              <a:rPr lang="en-US" altLang="ja-JP" sz="2800" dirty="0" smtClean="0"/>
              <a:t>     if (x &gt; 0)</a:t>
            </a:r>
          </a:p>
          <a:p>
            <a:r>
              <a:rPr kumimoji="1" lang="en-US" altLang="ja-JP" sz="2800" dirty="0" smtClean="0"/>
              <a:t>         x = x - 1;</a:t>
            </a:r>
          </a:p>
        </p:txBody>
      </p:sp>
      <p:sp>
        <p:nvSpPr>
          <p:cNvPr id="5" name="テキスト ボックス 4"/>
          <p:cNvSpPr txBox="1"/>
          <p:nvPr/>
        </p:nvSpPr>
        <p:spPr>
          <a:xfrm>
            <a:off x="561834" y="3578185"/>
            <a:ext cx="7991324" cy="954107"/>
          </a:xfrm>
          <a:prstGeom prst="rect">
            <a:avLst/>
          </a:prstGeom>
          <a:noFill/>
        </p:spPr>
        <p:txBody>
          <a:bodyPr wrap="square" rtlCol="0">
            <a:spAutoFit/>
          </a:bodyPr>
          <a:lstStyle/>
          <a:p>
            <a:r>
              <a:rPr lang="ja-JP" altLang="en-US" sz="2800" dirty="0" smtClean="0"/>
              <a:t>（２） 以下の</a:t>
            </a:r>
            <a:r>
              <a:rPr lang="en-US" altLang="ja-JP" sz="2800" dirty="0" smtClean="0"/>
              <a:t>C</a:t>
            </a:r>
            <a:r>
              <a:rPr lang="ja-JP" altLang="en-US" sz="2800" dirty="0" smtClean="0"/>
              <a:t>言語のプログラム断片の制御フローを図示せよ。</a:t>
            </a:r>
            <a:endParaRPr kumimoji="1" lang="en-US" altLang="ja-JP" sz="2800" dirty="0" smtClean="0"/>
          </a:p>
        </p:txBody>
      </p:sp>
      <p:sp>
        <p:nvSpPr>
          <p:cNvPr id="6" name="テキスト ボックス 5"/>
          <p:cNvSpPr txBox="1"/>
          <p:nvPr/>
        </p:nvSpPr>
        <p:spPr>
          <a:xfrm>
            <a:off x="1418454" y="4519573"/>
            <a:ext cx="3842193" cy="2246769"/>
          </a:xfrm>
          <a:prstGeom prst="rect">
            <a:avLst/>
          </a:prstGeom>
          <a:noFill/>
        </p:spPr>
        <p:txBody>
          <a:bodyPr wrap="none" rtlCol="0">
            <a:spAutoFit/>
          </a:bodyPr>
          <a:lstStyle/>
          <a:p>
            <a:r>
              <a:rPr kumimoji="1" lang="en-US" altLang="ja-JP" sz="2800" dirty="0" smtClean="0"/>
              <a:t> while (x &gt; 0) {</a:t>
            </a:r>
          </a:p>
          <a:p>
            <a:r>
              <a:rPr lang="en-US" altLang="ja-JP" sz="2800" dirty="0" smtClean="0"/>
              <a:t>    </a:t>
            </a:r>
            <a:r>
              <a:rPr kumimoji="1" lang="en-US" altLang="ja-JP" sz="2800" dirty="0" smtClean="0"/>
              <a:t> if (x</a:t>
            </a:r>
            <a:r>
              <a:rPr lang="en-US" altLang="ja-JP" sz="2800" dirty="0"/>
              <a:t>%</a:t>
            </a:r>
            <a:r>
              <a:rPr lang="en-US" altLang="ja-JP" sz="2800" dirty="0" smtClean="0"/>
              <a:t>2==0</a:t>
            </a:r>
            <a:r>
              <a:rPr kumimoji="1" lang="en-US" altLang="ja-JP" sz="2800" dirty="0" smtClean="0"/>
              <a:t> || x%3==</a:t>
            </a:r>
            <a:r>
              <a:rPr lang="en-US" altLang="ja-JP" sz="2800" dirty="0" smtClean="0"/>
              <a:t>0</a:t>
            </a:r>
            <a:r>
              <a:rPr kumimoji="1" lang="en-US" altLang="ja-JP" sz="2800" dirty="0" smtClean="0"/>
              <a:t>)</a:t>
            </a:r>
          </a:p>
          <a:p>
            <a:r>
              <a:rPr lang="en-US" altLang="ja-JP" sz="2800" dirty="0" smtClean="0"/>
              <a:t>     </a:t>
            </a:r>
            <a:r>
              <a:rPr kumimoji="1" lang="en-US" altLang="ja-JP" sz="2800" dirty="0" smtClean="0"/>
              <a:t>    s = s </a:t>
            </a:r>
            <a:r>
              <a:rPr lang="en-US" altLang="ja-JP" sz="2800" dirty="0" smtClean="0"/>
              <a:t>+ x</a:t>
            </a:r>
            <a:r>
              <a:rPr kumimoji="1" lang="en-US" altLang="ja-JP" sz="2800" dirty="0" smtClean="0"/>
              <a:t>;</a:t>
            </a:r>
          </a:p>
          <a:p>
            <a:r>
              <a:rPr lang="en-US" altLang="ja-JP" sz="2800" dirty="0"/>
              <a:t> </a:t>
            </a:r>
            <a:r>
              <a:rPr lang="en-US" altLang="ja-JP" sz="2800" dirty="0" smtClean="0"/>
              <a:t>    x = x – 1;</a:t>
            </a:r>
          </a:p>
          <a:p>
            <a:r>
              <a:rPr lang="en-US" altLang="ja-JP" sz="2800" dirty="0" smtClean="0"/>
              <a:t> }</a:t>
            </a:r>
          </a:p>
        </p:txBody>
      </p:sp>
    </p:spTree>
    <p:extLst>
      <p:ext uri="{BB962C8B-B14F-4D97-AF65-F5344CB8AC3E}">
        <p14:creationId xmlns:p14="http://schemas.microsoft.com/office/powerpoint/2010/main" val="406898441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1194</TotalTime>
  <Words>2896</Words>
  <Application>Microsoft Macintosh PowerPoint</Application>
  <PresentationFormat>画面に合わせる (4:3)</PresentationFormat>
  <Paragraphs>218</Paragraphs>
  <Slides>24</Slides>
  <Notes>1</Notes>
  <HiddenSlides>0</HiddenSlides>
  <MMClips>0</MMClips>
  <ScaleCrop>false</ScaleCrop>
  <HeadingPairs>
    <vt:vector size="4" baseType="variant">
      <vt:variant>
        <vt:lpstr>テーマ</vt:lpstr>
      </vt:variant>
      <vt:variant>
        <vt:i4>1</vt:i4>
      </vt:variant>
      <vt:variant>
        <vt:lpstr>スライド タイトル</vt:lpstr>
      </vt:variant>
      <vt:variant>
        <vt:i4>24</vt:i4>
      </vt:variant>
    </vt:vector>
  </HeadingPairs>
  <TitlesOfParts>
    <vt:vector size="25" baseType="lpstr">
      <vt:lpstr>Office テーマ</vt:lpstr>
      <vt:lpstr>プログラミング言語論 第3回 文の翻訳 C言語の文 表明 Hoare論理</vt:lpstr>
      <vt:lpstr>文の翻訳について</vt:lpstr>
      <vt:lpstr>選択文の翻訳</vt:lpstr>
      <vt:lpstr>C言語の文の構文</vt:lpstr>
      <vt:lpstr>C言語について</vt:lpstr>
      <vt:lpstr>短絡評価(short circuit evaluation)</vt:lpstr>
      <vt:lpstr>短絡評価の場合の制御フロー</vt:lpstr>
      <vt:lpstr>参考</vt:lpstr>
      <vt:lpstr>練習問題</vt:lpstr>
      <vt:lpstr>不変表明（invariant）</vt:lpstr>
      <vt:lpstr>表明（assertion）</vt:lpstr>
      <vt:lpstr>表明の例</vt:lpstr>
      <vt:lpstr>表明の例（続き）</vt:lpstr>
      <vt:lpstr>事前条件、事後条件</vt:lpstr>
      <vt:lpstr>Hoare triple</vt:lpstr>
      <vt:lpstr>Hoare tripleの例</vt:lpstr>
      <vt:lpstr>部分正当性</vt:lpstr>
      <vt:lpstr>Hoare論理</vt:lpstr>
      <vt:lpstr>Hoare論理の規則</vt:lpstr>
      <vt:lpstr>例</vt:lpstr>
      <vt:lpstr>複雑な例</vt:lpstr>
      <vt:lpstr>Assertionについて</vt:lpstr>
      <vt:lpstr>Hoare論理の練習問題</vt:lpstr>
      <vt:lpstr>参考</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sasano</dc:creator>
  <cp:lastModifiedBy>Sasano Isao</cp:lastModifiedBy>
  <cp:revision>540</cp:revision>
  <dcterms:created xsi:type="dcterms:W3CDTF">2009-10-18T07:18:34Z</dcterms:created>
  <dcterms:modified xsi:type="dcterms:W3CDTF">2016-10-25T06:58:46Z</dcterms:modified>
</cp:coreProperties>
</file>