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8" r:id="rId4"/>
    <p:sldId id="259" r:id="rId5"/>
    <p:sldId id="260" r:id="rId6"/>
    <p:sldId id="263" r:id="rId7"/>
    <p:sldId id="261" r:id="rId8"/>
    <p:sldId id="262" r:id="rId9"/>
    <p:sldId id="264" r:id="rId10"/>
    <p:sldId id="272" r:id="rId11"/>
    <p:sldId id="265" r:id="rId12"/>
    <p:sldId id="266" r:id="rId13"/>
    <p:sldId id="268" r:id="rId14"/>
    <p:sldId id="269" r:id="rId15"/>
    <p:sldId id="270" r:id="rId16"/>
    <p:sldId id="271" r:id="rId17"/>
    <p:sldId id="273" r:id="rId18"/>
    <p:sldId id="277" r:id="rId19"/>
    <p:sldId id="274" r:id="rId20"/>
    <p:sldId id="275" r:id="rId21"/>
    <p:sldId id="276" r:id="rId22"/>
    <p:sldId id="278" r:id="rId23"/>
    <p:sldId id="279" r:id="rId24"/>
    <p:sldId id="282"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0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15/10/05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15/10/05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799" y="1714488"/>
            <a:ext cx="7803107" cy="2734682"/>
          </a:xfrm>
        </p:spPr>
        <p:txBody>
          <a:bodyPr>
            <a:normAutofit fontScale="90000"/>
          </a:bodyPr>
          <a:lstStyle/>
          <a:p>
            <a:r>
              <a:rPr kumimoji="1" lang="ja-JP" altLang="en-US" dirty="0" smtClean="0"/>
              <a:t>プログラミング言語論</a:t>
            </a:r>
            <a:r>
              <a:rPr kumimoji="1" lang="en-US" altLang="ja-JP" dirty="0" smtClean="0"/>
              <a:t/>
            </a:r>
            <a:br>
              <a:rPr kumimoji="1" lang="en-US" altLang="ja-JP" dirty="0" smtClean="0"/>
            </a:br>
            <a:r>
              <a:rPr lang="ja-JP" altLang="en-US" dirty="0" smtClean="0"/>
              <a:t>第２回</a:t>
            </a:r>
            <a:r>
              <a:rPr lang="en-US" altLang="ja-JP" dirty="0" smtClean="0"/>
              <a:t/>
            </a:r>
            <a:br>
              <a:rPr lang="en-US" altLang="ja-JP" dirty="0" smtClean="0"/>
            </a:br>
            <a:r>
              <a:rPr lang="ja-JP" altLang="en-US" dirty="0" smtClean="0"/>
              <a:t>命令型言語</a:t>
            </a:r>
            <a:r>
              <a:rPr lang="en-US" altLang="ja-JP" dirty="0" smtClean="0"/>
              <a:t/>
            </a:r>
            <a:br>
              <a:rPr lang="en-US" altLang="ja-JP" dirty="0" smtClean="0"/>
            </a:br>
            <a:r>
              <a:rPr lang="ja-JP" altLang="en-US" dirty="0" smtClean="0"/>
              <a:t>（</a:t>
            </a:r>
            <a:r>
              <a:rPr lang="ja-JP" altLang="en-US" sz="3100" dirty="0" smtClean="0"/>
              <a:t>構造化プログラミング、制御フロー）</a:t>
            </a:r>
            <a:endParaRPr kumimoji="1" lang="ja-JP" altLang="en-US" dirty="0"/>
          </a:p>
        </p:txBody>
      </p:sp>
      <p:sp>
        <p:nvSpPr>
          <p:cNvPr id="4" name="テキスト ボックス 3"/>
          <p:cNvSpPr txBox="1"/>
          <p:nvPr/>
        </p:nvSpPr>
        <p:spPr>
          <a:xfrm>
            <a:off x="2644852" y="5107071"/>
            <a:ext cx="3945782" cy="523220"/>
          </a:xfrm>
          <a:prstGeom prst="rect">
            <a:avLst/>
          </a:prstGeom>
          <a:noFill/>
        </p:spPr>
        <p:txBody>
          <a:bodyPr wrap="square" rtlCol="0">
            <a:spAutoFit/>
          </a:bodyPr>
          <a:lstStyle/>
          <a:p>
            <a:r>
              <a:rPr kumimoji="1" lang="ja-JP" altLang="en-US" sz="2800" dirty="0" smtClean="0"/>
              <a:t>情報工学科   篠埜　功</a:t>
            </a:r>
            <a:endParaRPr kumimoji="1" lang="ja-JP"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e</a:t>
            </a:r>
            <a:r>
              <a:rPr kumimoji="1" lang="en-US" altLang="ja-JP" dirty="0" smtClean="0"/>
              <a:t>lse</a:t>
            </a:r>
            <a:r>
              <a:rPr kumimoji="1" lang="ja-JP" altLang="en-US" dirty="0" smtClean="0"/>
              <a:t>パート無しの</a:t>
            </a:r>
            <a:r>
              <a:rPr lang="ja-JP" altLang="en-US" dirty="0" smtClean="0"/>
              <a:t>場合</a:t>
            </a:r>
            <a:endParaRPr kumimoji="1" lang="ja-JP" altLang="en-US" dirty="0"/>
          </a:p>
        </p:txBody>
      </p:sp>
      <p:sp>
        <p:nvSpPr>
          <p:cNvPr id="4" name="正方形/長方形 3"/>
          <p:cNvSpPr/>
          <p:nvPr/>
        </p:nvSpPr>
        <p:spPr>
          <a:xfrm>
            <a:off x="825690" y="1766332"/>
            <a:ext cx="2900150" cy="2246769"/>
          </a:xfrm>
          <a:prstGeom prst="rect">
            <a:avLst/>
          </a:prstGeom>
        </p:spPr>
        <p:txBody>
          <a:bodyPr wrap="square">
            <a:spAutoFit/>
          </a:bodyPr>
          <a:lstStyle/>
          <a:p>
            <a:r>
              <a:rPr lang="ja-JP" altLang="en-US" sz="2800" dirty="0" smtClean="0"/>
              <a:t>（例） </a:t>
            </a:r>
            <a:r>
              <a:rPr lang="en-US" altLang="ja-JP" sz="2800" b="1" dirty="0" smtClean="0"/>
              <a:t>if</a:t>
            </a:r>
            <a:r>
              <a:rPr lang="en-US" altLang="ja-JP" sz="2800" dirty="0" smtClean="0"/>
              <a:t> x=0 </a:t>
            </a:r>
            <a:r>
              <a:rPr lang="en-US" altLang="ja-JP" sz="2800" b="1" dirty="0" smtClean="0"/>
              <a:t>then</a:t>
            </a:r>
            <a:r>
              <a:rPr lang="en-US" altLang="ja-JP" sz="2800" dirty="0" smtClean="0"/>
              <a:t> </a:t>
            </a:r>
          </a:p>
          <a:p>
            <a:r>
              <a:rPr lang="en-US" altLang="ja-JP" sz="2800" dirty="0" smtClean="0"/>
              <a:t>              </a:t>
            </a:r>
            <a:r>
              <a:rPr lang="en-US" altLang="ja-JP" sz="2800" b="1" dirty="0" smtClean="0"/>
              <a:t>begin</a:t>
            </a:r>
            <a:r>
              <a:rPr lang="en-US" altLang="ja-JP" sz="2800" dirty="0" smtClean="0"/>
              <a:t> </a:t>
            </a:r>
          </a:p>
          <a:p>
            <a:r>
              <a:rPr lang="en-US" altLang="ja-JP" sz="2800" dirty="0" smtClean="0"/>
              <a:t>                 x:=1;</a:t>
            </a:r>
          </a:p>
          <a:p>
            <a:r>
              <a:rPr lang="en-US" altLang="ja-JP" sz="2800" dirty="0" smtClean="0"/>
              <a:t>                 y:=3</a:t>
            </a:r>
          </a:p>
          <a:p>
            <a:r>
              <a:rPr lang="en-US" altLang="ja-JP" sz="2800" dirty="0" smtClean="0"/>
              <a:t>              </a:t>
            </a:r>
            <a:r>
              <a:rPr lang="en-US" altLang="ja-JP" sz="2800" b="1" dirty="0" smtClean="0"/>
              <a:t>end</a:t>
            </a:r>
          </a:p>
        </p:txBody>
      </p:sp>
      <p:cxnSp>
        <p:nvCxnSpPr>
          <p:cNvPr id="20" name="直線矢印コネクタ 19"/>
          <p:cNvCxnSpPr/>
          <p:nvPr/>
        </p:nvCxnSpPr>
        <p:spPr>
          <a:xfrm rot="5400000">
            <a:off x="6390088" y="2341684"/>
            <a:ext cx="571504" cy="79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6746881" y="1769783"/>
            <a:ext cx="966931" cy="523220"/>
          </a:xfrm>
          <a:prstGeom prst="rect">
            <a:avLst/>
          </a:prstGeom>
          <a:noFill/>
          <a:ln>
            <a:noFill/>
          </a:ln>
        </p:spPr>
        <p:txBody>
          <a:bodyPr wrap="none" rtlCol="0">
            <a:spAutoFit/>
          </a:bodyPr>
          <a:lstStyle/>
          <a:p>
            <a:r>
              <a:rPr lang="en-US" altLang="ja-JP" sz="2800" dirty="0" smtClean="0"/>
              <a:t>Entry</a:t>
            </a:r>
          </a:p>
        </p:txBody>
      </p:sp>
      <p:sp>
        <p:nvSpPr>
          <p:cNvPr id="23" name="ひし形 22"/>
          <p:cNvSpPr/>
          <p:nvPr/>
        </p:nvSpPr>
        <p:spPr>
          <a:xfrm>
            <a:off x="5961063" y="2627833"/>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x=0</a:t>
            </a:r>
            <a:endParaRPr kumimoji="1" lang="ja-JP" altLang="en-US" sz="2800" dirty="0">
              <a:solidFill>
                <a:schemeClr val="tx1"/>
              </a:solidFill>
            </a:endParaRPr>
          </a:p>
        </p:txBody>
      </p:sp>
      <p:cxnSp>
        <p:nvCxnSpPr>
          <p:cNvPr id="25" name="図形 7"/>
          <p:cNvCxnSpPr>
            <a:stCxn id="23" idx="1"/>
          </p:cNvCxnSpPr>
          <p:nvPr/>
        </p:nvCxnSpPr>
        <p:spPr>
          <a:xfrm rot="10800000" flipV="1">
            <a:off x="5532435" y="2985023"/>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5135054" y="3559725"/>
            <a:ext cx="880369" cy="523220"/>
          </a:xfrm>
          <a:prstGeom prst="rect">
            <a:avLst/>
          </a:prstGeom>
          <a:noFill/>
          <a:ln>
            <a:noFill/>
          </a:ln>
        </p:spPr>
        <p:txBody>
          <a:bodyPr wrap="none" rtlCol="0">
            <a:spAutoFit/>
          </a:bodyPr>
          <a:lstStyle/>
          <a:p>
            <a:r>
              <a:rPr lang="en-US" altLang="ja-JP" sz="2800" dirty="0" smtClean="0"/>
              <a:t> x:=1</a:t>
            </a:r>
          </a:p>
        </p:txBody>
      </p:sp>
      <p:cxnSp>
        <p:nvCxnSpPr>
          <p:cNvPr id="28" name="図形 11"/>
          <p:cNvCxnSpPr/>
          <p:nvPr/>
        </p:nvCxnSpPr>
        <p:spPr>
          <a:xfrm rot="16200000" flipH="1">
            <a:off x="5854575" y="4668257"/>
            <a:ext cx="467029" cy="1111309"/>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rot="5400000">
            <a:off x="6358004" y="5743167"/>
            <a:ext cx="5714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6672595" y="5786526"/>
            <a:ext cx="718190" cy="523220"/>
          </a:xfrm>
          <a:prstGeom prst="rect">
            <a:avLst/>
          </a:prstGeom>
          <a:noFill/>
          <a:ln>
            <a:noFill/>
          </a:ln>
        </p:spPr>
        <p:txBody>
          <a:bodyPr wrap="none" rtlCol="0">
            <a:spAutoFit/>
          </a:bodyPr>
          <a:lstStyle/>
          <a:p>
            <a:r>
              <a:rPr lang="en-US" altLang="ja-JP" sz="2800" dirty="0" smtClean="0"/>
              <a:t>Exi</a:t>
            </a:r>
            <a:r>
              <a:rPr lang="en-US" altLang="ja-JP" sz="2800" dirty="0"/>
              <a:t>t</a:t>
            </a:r>
            <a:endParaRPr lang="en-US" altLang="ja-JP" sz="2800" dirty="0" smtClean="0"/>
          </a:p>
        </p:txBody>
      </p:sp>
      <p:sp>
        <p:nvSpPr>
          <p:cNvPr id="31" name="テキスト ボックス 30"/>
          <p:cNvSpPr txBox="1"/>
          <p:nvPr/>
        </p:nvSpPr>
        <p:spPr>
          <a:xfrm>
            <a:off x="5618357" y="2579888"/>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32" name="テキスト ボックス 31"/>
          <p:cNvSpPr txBox="1"/>
          <p:nvPr/>
        </p:nvSpPr>
        <p:spPr>
          <a:xfrm>
            <a:off x="7387336" y="2548915"/>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cxnSp>
        <p:nvCxnSpPr>
          <p:cNvPr id="33" name="直線矢印コネクタ 32"/>
          <p:cNvCxnSpPr/>
          <p:nvPr/>
        </p:nvCxnSpPr>
        <p:spPr>
          <a:xfrm rot="5400000">
            <a:off x="5300938" y="4303880"/>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4951774" y="4486070"/>
            <a:ext cx="1213794" cy="523220"/>
          </a:xfrm>
          <a:prstGeom prst="rect">
            <a:avLst/>
          </a:prstGeom>
          <a:noFill/>
        </p:spPr>
        <p:txBody>
          <a:bodyPr wrap="none" rtlCol="0">
            <a:spAutoFit/>
          </a:bodyPr>
          <a:lstStyle/>
          <a:p>
            <a:r>
              <a:rPr lang="en-US" altLang="ja-JP" sz="2800" dirty="0" smtClean="0"/>
              <a:t>  y := 3 </a:t>
            </a:r>
          </a:p>
        </p:txBody>
      </p:sp>
      <p:cxnSp>
        <p:nvCxnSpPr>
          <p:cNvPr id="35" name="直線コネクタ 34"/>
          <p:cNvCxnSpPr/>
          <p:nvPr/>
        </p:nvCxnSpPr>
        <p:spPr>
          <a:xfrm>
            <a:off x="6640457" y="5459104"/>
            <a:ext cx="13101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6200000" flipV="1">
            <a:off x="6708698" y="4217158"/>
            <a:ext cx="2470245" cy="13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3" idx="3"/>
          </p:cNvCxnSpPr>
          <p:nvPr/>
        </p:nvCxnSpPr>
        <p:spPr>
          <a:xfrm rot="10800000">
            <a:off x="7389823" y="2985024"/>
            <a:ext cx="533524" cy="38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a:xfrm>
            <a:off x="4954520" y="2426064"/>
            <a:ext cx="3422226" cy="3232215"/>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5152549" y="3361800"/>
            <a:ext cx="866965" cy="1824953"/>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テキスト ボックス 39"/>
          <p:cNvSpPr txBox="1"/>
          <p:nvPr/>
        </p:nvSpPr>
        <p:spPr>
          <a:xfrm>
            <a:off x="353865" y="4252375"/>
            <a:ext cx="4077743" cy="2246769"/>
          </a:xfrm>
          <a:prstGeom prst="rect">
            <a:avLst/>
          </a:prstGeom>
          <a:noFill/>
        </p:spPr>
        <p:txBody>
          <a:bodyPr wrap="square" rtlCol="0">
            <a:spAutoFit/>
          </a:bodyPr>
          <a:lstStyle/>
          <a:p>
            <a:r>
              <a:rPr lang="en-US" altLang="ja-JP" sz="2800" dirty="0" smtClean="0"/>
              <a:t>else</a:t>
            </a:r>
            <a:r>
              <a:rPr lang="ja-JP" altLang="en-US" sz="2800" dirty="0" smtClean="0"/>
              <a:t>パート無しの</a:t>
            </a:r>
            <a:r>
              <a:rPr lang="en-US" altLang="ja-JP" sz="2800" dirty="0" smtClean="0"/>
              <a:t>if</a:t>
            </a:r>
            <a:r>
              <a:rPr lang="ja-JP" altLang="en-US" sz="2800" dirty="0" smtClean="0"/>
              <a:t>文</a:t>
            </a:r>
            <a:r>
              <a:rPr lang="en-US" altLang="ja-JP" sz="2800" dirty="0" smtClean="0"/>
              <a:t> </a:t>
            </a:r>
            <a:r>
              <a:rPr lang="en-US" altLang="ja-JP" sz="2800" b="1" dirty="0" smtClean="0"/>
              <a:t>if</a:t>
            </a:r>
            <a:r>
              <a:rPr lang="en-US" altLang="ja-JP" sz="2800" dirty="0" smtClean="0"/>
              <a:t> </a:t>
            </a:r>
            <a:r>
              <a:rPr lang="en-US" altLang="ja-JP" sz="2800" i="1" dirty="0"/>
              <a:t>E</a:t>
            </a:r>
            <a:r>
              <a:rPr lang="ja-JP" altLang="en-US" sz="2800" dirty="0"/>
              <a:t> </a:t>
            </a:r>
            <a:r>
              <a:rPr lang="en-US" altLang="ja-JP" sz="2800" b="1" dirty="0"/>
              <a:t>then</a:t>
            </a:r>
            <a:r>
              <a:rPr lang="en-US" altLang="ja-JP" sz="2800" dirty="0"/>
              <a:t> </a:t>
            </a:r>
            <a:r>
              <a:rPr lang="en-US" altLang="ja-JP" sz="2800" i="1" dirty="0" smtClean="0"/>
              <a:t>S </a:t>
            </a:r>
            <a:r>
              <a:rPr lang="ja-JP" altLang="en-US" sz="2800" dirty="0" smtClean="0"/>
              <a:t>は、本体</a:t>
            </a:r>
            <a:r>
              <a:rPr lang="en-US" altLang="ja-JP" sz="2800" i="1" dirty="0" smtClean="0"/>
              <a:t>S</a:t>
            </a:r>
            <a:r>
              <a:rPr lang="ja-JP" altLang="en-US" sz="2800" dirty="0" smtClean="0"/>
              <a:t>が</a:t>
            </a:r>
            <a:r>
              <a:rPr lang="en-US" altLang="ja-JP" sz="2800" dirty="0" smtClean="0"/>
              <a:t>single entry / single exit</a:t>
            </a:r>
            <a:r>
              <a:rPr lang="ja-JP" altLang="en-US" sz="2800" dirty="0" smtClean="0"/>
              <a:t>なら</a:t>
            </a:r>
            <a:r>
              <a:rPr lang="en-US" altLang="ja-JP" sz="2800" dirty="0" smtClean="0"/>
              <a:t>single entry / single exit</a:t>
            </a:r>
            <a:r>
              <a:rPr lang="ja-JP" altLang="en-US" sz="2800" dirty="0" smtClean="0"/>
              <a:t>である。</a:t>
            </a:r>
            <a:endParaRPr kumimoji="1" lang="en-US" altLang="ja-JP" sz="2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繰り返し文（</a:t>
            </a:r>
            <a:r>
              <a:rPr lang="en-US" altLang="ja-JP" dirty="0" smtClean="0"/>
              <a:t>loop</a:t>
            </a:r>
            <a:r>
              <a:rPr lang="ja-JP" altLang="en-US" dirty="0" smtClean="0"/>
              <a:t>）</a:t>
            </a:r>
            <a:endParaRPr kumimoji="1" lang="ja-JP" altLang="en-US" dirty="0"/>
          </a:p>
        </p:txBody>
      </p:sp>
      <p:sp>
        <p:nvSpPr>
          <p:cNvPr id="4" name="テキスト ボックス 3"/>
          <p:cNvSpPr txBox="1"/>
          <p:nvPr/>
        </p:nvSpPr>
        <p:spPr>
          <a:xfrm>
            <a:off x="638002" y="1322753"/>
            <a:ext cx="7567072" cy="954107"/>
          </a:xfrm>
          <a:prstGeom prst="rect">
            <a:avLst/>
          </a:prstGeom>
          <a:noFill/>
        </p:spPr>
        <p:txBody>
          <a:bodyPr wrap="none" rtlCol="0">
            <a:spAutoFit/>
          </a:bodyPr>
          <a:lstStyle/>
          <a:p>
            <a:r>
              <a:rPr lang="en-US" altLang="ja-JP" sz="2800" dirty="0" smtClean="0"/>
              <a:t> </a:t>
            </a:r>
            <a:r>
              <a:rPr lang="ja-JP" altLang="en-US" sz="2800" dirty="0" smtClean="0"/>
              <a:t>繰り返し文は</a:t>
            </a:r>
            <a:r>
              <a:rPr lang="en-US" altLang="ja-JP" sz="2800" dirty="0" smtClean="0"/>
              <a:t>Pascal</a:t>
            </a:r>
            <a:r>
              <a:rPr lang="ja-JP" altLang="en-US" sz="2800" dirty="0" smtClean="0"/>
              <a:t>等では以下の形で書かれる。</a:t>
            </a:r>
            <a:endParaRPr lang="en-US" altLang="ja-JP" sz="2800" dirty="0" smtClean="0"/>
          </a:p>
          <a:p>
            <a:r>
              <a:rPr kumimoji="1" lang="en-US" altLang="ja-JP" sz="2800" dirty="0" smtClean="0"/>
              <a:t>    </a:t>
            </a:r>
            <a:r>
              <a:rPr kumimoji="1" lang="en-US" altLang="ja-JP" sz="2800" b="1" dirty="0" smtClean="0"/>
              <a:t>while</a:t>
            </a:r>
            <a:r>
              <a:rPr kumimoji="1" lang="en-US" altLang="ja-JP" sz="2800" dirty="0" smtClean="0"/>
              <a:t> </a:t>
            </a:r>
            <a:r>
              <a:rPr kumimoji="1" lang="ja-JP" altLang="en-US" sz="2800" dirty="0" smtClean="0"/>
              <a:t>式 </a:t>
            </a:r>
            <a:r>
              <a:rPr kumimoji="1" lang="en-US" altLang="ja-JP" sz="2800" b="1" dirty="0" smtClean="0"/>
              <a:t>do</a:t>
            </a:r>
            <a:r>
              <a:rPr kumimoji="1" lang="en-US" altLang="ja-JP" sz="2800" dirty="0" smtClean="0"/>
              <a:t> </a:t>
            </a:r>
            <a:r>
              <a:rPr kumimoji="1" lang="ja-JP" altLang="en-US" sz="2800" dirty="0" smtClean="0"/>
              <a:t>文</a:t>
            </a:r>
            <a:endParaRPr kumimoji="1" lang="ja-JP" altLang="en-US" sz="2800" dirty="0"/>
          </a:p>
        </p:txBody>
      </p:sp>
      <p:sp>
        <p:nvSpPr>
          <p:cNvPr id="5" name="テキスト ボックス 4"/>
          <p:cNvSpPr txBox="1"/>
          <p:nvPr/>
        </p:nvSpPr>
        <p:spPr>
          <a:xfrm>
            <a:off x="815430" y="2646382"/>
            <a:ext cx="4120039" cy="523220"/>
          </a:xfrm>
          <a:prstGeom prst="rect">
            <a:avLst/>
          </a:prstGeom>
          <a:noFill/>
        </p:spPr>
        <p:txBody>
          <a:bodyPr wrap="none" rtlCol="0">
            <a:spAutoFit/>
          </a:bodyPr>
          <a:lstStyle/>
          <a:p>
            <a:r>
              <a:rPr kumimoji="1" lang="ja-JP" altLang="en-US" sz="2800" dirty="0" smtClean="0"/>
              <a:t>（例） </a:t>
            </a:r>
            <a:r>
              <a:rPr kumimoji="1" lang="en-US" altLang="ja-JP" sz="2800" dirty="0" smtClean="0"/>
              <a:t>while x &gt; 0 do x := x-1</a:t>
            </a:r>
            <a:endParaRPr kumimoji="1" lang="ja-JP" altLang="en-US" sz="2800" dirty="0"/>
          </a:p>
        </p:txBody>
      </p:sp>
      <p:sp>
        <p:nvSpPr>
          <p:cNvPr id="65" name="テキスト ボックス 64"/>
          <p:cNvSpPr txBox="1"/>
          <p:nvPr/>
        </p:nvSpPr>
        <p:spPr>
          <a:xfrm>
            <a:off x="777922" y="4476465"/>
            <a:ext cx="3892226" cy="1815882"/>
          </a:xfrm>
          <a:prstGeom prst="rect">
            <a:avLst/>
          </a:prstGeom>
          <a:noFill/>
        </p:spPr>
        <p:txBody>
          <a:bodyPr wrap="square" rtlCol="0">
            <a:spAutoFit/>
          </a:bodyPr>
          <a:lstStyle/>
          <a:p>
            <a:r>
              <a:rPr kumimoji="1" lang="en-US" altLang="ja-JP" sz="2800" dirty="0" smtClean="0"/>
              <a:t>while</a:t>
            </a:r>
            <a:r>
              <a:rPr kumimoji="1" lang="ja-JP" altLang="en-US" sz="2800" dirty="0" smtClean="0"/>
              <a:t>文</a:t>
            </a:r>
            <a:r>
              <a:rPr kumimoji="1" lang="en-US" altLang="ja-JP" sz="2800" dirty="0" smtClean="0"/>
              <a:t> </a:t>
            </a:r>
            <a:r>
              <a:rPr lang="en-US" altLang="ja-JP" sz="2800" b="1" dirty="0" smtClean="0"/>
              <a:t>while</a:t>
            </a:r>
            <a:r>
              <a:rPr lang="en-US" altLang="ja-JP" sz="2800" dirty="0" smtClean="0"/>
              <a:t> </a:t>
            </a:r>
            <a:r>
              <a:rPr lang="en-US" altLang="ja-JP" sz="2800" i="1" dirty="0"/>
              <a:t>E</a:t>
            </a:r>
            <a:r>
              <a:rPr lang="ja-JP" altLang="en-US" sz="2800" dirty="0"/>
              <a:t> </a:t>
            </a:r>
            <a:r>
              <a:rPr lang="en-US" altLang="ja-JP" sz="2800" b="1" dirty="0"/>
              <a:t>do</a:t>
            </a:r>
            <a:r>
              <a:rPr lang="en-US" altLang="ja-JP" sz="2800" dirty="0"/>
              <a:t> </a:t>
            </a:r>
            <a:r>
              <a:rPr lang="en-US" altLang="ja-JP" sz="2800" i="1" dirty="0" smtClean="0"/>
              <a:t>S </a:t>
            </a:r>
            <a:r>
              <a:rPr lang="ja-JP" altLang="en-US" sz="2800" dirty="0" smtClean="0"/>
              <a:t>は</a:t>
            </a:r>
            <a:r>
              <a:rPr kumimoji="1" lang="ja-JP" altLang="en-US" sz="2800" dirty="0" smtClean="0"/>
              <a:t>、本体の文</a:t>
            </a:r>
            <a:r>
              <a:rPr lang="en-US" altLang="ja-JP" sz="2800" i="1" dirty="0"/>
              <a:t>S</a:t>
            </a:r>
            <a:r>
              <a:rPr kumimoji="1" lang="ja-JP" altLang="en-US" sz="2800" dirty="0" smtClean="0"/>
              <a:t>が</a:t>
            </a:r>
            <a:r>
              <a:rPr kumimoji="1" lang="en-US" altLang="ja-JP" sz="2800" dirty="0" smtClean="0"/>
              <a:t>single entry, single exit</a:t>
            </a:r>
            <a:r>
              <a:rPr kumimoji="1" lang="ja-JP" altLang="en-US" sz="2800" dirty="0" smtClean="0"/>
              <a:t>なら</a:t>
            </a:r>
            <a:r>
              <a:rPr kumimoji="1" lang="en-US" altLang="ja-JP" sz="2800" dirty="0" smtClean="0"/>
              <a:t>single entry, single exit</a:t>
            </a:r>
            <a:r>
              <a:rPr kumimoji="1" lang="ja-JP" altLang="en-US" sz="2800" dirty="0" smtClean="0"/>
              <a:t>である。</a:t>
            </a:r>
            <a:endParaRPr kumimoji="1" lang="ja-JP" altLang="en-US" sz="2800" dirty="0"/>
          </a:p>
        </p:txBody>
      </p:sp>
      <p:cxnSp>
        <p:nvCxnSpPr>
          <p:cNvPr id="37" name="直線矢印コネクタ 36"/>
          <p:cNvCxnSpPr/>
          <p:nvPr/>
        </p:nvCxnSpPr>
        <p:spPr>
          <a:xfrm flipH="1">
            <a:off x="6938009" y="2220725"/>
            <a:ext cx="6355" cy="776247"/>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6954855" y="1899098"/>
            <a:ext cx="966931" cy="523220"/>
          </a:xfrm>
          <a:prstGeom prst="rect">
            <a:avLst/>
          </a:prstGeom>
          <a:noFill/>
          <a:ln>
            <a:noFill/>
          </a:ln>
        </p:spPr>
        <p:txBody>
          <a:bodyPr wrap="none" rtlCol="0">
            <a:spAutoFit/>
          </a:bodyPr>
          <a:lstStyle/>
          <a:p>
            <a:r>
              <a:rPr lang="en-US" altLang="ja-JP" sz="2800" dirty="0" smtClean="0"/>
              <a:t>Entry</a:t>
            </a:r>
          </a:p>
        </p:txBody>
      </p:sp>
      <p:sp>
        <p:nvSpPr>
          <p:cNvPr id="39" name="ひし形 38"/>
          <p:cNvSpPr/>
          <p:nvPr/>
        </p:nvSpPr>
        <p:spPr>
          <a:xfrm>
            <a:off x="6191930" y="2996973"/>
            <a:ext cx="1460458"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42" name="図形 9"/>
          <p:cNvCxnSpPr>
            <a:stCxn id="39" idx="3"/>
          </p:cNvCxnSpPr>
          <p:nvPr/>
        </p:nvCxnSpPr>
        <p:spPr>
          <a:xfrm>
            <a:off x="7652388" y="3354163"/>
            <a:ext cx="463138" cy="2288904"/>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rot="5400000">
            <a:off x="6585633" y="4051419"/>
            <a:ext cx="642148"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6256116" y="4319092"/>
            <a:ext cx="1309974" cy="523220"/>
          </a:xfrm>
          <a:prstGeom prst="rect">
            <a:avLst/>
          </a:prstGeom>
          <a:noFill/>
        </p:spPr>
        <p:txBody>
          <a:bodyPr wrap="none" rtlCol="0">
            <a:spAutoFit/>
          </a:bodyPr>
          <a:lstStyle/>
          <a:p>
            <a:r>
              <a:rPr kumimoji="1" lang="en-US" altLang="ja-JP" sz="2800" dirty="0" smtClean="0"/>
              <a:t> x := x-1</a:t>
            </a:r>
            <a:endParaRPr kumimoji="1" lang="ja-JP" altLang="en-US" sz="2800" dirty="0"/>
          </a:p>
        </p:txBody>
      </p:sp>
      <p:cxnSp>
        <p:nvCxnSpPr>
          <p:cNvPr id="47" name="図形 40"/>
          <p:cNvCxnSpPr/>
          <p:nvPr/>
        </p:nvCxnSpPr>
        <p:spPr>
          <a:xfrm rot="5400000">
            <a:off x="6085442" y="4495158"/>
            <a:ext cx="467029" cy="1174707"/>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V="1">
            <a:off x="5719162" y="2745482"/>
            <a:ext cx="16015" cy="25705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5739766" y="2751003"/>
            <a:ext cx="11873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rot="10800000">
            <a:off x="6911912" y="5634540"/>
            <a:ext cx="12010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flipH="1">
            <a:off x="6905075" y="5627858"/>
            <a:ext cx="8870" cy="75424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6541075" y="3627031"/>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53" name="テキスト ボックス 52"/>
          <p:cNvSpPr txBox="1"/>
          <p:nvPr/>
        </p:nvSpPr>
        <p:spPr>
          <a:xfrm>
            <a:off x="7630988" y="2944643"/>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sp>
        <p:nvSpPr>
          <p:cNvPr id="54" name="テキスト ボックス 53"/>
          <p:cNvSpPr txBox="1"/>
          <p:nvPr/>
        </p:nvSpPr>
        <p:spPr>
          <a:xfrm>
            <a:off x="6146851" y="6068629"/>
            <a:ext cx="718190" cy="523220"/>
          </a:xfrm>
          <a:prstGeom prst="rect">
            <a:avLst/>
          </a:prstGeom>
          <a:noFill/>
          <a:ln>
            <a:noFill/>
          </a:ln>
        </p:spPr>
        <p:txBody>
          <a:bodyPr wrap="none" rtlCol="0">
            <a:spAutoFit/>
          </a:bodyPr>
          <a:lstStyle/>
          <a:p>
            <a:r>
              <a:rPr lang="en-US" altLang="ja-JP" sz="2800" dirty="0" smtClean="0"/>
              <a:t>Exit</a:t>
            </a:r>
          </a:p>
        </p:txBody>
      </p:sp>
      <p:sp>
        <p:nvSpPr>
          <p:cNvPr id="55" name="角丸四角形 54"/>
          <p:cNvSpPr/>
          <p:nvPr/>
        </p:nvSpPr>
        <p:spPr>
          <a:xfrm>
            <a:off x="6221893" y="4114420"/>
            <a:ext cx="1361287" cy="912625"/>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角丸四角形 55"/>
          <p:cNvSpPr/>
          <p:nvPr/>
        </p:nvSpPr>
        <p:spPr>
          <a:xfrm>
            <a:off x="5354930" y="2502115"/>
            <a:ext cx="3163660" cy="3445161"/>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3552" y="68240"/>
            <a:ext cx="8229600" cy="996287"/>
          </a:xfrm>
        </p:spPr>
        <p:txBody>
          <a:bodyPr>
            <a:normAutofit/>
          </a:bodyPr>
          <a:lstStyle/>
          <a:p>
            <a:r>
              <a:rPr kumimoji="1" lang="ja-JP" altLang="en-US" sz="4000" dirty="0" smtClean="0"/>
              <a:t>選択文</a:t>
            </a:r>
            <a:endParaRPr kumimoji="1" lang="ja-JP" altLang="en-US" sz="4000" dirty="0"/>
          </a:p>
        </p:txBody>
      </p:sp>
      <p:sp>
        <p:nvSpPr>
          <p:cNvPr id="3" name="テキスト ボックス 2"/>
          <p:cNvSpPr txBox="1"/>
          <p:nvPr/>
        </p:nvSpPr>
        <p:spPr>
          <a:xfrm>
            <a:off x="382008" y="1009933"/>
            <a:ext cx="8010802" cy="3539431"/>
          </a:xfrm>
          <a:prstGeom prst="rect">
            <a:avLst/>
          </a:prstGeom>
          <a:noFill/>
        </p:spPr>
        <p:txBody>
          <a:bodyPr wrap="none" rtlCol="0">
            <a:spAutoFit/>
          </a:bodyPr>
          <a:lstStyle/>
          <a:p>
            <a:r>
              <a:rPr kumimoji="1" lang="ja-JP" altLang="en-US" sz="2800" dirty="0" smtClean="0"/>
              <a:t>選択文は</a:t>
            </a:r>
            <a:r>
              <a:rPr kumimoji="1" lang="en-US" altLang="ja-JP" sz="2800" dirty="0" smtClean="0"/>
              <a:t>Pascal</a:t>
            </a:r>
            <a:r>
              <a:rPr kumimoji="1" lang="ja-JP" altLang="en-US" sz="2800" dirty="0" smtClean="0"/>
              <a:t>等では以下のような形で書かれる。</a:t>
            </a:r>
            <a:endParaRPr kumimoji="1" lang="en-US" altLang="ja-JP" sz="2800" dirty="0" smtClean="0"/>
          </a:p>
          <a:p>
            <a:r>
              <a:rPr lang="en-US" altLang="ja-JP" sz="2800" dirty="0" smtClean="0"/>
              <a:t>    </a:t>
            </a:r>
            <a:r>
              <a:rPr lang="en-US" altLang="ja-JP" sz="2800" b="1" dirty="0" smtClean="0"/>
              <a:t>case</a:t>
            </a:r>
            <a:r>
              <a:rPr lang="en-US" altLang="ja-JP" sz="2800" dirty="0" smtClean="0"/>
              <a:t> </a:t>
            </a:r>
            <a:r>
              <a:rPr lang="ja-JP" altLang="en-US" sz="2800" dirty="0" smtClean="0"/>
              <a:t>式 </a:t>
            </a:r>
            <a:r>
              <a:rPr lang="en-US" altLang="ja-JP" sz="2800" b="1" dirty="0" smtClean="0"/>
              <a:t>of</a:t>
            </a:r>
          </a:p>
          <a:p>
            <a:r>
              <a:rPr kumimoji="1" lang="en-US" altLang="ja-JP" sz="2800" dirty="0" smtClean="0"/>
              <a:t>        constant1 : </a:t>
            </a:r>
            <a:r>
              <a:rPr kumimoji="1" lang="ja-JP" altLang="en-US" sz="2800" dirty="0" smtClean="0"/>
              <a:t>文</a:t>
            </a:r>
            <a:r>
              <a:rPr kumimoji="1" lang="en-US" altLang="ja-JP" sz="2800" dirty="0" smtClean="0"/>
              <a:t>1;</a:t>
            </a:r>
          </a:p>
          <a:p>
            <a:r>
              <a:rPr lang="en-US" altLang="ja-JP" sz="2800" dirty="0" smtClean="0"/>
              <a:t>        constant2 : </a:t>
            </a:r>
            <a:r>
              <a:rPr lang="ja-JP" altLang="en-US" sz="2800" dirty="0" smtClean="0"/>
              <a:t>文</a:t>
            </a:r>
            <a:r>
              <a:rPr lang="en-US" altLang="ja-JP" sz="2800" dirty="0" smtClean="0"/>
              <a:t>2;</a:t>
            </a:r>
          </a:p>
          <a:p>
            <a:r>
              <a:rPr kumimoji="1" lang="en-US" altLang="ja-JP" sz="2800" dirty="0" smtClean="0"/>
              <a:t>        …</a:t>
            </a:r>
          </a:p>
          <a:p>
            <a:r>
              <a:rPr lang="en-US" altLang="ja-JP" sz="2800" dirty="0" smtClean="0"/>
              <a:t>        </a:t>
            </a:r>
            <a:r>
              <a:rPr lang="en-US" altLang="ja-JP" sz="2800" dirty="0" err="1" smtClean="0"/>
              <a:t>constantn</a:t>
            </a:r>
            <a:r>
              <a:rPr lang="en-US" altLang="ja-JP" sz="2800" dirty="0" smtClean="0"/>
              <a:t> : </a:t>
            </a:r>
            <a:r>
              <a:rPr lang="ja-JP" altLang="en-US" sz="2800" dirty="0" smtClean="0"/>
              <a:t>文</a:t>
            </a:r>
            <a:r>
              <a:rPr lang="en-US" altLang="ja-JP" sz="2800" dirty="0" smtClean="0"/>
              <a:t>n</a:t>
            </a:r>
          </a:p>
          <a:p>
            <a:r>
              <a:rPr kumimoji="1" lang="en-US" altLang="ja-JP" sz="2800" dirty="0" smtClean="0"/>
              <a:t>    </a:t>
            </a:r>
            <a:r>
              <a:rPr kumimoji="1" lang="en-US" altLang="ja-JP" sz="2800" b="1" dirty="0" smtClean="0"/>
              <a:t>end</a:t>
            </a:r>
          </a:p>
          <a:p>
            <a:r>
              <a:rPr lang="ja-JP" altLang="en-US" sz="2800" dirty="0" smtClean="0"/>
              <a:t>（</a:t>
            </a:r>
            <a:r>
              <a:rPr lang="en-US" altLang="ja-JP" sz="2800" dirty="0" smtClean="0"/>
              <a:t>C</a:t>
            </a:r>
            <a:r>
              <a:rPr lang="ja-JP" altLang="en-US" sz="2800" dirty="0" smtClean="0"/>
              <a:t>では選択文は</a:t>
            </a:r>
            <a:r>
              <a:rPr lang="en-US" altLang="ja-JP" sz="2800" dirty="0" smtClean="0"/>
              <a:t>switch</a:t>
            </a:r>
            <a:r>
              <a:rPr lang="ja-JP" altLang="en-US" sz="2800" dirty="0" smtClean="0"/>
              <a:t>文）</a:t>
            </a:r>
            <a:endParaRPr lang="en-US" altLang="ja-JP" sz="2800" dirty="0" smtClean="0"/>
          </a:p>
        </p:txBody>
      </p:sp>
      <p:sp>
        <p:nvSpPr>
          <p:cNvPr id="4" name="テキスト ボックス 3"/>
          <p:cNvSpPr txBox="1"/>
          <p:nvPr/>
        </p:nvSpPr>
        <p:spPr>
          <a:xfrm>
            <a:off x="368382" y="4474716"/>
            <a:ext cx="4796330" cy="2246769"/>
          </a:xfrm>
          <a:prstGeom prst="rect">
            <a:avLst/>
          </a:prstGeom>
          <a:noFill/>
        </p:spPr>
        <p:txBody>
          <a:bodyPr wrap="none" rtlCol="0">
            <a:spAutoFit/>
          </a:bodyPr>
          <a:lstStyle/>
          <a:p>
            <a:r>
              <a:rPr lang="ja-JP" altLang="en-US" sz="2800" dirty="0" smtClean="0"/>
              <a:t>（例） </a:t>
            </a:r>
            <a:r>
              <a:rPr lang="en-US" altLang="ja-JP" sz="2800" b="1" dirty="0" smtClean="0"/>
              <a:t>case</a:t>
            </a:r>
            <a:r>
              <a:rPr lang="en-US" altLang="ja-JP" sz="2800" dirty="0" smtClean="0"/>
              <a:t> x </a:t>
            </a:r>
            <a:r>
              <a:rPr lang="en-US" altLang="ja-JP" sz="2800" b="1" dirty="0" smtClean="0"/>
              <a:t>of</a:t>
            </a:r>
          </a:p>
          <a:p>
            <a:r>
              <a:rPr kumimoji="1" lang="en-US" altLang="ja-JP" sz="2800" dirty="0" smtClean="0"/>
              <a:t>              1 : </a:t>
            </a:r>
            <a:r>
              <a:rPr kumimoji="1" lang="en-US" altLang="ja-JP" sz="2800" b="1" dirty="0" smtClean="0"/>
              <a:t>begin</a:t>
            </a:r>
            <a:r>
              <a:rPr kumimoji="1" lang="en-US" altLang="ja-JP" sz="2800" dirty="0" smtClean="0"/>
              <a:t> y:=x; x:=0 </a:t>
            </a:r>
            <a:r>
              <a:rPr kumimoji="1" lang="en-US" altLang="ja-JP" sz="2800" b="1" dirty="0" smtClean="0"/>
              <a:t>end;</a:t>
            </a:r>
          </a:p>
          <a:p>
            <a:r>
              <a:rPr lang="en-US" altLang="ja-JP" sz="2800" dirty="0" smtClean="0"/>
              <a:t>              2:  y:=x+1;</a:t>
            </a:r>
          </a:p>
          <a:p>
            <a:r>
              <a:rPr lang="en-US" altLang="ja-JP" sz="2800" dirty="0" smtClean="0"/>
              <a:t>              4:  y:=x+2</a:t>
            </a:r>
          </a:p>
          <a:p>
            <a:r>
              <a:rPr kumimoji="1" lang="en-US" altLang="ja-JP" sz="2800" dirty="0" smtClean="0"/>
              <a:t>          </a:t>
            </a:r>
            <a:r>
              <a:rPr kumimoji="1" lang="en-US" altLang="ja-JP" sz="2800" b="1" dirty="0" smtClean="0"/>
              <a:t>end</a:t>
            </a:r>
          </a:p>
        </p:txBody>
      </p:sp>
      <p:cxnSp>
        <p:nvCxnSpPr>
          <p:cNvPr id="26" name="直線矢印コネクタ 25"/>
          <p:cNvCxnSpPr/>
          <p:nvPr/>
        </p:nvCxnSpPr>
        <p:spPr>
          <a:xfrm rot="5400000">
            <a:off x="6677288" y="2039966"/>
            <a:ext cx="571504" cy="79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7020433" y="1468065"/>
            <a:ext cx="966931" cy="523220"/>
          </a:xfrm>
          <a:prstGeom prst="rect">
            <a:avLst/>
          </a:prstGeom>
          <a:noFill/>
          <a:ln>
            <a:noFill/>
          </a:ln>
        </p:spPr>
        <p:txBody>
          <a:bodyPr wrap="none" rtlCol="0">
            <a:spAutoFit/>
          </a:bodyPr>
          <a:lstStyle/>
          <a:p>
            <a:r>
              <a:rPr lang="en-US" altLang="ja-JP" sz="2800" dirty="0" smtClean="0"/>
              <a:t>Entry</a:t>
            </a:r>
          </a:p>
        </p:txBody>
      </p:sp>
      <p:sp>
        <p:nvSpPr>
          <p:cNvPr id="28" name="テキスト ボックス 27"/>
          <p:cNvSpPr txBox="1"/>
          <p:nvPr/>
        </p:nvSpPr>
        <p:spPr>
          <a:xfrm>
            <a:off x="5270153" y="3244154"/>
            <a:ext cx="941283" cy="523220"/>
          </a:xfrm>
          <a:prstGeom prst="rect">
            <a:avLst/>
          </a:prstGeom>
          <a:noFill/>
          <a:ln>
            <a:noFill/>
          </a:ln>
        </p:spPr>
        <p:txBody>
          <a:bodyPr wrap="none" rtlCol="0">
            <a:spAutoFit/>
          </a:bodyPr>
          <a:lstStyle/>
          <a:p>
            <a:r>
              <a:rPr lang="en-US" altLang="ja-JP" sz="2800" dirty="0" smtClean="0"/>
              <a:t>y := x</a:t>
            </a:r>
          </a:p>
        </p:txBody>
      </p:sp>
      <p:sp>
        <p:nvSpPr>
          <p:cNvPr id="30" name="テキスト ボックス 29"/>
          <p:cNvSpPr txBox="1"/>
          <p:nvPr/>
        </p:nvSpPr>
        <p:spPr>
          <a:xfrm>
            <a:off x="7573556" y="3326247"/>
            <a:ext cx="1385316" cy="523220"/>
          </a:xfrm>
          <a:prstGeom prst="rect">
            <a:avLst/>
          </a:prstGeom>
          <a:noFill/>
          <a:ln>
            <a:noFill/>
          </a:ln>
        </p:spPr>
        <p:txBody>
          <a:bodyPr wrap="none" rtlCol="0">
            <a:spAutoFit/>
          </a:bodyPr>
          <a:lstStyle/>
          <a:p>
            <a:r>
              <a:rPr lang="en-US" altLang="ja-JP" sz="2800" dirty="0" smtClean="0"/>
              <a:t> y := x+2</a:t>
            </a:r>
          </a:p>
        </p:txBody>
      </p:sp>
      <p:cxnSp>
        <p:nvCxnSpPr>
          <p:cNvPr id="31" name="図形 11"/>
          <p:cNvCxnSpPr/>
          <p:nvPr/>
        </p:nvCxnSpPr>
        <p:spPr>
          <a:xfrm rot="16200000" flipH="1">
            <a:off x="6051871" y="4366539"/>
            <a:ext cx="467029" cy="1111309"/>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2" name="図形 18"/>
          <p:cNvCxnSpPr>
            <a:stCxn id="30" idx="2"/>
          </p:cNvCxnSpPr>
          <p:nvPr/>
        </p:nvCxnSpPr>
        <p:spPr>
          <a:xfrm rot="5400000">
            <a:off x="6850812" y="3740305"/>
            <a:ext cx="1306241" cy="1524565"/>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rot="5400000">
            <a:off x="6699795" y="5441449"/>
            <a:ext cx="5714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5995086" y="2312467"/>
            <a:ext cx="367408" cy="523220"/>
          </a:xfrm>
          <a:prstGeom prst="rect">
            <a:avLst/>
          </a:prstGeom>
          <a:noFill/>
        </p:spPr>
        <p:txBody>
          <a:bodyPr wrap="none" rtlCol="0">
            <a:spAutoFit/>
          </a:bodyPr>
          <a:lstStyle/>
          <a:p>
            <a:r>
              <a:rPr kumimoji="1" lang="en-US" altLang="ja-JP" sz="2800" dirty="0" smtClean="0"/>
              <a:t>1</a:t>
            </a:r>
            <a:endParaRPr kumimoji="1" lang="ja-JP" altLang="en-US" sz="2800" dirty="0"/>
          </a:p>
        </p:txBody>
      </p:sp>
      <p:sp>
        <p:nvSpPr>
          <p:cNvPr id="39" name="テキスト ボックス 38"/>
          <p:cNvSpPr txBox="1"/>
          <p:nvPr/>
        </p:nvSpPr>
        <p:spPr>
          <a:xfrm>
            <a:off x="7455456" y="2298819"/>
            <a:ext cx="367408" cy="523220"/>
          </a:xfrm>
          <a:prstGeom prst="rect">
            <a:avLst/>
          </a:prstGeom>
          <a:noFill/>
        </p:spPr>
        <p:txBody>
          <a:bodyPr wrap="none" rtlCol="0">
            <a:spAutoFit/>
          </a:bodyPr>
          <a:lstStyle/>
          <a:p>
            <a:r>
              <a:rPr kumimoji="1" lang="en-US" altLang="ja-JP" sz="2800" dirty="0" smtClean="0"/>
              <a:t>4</a:t>
            </a:r>
            <a:endParaRPr kumimoji="1" lang="ja-JP" altLang="en-US" sz="2800" dirty="0"/>
          </a:p>
        </p:txBody>
      </p:sp>
      <p:cxnSp>
        <p:nvCxnSpPr>
          <p:cNvPr id="40" name="直線矢印コネクタ 39"/>
          <p:cNvCxnSpPr/>
          <p:nvPr/>
        </p:nvCxnSpPr>
        <p:spPr>
          <a:xfrm rot="5400000">
            <a:off x="5490629" y="4002162"/>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5141465" y="4144765"/>
            <a:ext cx="1207382" cy="523220"/>
          </a:xfrm>
          <a:prstGeom prst="rect">
            <a:avLst/>
          </a:prstGeom>
          <a:noFill/>
        </p:spPr>
        <p:txBody>
          <a:bodyPr wrap="none" rtlCol="0">
            <a:spAutoFit/>
          </a:bodyPr>
          <a:lstStyle/>
          <a:p>
            <a:r>
              <a:rPr lang="en-US" altLang="ja-JP" sz="2800" dirty="0" smtClean="0"/>
              <a:t>  x := 0 </a:t>
            </a:r>
          </a:p>
        </p:txBody>
      </p:sp>
      <p:sp>
        <p:nvSpPr>
          <p:cNvPr id="42" name="円/楕円 41"/>
          <p:cNvSpPr/>
          <p:nvPr/>
        </p:nvSpPr>
        <p:spPr>
          <a:xfrm>
            <a:off x="6449986" y="2373245"/>
            <a:ext cx="1009935" cy="7506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solidFill>
                  <a:schemeClr val="tx1"/>
                </a:solidFill>
              </a:rPr>
              <a:t>x</a:t>
            </a:r>
            <a:endParaRPr kumimoji="1" lang="ja-JP" altLang="en-US" sz="2800" dirty="0">
              <a:solidFill>
                <a:schemeClr val="tx1"/>
              </a:solidFill>
            </a:endParaRPr>
          </a:p>
        </p:txBody>
      </p:sp>
      <p:cxnSp>
        <p:nvCxnSpPr>
          <p:cNvPr id="43" name="直線矢印コネクタ 42"/>
          <p:cNvCxnSpPr>
            <a:stCxn id="42" idx="4"/>
          </p:cNvCxnSpPr>
          <p:nvPr/>
        </p:nvCxnSpPr>
        <p:spPr>
          <a:xfrm rot="16200000" flipH="1">
            <a:off x="6647880" y="3430944"/>
            <a:ext cx="614153" cy="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42" idx="2"/>
          </p:cNvCxnSpPr>
          <p:nvPr/>
        </p:nvCxnSpPr>
        <p:spPr>
          <a:xfrm flipH="1">
            <a:off x="5738329" y="2748558"/>
            <a:ext cx="711657" cy="6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rot="5400000">
            <a:off x="5440129" y="3047735"/>
            <a:ext cx="584511" cy="118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640777" y="3024423"/>
            <a:ext cx="367408" cy="523220"/>
          </a:xfrm>
          <a:prstGeom prst="rect">
            <a:avLst/>
          </a:prstGeom>
          <a:noFill/>
        </p:spPr>
        <p:txBody>
          <a:bodyPr wrap="none" rtlCol="0">
            <a:spAutoFit/>
          </a:bodyPr>
          <a:lstStyle/>
          <a:p>
            <a:r>
              <a:rPr kumimoji="1" lang="en-US" altLang="ja-JP" sz="2800" dirty="0" smtClean="0"/>
              <a:t>2</a:t>
            </a:r>
            <a:endParaRPr kumimoji="1" lang="ja-JP" altLang="en-US" sz="2800" dirty="0"/>
          </a:p>
        </p:txBody>
      </p:sp>
      <p:sp>
        <p:nvSpPr>
          <p:cNvPr id="48" name="テキスト ボックス 47"/>
          <p:cNvSpPr txBox="1"/>
          <p:nvPr/>
        </p:nvSpPr>
        <p:spPr>
          <a:xfrm>
            <a:off x="6196590" y="3749900"/>
            <a:ext cx="1463161" cy="523220"/>
          </a:xfrm>
          <a:prstGeom prst="rect">
            <a:avLst/>
          </a:prstGeom>
          <a:noFill/>
        </p:spPr>
        <p:txBody>
          <a:bodyPr wrap="none" rtlCol="0">
            <a:spAutoFit/>
          </a:bodyPr>
          <a:lstStyle/>
          <a:p>
            <a:r>
              <a:rPr lang="en-US" altLang="ja-JP" sz="2800" dirty="0" smtClean="0"/>
              <a:t>  y := x+1 </a:t>
            </a:r>
          </a:p>
        </p:txBody>
      </p:sp>
      <p:cxnSp>
        <p:nvCxnSpPr>
          <p:cNvPr id="50" name="直線コネクタ 49"/>
          <p:cNvCxnSpPr/>
          <p:nvPr/>
        </p:nvCxnSpPr>
        <p:spPr>
          <a:xfrm rot="16200000" flipH="1">
            <a:off x="6559168" y="4747956"/>
            <a:ext cx="846160"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a:stCxn id="42" idx="6"/>
          </p:cNvCxnSpPr>
          <p:nvPr/>
        </p:nvCxnSpPr>
        <p:spPr>
          <a:xfrm>
            <a:off x="7459921" y="2748558"/>
            <a:ext cx="806487" cy="64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30" idx="0"/>
          </p:cNvCxnSpPr>
          <p:nvPr/>
        </p:nvCxnSpPr>
        <p:spPr>
          <a:xfrm flipH="1">
            <a:off x="8266214" y="2755382"/>
            <a:ext cx="2254" cy="5708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7028036" y="5539385"/>
            <a:ext cx="718190" cy="523220"/>
          </a:xfrm>
          <a:prstGeom prst="rect">
            <a:avLst/>
          </a:prstGeom>
          <a:noFill/>
          <a:ln>
            <a:noFill/>
          </a:ln>
        </p:spPr>
        <p:txBody>
          <a:bodyPr wrap="none" rtlCol="0">
            <a:spAutoFit/>
          </a:bodyPr>
          <a:lstStyle/>
          <a:p>
            <a:r>
              <a:rPr lang="en-US" altLang="ja-JP" sz="2800" dirty="0" smtClean="0"/>
              <a:t>Exit</a:t>
            </a:r>
          </a:p>
        </p:txBody>
      </p:sp>
      <p:sp>
        <p:nvSpPr>
          <p:cNvPr id="54" name="角丸四角形 53"/>
          <p:cNvSpPr/>
          <p:nvPr/>
        </p:nvSpPr>
        <p:spPr>
          <a:xfrm>
            <a:off x="5224427" y="3169323"/>
            <a:ext cx="994508" cy="1623859"/>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角丸四角形 55"/>
          <p:cNvSpPr/>
          <p:nvPr/>
        </p:nvSpPr>
        <p:spPr>
          <a:xfrm>
            <a:off x="6349961" y="3500296"/>
            <a:ext cx="1270026" cy="1019099"/>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角丸四角形 56"/>
          <p:cNvSpPr/>
          <p:nvPr/>
        </p:nvSpPr>
        <p:spPr>
          <a:xfrm>
            <a:off x="7696036" y="3143148"/>
            <a:ext cx="1201883" cy="912329"/>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角丸四角形 57"/>
          <p:cNvSpPr/>
          <p:nvPr/>
        </p:nvSpPr>
        <p:spPr>
          <a:xfrm>
            <a:off x="5049514" y="2062912"/>
            <a:ext cx="4000204" cy="3315872"/>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t>繰り返し文における特殊ケースの扱い</a:t>
            </a:r>
            <a:endParaRPr kumimoji="1" lang="ja-JP" altLang="en-US" sz="3600" dirty="0"/>
          </a:p>
        </p:txBody>
      </p:sp>
      <p:sp>
        <p:nvSpPr>
          <p:cNvPr id="4" name="テキスト ボックス 3"/>
          <p:cNvSpPr txBox="1"/>
          <p:nvPr/>
        </p:nvSpPr>
        <p:spPr>
          <a:xfrm>
            <a:off x="982638" y="1460310"/>
            <a:ext cx="7451678" cy="3108543"/>
          </a:xfrm>
          <a:prstGeom prst="rect">
            <a:avLst/>
          </a:prstGeom>
          <a:noFill/>
        </p:spPr>
        <p:txBody>
          <a:bodyPr wrap="square" rtlCol="0">
            <a:spAutoFit/>
          </a:bodyPr>
          <a:lstStyle/>
          <a:p>
            <a:r>
              <a:rPr lang="en-US" altLang="ja-JP" sz="2800" dirty="0" smtClean="0"/>
              <a:t>b</a:t>
            </a:r>
            <a:r>
              <a:rPr kumimoji="1" lang="en-US" altLang="ja-JP" sz="2800" dirty="0" smtClean="0"/>
              <a:t>reak</a:t>
            </a:r>
            <a:r>
              <a:rPr kumimoji="1" lang="ja-JP" altLang="en-US" sz="2800" dirty="0" smtClean="0"/>
              <a:t>文、</a:t>
            </a:r>
            <a:r>
              <a:rPr kumimoji="1" lang="en-US" altLang="ja-JP" sz="2800" dirty="0" smtClean="0"/>
              <a:t>continue</a:t>
            </a:r>
            <a:r>
              <a:rPr kumimoji="1" lang="ja-JP" altLang="en-US" sz="2800" dirty="0" smtClean="0"/>
              <a:t>文</a:t>
            </a:r>
            <a:r>
              <a:rPr kumimoji="1" lang="en-US" altLang="ja-JP" sz="2800" dirty="0" smtClean="0"/>
              <a:t>(C</a:t>
            </a:r>
            <a:r>
              <a:rPr lang="ja-JP" altLang="en-US" sz="2800" dirty="0" smtClean="0"/>
              <a:t>言語</a:t>
            </a:r>
            <a:r>
              <a:rPr kumimoji="1" lang="ja-JP" altLang="en-US" sz="2800" dirty="0" smtClean="0"/>
              <a:t>等</a:t>
            </a:r>
            <a:r>
              <a:rPr kumimoji="1" lang="en-US" altLang="ja-JP" sz="2800" dirty="0" smtClean="0"/>
              <a:t>)</a:t>
            </a:r>
          </a:p>
          <a:p>
            <a:r>
              <a:rPr lang="en-US" altLang="ja-JP" sz="2800" dirty="0" smtClean="0"/>
              <a:t>b</a:t>
            </a:r>
            <a:r>
              <a:rPr kumimoji="1" lang="en-US" altLang="ja-JP" sz="2800" dirty="0" smtClean="0"/>
              <a:t>reak</a:t>
            </a:r>
            <a:r>
              <a:rPr kumimoji="1" lang="ja-JP" altLang="en-US" sz="2800" dirty="0" smtClean="0"/>
              <a:t>文が実行されると、それが属する最も内側の繰り返し文を脱出する。（繰り返し文の次の文へ制御が移る。）</a:t>
            </a:r>
            <a:endParaRPr kumimoji="1" lang="en-US" altLang="ja-JP" sz="2800" dirty="0" smtClean="0"/>
          </a:p>
          <a:p>
            <a:r>
              <a:rPr lang="en-US" altLang="ja-JP" sz="2800" dirty="0" smtClean="0"/>
              <a:t>continue</a:t>
            </a:r>
            <a:r>
              <a:rPr lang="ja-JP" altLang="en-US" sz="2800" dirty="0" smtClean="0"/>
              <a:t>文が実行されると、それが属する最も内側の繰り返し文のループ継続部（ループ本体の終わり）に制御が移る。</a:t>
            </a:r>
            <a:endParaRPr kumimoji="1" lang="ja-JP"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break</a:t>
            </a:r>
            <a:r>
              <a:rPr lang="ja-JP" altLang="en-US" dirty="0" smtClean="0"/>
              <a:t>文の使用例</a:t>
            </a:r>
            <a:endParaRPr kumimoji="1" lang="ja-JP" altLang="en-US" dirty="0"/>
          </a:p>
        </p:txBody>
      </p:sp>
      <p:sp>
        <p:nvSpPr>
          <p:cNvPr id="4" name="テキスト ボックス 3"/>
          <p:cNvSpPr txBox="1"/>
          <p:nvPr/>
        </p:nvSpPr>
        <p:spPr>
          <a:xfrm>
            <a:off x="504968" y="1378423"/>
            <a:ext cx="2412840" cy="2677656"/>
          </a:xfrm>
          <a:prstGeom prst="rect">
            <a:avLst/>
          </a:prstGeom>
          <a:noFill/>
        </p:spPr>
        <p:txBody>
          <a:bodyPr wrap="none" rtlCol="0">
            <a:spAutoFit/>
          </a:bodyPr>
          <a:lstStyle/>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dirty="0" smtClean="0"/>
              <a:t>        </a:t>
            </a:r>
            <a:r>
              <a:rPr lang="en-US" altLang="ja-JP" sz="2800" b="1" dirty="0" smtClean="0"/>
              <a:t>if</a:t>
            </a:r>
            <a:r>
              <a:rPr lang="en-US" altLang="ja-JP" sz="2800" dirty="0" smtClean="0"/>
              <a:t> x=5 </a:t>
            </a:r>
            <a:r>
              <a:rPr lang="en-US" altLang="ja-JP" sz="2800" b="1" dirty="0" smtClean="0"/>
              <a:t>then</a:t>
            </a:r>
          </a:p>
          <a:p>
            <a:r>
              <a:rPr kumimoji="1" lang="en-US" altLang="ja-JP" sz="2800" dirty="0" smtClean="0"/>
              <a:t>            break;</a:t>
            </a:r>
            <a:endParaRPr lang="en-US" altLang="ja-JP" sz="2800" b="1" dirty="0" smtClean="0"/>
          </a:p>
          <a:p>
            <a:r>
              <a:rPr kumimoji="1" lang="en-US" altLang="ja-JP" sz="2800" dirty="0" smtClean="0"/>
              <a:t>        x := x-1</a:t>
            </a:r>
          </a:p>
          <a:p>
            <a:r>
              <a:rPr lang="en-US" altLang="ja-JP" sz="2800" dirty="0" smtClean="0"/>
              <a:t>   </a:t>
            </a:r>
            <a:r>
              <a:rPr lang="en-US" altLang="ja-JP" sz="2800" b="1" dirty="0" smtClean="0"/>
              <a:t> end</a:t>
            </a:r>
            <a:endParaRPr kumimoji="1" lang="ja-JP" altLang="en-US" sz="2800" b="1" dirty="0"/>
          </a:p>
        </p:txBody>
      </p:sp>
      <p:sp>
        <p:nvSpPr>
          <p:cNvPr id="41" name="テキスト ボックス 40"/>
          <p:cNvSpPr txBox="1"/>
          <p:nvPr/>
        </p:nvSpPr>
        <p:spPr>
          <a:xfrm>
            <a:off x="491321" y="4071160"/>
            <a:ext cx="2708315" cy="2677656"/>
          </a:xfrm>
          <a:prstGeom prst="rect">
            <a:avLst/>
          </a:prstGeom>
          <a:noFill/>
        </p:spPr>
        <p:txBody>
          <a:bodyPr wrap="square" rtlCol="0">
            <a:spAutoFit/>
          </a:bodyPr>
          <a:lstStyle/>
          <a:p>
            <a:r>
              <a:rPr lang="en-US" altLang="ja-JP" sz="2800" dirty="0" smtClean="0"/>
              <a:t>b</a:t>
            </a:r>
            <a:r>
              <a:rPr kumimoji="1" lang="en-US" altLang="ja-JP" sz="2800" dirty="0" smtClean="0"/>
              <a:t>reak</a:t>
            </a:r>
            <a:r>
              <a:rPr kumimoji="1" lang="ja-JP" altLang="en-US" sz="2800" dirty="0" smtClean="0"/>
              <a:t>文によって、</a:t>
            </a:r>
            <a:r>
              <a:rPr kumimoji="1" lang="en-US" altLang="ja-JP" sz="2800" dirty="0" smtClean="0"/>
              <a:t>if</a:t>
            </a:r>
            <a:r>
              <a:rPr kumimoji="1" lang="ja-JP" altLang="en-US" sz="2800" dirty="0" smtClean="0"/>
              <a:t>文の出口は</a:t>
            </a:r>
            <a:r>
              <a:rPr lang="en-US" altLang="ja-JP" sz="2800" dirty="0" smtClean="0"/>
              <a:t>2</a:t>
            </a:r>
            <a:r>
              <a:rPr lang="ja-JP" altLang="en-US" sz="2800" dirty="0" smtClean="0"/>
              <a:t>つになったが、</a:t>
            </a:r>
            <a:r>
              <a:rPr lang="en-US" altLang="ja-JP" sz="2800" dirty="0" smtClean="0"/>
              <a:t>while</a:t>
            </a:r>
            <a:r>
              <a:rPr lang="ja-JP" altLang="en-US" sz="2800" dirty="0" smtClean="0"/>
              <a:t>文全体は</a:t>
            </a:r>
            <a:r>
              <a:rPr lang="en-US" altLang="ja-JP" sz="2800" dirty="0" smtClean="0"/>
              <a:t>single entry, single exit</a:t>
            </a:r>
            <a:r>
              <a:rPr lang="ja-JP" altLang="en-US" sz="2800" dirty="0" smtClean="0"/>
              <a:t>である。</a:t>
            </a:r>
            <a:endParaRPr kumimoji="1" lang="en-US" altLang="ja-JP" sz="2800" dirty="0" smtClean="0"/>
          </a:p>
        </p:txBody>
      </p:sp>
      <p:cxnSp>
        <p:nvCxnSpPr>
          <p:cNvPr id="25" name="直線矢印コネクタ 24"/>
          <p:cNvCxnSpPr/>
          <p:nvPr/>
        </p:nvCxnSpPr>
        <p:spPr>
          <a:xfrm rot="5400000">
            <a:off x="6136064" y="2064688"/>
            <a:ext cx="962805" cy="5958"/>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6644776" y="1296585"/>
            <a:ext cx="966931" cy="523220"/>
          </a:xfrm>
          <a:prstGeom prst="rect">
            <a:avLst/>
          </a:prstGeom>
          <a:noFill/>
          <a:ln>
            <a:noFill/>
          </a:ln>
        </p:spPr>
        <p:txBody>
          <a:bodyPr wrap="none" rtlCol="0">
            <a:spAutoFit/>
          </a:bodyPr>
          <a:lstStyle/>
          <a:p>
            <a:r>
              <a:rPr lang="en-US" altLang="ja-JP" sz="2800" dirty="0" smtClean="0"/>
              <a:t>Entry</a:t>
            </a:r>
          </a:p>
        </p:txBody>
      </p:sp>
      <p:sp>
        <p:nvSpPr>
          <p:cNvPr id="29" name="ひし形 28"/>
          <p:cNvSpPr/>
          <p:nvPr/>
        </p:nvSpPr>
        <p:spPr>
          <a:xfrm>
            <a:off x="5900107" y="254907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30" name="図形 7"/>
          <p:cNvCxnSpPr>
            <a:stCxn id="29" idx="1"/>
          </p:cNvCxnSpPr>
          <p:nvPr/>
        </p:nvCxnSpPr>
        <p:spPr>
          <a:xfrm rot="10800000" flipV="1">
            <a:off x="5471479" y="2906260"/>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7957925" y="2910097"/>
            <a:ext cx="2736" cy="36760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7996105" y="6106884"/>
            <a:ext cx="718190" cy="523220"/>
          </a:xfrm>
          <a:prstGeom prst="rect">
            <a:avLst/>
          </a:prstGeom>
          <a:noFill/>
          <a:ln>
            <a:noFill/>
          </a:ln>
        </p:spPr>
        <p:txBody>
          <a:bodyPr wrap="none" rtlCol="0">
            <a:spAutoFit/>
          </a:bodyPr>
          <a:lstStyle/>
          <a:p>
            <a:r>
              <a:rPr lang="en-US" altLang="ja-JP" sz="2800" dirty="0" smtClean="0"/>
              <a:t>Exit</a:t>
            </a:r>
          </a:p>
        </p:txBody>
      </p:sp>
      <p:sp>
        <p:nvSpPr>
          <p:cNvPr id="34" name="テキスト ボックス 33"/>
          <p:cNvSpPr txBox="1"/>
          <p:nvPr/>
        </p:nvSpPr>
        <p:spPr>
          <a:xfrm>
            <a:off x="5564096" y="2439889"/>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37" name="テキスト ボックス 36"/>
          <p:cNvSpPr txBox="1"/>
          <p:nvPr/>
        </p:nvSpPr>
        <p:spPr>
          <a:xfrm>
            <a:off x="7262115" y="2430722"/>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38" name="テキスト ボックス 37"/>
          <p:cNvSpPr txBox="1"/>
          <p:nvPr/>
        </p:nvSpPr>
        <p:spPr>
          <a:xfrm>
            <a:off x="4801326" y="4980930"/>
            <a:ext cx="1391728" cy="523220"/>
          </a:xfrm>
          <a:prstGeom prst="rect">
            <a:avLst/>
          </a:prstGeom>
          <a:noFill/>
        </p:spPr>
        <p:txBody>
          <a:bodyPr wrap="none" rtlCol="0">
            <a:spAutoFit/>
          </a:bodyPr>
          <a:lstStyle/>
          <a:p>
            <a:r>
              <a:rPr lang="en-US" altLang="ja-JP" sz="2800" dirty="0" smtClean="0"/>
              <a:t>  x := x-1</a:t>
            </a:r>
          </a:p>
        </p:txBody>
      </p:sp>
      <p:sp>
        <p:nvSpPr>
          <p:cNvPr id="40" name="ひし形 39"/>
          <p:cNvSpPr/>
          <p:nvPr/>
        </p:nvSpPr>
        <p:spPr>
          <a:xfrm>
            <a:off x="4769618" y="356128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x=5</a:t>
            </a:r>
            <a:endParaRPr kumimoji="1" lang="ja-JP" altLang="en-US" sz="2800" dirty="0">
              <a:solidFill>
                <a:schemeClr val="tx1"/>
              </a:solidFill>
            </a:endParaRPr>
          </a:p>
        </p:txBody>
      </p:sp>
      <p:cxnSp>
        <p:nvCxnSpPr>
          <p:cNvPr id="44" name="直線コネクタ 43"/>
          <p:cNvCxnSpPr>
            <a:stCxn id="40" idx="3"/>
          </p:cNvCxnSpPr>
          <p:nvPr/>
        </p:nvCxnSpPr>
        <p:spPr>
          <a:xfrm>
            <a:off x="6198378" y="3918470"/>
            <a:ext cx="1759547" cy="156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6125926" y="3473349"/>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46" name="直線コネクタ 45"/>
          <p:cNvCxnSpPr/>
          <p:nvPr/>
        </p:nvCxnSpPr>
        <p:spPr>
          <a:xfrm rot="10800000">
            <a:off x="7343777" y="291009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40" idx="2"/>
            <a:endCxn id="38" idx="0"/>
          </p:cNvCxnSpPr>
          <p:nvPr/>
        </p:nvCxnSpPr>
        <p:spPr>
          <a:xfrm>
            <a:off x="5483998" y="4275660"/>
            <a:ext cx="13192" cy="70527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rot="16200000" flipH="1">
            <a:off x="2234964" y="4038310"/>
            <a:ext cx="3764509" cy="11371"/>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8" idx="2"/>
          </p:cNvCxnSpPr>
          <p:nvPr/>
        </p:nvCxnSpPr>
        <p:spPr>
          <a:xfrm>
            <a:off x="5497190" y="5504150"/>
            <a:ext cx="7068" cy="4127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122904" y="5912605"/>
            <a:ext cx="1380699" cy="22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V="1">
            <a:off x="4126193" y="2159471"/>
            <a:ext cx="2507900" cy="71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角丸四角形 51"/>
          <p:cNvSpPr/>
          <p:nvPr/>
        </p:nvSpPr>
        <p:spPr>
          <a:xfrm>
            <a:off x="4627873" y="3319529"/>
            <a:ext cx="1992572" cy="1323834"/>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テキスト ボックス 52"/>
          <p:cNvSpPr txBox="1"/>
          <p:nvPr/>
        </p:nvSpPr>
        <p:spPr>
          <a:xfrm>
            <a:off x="5461322" y="4154173"/>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54" name="角丸四角形 53"/>
          <p:cNvSpPr/>
          <p:nvPr/>
        </p:nvSpPr>
        <p:spPr>
          <a:xfrm>
            <a:off x="3564996" y="1901302"/>
            <a:ext cx="4874772" cy="4243709"/>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89887"/>
          </a:xfrm>
        </p:spPr>
        <p:txBody>
          <a:bodyPr/>
          <a:lstStyle/>
          <a:p>
            <a:r>
              <a:rPr lang="en-US" altLang="ja-JP" dirty="0" smtClean="0"/>
              <a:t>continue</a:t>
            </a:r>
            <a:r>
              <a:rPr lang="ja-JP" altLang="en-US" dirty="0" smtClean="0"/>
              <a:t>文の使用例</a:t>
            </a:r>
            <a:endParaRPr kumimoji="1" lang="ja-JP" altLang="en-US" dirty="0"/>
          </a:p>
        </p:txBody>
      </p:sp>
      <p:sp>
        <p:nvSpPr>
          <p:cNvPr id="4" name="テキスト ボックス 3"/>
          <p:cNvSpPr txBox="1"/>
          <p:nvPr/>
        </p:nvSpPr>
        <p:spPr>
          <a:xfrm>
            <a:off x="586855" y="1105466"/>
            <a:ext cx="2775247" cy="3970318"/>
          </a:xfrm>
          <a:prstGeom prst="rect">
            <a:avLst/>
          </a:prstGeom>
          <a:noFill/>
        </p:spPr>
        <p:txBody>
          <a:bodyPr wrap="none" rtlCol="0">
            <a:spAutoFit/>
          </a:bodyPr>
          <a:lstStyle/>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ja-JP" altLang="en-US" sz="2800" dirty="0" smtClean="0"/>
              <a:t>    </a:t>
            </a:r>
            <a:r>
              <a:rPr lang="en-US" altLang="ja-JP" sz="2800" dirty="0" smtClean="0"/>
              <a:t>    </a:t>
            </a:r>
            <a:r>
              <a:rPr lang="en-US" altLang="ja-JP" sz="2800" b="1" dirty="0" smtClean="0"/>
              <a:t>if</a:t>
            </a:r>
            <a:r>
              <a:rPr lang="en-US" altLang="ja-JP" sz="2800" dirty="0" smtClean="0"/>
              <a:t> x </a:t>
            </a:r>
            <a:r>
              <a:rPr lang="en-US" altLang="ja-JP" sz="2800" dirty="0" smtClean="0">
                <a:sym typeface="Symbol"/>
              </a:rPr>
              <a:t> </a:t>
            </a:r>
            <a:r>
              <a:rPr lang="en-US" altLang="ja-JP" sz="2800" dirty="0" smtClean="0"/>
              <a:t>8 </a:t>
            </a:r>
            <a:r>
              <a:rPr lang="en-US" altLang="ja-JP" sz="2800" b="1" dirty="0" smtClean="0"/>
              <a:t>then</a:t>
            </a:r>
          </a:p>
          <a:p>
            <a:r>
              <a:rPr lang="en-US" altLang="ja-JP" sz="2800" b="1" dirty="0" smtClean="0"/>
              <a:t>            begin</a:t>
            </a:r>
          </a:p>
          <a:p>
            <a:r>
              <a:rPr kumimoji="1" lang="en-US" altLang="ja-JP" sz="2800" dirty="0" smtClean="0"/>
              <a:t>                x := x-1;</a:t>
            </a:r>
          </a:p>
          <a:p>
            <a:r>
              <a:rPr lang="en-US" altLang="ja-JP" sz="2800" dirty="0" smtClean="0"/>
              <a:t>                continue</a:t>
            </a:r>
          </a:p>
          <a:p>
            <a:r>
              <a:rPr kumimoji="1" lang="en-US" altLang="ja-JP" sz="2800" dirty="0" smtClean="0"/>
              <a:t>            </a:t>
            </a:r>
            <a:r>
              <a:rPr kumimoji="1" lang="en-US" altLang="ja-JP" sz="2800" b="1" dirty="0" smtClean="0"/>
              <a:t>end;</a:t>
            </a:r>
            <a:endParaRPr lang="en-US" altLang="ja-JP" sz="2800" b="1" dirty="0" smtClean="0"/>
          </a:p>
          <a:p>
            <a:r>
              <a:rPr kumimoji="1" lang="en-US" altLang="ja-JP" sz="2800" dirty="0" smtClean="0"/>
              <a:t>        x := x-5</a:t>
            </a:r>
            <a:endParaRPr lang="en-US" altLang="ja-JP" sz="2800" dirty="0" smtClean="0"/>
          </a:p>
          <a:p>
            <a:r>
              <a:rPr kumimoji="1" lang="en-US" altLang="ja-JP" sz="2800" dirty="0" smtClean="0"/>
              <a:t>   </a:t>
            </a:r>
            <a:r>
              <a:rPr kumimoji="1" lang="en-US" altLang="ja-JP" sz="2800" b="1" dirty="0" smtClean="0"/>
              <a:t> end</a:t>
            </a:r>
          </a:p>
        </p:txBody>
      </p:sp>
      <p:sp>
        <p:nvSpPr>
          <p:cNvPr id="41" name="テキスト ボックス 40"/>
          <p:cNvSpPr txBox="1"/>
          <p:nvPr/>
        </p:nvSpPr>
        <p:spPr>
          <a:xfrm>
            <a:off x="354841" y="4960791"/>
            <a:ext cx="3998794" cy="1815882"/>
          </a:xfrm>
          <a:prstGeom prst="rect">
            <a:avLst/>
          </a:prstGeom>
          <a:noFill/>
        </p:spPr>
        <p:txBody>
          <a:bodyPr wrap="square" rtlCol="0">
            <a:spAutoFit/>
          </a:bodyPr>
          <a:lstStyle/>
          <a:p>
            <a:r>
              <a:rPr kumimoji="1" lang="en-US" altLang="ja-JP" sz="2800" dirty="0" smtClean="0"/>
              <a:t>continue</a:t>
            </a:r>
            <a:r>
              <a:rPr kumimoji="1" lang="ja-JP" altLang="en-US" sz="2800" dirty="0" smtClean="0"/>
              <a:t>文によって、</a:t>
            </a:r>
            <a:r>
              <a:rPr kumimoji="1" lang="en-US" altLang="ja-JP" sz="2800" dirty="0" smtClean="0"/>
              <a:t>if</a:t>
            </a:r>
            <a:r>
              <a:rPr kumimoji="1" lang="ja-JP" altLang="en-US" sz="2800" dirty="0" smtClean="0"/>
              <a:t>文の出口は</a:t>
            </a:r>
            <a:r>
              <a:rPr lang="en-US" altLang="ja-JP" sz="2800" dirty="0" smtClean="0"/>
              <a:t>2</a:t>
            </a:r>
            <a:r>
              <a:rPr lang="ja-JP" altLang="en-US" sz="2800" dirty="0" smtClean="0"/>
              <a:t>つになったが、</a:t>
            </a:r>
            <a:r>
              <a:rPr lang="en-US" altLang="ja-JP" sz="2800" dirty="0" smtClean="0"/>
              <a:t>while</a:t>
            </a:r>
            <a:r>
              <a:rPr lang="ja-JP" altLang="en-US" sz="2800" dirty="0" smtClean="0"/>
              <a:t>文全体は</a:t>
            </a:r>
            <a:r>
              <a:rPr lang="en-US" altLang="ja-JP" sz="2800" dirty="0" smtClean="0"/>
              <a:t>single entry, single exit</a:t>
            </a:r>
            <a:r>
              <a:rPr lang="ja-JP" altLang="en-US" sz="2800" dirty="0" smtClean="0"/>
              <a:t>である。</a:t>
            </a:r>
            <a:endParaRPr kumimoji="1" lang="en-US" altLang="ja-JP" sz="2800" dirty="0" smtClean="0"/>
          </a:p>
        </p:txBody>
      </p:sp>
      <p:cxnSp>
        <p:nvCxnSpPr>
          <p:cNvPr id="32" name="直線矢印コネクタ 31"/>
          <p:cNvCxnSpPr/>
          <p:nvPr/>
        </p:nvCxnSpPr>
        <p:spPr>
          <a:xfrm rot="5400000">
            <a:off x="6801445" y="1973428"/>
            <a:ext cx="962805" cy="5958"/>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7296714" y="1258565"/>
            <a:ext cx="966931" cy="523220"/>
          </a:xfrm>
          <a:prstGeom prst="rect">
            <a:avLst/>
          </a:prstGeom>
          <a:noFill/>
          <a:ln>
            <a:noFill/>
          </a:ln>
        </p:spPr>
        <p:txBody>
          <a:bodyPr wrap="none" rtlCol="0">
            <a:spAutoFit/>
          </a:bodyPr>
          <a:lstStyle/>
          <a:p>
            <a:r>
              <a:rPr lang="en-US" altLang="ja-JP" sz="2800" dirty="0" smtClean="0"/>
              <a:t>Entry</a:t>
            </a:r>
          </a:p>
        </p:txBody>
      </p:sp>
      <p:sp>
        <p:nvSpPr>
          <p:cNvPr id="37" name="ひし形 36"/>
          <p:cNvSpPr/>
          <p:nvPr/>
        </p:nvSpPr>
        <p:spPr>
          <a:xfrm>
            <a:off x="6565488" y="245781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38" name="図形 7"/>
          <p:cNvCxnSpPr>
            <a:stCxn id="37" idx="1"/>
          </p:cNvCxnSpPr>
          <p:nvPr/>
        </p:nvCxnSpPr>
        <p:spPr>
          <a:xfrm rot="10800000" flipV="1">
            <a:off x="6136860" y="2815000"/>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rot="5400000">
            <a:off x="6719436" y="4722690"/>
            <a:ext cx="3807729" cy="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7840404" y="6141144"/>
            <a:ext cx="718190" cy="523220"/>
          </a:xfrm>
          <a:prstGeom prst="rect">
            <a:avLst/>
          </a:prstGeom>
          <a:noFill/>
          <a:ln>
            <a:noFill/>
          </a:ln>
        </p:spPr>
        <p:txBody>
          <a:bodyPr wrap="none" rtlCol="0">
            <a:spAutoFit/>
          </a:bodyPr>
          <a:lstStyle/>
          <a:p>
            <a:r>
              <a:rPr lang="en-US" altLang="ja-JP" sz="2800" dirty="0" smtClean="0"/>
              <a:t>Exit</a:t>
            </a:r>
          </a:p>
        </p:txBody>
      </p:sp>
      <p:sp>
        <p:nvSpPr>
          <p:cNvPr id="45" name="テキスト ボックス 44"/>
          <p:cNvSpPr txBox="1"/>
          <p:nvPr/>
        </p:nvSpPr>
        <p:spPr>
          <a:xfrm>
            <a:off x="6240311" y="2349446"/>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46" name="テキスト ボックス 45"/>
          <p:cNvSpPr txBox="1"/>
          <p:nvPr/>
        </p:nvSpPr>
        <p:spPr>
          <a:xfrm>
            <a:off x="7949287" y="2337438"/>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47" name="テキスト ボックス 46"/>
          <p:cNvSpPr txBox="1"/>
          <p:nvPr/>
        </p:nvSpPr>
        <p:spPr>
          <a:xfrm>
            <a:off x="5515256" y="4739128"/>
            <a:ext cx="1391728" cy="523220"/>
          </a:xfrm>
          <a:prstGeom prst="rect">
            <a:avLst/>
          </a:prstGeom>
          <a:noFill/>
        </p:spPr>
        <p:txBody>
          <a:bodyPr wrap="none" rtlCol="0">
            <a:spAutoFit/>
          </a:bodyPr>
          <a:lstStyle/>
          <a:p>
            <a:r>
              <a:rPr lang="en-US" altLang="ja-JP" sz="2800" dirty="0" smtClean="0"/>
              <a:t>  x := x-1</a:t>
            </a:r>
          </a:p>
        </p:txBody>
      </p:sp>
      <p:sp>
        <p:nvSpPr>
          <p:cNvPr id="48" name="ひし形 47"/>
          <p:cNvSpPr/>
          <p:nvPr/>
        </p:nvSpPr>
        <p:spPr>
          <a:xfrm>
            <a:off x="5434999" y="347002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a:t>
            </a:r>
            <a:r>
              <a:rPr lang="en-US" altLang="ja-JP" sz="2800" dirty="0" smtClean="0">
                <a:solidFill>
                  <a:schemeClr val="tx1"/>
                </a:solidFill>
                <a:sym typeface="Symbol"/>
              </a:rPr>
              <a:t></a:t>
            </a:r>
            <a:r>
              <a:rPr lang="en-US" altLang="ja-JP" sz="2800" dirty="0" smtClean="0">
                <a:solidFill>
                  <a:schemeClr val="tx1"/>
                </a:solidFill>
              </a:rPr>
              <a:t>8</a:t>
            </a:r>
            <a:endParaRPr kumimoji="1" lang="ja-JP" altLang="en-US" sz="2800" dirty="0">
              <a:solidFill>
                <a:schemeClr val="tx1"/>
              </a:solidFill>
            </a:endParaRPr>
          </a:p>
        </p:txBody>
      </p:sp>
      <p:cxnSp>
        <p:nvCxnSpPr>
          <p:cNvPr id="49" name="直線コネクタ 48"/>
          <p:cNvCxnSpPr>
            <a:stCxn id="48" idx="3"/>
          </p:cNvCxnSpPr>
          <p:nvPr/>
        </p:nvCxnSpPr>
        <p:spPr>
          <a:xfrm>
            <a:off x="6863759" y="3827210"/>
            <a:ext cx="1036216" cy="1562"/>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6123027" y="4070520"/>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51" name="直線コネクタ 50"/>
          <p:cNvCxnSpPr/>
          <p:nvPr/>
        </p:nvCxnSpPr>
        <p:spPr>
          <a:xfrm rot="10800000">
            <a:off x="8009158" y="281883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a:stCxn id="48" idx="2"/>
          </p:cNvCxnSpPr>
          <p:nvPr/>
        </p:nvCxnSpPr>
        <p:spPr>
          <a:xfrm rot="16200000" flipH="1">
            <a:off x="5858187" y="4475591"/>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rot="16200000" flipH="1">
            <a:off x="2900345" y="3939445"/>
            <a:ext cx="3764509" cy="11371"/>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rot="16200000" flipH="1">
            <a:off x="5860461" y="5515096"/>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4788285" y="5821345"/>
            <a:ext cx="31253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V="1">
            <a:off x="4783969" y="2068211"/>
            <a:ext cx="2507900" cy="71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角丸四角形 56"/>
          <p:cNvSpPr/>
          <p:nvPr/>
        </p:nvSpPr>
        <p:spPr>
          <a:xfrm>
            <a:off x="5293254" y="3228269"/>
            <a:ext cx="1937981" cy="2197291"/>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58" name="テキスト ボックス 57"/>
          <p:cNvSpPr txBox="1"/>
          <p:nvPr/>
        </p:nvSpPr>
        <p:spPr>
          <a:xfrm>
            <a:off x="6789863" y="3350466"/>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cxnSp>
        <p:nvCxnSpPr>
          <p:cNvPr id="59" name="直線コネクタ 58"/>
          <p:cNvCxnSpPr/>
          <p:nvPr/>
        </p:nvCxnSpPr>
        <p:spPr>
          <a:xfrm rot="5400000">
            <a:off x="7572429" y="4156318"/>
            <a:ext cx="655092"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7308841" y="4411791"/>
            <a:ext cx="1228221" cy="523220"/>
          </a:xfrm>
          <a:prstGeom prst="rect">
            <a:avLst/>
          </a:prstGeom>
          <a:ln>
            <a:noFill/>
          </a:ln>
        </p:spPr>
        <p:txBody>
          <a:bodyPr wrap="none">
            <a:spAutoFit/>
          </a:bodyPr>
          <a:lstStyle/>
          <a:p>
            <a:r>
              <a:rPr lang="en-US" altLang="ja-JP" sz="2800" dirty="0" smtClean="0"/>
              <a:t>x := x-5</a:t>
            </a:r>
            <a:endParaRPr lang="ja-JP" altLang="en-US" sz="2800" dirty="0"/>
          </a:p>
        </p:txBody>
      </p:sp>
      <p:cxnSp>
        <p:nvCxnSpPr>
          <p:cNvPr id="61" name="直線コネクタ 60"/>
          <p:cNvCxnSpPr/>
          <p:nvPr/>
        </p:nvCxnSpPr>
        <p:spPr>
          <a:xfrm rot="5400000">
            <a:off x="7419520" y="5326616"/>
            <a:ext cx="988832" cy="625"/>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角丸四角形 61"/>
          <p:cNvSpPr/>
          <p:nvPr/>
        </p:nvSpPr>
        <p:spPr>
          <a:xfrm>
            <a:off x="4403267" y="1832858"/>
            <a:ext cx="4547760" cy="4243708"/>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257" y="192751"/>
            <a:ext cx="3323230" cy="639762"/>
          </a:xfrm>
        </p:spPr>
        <p:txBody>
          <a:bodyPr>
            <a:normAutofit fontScale="90000"/>
          </a:bodyPr>
          <a:lstStyle/>
          <a:p>
            <a:r>
              <a:rPr lang="en-US" altLang="ja-JP" dirty="0" err="1" smtClean="0"/>
              <a:t>g</a:t>
            </a:r>
            <a:r>
              <a:rPr kumimoji="1" lang="en-US" altLang="ja-JP" dirty="0" err="1" smtClean="0"/>
              <a:t>oto</a:t>
            </a:r>
            <a:r>
              <a:rPr kumimoji="1" lang="ja-JP" altLang="en-US" dirty="0" smtClean="0"/>
              <a:t>文</a:t>
            </a:r>
            <a:endParaRPr kumimoji="1" lang="ja-JP" altLang="en-US" dirty="0"/>
          </a:p>
        </p:txBody>
      </p:sp>
      <p:sp>
        <p:nvSpPr>
          <p:cNvPr id="4" name="テキスト ボックス 3"/>
          <p:cNvSpPr txBox="1"/>
          <p:nvPr/>
        </p:nvSpPr>
        <p:spPr>
          <a:xfrm>
            <a:off x="545910" y="1037229"/>
            <a:ext cx="3043451" cy="1384995"/>
          </a:xfrm>
          <a:prstGeom prst="rect">
            <a:avLst/>
          </a:prstGeom>
          <a:noFill/>
        </p:spPr>
        <p:txBody>
          <a:bodyPr wrap="square" rtlCol="0">
            <a:spAutoFit/>
          </a:bodyPr>
          <a:lstStyle/>
          <a:p>
            <a:r>
              <a:rPr lang="en-US" altLang="ja-JP" sz="2800" dirty="0" err="1" smtClean="0"/>
              <a:t>g</a:t>
            </a:r>
            <a:r>
              <a:rPr kumimoji="1" lang="en-US" altLang="ja-JP" sz="2800" dirty="0" err="1" smtClean="0"/>
              <a:t>oto</a:t>
            </a:r>
            <a:r>
              <a:rPr kumimoji="1" lang="ja-JP" altLang="en-US" sz="2800" dirty="0" smtClean="0"/>
              <a:t>文は、以下の形式で書かれる。</a:t>
            </a:r>
            <a:endParaRPr kumimoji="1" lang="en-US" altLang="ja-JP" sz="2800" dirty="0" smtClean="0"/>
          </a:p>
          <a:p>
            <a:r>
              <a:rPr lang="en-US" altLang="ja-JP" sz="2800" b="1" dirty="0" smtClean="0"/>
              <a:t>    </a:t>
            </a:r>
            <a:r>
              <a:rPr lang="en-US" altLang="ja-JP" sz="2800" b="1" dirty="0" err="1" smtClean="0"/>
              <a:t>goto</a:t>
            </a:r>
            <a:r>
              <a:rPr lang="en-US" altLang="ja-JP" sz="2800" b="1" dirty="0" smtClean="0"/>
              <a:t> </a:t>
            </a:r>
            <a:r>
              <a:rPr lang="ja-JP" altLang="en-US" sz="2800" dirty="0" smtClean="0"/>
              <a:t>ラベル</a:t>
            </a:r>
            <a:endParaRPr lang="en-US" altLang="ja-JP" sz="2800" dirty="0" smtClean="0"/>
          </a:p>
        </p:txBody>
      </p:sp>
      <p:sp>
        <p:nvSpPr>
          <p:cNvPr id="6" name="テキスト ボックス 5"/>
          <p:cNvSpPr txBox="1"/>
          <p:nvPr/>
        </p:nvSpPr>
        <p:spPr>
          <a:xfrm>
            <a:off x="655093" y="5745711"/>
            <a:ext cx="5486400" cy="954107"/>
          </a:xfrm>
          <a:prstGeom prst="rect">
            <a:avLst/>
          </a:prstGeom>
          <a:noFill/>
          <a:ln>
            <a:solidFill>
              <a:schemeClr val="tx1"/>
            </a:solidFill>
          </a:ln>
        </p:spPr>
        <p:txBody>
          <a:bodyPr wrap="square" rtlCol="0">
            <a:spAutoFit/>
          </a:bodyPr>
          <a:lstStyle/>
          <a:p>
            <a:r>
              <a:rPr lang="en-US" altLang="ja-JP" sz="2800" dirty="0" err="1" smtClean="0"/>
              <a:t>goto</a:t>
            </a:r>
            <a:r>
              <a:rPr lang="ja-JP" altLang="en-US" sz="2800" dirty="0" smtClean="0"/>
              <a:t>文により、</a:t>
            </a:r>
            <a:r>
              <a:rPr lang="en-US" altLang="ja-JP" sz="2800" dirty="0" smtClean="0"/>
              <a:t>if</a:t>
            </a:r>
            <a:r>
              <a:rPr lang="ja-JP" altLang="en-US" sz="2800" dirty="0" smtClean="0"/>
              <a:t>文だけでなく、</a:t>
            </a:r>
            <a:r>
              <a:rPr lang="en-US" altLang="ja-JP" sz="2800" dirty="0" smtClean="0"/>
              <a:t>while</a:t>
            </a:r>
            <a:r>
              <a:rPr lang="ja-JP" altLang="en-US" sz="2800" dirty="0" smtClean="0"/>
              <a:t>文の出口も</a:t>
            </a:r>
            <a:r>
              <a:rPr lang="en-US" altLang="ja-JP" sz="2800" dirty="0" smtClean="0"/>
              <a:t>2</a:t>
            </a:r>
            <a:r>
              <a:rPr lang="ja-JP" altLang="en-US" sz="2800" dirty="0" smtClean="0"/>
              <a:t>つになっている。</a:t>
            </a:r>
            <a:endParaRPr kumimoji="1" lang="ja-JP" altLang="en-US" sz="2800" dirty="0"/>
          </a:p>
        </p:txBody>
      </p:sp>
      <p:sp>
        <p:nvSpPr>
          <p:cNvPr id="95" name="正方形/長方形 94"/>
          <p:cNvSpPr/>
          <p:nvPr/>
        </p:nvSpPr>
        <p:spPr>
          <a:xfrm>
            <a:off x="580030" y="2454281"/>
            <a:ext cx="2436125" cy="3108543"/>
          </a:xfrm>
          <a:prstGeom prst="rect">
            <a:avLst/>
          </a:prstGeom>
        </p:spPr>
        <p:txBody>
          <a:bodyPr wrap="square">
            <a:spAutoFit/>
          </a:bodyPr>
          <a:lstStyle/>
          <a:p>
            <a:r>
              <a:rPr lang="ja-JP" altLang="en-US" sz="2800" dirty="0" smtClean="0"/>
              <a:t>（例）</a:t>
            </a:r>
            <a:endParaRPr lang="en-US" altLang="ja-JP" sz="2800" dirty="0" smtClean="0"/>
          </a:p>
          <a:p>
            <a:r>
              <a:rPr lang="en-US" altLang="ja-JP" sz="2800" dirty="0" smtClean="0"/>
              <a:t>   L:  x := x - 4;</a:t>
            </a:r>
          </a:p>
          <a:p>
            <a:r>
              <a:rPr lang="en-US" altLang="ja-JP" sz="2800" dirty="0" smtClean="0"/>
              <a:t>   </a:t>
            </a:r>
            <a:r>
              <a:rPr lang="en-US" altLang="ja-JP" sz="2800" b="1" dirty="0" smtClean="0"/>
              <a:t>while</a:t>
            </a:r>
            <a:r>
              <a:rPr lang="en-US" altLang="ja-JP" sz="2800" dirty="0" smtClean="0"/>
              <a:t> x&gt;0 </a:t>
            </a:r>
            <a:r>
              <a:rPr lang="en-US" altLang="ja-JP" sz="2800" b="1" dirty="0" smtClean="0"/>
              <a:t>do</a:t>
            </a:r>
          </a:p>
          <a:p>
            <a:r>
              <a:rPr lang="en-US" altLang="ja-JP" sz="2800" dirty="0" smtClean="0"/>
              <a:t>       </a:t>
            </a:r>
            <a:r>
              <a:rPr lang="en-US" altLang="ja-JP" sz="2800" b="1" dirty="0" smtClean="0"/>
              <a:t>if</a:t>
            </a:r>
            <a:r>
              <a:rPr lang="en-US" altLang="ja-JP" sz="2800" dirty="0" smtClean="0"/>
              <a:t> x=8 </a:t>
            </a:r>
            <a:r>
              <a:rPr lang="en-US" altLang="ja-JP" sz="2800" b="1" dirty="0" smtClean="0"/>
              <a:t>then</a:t>
            </a:r>
          </a:p>
          <a:p>
            <a:r>
              <a:rPr lang="en-US" altLang="ja-JP" sz="2800" dirty="0" smtClean="0"/>
              <a:t>           </a:t>
            </a:r>
            <a:r>
              <a:rPr lang="en-US" altLang="ja-JP" sz="2800" b="1" dirty="0" err="1" smtClean="0"/>
              <a:t>goto</a:t>
            </a:r>
            <a:r>
              <a:rPr lang="en-US" altLang="ja-JP" sz="2800" dirty="0" smtClean="0"/>
              <a:t> L</a:t>
            </a:r>
          </a:p>
          <a:p>
            <a:r>
              <a:rPr lang="en-US" altLang="ja-JP" sz="2800" b="1" dirty="0" smtClean="0"/>
              <a:t>       else</a:t>
            </a:r>
          </a:p>
          <a:p>
            <a:r>
              <a:rPr lang="en-US" altLang="ja-JP" sz="2800" dirty="0" smtClean="0"/>
              <a:t>           x := x-1</a:t>
            </a:r>
          </a:p>
        </p:txBody>
      </p:sp>
      <p:cxnSp>
        <p:nvCxnSpPr>
          <p:cNvPr id="45" name="直線矢印コネクタ 44"/>
          <p:cNvCxnSpPr/>
          <p:nvPr/>
        </p:nvCxnSpPr>
        <p:spPr>
          <a:xfrm rot="16200000" flipH="1">
            <a:off x="6878472" y="859811"/>
            <a:ext cx="627798" cy="2"/>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7230574" y="364054"/>
            <a:ext cx="966931" cy="523220"/>
          </a:xfrm>
          <a:prstGeom prst="rect">
            <a:avLst/>
          </a:prstGeom>
          <a:noFill/>
          <a:ln>
            <a:noFill/>
          </a:ln>
        </p:spPr>
        <p:txBody>
          <a:bodyPr wrap="none" rtlCol="0">
            <a:spAutoFit/>
          </a:bodyPr>
          <a:lstStyle/>
          <a:p>
            <a:r>
              <a:rPr lang="en-US" altLang="ja-JP" sz="2800" dirty="0" smtClean="0"/>
              <a:t>Entry</a:t>
            </a:r>
          </a:p>
        </p:txBody>
      </p:sp>
      <p:sp>
        <p:nvSpPr>
          <p:cNvPr id="48" name="ひし形 47"/>
          <p:cNvSpPr/>
          <p:nvPr/>
        </p:nvSpPr>
        <p:spPr>
          <a:xfrm>
            <a:off x="6458403" y="2136506"/>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50" name="図形 29"/>
          <p:cNvCxnSpPr>
            <a:stCxn id="48" idx="1"/>
          </p:cNvCxnSpPr>
          <p:nvPr/>
        </p:nvCxnSpPr>
        <p:spPr>
          <a:xfrm rot="10800000" flipV="1">
            <a:off x="6029775" y="2493696"/>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rot="5400000">
            <a:off x="6612351" y="4401386"/>
            <a:ext cx="3807729" cy="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7708479" y="5945131"/>
            <a:ext cx="718190" cy="523220"/>
          </a:xfrm>
          <a:prstGeom prst="rect">
            <a:avLst/>
          </a:prstGeom>
          <a:noFill/>
          <a:ln>
            <a:noFill/>
          </a:ln>
        </p:spPr>
        <p:txBody>
          <a:bodyPr wrap="none" rtlCol="0">
            <a:spAutoFit/>
          </a:bodyPr>
          <a:lstStyle/>
          <a:p>
            <a:r>
              <a:rPr lang="en-US" altLang="ja-JP" sz="2800" dirty="0" smtClean="0"/>
              <a:t>Exit</a:t>
            </a:r>
          </a:p>
        </p:txBody>
      </p:sp>
      <p:sp>
        <p:nvSpPr>
          <p:cNvPr id="55" name="テキスト ボックス 54"/>
          <p:cNvSpPr txBox="1"/>
          <p:nvPr/>
        </p:nvSpPr>
        <p:spPr>
          <a:xfrm>
            <a:off x="6094739" y="2027322"/>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56" name="テキスト ボックス 55"/>
          <p:cNvSpPr txBox="1"/>
          <p:nvPr/>
        </p:nvSpPr>
        <p:spPr>
          <a:xfrm>
            <a:off x="7825279" y="2003307"/>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57" name="テキスト ボックス 56"/>
          <p:cNvSpPr txBox="1"/>
          <p:nvPr/>
        </p:nvSpPr>
        <p:spPr>
          <a:xfrm>
            <a:off x="5380875" y="4294992"/>
            <a:ext cx="1391728" cy="523220"/>
          </a:xfrm>
          <a:prstGeom prst="rect">
            <a:avLst/>
          </a:prstGeom>
          <a:noFill/>
        </p:spPr>
        <p:txBody>
          <a:bodyPr wrap="none" rtlCol="0">
            <a:spAutoFit/>
          </a:bodyPr>
          <a:lstStyle/>
          <a:p>
            <a:r>
              <a:rPr lang="en-US" altLang="ja-JP" sz="2800" dirty="0" smtClean="0"/>
              <a:t>  x := x-1</a:t>
            </a:r>
          </a:p>
        </p:txBody>
      </p:sp>
      <p:sp>
        <p:nvSpPr>
          <p:cNvPr id="58" name="ひし形 57"/>
          <p:cNvSpPr/>
          <p:nvPr/>
        </p:nvSpPr>
        <p:spPr>
          <a:xfrm>
            <a:off x="5327914" y="3148716"/>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sym typeface="Symbol"/>
              </a:rPr>
              <a:t>x=8</a:t>
            </a:r>
            <a:endParaRPr kumimoji="1" lang="ja-JP" altLang="en-US" sz="2800" dirty="0">
              <a:solidFill>
                <a:schemeClr val="tx1"/>
              </a:solidFill>
            </a:endParaRPr>
          </a:p>
        </p:txBody>
      </p:sp>
      <p:cxnSp>
        <p:nvCxnSpPr>
          <p:cNvPr id="59" name="直線コネクタ 58"/>
          <p:cNvCxnSpPr>
            <a:stCxn id="58" idx="3"/>
          </p:cNvCxnSpPr>
          <p:nvPr/>
        </p:nvCxnSpPr>
        <p:spPr>
          <a:xfrm>
            <a:off x="6756674" y="3505906"/>
            <a:ext cx="1036216" cy="1562"/>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6066439" y="3686716"/>
            <a:ext cx="349650" cy="523220"/>
          </a:xfrm>
          <a:prstGeom prst="rect">
            <a:avLst/>
          </a:prstGeom>
          <a:noFill/>
        </p:spPr>
        <p:txBody>
          <a:bodyPr wrap="none" rtlCol="0">
            <a:spAutoFit/>
          </a:bodyPr>
          <a:lstStyle/>
          <a:p>
            <a:r>
              <a:rPr lang="en-US" altLang="ja-JP" sz="2800" dirty="0" smtClean="0"/>
              <a:t>F</a:t>
            </a:r>
            <a:endParaRPr kumimoji="1" lang="ja-JP" altLang="en-US" sz="2800" dirty="0"/>
          </a:p>
        </p:txBody>
      </p:sp>
      <p:cxnSp>
        <p:nvCxnSpPr>
          <p:cNvPr id="61" name="直線コネクタ 60"/>
          <p:cNvCxnSpPr/>
          <p:nvPr/>
        </p:nvCxnSpPr>
        <p:spPr>
          <a:xfrm rot="10800000">
            <a:off x="7902073" y="2497533"/>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stCxn id="58" idx="2"/>
          </p:cNvCxnSpPr>
          <p:nvPr/>
        </p:nvCxnSpPr>
        <p:spPr>
          <a:xfrm rot="16200000" flipH="1">
            <a:off x="5785207" y="4120183"/>
            <a:ext cx="517839" cy="366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4772456" y="1924152"/>
            <a:ext cx="17911" cy="3152818"/>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rot="16200000" flipH="1">
            <a:off x="5870967" y="4894654"/>
            <a:ext cx="370062" cy="38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4790364" y="5076963"/>
            <a:ext cx="1269242" cy="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flipV="1">
            <a:off x="3998794" y="928049"/>
            <a:ext cx="3166283" cy="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6709255" y="3040350"/>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69" name="直線コネクタ 68"/>
          <p:cNvCxnSpPr/>
          <p:nvPr/>
        </p:nvCxnSpPr>
        <p:spPr>
          <a:xfrm rot="16200000" flipH="1">
            <a:off x="6810249" y="4503751"/>
            <a:ext cx="1992560" cy="2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6474485" y="1074337"/>
            <a:ext cx="1391728" cy="523220"/>
          </a:xfrm>
          <a:prstGeom prst="rect">
            <a:avLst/>
          </a:prstGeom>
        </p:spPr>
        <p:txBody>
          <a:bodyPr wrap="none">
            <a:spAutoFit/>
          </a:bodyPr>
          <a:lstStyle/>
          <a:p>
            <a:r>
              <a:rPr lang="en-US" altLang="ja-JP" sz="2800" dirty="0" smtClean="0"/>
              <a:t>x := x - 4</a:t>
            </a:r>
            <a:endParaRPr lang="ja-JP" altLang="en-US" sz="2800" dirty="0"/>
          </a:p>
        </p:txBody>
      </p:sp>
      <p:cxnSp>
        <p:nvCxnSpPr>
          <p:cNvPr id="71" name="直線コネクタ 70"/>
          <p:cNvCxnSpPr>
            <a:stCxn id="70" idx="2"/>
            <a:endCxn id="48" idx="0"/>
          </p:cNvCxnSpPr>
          <p:nvPr/>
        </p:nvCxnSpPr>
        <p:spPr>
          <a:xfrm rot="16200000" flipH="1">
            <a:off x="6902092" y="1865814"/>
            <a:ext cx="538949" cy="243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4776716" y="1921878"/>
            <a:ext cx="2404284" cy="2275"/>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3985146" y="5500051"/>
            <a:ext cx="383502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rot="5400000">
            <a:off x="1705978" y="3209498"/>
            <a:ext cx="4574259" cy="11365"/>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77" name="角丸四角形 76"/>
          <p:cNvSpPr/>
          <p:nvPr/>
        </p:nvSpPr>
        <p:spPr>
          <a:xfrm>
            <a:off x="4339988" y="1744564"/>
            <a:ext cx="3896347" cy="3501957"/>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5203452" y="2886229"/>
            <a:ext cx="1867502" cy="2010380"/>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return</a:t>
            </a:r>
            <a:r>
              <a:rPr kumimoji="1" lang="ja-JP" altLang="en-US" dirty="0" smtClean="0"/>
              <a:t>文</a:t>
            </a:r>
            <a:endParaRPr kumimoji="1" lang="ja-JP" altLang="en-US" dirty="0"/>
          </a:p>
        </p:txBody>
      </p:sp>
      <p:sp>
        <p:nvSpPr>
          <p:cNvPr id="4" name="テキスト ボックス 3"/>
          <p:cNvSpPr txBox="1"/>
          <p:nvPr/>
        </p:nvSpPr>
        <p:spPr>
          <a:xfrm>
            <a:off x="773934" y="1411389"/>
            <a:ext cx="7779224" cy="5262979"/>
          </a:xfrm>
          <a:prstGeom prst="rect">
            <a:avLst/>
          </a:prstGeom>
          <a:noFill/>
        </p:spPr>
        <p:txBody>
          <a:bodyPr wrap="square" rtlCol="0">
            <a:spAutoFit/>
          </a:bodyPr>
          <a:lstStyle/>
          <a:p>
            <a:r>
              <a:rPr lang="en-US" altLang="ja-JP" sz="2800" dirty="0" smtClean="0"/>
              <a:t>r</a:t>
            </a:r>
            <a:r>
              <a:rPr kumimoji="1" lang="en-US" altLang="ja-JP" sz="2800" dirty="0" smtClean="0"/>
              <a:t>eturn</a:t>
            </a:r>
            <a:r>
              <a:rPr kumimoji="1" lang="ja-JP" altLang="en-US" sz="2800" dirty="0" smtClean="0"/>
              <a:t>文は</a:t>
            </a:r>
            <a:r>
              <a:rPr kumimoji="1" lang="en-US" altLang="ja-JP" sz="2800" dirty="0" smtClean="0"/>
              <a:t>Modula-2</a:t>
            </a:r>
            <a:r>
              <a:rPr kumimoji="1" lang="ja-JP" altLang="en-US" sz="2800" dirty="0" smtClean="0"/>
              <a:t>などでは</a:t>
            </a:r>
            <a:endParaRPr kumimoji="1" lang="en-US" altLang="ja-JP" sz="2800" dirty="0" smtClean="0"/>
          </a:p>
          <a:p>
            <a:r>
              <a:rPr lang="en-US" altLang="ja-JP" sz="2800" dirty="0" smtClean="0"/>
              <a:t>    return </a:t>
            </a:r>
            <a:r>
              <a:rPr lang="ja-JP" altLang="en-US" sz="2800" dirty="0" smtClean="0"/>
              <a:t>あるいは </a:t>
            </a:r>
            <a:r>
              <a:rPr lang="en-US" altLang="ja-JP" sz="2800" dirty="0" smtClean="0"/>
              <a:t>return </a:t>
            </a:r>
            <a:r>
              <a:rPr lang="ja-JP" altLang="en-US" sz="2800" dirty="0" smtClean="0"/>
              <a:t>式</a:t>
            </a:r>
            <a:endParaRPr lang="en-US" altLang="ja-JP" sz="2800" dirty="0" smtClean="0"/>
          </a:p>
          <a:p>
            <a:r>
              <a:rPr kumimoji="1" lang="ja-JP" altLang="en-US" sz="2800" dirty="0" smtClean="0"/>
              <a:t>の形で書かれる</a:t>
            </a:r>
            <a:r>
              <a:rPr lang="ja-JP" altLang="en-US" sz="2800" dirty="0" smtClean="0"/>
              <a:t>（</a:t>
            </a:r>
            <a:r>
              <a:rPr lang="en-US" altLang="ja-JP" sz="2800" dirty="0" smtClean="0"/>
              <a:t>C</a:t>
            </a:r>
            <a:r>
              <a:rPr lang="ja-JP" altLang="en-US" sz="2800" dirty="0" smtClean="0"/>
              <a:t>ではセミコロンをつけて</a:t>
            </a:r>
            <a:r>
              <a:rPr lang="en-US" altLang="ja-JP" sz="2800" dirty="0" smtClean="0"/>
              <a:t>return; </a:t>
            </a:r>
            <a:r>
              <a:rPr lang="ja-JP" altLang="en-US" sz="2800" dirty="0" smtClean="0"/>
              <a:t>あるいは</a:t>
            </a:r>
            <a:r>
              <a:rPr lang="en-US" altLang="ja-JP" sz="2800" dirty="0" smtClean="0"/>
              <a:t>return </a:t>
            </a:r>
            <a:r>
              <a:rPr lang="ja-JP" altLang="en-US" sz="2800" dirty="0" smtClean="0"/>
              <a:t>式</a:t>
            </a:r>
            <a:r>
              <a:rPr lang="en-US" altLang="ja-JP" sz="2800" dirty="0" smtClean="0"/>
              <a:t>; </a:t>
            </a:r>
            <a:r>
              <a:rPr lang="ja-JP" altLang="en-US" sz="2800" dirty="0" smtClean="0"/>
              <a:t>と書く）</a:t>
            </a:r>
            <a:r>
              <a:rPr kumimoji="1" lang="ja-JP" altLang="en-US" sz="2800" dirty="0" smtClean="0"/>
              <a:t>。</a:t>
            </a:r>
            <a:endParaRPr kumimoji="1" lang="en-US" altLang="ja-JP" sz="2800" dirty="0" smtClean="0"/>
          </a:p>
          <a:p>
            <a:r>
              <a:rPr lang="en-US" altLang="ja-JP" sz="2800" dirty="0" smtClean="0"/>
              <a:t>return</a:t>
            </a:r>
            <a:r>
              <a:rPr lang="ja-JP" altLang="en-US" sz="2800" dirty="0" smtClean="0"/>
              <a:t>文が実行されると、その手続き（関数）を呼び出した部分に制御が戻る。</a:t>
            </a:r>
            <a:endParaRPr lang="en-US" altLang="ja-JP" sz="2800" dirty="0" smtClean="0"/>
          </a:p>
          <a:p>
            <a:endParaRPr lang="en-US" altLang="ja-JP" sz="2800" dirty="0" smtClean="0"/>
          </a:p>
          <a:p>
            <a:r>
              <a:rPr lang="en-US" altLang="ja-JP" sz="2800" dirty="0" smtClean="0"/>
              <a:t>Return</a:t>
            </a:r>
            <a:r>
              <a:rPr lang="ja-JP" altLang="en-US" sz="2800" dirty="0" smtClean="0"/>
              <a:t>文も、</a:t>
            </a:r>
            <a:r>
              <a:rPr lang="en-US" altLang="ja-JP" sz="2800" dirty="0" err="1" smtClean="0"/>
              <a:t>goto</a:t>
            </a:r>
            <a:r>
              <a:rPr lang="ja-JP" altLang="en-US" sz="2800" dirty="0" smtClean="0"/>
              <a:t>文、</a:t>
            </a:r>
            <a:r>
              <a:rPr lang="en-US" altLang="ja-JP" sz="2800" dirty="0" smtClean="0"/>
              <a:t>break</a:t>
            </a:r>
            <a:r>
              <a:rPr lang="ja-JP" altLang="en-US" sz="2800" dirty="0" smtClean="0"/>
              <a:t>文、</a:t>
            </a:r>
            <a:r>
              <a:rPr lang="en-US" altLang="ja-JP" sz="2800" dirty="0" smtClean="0"/>
              <a:t>continue</a:t>
            </a:r>
            <a:r>
              <a:rPr lang="ja-JP" altLang="en-US" sz="2800" dirty="0" smtClean="0"/>
              <a:t>文と同様、実行されると制御が移る。</a:t>
            </a:r>
            <a:endParaRPr lang="en-US" altLang="ja-JP" sz="2800" dirty="0" smtClean="0"/>
          </a:p>
          <a:p>
            <a:endParaRPr lang="en-US" altLang="ja-JP" sz="2800" dirty="0" smtClean="0"/>
          </a:p>
          <a:p>
            <a:r>
              <a:rPr lang="en-US" altLang="ja-JP" sz="2800" dirty="0" smtClean="0"/>
              <a:t>break</a:t>
            </a:r>
            <a:r>
              <a:rPr lang="ja-JP" altLang="en-US" sz="2800" dirty="0" smtClean="0"/>
              <a:t>文は繰り返しを脱出するのに対し、</a:t>
            </a:r>
            <a:r>
              <a:rPr lang="en-US" altLang="ja-JP" sz="2800" dirty="0" smtClean="0"/>
              <a:t>return</a:t>
            </a:r>
            <a:r>
              <a:rPr lang="ja-JP" altLang="en-US" sz="2800" dirty="0" smtClean="0"/>
              <a:t>文は手続き（関数）を脱出する。</a:t>
            </a:r>
            <a:endParaRPr lang="en-US" altLang="ja-JP" sz="28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練習問題</a:t>
            </a:r>
            <a:r>
              <a:rPr lang="ja-JP" altLang="en-US" dirty="0" smtClean="0"/>
              <a:t>１</a:t>
            </a:r>
            <a:endParaRPr kumimoji="1" lang="ja-JP" altLang="en-US" dirty="0"/>
          </a:p>
        </p:txBody>
      </p:sp>
      <p:sp>
        <p:nvSpPr>
          <p:cNvPr id="5" name="テキスト ボックス 4"/>
          <p:cNvSpPr txBox="1"/>
          <p:nvPr/>
        </p:nvSpPr>
        <p:spPr>
          <a:xfrm>
            <a:off x="1064526" y="1419366"/>
            <a:ext cx="7539243" cy="1815882"/>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if </a:t>
            </a:r>
            <a:r>
              <a:rPr lang="en-US" altLang="ja-JP" sz="2800" dirty="0" smtClean="0"/>
              <a:t>x &gt; 0 </a:t>
            </a:r>
            <a:r>
              <a:rPr lang="en-US" altLang="ja-JP" sz="2800" b="1" dirty="0" smtClean="0"/>
              <a:t>then </a:t>
            </a:r>
            <a:r>
              <a:rPr lang="en-US" altLang="ja-JP" sz="2800" dirty="0" smtClean="0"/>
              <a:t>x := x – 1</a:t>
            </a:r>
          </a:p>
          <a:p>
            <a:r>
              <a:rPr lang="en-US" altLang="ja-JP" sz="2800" b="1" dirty="0" smtClean="0"/>
              <a:t>else if </a:t>
            </a:r>
            <a:r>
              <a:rPr lang="en-US" altLang="ja-JP" sz="2800" dirty="0" smtClean="0"/>
              <a:t>y &gt; 0 </a:t>
            </a:r>
            <a:r>
              <a:rPr lang="en-US" altLang="ja-JP" sz="2800" b="1" dirty="0" smtClean="0"/>
              <a:t>then </a:t>
            </a:r>
            <a:r>
              <a:rPr lang="en-US" altLang="ja-JP" sz="2800" dirty="0" smtClean="0"/>
              <a:t>y := y – 1</a:t>
            </a:r>
          </a:p>
          <a:p>
            <a:r>
              <a:rPr kumimoji="1" lang="en-US" altLang="ja-JP" sz="2800" b="1" dirty="0" smtClean="0"/>
              <a:t>        else </a:t>
            </a:r>
            <a:r>
              <a:rPr kumimoji="1" lang="en-US" altLang="ja-JP" sz="2800" dirty="0" smtClean="0"/>
              <a:t>y := y + 1</a:t>
            </a:r>
            <a:endParaRPr kumimoji="1" lang="ja-JP" alt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練習問題２</a:t>
            </a:r>
            <a:endParaRPr kumimoji="1" lang="ja-JP" altLang="en-US" dirty="0"/>
          </a:p>
        </p:txBody>
      </p:sp>
      <p:sp>
        <p:nvSpPr>
          <p:cNvPr id="5" name="テキスト ボックス 4"/>
          <p:cNvSpPr txBox="1"/>
          <p:nvPr/>
        </p:nvSpPr>
        <p:spPr>
          <a:xfrm>
            <a:off x="955344" y="1760560"/>
            <a:ext cx="7539243" cy="3539430"/>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dirty="0" smtClean="0"/>
              <a:t>        </a:t>
            </a:r>
            <a:r>
              <a:rPr lang="en-US" altLang="ja-JP" sz="2800" b="1" dirty="0" smtClean="0"/>
              <a:t>if</a:t>
            </a:r>
            <a:r>
              <a:rPr lang="en-US" altLang="ja-JP" sz="2800" dirty="0" smtClean="0"/>
              <a:t> x=3 </a:t>
            </a:r>
            <a:r>
              <a:rPr lang="en-US" altLang="ja-JP" sz="2800" b="1" dirty="0" smtClean="0"/>
              <a:t>then</a:t>
            </a:r>
          </a:p>
          <a:p>
            <a:r>
              <a:rPr kumimoji="1" lang="en-US" altLang="ja-JP" sz="2800" dirty="0" smtClean="0"/>
              <a:t>            break;</a:t>
            </a:r>
            <a:endParaRPr lang="en-US" altLang="ja-JP" sz="2800" b="1" dirty="0" smtClean="0"/>
          </a:p>
          <a:p>
            <a:r>
              <a:rPr kumimoji="1" lang="en-US" altLang="ja-JP" sz="2800" dirty="0" smtClean="0"/>
              <a:t>        y := y + 1;</a:t>
            </a:r>
          </a:p>
          <a:p>
            <a:r>
              <a:rPr kumimoji="1" lang="en-US" altLang="ja-JP" sz="2800" dirty="0" smtClean="0"/>
              <a:t>        x := x - 1</a:t>
            </a:r>
          </a:p>
          <a:p>
            <a:r>
              <a:rPr lang="en-US" altLang="ja-JP" sz="2800" dirty="0" smtClean="0"/>
              <a:t>   </a:t>
            </a:r>
            <a:r>
              <a:rPr lang="en-US" altLang="ja-JP" sz="2800" b="1" dirty="0" smtClean="0"/>
              <a:t> end</a:t>
            </a:r>
            <a:endParaRPr kumimoji="1" lang="ja-JP" altLang="en-US"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命令型言語について</a:t>
            </a:r>
            <a:endParaRPr kumimoji="1" lang="ja-JP" altLang="en-US" dirty="0"/>
          </a:p>
        </p:txBody>
      </p:sp>
      <p:sp>
        <p:nvSpPr>
          <p:cNvPr id="5" name="テキスト ボックス 4"/>
          <p:cNvSpPr txBox="1"/>
          <p:nvPr/>
        </p:nvSpPr>
        <p:spPr>
          <a:xfrm>
            <a:off x="288920" y="1336400"/>
            <a:ext cx="8582126" cy="5262979"/>
          </a:xfrm>
          <a:prstGeom prst="rect">
            <a:avLst/>
          </a:prstGeom>
          <a:noFill/>
        </p:spPr>
        <p:txBody>
          <a:bodyPr wrap="square" rtlCol="0">
            <a:spAutoFit/>
          </a:bodyPr>
          <a:lstStyle/>
          <a:p>
            <a:r>
              <a:rPr kumimoji="1" lang="ja-JP" altLang="en-US" sz="2800" dirty="0" smtClean="0"/>
              <a:t>命令型言語では、計算とは</a:t>
            </a:r>
            <a:r>
              <a:rPr lang="ja-JP" altLang="en-US" sz="2800" dirty="0" smtClean="0"/>
              <a:t>アクションの列であると見られる。</a:t>
            </a:r>
            <a:endParaRPr lang="en-US" altLang="ja-JP" sz="2800" dirty="0" smtClean="0"/>
          </a:p>
          <a:p>
            <a:r>
              <a:rPr kumimoji="1" lang="ja-JP" altLang="en-US" sz="2800" dirty="0" smtClean="0"/>
              <a:t>命令型言語の例：</a:t>
            </a:r>
            <a:endParaRPr kumimoji="1" lang="en-US" altLang="ja-JP" sz="2800" dirty="0" smtClean="0"/>
          </a:p>
          <a:p>
            <a:r>
              <a:rPr lang="ja-JP" altLang="en-US" sz="2800" dirty="0" smtClean="0"/>
              <a:t>    </a:t>
            </a:r>
            <a:r>
              <a:rPr kumimoji="1" lang="en-US" altLang="ja-JP" sz="2800" dirty="0" smtClean="0"/>
              <a:t>Fortran</a:t>
            </a:r>
            <a:r>
              <a:rPr lang="ja-JP" altLang="en-US" sz="2800" dirty="0" smtClean="0"/>
              <a:t> </a:t>
            </a:r>
            <a:r>
              <a:rPr kumimoji="1" lang="en-US" altLang="ja-JP" sz="2800" dirty="0" smtClean="0"/>
              <a:t>(1957, John Backus, </a:t>
            </a:r>
            <a:r>
              <a:rPr kumimoji="1" lang="ja-JP" altLang="en-US" sz="2800" dirty="0" smtClean="0"/>
              <a:t>アメリカ人、</a:t>
            </a:r>
            <a:r>
              <a:rPr kumimoji="1" lang="en-US" altLang="ja-JP" sz="2800" dirty="0" smtClean="0"/>
              <a:t>1977 Turing</a:t>
            </a:r>
            <a:r>
              <a:rPr kumimoji="1" lang="ja-JP" altLang="en-US" sz="2800" dirty="0" smtClean="0"/>
              <a:t>賞</a:t>
            </a:r>
            <a:r>
              <a:rPr kumimoji="1" lang="en-US" altLang="ja-JP" sz="2800" dirty="0" smtClean="0"/>
              <a:t>), </a:t>
            </a:r>
          </a:p>
          <a:p>
            <a:r>
              <a:rPr kumimoji="1" lang="en-US" altLang="ja-JP" sz="2800" dirty="0" smtClean="0"/>
              <a:t>  </a:t>
            </a:r>
            <a:r>
              <a:rPr lang="ja-JP" altLang="en-US" sz="2800" dirty="0" smtClean="0"/>
              <a:t>  </a:t>
            </a:r>
            <a:r>
              <a:rPr kumimoji="1" lang="en-US" altLang="ja-JP" sz="2800" dirty="0" err="1" smtClean="0"/>
              <a:t>Algol</a:t>
            </a:r>
            <a:r>
              <a:rPr kumimoji="1" lang="en-US" altLang="ja-JP" sz="2800" dirty="0" smtClean="0"/>
              <a:t> 60 (1960, </a:t>
            </a:r>
            <a:r>
              <a:rPr kumimoji="1" lang="ja-JP" altLang="en-US" sz="2800" dirty="0" smtClean="0"/>
              <a:t>国際委員会で作成</a:t>
            </a:r>
            <a:r>
              <a:rPr kumimoji="1" lang="en-US" altLang="ja-JP" sz="2800" dirty="0" smtClean="0"/>
              <a:t>)</a:t>
            </a:r>
          </a:p>
          <a:p>
            <a:r>
              <a:rPr lang="en-US" altLang="ja-JP" sz="2800" dirty="0" smtClean="0"/>
              <a:t>    </a:t>
            </a:r>
            <a:r>
              <a:rPr kumimoji="1" lang="en-US" altLang="ja-JP" sz="2800" dirty="0" smtClean="0"/>
              <a:t>Pascal (1970</a:t>
            </a:r>
            <a:r>
              <a:rPr lang="en-US" altLang="ja-JP" sz="2800" dirty="0" smtClean="0"/>
              <a:t>, </a:t>
            </a:r>
            <a:r>
              <a:rPr lang="en-US" altLang="ja-JP" sz="2800" dirty="0" err="1" smtClean="0"/>
              <a:t>Niklaus</a:t>
            </a:r>
            <a:r>
              <a:rPr lang="en-US" altLang="ja-JP" sz="2800" dirty="0" smtClean="0"/>
              <a:t> Wirth, </a:t>
            </a:r>
            <a:r>
              <a:rPr lang="ja-JP" altLang="en-US" sz="2800" dirty="0" smtClean="0"/>
              <a:t>スイス人</a:t>
            </a:r>
            <a:r>
              <a:rPr lang="en-US" altLang="ja-JP" sz="2800" dirty="0" smtClean="0"/>
              <a:t>, 1984 Turing</a:t>
            </a:r>
            <a:r>
              <a:rPr lang="ja-JP" altLang="en-US" sz="2800" dirty="0" smtClean="0"/>
              <a:t>賞</a:t>
            </a:r>
            <a:r>
              <a:rPr lang="en-US" altLang="ja-JP" sz="2800" dirty="0" smtClean="0"/>
              <a:t>), </a:t>
            </a:r>
          </a:p>
          <a:p>
            <a:r>
              <a:rPr lang="en-US" altLang="ja-JP" sz="2800" dirty="0" smtClean="0"/>
              <a:t>    C (1972, Dennis Ritchie, </a:t>
            </a:r>
            <a:r>
              <a:rPr lang="ja-JP" altLang="en-US" sz="2800" dirty="0" smtClean="0"/>
              <a:t>アメリカ人</a:t>
            </a:r>
            <a:r>
              <a:rPr lang="en-US" altLang="ja-JP" sz="2800" dirty="0" smtClean="0"/>
              <a:t>, 1983 Turing</a:t>
            </a:r>
            <a:r>
              <a:rPr lang="ja-JP" altLang="en-US" sz="2800" dirty="0" smtClean="0"/>
              <a:t>賞</a:t>
            </a:r>
            <a:r>
              <a:rPr lang="en-US" altLang="ja-JP" sz="2800" dirty="0" smtClean="0"/>
              <a:t>)</a:t>
            </a:r>
          </a:p>
          <a:p>
            <a:r>
              <a:rPr kumimoji="1" lang="en-US" altLang="ja-JP" sz="2800" dirty="0" smtClean="0"/>
              <a:t>Fortran</a:t>
            </a:r>
            <a:r>
              <a:rPr kumimoji="1" lang="ja-JP" altLang="en-US" sz="2800" dirty="0" smtClean="0"/>
              <a:t>では</a:t>
            </a:r>
            <a:r>
              <a:rPr kumimoji="1" lang="en-US" altLang="ja-JP" sz="2800" dirty="0" smtClean="0"/>
              <a:t>while</a:t>
            </a:r>
            <a:r>
              <a:rPr kumimoji="1" lang="ja-JP" altLang="en-US" sz="2800" dirty="0" smtClean="0"/>
              <a:t>文などがなく、</a:t>
            </a:r>
            <a:r>
              <a:rPr kumimoji="1" lang="en-US" altLang="ja-JP" sz="2800" dirty="0" err="1" smtClean="0"/>
              <a:t>goto</a:t>
            </a:r>
            <a:r>
              <a:rPr lang="ja-JP" altLang="en-US" sz="2800" dirty="0" smtClean="0"/>
              <a:t>文が多用され、制御フローがつかみにくい。（</a:t>
            </a:r>
            <a:r>
              <a:rPr lang="en-US" altLang="ja-JP" sz="2800" dirty="0" smtClean="0"/>
              <a:t>Fortran 90 (1991)</a:t>
            </a:r>
            <a:r>
              <a:rPr lang="ja-JP" altLang="en-US" sz="2800" dirty="0" smtClean="0"/>
              <a:t>では対応）</a:t>
            </a:r>
            <a:endParaRPr lang="en-US" altLang="ja-JP" sz="2800" dirty="0" smtClean="0"/>
          </a:p>
          <a:p>
            <a:r>
              <a:rPr lang="en-US" altLang="ja-JP" sz="2800" dirty="0" err="1" smtClean="0"/>
              <a:t>Algol</a:t>
            </a:r>
            <a:r>
              <a:rPr lang="en-US" altLang="ja-JP" sz="2800" dirty="0" smtClean="0"/>
              <a:t>, Pascal</a:t>
            </a:r>
            <a:r>
              <a:rPr lang="ja-JP" altLang="en-US" sz="2800" dirty="0" smtClean="0"/>
              <a:t>などの言語では、プログラムの構造が明確になるような構成要素</a:t>
            </a:r>
            <a:r>
              <a:rPr lang="en-US" altLang="ja-JP" sz="2800" dirty="0" smtClean="0"/>
              <a:t>(while, begin end</a:t>
            </a:r>
            <a:r>
              <a:rPr lang="ja-JP" altLang="en-US" sz="2800" dirty="0" smtClean="0"/>
              <a:t>など</a:t>
            </a:r>
            <a:r>
              <a:rPr lang="en-US" altLang="ja-JP" sz="2800" dirty="0" smtClean="0"/>
              <a:t>)</a:t>
            </a:r>
            <a:r>
              <a:rPr lang="ja-JP" altLang="en-US" sz="2800" dirty="0" smtClean="0"/>
              <a:t>が取り入れられた。</a:t>
            </a:r>
            <a:endParaRPr lang="en-US" altLang="ja-JP" sz="28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練習問題３</a:t>
            </a:r>
            <a:endParaRPr kumimoji="1" lang="ja-JP" altLang="en-US" dirty="0"/>
          </a:p>
        </p:txBody>
      </p:sp>
      <p:sp>
        <p:nvSpPr>
          <p:cNvPr id="4" name="テキスト ボックス 3"/>
          <p:cNvSpPr txBox="1"/>
          <p:nvPr/>
        </p:nvSpPr>
        <p:spPr>
          <a:xfrm>
            <a:off x="750627" y="1282889"/>
            <a:ext cx="7539243" cy="5262979"/>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b="1" dirty="0" smtClean="0"/>
              <a:t>        while </a:t>
            </a:r>
            <a:r>
              <a:rPr lang="en-US" altLang="ja-JP" sz="2800" dirty="0" smtClean="0"/>
              <a:t>y&gt;0</a:t>
            </a:r>
            <a:r>
              <a:rPr lang="en-US" altLang="ja-JP" sz="2800" b="1" dirty="0" smtClean="0"/>
              <a:t> do</a:t>
            </a:r>
          </a:p>
          <a:p>
            <a:r>
              <a:rPr lang="en-US" altLang="ja-JP" sz="2800" dirty="0" smtClean="0"/>
              <a:t>            </a:t>
            </a:r>
            <a:r>
              <a:rPr lang="en-US" altLang="ja-JP" sz="2800" b="1" dirty="0" smtClean="0"/>
              <a:t>begin</a:t>
            </a:r>
          </a:p>
          <a:p>
            <a:r>
              <a:rPr lang="en-US" altLang="ja-JP" sz="2800" dirty="0" smtClean="0"/>
              <a:t>                </a:t>
            </a:r>
            <a:r>
              <a:rPr lang="en-US" altLang="ja-JP" sz="2800" b="1" dirty="0" smtClean="0"/>
              <a:t>if</a:t>
            </a:r>
            <a:r>
              <a:rPr lang="en-US" altLang="ja-JP" sz="2800" dirty="0" smtClean="0"/>
              <a:t> x=3 </a:t>
            </a:r>
            <a:r>
              <a:rPr lang="en-US" altLang="ja-JP" sz="2800" b="1" dirty="0" smtClean="0"/>
              <a:t>then</a:t>
            </a:r>
          </a:p>
          <a:p>
            <a:r>
              <a:rPr kumimoji="1" lang="en-US" altLang="ja-JP" sz="2800" dirty="0" smtClean="0"/>
              <a:t>                    </a:t>
            </a:r>
            <a:r>
              <a:rPr kumimoji="1" lang="en-US" altLang="ja-JP" sz="2800" b="1" dirty="0" smtClean="0"/>
              <a:t>break</a:t>
            </a:r>
            <a:r>
              <a:rPr kumimoji="1" lang="en-US" altLang="ja-JP" sz="2800" dirty="0" smtClean="0"/>
              <a:t>;</a:t>
            </a:r>
          </a:p>
          <a:p>
            <a:r>
              <a:rPr lang="en-US" altLang="ja-JP" sz="2800" b="1" dirty="0" smtClean="0"/>
              <a:t>                </a:t>
            </a:r>
            <a:r>
              <a:rPr lang="en-US" altLang="ja-JP" sz="2800" dirty="0" smtClean="0"/>
              <a:t>z := z + 1;</a:t>
            </a:r>
          </a:p>
          <a:p>
            <a:r>
              <a:rPr kumimoji="1" lang="en-US" altLang="ja-JP" sz="2800" dirty="0" smtClean="0"/>
              <a:t>                y := y - 1</a:t>
            </a:r>
          </a:p>
          <a:p>
            <a:r>
              <a:rPr kumimoji="1" lang="en-US" altLang="ja-JP" sz="2800" dirty="0" smtClean="0"/>
              <a:t>            </a:t>
            </a:r>
            <a:r>
              <a:rPr kumimoji="1" lang="en-US" altLang="ja-JP" sz="2800" b="1" dirty="0" smtClean="0"/>
              <a:t>end</a:t>
            </a:r>
            <a:r>
              <a:rPr kumimoji="1" lang="en-US" altLang="ja-JP" sz="2800" dirty="0" smtClean="0"/>
              <a:t>;</a:t>
            </a:r>
          </a:p>
          <a:p>
            <a:r>
              <a:rPr kumimoji="1" lang="en-US" altLang="ja-JP" sz="2800" dirty="0" smtClean="0"/>
              <a:t>        x := x – 1</a:t>
            </a:r>
          </a:p>
          <a:p>
            <a:r>
              <a:rPr lang="en-US" altLang="ja-JP" sz="2800" dirty="0" smtClean="0"/>
              <a:t>   </a:t>
            </a:r>
            <a:r>
              <a:rPr lang="en-US" altLang="ja-JP" sz="2800" b="1" dirty="0" smtClean="0"/>
              <a:t> end</a:t>
            </a:r>
            <a:endParaRPr kumimoji="1" lang="ja-JP" altLang="en-US" sz="28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2609" y="54592"/>
            <a:ext cx="8229600" cy="723331"/>
          </a:xfrm>
        </p:spPr>
        <p:txBody>
          <a:bodyPr>
            <a:normAutofit/>
          </a:bodyPr>
          <a:lstStyle/>
          <a:p>
            <a:r>
              <a:rPr lang="ja-JP" altLang="en-US" sz="4000" dirty="0" smtClean="0"/>
              <a:t>練習問題４</a:t>
            </a:r>
            <a:endParaRPr kumimoji="1" lang="ja-JP" altLang="en-US" sz="4000" dirty="0"/>
          </a:p>
        </p:txBody>
      </p:sp>
      <p:sp>
        <p:nvSpPr>
          <p:cNvPr id="4" name="テキスト ボックス 3"/>
          <p:cNvSpPr txBox="1"/>
          <p:nvPr/>
        </p:nvSpPr>
        <p:spPr>
          <a:xfrm>
            <a:off x="832508" y="760542"/>
            <a:ext cx="7539243" cy="6124754"/>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b="1" dirty="0" smtClean="0"/>
              <a:t>        while </a:t>
            </a:r>
            <a:r>
              <a:rPr lang="en-US" altLang="ja-JP" sz="2800" dirty="0" smtClean="0"/>
              <a:t>y&gt;0</a:t>
            </a:r>
            <a:r>
              <a:rPr lang="en-US" altLang="ja-JP" sz="2800" b="1" dirty="0" smtClean="0"/>
              <a:t> do</a:t>
            </a:r>
          </a:p>
          <a:p>
            <a:r>
              <a:rPr lang="en-US" altLang="ja-JP" sz="2800" dirty="0" smtClean="0"/>
              <a:t>            </a:t>
            </a:r>
            <a:r>
              <a:rPr lang="en-US" altLang="ja-JP" sz="2800" b="1" dirty="0" smtClean="0"/>
              <a:t>begin</a:t>
            </a:r>
          </a:p>
          <a:p>
            <a:r>
              <a:rPr lang="en-US" altLang="ja-JP" sz="2800" dirty="0" smtClean="0"/>
              <a:t>                </a:t>
            </a:r>
            <a:r>
              <a:rPr lang="en-US" altLang="ja-JP" sz="2800" b="1" dirty="0" smtClean="0"/>
              <a:t>if</a:t>
            </a:r>
            <a:r>
              <a:rPr lang="en-US" altLang="ja-JP" sz="2800" dirty="0" smtClean="0"/>
              <a:t> x</a:t>
            </a:r>
            <a:r>
              <a:rPr lang="en-US" altLang="ja-JP" sz="2800" dirty="0" smtClean="0">
                <a:sym typeface="Symbol"/>
              </a:rPr>
              <a:t></a:t>
            </a:r>
            <a:r>
              <a:rPr lang="en-US" altLang="ja-JP" sz="2800" dirty="0" smtClean="0"/>
              <a:t>3 </a:t>
            </a:r>
            <a:r>
              <a:rPr lang="en-US" altLang="ja-JP" sz="2800" b="1" dirty="0" smtClean="0"/>
              <a:t>then</a:t>
            </a:r>
          </a:p>
          <a:p>
            <a:r>
              <a:rPr lang="en-US" altLang="ja-JP" sz="2800" b="1" dirty="0" smtClean="0"/>
              <a:t>                    begin</a:t>
            </a:r>
          </a:p>
          <a:p>
            <a:r>
              <a:rPr lang="en-US" altLang="ja-JP" sz="2800" b="1" dirty="0" smtClean="0"/>
              <a:t>                        </a:t>
            </a:r>
            <a:r>
              <a:rPr lang="en-US" altLang="ja-JP" sz="2800" dirty="0" smtClean="0"/>
              <a:t>y := y – 1;</a:t>
            </a:r>
          </a:p>
          <a:p>
            <a:r>
              <a:rPr kumimoji="1" lang="en-US" altLang="ja-JP" sz="2800" dirty="0" smtClean="0"/>
              <a:t>                        </a:t>
            </a:r>
            <a:r>
              <a:rPr kumimoji="1" lang="en-US" altLang="ja-JP" sz="2800" b="1" dirty="0" smtClean="0"/>
              <a:t>continue</a:t>
            </a:r>
          </a:p>
          <a:p>
            <a:r>
              <a:rPr lang="en-US" altLang="ja-JP" sz="2800" b="1" dirty="0" smtClean="0"/>
              <a:t>                    end</a:t>
            </a:r>
            <a:endParaRPr kumimoji="1" lang="en-US" altLang="ja-JP" sz="2800" dirty="0" smtClean="0"/>
          </a:p>
          <a:p>
            <a:r>
              <a:rPr lang="en-US" altLang="ja-JP" sz="2800" b="1" dirty="0" smtClean="0"/>
              <a:t>                </a:t>
            </a:r>
            <a:r>
              <a:rPr lang="en-US" altLang="ja-JP" sz="2800" dirty="0" smtClean="0"/>
              <a:t>z := z + 1;</a:t>
            </a:r>
            <a:r>
              <a:rPr kumimoji="1" lang="en-US" altLang="ja-JP" sz="2800" dirty="0" smtClean="0"/>
              <a:t>  y := y - 1</a:t>
            </a:r>
          </a:p>
          <a:p>
            <a:r>
              <a:rPr kumimoji="1" lang="en-US" altLang="ja-JP" sz="2800" dirty="0" smtClean="0"/>
              <a:t>            </a:t>
            </a:r>
            <a:r>
              <a:rPr kumimoji="1" lang="en-US" altLang="ja-JP" sz="2800" b="1" dirty="0" smtClean="0"/>
              <a:t>end</a:t>
            </a:r>
            <a:r>
              <a:rPr kumimoji="1" lang="en-US" altLang="ja-JP" sz="2800" dirty="0" smtClean="0"/>
              <a:t>;</a:t>
            </a:r>
          </a:p>
          <a:p>
            <a:r>
              <a:rPr kumimoji="1" lang="en-US" altLang="ja-JP" sz="2800" dirty="0" smtClean="0"/>
              <a:t>        x := x – 1</a:t>
            </a:r>
          </a:p>
          <a:p>
            <a:r>
              <a:rPr lang="en-US" altLang="ja-JP" sz="2800" dirty="0" smtClean="0"/>
              <a:t>   </a:t>
            </a:r>
            <a:r>
              <a:rPr lang="en-US" altLang="ja-JP" sz="2800" b="1" dirty="0" smtClean="0"/>
              <a:t> end</a:t>
            </a:r>
            <a:endParaRPr kumimoji="1" lang="ja-JP" altLang="en-US" sz="28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練習問題５</a:t>
            </a:r>
            <a:endParaRPr kumimoji="1" lang="ja-JP" altLang="en-US" dirty="0"/>
          </a:p>
        </p:txBody>
      </p:sp>
      <p:sp>
        <p:nvSpPr>
          <p:cNvPr id="4" name="テキスト ボックス 3"/>
          <p:cNvSpPr txBox="1"/>
          <p:nvPr/>
        </p:nvSpPr>
        <p:spPr>
          <a:xfrm>
            <a:off x="900752" y="1610434"/>
            <a:ext cx="7539243" cy="3108543"/>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dirty="0" smtClean="0"/>
              <a:t>x := 10;</a:t>
            </a:r>
          </a:p>
          <a:p>
            <a:r>
              <a:rPr lang="en-US" altLang="ja-JP" sz="2800" dirty="0" smtClean="0"/>
              <a:t>sum := 0;</a:t>
            </a:r>
          </a:p>
          <a:p>
            <a:r>
              <a:rPr lang="en-US" altLang="ja-JP" sz="2800" dirty="0" smtClean="0"/>
              <a:t>L:  sum := sum + x;</a:t>
            </a:r>
          </a:p>
          <a:p>
            <a:r>
              <a:rPr lang="en-US" altLang="ja-JP" sz="2800" dirty="0" smtClean="0"/>
              <a:t>x := x – 1;</a:t>
            </a:r>
          </a:p>
          <a:p>
            <a:r>
              <a:rPr lang="en-US" altLang="ja-JP" sz="2800" dirty="0" smtClean="0"/>
              <a:t>if x &gt; 0 then</a:t>
            </a:r>
          </a:p>
          <a:p>
            <a:r>
              <a:rPr lang="en-US" altLang="ja-JP" sz="2800" dirty="0" smtClean="0"/>
              <a:t>    </a:t>
            </a:r>
            <a:r>
              <a:rPr lang="en-US" altLang="ja-JP" sz="2800" dirty="0" err="1" smtClean="0"/>
              <a:t>goto</a:t>
            </a:r>
            <a:r>
              <a:rPr lang="en-US" altLang="ja-JP" sz="2800" smtClean="0"/>
              <a:t> L</a:t>
            </a:r>
            <a:endParaRPr lang="en-US" altLang="ja-JP" sz="28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練習問題６</a:t>
            </a:r>
            <a:endParaRPr kumimoji="1" lang="ja-JP" altLang="en-US" dirty="0"/>
          </a:p>
        </p:txBody>
      </p:sp>
      <p:sp>
        <p:nvSpPr>
          <p:cNvPr id="4" name="テキスト ボックス 3"/>
          <p:cNvSpPr txBox="1"/>
          <p:nvPr/>
        </p:nvSpPr>
        <p:spPr>
          <a:xfrm>
            <a:off x="914399" y="1501252"/>
            <a:ext cx="7539243" cy="4401205"/>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dirty="0" smtClean="0"/>
              <a:t>y := 3;</a:t>
            </a:r>
          </a:p>
          <a:p>
            <a:r>
              <a:rPr lang="en-US" altLang="ja-JP" sz="2800" b="1" dirty="0" smtClean="0"/>
              <a:t>case</a:t>
            </a:r>
            <a:r>
              <a:rPr lang="en-US" altLang="ja-JP" sz="2800" dirty="0" smtClean="0"/>
              <a:t> x </a:t>
            </a:r>
            <a:r>
              <a:rPr lang="en-US" altLang="ja-JP" sz="2800" b="1" dirty="0" smtClean="0"/>
              <a:t>of</a:t>
            </a:r>
          </a:p>
          <a:p>
            <a:r>
              <a:rPr lang="en-US" altLang="ja-JP" sz="2800" dirty="0" smtClean="0"/>
              <a:t>    1 : y := 1;</a:t>
            </a:r>
          </a:p>
          <a:p>
            <a:r>
              <a:rPr lang="en-US" altLang="ja-JP" sz="2800" dirty="0" smtClean="0"/>
              <a:t>    2 : y := x * 2;</a:t>
            </a:r>
          </a:p>
          <a:p>
            <a:r>
              <a:rPr lang="en-US" altLang="ja-JP" sz="2800" dirty="0" smtClean="0"/>
              <a:t>    3 : </a:t>
            </a:r>
            <a:r>
              <a:rPr lang="en-US" altLang="ja-JP" sz="2800" b="1" dirty="0" smtClean="0"/>
              <a:t>if</a:t>
            </a:r>
            <a:r>
              <a:rPr lang="en-US" altLang="ja-JP" sz="2800" dirty="0" smtClean="0"/>
              <a:t> z = 0 </a:t>
            </a:r>
            <a:r>
              <a:rPr lang="en-US" altLang="ja-JP" sz="2800" b="1" dirty="0" smtClean="0"/>
              <a:t>then</a:t>
            </a:r>
          </a:p>
          <a:p>
            <a:r>
              <a:rPr lang="en-US" altLang="ja-JP" sz="2800" dirty="0" smtClean="0"/>
              <a:t>              y := y * y</a:t>
            </a:r>
          </a:p>
          <a:p>
            <a:r>
              <a:rPr lang="en-US" altLang="ja-JP" sz="2800" dirty="0" smtClean="0"/>
              <a:t>         </a:t>
            </a:r>
            <a:r>
              <a:rPr lang="en-US" altLang="ja-JP" sz="2800" b="1" dirty="0" smtClean="0"/>
              <a:t>else</a:t>
            </a:r>
            <a:r>
              <a:rPr lang="en-US" altLang="ja-JP" sz="2800" dirty="0" smtClean="0"/>
              <a:t> </a:t>
            </a:r>
          </a:p>
          <a:p>
            <a:r>
              <a:rPr lang="en-US" altLang="ja-JP" sz="2800" dirty="0" smtClean="0"/>
              <a:t>              y := y * y * y</a:t>
            </a:r>
          </a:p>
          <a:p>
            <a:r>
              <a:rPr lang="en-US" altLang="ja-JP" sz="2800" b="1" dirty="0" smtClean="0"/>
              <a:t>end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258" y="97215"/>
            <a:ext cx="8229600" cy="653410"/>
          </a:xfrm>
        </p:spPr>
        <p:txBody>
          <a:bodyPr>
            <a:normAutofit fontScale="90000"/>
          </a:bodyPr>
          <a:lstStyle/>
          <a:p>
            <a:r>
              <a:rPr kumimoji="1" lang="ja-JP" altLang="en-US" dirty="0" smtClean="0"/>
              <a:t>練習問題７</a:t>
            </a:r>
            <a:endParaRPr kumimoji="1" lang="ja-JP" altLang="en-US" dirty="0"/>
          </a:p>
        </p:txBody>
      </p:sp>
      <p:sp>
        <p:nvSpPr>
          <p:cNvPr id="4" name="テキスト ボックス 3"/>
          <p:cNvSpPr txBox="1"/>
          <p:nvPr/>
        </p:nvSpPr>
        <p:spPr>
          <a:xfrm>
            <a:off x="586433" y="734037"/>
            <a:ext cx="7773135" cy="954107"/>
          </a:xfrm>
          <a:prstGeom prst="rect">
            <a:avLst/>
          </a:prstGeom>
          <a:noFill/>
        </p:spPr>
        <p:txBody>
          <a:bodyPr wrap="square" rtlCol="0">
            <a:spAutoFit/>
          </a:bodyPr>
          <a:lstStyle/>
          <a:p>
            <a:r>
              <a:rPr kumimoji="1" lang="ja-JP" altLang="en-US" sz="2800" dirty="0" smtClean="0"/>
              <a:t>以下のプログラム中の２か所の</a:t>
            </a:r>
            <a:r>
              <a:rPr kumimoji="1" lang="en-US" altLang="ja-JP" sz="2800" dirty="0" smtClean="0"/>
              <a:t>if</a:t>
            </a:r>
            <a:r>
              <a:rPr kumimoji="1" lang="ja-JP" altLang="en-US" sz="2800" dirty="0" smtClean="0"/>
              <a:t>文および内側の</a:t>
            </a:r>
            <a:r>
              <a:rPr kumimoji="1" lang="en-US" altLang="ja-JP" sz="2800" dirty="0" smtClean="0"/>
              <a:t>while</a:t>
            </a:r>
            <a:r>
              <a:rPr kumimoji="1" lang="ja-JP" altLang="en-US" sz="2800" dirty="0" smtClean="0"/>
              <a:t>文の入口</a:t>
            </a:r>
            <a:r>
              <a:rPr lang="ja-JP" altLang="en-US" sz="2800" dirty="0" smtClean="0"/>
              <a:t>、出口はそれぞれいくつか。</a:t>
            </a:r>
            <a:endParaRPr kumimoji="1" lang="en-US" altLang="ja-JP" sz="2800" dirty="0" smtClean="0"/>
          </a:p>
        </p:txBody>
      </p:sp>
      <p:sp>
        <p:nvSpPr>
          <p:cNvPr id="5" name="テキスト ボックス 4"/>
          <p:cNvSpPr txBox="1"/>
          <p:nvPr/>
        </p:nvSpPr>
        <p:spPr>
          <a:xfrm>
            <a:off x="1419369" y="1595021"/>
            <a:ext cx="4981432" cy="5262979"/>
          </a:xfrm>
          <a:prstGeom prst="rect">
            <a:avLst/>
          </a:prstGeom>
          <a:noFill/>
        </p:spPr>
        <p:txBody>
          <a:bodyPr wrap="square" rtlCol="0">
            <a:spAutoFit/>
          </a:bodyPr>
          <a:lstStyle/>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b="1" dirty="0" smtClean="0"/>
              <a:t>        while </a:t>
            </a:r>
            <a:r>
              <a:rPr lang="en-US" altLang="ja-JP" sz="2800" dirty="0" smtClean="0"/>
              <a:t>y&gt;0</a:t>
            </a:r>
            <a:r>
              <a:rPr lang="en-US" altLang="ja-JP" sz="2800" b="1" dirty="0" smtClean="0"/>
              <a:t> do</a:t>
            </a:r>
          </a:p>
          <a:p>
            <a:r>
              <a:rPr lang="en-US" altLang="ja-JP" sz="2800" dirty="0" smtClean="0"/>
              <a:t>            </a:t>
            </a:r>
            <a:r>
              <a:rPr lang="en-US" altLang="ja-JP" sz="2800" b="1" dirty="0" smtClean="0"/>
              <a:t>begin</a:t>
            </a:r>
          </a:p>
          <a:p>
            <a:r>
              <a:rPr lang="en-US" altLang="ja-JP" sz="2800" dirty="0" smtClean="0"/>
              <a:t>                </a:t>
            </a:r>
            <a:r>
              <a:rPr lang="en-US" altLang="ja-JP" sz="2800" b="1" dirty="0" smtClean="0"/>
              <a:t>if</a:t>
            </a:r>
            <a:r>
              <a:rPr lang="en-US" altLang="ja-JP" sz="2800" dirty="0" smtClean="0"/>
              <a:t> x=3 </a:t>
            </a:r>
            <a:r>
              <a:rPr lang="en-US" altLang="ja-JP" sz="2800" b="1" dirty="0" smtClean="0"/>
              <a:t>then</a:t>
            </a:r>
          </a:p>
          <a:p>
            <a:r>
              <a:rPr kumimoji="1" lang="en-US" altLang="ja-JP" sz="2800" dirty="0" smtClean="0"/>
              <a:t>                    </a:t>
            </a:r>
            <a:r>
              <a:rPr kumimoji="1" lang="en-US" altLang="ja-JP" sz="2800" b="1" dirty="0" smtClean="0"/>
              <a:t>break</a:t>
            </a:r>
            <a:r>
              <a:rPr kumimoji="1" lang="en-US" altLang="ja-JP" sz="2800" dirty="0" smtClean="0"/>
              <a:t>;</a:t>
            </a:r>
          </a:p>
          <a:p>
            <a:r>
              <a:rPr lang="en-US" altLang="ja-JP" sz="2800" b="1" dirty="0" smtClean="0"/>
              <a:t>                </a:t>
            </a:r>
            <a:r>
              <a:rPr lang="en-US" altLang="ja-JP" sz="2800" dirty="0" smtClean="0"/>
              <a:t>L:</a:t>
            </a:r>
            <a:r>
              <a:rPr lang="en-US" altLang="ja-JP" sz="2800" b="1" dirty="0" smtClean="0"/>
              <a:t>  </a:t>
            </a:r>
            <a:r>
              <a:rPr lang="en-US" altLang="ja-JP" sz="2800" dirty="0" smtClean="0"/>
              <a:t>z := z + 1;</a:t>
            </a:r>
          </a:p>
          <a:p>
            <a:r>
              <a:rPr kumimoji="1" lang="en-US" altLang="ja-JP" sz="2800" dirty="0" smtClean="0"/>
              <a:t>                y := y - 1</a:t>
            </a:r>
          </a:p>
          <a:p>
            <a:r>
              <a:rPr kumimoji="1" lang="en-US" altLang="ja-JP" sz="2800" dirty="0" smtClean="0"/>
              <a:t>            </a:t>
            </a:r>
            <a:r>
              <a:rPr kumimoji="1" lang="en-US" altLang="ja-JP" sz="2800" b="1" dirty="0" smtClean="0"/>
              <a:t>end</a:t>
            </a:r>
            <a:r>
              <a:rPr kumimoji="1" lang="en-US" altLang="ja-JP" sz="2800" dirty="0" smtClean="0"/>
              <a:t>;</a:t>
            </a:r>
          </a:p>
          <a:p>
            <a:r>
              <a:rPr kumimoji="1" lang="en-US" altLang="ja-JP" sz="2800" dirty="0" smtClean="0"/>
              <a:t>        x := x – 1;</a:t>
            </a:r>
          </a:p>
          <a:p>
            <a:r>
              <a:rPr lang="en-US" altLang="ja-JP" sz="2800" dirty="0" smtClean="0"/>
              <a:t>        </a:t>
            </a:r>
            <a:r>
              <a:rPr lang="en-US" altLang="ja-JP" sz="2800" b="1" dirty="0" smtClean="0"/>
              <a:t>if</a:t>
            </a:r>
            <a:r>
              <a:rPr lang="en-US" altLang="ja-JP" sz="2800" dirty="0" smtClean="0"/>
              <a:t> x = 2 </a:t>
            </a:r>
            <a:r>
              <a:rPr lang="en-US" altLang="ja-JP" sz="2800" b="1" dirty="0" smtClean="0"/>
              <a:t>then</a:t>
            </a:r>
            <a:r>
              <a:rPr lang="en-US" altLang="ja-JP" sz="2800" dirty="0" smtClean="0"/>
              <a:t> </a:t>
            </a:r>
            <a:r>
              <a:rPr lang="en-US" altLang="ja-JP" sz="2800" dirty="0" err="1" smtClean="0"/>
              <a:t>goto</a:t>
            </a:r>
            <a:r>
              <a:rPr lang="en-US" altLang="ja-JP" sz="2800" dirty="0" smtClean="0"/>
              <a:t> L</a:t>
            </a:r>
            <a:endParaRPr kumimoji="1" lang="en-US" altLang="ja-JP" sz="2800" dirty="0" smtClean="0"/>
          </a:p>
          <a:p>
            <a:r>
              <a:rPr lang="en-US" altLang="ja-JP" sz="2800" dirty="0" smtClean="0"/>
              <a:t>   </a:t>
            </a:r>
            <a:r>
              <a:rPr lang="en-US" altLang="ja-JP" sz="2800" b="1" dirty="0" smtClean="0"/>
              <a:t> end</a:t>
            </a:r>
            <a:endParaRPr kumimoji="1" lang="ja-JP" altLang="en-US" sz="2800" b="1" dirty="0"/>
          </a:p>
        </p:txBody>
      </p:sp>
    </p:spTree>
    <p:extLst>
      <p:ext uri="{BB962C8B-B14F-4D97-AF65-F5344CB8AC3E}">
        <p14:creationId xmlns:p14="http://schemas.microsoft.com/office/powerpoint/2010/main" val="4690668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代入</a:t>
            </a:r>
            <a:endParaRPr kumimoji="1" lang="ja-JP" altLang="en-US" dirty="0"/>
          </a:p>
        </p:txBody>
      </p:sp>
      <p:sp>
        <p:nvSpPr>
          <p:cNvPr id="6" name="テキスト ボックス 5"/>
          <p:cNvSpPr txBox="1"/>
          <p:nvPr/>
        </p:nvSpPr>
        <p:spPr>
          <a:xfrm>
            <a:off x="581069" y="1414237"/>
            <a:ext cx="8194441" cy="4401205"/>
          </a:xfrm>
          <a:prstGeom prst="rect">
            <a:avLst/>
          </a:prstGeom>
          <a:noFill/>
        </p:spPr>
        <p:txBody>
          <a:bodyPr wrap="square" rtlCol="0">
            <a:spAutoFit/>
          </a:bodyPr>
          <a:lstStyle/>
          <a:p>
            <a:r>
              <a:rPr kumimoji="1" lang="ja-JP" altLang="en-US" sz="2800" dirty="0" smtClean="0"/>
              <a:t>命令型言語では、変数の値を変える操作が基本</a:t>
            </a:r>
            <a:r>
              <a:rPr lang="ja-JP" altLang="en-US" sz="2800" dirty="0" smtClean="0"/>
              <a:t>。</a:t>
            </a:r>
            <a:endParaRPr lang="en-US" altLang="ja-JP" sz="2800" dirty="0" smtClean="0"/>
          </a:p>
          <a:p>
            <a:r>
              <a:rPr lang="ja-JP" altLang="en-US" sz="2800" dirty="0" smtClean="0"/>
              <a:t>代入</a:t>
            </a:r>
            <a:r>
              <a:rPr lang="en-US" altLang="ja-JP" sz="2800" dirty="0" smtClean="0"/>
              <a:t>(assignment)</a:t>
            </a:r>
            <a:r>
              <a:rPr lang="ja-JP" altLang="en-US" sz="2800" dirty="0" smtClean="0"/>
              <a:t>によって変数の値を変える。</a:t>
            </a:r>
            <a:endParaRPr lang="en-US" altLang="ja-JP" sz="2800" dirty="0" smtClean="0"/>
          </a:p>
          <a:p>
            <a:r>
              <a:rPr lang="ja-JP" altLang="en-US" sz="2800" dirty="0" smtClean="0"/>
              <a:t>（代入の例）</a:t>
            </a:r>
            <a:endParaRPr lang="en-US" altLang="ja-JP" sz="2800" dirty="0" smtClean="0"/>
          </a:p>
          <a:p>
            <a:r>
              <a:rPr kumimoji="1" lang="en-US" altLang="ja-JP" sz="2800" dirty="0" smtClean="0"/>
              <a:t>   x := 2+3</a:t>
            </a:r>
          </a:p>
          <a:p>
            <a:r>
              <a:rPr lang="en-US" altLang="ja-JP" sz="2800" dirty="0" smtClean="0"/>
              <a:t>   x := a[</a:t>
            </a:r>
            <a:r>
              <a:rPr lang="en-US" altLang="ja-JP" sz="2800" dirty="0" err="1" smtClean="0"/>
              <a:t>i</a:t>
            </a:r>
            <a:r>
              <a:rPr lang="en-US" altLang="ja-JP" sz="2800" dirty="0" smtClean="0"/>
              <a:t>]</a:t>
            </a:r>
          </a:p>
          <a:p>
            <a:r>
              <a:rPr kumimoji="1" lang="en-US" altLang="ja-JP" sz="2800" dirty="0" smtClean="0"/>
              <a:t>   a</a:t>
            </a:r>
            <a:r>
              <a:rPr lang="en-US" altLang="ja-JP" sz="2800" dirty="0" smtClean="0"/>
              <a:t>[</a:t>
            </a:r>
            <a:r>
              <a:rPr lang="en-US" altLang="ja-JP" sz="2800" dirty="0" err="1" smtClean="0"/>
              <a:t>i</a:t>
            </a:r>
            <a:r>
              <a:rPr lang="en-US" altLang="ja-JP" sz="2800" dirty="0" smtClean="0"/>
              <a:t>] := x</a:t>
            </a:r>
          </a:p>
          <a:p>
            <a:r>
              <a:rPr lang="ja-JP" altLang="en-US" sz="2800" dirty="0" smtClean="0"/>
              <a:t>手続き呼び出しによって間接的に変数を値を変えることもできる。</a:t>
            </a:r>
            <a:endParaRPr lang="en-US" altLang="ja-JP" sz="2800" dirty="0" smtClean="0"/>
          </a:p>
          <a:p>
            <a:r>
              <a:rPr lang="en-US" altLang="ja-JP" sz="2800" dirty="0" smtClean="0"/>
              <a:t>(</a:t>
            </a:r>
            <a:r>
              <a:rPr lang="ja-JP" altLang="en-US" sz="2800" dirty="0" smtClean="0"/>
              <a:t>手続き呼び出しの例</a:t>
            </a:r>
            <a:r>
              <a:rPr lang="en-US" altLang="ja-JP" sz="2800" dirty="0" smtClean="0"/>
              <a:t>)</a:t>
            </a:r>
          </a:p>
          <a:p>
            <a:r>
              <a:rPr lang="ja-JP" altLang="en-US" sz="2800" dirty="0" smtClean="0"/>
              <a:t>   </a:t>
            </a:r>
            <a:r>
              <a:rPr lang="en-US" altLang="ja-JP" sz="2800" dirty="0" smtClean="0"/>
              <a:t>read(x)</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構造化プログラミング</a:t>
            </a:r>
            <a:r>
              <a:rPr kumimoji="1" lang="en-US" altLang="ja-JP" dirty="0" smtClean="0"/>
              <a:t/>
            </a:r>
            <a:br>
              <a:rPr kumimoji="1" lang="en-US" altLang="ja-JP" dirty="0" smtClean="0"/>
            </a:br>
            <a:r>
              <a:rPr lang="ja-JP" altLang="en-US" dirty="0" smtClean="0"/>
              <a:t>（</a:t>
            </a:r>
            <a:r>
              <a:rPr lang="en-US" altLang="ja-JP" dirty="0" smtClean="0"/>
              <a:t>structured programming</a:t>
            </a:r>
            <a:r>
              <a:rPr lang="ja-JP" altLang="en-US" dirty="0" smtClean="0"/>
              <a:t>）</a:t>
            </a:r>
            <a:endParaRPr kumimoji="1" lang="ja-JP" altLang="en-US" dirty="0"/>
          </a:p>
        </p:txBody>
      </p:sp>
      <p:sp>
        <p:nvSpPr>
          <p:cNvPr id="4" name="テキスト ボックス 3"/>
          <p:cNvSpPr txBox="1"/>
          <p:nvPr/>
        </p:nvSpPr>
        <p:spPr>
          <a:xfrm>
            <a:off x="857224" y="1571612"/>
            <a:ext cx="7715304" cy="1815882"/>
          </a:xfrm>
          <a:prstGeom prst="rect">
            <a:avLst/>
          </a:prstGeom>
          <a:noFill/>
        </p:spPr>
        <p:txBody>
          <a:bodyPr wrap="square" rtlCol="0">
            <a:spAutoFit/>
          </a:bodyPr>
          <a:lstStyle/>
          <a:p>
            <a:r>
              <a:rPr kumimoji="1" lang="ja-JP" altLang="en-US" sz="2800" dirty="0" smtClean="0"/>
              <a:t>プログラムを見て、行われる計算が容易に分かるように言語を設計するべき。</a:t>
            </a:r>
            <a:r>
              <a:rPr lang="en-US" altLang="ja-JP" sz="2800" dirty="0" err="1" smtClean="0"/>
              <a:t>g</a:t>
            </a:r>
            <a:r>
              <a:rPr kumimoji="1" lang="en-US" altLang="ja-JP" sz="2800" dirty="0" err="1" smtClean="0"/>
              <a:t>oto</a:t>
            </a:r>
            <a:r>
              <a:rPr kumimoji="1" lang="ja-JP" altLang="en-US" sz="2800" dirty="0" smtClean="0"/>
              <a:t>文を多用したプログラムではどのような計算が行われるのかわかりにくくなる。</a:t>
            </a:r>
            <a:endParaRPr kumimoji="1" lang="en-US" altLang="ja-JP" sz="2800" dirty="0" smtClean="0"/>
          </a:p>
        </p:txBody>
      </p:sp>
      <p:sp>
        <p:nvSpPr>
          <p:cNvPr id="5" name="正方形/長方形 4"/>
          <p:cNvSpPr/>
          <p:nvPr/>
        </p:nvSpPr>
        <p:spPr>
          <a:xfrm>
            <a:off x="921412" y="3464397"/>
            <a:ext cx="7635734" cy="954107"/>
          </a:xfrm>
          <a:prstGeom prst="rect">
            <a:avLst/>
          </a:prstGeom>
          <a:ln>
            <a:solidFill>
              <a:schemeClr val="tx1"/>
            </a:solidFill>
          </a:ln>
        </p:spPr>
        <p:txBody>
          <a:bodyPr wrap="square">
            <a:spAutoFit/>
          </a:bodyPr>
          <a:lstStyle/>
          <a:p>
            <a:r>
              <a:rPr lang="ja-JP" altLang="en-US" sz="2800" dirty="0" smtClean="0"/>
              <a:t>構造化プログラミング：プログラムの構造が、どのような計算が行われるかの理解の助けになる。</a:t>
            </a:r>
            <a:endParaRPr lang="ja-JP" altLang="en-US" sz="2800" dirty="0"/>
          </a:p>
        </p:txBody>
      </p:sp>
      <p:sp>
        <p:nvSpPr>
          <p:cNvPr id="6" name="テキスト ボックス 5"/>
          <p:cNvSpPr txBox="1"/>
          <p:nvPr/>
        </p:nvSpPr>
        <p:spPr>
          <a:xfrm>
            <a:off x="915011" y="4583307"/>
            <a:ext cx="7478360" cy="954107"/>
          </a:xfrm>
          <a:prstGeom prst="rect">
            <a:avLst/>
          </a:prstGeom>
          <a:noFill/>
        </p:spPr>
        <p:txBody>
          <a:bodyPr wrap="square" rtlCol="0">
            <a:spAutoFit/>
          </a:bodyPr>
          <a:lstStyle/>
          <a:p>
            <a:r>
              <a:rPr kumimoji="1" lang="ja-JP" altLang="en-US" sz="2800" dirty="0" smtClean="0"/>
              <a:t>構造化されたプログラムでも構造化されていないプログラムと同等の効率のものは書ける。</a:t>
            </a:r>
            <a:endParaRPr kumimoji="1" lang="ja-JP" altLang="en-US" sz="2800" dirty="0"/>
          </a:p>
        </p:txBody>
      </p:sp>
      <p:sp>
        <p:nvSpPr>
          <p:cNvPr id="7" name="正方形/長方形 6"/>
          <p:cNvSpPr/>
          <p:nvPr/>
        </p:nvSpPr>
        <p:spPr>
          <a:xfrm>
            <a:off x="887102" y="5603079"/>
            <a:ext cx="7710987" cy="1200329"/>
          </a:xfrm>
          <a:prstGeom prst="rect">
            <a:avLst/>
          </a:prstGeom>
          <a:ln>
            <a:solidFill>
              <a:schemeClr val="tx1"/>
            </a:solidFill>
          </a:ln>
        </p:spPr>
        <p:txBody>
          <a:bodyPr wrap="square">
            <a:spAutoFit/>
          </a:bodyPr>
          <a:lstStyle/>
          <a:p>
            <a:r>
              <a:rPr lang="en-US" altLang="ja-JP" sz="2400" dirty="0" smtClean="0"/>
              <a:t>[</a:t>
            </a:r>
            <a:r>
              <a:rPr lang="ja-JP" altLang="en-US" sz="2400" dirty="0" smtClean="0"/>
              <a:t>参考文献</a:t>
            </a:r>
            <a:r>
              <a:rPr lang="en-US" altLang="ja-JP" sz="2400" dirty="0" smtClean="0"/>
              <a:t>] </a:t>
            </a:r>
            <a:r>
              <a:rPr lang="en-US" altLang="ja-JP" sz="2400" dirty="0" err="1" smtClean="0"/>
              <a:t>Edsger</a:t>
            </a:r>
            <a:r>
              <a:rPr lang="en-US" altLang="ja-JP" sz="2400" dirty="0" smtClean="0"/>
              <a:t> </a:t>
            </a:r>
            <a:r>
              <a:rPr lang="en-US" altLang="ja-JP" sz="2400" dirty="0" err="1" smtClean="0"/>
              <a:t>Dijkstra</a:t>
            </a:r>
            <a:r>
              <a:rPr lang="en-US" altLang="ja-JP" sz="2400" dirty="0" smtClean="0"/>
              <a:t>, “Go to statement considered harmful”, </a:t>
            </a:r>
            <a:r>
              <a:rPr lang="en-US" altLang="ja-JP" sz="2400" i="1" dirty="0" smtClean="0"/>
              <a:t>Communication of the ACM</a:t>
            </a:r>
            <a:r>
              <a:rPr lang="en-US" altLang="ja-JP" sz="2400" dirty="0" smtClean="0"/>
              <a:t>, Vol. 11, No. 3, pp. 147-148, 1968.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構造化とは</a:t>
            </a:r>
            <a:endParaRPr kumimoji="1" lang="ja-JP" altLang="en-US" dirty="0"/>
          </a:p>
        </p:txBody>
      </p:sp>
      <p:sp>
        <p:nvSpPr>
          <p:cNvPr id="4" name="テキスト ボックス 3"/>
          <p:cNvSpPr txBox="1"/>
          <p:nvPr/>
        </p:nvSpPr>
        <p:spPr>
          <a:xfrm>
            <a:off x="857224" y="1571612"/>
            <a:ext cx="4834978" cy="523220"/>
          </a:xfrm>
          <a:prstGeom prst="rect">
            <a:avLst/>
          </a:prstGeom>
          <a:noFill/>
        </p:spPr>
        <p:txBody>
          <a:bodyPr wrap="none" rtlCol="0">
            <a:spAutoFit/>
          </a:bodyPr>
          <a:lstStyle/>
          <a:p>
            <a:r>
              <a:rPr kumimoji="1" lang="ja-JP" altLang="en-US" sz="2800" dirty="0" smtClean="0"/>
              <a:t>プログラムが構造化されている</a:t>
            </a:r>
            <a:endParaRPr kumimoji="1" lang="ja-JP" altLang="en-US" sz="2800" dirty="0"/>
          </a:p>
        </p:txBody>
      </p:sp>
      <p:sp>
        <p:nvSpPr>
          <p:cNvPr id="6" name="左右矢印 5"/>
          <p:cNvSpPr/>
          <p:nvPr/>
        </p:nvSpPr>
        <p:spPr>
          <a:xfrm>
            <a:off x="1142976" y="2357430"/>
            <a:ext cx="785818" cy="28575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184052" y="2197708"/>
            <a:ext cx="6045548" cy="954107"/>
          </a:xfrm>
          <a:prstGeom prst="rect">
            <a:avLst/>
          </a:prstGeom>
          <a:noFill/>
          <a:ln>
            <a:solidFill>
              <a:schemeClr val="tx1"/>
            </a:solidFill>
          </a:ln>
        </p:spPr>
        <p:txBody>
          <a:bodyPr wrap="square" rtlCol="0">
            <a:spAutoFit/>
          </a:bodyPr>
          <a:lstStyle/>
          <a:p>
            <a:r>
              <a:rPr kumimoji="1" lang="ja-JP" altLang="en-US" sz="2800" dirty="0" smtClean="0"/>
              <a:t>プログラムの制御フローが</a:t>
            </a:r>
            <a:r>
              <a:rPr kumimoji="1" lang="ja-JP" altLang="en-US" sz="2800" b="1" dirty="0" smtClean="0"/>
              <a:t>プログラムテキストの構文構造</a:t>
            </a:r>
            <a:r>
              <a:rPr kumimoji="1" lang="ja-JP" altLang="en-US" sz="2800" dirty="0" smtClean="0"/>
              <a:t>から明らか</a:t>
            </a:r>
            <a:endParaRPr kumimoji="1" lang="ja-JP" altLang="en-US" sz="2800" dirty="0"/>
          </a:p>
        </p:txBody>
      </p:sp>
      <p:sp>
        <p:nvSpPr>
          <p:cNvPr id="8" name="テキスト ボックス 7"/>
          <p:cNvSpPr txBox="1"/>
          <p:nvPr/>
        </p:nvSpPr>
        <p:spPr>
          <a:xfrm>
            <a:off x="1071538" y="3429000"/>
            <a:ext cx="6918775" cy="954107"/>
          </a:xfrm>
          <a:prstGeom prst="rect">
            <a:avLst/>
          </a:prstGeom>
          <a:noFill/>
        </p:spPr>
        <p:txBody>
          <a:bodyPr wrap="square" rtlCol="0">
            <a:spAutoFit/>
          </a:bodyPr>
          <a:lstStyle/>
          <a:p>
            <a:r>
              <a:rPr kumimoji="1" lang="ja-JP" altLang="en-US" sz="2800" dirty="0" smtClean="0"/>
              <a:t>明らかというのは、ここでは</a:t>
            </a:r>
            <a:r>
              <a:rPr kumimoji="1" lang="en-US" altLang="ja-JP" sz="2800" dirty="0" smtClean="0"/>
              <a:t>single entry, single exit</a:t>
            </a:r>
            <a:r>
              <a:rPr lang="ja-JP" altLang="en-US" sz="2800" dirty="0" smtClean="0"/>
              <a:t>（入口１つ、出口１つ）と定義する。</a:t>
            </a:r>
            <a:endParaRPr kumimoji="1" lang="en-US" altLang="ja-JP" sz="2800" dirty="0" smtClean="0"/>
          </a:p>
        </p:txBody>
      </p:sp>
      <p:sp>
        <p:nvSpPr>
          <p:cNvPr id="9" name="テキスト ボックス 8"/>
          <p:cNvSpPr txBox="1"/>
          <p:nvPr/>
        </p:nvSpPr>
        <p:spPr>
          <a:xfrm>
            <a:off x="1643042" y="4714884"/>
            <a:ext cx="4499324" cy="1815882"/>
          </a:xfrm>
          <a:prstGeom prst="rect">
            <a:avLst/>
          </a:prstGeom>
          <a:noFill/>
        </p:spPr>
        <p:txBody>
          <a:bodyPr wrap="none" rtlCol="0">
            <a:spAutoFit/>
          </a:bodyPr>
          <a:lstStyle/>
          <a:p>
            <a:r>
              <a:rPr lang="ja-JP" altLang="en-US" sz="2800" dirty="0" smtClean="0"/>
              <a:t>複合文（</a:t>
            </a:r>
            <a:r>
              <a:rPr lang="en-US" altLang="ja-JP" sz="2800" b="1" dirty="0"/>
              <a:t>begin</a:t>
            </a:r>
            <a:r>
              <a:rPr lang="en-US" altLang="ja-JP" sz="2800" dirty="0"/>
              <a:t>-</a:t>
            </a:r>
            <a:r>
              <a:rPr lang="en-US" altLang="ja-JP" sz="2800" b="1" dirty="0"/>
              <a:t>end</a:t>
            </a:r>
            <a:r>
              <a:rPr lang="ja-JP" altLang="en-US" sz="2800" dirty="0" smtClean="0"/>
              <a:t>）</a:t>
            </a:r>
            <a:endParaRPr lang="en-US" altLang="ja-JP" sz="2800" dirty="0" smtClean="0"/>
          </a:p>
          <a:p>
            <a:r>
              <a:rPr lang="ja-JP" altLang="en-US" sz="2800" dirty="0" smtClean="0"/>
              <a:t>条件文（</a:t>
            </a:r>
            <a:r>
              <a:rPr lang="en-US" altLang="ja-JP" sz="2800" b="1" dirty="0" smtClean="0"/>
              <a:t>if</a:t>
            </a:r>
            <a:r>
              <a:rPr lang="en-US" altLang="ja-JP" sz="2800" dirty="0"/>
              <a:t>-</a:t>
            </a:r>
            <a:r>
              <a:rPr lang="en-US" altLang="ja-JP" sz="2800" b="1" dirty="0"/>
              <a:t>then</a:t>
            </a:r>
            <a:r>
              <a:rPr lang="en-US" altLang="ja-JP" sz="2800" dirty="0"/>
              <a:t>, </a:t>
            </a:r>
            <a:r>
              <a:rPr lang="en-US" altLang="ja-JP" sz="2800" b="1" dirty="0"/>
              <a:t>if</a:t>
            </a:r>
            <a:r>
              <a:rPr lang="en-US" altLang="ja-JP" sz="2800" dirty="0"/>
              <a:t>-</a:t>
            </a:r>
            <a:r>
              <a:rPr lang="en-US" altLang="ja-JP" sz="2800" b="1" dirty="0"/>
              <a:t>then</a:t>
            </a:r>
            <a:r>
              <a:rPr lang="en-US" altLang="ja-JP" sz="2800" dirty="0"/>
              <a:t>-</a:t>
            </a:r>
            <a:r>
              <a:rPr lang="en-US" altLang="ja-JP" sz="2800" b="1" dirty="0" smtClean="0"/>
              <a:t>else</a:t>
            </a:r>
            <a:r>
              <a:rPr lang="ja-JP" altLang="en-US" sz="2800" dirty="0" smtClean="0"/>
              <a:t>）</a:t>
            </a:r>
            <a:endParaRPr lang="en-US" altLang="ja-JP" sz="2800" dirty="0"/>
          </a:p>
          <a:p>
            <a:r>
              <a:rPr kumimoji="1" lang="ja-JP" altLang="en-US" sz="2800" dirty="0" smtClean="0"/>
              <a:t>繰り返し文</a:t>
            </a:r>
            <a:r>
              <a:rPr lang="ja-JP" altLang="en-US" sz="2800" dirty="0" smtClean="0"/>
              <a:t>（</a:t>
            </a:r>
            <a:r>
              <a:rPr lang="en-US" altLang="ja-JP" sz="2800" b="1" dirty="0" smtClean="0"/>
              <a:t>while</a:t>
            </a:r>
            <a:r>
              <a:rPr lang="ja-JP" altLang="en-US" sz="2800" dirty="0" smtClean="0"/>
              <a:t>）</a:t>
            </a:r>
            <a:endParaRPr lang="en-US" altLang="ja-JP" sz="2800" dirty="0"/>
          </a:p>
          <a:p>
            <a:r>
              <a:rPr lang="ja-JP" altLang="en-US" sz="2800" dirty="0" smtClean="0"/>
              <a:t>選択文（</a:t>
            </a:r>
            <a:r>
              <a:rPr lang="en-US" altLang="ja-JP" sz="2800" b="1" dirty="0" smtClean="0"/>
              <a:t>case</a:t>
            </a:r>
            <a:r>
              <a:rPr lang="ja-JP" altLang="en-US" sz="2800" dirty="0" smtClean="0"/>
              <a:t>）</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基本ケース</a:t>
            </a:r>
            <a:endParaRPr kumimoji="1" lang="ja-JP" altLang="en-US" dirty="0"/>
          </a:p>
        </p:txBody>
      </p:sp>
      <p:sp>
        <p:nvSpPr>
          <p:cNvPr id="4" name="テキスト ボックス 3"/>
          <p:cNvSpPr txBox="1"/>
          <p:nvPr/>
        </p:nvSpPr>
        <p:spPr>
          <a:xfrm>
            <a:off x="857224" y="1643050"/>
            <a:ext cx="7713570" cy="2246769"/>
          </a:xfrm>
          <a:prstGeom prst="rect">
            <a:avLst/>
          </a:prstGeom>
          <a:noFill/>
        </p:spPr>
        <p:txBody>
          <a:bodyPr wrap="square" rtlCol="0">
            <a:spAutoFit/>
          </a:bodyPr>
          <a:lstStyle/>
          <a:p>
            <a:r>
              <a:rPr kumimoji="1" lang="ja-JP" altLang="en-US" sz="2800" dirty="0" smtClean="0"/>
              <a:t>代入文は</a:t>
            </a:r>
            <a:r>
              <a:rPr kumimoji="1" lang="en-US" altLang="ja-JP" sz="2800" dirty="0" smtClean="0"/>
              <a:t>single entry, single exit</a:t>
            </a:r>
            <a:r>
              <a:rPr kumimoji="1" lang="ja-JP" altLang="en-US" sz="2800" dirty="0" smtClean="0"/>
              <a:t>である。</a:t>
            </a:r>
            <a:endParaRPr kumimoji="1" lang="en-US" altLang="ja-JP" sz="2800" dirty="0" smtClean="0"/>
          </a:p>
          <a:p>
            <a:r>
              <a:rPr lang="ja-JP" altLang="en-US" sz="2800" dirty="0" smtClean="0"/>
              <a:t>たとえば、</a:t>
            </a:r>
            <a:endParaRPr lang="en-US" altLang="ja-JP" sz="2800" dirty="0" smtClean="0"/>
          </a:p>
          <a:p>
            <a:r>
              <a:rPr lang="en-US" altLang="ja-JP" sz="2800" dirty="0" smtClean="0"/>
              <a:t>    x := 3</a:t>
            </a:r>
          </a:p>
          <a:p>
            <a:r>
              <a:rPr lang="ja-JP" altLang="en-US" sz="2800" dirty="0" err="1" smtClean="0"/>
              <a:t>のような</a:t>
            </a:r>
            <a:r>
              <a:rPr lang="ja-JP" altLang="en-US" sz="2800" dirty="0" smtClean="0"/>
              <a:t>代入文の制御フローは、以下のように図示できる。</a:t>
            </a:r>
            <a:endParaRPr kumimoji="1" lang="ja-JP" altLang="en-US" sz="2800" dirty="0"/>
          </a:p>
        </p:txBody>
      </p:sp>
      <p:sp>
        <p:nvSpPr>
          <p:cNvPr id="5" name="テキスト ボックス 4"/>
          <p:cNvSpPr txBox="1"/>
          <p:nvPr/>
        </p:nvSpPr>
        <p:spPr>
          <a:xfrm>
            <a:off x="2808711" y="4801481"/>
            <a:ext cx="1043876" cy="523220"/>
          </a:xfrm>
          <a:prstGeom prst="rect">
            <a:avLst/>
          </a:prstGeom>
          <a:noFill/>
        </p:spPr>
        <p:txBody>
          <a:bodyPr wrap="none" rtlCol="0">
            <a:spAutoFit/>
          </a:bodyPr>
          <a:lstStyle/>
          <a:p>
            <a:r>
              <a:rPr lang="en-US" altLang="ja-JP" sz="2800" dirty="0" smtClean="0"/>
              <a:t> x := 3</a:t>
            </a:r>
          </a:p>
        </p:txBody>
      </p:sp>
      <p:cxnSp>
        <p:nvCxnSpPr>
          <p:cNvPr id="12" name="直線矢印コネクタ 11"/>
          <p:cNvCxnSpPr/>
          <p:nvPr/>
        </p:nvCxnSpPr>
        <p:spPr>
          <a:xfrm rot="5400000">
            <a:off x="2916662" y="5837332"/>
            <a:ext cx="785024"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rot="5400000">
            <a:off x="2951587" y="4444291"/>
            <a:ext cx="714380" cy="1588"/>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3523091" y="3872787"/>
            <a:ext cx="2741328" cy="523220"/>
          </a:xfrm>
          <a:prstGeom prst="rect">
            <a:avLst/>
          </a:prstGeom>
          <a:noFill/>
        </p:spPr>
        <p:txBody>
          <a:bodyPr wrap="none" rtlCol="0">
            <a:spAutoFit/>
          </a:bodyPr>
          <a:lstStyle/>
          <a:p>
            <a:r>
              <a:rPr lang="ja-JP" altLang="en-US" sz="2800" dirty="0" smtClean="0"/>
              <a:t>入口</a:t>
            </a:r>
            <a:r>
              <a:rPr lang="en-US" altLang="ja-JP" sz="2800" dirty="0" smtClean="0"/>
              <a:t>(entry point)</a:t>
            </a:r>
          </a:p>
        </p:txBody>
      </p:sp>
      <p:sp>
        <p:nvSpPr>
          <p:cNvPr id="16" name="テキスト ボックス 15"/>
          <p:cNvSpPr txBox="1"/>
          <p:nvPr/>
        </p:nvSpPr>
        <p:spPr>
          <a:xfrm>
            <a:off x="3594529" y="5873051"/>
            <a:ext cx="2498633" cy="523220"/>
          </a:xfrm>
          <a:prstGeom prst="rect">
            <a:avLst/>
          </a:prstGeom>
          <a:noFill/>
        </p:spPr>
        <p:txBody>
          <a:bodyPr wrap="none" rtlCol="0">
            <a:spAutoFit/>
          </a:bodyPr>
          <a:lstStyle/>
          <a:p>
            <a:r>
              <a:rPr lang="ja-JP" altLang="en-US" sz="2800" dirty="0" smtClean="0"/>
              <a:t>出口</a:t>
            </a:r>
            <a:r>
              <a:rPr lang="en-US" altLang="ja-JP" sz="2800" dirty="0" smtClean="0"/>
              <a:t>(exit point)</a:t>
            </a:r>
          </a:p>
        </p:txBody>
      </p:sp>
      <p:sp>
        <p:nvSpPr>
          <p:cNvPr id="9" name="角丸四角形 8"/>
          <p:cNvSpPr/>
          <p:nvPr/>
        </p:nvSpPr>
        <p:spPr>
          <a:xfrm>
            <a:off x="2707363" y="4532705"/>
            <a:ext cx="1315656" cy="1102757"/>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文の列（逐次文）</a:t>
            </a:r>
            <a:endParaRPr kumimoji="1" lang="ja-JP" altLang="en-US" dirty="0"/>
          </a:p>
        </p:txBody>
      </p:sp>
      <p:sp>
        <p:nvSpPr>
          <p:cNvPr id="4" name="テキスト ボックス 3"/>
          <p:cNvSpPr txBox="1"/>
          <p:nvPr/>
        </p:nvSpPr>
        <p:spPr>
          <a:xfrm>
            <a:off x="642910" y="1571612"/>
            <a:ext cx="5500726" cy="2246769"/>
          </a:xfrm>
          <a:prstGeom prst="rect">
            <a:avLst/>
          </a:prstGeom>
          <a:noFill/>
        </p:spPr>
        <p:txBody>
          <a:bodyPr wrap="square" rtlCol="0">
            <a:spAutoFit/>
          </a:bodyPr>
          <a:lstStyle/>
          <a:p>
            <a:r>
              <a:rPr lang="en-US" altLang="ja-JP" sz="2800" dirty="0" smtClean="0"/>
              <a:t>Pascal</a:t>
            </a:r>
            <a:r>
              <a:rPr lang="ja-JP" altLang="en-US" sz="2800" dirty="0" smtClean="0"/>
              <a:t>などでは、文の列（逐次文）は文</a:t>
            </a:r>
            <a:r>
              <a:rPr lang="en-US" altLang="ja-JP" sz="2800" dirty="0" smtClean="0"/>
              <a:t>s1, s2, …, </a:t>
            </a:r>
            <a:r>
              <a:rPr lang="en-US" altLang="ja-JP" sz="2800" dirty="0" err="1" smtClean="0"/>
              <a:t>sn</a:t>
            </a:r>
            <a:r>
              <a:rPr lang="ja-JP" altLang="en-US" sz="2800" dirty="0" smtClean="0"/>
              <a:t>をセミコロンで区切って表す。</a:t>
            </a:r>
            <a:endParaRPr lang="en-US" altLang="ja-JP" sz="2800" dirty="0" smtClean="0"/>
          </a:p>
          <a:p>
            <a:r>
              <a:rPr lang="en-US" altLang="ja-JP" sz="2800" dirty="0" smtClean="0"/>
              <a:t>    s1; s2; …; </a:t>
            </a:r>
            <a:r>
              <a:rPr lang="en-US" altLang="ja-JP" sz="2800" dirty="0" err="1" smtClean="0"/>
              <a:t>sn</a:t>
            </a:r>
          </a:p>
          <a:p>
            <a:r>
              <a:rPr lang="ja-JP" altLang="en-US" sz="2800" dirty="0" smtClean="0"/>
              <a:t>（</a:t>
            </a:r>
            <a:r>
              <a:rPr lang="en-US" altLang="ja-JP" sz="2800" dirty="0" smtClean="0"/>
              <a:t>C</a:t>
            </a:r>
            <a:r>
              <a:rPr lang="ja-JP" altLang="en-US" sz="2800" dirty="0" smtClean="0"/>
              <a:t>では文を並べるだけでよい。）</a:t>
            </a:r>
          </a:p>
        </p:txBody>
      </p:sp>
      <p:sp>
        <p:nvSpPr>
          <p:cNvPr id="17" name="正方形/長方形 16"/>
          <p:cNvSpPr/>
          <p:nvPr/>
        </p:nvSpPr>
        <p:spPr>
          <a:xfrm>
            <a:off x="679538" y="4616715"/>
            <a:ext cx="2609369" cy="1384995"/>
          </a:xfrm>
          <a:prstGeom prst="rect">
            <a:avLst/>
          </a:prstGeom>
        </p:spPr>
        <p:txBody>
          <a:bodyPr wrap="none">
            <a:spAutoFit/>
          </a:bodyPr>
          <a:lstStyle/>
          <a:p>
            <a:r>
              <a:rPr lang="ja-JP" altLang="en-US" sz="2800" dirty="0" smtClean="0"/>
              <a:t>（例）</a:t>
            </a:r>
            <a:r>
              <a:rPr lang="en-US" altLang="ja-JP" sz="2800" dirty="0" smtClean="0"/>
              <a:t> temp := x;  </a:t>
            </a:r>
          </a:p>
          <a:p>
            <a:r>
              <a:rPr lang="en-US" altLang="ja-JP" sz="2800" dirty="0" smtClean="0"/>
              <a:t>          x := y;  </a:t>
            </a:r>
          </a:p>
          <a:p>
            <a:r>
              <a:rPr lang="en-US" altLang="ja-JP" sz="2800" dirty="0" smtClean="0"/>
              <a:t>          y := temp</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4282" y="274638"/>
            <a:ext cx="8929718" cy="1143000"/>
          </a:xfrm>
        </p:spPr>
        <p:txBody>
          <a:bodyPr>
            <a:normAutofit fontScale="90000"/>
          </a:bodyPr>
          <a:lstStyle/>
          <a:p>
            <a:r>
              <a:rPr lang="ja-JP" altLang="en-US" dirty="0" smtClean="0"/>
              <a:t>逐次文のグループ化（複合文、ブロック）</a:t>
            </a:r>
            <a:endParaRPr kumimoji="1" lang="ja-JP" altLang="en-US" dirty="0"/>
          </a:p>
        </p:txBody>
      </p:sp>
      <p:sp>
        <p:nvSpPr>
          <p:cNvPr id="4" name="正方形/長方形 3"/>
          <p:cNvSpPr/>
          <p:nvPr/>
        </p:nvSpPr>
        <p:spPr>
          <a:xfrm>
            <a:off x="313885" y="1520252"/>
            <a:ext cx="6691338" cy="4832092"/>
          </a:xfrm>
          <a:prstGeom prst="rect">
            <a:avLst/>
          </a:prstGeom>
        </p:spPr>
        <p:txBody>
          <a:bodyPr wrap="square">
            <a:spAutoFit/>
          </a:bodyPr>
          <a:lstStyle/>
          <a:p>
            <a:r>
              <a:rPr lang="ja-JP" altLang="en-US" sz="2800" dirty="0" smtClean="0"/>
              <a:t>逐次文は、</a:t>
            </a:r>
            <a:r>
              <a:rPr lang="en-US" altLang="ja-JP" sz="2800" dirty="0" smtClean="0"/>
              <a:t>ALGOL</a:t>
            </a:r>
            <a:r>
              <a:rPr lang="ja-JP" altLang="en-US" sz="2800" dirty="0" smtClean="0"/>
              <a:t>や</a:t>
            </a:r>
            <a:r>
              <a:rPr lang="en-US" altLang="ja-JP" sz="2800" dirty="0" smtClean="0"/>
              <a:t>Pascal</a:t>
            </a:r>
            <a:r>
              <a:rPr lang="ja-JP" altLang="en-US" sz="2800" dirty="0" smtClean="0"/>
              <a:t>等では</a:t>
            </a:r>
            <a:r>
              <a:rPr lang="en-US" altLang="ja-JP" sz="2800" b="1" dirty="0" smtClean="0"/>
              <a:t>begin</a:t>
            </a:r>
            <a:r>
              <a:rPr lang="en-US" altLang="ja-JP" sz="2800" dirty="0" smtClean="0"/>
              <a:t>, </a:t>
            </a:r>
            <a:r>
              <a:rPr lang="en-US" altLang="ja-JP" sz="2800" b="1" dirty="0" smtClean="0"/>
              <a:t>end </a:t>
            </a:r>
            <a:r>
              <a:rPr lang="en-US" altLang="ja-JP" sz="2800" dirty="0" smtClean="0"/>
              <a:t>(C</a:t>
            </a:r>
            <a:r>
              <a:rPr lang="ja-JP" altLang="en-US" sz="2800" dirty="0" smtClean="0"/>
              <a:t>言語では </a:t>
            </a:r>
            <a:r>
              <a:rPr lang="en-US" altLang="ja-JP" sz="2800" dirty="0" smtClean="0"/>
              <a:t>{ </a:t>
            </a:r>
            <a:r>
              <a:rPr lang="ja-JP" altLang="en-US" sz="2800" dirty="0" smtClean="0"/>
              <a:t>と </a:t>
            </a:r>
            <a:r>
              <a:rPr lang="en-US" altLang="ja-JP" sz="2800" dirty="0" smtClean="0"/>
              <a:t>} ) </a:t>
            </a:r>
            <a:r>
              <a:rPr lang="ja-JP" altLang="en-US" sz="2800" dirty="0" smtClean="0"/>
              <a:t>で囲むことにより、</a:t>
            </a:r>
            <a:r>
              <a:rPr lang="en-US" altLang="ja-JP" sz="2800" dirty="0" smtClean="0"/>
              <a:t>1</a:t>
            </a:r>
            <a:r>
              <a:rPr lang="ja-JP" altLang="en-US" sz="2800" dirty="0" err="1" smtClean="0"/>
              <a:t>つの</a:t>
            </a:r>
            <a:r>
              <a:rPr lang="ja-JP" altLang="en-US" sz="2800" dirty="0" smtClean="0"/>
              <a:t>複合文にまとめることができる。</a:t>
            </a:r>
            <a:endParaRPr lang="en-US" altLang="ja-JP" sz="2800" dirty="0" smtClean="0"/>
          </a:p>
          <a:p>
            <a:r>
              <a:rPr lang="ja-JP" altLang="en-US" sz="2800" dirty="0" smtClean="0"/>
              <a:t>（例）</a:t>
            </a:r>
            <a:r>
              <a:rPr lang="en-US" altLang="ja-JP" sz="2800" dirty="0" smtClean="0"/>
              <a:t> </a:t>
            </a:r>
            <a:r>
              <a:rPr lang="en-US" altLang="ja-JP" sz="2800" b="1" dirty="0" smtClean="0"/>
              <a:t>begin</a:t>
            </a:r>
            <a:r>
              <a:rPr lang="en-US" altLang="ja-JP" sz="2800" dirty="0" smtClean="0"/>
              <a:t> temp := x;  x := y;  y := temp </a:t>
            </a:r>
            <a:r>
              <a:rPr lang="en-US" altLang="ja-JP" sz="2800" b="1" dirty="0" smtClean="0"/>
              <a:t>end</a:t>
            </a:r>
            <a:endParaRPr lang="en-US" altLang="ja-JP" sz="2800" dirty="0" smtClean="0"/>
          </a:p>
          <a:p>
            <a:r>
              <a:rPr lang="ja-JP" altLang="en-US" sz="2800" dirty="0" smtClean="0"/>
              <a:t>複合文は、文が書けるところならどこにでも書くことができる。</a:t>
            </a:r>
            <a:r>
              <a:rPr lang="en-US" altLang="ja-JP" sz="2800" b="1" dirty="0" smtClean="0"/>
              <a:t>begin</a:t>
            </a:r>
            <a:r>
              <a:rPr lang="en-US" altLang="ja-JP" sz="2800" dirty="0" smtClean="0"/>
              <a:t>, </a:t>
            </a:r>
            <a:r>
              <a:rPr lang="en-US" altLang="ja-JP" sz="2800" b="1" dirty="0" smtClean="0"/>
              <a:t>end</a:t>
            </a:r>
            <a:r>
              <a:rPr lang="ja-JP" altLang="en-US" sz="2800" dirty="0" smtClean="0"/>
              <a:t>で囲む文は</a:t>
            </a:r>
            <a:r>
              <a:rPr lang="en-US" altLang="ja-JP" sz="2800" dirty="0" smtClean="0"/>
              <a:t>0</a:t>
            </a:r>
            <a:r>
              <a:rPr lang="ja-JP" altLang="en-US" sz="2800" dirty="0" smtClean="0"/>
              <a:t>個でもよく、</a:t>
            </a:r>
            <a:endParaRPr lang="en-US" altLang="ja-JP" sz="2800" dirty="0" smtClean="0"/>
          </a:p>
          <a:p>
            <a:r>
              <a:rPr lang="en-US" altLang="ja-JP" sz="2800" dirty="0" smtClean="0"/>
              <a:t>    </a:t>
            </a:r>
            <a:r>
              <a:rPr lang="en-US" altLang="ja-JP" sz="2800" b="1" dirty="0" smtClean="0"/>
              <a:t>begin end</a:t>
            </a:r>
          </a:p>
          <a:p>
            <a:r>
              <a:rPr lang="ja-JP" altLang="en-US" sz="2800" dirty="0" smtClean="0"/>
              <a:t>も複合文である。複合文は、それを構成する各文が</a:t>
            </a:r>
            <a:r>
              <a:rPr lang="en-US" altLang="ja-JP" sz="2800" dirty="0" smtClean="0"/>
              <a:t>single entry, single exit</a:t>
            </a:r>
            <a:r>
              <a:rPr lang="ja-JP" altLang="en-US" sz="2800" dirty="0" smtClean="0"/>
              <a:t>なら</a:t>
            </a:r>
            <a:r>
              <a:rPr lang="en-US" altLang="ja-JP" sz="2800" dirty="0" smtClean="0"/>
              <a:t>single entry, single exit</a:t>
            </a:r>
            <a:r>
              <a:rPr lang="ja-JP" altLang="en-US" sz="2800" dirty="0" smtClean="0"/>
              <a:t>である。</a:t>
            </a:r>
            <a:endParaRPr lang="en-US" altLang="ja-JP" sz="2800" dirty="0" smtClean="0"/>
          </a:p>
        </p:txBody>
      </p:sp>
      <p:sp>
        <p:nvSpPr>
          <p:cNvPr id="13" name="テキスト ボックス 12"/>
          <p:cNvSpPr txBox="1"/>
          <p:nvPr/>
        </p:nvSpPr>
        <p:spPr>
          <a:xfrm>
            <a:off x="7167417" y="2714620"/>
            <a:ext cx="1558312" cy="461665"/>
          </a:xfrm>
          <a:prstGeom prst="rect">
            <a:avLst/>
          </a:prstGeom>
          <a:noFill/>
        </p:spPr>
        <p:txBody>
          <a:bodyPr wrap="none" rtlCol="0">
            <a:spAutoFit/>
          </a:bodyPr>
          <a:lstStyle/>
          <a:p>
            <a:r>
              <a:rPr lang="en-US" altLang="ja-JP" sz="2400" dirty="0" smtClean="0"/>
              <a:t>  temp := x </a:t>
            </a:r>
          </a:p>
        </p:txBody>
      </p:sp>
      <p:cxnSp>
        <p:nvCxnSpPr>
          <p:cNvPr id="14" name="直線矢印コネクタ 13"/>
          <p:cNvCxnSpPr/>
          <p:nvPr/>
        </p:nvCxnSpPr>
        <p:spPr>
          <a:xfrm rot="5400000">
            <a:off x="7560723" y="3464322"/>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7810359" y="1901303"/>
            <a:ext cx="8037" cy="813317"/>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7872573" y="1566743"/>
            <a:ext cx="851515" cy="461665"/>
          </a:xfrm>
          <a:prstGeom prst="rect">
            <a:avLst/>
          </a:prstGeom>
          <a:noFill/>
        </p:spPr>
        <p:txBody>
          <a:bodyPr wrap="none" rtlCol="0">
            <a:spAutoFit/>
          </a:bodyPr>
          <a:lstStyle/>
          <a:p>
            <a:r>
              <a:rPr lang="en-US" altLang="ja-JP" sz="2400" dirty="0" smtClean="0"/>
              <a:t>Entry</a:t>
            </a:r>
          </a:p>
        </p:txBody>
      </p:sp>
      <p:sp>
        <p:nvSpPr>
          <p:cNvPr id="17" name="テキスト ボックス 16"/>
          <p:cNvSpPr txBox="1"/>
          <p:nvPr/>
        </p:nvSpPr>
        <p:spPr>
          <a:xfrm>
            <a:off x="7879617" y="5835061"/>
            <a:ext cx="641973" cy="461665"/>
          </a:xfrm>
          <a:prstGeom prst="rect">
            <a:avLst/>
          </a:prstGeom>
          <a:noFill/>
        </p:spPr>
        <p:txBody>
          <a:bodyPr wrap="none" rtlCol="0">
            <a:spAutoFit/>
          </a:bodyPr>
          <a:lstStyle/>
          <a:p>
            <a:r>
              <a:rPr lang="en-US" altLang="ja-JP" sz="2400" dirty="0" smtClean="0"/>
              <a:t>Exit</a:t>
            </a:r>
          </a:p>
        </p:txBody>
      </p:sp>
      <p:sp>
        <p:nvSpPr>
          <p:cNvPr id="18" name="テキスト ボックス 17"/>
          <p:cNvSpPr txBox="1"/>
          <p:nvPr/>
        </p:nvSpPr>
        <p:spPr>
          <a:xfrm>
            <a:off x="7310293" y="3786190"/>
            <a:ext cx="1031051" cy="461665"/>
          </a:xfrm>
          <a:prstGeom prst="rect">
            <a:avLst/>
          </a:prstGeom>
          <a:noFill/>
        </p:spPr>
        <p:txBody>
          <a:bodyPr wrap="none" rtlCol="0">
            <a:spAutoFit/>
          </a:bodyPr>
          <a:lstStyle/>
          <a:p>
            <a:r>
              <a:rPr lang="en-US" altLang="ja-JP" sz="2400" dirty="0" smtClean="0"/>
              <a:t>  x := y </a:t>
            </a:r>
          </a:p>
        </p:txBody>
      </p:sp>
      <p:cxnSp>
        <p:nvCxnSpPr>
          <p:cNvPr id="19" name="直線矢印コネクタ 18"/>
          <p:cNvCxnSpPr/>
          <p:nvPr/>
        </p:nvCxnSpPr>
        <p:spPr>
          <a:xfrm rot="5400000">
            <a:off x="7560723" y="4535892"/>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7238855" y="4786322"/>
            <a:ext cx="1564724" cy="461665"/>
          </a:xfrm>
          <a:prstGeom prst="rect">
            <a:avLst/>
          </a:prstGeom>
          <a:noFill/>
        </p:spPr>
        <p:txBody>
          <a:bodyPr wrap="none" rtlCol="0">
            <a:spAutoFit/>
          </a:bodyPr>
          <a:lstStyle/>
          <a:p>
            <a:r>
              <a:rPr lang="en-US" altLang="ja-JP" sz="2400" dirty="0" smtClean="0"/>
              <a:t>  y := temp </a:t>
            </a:r>
          </a:p>
        </p:txBody>
      </p:sp>
      <p:cxnSp>
        <p:nvCxnSpPr>
          <p:cNvPr id="21" name="直線矢印コネクタ 20"/>
          <p:cNvCxnSpPr/>
          <p:nvPr/>
        </p:nvCxnSpPr>
        <p:spPr>
          <a:xfrm>
            <a:off x="7811154" y="5214950"/>
            <a:ext cx="7242" cy="8616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7293653" y="2540141"/>
            <a:ext cx="1361287" cy="828968"/>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角丸四角形 31"/>
          <p:cNvSpPr/>
          <p:nvPr/>
        </p:nvSpPr>
        <p:spPr>
          <a:xfrm>
            <a:off x="7301561" y="3521213"/>
            <a:ext cx="1110022" cy="927836"/>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角丸四角形 32"/>
          <p:cNvSpPr/>
          <p:nvPr/>
        </p:nvSpPr>
        <p:spPr>
          <a:xfrm>
            <a:off x="7339886" y="4571028"/>
            <a:ext cx="1361287" cy="927836"/>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角丸四角形 33"/>
          <p:cNvSpPr/>
          <p:nvPr/>
        </p:nvSpPr>
        <p:spPr>
          <a:xfrm>
            <a:off x="7202395" y="2350011"/>
            <a:ext cx="1589434" cy="3346293"/>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条件文（</a:t>
            </a:r>
            <a:r>
              <a:rPr kumimoji="1" lang="en-US" altLang="ja-JP" dirty="0" smtClean="0"/>
              <a:t>conditional statements</a:t>
            </a:r>
            <a:r>
              <a:rPr kumimoji="1" lang="ja-JP" altLang="en-US" dirty="0" smtClean="0"/>
              <a:t>）</a:t>
            </a:r>
            <a:endParaRPr kumimoji="1" lang="ja-JP" altLang="en-US" dirty="0"/>
          </a:p>
        </p:txBody>
      </p:sp>
      <p:sp>
        <p:nvSpPr>
          <p:cNvPr id="4" name="テキスト ボックス 3"/>
          <p:cNvSpPr txBox="1"/>
          <p:nvPr/>
        </p:nvSpPr>
        <p:spPr>
          <a:xfrm>
            <a:off x="751216" y="1281688"/>
            <a:ext cx="6953220" cy="1815882"/>
          </a:xfrm>
          <a:prstGeom prst="rect">
            <a:avLst/>
          </a:prstGeom>
          <a:noFill/>
        </p:spPr>
        <p:txBody>
          <a:bodyPr wrap="none" rtlCol="0">
            <a:spAutoFit/>
          </a:bodyPr>
          <a:lstStyle/>
          <a:p>
            <a:r>
              <a:rPr lang="ja-JP" altLang="en-US" sz="2800" dirty="0" smtClean="0"/>
              <a:t>条件</a:t>
            </a:r>
            <a:r>
              <a:rPr kumimoji="1" lang="ja-JP" altLang="en-US" sz="2800" dirty="0" smtClean="0"/>
              <a:t>文は</a:t>
            </a:r>
            <a:r>
              <a:rPr kumimoji="1" lang="en-US" altLang="ja-JP" sz="2800" dirty="0" smtClean="0"/>
              <a:t>Pascal</a:t>
            </a:r>
            <a:r>
              <a:rPr kumimoji="1" lang="ja-JP" altLang="en-US" sz="2800" dirty="0" smtClean="0"/>
              <a:t>等では以下の形で書かれる。</a:t>
            </a:r>
            <a:endParaRPr kumimoji="1" lang="en-US" altLang="ja-JP" sz="2800" dirty="0" smtClean="0"/>
          </a:p>
          <a:p>
            <a:r>
              <a:rPr lang="en-US" altLang="ja-JP" sz="2800" b="1" dirty="0" smtClean="0"/>
              <a:t>     </a:t>
            </a:r>
            <a:r>
              <a:rPr lang="en-US" altLang="ja-JP" sz="2800" b="1" dirty="0"/>
              <a:t>if </a:t>
            </a:r>
            <a:r>
              <a:rPr lang="en-US" altLang="ja-JP" sz="2800" i="1" dirty="0"/>
              <a:t>E</a:t>
            </a:r>
            <a:r>
              <a:rPr lang="ja-JP" altLang="en-US" sz="2800" b="1" dirty="0"/>
              <a:t> </a:t>
            </a:r>
            <a:r>
              <a:rPr lang="en-US" altLang="ja-JP" sz="2800" b="1" dirty="0"/>
              <a:t>then</a:t>
            </a:r>
            <a:r>
              <a:rPr lang="en-US" altLang="ja-JP" sz="2800" dirty="0"/>
              <a:t> </a:t>
            </a:r>
            <a:r>
              <a:rPr lang="en-US" altLang="ja-JP" sz="2800" i="1" dirty="0"/>
              <a:t>S</a:t>
            </a:r>
            <a:r>
              <a:rPr lang="en-US" altLang="ja-JP" sz="2800" baseline="-25000" dirty="0"/>
              <a:t>1</a:t>
            </a:r>
            <a:r>
              <a:rPr lang="ja-JP" altLang="en-US" sz="2800" dirty="0"/>
              <a:t> </a:t>
            </a:r>
            <a:r>
              <a:rPr lang="en-US" altLang="ja-JP" sz="2800" b="1" dirty="0"/>
              <a:t>else</a:t>
            </a:r>
            <a:r>
              <a:rPr lang="en-US" altLang="ja-JP" sz="2800" dirty="0"/>
              <a:t> </a:t>
            </a:r>
            <a:r>
              <a:rPr lang="en-US" altLang="ja-JP" sz="2800" i="1" dirty="0"/>
              <a:t>S</a:t>
            </a:r>
            <a:r>
              <a:rPr lang="en-US" altLang="ja-JP" sz="2800" baseline="-25000" dirty="0"/>
              <a:t>2</a:t>
            </a:r>
          </a:p>
          <a:p>
            <a:r>
              <a:rPr lang="en-US" altLang="ja-JP" sz="2800" dirty="0"/>
              <a:t>     </a:t>
            </a:r>
            <a:r>
              <a:rPr lang="en-US" altLang="ja-JP" sz="2800" b="1" dirty="0"/>
              <a:t>if</a:t>
            </a:r>
            <a:r>
              <a:rPr lang="en-US" altLang="ja-JP" sz="2800" dirty="0"/>
              <a:t> </a:t>
            </a:r>
            <a:r>
              <a:rPr lang="en-US" altLang="ja-JP" sz="2800" i="1" dirty="0"/>
              <a:t>E</a:t>
            </a:r>
            <a:r>
              <a:rPr lang="ja-JP" altLang="en-US" sz="2800" dirty="0"/>
              <a:t> </a:t>
            </a:r>
            <a:r>
              <a:rPr lang="en-US" altLang="ja-JP" sz="2800" b="1" dirty="0"/>
              <a:t>then</a:t>
            </a:r>
            <a:r>
              <a:rPr lang="en-US" altLang="ja-JP" sz="2800" dirty="0"/>
              <a:t> </a:t>
            </a:r>
            <a:r>
              <a:rPr lang="en-US" altLang="ja-JP" sz="2800" i="1" dirty="0" smtClean="0"/>
              <a:t>S</a:t>
            </a:r>
          </a:p>
          <a:p>
            <a:r>
              <a:rPr kumimoji="1" lang="ja-JP" altLang="en-US" sz="2800" dirty="0" smtClean="0"/>
              <a:t>（</a:t>
            </a:r>
            <a:r>
              <a:rPr kumimoji="1" lang="en-US" altLang="ja-JP" sz="2800" i="1" dirty="0" smtClean="0"/>
              <a:t>E</a:t>
            </a:r>
            <a:r>
              <a:rPr kumimoji="1" lang="ja-JP" altLang="en-US" sz="2800" dirty="0" smtClean="0"/>
              <a:t>は式、</a:t>
            </a:r>
            <a:r>
              <a:rPr kumimoji="1" lang="en-US" altLang="ja-JP" sz="2800" i="1" dirty="0" smtClean="0"/>
              <a:t>S</a:t>
            </a:r>
            <a:r>
              <a:rPr lang="en-US" altLang="ja-JP" sz="2800" i="1" dirty="0" smtClean="0"/>
              <a:t>, S</a:t>
            </a:r>
            <a:r>
              <a:rPr lang="en-US" altLang="ja-JP" sz="2800" baseline="-25000" dirty="0" smtClean="0"/>
              <a:t>1</a:t>
            </a:r>
            <a:r>
              <a:rPr lang="en-US" altLang="ja-JP" sz="2800" dirty="0" smtClean="0"/>
              <a:t>, </a:t>
            </a:r>
            <a:r>
              <a:rPr lang="en-US" altLang="ja-JP" sz="2800" i="1" dirty="0" smtClean="0"/>
              <a:t>S</a:t>
            </a:r>
            <a:r>
              <a:rPr lang="en-US" altLang="ja-JP" sz="2800" baseline="-25000" dirty="0" smtClean="0"/>
              <a:t>2</a:t>
            </a:r>
            <a:r>
              <a:rPr kumimoji="1" lang="ja-JP" altLang="en-US" sz="2800" dirty="0" smtClean="0"/>
              <a:t>は文を表す。）</a:t>
            </a:r>
            <a:endParaRPr kumimoji="1" lang="en-US" altLang="ja-JP" sz="2800" dirty="0" smtClean="0"/>
          </a:p>
        </p:txBody>
      </p:sp>
      <p:sp>
        <p:nvSpPr>
          <p:cNvPr id="7" name="テキスト ボックス 6"/>
          <p:cNvSpPr txBox="1"/>
          <p:nvPr/>
        </p:nvSpPr>
        <p:spPr>
          <a:xfrm>
            <a:off x="675711" y="3069541"/>
            <a:ext cx="4294765" cy="1384995"/>
          </a:xfrm>
          <a:prstGeom prst="rect">
            <a:avLst/>
          </a:prstGeom>
          <a:noFill/>
        </p:spPr>
        <p:txBody>
          <a:bodyPr wrap="none" rtlCol="0">
            <a:spAutoFit/>
          </a:bodyPr>
          <a:lstStyle/>
          <a:p>
            <a:r>
              <a:rPr kumimoji="1" lang="ja-JP" altLang="en-US" sz="2800" dirty="0" smtClean="0"/>
              <a:t>（例） </a:t>
            </a:r>
            <a:r>
              <a:rPr kumimoji="1" lang="en-US" altLang="ja-JP" sz="2800" b="1" dirty="0" smtClean="0"/>
              <a:t>if</a:t>
            </a:r>
            <a:r>
              <a:rPr kumimoji="1" lang="en-US" altLang="ja-JP" sz="2800" dirty="0" smtClean="0"/>
              <a:t> x=0 </a:t>
            </a:r>
            <a:r>
              <a:rPr kumimoji="1" lang="en-US" altLang="ja-JP" sz="2800" b="1" dirty="0" smtClean="0"/>
              <a:t>then</a:t>
            </a:r>
            <a:r>
              <a:rPr kumimoji="1" lang="en-US" altLang="ja-JP" sz="2800" dirty="0" smtClean="0"/>
              <a:t> </a:t>
            </a:r>
          </a:p>
          <a:p>
            <a:r>
              <a:rPr lang="en-US" altLang="ja-JP" sz="2800" dirty="0" smtClean="0"/>
              <a:t>              </a:t>
            </a:r>
            <a:r>
              <a:rPr lang="en-US" altLang="ja-JP" sz="2800" b="1" dirty="0" smtClean="0"/>
              <a:t>begin</a:t>
            </a:r>
            <a:r>
              <a:rPr lang="en-US" altLang="ja-JP" sz="2800" dirty="0" smtClean="0"/>
              <a:t> </a:t>
            </a:r>
            <a:r>
              <a:rPr kumimoji="1" lang="en-US" altLang="ja-JP" sz="2800" dirty="0" smtClean="0"/>
              <a:t>x:=1; y:=3 </a:t>
            </a:r>
            <a:r>
              <a:rPr kumimoji="1" lang="en-US" altLang="ja-JP" sz="2800" b="1" dirty="0" smtClean="0"/>
              <a:t>end</a:t>
            </a:r>
          </a:p>
          <a:p>
            <a:r>
              <a:rPr lang="en-US" altLang="ja-JP" sz="2800" b="1" dirty="0" smtClean="0"/>
              <a:t>          </a:t>
            </a:r>
            <a:r>
              <a:rPr kumimoji="1" lang="en-US" altLang="ja-JP" sz="2800" b="1" dirty="0" smtClean="0"/>
              <a:t>else</a:t>
            </a:r>
            <a:r>
              <a:rPr kumimoji="1" lang="en-US" altLang="ja-JP" sz="2800" dirty="0" smtClean="0"/>
              <a:t> x:=2</a:t>
            </a:r>
            <a:endParaRPr kumimoji="1" lang="ja-JP" altLang="en-US" sz="2800" dirty="0"/>
          </a:p>
        </p:txBody>
      </p:sp>
      <p:sp>
        <p:nvSpPr>
          <p:cNvPr id="24" name="テキスト ボックス 23"/>
          <p:cNvSpPr txBox="1"/>
          <p:nvPr/>
        </p:nvSpPr>
        <p:spPr>
          <a:xfrm>
            <a:off x="765157" y="4402594"/>
            <a:ext cx="4014233" cy="1815882"/>
          </a:xfrm>
          <a:prstGeom prst="rect">
            <a:avLst/>
          </a:prstGeom>
          <a:noFill/>
        </p:spPr>
        <p:txBody>
          <a:bodyPr wrap="square" rtlCol="0">
            <a:spAutoFit/>
          </a:bodyPr>
          <a:lstStyle/>
          <a:p>
            <a:r>
              <a:rPr kumimoji="1" lang="ja-JP" altLang="en-US" sz="2800" dirty="0" smtClean="0"/>
              <a:t>条件文</a:t>
            </a:r>
            <a:r>
              <a:rPr kumimoji="1" lang="en-US" altLang="ja-JP" sz="2800" dirty="0" smtClean="0"/>
              <a:t> </a:t>
            </a:r>
            <a:r>
              <a:rPr lang="en-US" altLang="ja-JP" sz="2800" b="1" dirty="0" smtClean="0"/>
              <a:t>if </a:t>
            </a:r>
            <a:r>
              <a:rPr lang="en-US" altLang="ja-JP" sz="2800" i="1" dirty="0"/>
              <a:t>E</a:t>
            </a:r>
            <a:r>
              <a:rPr lang="ja-JP" altLang="en-US" sz="2800" b="1" dirty="0"/>
              <a:t> </a:t>
            </a:r>
            <a:r>
              <a:rPr lang="en-US" altLang="ja-JP" sz="2800" b="1" dirty="0"/>
              <a:t>then</a:t>
            </a:r>
            <a:r>
              <a:rPr lang="en-US" altLang="ja-JP" sz="2800" dirty="0"/>
              <a:t> </a:t>
            </a:r>
            <a:r>
              <a:rPr lang="en-US" altLang="ja-JP" sz="2800" i="1" dirty="0"/>
              <a:t>S</a:t>
            </a:r>
            <a:r>
              <a:rPr lang="en-US" altLang="ja-JP" sz="2800" baseline="-25000" dirty="0"/>
              <a:t>1</a:t>
            </a:r>
            <a:r>
              <a:rPr lang="ja-JP" altLang="en-US" sz="2800" dirty="0"/>
              <a:t> </a:t>
            </a:r>
            <a:r>
              <a:rPr lang="en-US" altLang="ja-JP" sz="2800" b="1" dirty="0"/>
              <a:t>else</a:t>
            </a:r>
            <a:r>
              <a:rPr lang="en-US" altLang="ja-JP" sz="2800" dirty="0"/>
              <a:t> </a:t>
            </a:r>
            <a:r>
              <a:rPr lang="en-US" altLang="ja-JP" sz="2800" i="1" dirty="0" smtClean="0"/>
              <a:t>S</a:t>
            </a:r>
            <a:r>
              <a:rPr lang="en-US" altLang="ja-JP" sz="2800" baseline="-25000" dirty="0" smtClean="0"/>
              <a:t>2 </a:t>
            </a:r>
            <a:r>
              <a:rPr kumimoji="1" lang="ja-JP" altLang="en-US" sz="2800" dirty="0" smtClean="0"/>
              <a:t>は、</a:t>
            </a:r>
            <a:r>
              <a:rPr lang="en-US" altLang="ja-JP" sz="2800" i="1" dirty="0" smtClean="0"/>
              <a:t>S</a:t>
            </a:r>
            <a:r>
              <a:rPr lang="en-US" altLang="ja-JP" sz="2800" baseline="-25000" dirty="0" smtClean="0"/>
              <a:t>1</a:t>
            </a:r>
            <a:r>
              <a:rPr lang="ja-JP" altLang="en-US" sz="2800" dirty="0" smtClean="0"/>
              <a:t>と</a:t>
            </a:r>
            <a:r>
              <a:rPr lang="en-US" altLang="ja-JP" sz="2800" i="1" dirty="0" smtClean="0"/>
              <a:t>S</a:t>
            </a:r>
            <a:r>
              <a:rPr lang="en-US" altLang="ja-JP" sz="2800" baseline="-25000" dirty="0" smtClean="0"/>
              <a:t>2</a:t>
            </a:r>
            <a:r>
              <a:rPr kumimoji="1" lang="ja-JP" altLang="en-US" sz="2800" dirty="0" smtClean="0"/>
              <a:t>が</a:t>
            </a:r>
            <a:r>
              <a:rPr kumimoji="1" lang="en-US" altLang="ja-JP" sz="2800" dirty="0" smtClean="0"/>
              <a:t>single entry, single exit</a:t>
            </a:r>
            <a:r>
              <a:rPr kumimoji="1" lang="ja-JP" altLang="en-US" sz="2800" dirty="0" smtClean="0"/>
              <a:t>なら</a:t>
            </a:r>
            <a:r>
              <a:rPr kumimoji="1" lang="en-US" altLang="ja-JP" sz="2800" dirty="0" smtClean="0"/>
              <a:t>single entry, single exit</a:t>
            </a:r>
            <a:r>
              <a:rPr kumimoji="1" lang="ja-JP" altLang="en-US" sz="2800" dirty="0" smtClean="0"/>
              <a:t>である。</a:t>
            </a:r>
            <a:endParaRPr kumimoji="1" lang="en-US" altLang="ja-JP" sz="2800" dirty="0" smtClean="0"/>
          </a:p>
        </p:txBody>
      </p:sp>
      <p:cxnSp>
        <p:nvCxnSpPr>
          <p:cNvPr id="25" name="直線矢印コネクタ 24"/>
          <p:cNvCxnSpPr/>
          <p:nvPr/>
        </p:nvCxnSpPr>
        <p:spPr>
          <a:xfrm rot="5400000">
            <a:off x="6692574" y="2819297"/>
            <a:ext cx="571504" cy="79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7034155" y="2293027"/>
            <a:ext cx="851515" cy="461665"/>
          </a:xfrm>
          <a:prstGeom prst="rect">
            <a:avLst/>
          </a:prstGeom>
          <a:noFill/>
          <a:ln>
            <a:noFill/>
          </a:ln>
        </p:spPr>
        <p:txBody>
          <a:bodyPr wrap="none" rtlCol="0">
            <a:spAutoFit/>
          </a:bodyPr>
          <a:lstStyle/>
          <a:p>
            <a:r>
              <a:rPr lang="en-US" altLang="ja-JP" sz="2400" dirty="0" smtClean="0"/>
              <a:t>Entry</a:t>
            </a:r>
          </a:p>
        </p:txBody>
      </p:sp>
      <p:sp>
        <p:nvSpPr>
          <p:cNvPr id="30" name="ひし形 29"/>
          <p:cNvSpPr/>
          <p:nvPr/>
        </p:nvSpPr>
        <p:spPr>
          <a:xfrm>
            <a:off x="6263549" y="3105446"/>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x=0</a:t>
            </a:r>
            <a:endParaRPr kumimoji="1" lang="ja-JP" altLang="en-US" sz="2800" dirty="0">
              <a:solidFill>
                <a:schemeClr val="tx1"/>
              </a:solidFill>
            </a:endParaRPr>
          </a:p>
        </p:txBody>
      </p:sp>
      <p:cxnSp>
        <p:nvCxnSpPr>
          <p:cNvPr id="32" name="図形 10"/>
          <p:cNvCxnSpPr>
            <a:stCxn id="30" idx="1"/>
          </p:cNvCxnSpPr>
          <p:nvPr/>
        </p:nvCxnSpPr>
        <p:spPr>
          <a:xfrm rot="10800000" flipV="1">
            <a:off x="5834921" y="3462636"/>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図形 12"/>
          <p:cNvCxnSpPr>
            <a:stCxn id="30" idx="3"/>
          </p:cNvCxnSpPr>
          <p:nvPr/>
        </p:nvCxnSpPr>
        <p:spPr>
          <a:xfrm>
            <a:off x="7692309" y="3462636"/>
            <a:ext cx="439984" cy="709858"/>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5410246" y="4091931"/>
            <a:ext cx="880369" cy="523220"/>
          </a:xfrm>
          <a:prstGeom prst="rect">
            <a:avLst/>
          </a:prstGeom>
          <a:noFill/>
          <a:ln>
            <a:noFill/>
          </a:ln>
        </p:spPr>
        <p:txBody>
          <a:bodyPr wrap="none" rtlCol="0">
            <a:spAutoFit/>
          </a:bodyPr>
          <a:lstStyle/>
          <a:p>
            <a:r>
              <a:rPr lang="en-US" altLang="ja-JP" sz="2800" dirty="0" smtClean="0"/>
              <a:t> x:=1</a:t>
            </a:r>
          </a:p>
        </p:txBody>
      </p:sp>
      <p:sp>
        <p:nvSpPr>
          <p:cNvPr id="35" name="テキスト ボックス 34"/>
          <p:cNvSpPr txBox="1"/>
          <p:nvPr/>
        </p:nvSpPr>
        <p:spPr>
          <a:xfrm>
            <a:off x="7682612" y="4058386"/>
            <a:ext cx="880369" cy="523220"/>
          </a:xfrm>
          <a:prstGeom prst="rect">
            <a:avLst/>
          </a:prstGeom>
          <a:noFill/>
          <a:ln>
            <a:noFill/>
          </a:ln>
        </p:spPr>
        <p:txBody>
          <a:bodyPr wrap="none" rtlCol="0">
            <a:spAutoFit/>
          </a:bodyPr>
          <a:lstStyle/>
          <a:p>
            <a:r>
              <a:rPr lang="en-US" altLang="ja-JP" sz="2800" dirty="0" smtClean="0"/>
              <a:t> x:=2</a:t>
            </a:r>
          </a:p>
        </p:txBody>
      </p:sp>
      <p:cxnSp>
        <p:nvCxnSpPr>
          <p:cNvPr id="36" name="図形 16"/>
          <p:cNvCxnSpPr/>
          <p:nvPr/>
        </p:nvCxnSpPr>
        <p:spPr>
          <a:xfrm rot="16200000" flipH="1">
            <a:off x="6157061" y="5145870"/>
            <a:ext cx="467029" cy="1111309"/>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rot="5400000">
            <a:off x="6660490" y="6220780"/>
            <a:ext cx="5714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6985050" y="6153587"/>
            <a:ext cx="641973" cy="461665"/>
          </a:xfrm>
          <a:prstGeom prst="rect">
            <a:avLst/>
          </a:prstGeom>
          <a:noFill/>
          <a:ln>
            <a:noFill/>
          </a:ln>
        </p:spPr>
        <p:txBody>
          <a:bodyPr wrap="none" rtlCol="0">
            <a:spAutoFit/>
          </a:bodyPr>
          <a:lstStyle/>
          <a:p>
            <a:r>
              <a:rPr lang="en-US" altLang="ja-JP" sz="2400" dirty="0" smtClean="0"/>
              <a:t>Exit</a:t>
            </a:r>
          </a:p>
        </p:txBody>
      </p:sp>
      <p:sp>
        <p:nvSpPr>
          <p:cNvPr id="39" name="テキスト ボックス 38"/>
          <p:cNvSpPr txBox="1"/>
          <p:nvPr/>
        </p:nvSpPr>
        <p:spPr>
          <a:xfrm>
            <a:off x="5972469" y="3057502"/>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40" name="テキスト ボックス 39"/>
          <p:cNvSpPr txBox="1"/>
          <p:nvPr/>
        </p:nvSpPr>
        <p:spPr>
          <a:xfrm>
            <a:off x="7645200" y="3036854"/>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cxnSp>
        <p:nvCxnSpPr>
          <p:cNvPr id="41" name="直線矢印コネクタ 40"/>
          <p:cNvCxnSpPr/>
          <p:nvPr/>
        </p:nvCxnSpPr>
        <p:spPr>
          <a:xfrm rot="5400000">
            <a:off x="5603424" y="4781493"/>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5254260" y="4990980"/>
            <a:ext cx="1213794" cy="523220"/>
          </a:xfrm>
          <a:prstGeom prst="rect">
            <a:avLst/>
          </a:prstGeom>
          <a:noFill/>
        </p:spPr>
        <p:txBody>
          <a:bodyPr wrap="none" rtlCol="0">
            <a:spAutoFit/>
          </a:bodyPr>
          <a:lstStyle/>
          <a:p>
            <a:r>
              <a:rPr lang="en-US" altLang="ja-JP" sz="2800" dirty="0" smtClean="0"/>
              <a:t>  y := 3 </a:t>
            </a:r>
          </a:p>
        </p:txBody>
      </p:sp>
      <p:cxnSp>
        <p:nvCxnSpPr>
          <p:cNvPr id="43" name="直線コネクタ 42"/>
          <p:cNvCxnSpPr/>
          <p:nvPr/>
        </p:nvCxnSpPr>
        <p:spPr>
          <a:xfrm rot="16200000" flipH="1">
            <a:off x="7483892" y="5272183"/>
            <a:ext cx="1321568" cy="75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flipV="1">
            <a:off x="6942949" y="5936720"/>
            <a:ext cx="1204554" cy="77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7721625" y="3906314"/>
            <a:ext cx="866965" cy="866992"/>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角丸四角形 45"/>
          <p:cNvSpPr/>
          <p:nvPr/>
        </p:nvSpPr>
        <p:spPr>
          <a:xfrm>
            <a:off x="5440441" y="3815346"/>
            <a:ext cx="866965" cy="1824953"/>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角丸四角形 46"/>
          <p:cNvSpPr/>
          <p:nvPr/>
        </p:nvSpPr>
        <p:spPr>
          <a:xfrm>
            <a:off x="5234807" y="2887214"/>
            <a:ext cx="3551511" cy="3232215"/>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TotalTime>
  <Words>1957</Words>
  <Application>Microsoft Macintosh PowerPoint</Application>
  <PresentationFormat>画面に合わせる (4:3)</PresentationFormat>
  <Paragraphs>273</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第２回 命令型言語 （構造化プログラミング、制御フロー）</vt:lpstr>
      <vt:lpstr>命令型言語について</vt:lpstr>
      <vt:lpstr>代入</vt:lpstr>
      <vt:lpstr>構造化プログラミング （structured programming）</vt:lpstr>
      <vt:lpstr>構造化とは</vt:lpstr>
      <vt:lpstr>基本ケース</vt:lpstr>
      <vt:lpstr>文の列（逐次文）</vt:lpstr>
      <vt:lpstr>逐次文のグループ化（複合文、ブロック）</vt:lpstr>
      <vt:lpstr>条件文（conditional statements）</vt:lpstr>
      <vt:lpstr>elseパート無しの場合</vt:lpstr>
      <vt:lpstr>繰り返し文（loop）</vt:lpstr>
      <vt:lpstr>選択文</vt:lpstr>
      <vt:lpstr>繰り返し文における特殊ケースの扱い</vt:lpstr>
      <vt:lpstr>break文の使用例</vt:lpstr>
      <vt:lpstr>continue文の使用例</vt:lpstr>
      <vt:lpstr>goto文</vt:lpstr>
      <vt:lpstr>return文</vt:lpstr>
      <vt:lpstr>練習問題１</vt:lpstr>
      <vt:lpstr>練習問題２</vt:lpstr>
      <vt:lpstr>練習問題３</vt:lpstr>
      <vt:lpstr>練習問題４</vt:lpstr>
      <vt:lpstr>練習問題５</vt:lpstr>
      <vt:lpstr>練習問題６</vt:lpstr>
      <vt:lpstr>練習問題７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 第５回</dc:title>
  <dc:creator>sasano</dc:creator>
  <cp:lastModifiedBy>Sasano Isao</cp:lastModifiedBy>
  <cp:revision>616</cp:revision>
  <dcterms:created xsi:type="dcterms:W3CDTF">2009-10-16T09:27:11Z</dcterms:created>
  <dcterms:modified xsi:type="dcterms:W3CDTF">2015-10-05T03:45:05Z</dcterms:modified>
</cp:coreProperties>
</file>