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81" r:id="rId3"/>
    <p:sldId id="286" r:id="rId4"/>
    <p:sldId id="291" r:id="rId5"/>
    <p:sldId id="287" r:id="rId6"/>
    <p:sldId id="290" r:id="rId7"/>
    <p:sldId id="292" r:id="rId8"/>
    <p:sldId id="288" r:id="rId9"/>
    <p:sldId id="293" r:id="rId10"/>
    <p:sldId id="270" r:id="rId11"/>
    <p:sldId id="289" r:id="rId12"/>
    <p:sldId id="280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-120" y="-4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D9CFB-0975-45A5-A4EB-427654E76663}" type="datetimeFigureOut">
              <a:rPr kumimoji="1" lang="ja-JP" altLang="en-US" smtClean="0"/>
              <a:pPr/>
              <a:t>2014/11/27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C549C-74FB-4A4F-9351-C9C055D567B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101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D0FBEEF-B6A5-4424-A2E3-6294380844D1}" type="slidenum">
              <a:rPr lang="en-US" altLang="ja-JP" sz="1200"/>
              <a:pPr algn="r"/>
              <a:t>9</a:t>
            </a:fld>
            <a:endParaRPr lang="en-US" altLang="ja-JP" sz="120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CF6DE6B-0AC8-432F-AB3E-78D4F7F7F8CB}" type="slidenum">
              <a:rPr lang="en-US" altLang="ja-JP" sz="1200"/>
              <a:pPr algn="r"/>
              <a:t>10</a:t>
            </a:fld>
            <a:endParaRPr lang="en-US" altLang="ja-JP" sz="120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D0FBEEF-B6A5-4424-A2E3-6294380844D1}" type="slidenum">
              <a:rPr lang="en-US" altLang="ja-JP" sz="1200"/>
              <a:pPr algn="r"/>
              <a:t>11</a:t>
            </a:fld>
            <a:endParaRPr lang="en-US" altLang="ja-JP" sz="120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CF6DE6B-0AC8-432F-AB3E-78D4F7F7F8CB}" type="slidenum">
              <a:rPr lang="en-US" altLang="ja-JP" sz="1200"/>
              <a:pPr algn="r"/>
              <a:t>12</a:t>
            </a:fld>
            <a:endParaRPr lang="en-US" altLang="ja-JP" sz="120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2014/11/27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2014/11/27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プログラミング言語論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en-US" dirty="0" smtClean="0"/>
              <a:t>第</a:t>
            </a:r>
            <a:r>
              <a:rPr lang="ja-JP" altLang="en-US" dirty="0" smtClean="0"/>
              <a:t>９回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練習問題解答例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86050" y="5143512"/>
            <a:ext cx="35349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情報工学科　篠埜　功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dirty="0" smtClean="0">
                <a:sym typeface="Symbol" pitchFamily="18" charset="2"/>
              </a:rPr>
              <a:t>練習問題４解答例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000100" y="1500174"/>
            <a:ext cx="320831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altLang="ja-JP" sz="2800" dirty="0" smtClean="0"/>
              <a:t>(</a:t>
            </a:r>
            <a:r>
              <a:rPr lang="en-US" altLang="ja-JP" sz="2800" dirty="0" smtClean="0">
                <a:sym typeface="Symbol" pitchFamily="18" charset="2"/>
              </a:rPr>
              <a:t>x. y. x y)  (z. z) w</a:t>
            </a:r>
          </a:p>
          <a:p>
            <a:pPr marL="457200" indent="-457200"/>
            <a:r>
              <a:rPr lang="en-US" altLang="ja-JP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/>
              </a:rPr>
              <a:t></a:t>
            </a:r>
            <a:r>
              <a:rPr lang="ja-JP" altLang="en-US" sz="2800" dirty="0" smtClean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(</a:t>
            </a:r>
            <a:r>
              <a:rPr lang="en-US" altLang="ja-JP" sz="2800" dirty="0" err="1" smtClean="0">
                <a:sym typeface="Symbol"/>
              </a:rPr>
              <a:t>λy</a:t>
            </a:r>
            <a:r>
              <a:rPr lang="en-US" altLang="ja-JP" sz="2800" dirty="0" smtClean="0">
                <a:sym typeface="Symbol"/>
              </a:rPr>
              <a:t>. (</a:t>
            </a:r>
            <a:r>
              <a:rPr lang="en-US" altLang="ja-JP" sz="2800" dirty="0" err="1" smtClean="0">
                <a:sym typeface="Symbol"/>
              </a:rPr>
              <a:t>λz</a:t>
            </a:r>
            <a:r>
              <a:rPr lang="en-US" altLang="ja-JP" sz="2800" dirty="0" smtClean="0">
                <a:sym typeface="Symbol"/>
              </a:rPr>
              <a:t>. z) y) w</a:t>
            </a:r>
          </a:p>
          <a:p>
            <a:pPr marL="457200" indent="-457200"/>
            <a:r>
              <a:rPr lang="en-US" altLang="ja-JP" sz="2800" dirty="0" smtClean="0">
                <a:sym typeface="Symbol"/>
              </a:rPr>
              <a:t> </a:t>
            </a:r>
            <a:r>
              <a:rPr lang="ja-JP" altLang="en-US" sz="2800" dirty="0" smtClean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(</a:t>
            </a:r>
            <a:r>
              <a:rPr lang="en-US" altLang="ja-JP" sz="2800" dirty="0" err="1" smtClean="0">
                <a:sym typeface="Symbol"/>
              </a:rPr>
              <a:t>λy</a:t>
            </a:r>
            <a:r>
              <a:rPr lang="en-US" altLang="ja-JP" sz="2800" dirty="0" smtClean="0">
                <a:sym typeface="Symbol"/>
              </a:rPr>
              <a:t>. y) w</a:t>
            </a:r>
          </a:p>
          <a:p>
            <a:pPr marL="457200" indent="-457200"/>
            <a:r>
              <a:rPr lang="en-US" altLang="ja-JP" sz="2800" dirty="0" smtClean="0">
                <a:sym typeface="Symbol"/>
              </a:rPr>
              <a:t> </a:t>
            </a:r>
            <a:r>
              <a:rPr lang="ja-JP" altLang="en-US" sz="2800" dirty="0" smtClean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w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000100" y="3571876"/>
            <a:ext cx="320831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ja-JP" altLang="en-US" sz="2800" dirty="0" smtClean="0"/>
              <a:t>または</a:t>
            </a:r>
            <a:endParaRPr lang="en-US" altLang="ja-JP" sz="2800" dirty="0" smtClean="0"/>
          </a:p>
          <a:p>
            <a:pPr marL="457200" indent="-457200"/>
            <a:r>
              <a:rPr lang="en-US" altLang="ja-JP" sz="2800" dirty="0" smtClean="0"/>
              <a:t>(</a:t>
            </a:r>
            <a:r>
              <a:rPr lang="en-US" altLang="ja-JP" sz="2800" dirty="0" smtClean="0">
                <a:sym typeface="Symbol" pitchFamily="18" charset="2"/>
              </a:rPr>
              <a:t>x. y. x y)  (z. z) w</a:t>
            </a:r>
          </a:p>
          <a:p>
            <a:pPr marL="457200" indent="-457200"/>
            <a:r>
              <a:rPr lang="en-US" altLang="ja-JP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/>
              </a:rPr>
              <a:t></a:t>
            </a:r>
            <a:r>
              <a:rPr lang="ja-JP" altLang="en-US" sz="2800" dirty="0" smtClean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(</a:t>
            </a:r>
            <a:r>
              <a:rPr lang="en-US" altLang="ja-JP" sz="2800" dirty="0" err="1" smtClean="0">
                <a:sym typeface="Symbol"/>
              </a:rPr>
              <a:t>λy</a:t>
            </a:r>
            <a:r>
              <a:rPr lang="en-US" altLang="ja-JP" sz="2800" dirty="0" smtClean="0">
                <a:sym typeface="Symbol"/>
              </a:rPr>
              <a:t>. (</a:t>
            </a:r>
            <a:r>
              <a:rPr lang="en-US" altLang="ja-JP" sz="2800" dirty="0" err="1" smtClean="0">
                <a:sym typeface="Symbol"/>
              </a:rPr>
              <a:t>λz</a:t>
            </a:r>
            <a:r>
              <a:rPr lang="en-US" altLang="ja-JP" sz="2800" dirty="0" smtClean="0">
                <a:sym typeface="Symbol"/>
              </a:rPr>
              <a:t>. z) y) w</a:t>
            </a:r>
          </a:p>
          <a:p>
            <a:pPr marL="457200" indent="-457200"/>
            <a:r>
              <a:rPr lang="en-US" altLang="ja-JP" sz="2800" dirty="0" smtClean="0">
                <a:sym typeface="Symbol"/>
              </a:rPr>
              <a:t> </a:t>
            </a:r>
            <a:r>
              <a:rPr lang="ja-JP" altLang="en-US" sz="2800" dirty="0" smtClean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(</a:t>
            </a:r>
            <a:r>
              <a:rPr lang="en-US" altLang="ja-JP" sz="2800" dirty="0" err="1" smtClean="0">
                <a:sym typeface="Symbol"/>
              </a:rPr>
              <a:t>λz</a:t>
            </a:r>
            <a:r>
              <a:rPr lang="en-US" altLang="ja-JP" sz="2800" dirty="0" smtClean="0">
                <a:sym typeface="Symbol"/>
              </a:rPr>
              <a:t>. z) w</a:t>
            </a:r>
          </a:p>
          <a:p>
            <a:pPr marL="457200" indent="-457200"/>
            <a:r>
              <a:rPr lang="en-US" altLang="ja-JP" sz="2800" dirty="0" smtClean="0">
                <a:sym typeface="Symbol"/>
              </a:rPr>
              <a:t> </a:t>
            </a:r>
            <a:r>
              <a:rPr lang="ja-JP" altLang="en-US" sz="2800" dirty="0" smtClean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w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5576" y="6021288"/>
            <a:ext cx="76562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（注意）上記において、置換を用いた記述は省略している。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dirty="0" smtClean="0">
                <a:sym typeface="Symbol" pitchFamily="18" charset="2"/>
              </a:rPr>
              <a:t>練習問題５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755576" y="1484784"/>
            <a:ext cx="77048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ラムダ式 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λx</a:t>
            </a:r>
            <a:r>
              <a:rPr lang="en-US" altLang="ja-JP" sz="2800" dirty="0" smtClean="0"/>
              <a:t>. </a:t>
            </a:r>
            <a:r>
              <a:rPr lang="en-US" altLang="ja-JP" sz="2800" dirty="0" err="1" smtClean="0"/>
              <a:t>λy</a:t>
            </a:r>
            <a:r>
              <a:rPr lang="en-US" altLang="ja-JP" sz="2800" dirty="0" smtClean="0"/>
              <a:t>. x y)  (</a:t>
            </a:r>
            <a:r>
              <a:rPr lang="en-US" altLang="ja-JP" sz="2800" dirty="0" err="1" smtClean="0"/>
              <a:t>λx</a:t>
            </a:r>
            <a:r>
              <a:rPr lang="en-US" altLang="ja-JP" sz="2800" dirty="0" smtClean="0"/>
              <a:t>. x y) w</a:t>
            </a:r>
            <a:r>
              <a:rPr lang="ja-JP" altLang="en-US" sz="2800" dirty="0" smtClean="0"/>
              <a:t>に対して、</a:t>
            </a:r>
            <a:r>
              <a:rPr lang="en-US" altLang="ja-JP" sz="2800" dirty="0" smtClean="0"/>
              <a:t>β</a:t>
            </a:r>
            <a:r>
              <a:rPr lang="ja-JP" altLang="en-US" sz="2800" dirty="0" smtClean="0"/>
              <a:t>変換を適用する箇所のないラムダ式になるまで</a:t>
            </a:r>
            <a:r>
              <a:rPr lang="en-US" altLang="ja-JP" sz="2800" dirty="0" smtClean="0"/>
              <a:t>β</a:t>
            </a:r>
            <a:r>
              <a:rPr lang="ja-JP" altLang="en-US" sz="2800" dirty="0" smtClean="0"/>
              <a:t>変換を適用せよ。また、この例では途中で、２通りの適用可能性のあるラムダ式が出てくる。２通りの</a:t>
            </a:r>
            <a:r>
              <a:rPr lang="en-US" altLang="ja-JP" sz="2800" dirty="0" smtClean="0"/>
              <a:t>β</a:t>
            </a:r>
            <a:r>
              <a:rPr lang="ja-JP" altLang="en-US" sz="2800" dirty="0" smtClean="0"/>
              <a:t>変換列を示せ。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dirty="0" smtClean="0">
                <a:sym typeface="Symbol" pitchFamily="18" charset="2"/>
              </a:rPr>
              <a:t>練習問題５解答例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857224" y="1643050"/>
            <a:ext cx="709136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en-US" altLang="ja-JP" sz="2800" b="0" dirty="0" smtClean="0"/>
              <a:t>(</a:t>
            </a:r>
            <a:r>
              <a:rPr lang="en-US" altLang="ja-JP" sz="2800" b="0" dirty="0">
                <a:sym typeface="Symbol" pitchFamily="18" charset="2"/>
              </a:rPr>
              <a:t>x. y. x y) 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en-US" altLang="ja-JP" sz="2800" dirty="0" err="1" smtClean="0">
                <a:sym typeface="Symbol" pitchFamily="18" charset="2"/>
              </a:rPr>
              <a:t>λx</a:t>
            </a:r>
            <a:r>
              <a:rPr lang="en-US" altLang="ja-JP" sz="2800" dirty="0" smtClean="0">
                <a:sym typeface="Symbol" pitchFamily="18" charset="2"/>
              </a:rPr>
              <a:t>. x y) w</a:t>
            </a:r>
          </a:p>
          <a:p>
            <a:pPr marL="457200" indent="-457200"/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 smtClean="0">
                <a:sym typeface="Symbol"/>
              </a:rPr>
              <a:t> (</a:t>
            </a:r>
            <a:r>
              <a:rPr lang="en-US" altLang="ja-JP" sz="2800" b="0" dirty="0" err="1" smtClean="0">
                <a:sym typeface="Symbol"/>
              </a:rPr>
              <a:t>λz</a:t>
            </a:r>
            <a:r>
              <a:rPr lang="en-US" altLang="ja-JP" sz="2800" b="0" dirty="0" smtClean="0">
                <a:sym typeface="Symbol"/>
              </a:rPr>
              <a:t>. (</a:t>
            </a:r>
            <a:r>
              <a:rPr lang="en-US" altLang="ja-JP" sz="2800" b="0" dirty="0" err="1" smtClean="0">
                <a:sym typeface="Symbol"/>
              </a:rPr>
              <a:t>λx</a:t>
            </a:r>
            <a:r>
              <a:rPr lang="en-US" altLang="ja-JP" sz="2800" b="0" dirty="0" smtClean="0">
                <a:sym typeface="Symbol"/>
              </a:rPr>
              <a:t>. x y) z) w</a:t>
            </a:r>
          </a:p>
          <a:p>
            <a:pPr marL="457200" indent="-457200"/>
            <a:r>
              <a:rPr lang="en-US" altLang="ja-JP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/>
              </a:rPr>
              <a:t> (</a:t>
            </a:r>
            <a:r>
              <a:rPr lang="en-US" altLang="ja-JP" sz="2800" dirty="0" err="1" smtClean="0">
                <a:sym typeface="Symbol"/>
              </a:rPr>
              <a:t>λz</a:t>
            </a:r>
            <a:r>
              <a:rPr lang="en-US" altLang="ja-JP" sz="2800" dirty="0" smtClean="0">
                <a:sym typeface="Symbol"/>
              </a:rPr>
              <a:t>. z y) w</a:t>
            </a:r>
          </a:p>
          <a:p>
            <a:pPr marL="457200" indent="-457200"/>
            <a:r>
              <a:rPr lang="en-US" altLang="ja-JP" sz="2800" dirty="0" smtClean="0">
                <a:sym typeface="Symbol"/>
              </a:rPr>
              <a:t>  w y</a:t>
            </a:r>
          </a:p>
          <a:p>
            <a:pPr marL="457200" indent="-457200"/>
            <a:r>
              <a:rPr lang="ja-JP" altLang="en-US" sz="2800" dirty="0" smtClean="0">
                <a:sym typeface="Symbol"/>
              </a:rPr>
              <a:t>または、</a:t>
            </a:r>
            <a:endParaRPr lang="en-US" altLang="ja-JP" sz="2800" dirty="0" smtClean="0">
              <a:sym typeface="Symbol"/>
            </a:endParaRPr>
          </a:p>
          <a:p>
            <a:pPr marL="457200" indent="-457200"/>
            <a:r>
              <a:rPr lang="en-US" altLang="ja-JP" sz="2800" dirty="0" smtClean="0"/>
              <a:t>(</a:t>
            </a:r>
            <a:r>
              <a:rPr lang="en-US" altLang="ja-JP" sz="2800" dirty="0" smtClean="0">
                <a:sym typeface="Symbol" pitchFamily="18" charset="2"/>
              </a:rPr>
              <a:t>x. y. x y)  (</a:t>
            </a:r>
            <a:r>
              <a:rPr lang="en-US" altLang="ja-JP" sz="2800" dirty="0" err="1" smtClean="0">
                <a:sym typeface="Symbol" pitchFamily="18" charset="2"/>
              </a:rPr>
              <a:t>λx</a:t>
            </a:r>
            <a:r>
              <a:rPr lang="en-US" altLang="ja-JP" sz="2800" dirty="0" smtClean="0">
                <a:sym typeface="Symbol" pitchFamily="18" charset="2"/>
              </a:rPr>
              <a:t>. x y) w</a:t>
            </a:r>
          </a:p>
          <a:p>
            <a:pPr marL="457200" indent="-457200"/>
            <a:r>
              <a:rPr lang="en-US" altLang="ja-JP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/>
              </a:rPr>
              <a:t> (</a:t>
            </a:r>
            <a:r>
              <a:rPr lang="en-US" altLang="ja-JP" sz="2800" dirty="0" err="1" smtClean="0">
                <a:sym typeface="Symbol"/>
              </a:rPr>
              <a:t>λz</a:t>
            </a:r>
            <a:r>
              <a:rPr lang="en-US" altLang="ja-JP" sz="2800" dirty="0" smtClean="0">
                <a:sym typeface="Symbol"/>
              </a:rPr>
              <a:t>. (</a:t>
            </a:r>
            <a:r>
              <a:rPr lang="en-US" altLang="ja-JP" sz="2800" dirty="0" err="1" smtClean="0">
                <a:sym typeface="Symbol"/>
              </a:rPr>
              <a:t>λx</a:t>
            </a:r>
            <a:r>
              <a:rPr lang="en-US" altLang="ja-JP" sz="2800" dirty="0" smtClean="0">
                <a:sym typeface="Symbol"/>
              </a:rPr>
              <a:t>. x y) z) w</a:t>
            </a:r>
          </a:p>
          <a:p>
            <a:pPr marL="457200" indent="-457200"/>
            <a:r>
              <a:rPr lang="en-US" altLang="ja-JP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/>
              </a:rPr>
              <a:t> (</a:t>
            </a:r>
            <a:r>
              <a:rPr lang="en-US" altLang="ja-JP" sz="2800" dirty="0" err="1" smtClean="0">
                <a:sym typeface="Symbol"/>
              </a:rPr>
              <a:t>λx</a:t>
            </a:r>
            <a:r>
              <a:rPr lang="en-US" altLang="ja-JP" sz="2800" dirty="0" smtClean="0">
                <a:sym typeface="Symbol"/>
              </a:rPr>
              <a:t>. x y) w</a:t>
            </a:r>
          </a:p>
          <a:p>
            <a:pPr marL="457200" indent="-457200"/>
            <a:r>
              <a:rPr lang="en-US" altLang="ja-JP" sz="2800" dirty="0" smtClean="0">
                <a:sym typeface="Symbol"/>
              </a:rPr>
              <a:t>  w y</a:t>
            </a:r>
            <a:endParaRPr lang="ja-JP" altLang="en-US" sz="2800" b="0" dirty="0">
              <a:sym typeface="Symbol" pitchFamily="18" charset="2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5576" y="6021288"/>
            <a:ext cx="76562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（注意）上記において、置換を用いた記述は省略している。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練習問題１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3568" y="1412776"/>
            <a:ext cx="77048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（問１） ラムダ式 </a:t>
            </a:r>
            <a:r>
              <a:rPr lang="en-US" altLang="ja-JP" sz="2800" dirty="0" smtClean="0">
                <a:sym typeface="Symbol" pitchFamily="18" charset="2"/>
              </a:rPr>
              <a:t>(z. z) w </a:t>
            </a:r>
            <a:r>
              <a:rPr lang="ja-JP" altLang="en-US" sz="2800" dirty="0" smtClean="0">
                <a:sym typeface="Symbol" pitchFamily="18" charset="2"/>
              </a:rPr>
              <a:t>中の自由変数を求めよ。</a:t>
            </a:r>
            <a:endParaRPr lang="en-US" altLang="ja-JP" sz="2800" dirty="0" smtClean="0">
              <a:sym typeface="Symbol" pitchFamily="18" charset="2"/>
            </a:endParaRPr>
          </a:p>
          <a:p>
            <a:r>
              <a:rPr lang="ja-JP" altLang="en-US" sz="2800" dirty="0" smtClean="0">
                <a:sym typeface="Symbol" pitchFamily="18" charset="2"/>
              </a:rPr>
              <a:t>（問２） ラムダ式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en-US" altLang="ja-JP" sz="2800" dirty="0" err="1" smtClean="0">
                <a:sym typeface="Symbol" pitchFamily="18" charset="2"/>
              </a:rPr>
              <a:t>λz</a:t>
            </a:r>
            <a:r>
              <a:rPr lang="en-US" altLang="ja-JP" sz="2800" dirty="0" smtClean="0">
                <a:sym typeface="Symbol" pitchFamily="18" charset="2"/>
              </a:rPr>
              <a:t>. z y) ((</a:t>
            </a:r>
            <a:r>
              <a:rPr lang="en-US" altLang="ja-JP" sz="2800" dirty="0" err="1" smtClean="0">
                <a:sym typeface="Symbol" pitchFamily="18" charset="2"/>
              </a:rPr>
              <a:t>λz</a:t>
            </a:r>
            <a:r>
              <a:rPr lang="en-US" altLang="ja-JP" sz="2800" dirty="0" smtClean="0">
                <a:sym typeface="Symbol" pitchFamily="18" charset="2"/>
              </a:rPr>
              <a:t>. z) w) </a:t>
            </a:r>
            <a:r>
              <a:rPr lang="ja-JP" altLang="en-US" sz="2800" dirty="0" smtClean="0">
                <a:sym typeface="Symbol" pitchFamily="18" charset="2"/>
              </a:rPr>
              <a:t>中の自由変数を求めよ。</a:t>
            </a:r>
            <a:endParaRPr lang="en-US" altLang="ja-JP" sz="2800" dirty="0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練習問題１解答例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1520" y="1268760"/>
            <a:ext cx="86764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（問１） ラムダ式 </a:t>
            </a:r>
            <a:r>
              <a:rPr lang="en-US" altLang="ja-JP" sz="2400" dirty="0" smtClean="0">
                <a:sym typeface="Symbol" pitchFamily="18" charset="2"/>
              </a:rPr>
              <a:t>(z. z) w </a:t>
            </a:r>
            <a:r>
              <a:rPr lang="ja-JP" altLang="en-US" sz="2400" dirty="0" smtClean="0">
                <a:sym typeface="Symbol" pitchFamily="18" charset="2"/>
              </a:rPr>
              <a:t>中の自由変数を求めよ。</a:t>
            </a:r>
            <a:endParaRPr lang="en-US" altLang="ja-JP" sz="2400" dirty="0" smtClean="0">
              <a:sym typeface="Symbol" pitchFamily="18" charset="2"/>
            </a:endParaRPr>
          </a:p>
          <a:p>
            <a:r>
              <a:rPr lang="en-US" altLang="ja-JP" sz="2400" dirty="0" smtClean="0">
                <a:sym typeface="Symbol" pitchFamily="18" charset="2"/>
              </a:rPr>
              <a:t>FV((z. z) w) = FV((z. z)) </a:t>
            </a:r>
            <a:r>
              <a:rPr lang="en-US" altLang="ja-JP" sz="2400" dirty="0" smtClean="0">
                <a:sym typeface="Symbol"/>
              </a:rPr>
              <a:t></a:t>
            </a:r>
            <a:r>
              <a:rPr lang="en-US" altLang="ja-JP" sz="2400" dirty="0" smtClean="0">
                <a:sym typeface="Symbol" pitchFamily="18" charset="2"/>
              </a:rPr>
              <a:t> FV (w)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= (FV (z) \ {z}) </a:t>
            </a:r>
            <a:r>
              <a:rPr lang="en-US" altLang="ja-JP" sz="2400" dirty="0" smtClean="0">
                <a:sym typeface="Symbol"/>
              </a:rPr>
              <a:t></a:t>
            </a:r>
            <a:r>
              <a:rPr lang="en-US" altLang="ja-JP" sz="2400" dirty="0" smtClean="0">
                <a:sym typeface="Symbol" pitchFamily="18" charset="2"/>
              </a:rPr>
              <a:t> {w}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= ({z} \ {z}) </a:t>
            </a:r>
            <a:r>
              <a:rPr lang="en-US" altLang="ja-JP" sz="2400" dirty="0" smtClean="0">
                <a:sym typeface="Symbol"/>
              </a:rPr>
              <a:t></a:t>
            </a:r>
            <a:r>
              <a:rPr lang="en-US" altLang="ja-JP" sz="2400" dirty="0" smtClean="0">
                <a:sym typeface="Symbol" pitchFamily="18" charset="2"/>
              </a:rPr>
              <a:t> {w}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= { } </a:t>
            </a:r>
            <a:r>
              <a:rPr lang="en-US" altLang="ja-JP" sz="2400" dirty="0" smtClean="0">
                <a:sym typeface="Symbol"/>
              </a:rPr>
              <a:t></a:t>
            </a:r>
            <a:r>
              <a:rPr lang="en-US" altLang="ja-JP" sz="2400" dirty="0" smtClean="0">
                <a:sym typeface="Symbol" pitchFamily="18" charset="2"/>
              </a:rPr>
              <a:t> {w}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= {w}</a:t>
            </a:r>
          </a:p>
          <a:p>
            <a:r>
              <a:rPr lang="ja-JP" altLang="en-US" sz="2400" dirty="0" smtClean="0">
                <a:sym typeface="Symbol" pitchFamily="18" charset="2"/>
              </a:rPr>
              <a:t>（問２） ラムダ式 </a:t>
            </a:r>
            <a:r>
              <a:rPr lang="en-US" altLang="ja-JP" sz="2400" dirty="0" smtClean="0">
                <a:sym typeface="Symbol" pitchFamily="18" charset="2"/>
              </a:rPr>
              <a:t>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 y) ((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z) w) </a:t>
            </a:r>
            <a:r>
              <a:rPr lang="ja-JP" altLang="en-US" sz="2400" dirty="0" smtClean="0">
                <a:sym typeface="Symbol" pitchFamily="18" charset="2"/>
              </a:rPr>
              <a:t>中の自由変数を求めよ。</a:t>
            </a:r>
            <a:endParaRPr lang="en-US" altLang="ja-JP" sz="2400" dirty="0" smtClean="0">
              <a:sym typeface="Symbol" pitchFamily="18" charset="2"/>
            </a:endParaRPr>
          </a:p>
          <a:p>
            <a:r>
              <a:rPr lang="en-US" altLang="ja-JP" sz="2400" dirty="0" smtClean="0">
                <a:sym typeface="Symbol" pitchFamily="18" charset="2"/>
              </a:rPr>
              <a:t>FV((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 y) ((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z) w)) = FV(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 y) </a:t>
            </a:r>
            <a:r>
              <a:rPr lang="en-US" altLang="ja-JP" sz="2400" dirty="0" smtClean="0">
                <a:sym typeface="Symbol"/>
              </a:rPr>
              <a:t> FV</a:t>
            </a:r>
            <a:r>
              <a:rPr lang="en-US" altLang="ja-JP" sz="2400" dirty="0" smtClean="0">
                <a:sym typeface="Symbol" pitchFamily="18" charset="2"/>
              </a:rPr>
              <a:t>((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z) w) 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             = (FV (z y) \ {z}) </a:t>
            </a:r>
            <a:r>
              <a:rPr lang="en-US" altLang="ja-JP" sz="2400" dirty="0" smtClean="0">
                <a:sym typeface="Symbol"/>
              </a:rPr>
              <a:t> (FV</a:t>
            </a:r>
            <a:r>
              <a:rPr lang="en-US" altLang="ja-JP" sz="2400" dirty="0" smtClean="0">
                <a:sym typeface="Symbol" pitchFamily="18" charset="2"/>
              </a:rPr>
              <a:t>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z) </a:t>
            </a:r>
            <a:r>
              <a:rPr lang="en-US" altLang="ja-JP" sz="2400" dirty="0" smtClean="0">
                <a:sym typeface="Symbol"/>
              </a:rPr>
              <a:t> FV(</a:t>
            </a:r>
            <a:r>
              <a:rPr lang="en-US" altLang="ja-JP" sz="2400" dirty="0" smtClean="0">
                <a:sym typeface="Symbol" pitchFamily="18" charset="2"/>
              </a:rPr>
              <a:t>w))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             = ((FV (z) </a:t>
            </a:r>
            <a:r>
              <a:rPr lang="en-US" altLang="ja-JP" sz="2400" dirty="0" smtClean="0">
                <a:sym typeface="Symbol"/>
              </a:rPr>
              <a:t> FV(y)) \ {z})  ((FV</a:t>
            </a:r>
            <a:r>
              <a:rPr lang="en-US" altLang="ja-JP" sz="2400" dirty="0" smtClean="0">
                <a:sym typeface="Symbol" pitchFamily="18" charset="2"/>
              </a:rPr>
              <a:t>(z) \ {z}) </a:t>
            </a:r>
            <a:r>
              <a:rPr lang="en-US" altLang="ja-JP" sz="2400" dirty="0" smtClean="0">
                <a:sym typeface="Symbol"/>
              </a:rPr>
              <a:t> {</a:t>
            </a:r>
            <a:r>
              <a:rPr lang="en-US" altLang="ja-JP" sz="2400" dirty="0" smtClean="0">
                <a:sym typeface="Symbol" pitchFamily="18" charset="2"/>
              </a:rPr>
              <a:t>w})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             = (({z} </a:t>
            </a:r>
            <a:r>
              <a:rPr lang="en-US" altLang="ja-JP" sz="2400" dirty="0" smtClean="0">
                <a:sym typeface="Symbol"/>
              </a:rPr>
              <a:t> {y}) \ {z})  (({z} \ {z})  {</a:t>
            </a:r>
            <a:r>
              <a:rPr lang="en-US" altLang="ja-JP" sz="2400" dirty="0" smtClean="0">
                <a:sym typeface="Symbol" pitchFamily="18" charset="2"/>
              </a:rPr>
              <a:t>w})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             = ({</a:t>
            </a:r>
            <a:r>
              <a:rPr lang="en-US" altLang="ja-JP" sz="2400" dirty="0" err="1" smtClean="0">
                <a:sym typeface="Symbol" pitchFamily="18" charset="2"/>
              </a:rPr>
              <a:t>z,y</a:t>
            </a:r>
            <a:r>
              <a:rPr lang="en-US" altLang="ja-JP" sz="2400" dirty="0" smtClean="0">
                <a:sym typeface="Symbol" pitchFamily="18" charset="2"/>
              </a:rPr>
              <a:t>} \ {z}) </a:t>
            </a:r>
            <a:r>
              <a:rPr lang="en-US" altLang="ja-JP" sz="2400" dirty="0" smtClean="0">
                <a:sym typeface="Symbol"/>
              </a:rPr>
              <a:t> ({ }  {</a:t>
            </a:r>
            <a:r>
              <a:rPr lang="en-US" altLang="ja-JP" sz="2400" dirty="0" smtClean="0">
                <a:sym typeface="Symbol" pitchFamily="18" charset="2"/>
              </a:rPr>
              <a:t>w})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             = {y} </a:t>
            </a:r>
            <a:r>
              <a:rPr lang="en-US" altLang="ja-JP" sz="2400" dirty="0" smtClean="0">
                <a:sym typeface="Symbol"/>
              </a:rPr>
              <a:t> {w}</a:t>
            </a:r>
          </a:p>
          <a:p>
            <a:r>
              <a:rPr lang="en-US" altLang="ja-JP" sz="2400" dirty="0" smtClean="0">
                <a:sym typeface="Symbol"/>
              </a:rPr>
              <a:t>                                        = {y, w}</a:t>
            </a:r>
            <a:endParaRPr lang="en-US" altLang="ja-JP" sz="2400" dirty="0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練習問題２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3568" y="1412776"/>
            <a:ext cx="77048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ym typeface="Symbol" pitchFamily="18" charset="2"/>
              </a:rPr>
              <a:t>（問１） 置換</a:t>
            </a:r>
            <a:r>
              <a:rPr lang="en-US" altLang="ja-JP" sz="2800" dirty="0" smtClean="0">
                <a:sym typeface="Symbol" pitchFamily="18" charset="2"/>
              </a:rPr>
              <a:t> (x y) [z/x] </a:t>
            </a:r>
            <a:r>
              <a:rPr lang="ja-JP" altLang="en-US" sz="2800" dirty="0" smtClean="0">
                <a:sym typeface="Symbol" pitchFamily="18" charset="2"/>
              </a:rPr>
              <a:t>を</a:t>
            </a:r>
            <a:r>
              <a:rPr lang="ja-JP" altLang="en-US" sz="2800" dirty="0" smtClean="0">
                <a:sym typeface="Symbol" pitchFamily="18" charset="2"/>
              </a:rPr>
              <a:t>求めよ</a:t>
            </a:r>
            <a:r>
              <a:rPr lang="ja-JP" altLang="en-US" sz="2800" dirty="0" smtClean="0">
                <a:sym typeface="Symbol" pitchFamily="18" charset="2"/>
              </a:rPr>
              <a:t>。</a:t>
            </a:r>
            <a:endParaRPr kumimoji="1" lang="en-US" altLang="ja-JP" sz="2800" dirty="0" smtClean="0">
              <a:sym typeface="Symbol" pitchFamily="18" charset="2"/>
            </a:endParaRPr>
          </a:p>
          <a:p>
            <a:r>
              <a:rPr lang="ja-JP" altLang="en-US" sz="2800" dirty="0" smtClean="0">
                <a:sym typeface="Symbol" pitchFamily="18" charset="2"/>
              </a:rPr>
              <a:t>（問２） 置換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en-US" altLang="ja-JP" sz="2800" dirty="0" err="1" smtClean="0">
                <a:sym typeface="Symbol" pitchFamily="18" charset="2"/>
              </a:rPr>
              <a:t>λy</a:t>
            </a:r>
            <a:r>
              <a:rPr lang="en-US" altLang="ja-JP" sz="2800" dirty="0" smtClean="0">
                <a:sym typeface="Symbol" pitchFamily="18" charset="2"/>
              </a:rPr>
              <a:t>. x y) [z/x] </a:t>
            </a:r>
            <a:r>
              <a:rPr lang="ja-JP" altLang="en-US" sz="2800" dirty="0">
                <a:sym typeface="Symbol" pitchFamily="18" charset="2"/>
              </a:rPr>
              <a:t>を求めよ。</a:t>
            </a:r>
            <a:endParaRPr lang="en-US" altLang="ja-JP" sz="2800" dirty="0" smtClean="0">
              <a:sym typeface="Symbol" pitchFamily="18" charset="2"/>
            </a:endParaRPr>
          </a:p>
          <a:p>
            <a:r>
              <a:rPr lang="ja-JP" altLang="en-US" sz="2800" dirty="0" smtClean="0">
                <a:sym typeface="Symbol" pitchFamily="18" charset="2"/>
              </a:rPr>
              <a:t>（問３） 置換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en-US" altLang="ja-JP" sz="2800" dirty="0" err="1" smtClean="0">
                <a:sym typeface="Symbol" pitchFamily="18" charset="2"/>
              </a:rPr>
              <a:t>λy</a:t>
            </a:r>
            <a:r>
              <a:rPr lang="en-US" altLang="ja-JP" sz="2800" dirty="0" smtClean="0">
                <a:sym typeface="Symbol" pitchFamily="18" charset="2"/>
              </a:rPr>
              <a:t>. x y) [y/x] </a:t>
            </a:r>
            <a:r>
              <a:rPr lang="ja-JP" altLang="en-US" sz="2800" dirty="0">
                <a:sym typeface="Symbol" pitchFamily="18" charset="2"/>
              </a:rPr>
              <a:t>を求めよ。</a:t>
            </a:r>
            <a:endParaRPr lang="en-US" altLang="ja-JP" sz="2800" dirty="0" smtClean="0">
              <a:sym typeface="Symbol" pitchFamily="18" charset="2"/>
            </a:endParaRPr>
          </a:p>
          <a:p>
            <a:r>
              <a:rPr lang="ja-JP" altLang="en-US" sz="2800" dirty="0" smtClean="0">
                <a:sym typeface="Symbol" pitchFamily="18" charset="2"/>
              </a:rPr>
              <a:t>（問４） 置換</a:t>
            </a:r>
            <a:r>
              <a:rPr lang="en-US" altLang="ja-JP" sz="2800" dirty="0" smtClean="0">
                <a:sym typeface="Symbol" pitchFamily="18" charset="2"/>
              </a:rPr>
              <a:t> (</a:t>
            </a:r>
            <a:r>
              <a:rPr lang="en-US" altLang="ja-JP" sz="2800" dirty="0" err="1" smtClean="0">
                <a:sym typeface="Symbol" pitchFamily="18" charset="2"/>
              </a:rPr>
              <a:t>λy</a:t>
            </a:r>
            <a:r>
              <a:rPr lang="en-US" altLang="ja-JP" sz="2800" dirty="0" smtClean="0">
                <a:sym typeface="Symbol" pitchFamily="18" charset="2"/>
              </a:rPr>
              <a:t>. x y) [</a:t>
            </a:r>
            <a:r>
              <a:rPr lang="en-US" altLang="ja-JP" sz="2800" dirty="0" err="1" smtClean="0">
                <a:sym typeface="Symbol" pitchFamily="18" charset="2"/>
              </a:rPr>
              <a:t>λz</a:t>
            </a:r>
            <a:r>
              <a:rPr lang="en-US" altLang="ja-JP" sz="2800" dirty="0" smtClean="0">
                <a:sym typeface="Symbol" pitchFamily="18" charset="2"/>
              </a:rPr>
              <a:t>. z y/x] </a:t>
            </a:r>
            <a:r>
              <a:rPr lang="ja-JP" altLang="en-US" sz="2800" dirty="0">
                <a:sym typeface="Symbol" pitchFamily="18" charset="2"/>
              </a:rPr>
              <a:t>を求めよ。</a:t>
            </a:r>
            <a:endParaRPr lang="en-US" altLang="ja-JP" sz="2800" dirty="0" smtClean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93052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練習問題２解答例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3568" y="1412776"/>
            <a:ext cx="770485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ym typeface="Symbol" pitchFamily="18" charset="2"/>
              </a:rPr>
              <a:t>（問１） 置換</a:t>
            </a:r>
            <a:r>
              <a:rPr lang="en-US" altLang="ja-JP" sz="2400" dirty="0" smtClean="0">
                <a:sym typeface="Symbol" pitchFamily="18" charset="2"/>
              </a:rPr>
              <a:t> (x y) [z/x] </a:t>
            </a:r>
            <a:r>
              <a:rPr lang="ja-JP" altLang="en-US" sz="2400" dirty="0" smtClean="0">
                <a:sym typeface="Symbol" pitchFamily="18" charset="2"/>
              </a:rPr>
              <a:t>を</a:t>
            </a:r>
            <a:r>
              <a:rPr lang="ja-JP" altLang="en-US" sz="2400" dirty="0" smtClean="0">
                <a:sym typeface="Symbol" pitchFamily="18" charset="2"/>
              </a:rPr>
              <a:t>求めよ</a:t>
            </a:r>
            <a:r>
              <a:rPr lang="ja-JP" altLang="en-US" sz="2400" dirty="0" smtClean="0">
                <a:sym typeface="Symbol" pitchFamily="18" charset="2"/>
              </a:rPr>
              <a:t>。</a:t>
            </a:r>
            <a:endParaRPr lang="en-US" altLang="ja-JP" sz="2400" dirty="0" smtClean="0">
              <a:sym typeface="Symbol" pitchFamily="18" charset="2"/>
            </a:endParaRPr>
          </a:p>
          <a:p>
            <a:r>
              <a:rPr lang="en-US" altLang="ja-JP" sz="2400" dirty="0" smtClean="0">
                <a:sym typeface="Symbol" pitchFamily="18" charset="2"/>
              </a:rPr>
              <a:t>(x y) [z/x] = (x [z/x]) (y [z/x])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= z y</a:t>
            </a:r>
            <a:endParaRPr kumimoji="1" lang="en-US" altLang="ja-JP" sz="2400" dirty="0" smtClean="0">
              <a:sym typeface="Symbol" pitchFamily="18" charset="2"/>
            </a:endParaRPr>
          </a:p>
          <a:p>
            <a:r>
              <a:rPr lang="ja-JP" altLang="en-US" sz="2400" dirty="0" smtClean="0">
                <a:sym typeface="Symbol" pitchFamily="18" charset="2"/>
              </a:rPr>
              <a:t>（問２） 置換 </a:t>
            </a:r>
            <a:r>
              <a:rPr lang="en-US" altLang="ja-JP" sz="2400" dirty="0" smtClean="0">
                <a:sym typeface="Symbol" pitchFamily="18" charset="2"/>
              </a:rPr>
              <a:t>(</a:t>
            </a:r>
            <a:r>
              <a:rPr lang="en-US" altLang="ja-JP" sz="2400" dirty="0" err="1" smtClean="0">
                <a:sym typeface="Symbol" pitchFamily="18" charset="2"/>
              </a:rPr>
              <a:t>λy</a:t>
            </a:r>
            <a:r>
              <a:rPr lang="en-US" altLang="ja-JP" sz="2400" dirty="0" smtClean="0">
                <a:sym typeface="Symbol" pitchFamily="18" charset="2"/>
              </a:rPr>
              <a:t>. x y) [z/x] </a:t>
            </a:r>
            <a:r>
              <a:rPr lang="ja-JP" altLang="en-US" sz="2400" dirty="0">
                <a:sym typeface="Symbol" pitchFamily="18" charset="2"/>
              </a:rPr>
              <a:t>を求めよ。</a:t>
            </a:r>
            <a:endParaRPr lang="en-US" altLang="ja-JP" sz="2400" dirty="0" smtClean="0">
              <a:sym typeface="Symbol" pitchFamily="18" charset="2"/>
            </a:endParaRPr>
          </a:p>
          <a:p>
            <a:r>
              <a:rPr lang="en-US" altLang="ja-JP" sz="2400" dirty="0" smtClean="0">
                <a:sym typeface="Symbol" pitchFamily="18" charset="2"/>
              </a:rPr>
              <a:t>(</a:t>
            </a:r>
            <a:r>
              <a:rPr lang="en-US" altLang="ja-JP" sz="2400" dirty="0" err="1" smtClean="0">
                <a:sym typeface="Symbol" pitchFamily="18" charset="2"/>
              </a:rPr>
              <a:t>λy</a:t>
            </a:r>
            <a:r>
              <a:rPr lang="en-US" altLang="ja-JP" sz="2400" dirty="0" smtClean="0">
                <a:sym typeface="Symbol" pitchFamily="18" charset="2"/>
              </a:rPr>
              <a:t>. x y) [z/x] = </a:t>
            </a:r>
            <a:r>
              <a:rPr lang="en-US" altLang="ja-JP" sz="2400" dirty="0" err="1" smtClean="0">
                <a:sym typeface="Symbol" pitchFamily="18" charset="2"/>
              </a:rPr>
              <a:t>λy</a:t>
            </a:r>
            <a:r>
              <a:rPr lang="en-US" altLang="ja-JP" sz="2400" dirty="0" smtClean="0">
                <a:sym typeface="Symbol" pitchFamily="18" charset="2"/>
              </a:rPr>
              <a:t>. ((x y) [z/x])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= </a:t>
            </a:r>
            <a:r>
              <a:rPr lang="en-US" altLang="ja-JP" sz="2400" dirty="0" err="1" smtClean="0">
                <a:sym typeface="Symbol" pitchFamily="18" charset="2"/>
              </a:rPr>
              <a:t>λy</a:t>
            </a:r>
            <a:r>
              <a:rPr lang="en-US" altLang="ja-JP" sz="2400" dirty="0" smtClean="0">
                <a:sym typeface="Symbol" pitchFamily="18" charset="2"/>
              </a:rPr>
              <a:t>. ((x [z/x]) (y [z/x]))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= </a:t>
            </a:r>
            <a:r>
              <a:rPr lang="en-US" altLang="ja-JP" sz="2400" dirty="0" err="1" smtClean="0">
                <a:sym typeface="Symbol" pitchFamily="18" charset="2"/>
              </a:rPr>
              <a:t>λy</a:t>
            </a:r>
            <a:r>
              <a:rPr lang="en-US" altLang="ja-JP" sz="2400" dirty="0" smtClean="0">
                <a:sym typeface="Symbol" pitchFamily="18" charset="2"/>
              </a:rPr>
              <a:t>. (z y)</a:t>
            </a:r>
            <a:r>
              <a:rPr lang="ja-JP" altLang="en-US" sz="2400" dirty="0" smtClean="0">
                <a:sym typeface="Symbol" pitchFamily="18" charset="2"/>
              </a:rPr>
              <a:t>     （括弧は省略可）</a:t>
            </a:r>
            <a:endParaRPr lang="en-US" altLang="ja-JP" sz="2400" dirty="0" smtClean="0">
              <a:sym typeface="Symbol" pitchFamily="18" charset="2"/>
            </a:endParaRPr>
          </a:p>
          <a:p>
            <a:r>
              <a:rPr lang="ja-JP" altLang="en-US" sz="2400" dirty="0" smtClean="0">
                <a:sym typeface="Symbol" pitchFamily="18" charset="2"/>
              </a:rPr>
              <a:t>（問３） 置換 </a:t>
            </a:r>
            <a:r>
              <a:rPr lang="en-US" altLang="ja-JP" sz="2400" dirty="0" smtClean="0">
                <a:sym typeface="Symbol" pitchFamily="18" charset="2"/>
              </a:rPr>
              <a:t>(</a:t>
            </a:r>
            <a:r>
              <a:rPr lang="en-US" altLang="ja-JP" sz="2400" dirty="0" err="1" smtClean="0">
                <a:sym typeface="Symbol" pitchFamily="18" charset="2"/>
              </a:rPr>
              <a:t>λy</a:t>
            </a:r>
            <a:r>
              <a:rPr lang="en-US" altLang="ja-JP" sz="2400" dirty="0" smtClean="0">
                <a:sym typeface="Symbol" pitchFamily="18" charset="2"/>
              </a:rPr>
              <a:t>. x y) [y/x] </a:t>
            </a:r>
            <a:r>
              <a:rPr lang="ja-JP" altLang="en-US" sz="2400" dirty="0">
                <a:sym typeface="Symbol" pitchFamily="18" charset="2"/>
              </a:rPr>
              <a:t>を求めよ。</a:t>
            </a:r>
            <a:endParaRPr lang="en-US" altLang="ja-JP" sz="2400" dirty="0" smtClean="0">
              <a:sym typeface="Symbol" pitchFamily="18" charset="2"/>
            </a:endParaRPr>
          </a:p>
          <a:p>
            <a:r>
              <a:rPr lang="en-US" altLang="ja-JP" sz="2400" dirty="0" smtClean="0">
                <a:sym typeface="Symbol" pitchFamily="18" charset="2"/>
              </a:rPr>
              <a:t>(</a:t>
            </a:r>
            <a:r>
              <a:rPr lang="en-US" altLang="ja-JP" sz="2400" dirty="0" err="1" smtClean="0">
                <a:sym typeface="Symbol" pitchFamily="18" charset="2"/>
              </a:rPr>
              <a:t>λy</a:t>
            </a:r>
            <a:r>
              <a:rPr lang="en-US" altLang="ja-JP" sz="2400" dirty="0" smtClean="0">
                <a:sym typeface="Symbol" pitchFamily="18" charset="2"/>
              </a:rPr>
              <a:t>. x y) [y/x] = 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(((x y) [z/y]) [y/x])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= 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(((x [z/y]) (y [z/y])) [y/x])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= 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((x z) [y/x])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= 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((x [y/x]) (z [y/x]))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= 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(y z)      </a:t>
            </a:r>
            <a:r>
              <a:rPr lang="ja-JP" altLang="en-US" sz="2400" dirty="0" smtClean="0">
                <a:sym typeface="Symbol" pitchFamily="18" charset="2"/>
              </a:rPr>
              <a:t>（括弧は省略可）</a:t>
            </a:r>
            <a:endParaRPr lang="en-US" altLang="ja-JP" sz="2400" dirty="0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練習問題２解答例（続き）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9552" y="1480716"/>
            <a:ext cx="8208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ym typeface="Symbol" pitchFamily="18" charset="2"/>
              </a:rPr>
              <a:t>（問４） 置換</a:t>
            </a:r>
            <a:r>
              <a:rPr lang="en-US" altLang="ja-JP" sz="2400" dirty="0" smtClean="0">
                <a:sym typeface="Symbol" pitchFamily="18" charset="2"/>
              </a:rPr>
              <a:t> (</a:t>
            </a:r>
            <a:r>
              <a:rPr lang="en-US" altLang="ja-JP" sz="2400" dirty="0" err="1" smtClean="0">
                <a:sym typeface="Symbol" pitchFamily="18" charset="2"/>
              </a:rPr>
              <a:t>λy</a:t>
            </a:r>
            <a:r>
              <a:rPr lang="en-US" altLang="ja-JP" sz="2400" dirty="0" smtClean="0">
                <a:sym typeface="Symbol" pitchFamily="18" charset="2"/>
              </a:rPr>
              <a:t>. x y)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 y/x] </a:t>
            </a:r>
            <a:r>
              <a:rPr lang="ja-JP" altLang="en-US" sz="2400" dirty="0">
                <a:sym typeface="Symbol" pitchFamily="18" charset="2"/>
              </a:rPr>
              <a:t>を求めよ。</a:t>
            </a:r>
            <a:endParaRPr lang="en-US" altLang="ja-JP" sz="2400" dirty="0" smtClean="0">
              <a:sym typeface="Symbol" pitchFamily="18" charset="2"/>
            </a:endParaRPr>
          </a:p>
          <a:p>
            <a:r>
              <a:rPr lang="en-US" altLang="ja-JP" sz="2400" dirty="0" smtClean="0">
                <a:sym typeface="Symbol" pitchFamily="18" charset="2"/>
              </a:rPr>
              <a:t>(</a:t>
            </a:r>
            <a:r>
              <a:rPr lang="en-US" altLang="ja-JP" sz="2400" dirty="0" err="1" smtClean="0">
                <a:sym typeface="Symbol" pitchFamily="18" charset="2"/>
              </a:rPr>
              <a:t>λy</a:t>
            </a:r>
            <a:r>
              <a:rPr lang="en-US" altLang="ja-JP" sz="2400" dirty="0" smtClean="0">
                <a:sym typeface="Symbol" pitchFamily="18" charset="2"/>
              </a:rPr>
              <a:t>. x y)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 y/x] = </a:t>
            </a:r>
            <a:r>
              <a:rPr lang="en-US" altLang="ja-JP" sz="2400" dirty="0" err="1" smtClean="0">
                <a:sym typeface="Symbol" pitchFamily="18" charset="2"/>
              </a:rPr>
              <a:t>λw</a:t>
            </a:r>
            <a:r>
              <a:rPr lang="en-US" altLang="ja-JP" sz="2400" dirty="0" smtClean="0">
                <a:sym typeface="Symbol" pitchFamily="18" charset="2"/>
              </a:rPr>
              <a:t>. (((x y) [w/y])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 y/x])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      = </a:t>
            </a:r>
            <a:r>
              <a:rPr lang="en-US" altLang="ja-JP" sz="2400" dirty="0" err="1" smtClean="0">
                <a:sym typeface="Symbol" pitchFamily="18" charset="2"/>
              </a:rPr>
              <a:t>λw</a:t>
            </a:r>
            <a:r>
              <a:rPr lang="en-US" altLang="ja-JP" sz="2400" dirty="0" smtClean="0">
                <a:sym typeface="Symbol" pitchFamily="18" charset="2"/>
              </a:rPr>
              <a:t>. (((x [w/y]) (y [w/y]))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 y/x])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      = </a:t>
            </a:r>
            <a:r>
              <a:rPr lang="en-US" altLang="ja-JP" sz="2400" dirty="0" err="1" smtClean="0">
                <a:sym typeface="Symbol" pitchFamily="18" charset="2"/>
              </a:rPr>
              <a:t>λw</a:t>
            </a:r>
            <a:r>
              <a:rPr lang="en-US" altLang="ja-JP" sz="2400" dirty="0" smtClean="0">
                <a:sym typeface="Symbol" pitchFamily="18" charset="2"/>
              </a:rPr>
              <a:t>. ((x w)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 y/x])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      = </a:t>
            </a:r>
            <a:r>
              <a:rPr lang="en-US" altLang="ja-JP" sz="2400" dirty="0" err="1" smtClean="0">
                <a:sym typeface="Symbol" pitchFamily="18" charset="2"/>
              </a:rPr>
              <a:t>λw</a:t>
            </a:r>
            <a:r>
              <a:rPr lang="en-US" altLang="ja-JP" sz="2400" dirty="0" smtClean="0">
                <a:sym typeface="Symbol" pitchFamily="18" charset="2"/>
              </a:rPr>
              <a:t>. ((x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 y/x]) (w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 y/x]))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      = </a:t>
            </a:r>
            <a:r>
              <a:rPr lang="en-US" altLang="ja-JP" sz="2400" dirty="0" err="1" smtClean="0">
                <a:sym typeface="Symbol" pitchFamily="18" charset="2"/>
              </a:rPr>
              <a:t>λw</a:t>
            </a:r>
            <a:r>
              <a:rPr lang="en-US" altLang="ja-JP" sz="2400" dirty="0" smtClean="0">
                <a:sym typeface="Symbol" pitchFamily="18" charset="2"/>
              </a:rPr>
              <a:t>. ((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 y) w)     </a:t>
            </a:r>
            <a:r>
              <a:rPr lang="ja-JP" altLang="en-US" sz="2400" dirty="0" smtClean="0">
                <a:sym typeface="Symbol" pitchFamily="18" charset="2"/>
              </a:rPr>
              <a:t>（外側の括弧は省略可）</a:t>
            </a:r>
            <a:endParaRPr lang="en-US" altLang="ja-JP" sz="2400" dirty="0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練習問題３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44789" y="1484784"/>
            <a:ext cx="82316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（問１） ラムダ式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en-US" altLang="ja-JP" sz="2800" dirty="0" err="1" smtClean="0">
                <a:sym typeface="Symbol" pitchFamily="18" charset="2"/>
              </a:rPr>
              <a:t>λx</a:t>
            </a:r>
            <a:r>
              <a:rPr lang="en-US" altLang="ja-JP" sz="2800" dirty="0" smtClean="0">
                <a:sym typeface="Symbol" pitchFamily="18" charset="2"/>
              </a:rPr>
              <a:t>. x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y) (</a:t>
            </a:r>
            <a:r>
              <a:rPr lang="en-US" altLang="ja-JP" sz="2800" dirty="0" err="1" smtClean="0">
                <a:sym typeface="Symbol" pitchFamily="18" charset="2"/>
              </a:rPr>
              <a:t>λz</a:t>
            </a:r>
            <a:r>
              <a:rPr lang="en-US" altLang="ja-JP" sz="2800" dirty="0" smtClean="0">
                <a:sym typeface="Symbol" pitchFamily="18" charset="2"/>
              </a:rPr>
              <a:t>. z) </a:t>
            </a:r>
            <a:r>
              <a:rPr lang="ja-JP" altLang="en-US" sz="2800" dirty="0" smtClean="0">
                <a:sym typeface="Symbol" pitchFamily="18" charset="2"/>
              </a:rPr>
              <a:t>に</a:t>
            </a:r>
            <a:r>
              <a:rPr lang="en-US" altLang="ja-JP" sz="2800" dirty="0" smtClean="0">
                <a:sym typeface="Symbol" pitchFamily="18" charset="2"/>
              </a:rPr>
              <a:t>β</a:t>
            </a:r>
            <a:r>
              <a:rPr lang="ja-JP" altLang="en-US" sz="2800" dirty="0" smtClean="0">
                <a:sym typeface="Symbol" pitchFamily="18" charset="2"/>
              </a:rPr>
              <a:t>変換</a:t>
            </a:r>
            <a:r>
              <a:rPr lang="ja-JP" altLang="en-US" sz="2800" dirty="0" smtClean="0">
                <a:sym typeface="Symbol" pitchFamily="18" charset="2"/>
              </a:rPr>
              <a:t>を</a:t>
            </a:r>
            <a:r>
              <a:rPr lang="en-US" altLang="ja-JP" sz="2800" dirty="0" smtClean="0">
                <a:sym typeface="Symbol" pitchFamily="18" charset="2"/>
              </a:rPr>
              <a:t>1</a:t>
            </a:r>
            <a:r>
              <a:rPr lang="ja-JP" altLang="en-US" sz="2800" dirty="0" smtClean="0">
                <a:sym typeface="Symbol" pitchFamily="18" charset="2"/>
              </a:rPr>
              <a:t>回</a:t>
            </a:r>
            <a:r>
              <a:rPr lang="ja-JP" altLang="en-US" sz="2800" dirty="0" smtClean="0">
                <a:sym typeface="Symbol" pitchFamily="18" charset="2"/>
              </a:rPr>
              <a:t>適用</a:t>
            </a:r>
            <a:r>
              <a:rPr lang="ja-JP" altLang="en-US" sz="2800" dirty="0" smtClean="0">
                <a:sym typeface="Symbol" pitchFamily="18" charset="2"/>
              </a:rPr>
              <a:t>せよ。</a:t>
            </a:r>
            <a:endParaRPr lang="en-US" altLang="ja-JP" sz="2800" dirty="0" smtClean="0">
              <a:sym typeface="Symbol" pitchFamily="18" charset="2"/>
            </a:endParaRPr>
          </a:p>
          <a:p>
            <a:r>
              <a:rPr kumimoji="1" lang="ja-JP" altLang="en-US" sz="2800" dirty="0" smtClean="0">
                <a:sym typeface="Symbol" pitchFamily="18" charset="2"/>
              </a:rPr>
              <a:t>（問２） ラムダ式 </a:t>
            </a:r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kumimoji="1" lang="en-US" altLang="ja-JP" sz="2800" dirty="0" err="1" smtClean="0">
                <a:sym typeface="Symbol" pitchFamily="18" charset="2"/>
              </a:rPr>
              <a:t>λx</a:t>
            </a:r>
            <a:r>
              <a:rPr kumimoji="1" lang="en-US" altLang="ja-JP" sz="2800" dirty="0" smtClean="0">
                <a:sym typeface="Symbol" pitchFamily="18" charset="2"/>
              </a:rPr>
              <a:t>. (</a:t>
            </a:r>
            <a:r>
              <a:rPr kumimoji="1" lang="en-US" altLang="ja-JP" sz="2800" dirty="0" err="1" smtClean="0">
                <a:sym typeface="Symbol" pitchFamily="18" charset="2"/>
              </a:rPr>
              <a:t>λy</a:t>
            </a:r>
            <a:r>
              <a:rPr kumimoji="1" lang="en-US" altLang="ja-JP" sz="2800" dirty="0" smtClean="0">
                <a:sym typeface="Symbol" pitchFamily="18" charset="2"/>
              </a:rPr>
              <a:t>. x </a:t>
            </a:r>
            <a:r>
              <a:rPr lang="en-US" altLang="ja-JP" sz="2800" dirty="0" smtClean="0">
                <a:sym typeface="Symbol" pitchFamily="18" charset="2"/>
              </a:rPr>
              <a:t>y</a:t>
            </a:r>
            <a:r>
              <a:rPr kumimoji="1" lang="en-US" altLang="ja-JP" sz="2800" dirty="0" smtClean="0">
                <a:sym typeface="Symbol" pitchFamily="18" charset="2"/>
              </a:rPr>
              <a:t>)) (</a:t>
            </a:r>
            <a:r>
              <a:rPr kumimoji="1" lang="en-US" altLang="ja-JP" sz="2800" dirty="0" err="1" smtClean="0">
                <a:sym typeface="Symbol" pitchFamily="18" charset="2"/>
              </a:rPr>
              <a:t>λz</a:t>
            </a:r>
            <a:r>
              <a:rPr kumimoji="1" lang="en-US" altLang="ja-JP" sz="2800" dirty="0" smtClean="0">
                <a:sym typeface="Symbol" pitchFamily="18" charset="2"/>
              </a:rPr>
              <a:t>. </a:t>
            </a:r>
            <a:r>
              <a:rPr lang="en-US" altLang="ja-JP" sz="2800" dirty="0" smtClean="0">
                <a:sym typeface="Symbol" pitchFamily="18" charset="2"/>
              </a:rPr>
              <a:t>y z</a:t>
            </a:r>
            <a:r>
              <a:rPr kumimoji="1" lang="en-US" altLang="ja-JP" sz="2800" dirty="0" smtClean="0">
                <a:sym typeface="Symbol" pitchFamily="18" charset="2"/>
              </a:rPr>
              <a:t>) </a:t>
            </a:r>
            <a:r>
              <a:rPr kumimoji="1" lang="ja-JP" altLang="en-US" sz="2800" dirty="0" smtClean="0">
                <a:sym typeface="Symbol" pitchFamily="18" charset="2"/>
              </a:rPr>
              <a:t>に</a:t>
            </a:r>
            <a:r>
              <a:rPr kumimoji="1" lang="en-US" altLang="ja-JP" sz="2800" dirty="0" smtClean="0">
                <a:sym typeface="Symbol" pitchFamily="18" charset="2"/>
              </a:rPr>
              <a:t>β</a:t>
            </a:r>
            <a:r>
              <a:rPr kumimoji="1" lang="ja-JP" altLang="en-US" sz="2800" dirty="0" smtClean="0">
                <a:sym typeface="Symbol" pitchFamily="18" charset="2"/>
              </a:rPr>
              <a:t>変換</a:t>
            </a:r>
            <a:r>
              <a:rPr kumimoji="1" lang="ja-JP" altLang="en-US" sz="2800" dirty="0" smtClean="0">
                <a:sym typeface="Symbol" pitchFamily="18" charset="2"/>
              </a:rPr>
              <a:t>を</a:t>
            </a:r>
            <a:r>
              <a:rPr kumimoji="1" lang="en-US" altLang="ja-JP" sz="2800" dirty="0" smtClean="0">
                <a:sym typeface="Symbol" pitchFamily="18" charset="2"/>
              </a:rPr>
              <a:t>1</a:t>
            </a:r>
            <a:r>
              <a:rPr kumimoji="1" lang="ja-JP" altLang="en-US" sz="2800" dirty="0" smtClean="0">
                <a:sym typeface="Symbol" pitchFamily="18" charset="2"/>
              </a:rPr>
              <a:t>回</a:t>
            </a:r>
            <a:r>
              <a:rPr kumimoji="1" lang="ja-JP" altLang="en-US" sz="2800" dirty="0" smtClean="0">
                <a:sym typeface="Symbol" pitchFamily="18" charset="2"/>
              </a:rPr>
              <a:t>適用</a:t>
            </a:r>
            <a:r>
              <a:rPr kumimoji="1" lang="ja-JP" altLang="en-US" sz="2800" dirty="0" smtClean="0">
                <a:sym typeface="Symbol" pitchFamily="18" charset="2"/>
              </a:rPr>
              <a:t>せよ。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0496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 pitchFamily="18" charset="2"/>
              </a:rPr>
              <a:t>練習問題３解答例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5197" y="1484784"/>
            <a:ext cx="8454508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（問１） ラムダ式 </a:t>
            </a:r>
            <a:r>
              <a:rPr lang="en-US" altLang="ja-JP" sz="2400" dirty="0" smtClean="0">
                <a:sym typeface="Symbol" pitchFamily="18" charset="2"/>
              </a:rPr>
              <a:t>(</a:t>
            </a:r>
            <a:r>
              <a:rPr lang="en-US" altLang="ja-JP" sz="2400" dirty="0" err="1" smtClean="0">
                <a:sym typeface="Symbol" pitchFamily="18" charset="2"/>
              </a:rPr>
              <a:t>λx</a:t>
            </a:r>
            <a:r>
              <a:rPr lang="en-US" altLang="ja-JP" sz="2400" dirty="0" smtClean="0">
                <a:sym typeface="Symbol" pitchFamily="18" charset="2"/>
              </a:rPr>
              <a:t>. x</a:t>
            </a:r>
            <a:r>
              <a:rPr lang="ja-JP" altLang="en-US" sz="2400" dirty="0" smtClean="0">
                <a:sym typeface="Symbol" pitchFamily="18" charset="2"/>
              </a:rPr>
              <a:t> </a:t>
            </a:r>
            <a:r>
              <a:rPr lang="en-US" altLang="ja-JP" sz="2400" dirty="0" smtClean="0">
                <a:sym typeface="Symbol" pitchFamily="18" charset="2"/>
              </a:rPr>
              <a:t>y) 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z) </a:t>
            </a:r>
            <a:r>
              <a:rPr lang="ja-JP" altLang="en-US" sz="2400" dirty="0" smtClean="0">
                <a:sym typeface="Symbol" pitchFamily="18" charset="2"/>
              </a:rPr>
              <a:t>に</a:t>
            </a:r>
            <a:r>
              <a:rPr lang="en-US" altLang="ja-JP" sz="2400" dirty="0" smtClean="0">
                <a:sym typeface="Symbol" pitchFamily="18" charset="2"/>
              </a:rPr>
              <a:t>β</a:t>
            </a:r>
            <a:r>
              <a:rPr lang="ja-JP" altLang="en-US" sz="2400" dirty="0" smtClean="0">
                <a:sym typeface="Symbol" pitchFamily="18" charset="2"/>
              </a:rPr>
              <a:t>変換</a:t>
            </a:r>
            <a:r>
              <a:rPr lang="ja-JP" altLang="en-US" sz="2400" dirty="0" smtClean="0">
                <a:sym typeface="Symbol" pitchFamily="18" charset="2"/>
              </a:rPr>
              <a:t>を</a:t>
            </a:r>
            <a:r>
              <a:rPr lang="en-US" altLang="ja-JP" sz="2400" dirty="0" smtClean="0">
                <a:sym typeface="Symbol" pitchFamily="18" charset="2"/>
              </a:rPr>
              <a:t>1</a:t>
            </a:r>
            <a:r>
              <a:rPr lang="ja-JP" altLang="en-US" sz="2400" dirty="0" smtClean="0">
                <a:sym typeface="Symbol" pitchFamily="18" charset="2"/>
              </a:rPr>
              <a:t>回</a:t>
            </a:r>
            <a:r>
              <a:rPr lang="ja-JP" altLang="en-US" sz="2400" dirty="0" smtClean="0">
                <a:sym typeface="Symbol" pitchFamily="18" charset="2"/>
              </a:rPr>
              <a:t>適用</a:t>
            </a:r>
            <a:r>
              <a:rPr lang="ja-JP" altLang="en-US" sz="2400" dirty="0" smtClean="0">
                <a:sym typeface="Symbol" pitchFamily="18" charset="2"/>
              </a:rPr>
              <a:t>せよ。</a:t>
            </a:r>
            <a:endParaRPr lang="en-US" altLang="ja-JP" sz="2400" dirty="0" smtClean="0">
              <a:sym typeface="Symbol" pitchFamily="18" charset="2"/>
            </a:endParaRPr>
          </a:p>
          <a:p>
            <a:r>
              <a:rPr lang="en-US" altLang="ja-JP" sz="2400" dirty="0" smtClean="0">
                <a:sym typeface="Symbol" pitchFamily="18" charset="2"/>
              </a:rPr>
              <a:t>(</a:t>
            </a:r>
            <a:r>
              <a:rPr lang="en-US" altLang="ja-JP" sz="2400" dirty="0" err="1" smtClean="0">
                <a:sym typeface="Symbol" pitchFamily="18" charset="2"/>
              </a:rPr>
              <a:t>λx</a:t>
            </a:r>
            <a:r>
              <a:rPr lang="en-US" altLang="ja-JP" sz="2400" dirty="0" smtClean="0">
                <a:sym typeface="Symbol" pitchFamily="18" charset="2"/>
              </a:rPr>
              <a:t>. x</a:t>
            </a:r>
            <a:r>
              <a:rPr lang="ja-JP" altLang="en-US" sz="2400" dirty="0" smtClean="0">
                <a:sym typeface="Symbol" pitchFamily="18" charset="2"/>
              </a:rPr>
              <a:t> </a:t>
            </a:r>
            <a:r>
              <a:rPr lang="en-US" altLang="ja-JP" sz="2400" dirty="0" smtClean="0">
                <a:sym typeface="Symbol" pitchFamily="18" charset="2"/>
              </a:rPr>
              <a:t>y) 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z) </a:t>
            </a:r>
            <a:r>
              <a:rPr lang="en-US" altLang="ja-JP" sz="2400" dirty="0" smtClean="0">
                <a:sym typeface="Symbol"/>
              </a:rPr>
              <a:t> (x y)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z/x]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= </a:t>
            </a:r>
            <a:r>
              <a:rPr lang="en-US" altLang="ja-JP" sz="2400" dirty="0" smtClean="0">
                <a:sym typeface="Symbol"/>
              </a:rPr>
              <a:t>(x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z/x]) (</a:t>
            </a:r>
            <a:r>
              <a:rPr lang="en-US" altLang="ja-JP" sz="2400" dirty="0" smtClean="0">
                <a:sym typeface="Symbol"/>
              </a:rPr>
              <a:t>y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z/x]</a:t>
            </a:r>
            <a:r>
              <a:rPr lang="en-US" altLang="ja-JP" sz="2400" dirty="0" smtClean="0">
                <a:sym typeface="Symbol"/>
              </a:rPr>
              <a:t>)</a:t>
            </a:r>
            <a:endParaRPr lang="en-US" altLang="ja-JP" sz="2400" dirty="0" smtClean="0">
              <a:sym typeface="Symbol" pitchFamily="18" charset="2"/>
            </a:endParaRPr>
          </a:p>
          <a:p>
            <a:r>
              <a:rPr lang="en-US" altLang="ja-JP" sz="2400" dirty="0" smtClean="0">
                <a:sym typeface="Symbol" pitchFamily="18" charset="2"/>
              </a:rPr>
              <a:t>                           = </a:t>
            </a:r>
            <a:r>
              <a:rPr lang="en-US" altLang="ja-JP" sz="2400" dirty="0" smtClean="0">
                <a:sym typeface="Symbol"/>
              </a:rPr>
              <a:t>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z) </a:t>
            </a:r>
            <a:r>
              <a:rPr lang="en-US" altLang="ja-JP" sz="2400" dirty="0" smtClean="0">
                <a:sym typeface="Symbol"/>
              </a:rPr>
              <a:t>y</a:t>
            </a:r>
            <a:r>
              <a:rPr lang="ja-JP" altLang="en-US" sz="2400" dirty="0" smtClean="0">
                <a:sym typeface="Symbol"/>
              </a:rPr>
              <a:t>    </a:t>
            </a:r>
            <a:endParaRPr lang="en-US" altLang="ja-JP" sz="2400" dirty="0" smtClean="0">
              <a:sym typeface="Symbol"/>
            </a:endParaRPr>
          </a:p>
          <a:p>
            <a:r>
              <a:rPr lang="ja-JP" altLang="en-US" sz="2400" dirty="0" smtClean="0">
                <a:sym typeface="Symbol"/>
              </a:rPr>
              <a:t>                            （さらにもう一度</a:t>
            </a:r>
            <a:r>
              <a:rPr lang="en-US" altLang="ja-JP" sz="2400" dirty="0" smtClean="0">
                <a:sym typeface="Symbol"/>
              </a:rPr>
              <a:t>β</a:t>
            </a:r>
            <a:r>
              <a:rPr lang="ja-JP" altLang="en-US" sz="2400" dirty="0" smtClean="0">
                <a:sym typeface="Symbol"/>
              </a:rPr>
              <a:t>変換は適用可能）</a:t>
            </a:r>
            <a:endParaRPr lang="en-US" altLang="ja-JP" sz="2400" dirty="0" smtClean="0">
              <a:sym typeface="Symbol" pitchFamily="18" charset="2"/>
            </a:endParaRPr>
          </a:p>
          <a:p>
            <a:r>
              <a:rPr kumimoji="1" lang="ja-JP" altLang="en-US" sz="2400" dirty="0" smtClean="0">
                <a:sym typeface="Symbol" pitchFamily="18" charset="2"/>
              </a:rPr>
              <a:t>（問２） ラムダ式 </a:t>
            </a:r>
            <a:r>
              <a:rPr lang="en-US" altLang="ja-JP" sz="2400" dirty="0" smtClean="0">
                <a:sym typeface="Symbol" pitchFamily="18" charset="2"/>
              </a:rPr>
              <a:t>(</a:t>
            </a:r>
            <a:r>
              <a:rPr kumimoji="1" lang="en-US" altLang="ja-JP" sz="2400" dirty="0" err="1" smtClean="0">
                <a:sym typeface="Symbol" pitchFamily="18" charset="2"/>
              </a:rPr>
              <a:t>λx</a:t>
            </a:r>
            <a:r>
              <a:rPr kumimoji="1" lang="en-US" altLang="ja-JP" sz="2400" dirty="0" smtClean="0">
                <a:sym typeface="Symbol" pitchFamily="18" charset="2"/>
              </a:rPr>
              <a:t>. (</a:t>
            </a:r>
            <a:r>
              <a:rPr kumimoji="1" lang="en-US" altLang="ja-JP" sz="2400" dirty="0" err="1" smtClean="0">
                <a:sym typeface="Symbol" pitchFamily="18" charset="2"/>
              </a:rPr>
              <a:t>λy</a:t>
            </a:r>
            <a:r>
              <a:rPr kumimoji="1" lang="en-US" altLang="ja-JP" sz="2400" dirty="0" smtClean="0">
                <a:sym typeface="Symbol" pitchFamily="18" charset="2"/>
              </a:rPr>
              <a:t>. x </a:t>
            </a:r>
            <a:r>
              <a:rPr lang="en-US" altLang="ja-JP" sz="2400" dirty="0" smtClean="0">
                <a:sym typeface="Symbol" pitchFamily="18" charset="2"/>
              </a:rPr>
              <a:t>y</a:t>
            </a:r>
            <a:r>
              <a:rPr kumimoji="1" lang="en-US" altLang="ja-JP" sz="2400" dirty="0" smtClean="0">
                <a:sym typeface="Symbol" pitchFamily="18" charset="2"/>
              </a:rPr>
              <a:t>)) (</a:t>
            </a:r>
            <a:r>
              <a:rPr kumimoji="1" lang="en-US" altLang="ja-JP" sz="2400" dirty="0" err="1" smtClean="0">
                <a:sym typeface="Symbol" pitchFamily="18" charset="2"/>
              </a:rPr>
              <a:t>λz</a:t>
            </a:r>
            <a:r>
              <a:rPr kumimoji="1" lang="en-US" altLang="ja-JP" sz="2400" dirty="0" smtClean="0">
                <a:sym typeface="Symbol" pitchFamily="18" charset="2"/>
              </a:rPr>
              <a:t>. </a:t>
            </a:r>
            <a:r>
              <a:rPr lang="en-US" altLang="ja-JP" sz="2400" dirty="0" smtClean="0">
                <a:sym typeface="Symbol" pitchFamily="18" charset="2"/>
              </a:rPr>
              <a:t>y z</a:t>
            </a:r>
            <a:r>
              <a:rPr kumimoji="1" lang="en-US" altLang="ja-JP" sz="2400" dirty="0" smtClean="0">
                <a:sym typeface="Symbol" pitchFamily="18" charset="2"/>
              </a:rPr>
              <a:t>) </a:t>
            </a:r>
            <a:r>
              <a:rPr kumimoji="1" lang="ja-JP" altLang="en-US" sz="2400" dirty="0" smtClean="0">
                <a:sym typeface="Symbol" pitchFamily="18" charset="2"/>
              </a:rPr>
              <a:t>に</a:t>
            </a:r>
            <a:r>
              <a:rPr kumimoji="1" lang="en-US" altLang="ja-JP" sz="2400" dirty="0" smtClean="0">
                <a:sym typeface="Symbol" pitchFamily="18" charset="2"/>
              </a:rPr>
              <a:t>β</a:t>
            </a:r>
            <a:r>
              <a:rPr kumimoji="1" lang="ja-JP" altLang="en-US" sz="2400" dirty="0" smtClean="0">
                <a:sym typeface="Symbol" pitchFamily="18" charset="2"/>
              </a:rPr>
              <a:t>変換</a:t>
            </a:r>
            <a:r>
              <a:rPr kumimoji="1" lang="ja-JP" altLang="en-US" sz="2400" dirty="0" smtClean="0">
                <a:sym typeface="Symbol" pitchFamily="18" charset="2"/>
              </a:rPr>
              <a:t>を</a:t>
            </a:r>
            <a:r>
              <a:rPr kumimoji="1" lang="en-US" altLang="ja-JP" sz="2400" dirty="0" smtClean="0">
                <a:sym typeface="Symbol" pitchFamily="18" charset="2"/>
              </a:rPr>
              <a:t>1</a:t>
            </a:r>
            <a:r>
              <a:rPr kumimoji="1" lang="ja-JP" altLang="en-US" sz="2400" dirty="0" smtClean="0">
                <a:sym typeface="Symbol" pitchFamily="18" charset="2"/>
              </a:rPr>
              <a:t>回</a:t>
            </a:r>
            <a:r>
              <a:rPr kumimoji="1" lang="ja-JP" altLang="en-US" sz="2400" dirty="0" smtClean="0">
                <a:sym typeface="Symbol" pitchFamily="18" charset="2"/>
              </a:rPr>
              <a:t>適用</a:t>
            </a:r>
            <a:r>
              <a:rPr kumimoji="1" lang="ja-JP" altLang="en-US" sz="2400" dirty="0" smtClean="0">
                <a:sym typeface="Symbol" pitchFamily="18" charset="2"/>
              </a:rPr>
              <a:t>せよ。</a:t>
            </a:r>
            <a:endParaRPr kumimoji="1" lang="en-US" altLang="ja-JP" sz="2400" dirty="0" smtClean="0">
              <a:sym typeface="Symbol" pitchFamily="18" charset="2"/>
            </a:endParaRPr>
          </a:p>
          <a:p>
            <a:r>
              <a:rPr lang="en-US" altLang="ja-JP" sz="2400" dirty="0" smtClean="0">
                <a:sym typeface="Symbol" pitchFamily="18" charset="2"/>
              </a:rPr>
              <a:t>(</a:t>
            </a:r>
            <a:r>
              <a:rPr lang="en-US" altLang="ja-JP" sz="2400" dirty="0" err="1" smtClean="0">
                <a:sym typeface="Symbol" pitchFamily="18" charset="2"/>
              </a:rPr>
              <a:t>λx</a:t>
            </a:r>
            <a:r>
              <a:rPr lang="en-US" altLang="ja-JP" sz="2400" dirty="0" smtClean="0">
                <a:sym typeface="Symbol" pitchFamily="18" charset="2"/>
              </a:rPr>
              <a:t>. (</a:t>
            </a:r>
            <a:r>
              <a:rPr lang="en-US" altLang="ja-JP" sz="2400" dirty="0" err="1" smtClean="0">
                <a:sym typeface="Symbol" pitchFamily="18" charset="2"/>
              </a:rPr>
              <a:t>λy</a:t>
            </a:r>
            <a:r>
              <a:rPr lang="en-US" altLang="ja-JP" sz="2400" dirty="0" smtClean="0">
                <a:sym typeface="Symbol" pitchFamily="18" charset="2"/>
              </a:rPr>
              <a:t>. x y)) 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y z) </a:t>
            </a:r>
            <a:r>
              <a:rPr lang="en-US" altLang="ja-JP" sz="2400" dirty="0" smtClean="0">
                <a:sym typeface="Symbol"/>
              </a:rPr>
              <a:t></a:t>
            </a:r>
            <a:r>
              <a:rPr lang="en-US" altLang="ja-JP" sz="2400" dirty="0" smtClean="0">
                <a:sym typeface="Symbol" pitchFamily="18" charset="2"/>
              </a:rPr>
              <a:t> (</a:t>
            </a:r>
            <a:r>
              <a:rPr lang="en-US" altLang="ja-JP" sz="2400" dirty="0" err="1" smtClean="0">
                <a:sym typeface="Symbol" pitchFamily="18" charset="2"/>
              </a:rPr>
              <a:t>λy</a:t>
            </a:r>
            <a:r>
              <a:rPr lang="en-US" altLang="ja-JP" sz="2400" dirty="0" smtClean="0">
                <a:sym typeface="Symbol" pitchFamily="18" charset="2"/>
              </a:rPr>
              <a:t>. x y)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y z/x]</a:t>
            </a:r>
          </a:p>
          <a:p>
            <a:r>
              <a:rPr kumimoji="1" lang="en-US" altLang="ja-JP" sz="2400" dirty="0" smtClean="0">
                <a:sym typeface="Symbol" pitchFamily="18" charset="2"/>
              </a:rPr>
              <a:t>                                       =  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(((x y) [z/y])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y z/x])</a:t>
            </a:r>
          </a:p>
          <a:p>
            <a:r>
              <a:rPr kumimoji="1" lang="en-US" altLang="ja-JP" sz="2400" dirty="0" smtClean="0">
                <a:sym typeface="Symbol" pitchFamily="18" charset="2"/>
              </a:rPr>
              <a:t>                                       =  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(((x [z/y]) (y [z/y]))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y z/x])</a:t>
            </a:r>
          </a:p>
          <a:p>
            <a:r>
              <a:rPr kumimoji="1" lang="en-US" altLang="ja-JP" sz="2400" dirty="0" smtClean="0">
                <a:sym typeface="Symbol" pitchFamily="18" charset="2"/>
              </a:rPr>
              <a:t>                                       =  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((x z)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y z/x])</a:t>
            </a:r>
          </a:p>
          <a:p>
            <a:r>
              <a:rPr kumimoji="1" lang="en-US" altLang="ja-JP" sz="2400" dirty="0" smtClean="0">
                <a:sym typeface="Symbol" pitchFamily="18" charset="2"/>
              </a:rPr>
              <a:t>                                       =  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((x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y z/x]) (z [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y z/x]))</a:t>
            </a:r>
          </a:p>
          <a:p>
            <a:r>
              <a:rPr lang="en-US" altLang="ja-JP" sz="2400" dirty="0" smtClean="0">
                <a:sym typeface="Symbol" pitchFamily="18" charset="2"/>
              </a:rPr>
              <a:t>                                       =  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((</a:t>
            </a:r>
            <a:r>
              <a:rPr lang="en-US" altLang="ja-JP" sz="2400" dirty="0" err="1" smtClean="0">
                <a:sym typeface="Symbol" pitchFamily="18" charset="2"/>
              </a:rPr>
              <a:t>λz</a:t>
            </a:r>
            <a:r>
              <a:rPr lang="en-US" altLang="ja-JP" sz="2400" dirty="0" smtClean="0">
                <a:sym typeface="Symbol" pitchFamily="18" charset="2"/>
              </a:rPr>
              <a:t>. y z) z) </a:t>
            </a:r>
            <a:r>
              <a:rPr lang="ja-JP" altLang="en-US" sz="2400" dirty="0" smtClean="0">
                <a:sym typeface="Symbol" pitchFamily="18" charset="2"/>
              </a:rPr>
              <a:t>（外側の括弧は省略可）</a:t>
            </a:r>
            <a:endParaRPr lang="en-US" altLang="ja-JP" sz="2400" dirty="0" smtClean="0">
              <a:sym typeface="Symbol" pitchFamily="18" charset="2"/>
            </a:endParaRPr>
          </a:p>
          <a:p>
            <a:r>
              <a:rPr lang="ja-JP" altLang="en-US" sz="2400" dirty="0" smtClean="0">
                <a:sym typeface="Symbol"/>
              </a:rPr>
              <a:t>                                      （さらにもう一度</a:t>
            </a:r>
            <a:r>
              <a:rPr lang="en-US" altLang="ja-JP" sz="2400" dirty="0" smtClean="0">
                <a:sym typeface="Symbol"/>
              </a:rPr>
              <a:t>β</a:t>
            </a:r>
            <a:r>
              <a:rPr lang="ja-JP" altLang="en-US" sz="2400" dirty="0" smtClean="0">
                <a:sym typeface="Symbol"/>
              </a:rPr>
              <a:t>変換は適用可能）</a:t>
            </a:r>
            <a:r>
              <a:rPr kumimoji="1" lang="en-US" altLang="ja-JP" sz="2400" dirty="0" smtClean="0">
                <a:sym typeface="Symbol" pitchFamily="18" charset="2"/>
              </a:rPr>
              <a:t>        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dirty="0" smtClean="0">
                <a:sym typeface="Symbol" pitchFamily="18" charset="2"/>
              </a:rPr>
              <a:t>練習問題４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115616" y="1700808"/>
            <a:ext cx="66247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ラムダ式 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λx</a:t>
            </a:r>
            <a:r>
              <a:rPr lang="en-US" altLang="ja-JP" sz="2800" dirty="0" smtClean="0"/>
              <a:t>. </a:t>
            </a:r>
            <a:r>
              <a:rPr lang="en-US" altLang="ja-JP" sz="2800" dirty="0" err="1" smtClean="0"/>
              <a:t>λy</a:t>
            </a:r>
            <a:r>
              <a:rPr lang="en-US" altLang="ja-JP" sz="2800" dirty="0" smtClean="0"/>
              <a:t>. x y)  (</a:t>
            </a:r>
            <a:r>
              <a:rPr lang="en-US" altLang="ja-JP" sz="2800" dirty="0" err="1" smtClean="0"/>
              <a:t>λz</a:t>
            </a:r>
            <a:r>
              <a:rPr lang="en-US" altLang="ja-JP" sz="2800" dirty="0" smtClean="0"/>
              <a:t>. z) w </a:t>
            </a:r>
            <a:r>
              <a:rPr lang="ja-JP" altLang="en-US" sz="2800" dirty="0" smtClean="0"/>
              <a:t>は、何度か</a:t>
            </a:r>
            <a:r>
              <a:rPr lang="en-US" altLang="ja-JP" sz="2800" dirty="0" smtClean="0"/>
              <a:t>β</a:t>
            </a:r>
            <a:r>
              <a:rPr lang="ja-JP" altLang="en-US" sz="2800" dirty="0" smtClean="0"/>
              <a:t>変換を行うことによって</a:t>
            </a:r>
            <a:r>
              <a:rPr lang="en-US" altLang="ja-JP" sz="2800" dirty="0" smtClean="0"/>
              <a:t>w</a:t>
            </a:r>
            <a:r>
              <a:rPr lang="ja-JP" altLang="en-US" sz="2800" dirty="0" smtClean="0"/>
              <a:t>に変換できるが、その過程を示せ。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579849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1514</Words>
  <Application>Microsoft Macintosh PowerPoint</Application>
  <PresentationFormat>画面に合わせる (4:3)</PresentationFormat>
  <Paragraphs>93</Paragraphs>
  <Slides>12</Slides>
  <Notes>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Office テーマ</vt:lpstr>
      <vt:lpstr>プログラミング言語論 第９回 練習問題解答例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練習問題４</vt:lpstr>
      <vt:lpstr>練習問題４解答例</vt:lpstr>
      <vt:lpstr>練習問題５</vt:lpstr>
      <vt:lpstr>練習問題５解答例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</dc:title>
  <dc:creator>sasano</dc:creator>
  <cp:lastModifiedBy>Isao Sasano</cp:lastModifiedBy>
  <cp:revision>116</cp:revision>
  <dcterms:created xsi:type="dcterms:W3CDTF">2009-12-20T09:26:10Z</dcterms:created>
  <dcterms:modified xsi:type="dcterms:W3CDTF">2014-11-27T05:15:47Z</dcterms:modified>
</cp:coreProperties>
</file>