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8" r:id="rId3"/>
    <p:sldId id="261" r:id="rId4"/>
    <p:sldId id="262" r:id="rId5"/>
    <p:sldId id="263" r:id="rId6"/>
    <p:sldId id="272" r:id="rId7"/>
    <p:sldId id="274" r:id="rId8"/>
    <p:sldId id="260" r:id="rId9"/>
    <p:sldId id="264" r:id="rId10"/>
    <p:sldId id="275" r:id="rId11"/>
    <p:sldId id="276" r:id="rId12"/>
    <p:sldId id="265" r:id="rId13"/>
    <p:sldId id="266" r:id="rId14"/>
    <p:sldId id="278" r:id="rId15"/>
    <p:sldId id="282" r:id="rId16"/>
    <p:sldId id="283" r:id="rId17"/>
    <p:sldId id="285" r:id="rId18"/>
    <p:sldId id="267" r:id="rId19"/>
    <p:sldId id="268" r:id="rId20"/>
    <p:sldId id="269" r:id="rId21"/>
    <p:sldId id="271" r:id="rId22"/>
    <p:sldId id="277" r:id="rId23"/>
    <p:sldId id="279" r:id="rId24"/>
    <p:sldId id="281"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9" autoAdjust="0"/>
    <p:restoredTop sz="94660"/>
  </p:normalViewPr>
  <p:slideViewPr>
    <p:cSldViewPr>
      <p:cViewPr varScale="1">
        <p:scale>
          <a:sx n="162" d="100"/>
          <a:sy n="162" d="100"/>
        </p:scale>
        <p:origin x="-592"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3D9CFB-0975-45A5-A4EB-427654E76663}" type="datetimeFigureOut">
              <a:rPr kumimoji="1" lang="ja-JP" altLang="en-US" smtClean="0"/>
              <a:pPr/>
              <a:t>2014/11/27</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8C549C-74FB-4A4F-9351-C9C055D567BE}" type="slidenum">
              <a:rPr kumimoji="1" lang="ja-JP" altLang="en-US" smtClean="0"/>
              <a:pPr/>
              <a:t>‹#›</a:t>
            </a:fld>
            <a:endParaRPr kumimoji="1" lang="ja-JP" altLang="en-US"/>
          </a:p>
        </p:txBody>
      </p:sp>
    </p:spTree>
    <p:extLst>
      <p:ext uri="{BB962C8B-B14F-4D97-AF65-F5344CB8AC3E}">
        <p14:creationId xmlns:p14="http://schemas.microsoft.com/office/powerpoint/2010/main" val="9731303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FEF6FE92-6A11-4998-B58A-9E24FCD41B22}" type="slidenum">
              <a:rPr lang="en-US" altLang="ja-JP" sz="1200"/>
              <a:pPr algn="r"/>
              <a:t>2</a:t>
            </a:fld>
            <a:endParaRPr lang="en-US" altLang="ja-JP" sz="1200"/>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p:spPr>
        <p:txBody>
          <a:bodyPr/>
          <a:lstStyle/>
          <a:p>
            <a:pPr eaLnBrk="1" hangingPunct="1"/>
            <a:endParaRPr lang="ja-JP" altLang="ja-JP" smtClean="0">
              <a:ea typeface="ＭＳ Ｐゴシック" pitchFamily="50"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968AA-FD98-427F-8A84-B8036E4C8E33}" type="slidenum">
              <a:rPr lang="en-US" altLang="ja-JP" sz="1200"/>
              <a:pPr algn="r"/>
              <a:t>11</a:t>
            </a:fld>
            <a:endParaRPr lang="en-US" altLang="ja-JP" sz="1200"/>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p:spPr>
        <p:txBody>
          <a:bodyPr/>
          <a:lstStyle/>
          <a:p>
            <a:pPr eaLnBrk="1" hangingPunct="1"/>
            <a:endParaRPr lang="ja-JP" altLang="ja-JP" smtClean="0">
              <a:ea typeface="ＭＳ Ｐゴシック" pitchFamily="50"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92197263-B11F-44AE-B71A-1E7E5BC31C90}" type="slidenum">
              <a:rPr lang="en-US" altLang="ja-JP" sz="1200"/>
              <a:pPr algn="r"/>
              <a:t>12</a:t>
            </a:fld>
            <a:endParaRPr lang="en-US" altLang="ja-JP" sz="1200"/>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p:spPr>
        <p:txBody>
          <a:bodyPr/>
          <a:lstStyle/>
          <a:p>
            <a:pPr eaLnBrk="1" hangingPunct="1"/>
            <a:endParaRPr lang="ja-JP" altLang="ja-JP" smtClean="0">
              <a:ea typeface="ＭＳ Ｐゴシック" pitchFamily="50"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3FA221D9-F7C0-4111-82B7-B9B75E3A75DA}" type="slidenum">
              <a:rPr lang="en-US" altLang="ja-JP" sz="1200"/>
              <a:pPr algn="r"/>
              <a:t>13</a:t>
            </a:fld>
            <a:endParaRPr lang="en-US" altLang="ja-JP" sz="1200"/>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p:spPr>
        <p:txBody>
          <a:bodyPr/>
          <a:lstStyle/>
          <a:p>
            <a:pPr eaLnBrk="1" hangingPunct="1"/>
            <a:endParaRPr lang="ja-JP" altLang="ja-JP" smtClean="0">
              <a:ea typeface="ＭＳ Ｐゴシック" pitchFamily="50"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3FA221D9-F7C0-4111-82B7-B9B75E3A75DA}" type="slidenum">
              <a:rPr lang="en-US" altLang="ja-JP" sz="1200"/>
              <a:pPr algn="r"/>
              <a:t>14</a:t>
            </a:fld>
            <a:endParaRPr lang="en-US" altLang="ja-JP" sz="1200"/>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p:spPr>
        <p:txBody>
          <a:bodyPr/>
          <a:lstStyle/>
          <a:p>
            <a:pPr eaLnBrk="1" hangingPunct="1"/>
            <a:endParaRPr lang="ja-JP" altLang="ja-JP" smtClean="0">
              <a:ea typeface="ＭＳ Ｐゴシック" pitchFamily="50"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66D86E9D-8226-4337-9FD9-44A2F6DCF472}" type="slidenum">
              <a:rPr lang="en-US" altLang="ja-JP" sz="1200"/>
              <a:pPr algn="r"/>
              <a:t>18</a:t>
            </a:fld>
            <a:endParaRPr lang="en-US" altLang="ja-JP" sz="1200"/>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p:spPr>
        <p:txBody>
          <a:bodyPr/>
          <a:lstStyle/>
          <a:p>
            <a:pPr eaLnBrk="1" hangingPunct="1"/>
            <a:endParaRPr lang="ja-JP" altLang="ja-JP" smtClean="0">
              <a:ea typeface="ＭＳ Ｐゴシック" pitchFamily="50"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E817DC13-52BF-4671-9CC2-88BD77BC42F4}" type="slidenum">
              <a:rPr lang="en-US" altLang="ja-JP" sz="1200"/>
              <a:pPr algn="r"/>
              <a:t>19</a:t>
            </a:fld>
            <a:endParaRPr lang="en-US" altLang="ja-JP" sz="1200"/>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p:spPr>
        <p:txBody>
          <a:bodyPr/>
          <a:lstStyle/>
          <a:p>
            <a:pPr eaLnBrk="1" hangingPunct="1"/>
            <a:endParaRPr lang="ja-JP" altLang="ja-JP" smtClean="0">
              <a:ea typeface="ＭＳ Ｐゴシック" pitchFamily="50"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D0FBEEF-B6A5-4424-A2E3-6294380844D1}" type="slidenum">
              <a:rPr lang="en-US" altLang="ja-JP" sz="1200"/>
              <a:pPr algn="r"/>
              <a:t>20</a:t>
            </a:fld>
            <a:endParaRPr lang="en-US" altLang="ja-JP" sz="1200"/>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p:spPr>
        <p:txBody>
          <a:bodyPr/>
          <a:lstStyle/>
          <a:p>
            <a:pPr eaLnBrk="1" hangingPunct="1"/>
            <a:endParaRPr lang="ja-JP" altLang="ja-JP" smtClean="0">
              <a:ea typeface="ＭＳ Ｐゴシック" pitchFamily="50"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7F8E4E3E-760A-4B62-AAAF-393288462911}" type="slidenum">
              <a:rPr lang="en-US" altLang="ja-JP" sz="1200"/>
              <a:pPr algn="r"/>
              <a:t>21</a:t>
            </a:fld>
            <a:endParaRPr lang="en-US" altLang="ja-JP" sz="1200"/>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p:spPr>
        <p:txBody>
          <a:bodyPr/>
          <a:lstStyle/>
          <a:p>
            <a:pPr eaLnBrk="1" hangingPunct="1"/>
            <a:endParaRPr lang="ja-JP" altLang="ja-JP" smtClean="0">
              <a:ea typeface="ＭＳ Ｐゴシック" pitchFamily="50"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7F8E4E3E-760A-4B62-AAAF-393288462911}" type="slidenum">
              <a:rPr lang="en-US" altLang="ja-JP" sz="1200"/>
              <a:pPr algn="r"/>
              <a:t>22</a:t>
            </a:fld>
            <a:endParaRPr lang="en-US" altLang="ja-JP" sz="1200"/>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p:spPr>
        <p:txBody>
          <a:bodyPr/>
          <a:lstStyle/>
          <a:p>
            <a:pPr eaLnBrk="1" hangingPunct="1"/>
            <a:endParaRPr lang="ja-JP" altLang="ja-JP" smtClean="0">
              <a:ea typeface="ＭＳ Ｐゴシック" pitchFamily="50"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D0FBEEF-B6A5-4424-A2E3-6294380844D1}" type="slidenum">
              <a:rPr lang="en-US" altLang="ja-JP" sz="1200"/>
              <a:pPr algn="r"/>
              <a:t>23</a:t>
            </a:fld>
            <a:endParaRPr lang="en-US" altLang="ja-JP" sz="1200"/>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p:spPr>
        <p:txBody>
          <a:bodyPr/>
          <a:lstStyle/>
          <a:p>
            <a:pPr eaLnBrk="1" hangingPunct="1"/>
            <a:endParaRPr lang="ja-JP" altLang="ja-JP" smtClean="0">
              <a:ea typeface="ＭＳ Ｐゴシック"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2F972E6C-2470-413B-AAA8-FE0D3A519500}" type="slidenum">
              <a:rPr lang="en-US" altLang="ja-JP" sz="1200"/>
              <a:pPr algn="r"/>
              <a:t>3</a:t>
            </a:fld>
            <a:endParaRPr lang="en-US" altLang="ja-JP" sz="1200"/>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p:spPr>
        <p:txBody>
          <a:bodyPr/>
          <a:lstStyle/>
          <a:p>
            <a:pPr eaLnBrk="1" hangingPunct="1"/>
            <a:endParaRPr lang="ja-JP" altLang="ja-JP" smtClean="0">
              <a:ea typeface="ＭＳ Ｐゴシック"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EEB2D888-47C9-4383-8384-B11ECA039ECC}" type="slidenum">
              <a:rPr lang="en-US" altLang="ja-JP" sz="1200"/>
              <a:pPr algn="r"/>
              <a:t>4</a:t>
            </a:fld>
            <a:endParaRPr lang="en-US" altLang="ja-JP" sz="120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p:spPr>
        <p:txBody>
          <a:bodyPr/>
          <a:lstStyle/>
          <a:p>
            <a:pPr eaLnBrk="1" hangingPunct="1"/>
            <a:endParaRPr lang="ja-JP" altLang="ja-JP" smtClean="0">
              <a:ea typeface="ＭＳ Ｐゴシック" pitchFamily="50"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0AAE4B59-6805-45A3-A2F2-C5EEE23C941E}" type="slidenum">
              <a:rPr lang="en-US" altLang="ja-JP" sz="1200"/>
              <a:pPr algn="r"/>
              <a:t>5</a:t>
            </a:fld>
            <a:endParaRPr lang="en-US" altLang="ja-JP" sz="120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ja-JP" altLang="ja-JP" smtClean="0">
              <a:ea typeface="ＭＳ Ｐゴシック" pitchFamily="50"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968AA-FD98-427F-8A84-B8036E4C8E33}" type="slidenum">
              <a:rPr lang="en-US" altLang="ja-JP" sz="1200"/>
              <a:pPr algn="r"/>
              <a:t>6</a:t>
            </a:fld>
            <a:endParaRPr lang="en-US" altLang="ja-JP" sz="1200"/>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p:spPr>
        <p:txBody>
          <a:bodyPr/>
          <a:lstStyle/>
          <a:p>
            <a:pPr eaLnBrk="1" hangingPunct="1"/>
            <a:endParaRPr lang="ja-JP" altLang="ja-JP" smtClean="0">
              <a:ea typeface="ＭＳ Ｐゴシック" pitchFamily="50"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968AA-FD98-427F-8A84-B8036E4C8E33}" type="slidenum">
              <a:rPr lang="en-US" altLang="ja-JP" sz="1200"/>
              <a:pPr algn="r"/>
              <a:t>7</a:t>
            </a:fld>
            <a:endParaRPr lang="en-US" altLang="ja-JP" sz="1200"/>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p:spPr>
        <p:txBody>
          <a:bodyPr/>
          <a:lstStyle/>
          <a:p>
            <a:pPr eaLnBrk="1" hangingPunct="1"/>
            <a:endParaRPr lang="ja-JP" altLang="ja-JP" smtClean="0">
              <a:ea typeface="ＭＳ Ｐゴシック" pitchFamily="50"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EE7A391-1DFF-4194-A666-A82459C959FB}" type="slidenum">
              <a:rPr lang="en-US" altLang="ja-JP" sz="1200"/>
              <a:pPr algn="r"/>
              <a:t>8</a:t>
            </a:fld>
            <a:endParaRPr lang="en-US" altLang="ja-JP" sz="1200"/>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p:spPr>
        <p:txBody>
          <a:bodyPr/>
          <a:lstStyle/>
          <a:p>
            <a:pPr eaLnBrk="1" hangingPunct="1"/>
            <a:endParaRPr lang="ja-JP" altLang="ja-JP" smtClean="0">
              <a:ea typeface="ＭＳ Ｐゴシック" pitchFamily="50"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968AA-FD98-427F-8A84-B8036E4C8E33}" type="slidenum">
              <a:rPr lang="en-US" altLang="ja-JP" sz="1200"/>
              <a:pPr algn="r"/>
              <a:t>9</a:t>
            </a:fld>
            <a:endParaRPr lang="en-US" altLang="ja-JP" sz="1200"/>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p:spPr>
        <p:txBody>
          <a:bodyPr/>
          <a:lstStyle/>
          <a:p>
            <a:pPr eaLnBrk="1" hangingPunct="1"/>
            <a:endParaRPr lang="ja-JP" altLang="ja-JP" smtClean="0">
              <a:ea typeface="ＭＳ Ｐゴシック" pitchFamily="50"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968AA-FD98-427F-8A84-B8036E4C8E33}" type="slidenum">
              <a:rPr lang="en-US" altLang="ja-JP" sz="1200"/>
              <a:pPr algn="r"/>
              <a:t>10</a:t>
            </a:fld>
            <a:endParaRPr lang="en-US" altLang="ja-JP" sz="1200"/>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p:spPr>
        <p:txBody>
          <a:bodyPr/>
          <a:lstStyle/>
          <a:p>
            <a:pPr eaLnBrk="1" hangingPunct="1"/>
            <a:endParaRPr lang="ja-JP" altLang="ja-JP" smtClean="0">
              <a:ea typeface="ＭＳ Ｐゴシック"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2014/11/27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2014/11/27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2014/11/27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2014/11/27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2014/11/27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2014/11/27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2014/11/27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プログラミング言語論</a:t>
            </a:r>
            <a:endParaRPr kumimoji="1" lang="ja-JP" altLang="en-US" dirty="0"/>
          </a:p>
        </p:txBody>
      </p:sp>
      <p:sp>
        <p:nvSpPr>
          <p:cNvPr id="4" name="テキスト ボックス 3"/>
          <p:cNvSpPr txBox="1"/>
          <p:nvPr/>
        </p:nvSpPr>
        <p:spPr>
          <a:xfrm>
            <a:off x="2627784" y="3573016"/>
            <a:ext cx="3467616" cy="584776"/>
          </a:xfrm>
          <a:prstGeom prst="rect">
            <a:avLst/>
          </a:prstGeom>
          <a:noFill/>
        </p:spPr>
        <p:txBody>
          <a:bodyPr wrap="none" rtlCol="0">
            <a:spAutoFit/>
          </a:bodyPr>
          <a:lstStyle/>
          <a:p>
            <a:r>
              <a:rPr kumimoji="1" lang="ja-JP" altLang="en-US" sz="3200" dirty="0" smtClean="0"/>
              <a:t>第９回</a:t>
            </a:r>
            <a:r>
              <a:rPr kumimoji="1" lang="en-US" altLang="ja-JP" sz="3200" dirty="0" smtClean="0"/>
              <a:t>  </a:t>
            </a:r>
            <a:r>
              <a:rPr kumimoji="1" lang="ja-JP" altLang="en-US" sz="3200" dirty="0" smtClean="0"/>
              <a:t>ラムダ計算</a:t>
            </a:r>
            <a:endParaRPr kumimoji="1" lang="ja-JP" altLang="en-US" sz="3200" dirty="0"/>
          </a:p>
        </p:txBody>
      </p:sp>
      <p:sp>
        <p:nvSpPr>
          <p:cNvPr id="5" name="テキスト ボックス 4"/>
          <p:cNvSpPr txBox="1"/>
          <p:nvPr/>
        </p:nvSpPr>
        <p:spPr>
          <a:xfrm>
            <a:off x="2786050" y="5143512"/>
            <a:ext cx="3534942" cy="523220"/>
          </a:xfrm>
          <a:prstGeom prst="rect">
            <a:avLst/>
          </a:prstGeom>
          <a:noFill/>
        </p:spPr>
        <p:txBody>
          <a:bodyPr wrap="none" rtlCol="0">
            <a:spAutoFit/>
          </a:bodyPr>
          <a:lstStyle/>
          <a:p>
            <a:r>
              <a:rPr kumimoji="1" lang="ja-JP" altLang="en-US" sz="2800" dirty="0" smtClean="0"/>
              <a:t>情報工学科　篠埜　功</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タイトル 12"/>
          <p:cNvSpPr>
            <a:spLocks noGrp="1"/>
          </p:cNvSpPr>
          <p:nvPr>
            <p:ph type="title" idx="4294967295"/>
          </p:nvPr>
        </p:nvSpPr>
        <p:spPr/>
        <p:txBody>
          <a:bodyPr/>
          <a:lstStyle/>
          <a:p>
            <a:r>
              <a:rPr lang="ja-JP" altLang="en-US" dirty="0" smtClean="0">
                <a:sym typeface="Symbol" pitchFamily="18" charset="2"/>
              </a:rPr>
              <a:t>置換の例</a:t>
            </a:r>
          </a:p>
        </p:txBody>
      </p:sp>
      <p:sp>
        <p:nvSpPr>
          <p:cNvPr id="5" name="正方形/長方形 4"/>
          <p:cNvSpPr/>
          <p:nvPr/>
        </p:nvSpPr>
        <p:spPr>
          <a:xfrm>
            <a:off x="928663" y="1357298"/>
            <a:ext cx="7500990" cy="3970318"/>
          </a:xfrm>
          <a:prstGeom prst="rect">
            <a:avLst/>
          </a:prstGeom>
        </p:spPr>
        <p:txBody>
          <a:bodyPr wrap="square">
            <a:spAutoFit/>
          </a:bodyPr>
          <a:lstStyle/>
          <a:p>
            <a:r>
              <a:rPr lang="ja-JP" altLang="en-US" sz="2800" dirty="0" smtClean="0">
                <a:sym typeface="Symbol" pitchFamily="18" charset="2"/>
              </a:rPr>
              <a:t>さきほどの例 </a:t>
            </a:r>
            <a:r>
              <a:rPr lang="en-US" altLang="ja-JP" sz="2800" dirty="0" smtClean="0">
                <a:sym typeface="Symbol" pitchFamily="18" charset="2"/>
              </a:rPr>
              <a:t>(x. x)  z</a:t>
            </a:r>
            <a:r>
              <a:rPr lang="ja-JP" altLang="en-US" sz="2800" dirty="0" smtClean="0">
                <a:sym typeface="Symbol" pitchFamily="18" charset="2"/>
              </a:rPr>
              <a:t> は、定義に従って</a:t>
            </a:r>
            <a:r>
              <a:rPr lang="en-US" altLang="ja-JP" sz="2800" dirty="0" smtClean="0">
                <a:sym typeface="Symbol" pitchFamily="18" charset="2"/>
              </a:rPr>
              <a:t>β</a:t>
            </a:r>
            <a:r>
              <a:rPr lang="ja-JP" altLang="en-US" sz="2800" dirty="0" smtClean="0">
                <a:sym typeface="Symbol" pitchFamily="18" charset="2"/>
              </a:rPr>
              <a:t>変換すると、</a:t>
            </a:r>
            <a:r>
              <a:rPr lang="en-US" altLang="ja-JP" sz="2800" dirty="0" smtClean="0">
                <a:sym typeface="Symbol" pitchFamily="18" charset="2"/>
              </a:rPr>
              <a:t>x [ z / x ] </a:t>
            </a:r>
            <a:r>
              <a:rPr lang="ja-JP" altLang="en-US" sz="2800" dirty="0" smtClean="0">
                <a:sym typeface="Symbol" pitchFamily="18" charset="2"/>
              </a:rPr>
              <a:t>になる。</a:t>
            </a:r>
            <a:r>
              <a:rPr lang="en-US" altLang="ja-JP" sz="2800" dirty="0" smtClean="0">
                <a:sym typeface="Symbol" pitchFamily="18" charset="2"/>
              </a:rPr>
              <a:t>x [ z / x ]</a:t>
            </a:r>
            <a:r>
              <a:rPr lang="ja-JP" altLang="en-US" sz="2800" dirty="0" smtClean="0">
                <a:sym typeface="Symbol" pitchFamily="18" charset="2"/>
              </a:rPr>
              <a:t>は、式</a:t>
            </a:r>
            <a:r>
              <a:rPr lang="en-US" altLang="ja-JP" sz="2800" dirty="0" smtClean="0">
                <a:sym typeface="Symbol" pitchFamily="18" charset="2"/>
              </a:rPr>
              <a:t>x</a:t>
            </a:r>
            <a:r>
              <a:rPr lang="ja-JP" altLang="en-US" sz="2800" dirty="0" smtClean="0">
                <a:sym typeface="Symbol" pitchFamily="18" charset="2"/>
              </a:rPr>
              <a:t>中の</a:t>
            </a:r>
            <a:r>
              <a:rPr lang="en-US" altLang="ja-JP" sz="2800" dirty="0" smtClean="0">
                <a:sym typeface="Symbol" pitchFamily="18" charset="2"/>
              </a:rPr>
              <a:t>x</a:t>
            </a:r>
            <a:r>
              <a:rPr lang="ja-JP" altLang="en-US" sz="2800" dirty="0" smtClean="0">
                <a:sym typeface="Symbol" pitchFamily="18" charset="2"/>
              </a:rPr>
              <a:t>を</a:t>
            </a:r>
            <a:r>
              <a:rPr lang="en-US" altLang="ja-JP" sz="2800" dirty="0" smtClean="0">
                <a:sym typeface="Symbol" pitchFamily="18" charset="2"/>
              </a:rPr>
              <a:t>z</a:t>
            </a:r>
            <a:r>
              <a:rPr lang="ja-JP" altLang="en-US" sz="2800" dirty="0" smtClean="0">
                <a:sym typeface="Symbol" pitchFamily="18" charset="2"/>
              </a:rPr>
              <a:t>に置き換えた式、すなわち</a:t>
            </a:r>
            <a:r>
              <a:rPr lang="en-US" altLang="ja-JP" sz="2800" dirty="0" smtClean="0">
                <a:sym typeface="Symbol" pitchFamily="18" charset="2"/>
              </a:rPr>
              <a:t>z</a:t>
            </a:r>
            <a:r>
              <a:rPr lang="ja-JP" altLang="en-US" sz="2800" dirty="0" smtClean="0">
                <a:sym typeface="Symbol" pitchFamily="18" charset="2"/>
              </a:rPr>
              <a:t>を表す。</a:t>
            </a:r>
            <a:r>
              <a:rPr lang="en-US" altLang="ja-JP" sz="2800" dirty="0" smtClean="0">
                <a:sym typeface="Symbol" pitchFamily="18" charset="2"/>
              </a:rPr>
              <a:t> </a:t>
            </a:r>
          </a:p>
          <a:p>
            <a:r>
              <a:rPr lang="en-US" altLang="ja-JP" sz="2800" dirty="0" smtClean="0">
                <a:sym typeface="Symbol" pitchFamily="18" charset="2"/>
              </a:rPr>
              <a:t>(x. x</a:t>
            </a:r>
            <a:r>
              <a:rPr lang="ja-JP" altLang="en-US" sz="2800" dirty="0" smtClean="0">
                <a:sym typeface="Symbol" pitchFamily="18" charset="2"/>
              </a:rPr>
              <a:t> </a:t>
            </a:r>
            <a:r>
              <a:rPr lang="en-US" altLang="ja-JP" sz="2800" dirty="0" smtClean="0">
                <a:sym typeface="Symbol" pitchFamily="18" charset="2"/>
              </a:rPr>
              <a:t>y) (z. z) </a:t>
            </a:r>
            <a:r>
              <a:rPr lang="ja-JP" altLang="en-US" sz="2800" dirty="0" smtClean="0">
                <a:sym typeface="Symbol" pitchFamily="18" charset="2"/>
              </a:rPr>
              <a:t>の例では、</a:t>
            </a:r>
            <a:r>
              <a:rPr lang="en-US" altLang="ja-JP" sz="2800" dirty="0" smtClean="0">
                <a:sym typeface="Symbol" pitchFamily="18" charset="2"/>
              </a:rPr>
              <a:t>β</a:t>
            </a:r>
            <a:r>
              <a:rPr lang="ja-JP" altLang="en-US" sz="2800" dirty="0" smtClean="0">
                <a:sym typeface="Symbol" pitchFamily="18" charset="2"/>
              </a:rPr>
              <a:t>変換すると、</a:t>
            </a:r>
            <a:endParaRPr lang="en-US" altLang="ja-JP" sz="2800" dirty="0" smtClean="0">
              <a:sym typeface="Symbol" pitchFamily="18" charset="2"/>
            </a:endParaRPr>
          </a:p>
          <a:p>
            <a:r>
              <a:rPr lang="en-US" altLang="ja-JP" sz="2800" dirty="0" smtClean="0">
                <a:sym typeface="Symbol" pitchFamily="18" charset="2"/>
              </a:rPr>
              <a:t>(x y) [ (z. z) / x ] </a:t>
            </a:r>
            <a:r>
              <a:rPr lang="ja-JP" altLang="en-US" sz="2800" dirty="0" smtClean="0">
                <a:sym typeface="Symbol" pitchFamily="18" charset="2"/>
              </a:rPr>
              <a:t>になる。</a:t>
            </a:r>
            <a:r>
              <a:rPr lang="en-US" altLang="ja-JP" sz="2800" dirty="0" smtClean="0">
                <a:sym typeface="Symbol" pitchFamily="18" charset="2"/>
              </a:rPr>
              <a:t> (x y) [ (z. z) / x ]</a:t>
            </a:r>
            <a:r>
              <a:rPr lang="ja-JP" altLang="en-US" sz="2800" dirty="0" smtClean="0">
                <a:sym typeface="Symbol" pitchFamily="18" charset="2"/>
              </a:rPr>
              <a:t>は、式</a:t>
            </a:r>
            <a:r>
              <a:rPr lang="en-US" altLang="ja-JP" sz="2800" dirty="0" smtClean="0">
                <a:sym typeface="Symbol" pitchFamily="18" charset="2"/>
              </a:rPr>
              <a:t>(x y)</a:t>
            </a:r>
            <a:r>
              <a:rPr lang="ja-JP" altLang="en-US" sz="2800" dirty="0" smtClean="0">
                <a:sym typeface="Symbol" pitchFamily="18" charset="2"/>
              </a:rPr>
              <a:t>中の</a:t>
            </a:r>
            <a:r>
              <a:rPr lang="en-US" altLang="ja-JP" sz="2800" dirty="0" smtClean="0">
                <a:sym typeface="Symbol" pitchFamily="18" charset="2"/>
              </a:rPr>
              <a:t>x</a:t>
            </a:r>
            <a:r>
              <a:rPr lang="ja-JP" altLang="en-US" sz="2800" dirty="0" smtClean="0">
                <a:sym typeface="Symbol" pitchFamily="18" charset="2"/>
              </a:rPr>
              <a:t>を</a:t>
            </a:r>
            <a:r>
              <a:rPr lang="en-US" altLang="ja-JP" sz="2800" dirty="0" smtClean="0">
                <a:sym typeface="Symbol" pitchFamily="18" charset="2"/>
              </a:rPr>
              <a:t>(z. z)</a:t>
            </a:r>
            <a:r>
              <a:rPr lang="ja-JP" altLang="en-US" sz="2800" dirty="0" smtClean="0">
                <a:sym typeface="Symbol" pitchFamily="18" charset="2"/>
              </a:rPr>
              <a:t>に置き換えた式、すなわち</a:t>
            </a:r>
            <a:endParaRPr lang="en-US" altLang="ja-JP" sz="2800" dirty="0" smtClean="0">
              <a:sym typeface="Symbol" pitchFamily="18" charset="2"/>
            </a:endParaRPr>
          </a:p>
          <a:p>
            <a:r>
              <a:rPr lang="en-US" altLang="ja-JP" sz="2800" dirty="0" smtClean="0">
                <a:sym typeface="Symbol" pitchFamily="18" charset="2"/>
              </a:rPr>
              <a:t>(z. z)</a:t>
            </a:r>
            <a:r>
              <a:rPr lang="ja-JP" altLang="en-US" sz="2800" dirty="0" smtClean="0">
                <a:sym typeface="Symbol" pitchFamily="18" charset="2"/>
              </a:rPr>
              <a:t> </a:t>
            </a:r>
            <a:r>
              <a:rPr lang="en-US" altLang="ja-JP" sz="2800" dirty="0" smtClean="0">
                <a:sym typeface="Symbol" pitchFamily="18" charset="2"/>
              </a:rPr>
              <a:t>y</a:t>
            </a:r>
            <a:r>
              <a:rPr lang="ja-JP" altLang="en-US" sz="2800" dirty="0" smtClean="0">
                <a:sym typeface="Symbol" pitchFamily="18" charset="2"/>
              </a:rPr>
              <a:t>を表す。</a:t>
            </a:r>
            <a:endParaRPr lang="en-US" altLang="ja-JP" sz="2800" dirty="0" smtClean="0">
              <a:sym typeface="Symbol" pitchFamily="18" charset="2"/>
            </a:endParaRPr>
          </a:p>
          <a:p>
            <a:endParaRPr lang="en-US" altLang="ja-JP" sz="2800" dirty="0" smtClean="0">
              <a:sym typeface="Symbol" pitchFamily="18" charset="2"/>
            </a:endParaRPr>
          </a:p>
          <a:p>
            <a:endParaRPr lang="en-US" altLang="ja-JP" sz="2800" dirty="0" smtClean="0">
              <a:sym typeface="Symbol" pitchFamily="18" charset="2"/>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タイトル 12"/>
          <p:cNvSpPr>
            <a:spLocks noGrp="1"/>
          </p:cNvSpPr>
          <p:nvPr>
            <p:ph type="title" idx="4294967295"/>
          </p:nvPr>
        </p:nvSpPr>
        <p:spPr/>
        <p:txBody>
          <a:bodyPr/>
          <a:lstStyle/>
          <a:p>
            <a:r>
              <a:rPr lang="ja-JP" altLang="en-US" dirty="0" smtClean="0">
                <a:sym typeface="Symbol" pitchFamily="18" charset="2"/>
              </a:rPr>
              <a:t>置換で名前がかぶる例</a:t>
            </a:r>
          </a:p>
        </p:txBody>
      </p:sp>
      <p:sp>
        <p:nvSpPr>
          <p:cNvPr id="5" name="正方形/長方形 4"/>
          <p:cNvSpPr/>
          <p:nvPr/>
        </p:nvSpPr>
        <p:spPr>
          <a:xfrm>
            <a:off x="928662" y="1285860"/>
            <a:ext cx="7500990" cy="4401205"/>
          </a:xfrm>
          <a:prstGeom prst="rect">
            <a:avLst/>
          </a:prstGeom>
        </p:spPr>
        <p:txBody>
          <a:bodyPr wrap="square">
            <a:spAutoFit/>
          </a:bodyPr>
          <a:lstStyle/>
          <a:p>
            <a:r>
              <a:rPr lang="ja-JP" altLang="en-US" sz="2800" dirty="0" smtClean="0">
                <a:sym typeface="Symbol" pitchFamily="18" charset="2"/>
              </a:rPr>
              <a:t>例えば、</a:t>
            </a:r>
            <a:r>
              <a:rPr lang="en-US" altLang="ja-JP" sz="2800" dirty="0" smtClean="0">
                <a:sym typeface="Symbol" pitchFamily="18" charset="2"/>
              </a:rPr>
              <a:t>(</a:t>
            </a:r>
            <a:r>
              <a:rPr lang="en-US" altLang="ja-JP" sz="2800" dirty="0" err="1" smtClean="0">
                <a:sym typeface="Symbol" pitchFamily="18" charset="2"/>
              </a:rPr>
              <a:t>λx</a:t>
            </a:r>
            <a:r>
              <a:rPr lang="en-US" altLang="ja-JP" sz="2800" dirty="0" smtClean="0">
                <a:sym typeface="Symbol" pitchFamily="18" charset="2"/>
              </a:rPr>
              <a:t>. y) [x / y]</a:t>
            </a:r>
            <a:r>
              <a:rPr lang="ja-JP" altLang="en-US" sz="2800" dirty="0" err="1" smtClean="0">
                <a:sym typeface="Symbol" pitchFamily="18" charset="2"/>
              </a:rPr>
              <a:t>のような</a:t>
            </a:r>
            <a:r>
              <a:rPr lang="ja-JP" altLang="en-US" sz="2800" dirty="0" smtClean="0">
                <a:sym typeface="Symbol" pitchFamily="18" charset="2"/>
              </a:rPr>
              <a:t>置換は、</a:t>
            </a:r>
            <a:r>
              <a:rPr lang="en-US" altLang="ja-JP" sz="2800" dirty="0" smtClean="0">
                <a:sym typeface="Symbol" pitchFamily="18" charset="2"/>
              </a:rPr>
              <a:t>(</a:t>
            </a:r>
            <a:r>
              <a:rPr lang="en-US" altLang="ja-JP" sz="2800" dirty="0" err="1" smtClean="0">
                <a:sym typeface="Symbol" pitchFamily="18" charset="2"/>
              </a:rPr>
              <a:t>λx</a:t>
            </a:r>
            <a:r>
              <a:rPr lang="en-US" altLang="ja-JP" sz="2800" dirty="0" smtClean="0">
                <a:sym typeface="Symbol" pitchFamily="18" charset="2"/>
              </a:rPr>
              <a:t> . x)</a:t>
            </a:r>
            <a:r>
              <a:rPr lang="ja-JP" altLang="en-US" sz="2800" dirty="0" smtClean="0">
                <a:sym typeface="Symbol" pitchFamily="18" charset="2"/>
              </a:rPr>
              <a:t>になるべきではない。</a:t>
            </a:r>
            <a:r>
              <a:rPr lang="en-US" altLang="ja-JP" sz="2800" dirty="0" smtClean="0">
                <a:sym typeface="Symbol" pitchFamily="18" charset="2"/>
              </a:rPr>
              <a:t> (</a:t>
            </a:r>
            <a:r>
              <a:rPr lang="en-US" altLang="ja-JP" sz="2800" dirty="0" err="1" smtClean="0">
                <a:sym typeface="Symbol" pitchFamily="18" charset="2"/>
              </a:rPr>
              <a:t>λx</a:t>
            </a:r>
            <a:r>
              <a:rPr lang="en-US" altLang="ja-JP" sz="2800" dirty="0" smtClean="0">
                <a:sym typeface="Symbol" pitchFamily="18" charset="2"/>
              </a:rPr>
              <a:t>. y) </a:t>
            </a:r>
            <a:r>
              <a:rPr lang="ja-JP" altLang="en-US" sz="2800" dirty="0" smtClean="0">
                <a:sym typeface="Symbol" pitchFamily="18" charset="2"/>
              </a:rPr>
              <a:t>中の</a:t>
            </a:r>
            <a:r>
              <a:rPr lang="en-US" altLang="ja-JP" sz="2800" dirty="0" smtClean="0">
                <a:sym typeface="Symbol" pitchFamily="18" charset="2"/>
              </a:rPr>
              <a:t>x</a:t>
            </a:r>
            <a:r>
              <a:rPr lang="ja-JP" altLang="en-US" sz="2800" dirty="0" smtClean="0">
                <a:sym typeface="Symbol" pitchFamily="18" charset="2"/>
              </a:rPr>
              <a:t>は仮の名前であり、</a:t>
            </a:r>
            <a:r>
              <a:rPr lang="en-US" altLang="ja-JP" sz="2800" dirty="0" smtClean="0">
                <a:sym typeface="Symbol" pitchFamily="18" charset="2"/>
              </a:rPr>
              <a:t> [x / y]</a:t>
            </a:r>
            <a:r>
              <a:rPr lang="ja-JP" altLang="en-US" sz="2800" dirty="0" smtClean="0">
                <a:sym typeface="Symbol" pitchFamily="18" charset="2"/>
              </a:rPr>
              <a:t> の</a:t>
            </a:r>
            <a:r>
              <a:rPr lang="en-US" altLang="ja-JP" sz="2800" dirty="0" smtClean="0">
                <a:sym typeface="Symbol" pitchFamily="18" charset="2"/>
              </a:rPr>
              <a:t>x</a:t>
            </a:r>
            <a:r>
              <a:rPr lang="ja-JP" altLang="en-US" sz="2800" dirty="0" smtClean="0">
                <a:sym typeface="Symbol" pitchFamily="18" charset="2"/>
              </a:rPr>
              <a:t>と同じではない。</a:t>
            </a:r>
            <a:endParaRPr lang="en-US" altLang="ja-JP" sz="2800" dirty="0" smtClean="0">
              <a:sym typeface="Symbol" pitchFamily="18" charset="2"/>
            </a:endParaRPr>
          </a:p>
          <a:p>
            <a:r>
              <a:rPr lang="ja-JP" altLang="en-US" sz="2800" dirty="0" smtClean="0">
                <a:sym typeface="Symbol" pitchFamily="18" charset="2"/>
              </a:rPr>
              <a:t>よって、</a:t>
            </a:r>
            <a:r>
              <a:rPr lang="en-US" altLang="ja-JP" sz="2800" dirty="0" smtClean="0">
                <a:sym typeface="Symbol" pitchFamily="18" charset="2"/>
              </a:rPr>
              <a:t> (</a:t>
            </a:r>
            <a:r>
              <a:rPr lang="en-US" altLang="ja-JP" sz="2800" dirty="0" err="1" smtClean="0">
                <a:sym typeface="Symbol" pitchFamily="18" charset="2"/>
              </a:rPr>
              <a:t>λx</a:t>
            </a:r>
            <a:r>
              <a:rPr lang="en-US" altLang="ja-JP" sz="2800" dirty="0" smtClean="0">
                <a:sym typeface="Symbol" pitchFamily="18" charset="2"/>
              </a:rPr>
              <a:t>. y)</a:t>
            </a:r>
            <a:r>
              <a:rPr lang="ja-JP" altLang="en-US" sz="2800" dirty="0" smtClean="0">
                <a:sym typeface="Symbol" pitchFamily="18" charset="2"/>
              </a:rPr>
              <a:t>中の仮の名前</a:t>
            </a:r>
            <a:r>
              <a:rPr lang="en-US" altLang="ja-JP" sz="2800" dirty="0" smtClean="0">
                <a:sym typeface="Symbol" pitchFamily="18" charset="2"/>
              </a:rPr>
              <a:t>x</a:t>
            </a:r>
            <a:r>
              <a:rPr lang="ja-JP" altLang="en-US" sz="2800" dirty="0" smtClean="0">
                <a:sym typeface="Symbol" pitchFamily="18" charset="2"/>
              </a:rPr>
              <a:t>をまず何らかの未使用の名前に付け替える。例えば</a:t>
            </a:r>
            <a:r>
              <a:rPr lang="en-US" altLang="ja-JP" sz="2800" dirty="0" smtClean="0">
                <a:sym typeface="Symbol" pitchFamily="18" charset="2"/>
              </a:rPr>
              <a:t>(</a:t>
            </a:r>
            <a:r>
              <a:rPr lang="en-US" altLang="ja-JP" sz="2800" dirty="0" err="1" smtClean="0">
                <a:sym typeface="Symbol" pitchFamily="18" charset="2"/>
              </a:rPr>
              <a:t>λz</a:t>
            </a:r>
            <a:r>
              <a:rPr lang="en-US" altLang="ja-JP" sz="2800" dirty="0" smtClean="0">
                <a:sym typeface="Symbol" pitchFamily="18" charset="2"/>
              </a:rPr>
              <a:t> . y)</a:t>
            </a:r>
            <a:r>
              <a:rPr lang="ja-JP" altLang="en-US" sz="2800" dirty="0" smtClean="0">
                <a:sym typeface="Symbol" pitchFamily="18" charset="2"/>
              </a:rPr>
              <a:t>としてから、</a:t>
            </a:r>
            <a:r>
              <a:rPr lang="en-US" altLang="ja-JP" sz="2800" dirty="0" smtClean="0">
                <a:sym typeface="Symbol" pitchFamily="18" charset="2"/>
              </a:rPr>
              <a:t>[ x / y ]</a:t>
            </a:r>
            <a:r>
              <a:rPr lang="ja-JP" altLang="en-US" sz="2800" dirty="0" smtClean="0">
                <a:sym typeface="Symbol" pitchFamily="18" charset="2"/>
              </a:rPr>
              <a:t>の置き換えを行う。すると、</a:t>
            </a:r>
            <a:r>
              <a:rPr lang="en-US" altLang="ja-JP" sz="2800" dirty="0" smtClean="0">
                <a:sym typeface="Symbol" pitchFamily="18" charset="2"/>
              </a:rPr>
              <a:t>(</a:t>
            </a:r>
            <a:r>
              <a:rPr lang="en-US" altLang="ja-JP" sz="2800" dirty="0" err="1" smtClean="0">
                <a:sym typeface="Symbol" pitchFamily="18" charset="2"/>
              </a:rPr>
              <a:t>λz</a:t>
            </a:r>
            <a:r>
              <a:rPr lang="en-US" altLang="ja-JP" sz="2800" dirty="0" smtClean="0">
                <a:sym typeface="Symbol" pitchFamily="18" charset="2"/>
              </a:rPr>
              <a:t> . x)</a:t>
            </a:r>
            <a:r>
              <a:rPr lang="ja-JP" altLang="en-US" sz="2800" dirty="0" smtClean="0">
                <a:sym typeface="Symbol" pitchFamily="18" charset="2"/>
              </a:rPr>
              <a:t>となる。このようになるように置換を次ページで定義する。</a:t>
            </a:r>
            <a:endParaRPr lang="en-US" altLang="ja-JP" sz="2800" dirty="0" smtClean="0">
              <a:sym typeface="Symbol" pitchFamily="18" charset="2"/>
            </a:endParaRPr>
          </a:p>
          <a:p>
            <a:r>
              <a:rPr lang="en-US" altLang="ja-JP" sz="2800" dirty="0" smtClean="0">
                <a:sym typeface="Symbol" pitchFamily="18" charset="2"/>
              </a:rPr>
              <a:t> </a:t>
            </a:r>
          </a:p>
          <a:p>
            <a:endParaRPr lang="en-US" altLang="ja-JP" sz="2800" dirty="0" smtClean="0">
              <a:sym typeface="Symbol" pitchFamily="18" charset="2"/>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タイトル 12"/>
          <p:cNvSpPr>
            <a:spLocks noGrp="1"/>
          </p:cNvSpPr>
          <p:nvPr>
            <p:ph type="title" idx="4294967295"/>
          </p:nvPr>
        </p:nvSpPr>
        <p:spPr>
          <a:xfrm>
            <a:off x="685800" y="142852"/>
            <a:ext cx="7772400" cy="928694"/>
          </a:xfrm>
        </p:spPr>
        <p:txBody>
          <a:bodyPr/>
          <a:lstStyle/>
          <a:p>
            <a:r>
              <a:rPr lang="ja-JP" altLang="en-US" dirty="0" smtClean="0"/>
              <a:t>置換</a:t>
            </a:r>
            <a:r>
              <a:rPr lang="en-US" altLang="ja-JP" i="1" dirty="0" smtClean="0"/>
              <a:t>M</a:t>
            </a:r>
            <a:r>
              <a:rPr lang="en-US" altLang="ja-JP" dirty="0" smtClean="0"/>
              <a:t> [ </a:t>
            </a:r>
            <a:r>
              <a:rPr lang="en-US" altLang="ja-JP" i="1" dirty="0" smtClean="0"/>
              <a:t>N</a:t>
            </a:r>
            <a:r>
              <a:rPr lang="en-US" altLang="ja-JP" dirty="0" smtClean="0"/>
              <a:t> / </a:t>
            </a:r>
            <a:r>
              <a:rPr lang="en-US" altLang="ja-JP" i="1" dirty="0" smtClean="0"/>
              <a:t>x</a:t>
            </a:r>
            <a:r>
              <a:rPr lang="en-US" altLang="ja-JP" dirty="0" smtClean="0"/>
              <a:t> ]</a:t>
            </a:r>
            <a:r>
              <a:rPr lang="ja-JP" altLang="en-US" dirty="0" smtClean="0"/>
              <a:t>の定義</a:t>
            </a:r>
          </a:p>
        </p:txBody>
      </p:sp>
      <p:sp>
        <p:nvSpPr>
          <p:cNvPr id="131075" name="テキスト ボックス 13"/>
          <p:cNvSpPr txBox="1">
            <a:spLocks noChangeArrowheads="1"/>
          </p:cNvSpPr>
          <p:nvPr/>
        </p:nvSpPr>
        <p:spPr bwMode="auto">
          <a:xfrm>
            <a:off x="528638" y="1000108"/>
            <a:ext cx="8401080" cy="5693867"/>
          </a:xfrm>
          <a:prstGeom prst="rect">
            <a:avLst/>
          </a:prstGeom>
          <a:noFill/>
          <a:ln w="9525">
            <a:noFill/>
            <a:miter lim="800000"/>
            <a:headEnd/>
            <a:tailEnd/>
          </a:ln>
        </p:spPr>
        <p:txBody>
          <a:bodyPr wrap="square">
            <a:spAutoFit/>
          </a:bodyPr>
          <a:lstStyle/>
          <a:p>
            <a:r>
              <a:rPr lang="en-US" altLang="ja-JP" sz="2800" b="0" i="1" dirty="0" smtClean="0">
                <a:sym typeface="Symbol" pitchFamily="18" charset="2"/>
              </a:rPr>
              <a:t>M</a:t>
            </a:r>
            <a:r>
              <a:rPr lang="ja-JP" altLang="en-US" sz="2800" b="0" dirty="0">
                <a:sym typeface="Symbol" pitchFamily="18" charset="2"/>
              </a:rPr>
              <a:t>が定数の場合</a:t>
            </a:r>
          </a:p>
          <a:p>
            <a:r>
              <a:rPr lang="ja-JP" altLang="en-US" sz="2800" b="0" i="1" dirty="0">
                <a:sym typeface="Symbol" pitchFamily="18" charset="2"/>
              </a:rPr>
              <a:t>  </a:t>
            </a:r>
            <a:r>
              <a:rPr lang="ja-JP" altLang="en-US" sz="2800" b="0" i="1" dirty="0" smtClean="0">
                <a:sym typeface="Symbol" pitchFamily="18" charset="2"/>
              </a:rPr>
              <a:t>  </a:t>
            </a:r>
            <a:r>
              <a:rPr lang="en-US" altLang="ja-JP" sz="2800" b="0" i="1" dirty="0" smtClean="0">
                <a:sym typeface="Symbol" pitchFamily="18" charset="2"/>
              </a:rPr>
              <a:t>c </a:t>
            </a:r>
            <a:r>
              <a:rPr lang="en-US" altLang="ja-JP" sz="2800" b="0" dirty="0">
                <a:sym typeface="Symbol" pitchFamily="18" charset="2"/>
              </a:rPr>
              <a:t>[</a:t>
            </a:r>
            <a:r>
              <a:rPr lang="en-US" altLang="ja-JP" sz="2800" b="0" i="1" dirty="0">
                <a:sym typeface="Symbol" pitchFamily="18" charset="2"/>
              </a:rPr>
              <a:t> N </a:t>
            </a:r>
            <a:r>
              <a:rPr lang="en-US" altLang="ja-JP" sz="2800" b="0" dirty="0">
                <a:sym typeface="Symbol" pitchFamily="18" charset="2"/>
              </a:rPr>
              <a:t>/</a:t>
            </a:r>
            <a:r>
              <a:rPr lang="en-US" altLang="ja-JP" sz="2800" b="0" i="1" dirty="0">
                <a:sym typeface="Symbol" pitchFamily="18" charset="2"/>
              </a:rPr>
              <a:t> x </a:t>
            </a:r>
            <a:r>
              <a:rPr lang="en-US" altLang="ja-JP" sz="2800" b="0" dirty="0">
                <a:sym typeface="Symbol" pitchFamily="18" charset="2"/>
              </a:rPr>
              <a:t>] =</a:t>
            </a:r>
            <a:r>
              <a:rPr lang="en-US" altLang="ja-JP" sz="2800" b="0" i="1" dirty="0">
                <a:sym typeface="Symbol" pitchFamily="18" charset="2"/>
              </a:rPr>
              <a:t> c</a:t>
            </a:r>
          </a:p>
          <a:p>
            <a:r>
              <a:rPr lang="en-US" altLang="ja-JP" sz="2800" b="0" i="1" dirty="0">
                <a:sym typeface="Symbol" pitchFamily="18" charset="2"/>
              </a:rPr>
              <a:t>M</a:t>
            </a:r>
            <a:r>
              <a:rPr lang="ja-JP" altLang="en-US" sz="2800" b="0" dirty="0">
                <a:sym typeface="Symbol" pitchFamily="18" charset="2"/>
              </a:rPr>
              <a:t>が変数の場合</a:t>
            </a:r>
          </a:p>
          <a:p>
            <a:r>
              <a:rPr lang="en-US" altLang="ja-JP" sz="2800" b="0" dirty="0">
                <a:sym typeface="Symbol" pitchFamily="18" charset="2"/>
              </a:rPr>
              <a:t>  </a:t>
            </a:r>
            <a:r>
              <a:rPr lang="en-US" altLang="ja-JP" sz="2800" b="0" dirty="0" smtClean="0">
                <a:sym typeface="Symbol" pitchFamily="18" charset="2"/>
              </a:rPr>
              <a:t>  </a:t>
            </a:r>
            <a:r>
              <a:rPr lang="en-US" altLang="ja-JP" sz="2800" b="0" i="1" dirty="0" smtClean="0">
                <a:sym typeface="Symbol" pitchFamily="18" charset="2"/>
              </a:rPr>
              <a:t>x</a:t>
            </a:r>
            <a:r>
              <a:rPr lang="en-US" altLang="ja-JP" sz="2800" b="0" dirty="0" smtClean="0">
                <a:sym typeface="Symbol" pitchFamily="18" charset="2"/>
              </a:rPr>
              <a:t> </a:t>
            </a:r>
            <a:r>
              <a:rPr lang="en-US" altLang="ja-JP" sz="2800" b="0" dirty="0">
                <a:sym typeface="Symbol" pitchFamily="18" charset="2"/>
              </a:rPr>
              <a:t>[ </a:t>
            </a:r>
            <a:r>
              <a:rPr lang="en-US" altLang="ja-JP" sz="2800" b="0" i="1" dirty="0">
                <a:sym typeface="Symbol" pitchFamily="18" charset="2"/>
              </a:rPr>
              <a:t>N</a:t>
            </a:r>
            <a:r>
              <a:rPr lang="en-US" altLang="ja-JP" sz="2800" b="0" dirty="0">
                <a:sym typeface="Symbol" pitchFamily="18" charset="2"/>
              </a:rPr>
              <a:t> / </a:t>
            </a:r>
            <a:r>
              <a:rPr lang="en-US" altLang="ja-JP" sz="2800" b="0" i="1" dirty="0">
                <a:sym typeface="Symbol" pitchFamily="18" charset="2"/>
              </a:rPr>
              <a:t>x</a:t>
            </a:r>
            <a:r>
              <a:rPr lang="en-US" altLang="ja-JP" sz="2800" b="0" dirty="0">
                <a:sym typeface="Symbol" pitchFamily="18" charset="2"/>
              </a:rPr>
              <a:t> ] = </a:t>
            </a:r>
            <a:r>
              <a:rPr lang="en-US" altLang="ja-JP" sz="2800" b="0" i="1" dirty="0">
                <a:sym typeface="Symbol" pitchFamily="18" charset="2"/>
              </a:rPr>
              <a:t>N</a:t>
            </a:r>
          </a:p>
          <a:p>
            <a:r>
              <a:rPr lang="en-US" altLang="ja-JP" sz="2800" b="0" dirty="0">
                <a:sym typeface="Symbol" pitchFamily="18" charset="2"/>
              </a:rPr>
              <a:t>  </a:t>
            </a:r>
            <a:r>
              <a:rPr lang="en-US" altLang="ja-JP" sz="2800" b="0" dirty="0" smtClean="0">
                <a:sym typeface="Symbol" pitchFamily="18" charset="2"/>
              </a:rPr>
              <a:t>  </a:t>
            </a:r>
            <a:r>
              <a:rPr lang="en-US" altLang="ja-JP" sz="2800" b="0" i="1" dirty="0" smtClean="0">
                <a:sym typeface="Symbol" pitchFamily="18" charset="2"/>
              </a:rPr>
              <a:t>y</a:t>
            </a:r>
            <a:r>
              <a:rPr lang="en-US" altLang="ja-JP" sz="2800" b="0" dirty="0" smtClean="0">
                <a:sym typeface="Symbol" pitchFamily="18" charset="2"/>
              </a:rPr>
              <a:t> </a:t>
            </a:r>
            <a:r>
              <a:rPr lang="en-US" altLang="ja-JP" sz="2800" b="0" dirty="0">
                <a:sym typeface="Symbol" pitchFamily="18" charset="2"/>
              </a:rPr>
              <a:t>[ </a:t>
            </a:r>
            <a:r>
              <a:rPr lang="en-US" altLang="ja-JP" sz="2800" b="0" i="1" dirty="0">
                <a:sym typeface="Symbol" pitchFamily="18" charset="2"/>
              </a:rPr>
              <a:t>N</a:t>
            </a:r>
            <a:r>
              <a:rPr lang="en-US" altLang="ja-JP" sz="2800" b="0" dirty="0">
                <a:sym typeface="Symbol" pitchFamily="18" charset="2"/>
              </a:rPr>
              <a:t> / </a:t>
            </a:r>
            <a:r>
              <a:rPr lang="en-US" altLang="ja-JP" sz="2800" b="0" i="1" dirty="0">
                <a:sym typeface="Symbol" pitchFamily="18" charset="2"/>
              </a:rPr>
              <a:t>x</a:t>
            </a:r>
            <a:r>
              <a:rPr lang="en-US" altLang="ja-JP" sz="2800" b="0" dirty="0">
                <a:sym typeface="Symbol" pitchFamily="18" charset="2"/>
              </a:rPr>
              <a:t> ] = </a:t>
            </a:r>
            <a:r>
              <a:rPr lang="en-US" altLang="ja-JP" sz="2800" b="0" i="1" dirty="0">
                <a:sym typeface="Symbol" pitchFamily="18" charset="2"/>
              </a:rPr>
              <a:t>y</a:t>
            </a:r>
            <a:r>
              <a:rPr lang="en-US" altLang="ja-JP" sz="2800" b="0" dirty="0">
                <a:sym typeface="Symbol" pitchFamily="18" charset="2"/>
              </a:rPr>
              <a:t>   ( </a:t>
            </a:r>
            <a:r>
              <a:rPr lang="en-US" altLang="ja-JP" sz="2800" b="0" i="1" dirty="0">
                <a:sym typeface="Symbol" pitchFamily="18" charset="2"/>
              </a:rPr>
              <a:t>x</a:t>
            </a:r>
            <a:r>
              <a:rPr lang="en-US" altLang="ja-JP" sz="2800" b="0" dirty="0">
                <a:sym typeface="Symbol" pitchFamily="18" charset="2"/>
              </a:rPr>
              <a:t>  </a:t>
            </a:r>
            <a:r>
              <a:rPr lang="en-US" altLang="ja-JP" sz="2800" b="0" i="1" dirty="0">
                <a:sym typeface="Symbol" pitchFamily="18" charset="2"/>
              </a:rPr>
              <a:t>y </a:t>
            </a:r>
            <a:r>
              <a:rPr lang="en-US" altLang="ja-JP" sz="2800" b="0" dirty="0">
                <a:sym typeface="Symbol" pitchFamily="18" charset="2"/>
              </a:rPr>
              <a:t>)</a:t>
            </a:r>
          </a:p>
          <a:p>
            <a:r>
              <a:rPr lang="en-US" altLang="ja-JP" sz="2800" b="0" i="1" dirty="0"/>
              <a:t>M</a:t>
            </a:r>
            <a:r>
              <a:rPr lang="ja-JP" altLang="en-US" sz="2800" b="0" dirty="0"/>
              <a:t>がラムダ抽象の場合</a:t>
            </a:r>
          </a:p>
          <a:p>
            <a:r>
              <a:rPr lang="ja-JP" altLang="en-US" sz="2800" dirty="0" smtClean="0"/>
              <a:t> </a:t>
            </a:r>
            <a:r>
              <a:rPr lang="ja-JP" altLang="en-US" sz="2800" b="0" dirty="0" smtClean="0"/>
              <a:t>   </a:t>
            </a:r>
            <a:r>
              <a:rPr lang="en-US" altLang="ja-JP" sz="2800" b="0" dirty="0" smtClean="0"/>
              <a:t>(</a:t>
            </a:r>
            <a:r>
              <a:rPr lang="en-US" altLang="ja-JP" sz="2800" b="0" dirty="0">
                <a:sym typeface="Symbol" pitchFamily="18" charset="2"/>
              </a:rPr>
              <a:t></a:t>
            </a:r>
            <a:r>
              <a:rPr lang="en-US" altLang="ja-JP" sz="2800" b="0" i="1" dirty="0">
                <a:sym typeface="Symbol" pitchFamily="18" charset="2"/>
              </a:rPr>
              <a:t>y</a:t>
            </a:r>
            <a:r>
              <a:rPr lang="en-US" altLang="ja-JP" sz="2800" b="0" dirty="0">
                <a:sym typeface="Symbol" pitchFamily="18" charset="2"/>
              </a:rPr>
              <a:t>. </a:t>
            </a:r>
            <a:r>
              <a:rPr lang="en-US" altLang="ja-JP" sz="2800" b="0" i="1" dirty="0">
                <a:sym typeface="Symbol" pitchFamily="18" charset="2"/>
              </a:rPr>
              <a:t>M</a:t>
            </a:r>
            <a:r>
              <a:rPr lang="en-US" altLang="ja-JP" sz="2800" b="0" dirty="0">
                <a:sym typeface="Symbol" pitchFamily="18" charset="2"/>
              </a:rPr>
              <a:t>) [ </a:t>
            </a:r>
            <a:r>
              <a:rPr lang="en-US" altLang="ja-JP" sz="2800" b="0" i="1" dirty="0">
                <a:sym typeface="Symbol" pitchFamily="18" charset="2"/>
              </a:rPr>
              <a:t>N</a:t>
            </a:r>
            <a:r>
              <a:rPr lang="en-US" altLang="ja-JP" sz="2800" b="0" dirty="0">
                <a:sym typeface="Symbol" pitchFamily="18" charset="2"/>
              </a:rPr>
              <a:t> /</a:t>
            </a:r>
            <a:r>
              <a:rPr lang="en-US" altLang="ja-JP" sz="2800" b="0" i="1" dirty="0">
                <a:sym typeface="Symbol" pitchFamily="18" charset="2"/>
              </a:rPr>
              <a:t> x</a:t>
            </a:r>
            <a:r>
              <a:rPr lang="en-US" altLang="ja-JP" sz="2800" b="0" dirty="0">
                <a:sym typeface="Symbol" pitchFamily="18" charset="2"/>
              </a:rPr>
              <a:t> ] =  </a:t>
            </a:r>
          </a:p>
          <a:p>
            <a:r>
              <a:rPr lang="en-US" altLang="ja-JP" sz="2800" b="0" dirty="0">
                <a:sym typeface="Symbol" pitchFamily="18" charset="2"/>
              </a:rPr>
              <a:t>    </a:t>
            </a:r>
            <a:r>
              <a:rPr lang="en-US" altLang="ja-JP" sz="2800" b="0" dirty="0" smtClean="0">
                <a:sym typeface="Symbol" pitchFamily="18" charset="2"/>
              </a:rPr>
              <a:t>         </a:t>
            </a:r>
            <a:r>
              <a:rPr lang="en-US" altLang="ja-JP" sz="2800" b="0" dirty="0">
                <a:sym typeface="Symbol" pitchFamily="18" charset="2"/>
              </a:rPr>
              <a:t></a:t>
            </a:r>
            <a:r>
              <a:rPr lang="en-US" altLang="ja-JP" sz="2800" b="0" i="1" dirty="0">
                <a:sym typeface="Symbol" pitchFamily="18" charset="2"/>
              </a:rPr>
              <a:t>y</a:t>
            </a:r>
            <a:r>
              <a:rPr lang="en-US" altLang="ja-JP" sz="2800" b="0" dirty="0">
                <a:sym typeface="Symbol" pitchFamily="18" charset="2"/>
              </a:rPr>
              <a:t>. </a:t>
            </a:r>
            <a:r>
              <a:rPr lang="en-US" altLang="ja-JP" sz="2800" b="0" i="1" dirty="0">
                <a:sym typeface="Symbol" pitchFamily="18" charset="2"/>
              </a:rPr>
              <a:t>M</a:t>
            </a:r>
            <a:r>
              <a:rPr lang="en-US" altLang="ja-JP" sz="2800" b="0" dirty="0">
                <a:sym typeface="Symbol" pitchFamily="18" charset="2"/>
              </a:rPr>
              <a:t>      (</a:t>
            </a:r>
            <a:r>
              <a:rPr lang="en-US" altLang="ja-JP" sz="2800" b="0" i="1" dirty="0">
                <a:sym typeface="Symbol" pitchFamily="18" charset="2"/>
              </a:rPr>
              <a:t>x</a:t>
            </a:r>
            <a:r>
              <a:rPr lang="en-US" altLang="ja-JP" sz="2800" b="0" dirty="0">
                <a:sym typeface="Symbol" pitchFamily="18" charset="2"/>
              </a:rPr>
              <a:t> = </a:t>
            </a:r>
            <a:r>
              <a:rPr lang="en-US" altLang="ja-JP" sz="2800" b="0" i="1" dirty="0">
                <a:sym typeface="Symbol" pitchFamily="18" charset="2"/>
              </a:rPr>
              <a:t>y</a:t>
            </a:r>
            <a:r>
              <a:rPr lang="en-US" altLang="ja-JP" sz="2800" b="0" dirty="0">
                <a:sym typeface="Symbol" pitchFamily="18" charset="2"/>
              </a:rPr>
              <a:t>)</a:t>
            </a:r>
          </a:p>
          <a:p>
            <a:r>
              <a:rPr lang="en-US" altLang="ja-JP" sz="2800" b="0" dirty="0">
                <a:sym typeface="Symbol" pitchFamily="18" charset="2"/>
              </a:rPr>
              <a:t>      </a:t>
            </a:r>
            <a:r>
              <a:rPr lang="en-US" altLang="ja-JP" sz="2800" b="0" dirty="0" smtClean="0">
                <a:sym typeface="Symbol" pitchFamily="18" charset="2"/>
              </a:rPr>
              <a:t>       </a:t>
            </a:r>
            <a:r>
              <a:rPr lang="en-US" altLang="ja-JP" sz="2800" b="0" dirty="0">
                <a:sym typeface="Symbol" pitchFamily="18" charset="2"/>
              </a:rPr>
              <a:t></a:t>
            </a:r>
            <a:r>
              <a:rPr lang="en-US" altLang="ja-JP" sz="2800" b="0" i="1" dirty="0">
                <a:sym typeface="Symbol" pitchFamily="18" charset="2"/>
              </a:rPr>
              <a:t>y</a:t>
            </a:r>
            <a:r>
              <a:rPr lang="en-US" altLang="ja-JP" sz="2800" b="0" dirty="0">
                <a:sym typeface="Symbol" pitchFamily="18" charset="2"/>
              </a:rPr>
              <a:t>. (</a:t>
            </a:r>
            <a:r>
              <a:rPr lang="en-US" altLang="ja-JP" sz="2800" b="0" i="1" dirty="0">
                <a:sym typeface="Symbol" pitchFamily="18" charset="2"/>
              </a:rPr>
              <a:t>M</a:t>
            </a:r>
            <a:r>
              <a:rPr lang="en-US" altLang="ja-JP" sz="2800" b="0" dirty="0">
                <a:sym typeface="Symbol" pitchFamily="18" charset="2"/>
              </a:rPr>
              <a:t> [</a:t>
            </a:r>
            <a:r>
              <a:rPr lang="en-US" altLang="ja-JP" sz="2800" b="0" i="1" dirty="0">
                <a:sym typeface="Symbol" pitchFamily="18" charset="2"/>
              </a:rPr>
              <a:t>N</a:t>
            </a:r>
            <a:r>
              <a:rPr lang="en-US" altLang="ja-JP" sz="2800" b="0" dirty="0">
                <a:sym typeface="Symbol" pitchFamily="18" charset="2"/>
              </a:rPr>
              <a:t> / </a:t>
            </a:r>
            <a:r>
              <a:rPr lang="en-US" altLang="ja-JP" sz="2800" b="0" i="1" dirty="0">
                <a:sym typeface="Symbol" pitchFamily="18" charset="2"/>
              </a:rPr>
              <a:t>x</a:t>
            </a:r>
            <a:r>
              <a:rPr lang="en-US" altLang="ja-JP" sz="2800" b="0" dirty="0">
                <a:sym typeface="Symbol" pitchFamily="18" charset="2"/>
              </a:rPr>
              <a:t>])    (</a:t>
            </a:r>
            <a:r>
              <a:rPr lang="en-US" altLang="ja-JP" sz="2800" b="0" i="1" dirty="0">
                <a:sym typeface="Symbol" pitchFamily="18" charset="2"/>
              </a:rPr>
              <a:t>x</a:t>
            </a:r>
            <a:r>
              <a:rPr lang="en-US" altLang="ja-JP" sz="2800" b="0" dirty="0">
                <a:sym typeface="Symbol" pitchFamily="18" charset="2"/>
              </a:rPr>
              <a:t>  </a:t>
            </a:r>
            <a:r>
              <a:rPr lang="en-US" altLang="ja-JP" sz="2800" b="0" i="1" dirty="0">
                <a:sym typeface="Symbol" pitchFamily="18" charset="2"/>
              </a:rPr>
              <a:t>y</a:t>
            </a:r>
            <a:r>
              <a:rPr lang="en-US" altLang="ja-JP" sz="2800" b="0" dirty="0">
                <a:sym typeface="Symbol" pitchFamily="18" charset="2"/>
              </a:rPr>
              <a:t>, </a:t>
            </a:r>
            <a:r>
              <a:rPr lang="en-US" altLang="ja-JP" sz="2800" b="0" i="1" dirty="0">
                <a:sym typeface="Symbol" pitchFamily="18" charset="2"/>
              </a:rPr>
              <a:t>y</a:t>
            </a:r>
            <a:r>
              <a:rPr lang="en-US" altLang="ja-JP" sz="2800" b="0" dirty="0">
                <a:sym typeface="Symbol" pitchFamily="18" charset="2"/>
              </a:rPr>
              <a:t>  FV (</a:t>
            </a:r>
            <a:r>
              <a:rPr lang="en-US" altLang="ja-JP" sz="2800" b="0" i="1" dirty="0">
                <a:sym typeface="Symbol" pitchFamily="18" charset="2"/>
              </a:rPr>
              <a:t>N</a:t>
            </a:r>
            <a:r>
              <a:rPr lang="en-US" altLang="ja-JP" sz="2800" b="0" dirty="0">
                <a:sym typeface="Symbol" pitchFamily="18" charset="2"/>
              </a:rPr>
              <a:t>))</a:t>
            </a:r>
          </a:p>
          <a:p>
            <a:r>
              <a:rPr lang="en-US" altLang="ja-JP" sz="2800" b="0" dirty="0">
                <a:sym typeface="Symbol" pitchFamily="18" charset="2"/>
              </a:rPr>
              <a:t>        </a:t>
            </a:r>
            <a:r>
              <a:rPr lang="en-US" altLang="ja-JP" sz="2800" b="0" dirty="0" smtClean="0">
                <a:sym typeface="Symbol" pitchFamily="18" charset="2"/>
              </a:rPr>
              <a:t>     </a:t>
            </a:r>
            <a:r>
              <a:rPr lang="en-US" altLang="ja-JP" sz="2800" b="0" dirty="0">
                <a:sym typeface="Symbol" pitchFamily="18" charset="2"/>
              </a:rPr>
              <a:t></a:t>
            </a:r>
            <a:r>
              <a:rPr lang="en-US" altLang="ja-JP" sz="2800" b="0" i="1" dirty="0">
                <a:sym typeface="Symbol" pitchFamily="18" charset="2"/>
              </a:rPr>
              <a:t>z</a:t>
            </a:r>
            <a:r>
              <a:rPr lang="en-US" altLang="ja-JP" sz="2800" b="0" dirty="0">
                <a:sym typeface="Symbol" pitchFamily="18" charset="2"/>
              </a:rPr>
              <a:t>. ((</a:t>
            </a:r>
            <a:r>
              <a:rPr lang="en-US" altLang="ja-JP" sz="2800" b="0" i="1" dirty="0">
                <a:sym typeface="Symbol" pitchFamily="18" charset="2"/>
              </a:rPr>
              <a:t>M</a:t>
            </a:r>
            <a:r>
              <a:rPr lang="en-US" altLang="ja-JP" sz="2800" b="0" dirty="0">
                <a:sym typeface="Symbol" pitchFamily="18" charset="2"/>
              </a:rPr>
              <a:t> [</a:t>
            </a:r>
            <a:r>
              <a:rPr lang="en-US" altLang="ja-JP" sz="2800" b="0" i="1" dirty="0">
                <a:sym typeface="Symbol" pitchFamily="18" charset="2"/>
              </a:rPr>
              <a:t> z</a:t>
            </a:r>
            <a:r>
              <a:rPr lang="en-US" altLang="ja-JP" sz="2800" b="0" dirty="0">
                <a:sym typeface="Symbol" pitchFamily="18" charset="2"/>
              </a:rPr>
              <a:t> / </a:t>
            </a:r>
            <a:r>
              <a:rPr lang="en-US" altLang="ja-JP" sz="2800" b="0" i="1" dirty="0">
                <a:sym typeface="Symbol" pitchFamily="18" charset="2"/>
              </a:rPr>
              <a:t>y</a:t>
            </a:r>
            <a:r>
              <a:rPr lang="en-US" altLang="ja-JP" sz="2800" b="0" dirty="0">
                <a:sym typeface="Symbol" pitchFamily="18" charset="2"/>
              </a:rPr>
              <a:t> ]) [</a:t>
            </a:r>
            <a:r>
              <a:rPr lang="en-US" altLang="ja-JP" sz="2800" b="0" i="1" dirty="0">
                <a:sym typeface="Symbol" pitchFamily="18" charset="2"/>
              </a:rPr>
              <a:t>N</a:t>
            </a:r>
            <a:r>
              <a:rPr lang="en-US" altLang="ja-JP" sz="2800" b="0" dirty="0">
                <a:sym typeface="Symbol" pitchFamily="18" charset="2"/>
              </a:rPr>
              <a:t> / </a:t>
            </a:r>
            <a:r>
              <a:rPr lang="en-US" altLang="ja-JP" sz="2800" b="0" i="1" dirty="0">
                <a:sym typeface="Symbol" pitchFamily="18" charset="2"/>
              </a:rPr>
              <a:t>x</a:t>
            </a:r>
            <a:r>
              <a:rPr lang="en-US" altLang="ja-JP" sz="2800" b="0" dirty="0">
                <a:sym typeface="Symbol" pitchFamily="18" charset="2"/>
              </a:rPr>
              <a:t>] )    ( </a:t>
            </a:r>
            <a:r>
              <a:rPr lang="en-US" altLang="ja-JP" sz="2800" b="0" i="1" dirty="0">
                <a:sym typeface="Symbol" pitchFamily="18" charset="2"/>
              </a:rPr>
              <a:t>x</a:t>
            </a:r>
            <a:r>
              <a:rPr lang="en-US" altLang="ja-JP" sz="2800" b="0" dirty="0">
                <a:sym typeface="Symbol" pitchFamily="18" charset="2"/>
              </a:rPr>
              <a:t>  </a:t>
            </a:r>
            <a:r>
              <a:rPr lang="en-US" altLang="ja-JP" sz="2800" b="0" i="1" dirty="0">
                <a:sym typeface="Symbol" pitchFamily="18" charset="2"/>
              </a:rPr>
              <a:t>y</a:t>
            </a:r>
            <a:r>
              <a:rPr lang="en-US" altLang="ja-JP" sz="2800" b="0" dirty="0">
                <a:sym typeface="Symbol" pitchFamily="18" charset="2"/>
              </a:rPr>
              <a:t>, </a:t>
            </a:r>
            <a:r>
              <a:rPr lang="en-US" altLang="ja-JP" sz="2800" b="0" i="1" dirty="0" smtClean="0">
                <a:sym typeface="Symbol" pitchFamily="18" charset="2"/>
              </a:rPr>
              <a:t>y</a:t>
            </a:r>
            <a:r>
              <a:rPr lang="en-US" altLang="ja-JP" sz="2800" b="0" dirty="0" smtClean="0">
                <a:sym typeface="Symbol" pitchFamily="18" charset="2"/>
              </a:rPr>
              <a:t> </a:t>
            </a:r>
            <a:r>
              <a:rPr lang="en-US" altLang="ja-JP" sz="2800" b="0" dirty="0">
                <a:sym typeface="Symbol" pitchFamily="18" charset="2"/>
              </a:rPr>
              <a:t> </a:t>
            </a:r>
            <a:r>
              <a:rPr lang="en-US" altLang="ja-JP" sz="2800" b="0" dirty="0" smtClean="0">
                <a:sym typeface="Symbol" pitchFamily="18" charset="2"/>
              </a:rPr>
              <a:t>FV </a:t>
            </a:r>
            <a:r>
              <a:rPr lang="en-US" altLang="ja-JP" sz="2800" b="0" dirty="0">
                <a:sym typeface="Symbol" pitchFamily="18" charset="2"/>
              </a:rPr>
              <a:t>(</a:t>
            </a:r>
            <a:r>
              <a:rPr lang="en-US" altLang="ja-JP" sz="2800" b="0" i="1" dirty="0">
                <a:sym typeface="Symbol" pitchFamily="18" charset="2"/>
              </a:rPr>
              <a:t>N</a:t>
            </a:r>
            <a:r>
              <a:rPr lang="en-US" altLang="ja-JP" sz="2800" b="0" dirty="0">
                <a:sym typeface="Symbol" pitchFamily="18" charset="2"/>
              </a:rPr>
              <a:t>), </a:t>
            </a:r>
            <a:r>
              <a:rPr lang="en-US" altLang="ja-JP" sz="2800" i="1" dirty="0">
                <a:sym typeface="Symbol" pitchFamily="18" charset="2"/>
              </a:rPr>
              <a:t>z</a:t>
            </a:r>
            <a:r>
              <a:rPr lang="en-US" altLang="ja-JP" sz="2800" dirty="0">
                <a:sym typeface="Symbol" pitchFamily="18" charset="2"/>
              </a:rPr>
              <a:t> </a:t>
            </a:r>
            <a:r>
              <a:rPr lang="en-US" altLang="ja-JP" sz="2800" i="1" dirty="0">
                <a:sym typeface="Symbol" pitchFamily="18" charset="2"/>
              </a:rPr>
              <a:t> x</a:t>
            </a:r>
            <a:r>
              <a:rPr lang="en-US" altLang="ja-JP" sz="2800" dirty="0">
                <a:sym typeface="Symbol" pitchFamily="18" charset="2"/>
              </a:rPr>
              <a:t>, </a:t>
            </a:r>
            <a:endParaRPr lang="en-US" altLang="ja-JP" sz="2800" b="0" dirty="0">
              <a:sym typeface="Symbol" pitchFamily="18" charset="2"/>
            </a:endParaRPr>
          </a:p>
          <a:p>
            <a:r>
              <a:rPr lang="ja-JP" altLang="en-US" sz="2800" b="0" dirty="0">
                <a:sym typeface="Symbol" pitchFamily="18" charset="2"/>
              </a:rPr>
              <a:t>          </a:t>
            </a:r>
            <a:r>
              <a:rPr lang="ja-JP" altLang="en-US" sz="2800" b="0" dirty="0" smtClean="0">
                <a:sym typeface="Symbol" pitchFamily="18" charset="2"/>
              </a:rPr>
              <a:t>                                      </a:t>
            </a:r>
            <a:r>
              <a:rPr lang="en-US" altLang="ja-JP" sz="2800" b="0" i="1" dirty="0" smtClean="0">
                <a:sym typeface="Symbol" pitchFamily="18" charset="2"/>
              </a:rPr>
              <a:t>z</a:t>
            </a:r>
            <a:r>
              <a:rPr lang="en-US" altLang="ja-JP" sz="2800" b="0" dirty="0" smtClean="0">
                <a:sym typeface="Symbol" pitchFamily="18" charset="2"/>
              </a:rPr>
              <a:t> </a:t>
            </a:r>
            <a:r>
              <a:rPr lang="en-US" altLang="ja-JP" sz="2800" b="0" dirty="0">
                <a:sym typeface="Symbol" pitchFamily="18" charset="2"/>
              </a:rPr>
              <a:t> FV (</a:t>
            </a:r>
            <a:r>
              <a:rPr lang="en-US" altLang="ja-JP" sz="2800" b="0" i="1" dirty="0">
                <a:sym typeface="Symbol" pitchFamily="18" charset="2"/>
              </a:rPr>
              <a:t>M</a:t>
            </a:r>
            <a:r>
              <a:rPr lang="en-US" altLang="ja-JP" sz="2800" b="0" dirty="0">
                <a:sym typeface="Symbol" pitchFamily="18" charset="2"/>
              </a:rPr>
              <a:t>), </a:t>
            </a:r>
            <a:r>
              <a:rPr lang="en-US" altLang="ja-JP" sz="2800" b="0" i="1" dirty="0">
                <a:sym typeface="Symbol" pitchFamily="18" charset="2"/>
              </a:rPr>
              <a:t>z</a:t>
            </a:r>
            <a:r>
              <a:rPr lang="en-US" altLang="ja-JP" sz="2800" b="0" dirty="0">
                <a:sym typeface="Symbol" pitchFamily="18" charset="2"/>
              </a:rPr>
              <a:t> FV(</a:t>
            </a:r>
            <a:r>
              <a:rPr lang="en-US" altLang="ja-JP" sz="2800" b="0" i="1" dirty="0">
                <a:sym typeface="Symbol" pitchFamily="18" charset="2"/>
              </a:rPr>
              <a:t>N</a:t>
            </a:r>
            <a:r>
              <a:rPr lang="en-US" altLang="ja-JP" sz="2800" b="0" dirty="0">
                <a:sym typeface="Symbol" pitchFamily="18" charset="2"/>
              </a:rPr>
              <a:t>)  )</a:t>
            </a:r>
          </a:p>
          <a:p>
            <a:r>
              <a:rPr lang="en-US" altLang="ja-JP" sz="2800" b="0" i="1" dirty="0">
                <a:sym typeface="Symbol" pitchFamily="18" charset="2"/>
              </a:rPr>
              <a:t>M</a:t>
            </a:r>
            <a:r>
              <a:rPr lang="ja-JP" altLang="en-US" sz="2800" b="0" dirty="0">
                <a:sym typeface="Symbol" pitchFamily="18" charset="2"/>
              </a:rPr>
              <a:t>が関数適用の場合</a:t>
            </a:r>
          </a:p>
          <a:p>
            <a:r>
              <a:rPr lang="ja-JP" altLang="en-US" sz="2800" b="0" dirty="0">
                <a:sym typeface="Symbol" pitchFamily="18" charset="2"/>
              </a:rPr>
              <a:t>  </a:t>
            </a:r>
            <a:r>
              <a:rPr lang="ja-JP" altLang="en-US" sz="2800" b="0" dirty="0" smtClean="0">
                <a:sym typeface="Symbol" pitchFamily="18" charset="2"/>
              </a:rPr>
              <a:t>  </a:t>
            </a:r>
            <a:r>
              <a:rPr lang="en-US" altLang="ja-JP" sz="2800" b="0" dirty="0" smtClean="0">
                <a:sym typeface="Symbol" pitchFamily="18" charset="2"/>
              </a:rPr>
              <a:t>(</a:t>
            </a:r>
            <a:r>
              <a:rPr lang="en-US" altLang="ja-JP" sz="2800" b="0" i="1" dirty="0">
                <a:sym typeface="Symbol" pitchFamily="18" charset="2"/>
              </a:rPr>
              <a:t>M</a:t>
            </a:r>
            <a:r>
              <a:rPr lang="en-US" altLang="ja-JP" sz="2800" b="0" baseline="-25000" dirty="0">
                <a:sym typeface="Symbol" pitchFamily="18" charset="2"/>
              </a:rPr>
              <a:t>1</a:t>
            </a:r>
            <a:r>
              <a:rPr lang="en-US" altLang="ja-JP" sz="2800" b="0" dirty="0">
                <a:sym typeface="Symbol" pitchFamily="18" charset="2"/>
              </a:rPr>
              <a:t> </a:t>
            </a:r>
            <a:r>
              <a:rPr lang="en-US" altLang="ja-JP" sz="2800" b="0" i="1" dirty="0">
                <a:sym typeface="Symbol" pitchFamily="18" charset="2"/>
              </a:rPr>
              <a:t>M</a:t>
            </a:r>
            <a:r>
              <a:rPr lang="en-US" altLang="ja-JP" sz="2800" b="0" baseline="-25000" dirty="0">
                <a:sym typeface="Symbol" pitchFamily="18" charset="2"/>
              </a:rPr>
              <a:t>2</a:t>
            </a:r>
            <a:r>
              <a:rPr lang="en-US" altLang="ja-JP" sz="2800" b="0" dirty="0">
                <a:sym typeface="Symbol" pitchFamily="18" charset="2"/>
              </a:rPr>
              <a:t>) [</a:t>
            </a:r>
            <a:r>
              <a:rPr lang="en-US" altLang="ja-JP" sz="2800" b="0" i="1" dirty="0">
                <a:sym typeface="Symbol" pitchFamily="18" charset="2"/>
              </a:rPr>
              <a:t>N</a:t>
            </a:r>
            <a:r>
              <a:rPr lang="en-US" altLang="ja-JP" sz="2800" b="0" dirty="0">
                <a:sym typeface="Symbol" pitchFamily="18" charset="2"/>
              </a:rPr>
              <a:t> / </a:t>
            </a:r>
            <a:r>
              <a:rPr lang="en-US" altLang="ja-JP" sz="2800" b="0" i="1" dirty="0">
                <a:sym typeface="Symbol" pitchFamily="18" charset="2"/>
              </a:rPr>
              <a:t>x</a:t>
            </a:r>
            <a:r>
              <a:rPr lang="en-US" altLang="ja-JP" sz="2800" b="0" dirty="0">
                <a:sym typeface="Symbol" pitchFamily="18" charset="2"/>
              </a:rPr>
              <a:t>] = ( </a:t>
            </a:r>
            <a:r>
              <a:rPr lang="en-US" altLang="ja-JP" sz="2800" b="0" i="1" dirty="0">
                <a:sym typeface="Symbol" pitchFamily="18" charset="2"/>
              </a:rPr>
              <a:t>M</a:t>
            </a:r>
            <a:r>
              <a:rPr lang="en-US" altLang="ja-JP" sz="2800" b="0" baseline="-25000" dirty="0">
                <a:sym typeface="Symbol" pitchFamily="18" charset="2"/>
              </a:rPr>
              <a:t>1</a:t>
            </a:r>
            <a:r>
              <a:rPr lang="en-US" altLang="ja-JP" sz="2800" b="0" dirty="0">
                <a:sym typeface="Symbol" pitchFamily="18" charset="2"/>
              </a:rPr>
              <a:t> [ </a:t>
            </a:r>
            <a:r>
              <a:rPr lang="en-US" altLang="ja-JP" sz="2800" b="0" i="1" dirty="0">
                <a:sym typeface="Symbol" pitchFamily="18" charset="2"/>
              </a:rPr>
              <a:t>N</a:t>
            </a:r>
            <a:r>
              <a:rPr lang="en-US" altLang="ja-JP" sz="2800" b="0" dirty="0">
                <a:sym typeface="Symbol" pitchFamily="18" charset="2"/>
              </a:rPr>
              <a:t> / </a:t>
            </a:r>
            <a:r>
              <a:rPr lang="en-US" altLang="ja-JP" sz="2800" b="0" i="1" dirty="0">
                <a:sym typeface="Symbol" pitchFamily="18" charset="2"/>
              </a:rPr>
              <a:t>x</a:t>
            </a:r>
            <a:r>
              <a:rPr lang="en-US" altLang="ja-JP" sz="2800" b="0" dirty="0">
                <a:sym typeface="Symbol" pitchFamily="18" charset="2"/>
              </a:rPr>
              <a:t> ] ) ( </a:t>
            </a:r>
            <a:r>
              <a:rPr lang="en-US" altLang="ja-JP" sz="2800" b="0" i="1" dirty="0">
                <a:sym typeface="Symbol" pitchFamily="18" charset="2"/>
              </a:rPr>
              <a:t>M</a:t>
            </a:r>
            <a:r>
              <a:rPr lang="en-US" altLang="ja-JP" sz="2800" b="0" baseline="-25000" dirty="0">
                <a:sym typeface="Symbol" pitchFamily="18" charset="2"/>
              </a:rPr>
              <a:t>2</a:t>
            </a:r>
            <a:r>
              <a:rPr lang="en-US" altLang="ja-JP" sz="2800" b="0" dirty="0">
                <a:sym typeface="Symbol" pitchFamily="18" charset="2"/>
              </a:rPr>
              <a:t> [</a:t>
            </a:r>
            <a:r>
              <a:rPr lang="en-US" altLang="ja-JP" sz="2800" b="0" i="1" dirty="0">
                <a:sym typeface="Symbol" pitchFamily="18" charset="2"/>
              </a:rPr>
              <a:t>N</a:t>
            </a:r>
            <a:r>
              <a:rPr lang="en-US" altLang="ja-JP" sz="2800" b="0" dirty="0">
                <a:sym typeface="Symbol" pitchFamily="18" charset="2"/>
              </a:rPr>
              <a:t> / </a:t>
            </a:r>
            <a:r>
              <a:rPr lang="en-US" altLang="ja-JP" sz="2800" b="0" i="1" dirty="0">
                <a:sym typeface="Symbol" pitchFamily="18" charset="2"/>
              </a:rPr>
              <a:t>x</a:t>
            </a:r>
            <a:r>
              <a:rPr lang="en-US" altLang="ja-JP" sz="2800" b="0" dirty="0">
                <a:sym typeface="Symbol" pitchFamily="18" charset="2"/>
              </a:rPr>
              <a:t>] )</a:t>
            </a:r>
          </a:p>
        </p:txBody>
      </p:sp>
      <p:sp>
        <p:nvSpPr>
          <p:cNvPr id="131076" name="AutoShape 4"/>
          <p:cNvSpPr>
            <a:spLocks/>
          </p:cNvSpPr>
          <p:nvPr/>
        </p:nvSpPr>
        <p:spPr bwMode="auto">
          <a:xfrm>
            <a:off x="1204891" y="4143380"/>
            <a:ext cx="366713" cy="1042988"/>
          </a:xfrm>
          <a:prstGeom prst="leftBrace">
            <a:avLst>
              <a:gd name="adj1" fmla="val 23701"/>
              <a:gd name="adj2" fmla="val 50000"/>
            </a:avLst>
          </a:prstGeom>
          <a:noFill/>
          <a:ln w="9525">
            <a:solidFill>
              <a:schemeClr val="tx1"/>
            </a:solidFill>
            <a:round/>
            <a:headEnd/>
            <a:tailEnd/>
          </a:ln>
          <a:effectLst/>
        </p:spPr>
        <p:txBody>
          <a:bodyPr wrap="none" anchor="ctr"/>
          <a:lstStyle/>
          <a:p>
            <a:endParaRPr lang="ja-JP" altLang="en-US"/>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タイトル 12"/>
          <p:cNvSpPr>
            <a:spLocks noGrp="1"/>
          </p:cNvSpPr>
          <p:nvPr>
            <p:ph type="title" idx="4294967295"/>
          </p:nvPr>
        </p:nvSpPr>
        <p:spPr/>
        <p:txBody>
          <a:bodyPr/>
          <a:lstStyle/>
          <a:p>
            <a:r>
              <a:rPr lang="ja-JP" altLang="en-US" dirty="0" smtClean="0">
                <a:sym typeface="Symbol" pitchFamily="18" charset="2"/>
              </a:rPr>
              <a:t>自由変数</a:t>
            </a:r>
          </a:p>
        </p:txBody>
      </p:sp>
      <p:sp>
        <p:nvSpPr>
          <p:cNvPr id="129027" name="Text Box 3"/>
          <p:cNvSpPr txBox="1">
            <a:spLocks noChangeArrowheads="1"/>
          </p:cNvSpPr>
          <p:nvPr/>
        </p:nvSpPr>
        <p:spPr bwMode="auto">
          <a:xfrm>
            <a:off x="1043608" y="2708920"/>
            <a:ext cx="7091362" cy="2677656"/>
          </a:xfrm>
          <a:prstGeom prst="rect">
            <a:avLst/>
          </a:prstGeom>
          <a:noFill/>
          <a:ln w="9525">
            <a:noFill/>
            <a:miter lim="800000"/>
            <a:headEnd/>
            <a:tailEnd/>
          </a:ln>
          <a:effectLst/>
        </p:spPr>
        <p:txBody>
          <a:bodyPr>
            <a:spAutoFit/>
          </a:bodyPr>
          <a:lstStyle/>
          <a:p>
            <a:pPr marL="457200" indent="-457200"/>
            <a:endParaRPr lang="ja-JP" altLang="en-US" sz="2800" b="0" dirty="0"/>
          </a:p>
          <a:p>
            <a:pPr marL="457200" indent="-457200"/>
            <a:r>
              <a:rPr lang="en-US" altLang="ja-JP" sz="2800" b="0" dirty="0"/>
              <a:t>FV( </a:t>
            </a:r>
            <a:r>
              <a:rPr lang="en-US" altLang="ja-JP" sz="2800" b="0" i="1" dirty="0"/>
              <a:t>c</a:t>
            </a:r>
            <a:r>
              <a:rPr lang="en-US" altLang="ja-JP" sz="2800" b="0" dirty="0"/>
              <a:t> ) = { }</a:t>
            </a:r>
          </a:p>
          <a:p>
            <a:pPr marL="457200" indent="-457200"/>
            <a:r>
              <a:rPr lang="en-US" altLang="ja-JP" sz="2800" b="0" dirty="0"/>
              <a:t>FV ( </a:t>
            </a:r>
            <a:r>
              <a:rPr lang="en-US" altLang="ja-JP" sz="2800" b="0" i="1" dirty="0"/>
              <a:t>x</a:t>
            </a:r>
            <a:r>
              <a:rPr lang="en-US" altLang="ja-JP" sz="2800" b="0" dirty="0"/>
              <a:t> ) = { </a:t>
            </a:r>
            <a:r>
              <a:rPr lang="en-US" altLang="ja-JP" sz="2800" b="0" i="1" dirty="0"/>
              <a:t>x</a:t>
            </a:r>
            <a:r>
              <a:rPr lang="en-US" altLang="ja-JP" sz="2800" b="0" dirty="0"/>
              <a:t> }</a:t>
            </a:r>
          </a:p>
          <a:p>
            <a:pPr marL="457200" indent="-457200"/>
            <a:r>
              <a:rPr lang="en-US" altLang="ja-JP" sz="2800" b="0" dirty="0"/>
              <a:t>FV ( </a:t>
            </a:r>
            <a:r>
              <a:rPr lang="en-US" altLang="ja-JP" sz="2800" b="0" dirty="0">
                <a:sym typeface="Symbol" pitchFamily="18" charset="2"/>
              </a:rPr>
              <a:t></a:t>
            </a:r>
            <a:r>
              <a:rPr lang="en-US" altLang="ja-JP" sz="2800" b="0" i="1" dirty="0">
                <a:sym typeface="Symbol" pitchFamily="18" charset="2"/>
              </a:rPr>
              <a:t>x</a:t>
            </a:r>
            <a:r>
              <a:rPr lang="en-US" altLang="ja-JP" sz="2800" b="0" dirty="0">
                <a:sym typeface="Symbol" pitchFamily="18" charset="2"/>
              </a:rPr>
              <a:t>. </a:t>
            </a:r>
            <a:r>
              <a:rPr lang="en-US" altLang="ja-JP" sz="2800" b="0" i="1" dirty="0">
                <a:sym typeface="Symbol" pitchFamily="18" charset="2"/>
              </a:rPr>
              <a:t>M </a:t>
            </a:r>
            <a:r>
              <a:rPr lang="en-US" altLang="ja-JP" sz="2800" b="0" dirty="0">
                <a:sym typeface="Symbol" pitchFamily="18" charset="2"/>
              </a:rPr>
              <a:t>) = FV (</a:t>
            </a:r>
            <a:r>
              <a:rPr lang="en-US" altLang="ja-JP" sz="2800" b="0" i="1" dirty="0">
                <a:sym typeface="Symbol" pitchFamily="18" charset="2"/>
              </a:rPr>
              <a:t>M</a:t>
            </a:r>
            <a:r>
              <a:rPr lang="en-US" altLang="ja-JP" sz="2800" b="0" dirty="0">
                <a:sym typeface="Symbol" pitchFamily="18" charset="2"/>
              </a:rPr>
              <a:t>) \ { </a:t>
            </a:r>
            <a:r>
              <a:rPr lang="en-US" altLang="ja-JP" sz="2800" b="0" i="1" dirty="0">
                <a:sym typeface="Symbol" pitchFamily="18" charset="2"/>
              </a:rPr>
              <a:t>x</a:t>
            </a:r>
            <a:r>
              <a:rPr lang="en-US" altLang="ja-JP" sz="2800" b="0" dirty="0">
                <a:sym typeface="Symbol" pitchFamily="18" charset="2"/>
              </a:rPr>
              <a:t> } </a:t>
            </a:r>
            <a:r>
              <a:rPr lang="ja-JP" altLang="en-US" sz="2800" b="0" dirty="0">
                <a:sym typeface="Symbol" pitchFamily="18" charset="2"/>
              </a:rPr>
              <a:t>（</a:t>
            </a:r>
            <a:r>
              <a:rPr lang="en-US" altLang="ja-JP" sz="2800" b="0" dirty="0">
                <a:sym typeface="Symbol" pitchFamily="18" charset="2"/>
              </a:rPr>
              <a:t>\ </a:t>
            </a:r>
            <a:r>
              <a:rPr lang="ja-JP" altLang="en-US" sz="2800" b="0" dirty="0">
                <a:sym typeface="Symbol" pitchFamily="18" charset="2"/>
              </a:rPr>
              <a:t>は集合の差をとる演算を表すものとする。）</a:t>
            </a:r>
          </a:p>
          <a:p>
            <a:pPr marL="457200" indent="-457200"/>
            <a:r>
              <a:rPr lang="en-US" altLang="ja-JP" sz="2800" b="0" dirty="0">
                <a:sym typeface="Symbol" pitchFamily="18" charset="2"/>
              </a:rPr>
              <a:t>FV (</a:t>
            </a:r>
            <a:r>
              <a:rPr lang="en-US" altLang="ja-JP" sz="2800" b="0" i="1" dirty="0">
                <a:sym typeface="Symbol" pitchFamily="18" charset="2"/>
              </a:rPr>
              <a:t>M</a:t>
            </a:r>
            <a:r>
              <a:rPr lang="en-US" altLang="ja-JP" sz="2800" b="0" baseline="-25000" dirty="0">
                <a:sym typeface="Symbol" pitchFamily="18" charset="2"/>
              </a:rPr>
              <a:t>1</a:t>
            </a:r>
            <a:r>
              <a:rPr lang="en-US" altLang="ja-JP" sz="2800" b="0" dirty="0">
                <a:sym typeface="Symbol" pitchFamily="18" charset="2"/>
              </a:rPr>
              <a:t> </a:t>
            </a:r>
            <a:r>
              <a:rPr lang="en-US" altLang="ja-JP" sz="2800" b="0" i="1" dirty="0">
                <a:sym typeface="Symbol" pitchFamily="18" charset="2"/>
              </a:rPr>
              <a:t>M</a:t>
            </a:r>
            <a:r>
              <a:rPr lang="en-US" altLang="ja-JP" sz="2800" b="0" baseline="-25000" dirty="0">
                <a:sym typeface="Symbol" pitchFamily="18" charset="2"/>
              </a:rPr>
              <a:t>2</a:t>
            </a:r>
            <a:r>
              <a:rPr lang="en-US" altLang="ja-JP" sz="2800" b="0" dirty="0">
                <a:sym typeface="Symbol" pitchFamily="18" charset="2"/>
              </a:rPr>
              <a:t>) = FV (</a:t>
            </a:r>
            <a:r>
              <a:rPr lang="en-US" altLang="ja-JP" sz="2800" b="0" i="1" dirty="0">
                <a:sym typeface="Symbol" pitchFamily="18" charset="2"/>
              </a:rPr>
              <a:t>M</a:t>
            </a:r>
            <a:r>
              <a:rPr lang="en-US" altLang="ja-JP" sz="2800" b="0" baseline="-25000" dirty="0">
                <a:sym typeface="Symbol" pitchFamily="18" charset="2"/>
              </a:rPr>
              <a:t>1</a:t>
            </a:r>
            <a:r>
              <a:rPr lang="en-US" altLang="ja-JP" sz="2800" b="0" dirty="0">
                <a:sym typeface="Symbol" pitchFamily="18" charset="2"/>
              </a:rPr>
              <a:t>)  FV (</a:t>
            </a:r>
            <a:r>
              <a:rPr lang="en-US" altLang="ja-JP" sz="2800" b="0" i="1" dirty="0">
                <a:sym typeface="Symbol" pitchFamily="18" charset="2"/>
              </a:rPr>
              <a:t>M</a:t>
            </a:r>
            <a:r>
              <a:rPr lang="en-US" altLang="ja-JP" sz="2800" b="0" baseline="-25000" dirty="0">
                <a:sym typeface="Symbol" pitchFamily="18" charset="2"/>
              </a:rPr>
              <a:t>2</a:t>
            </a:r>
            <a:r>
              <a:rPr lang="en-US" altLang="ja-JP" sz="2800" b="0" dirty="0" smtClean="0">
                <a:sym typeface="Symbol" pitchFamily="18" charset="2"/>
              </a:rPr>
              <a:t>)</a:t>
            </a:r>
            <a:endParaRPr lang="en-US" altLang="ja-JP" sz="2800" b="0" dirty="0">
              <a:sym typeface="Symbol" pitchFamily="18" charset="2"/>
            </a:endParaRPr>
          </a:p>
        </p:txBody>
      </p:sp>
      <p:sp>
        <p:nvSpPr>
          <p:cNvPr id="5" name="正方形/長方形 4"/>
          <p:cNvSpPr/>
          <p:nvPr/>
        </p:nvSpPr>
        <p:spPr>
          <a:xfrm>
            <a:off x="827584" y="1844824"/>
            <a:ext cx="7056784" cy="954107"/>
          </a:xfrm>
          <a:prstGeom prst="rect">
            <a:avLst/>
          </a:prstGeom>
        </p:spPr>
        <p:txBody>
          <a:bodyPr wrap="square">
            <a:spAutoFit/>
          </a:bodyPr>
          <a:lstStyle/>
          <a:p>
            <a:r>
              <a:rPr lang="ja-JP" altLang="en-US" sz="2800" dirty="0" smtClean="0"/>
              <a:t>ラムダ式</a:t>
            </a:r>
            <a:r>
              <a:rPr lang="ja-JP" altLang="en-US" sz="2800" i="1" dirty="0" smtClean="0"/>
              <a:t> </a:t>
            </a:r>
            <a:r>
              <a:rPr lang="en-US" altLang="ja-JP" sz="2800" i="1" dirty="0" smtClean="0"/>
              <a:t>M</a:t>
            </a:r>
            <a:r>
              <a:rPr lang="ja-JP" altLang="en-US" sz="2800" dirty="0" smtClean="0"/>
              <a:t>の自由変数の集合</a:t>
            </a:r>
            <a:r>
              <a:rPr lang="en-US" altLang="ja-JP" sz="2800" dirty="0" smtClean="0"/>
              <a:t>FV(</a:t>
            </a:r>
            <a:r>
              <a:rPr lang="en-US" altLang="ja-JP" sz="2800" i="1" dirty="0" smtClean="0"/>
              <a:t>M</a:t>
            </a:r>
            <a:r>
              <a:rPr lang="en-US" altLang="ja-JP" sz="2800" dirty="0" smtClean="0"/>
              <a:t>)</a:t>
            </a:r>
            <a:r>
              <a:rPr lang="ja-JP" altLang="en-US" sz="2800" dirty="0" smtClean="0"/>
              <a:t>を以下のように定義する。</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タイトル 12"/>
          <p:cNvSpPr>
            <a:spLocks noGrp="1"/>
          </p:cNvSpPr>
          <p:nvPr>
            <p:ph type="title" idx="4294967295"/>
          </p:nvPr>
        </p:nvSpPr>
        <p:spPr/>
        <p:txBody>
          <a:bodyPr/>
          <a:lstStyle/>
          <a:p>
            <a:r>
              <a:rPr lang="ja-JP" altLang="en-US" dirty="0" smtClean="0">
                <a:sym typeface="Symbol" pitchFamily="18" charset="2"/>
              </a:rPr>
              <a:t>例</a:t>
            </a:r>
          </a:p>
        </p:txBody>
      </p:sp>
      <p:sp>
        <p:nvSpPr>
          <p:cNvPr id="129027" name="Text Box 3"/>
          <p:cNvSpPr txBox="1">
            <a:spLocks noChangeArrowheads="1"/>
          </p:cNvSpPr>
          <p:nvPr/>
        </p:nvSpPr>
        <p:spPr bwMode="auto">
          <a:xfrm>
            <a:off x="857224" y="1357298"/>
            <a:ext cx="7810529" cy="3970318"/>
          </a:xfrm>
          <a:prstGeom prst="rect">
            <a:avLst/>
          </a:prstGeom>
          <a:noFill/>
          <a:ln w="9525">
            <a:noFill/>
            <a:miter lim="800000"/>
            <a:headEnd/>
            <a:tailEnd/>
          </a:ln>
          <a:effectLst/>
        </p:spPr>
        <p:txBody>
          <a:bodyPr wrap="square">
            <a:spAutoFit/>
          </a:bodyPr>
          <a:lstStyle/>
          <a:p>
            <a:pPr marL="457200" indent="-457200"/>
            <a:r>
              <a:rPr lang="ja-JP" altLang="en-US" sz="2800" b="0" dirty="0" smtClean="0"/>
              <a:t>（例１）ラムダ式 </a:t>
            </a:r>
            <a:r>
              <a:rPr lang="en-US" altLang="ja-JP" sz="2800" b="0" dirty="0" smtClean="0"/>
              <a:t>(</a:t>
            </a:r>
            <a:r>
              <a:rPr lang="en-US" altLang="ja-JP" sz="2800" b="0" dirty="0" err="1" smtClean="0"/>
              <a:t>λx</a:t>
            </a:r>
            <a:r>
              <a:rPr lang="en-US" altLang="ja-JP" sz="2800" b="0" dirty="0" smtClean="0"/>
              <a:t> . x)</a:t>
            </a:r>
            <a:r>
              <a:rPr lang="ja-JP" altLang="en-US" sz="2800" dirty="0" smtClean="0"/>
              <a:t>の自由変数を計算してみる。</a:t>
            </a:r>
            <a:r>
              <a:rPr lang="en-US" altLang="ja-JP" sz="2800" dirty="0" smtClean="0"/>
              <a:t>FV</a:t>
            </a:r>
            <a:r>
              <a:rPr lang="ja-JP" altLang="en-US" sz="2800" dirty="0" smtClean="0"/>
              <a:t>の定義により、</a:t>
            </a:r>
            <a:endParaRPr lang="en-US" altLang="ja-JP" sz="2800" dirty="0" smtClean="0"/>
          </a:p>
          <a:p>
            <a:pPr marL="457200" indent="-457200"/>
            <a:r>
              <a:rPr lang="en-US" altLang="ja-JP" sz="2800" dirty="0" smtClean="0"/>
              <a:t>  FV (</a:t>
            </a:r>
            <a:r>
              <a:rPr lang="en-US" altLang="ja-JP" sz="2800" dirty="0" err="1" smtClean="0"/>
              <a:t>λx</a:t>
            </a:r>
            <a:r>
              <a:rPr lang="en-US" altLang="ja-JP" sz="2800" dirty="0" smtClean="0"/>
              <a:t>. x) = FV (x) \ {x} = {x} \ {x} = { }</a:t>
            </a:r>
          </a:p>
          <a:p>
            <a:pPr marL="457200" indent="-457200"/>
            <a:r>
              <a:rPr lang="ja-JP" altLang="en-US" sz="2800" dirty="0" smtClean="0"/>
              <a:t>である。（</a:t>
            </a:r>
            <a:r>
              <a:rPr lang="en-US" altLang="ja-JP" sz="2800" dirty="0" smtClean="0"/>
              <a:t> </a:t>
            </a:r>
            <a:r>
              <a:rPr lang="ja-JP" altLang="en-US" sz="2800" dirty="0" smtClean="0"/>
              <a:t>ラムダ式</a:t>
            </a:r>
            <a:r>
              <a:rPr lang="en-US" altLang="ja-JP" sz="2800" dirty="0" smtClean="0"/>
              <a:t>(</a:t>
            </a:r>
            <a:r>
              <a:rPr lang="en-US" altLang="ja-JP" sz="2800" dirty="0" err="1" smtClean="0"/>
              <a:t>λx</a:t>
            </a:r>
            <a:r>
              <a:rPr lang="en-US" altLang="ja-JP" sz="2800" dirty="0" smtClean="0"/>
              <a:t> . x)</a:t>
            </a:r>
            <a:r>
              <a:rPr lang="ja-JP" altLang="en-US" sz="2800" dirty="0" err="1" smtClean="0"/>
              <a:t>には</a:t>
            </a:r>
            <a:r>
              <a:rPr lang="ja-JP" altLang="en-US" sz="2800" dirty="0" smtClean="0"/>
              <a:t>自由変数はない。）</a:t>
            </a:r>
            <a:endParaRPr lang="en-US" altLang="ja-JP" sz="2800" dirty="0" smtClean="0"/>
          </a:p>
          <a:p>
            <a:pPr marL="457200" indent="-457200"/>
            <a:endParaRPr lang="en-US" altLang="ja-JP" sz="2800" b="0" dirty="0" smtClean="0"/>
          </a:p>
          <a:p>
            <a:pPr marL="457200" indent="-457200"/>
            <a:r>
              <a:rPr lang="ja-JP" altLang="en-US" sz="2800" dirty="0" smtClean="0"/>
              <a:t>（例２）ラムダ式 </a:t>
            </a:r>
            <a:r>
              <a:rPr lang="en-US" altLang="ja-JP" sz="2800" dirty="0" smtClean="0"/>
              <a:t>(</a:t>
            </a:r>
            <a:r>
              <a:rPr lang="en-US" altLang="ja-JP" sz="2800" dirty="0" err="1" smtClean="0"/>
              <a:t>λx</a:t>
            </a:r>
            <a:r>
              <a:rPr lang="en-US" altLang="ja-JP" sz="2800" dirty="0" smtClean="0"/>
              <a:t>. x y)</a:t>
            </a:r>
            <a:r>
              <a:rPr lang="ja-JP" altLang="en-US" sz="2800" dirty="0" smtClean="0"/>
              <a:t>の自由変数は、</a:t>
            </a:r>
            <a:endParaRPr lang="en-US" altLang="ja-JP" sz="2800" dirty="0" smtClean="0"/>
          </a:p>
          <a:p>
            <a:pPr marL="457200" indent="-457200"/>
            <a:r>
              <a:rPr lang="en-US" altLang="ja-JP" sz="2800" b="0" dirty="0" smtClean="0"/>
              <a:t>  FV (</a:t>
            </a:r>
            <a:r>
              <a:rPr lang="en-US" altLang="ja-JP" sz="2800" b="0" dirty="0" err="1" smtClean="0"/>
              <a:t>λx</a:t>
            </a:r>
            <a:r>
              <a:rPr lang="en-US" altLang="ja-JP" sz="2800" b="0" dirty="0" smtClean="0"/>
              <a:t>. </a:t>
            </a:r>
            <a:r>
              <a:rPr lang="en-US" altLang="ja-JP" sz="2800" dirty="0" smtClean="0"/>
              <a:t>x y) = FV (x y) \ {x} = (FV (x) U FV(y)) \ {x}</a:t>
            </a:r>
          </a:p>
          <a:p>
            <a:pPr marL="457200" indent="-457200"/>
            <a:r>
              <a:rPr lang="en-US" altLang="ja-JP" sz="2800" b="0" dirty="0" smtClean="0"/>
              <a:t>                      = ({x} U {y}) \ {x} = {x, y} \ {x} = {y}</a:t>
            </a:r>
          </a:p>
          <a:p>
            <a:pPr marL="457200" indent="-457200"/>
            <a:r>
              <a:rPr lang="ja-JP" altLang="en-US" sz="2800" dirty="0" smtClean="0"/>
              <a:t>となり、</a:t>
            </a:r>
            <a:r>
              <a:rPr lang="en-US" altLang="ja-JP" sz="2800" dirty="0" smtClean="0"/>
              <a:t>y</a:t>
            </a:r>
            <a:r>
              <a:rPr lang="ja-JP" altLang="en-US" sz="2800" dirty="0" smtClean="0"/>
              <a:t>１つである。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2"/>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sym typeface="Symbol" pitchFamily="18" charset="2"/>
              </a:rPr>
              <a:t>練習問題１</a:t>
            </a:r>
          </a:p>
        </p:txBody>
      </p:sp>
      <p:sp>
        <p:nvSpPr>
          <p:cNvPr id="3" name="テキスト ボックス 2"/>
          <p:cNvSpPr txBox="1"/>
          <p:nvPr/>
        </p:nvSpPr>
        <p:spPr>
          <a:xfrm>
            <a:off x="683568" y="1412776"/>
            <a:ext cx="7704856" cy="1384995"/>
          </a:xfrm>
          <a:prstGeom prst="rect">
            <a:avLst/>
          </a:prstGeom>
          <a:noFill/>
        </p:spPr>
        <p:txBody>
          <a:bodyPr wrap="square" rtlCol="0">
            <a:spAutoFit/>
          </a:bodyPr>
          <a:lstStyle/>
          <a:p>
            <a:r>
              <a:rPr kumimoji="1" lang="ja-JP" altLang="en-US" sz="2800" dirty="0" smtClean="0"/>
              <a:t>（問１） ラムダ式 </a:t>
            </a:r>
            <a:r>
              <a:rPr lang="en-US" altLang="ja-JP" sz="2800" dirty="0" smtClean="0">
                <a:sym typeface="Symbol" pitchFamily="18" charset="2"/>
              </a:rPr>
              <a:t>(z. z) w </a:t>
            </a:r>
            <a:r>
              <a:rPr lang="ja-JP" altLang="en-US" sz="2800" dirty="0" smtClean="0">
                <a:sym typeface="Symbol" pitchFamily="18" charset="2"/>
              </a:rPr>
              <a:t>中の自由変数を求めよ。</a:t>
            </a:r>
            <a:endParaRPr lang="en-US" altLang="ja-JP" sz="2800" dirty="0" smtClean="0">
              <a:sym typeface="Symbol" pitchFamily="18" charset="2"/>
            </a:endParaRPr>
          </a:p>
          <a:p>
            <a:r>
              <a:rPr lang="ja-JP" altLang="en-US" sz="2800" dirty="0" smtClean="0">
                <a:sym typeface="Symbol" pitchFamily="18" charset="2"/>
              </a:rPr>
              <a:t>（問２） ラムダ式 </a:t>
            </a:r>
            <a:r>
              <a:rPr lang="en-US" altLang="ja-JP" sz="2800" dirty="0" smtClean="0">
                <a:sym typeface="Symbol" pitchFamily="18" charset="2"/>
              </a:rPr>
              <a:t>(</a:t>
            </a:r>
            <a:r>
              <a:rPr lang="en-US" altLang="ja-JP" sz="2800" dirty="0" err="1" smtClean="0">
                <a:sym typeface="Symbol" pitchFamily="18" charset="2"/>
              </a:rPr>
              <a:t>λz</a:t>
            </a:r>
            <a:r>
              <a:rPr lang="en-US" altLang="ja-JP" sz="2800" dirty="0" smtClean="0">
                <a:sym typeface="Symbol" pitchFamily="18" charset="2"/>
              </a:rPr>
              <a:t>. z y) ((</a:t>
            </a:r>
            <a:r>
              <a:rPr lang="en-US" altLang="ja-JP" sz="2800" dirty="0" err="1" smtClean="0">
                <a:sym typeface="Symbol" pitchFamily="18" charset="2"/>
              </a:rPr>
              <a:t>λz</a:t>
            </a:r>
            <a:r>
              <a:rPr lang="en-US" altLang="ja-JP" sz="2800" dirty="0" smtClean="0">
                <a:sym typeface="Symbol" pitchFamily="18" charset="2"/>
              </a:rPr>
              <a:t>. z) w) </a:t>
            </a:r>
            <a:r>
              <a:rPr lang="ja-JP" altLang="en-US" sz="2800" dirty="0" smtClean="0">
                <a:sym typeface="Symbol" pitchFamily="18" charset="2"/>
              </a:rPr>
              <a:t>中の自由変数を求めよ。</a:t>
            </a:r>
            <a:endParaRPr lang="en-US" altLang="ja-JP" sz="2800" dirty="0" smtClean="0">
              <a:sym typeface="Symbol" pitchFamily="18" charset="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2"/>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sym typeface="Symbol" pitchFamily="18" charset="2"/>
              </a:rPr>
              <a:t>練習問題２</a:t>
            </a:r>
          </a:p>
        </p:txBody>
      </p:sp>
      <p:sp>
        <p:nvSpPr>
          <p:cNvPr id="3" name="テキスト ボックス 2"/>
          <p:cNvSpPr txBox="1"/>
          <p:nvPr/>
        </p:nvSpPr>
        <p:spPr>
          <a:xfrm>
            <a:off x="683568" y="1412776"/>
            <a:ext cx="7704856" cy="1815882"/>
          </a:xfrm>
          <a:prstGeom prst="rect">
            <a:avLst/>
          </a:prstGeom>
          <a:noFill/>
        </p:spPr>
        <p:txBody>
          <a:bodyPr wrap="square" rtlCol="0">
            <a:spAutoFit/>
          </a:bodyPr>
          <a:lstStyle/>
          <a:p>
            <a:r>
              <a:rPr kumimoji="1" lang="ja-JP" altLang="en-US" sz="2800" dirty="0" smtClean="0">
                <a:sym typeface="Symbol" pitchFamily="18" charset="2"/>
              </a:rPr>
              <a:t>（問１） 置換</a:t>
            </a:r>
            <a:r>
              <a:rPr lang="en-US" altLang="ja-JP" sz="2800" dirty="0" smtClean="0">
                <a:sym typeface="Symbol" pitchFamily="18" charset="2"/>
              </a:rPr>
              <a:t> (x y) [z/x] </a:t>
            </a:r>
            <a:r>
              <a:rPr lang="ja-JP" altLang="en-US" sz="2800" dirty="0" smtClean="0">
                <a:sym typeface="Symbol" pitchFamily="18" charset="2"/>
              </a:rPr>
              <a:t>を</a:t>
            </a:r>
            <a:r>
              <a:rPr lang="ja-JP" altLang="en-US" sz="2800" dirty="0" smtClean="0">
                <a:sym typeface="Symbol" pitchFamily="18" charset="2"/>
              </a:rPr>
              <a:t>求めよ</a:t>
            </a:r>
            <a:r>
              <a:rPr lang="ja-JP" altLang="en-US" sz="2800" dirty="0" smtClean="0">
                <a:sym typeface="Symbol" pitchFamily="18" charset="2"/>
              </a:rPr>
              <a:t>。</a:t>
            </a:r>
            <a:endParaRPr kumimoji="1" lang="en-US" altLang="ja-JP" sz="2800" dirty="0" smtClean="0">
              <a:sym typeface="Symbol" pitchFamily="18" charset="2"/>
            </a:endParaRPr>
          </a:p>
          <a:p>
            <a:r>
              <a:rPr lang="ja-JP" altLang="en-US" sz="2800" dirty="0" smtClean="0">
                <a:sym typeface="Symbol" pitchFamily="18" charset="2"/>
              </a:rPr>
              <a:t>（問２） 置換 </a:t>
            </a:r>
            <a:r>
              <a:rPr lang="en-US" altLang="ja-JP" sz="2800" dirty="0" smtClean="0">
                <a:sym typeface="Symbol" pitchFamily="18" charset="2"/>
              </a:rPr>
              <a:t>(</a:t>
            </a:r>
            <a:r>
              <a:rPr lang="en-US" altLang="ja-JP" sz="2800" dirty="0" err="1" smtClean="0">
                <a:sym typeface="Symbol" pitchFamily="18" charset="2"/>
              </a:rPr>
              <a:t>λy</a:t>
            </a:r>
            <a:r>
              <a:rPr lang="en-US" altLang="ja-JP" sz="2800" dirty="0" smtClean="0">
                <a:sym typeface="Symbol" pitchFamily="18" charset="2"/>
              </a:rPr>
              <a:t>. x y) [z/x] </a:t>
            </a:r>
            <a:r>
              <a:rPr lang="ja-JP" altLang="en-US" sz="2800" dirty="0">
                <a:sym typeface="Symbol" pitchFamily="18" charset="2"/>
              </a:rPr>
              <a:t>を求めよ。</a:t>
            </a:r>
            <a:endParaRPr lang="en-US" altLang="ja-JP" sz="2800" dirty="0" smtClean="0">
              <a:sym typeface="Symbol" pitchFamily="18" charset="2"/>
            </a:endParaRPr>
          </a:p>
          <a:p>
            <a:r>
              <a:rPr lang="ja-JP" altLang="en-US" sz="2800" dirty="0" smtClean="0">
                <a:sym typeface="Symbol" pitchFamily="18" charset="2"/>
              </a:rPr>
              <a:t>（問３） 置換 </a:t>
            </a:r>
            <a:r>
              <a:rPr lang="en-US" altLang="ja-JP" sz="2800" dirty="0" smtClean="0">
                <a:sym typeface="Symbol" pitchFamily="18" charset="2"/>
              </a:rPr>
              <a:t>(</a:t>
            </a:r>
            <a:r>
              <a:rPr lang="en-US" altLang="ja-JP" sz="2800" dirty="0" err="1" smtClean="0">
                <a:sym typeface="Symbol" pitchFamily="18" charset="2"/>
              </a:rPr>
              <a:t>λy</a:t>
            </a:r>
            <a:r>
              <a:rPr lang="en-US" altLang="ja-JP" sz="2800" dirty="0" smtClean="0">
                <a:sym typeface="Symbol" pitchFamily="18" charset="2"/>
              </a:rPr>
              <a:t>. x y) [y/x] </a:t>
            </a:r>
            <a:r>
              <a:rPr lang="ja-JP" altLang="en-US" sz="2800" dirty="0">
                <a:sym typeface="Symbol" pitchFamily="18" charset="2"/>
              </a:rPr>
              <a:t>を求めよ。</a:t>
            </a:r>
            <a:endParaRPr lang="en-US" altLang="ja-JP" sz="2800" dirty="0" smtClean="0">
              <a:sym typeface="Symbol" pitchFamily="18" charset="2"/>
            </a:endParaRPr>
          </a:p>
          <a:p>
            <a:r>
              <a:rPr lang="ja-JP" altLang="en-US" sz="2800" dirty="0" smtClean="0">
                <a:sym typeface="Symbol" pitchFamily="18" charset="2"/>
              </a:rPr>
              <a:t>（問４） 置換</a:t>
            </a:r>
            <a:r>
              <a:rPr lang="en-US" altLang="ja-JP" sz="2800" dirty="0" smtClean="0">
                <a:sym typeface="Symbol" pitchFamily="18" charset="2"/>
              </a:rPr>
              <a:t> (</a:t>
            </a:r>
            <a:r>
              <a:rPr lang="en-US" altLang="ja-JP" sz="2800" dirty="0" err="1" smtClean="0">
                <a:sym typeface="Symbol" pitchFamily="18" charset="2"/>
              </a:rPr>
              <a:t>λy</a:t>
            </a:r>
            <a:r>
              <a:rPr lang="en-US" altLang="ja-JP" sz="2800" dirty="0" smtClean="0">
                <a:sym typeface="Symbol" pitchFamily="18" charset="2"/>
              </a:rPr>
              <a:t>. x y) [</a:t>
            </a:r>
            <a:r>
              <a:rPr lang="en-US" altLang="ja-JP" sz="2800" dirty="0" err="1" smtClean="0">
                <a:sym typeface="Symbol" pitchFamily="18" charset="2"/>
              </a:rPr>
              <a:t>λz</a:t>
            </a:r>
            <a:r>
              <a:rPr lang="en-US" altLang="ja-JP" sz="2800" dirty="0" smtClean="0">
                <a:sym typeface="Symbol" pitchFamily="18" charset="2"/>
              </a:rPr>
              <a:t>. z y/x] </a:t>
            </a:r>
            <a:r>
              <a:rPr lang="ja-JP" altLang="en-US" sz="2800" dirty="0">
                <a:sym typeface="Symbol" pitchFamily="18" charset="2"/>
              </a:rPr>
              <a:t>を求めよ。</a:t>
            </a:r>
            <a:endParaRPr lang="en-US" altLang="ja-JP" sz="2800" dirty="0" smtClean="0">
              <a:sym typeface="Symbol" pitchFamily="18" charset="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2"/>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sym typeface="Symbol" pitchFamily="18" charset="2"/>
              </a:rPr>
              <a:t>練習問題３</a:t>
            </a:r>
          </a:p>
        </p:txBody>
      </p:sp>
      <p:sp>
        <p:nvSpPr>
          <p:cNvPr id="3" name="テキスト ボックス 2"/>
          <p:cNvSpPr txBox="1"/>
          <p:nvPr/>
        </p:nvSpPr>
        <p:spPr>
          <a:xfrm>
            <a:off x="444789" y="1484784"/>
            <a:ext cx="8231667" cy="1384995"/>
          </a:xfrm>
          <a:prstGeom prst="rect">
            <a:avLst/>
          </a:prstGeom>
          <a:noFill/>
        </p:spPr>
        <p:txBody>
          <a:bodyPr wrap="square" rtlCol="0">
            <a:spAutoFit/>
          </a:bodyPr>
          <a:lstStyle/>
          <a:p>
            <a:r>
              <a:rPr kumimoji="1" lang="ja-JP" altLang="en-US" sz="2800" dirty="0" smtClean="0"/>
              <a:t>（問１） ラムダ式 </a:t>
            </a:r>
            <a:r>
              <a:rPr lang="en-US" altLang="ja-JP" sz="2800" dirty="0" smtClean="0">
                <a:sym typeface="Symbol" pitchFamily="18" charset="2"/>
              </a:rPr>
              <a:t>(</a:t>
            </a:r>
            <a:r>
              <a:rPr lang="en-US" altLang="ja-JP" sz="2800" dirty="0" err="1" smtClean="0">
                <a:sym typeface="Symbol" pitchFamily="18" charset="2"/>
              </a:rPr>
              <a:t>λx</a:t>
            </a:r>
            <a:r>
              <a:rPr lang="en-US" altLang="ja-JP" sz="2800" dirty="0" smtClean="0">
                <a:sym typeface="Symbol" pitchFamily="18" charset="2"/>
              </a:rPr>
              <a:t>. x</a:t>
            </a:r>
            <a:r>
              <a:rPr lang="ja-JP" altLang="en-US" sz="2800" dirty="0" smtClean="0">
                <a:sym typeface="Symbol" pitchFamily="18" charset="2"/>
              </a:rPr>
              <a:t> </a:t>
            </a:r>
            <a:r>
              <a:rPr lang="en-US" altLang="ja-JP" sz="2800" dirty="0" smtClean="0">
                <a:sym typeface="Symbol" pitchFamily="18" charset="2"/>
              </a:rPr>
              <a:t>y) (</a:t>
            </a:r>
            <a:r>
              <a:rPr lang="en-US" altLang="ja-JP" sz="2800" dirty="0" err="1" smtClean="0">
                <a:sym typeface="Symbol" pitchFamily="18" charset="2"/>
              </a:rPr>
              <a:t>λz</a:t>
            </a:r>
            <a:r>
              <a:rPr lang="en-US" altLang="ja-JP" sz="2800" dirty="0" smtClean="0">
                <a:sym typeface="Symbol" pitchFamily="18" charset="2"/>
              </a:rPr>
              <a:t>. z) </a:t>
            </a:r>
            <a:r>
              <a:rPr lang="ja-JP" altLang="en-US" sz="2800" dirty="0" smtClean="0">
                <a:sym typeface="Symbol" pitchFamily="18" charset="2"/>
              </a:rPr>
              <a:t>に</a:t>
            </a:r>
            <a:r>
              <a:rPr lang="en-US" altLang="ja-JP" sz="2800" dirty="0" smtClean="0">
                <a:sym typeface="Symbol" pitchFamily="18" charset="2"/>
              </a:rPr>
              <a:t>β</a:t>
            </a:r>
            <a:r>
              <a:rPr lang="ja-JP" altLang="en-US" sz="2800" dirty="0" smtClean="0">
                <a:sym typeface="Symbol" pitchFamily="18" charset="2"/>
              </a:rPr>
              <a:t>変換</a:t>
            </a:r>
            <a:r>
              <a:rPr lang="ja-JP" altLang="en-US" sz="2800" dirty="0" smtClean="0">
                <a:sym typeface="Symbol" pitchFamily="18" charset="2"/>
              </a:rPr>
              <a:t>を</a:t>
            </a:r>
            <a:r>
              <a:rPr lang="en-US" altLang="ja-JP" sz="2800" dirty="0" smtClean="0">
                <a:sym typeface="Symbol" pitchFamily="18" charset="2"/>
              </a:rPr>
              <a:t>1</a:t>
            </a:r>
            <a:r>
              <a:rPr lang="ja-JP" altLang="en-US" sz="2800" dirty="0" smtClean="0">
                <a:sym typeface="Symbol" pitchFamily="18" charset="2"/>
              </a:rPr>
              <a:t>回</a:t>
            </a:r>
            <a:r>
              <a:rPr lang="ja-JP" altLang="en-US" sz="2800" dirty="0" smtClean="0">
                <a:sym typeface="Symbol" pitchFamily="18" charset="2"/>
              </a:rPr>
              <a:t>適用</a:t>
            </a:r>
            <a:r>
              <a:rPr lang="ja-JP" altLang="en-US" sz="2800" dirty="0" smtClean="0">
                <a:sym typeface="Symbol" pitchFamily="18" charset="2"/>
              </a:rPr>
              <a:t>せよ。</a:t>
            </a:r>
            <a:endParaRPr lang="en-US" altLang="ja-JP" sz="2800" dirty="0" smtClean="0">
              <a:sym typeface="Symbol" pitchFamily="18" charset="2"/>
            </a:endParaRPr>
          </a:p>
          <a:p>
            <a:r>
              <a:rPr kumimoji="1" lang="ja-JP" altLang="en-US" sz="2800" dirty="0" smtClean="0">
                <a:sym typeface="Symbol" pitchFamily="18" charset="2"/>
              </a:rPr>
              <a:t>（問２） ラムダ式 </a:t>
            </a:r>
            <a:r>
              <a:rPr lang="en-US" altLang="ja-JP" sz="2800" dirty="0" smtClean="0">
                <a:sym typeface="Symbol" pitchFamily="18" charset="2"/>
              </a:rPr>
              <a:t>(</a:t>
            </a:r>
            <a:r>
              <a:rPr kumimoji="1" lang="en-US" altLang="ja-JP" sz="2800" dirty="0" err="1" smtClean="0">
                <a:sym typeface="Symbol" pitchFamily="18" charset="2"/>
              </a:rPr>
              <a:t>λx</a:t>
            </a:r>
            <a:r>
              <a:rPr kumimoji="1" lang="en-US" altLang="ja-JP" sz="2800" dirty="0" smtClean="0">
                <a:sym typeface="Symbol" pitchFamily="18" charset="2"/>
              </a:rPr>
              <a:t>. (</a:t>
            </a:r>
            <a:r>
              <a:rPr kumimoji="1" lang="en-US" altLang="ja-JP" sz="2800" dirty="0" err="1" smtClean="0">
                <a:sym typeface="Symbol" pitchFamily="18" charset="2"/>
              </a:rPr>
              <a:t>λy</a:t>
            </a:r>
            <a:r>
              <a:rPr kumimoji="1" lang="en-US" altLang="ja-JP" sz="2800" dirty="0" smtClean="0">
                <a:sym typeface="Symbol" pitchFamily="18" charset="2"/>
              </a:rPr>
              <a:t>. x </a:t>
            </a:r>
            <a:r>
              <a:rPr lang="en-US" altLang="ja-JP" sz="2800" dirty="0" smtClean="0">
                <a:sym typeface="Symbol" pitchFamily="18" charset="2"/>
              </a:rPr>
              <a:t>y</a:t>
            </a:r>
            <a:r>
              <a:rPr kumimoji="1" lang="en-US" altLang="ja-JP" sz="2800" dirty="0" smtClean="0">
                <a:sym typeface="Symbol" pitchFamily="18" charset="2"/>
              </a:rPr>
              <a:t>)) (</a:t>
            </a:r>
            <a:r>
              <a:rPr kumimoji="1" lang="en-US" altLang="ja-JP" sz="2800" dirty="0" err="1" smtClean="0">
                <a:sym typeface="Symbol" pitchFamily="18" charset="2"/>
              </a:rPr>
              <a:t>λz</a:t>
            </a:r>
            <a:r>
              <a:rPr kumimoji="1" lang="en-US" altLang="ja-JP" sz="2800" dirty="0" smtClean="0">
                <a:sym typeface="Symbol" pitchFamily="18" charset="2"/>
              </a:rPr>
              <a:t>. </a:t>
            </a:r>
            <a:r>
              <a:rPr lang="en-US" altLang="ja-JP" sz="2800" dirty="0" smtClean="0">
                <a:sym typeface="Symbol" pitchFamily="18" charset="2"/>
              </a:rPr>
              <a:t>y z</a:t>
            </a:r>
            <a:r>
              <a:rPr kumimoji="1" lang="en-US" altLang="ja-JP" sz="2800" dirty="0" smtClean="0">
                <a:sym typeface="Symbol" pitchFamily="18" charset="2"/>
              </a:rPr>
              <a:t>) </a:t>
            </a:r>
            <a:r>
              <a:rPr kumimoji="1" lang="ja-JP" altLang="en-US" sz="2800" dirty="0" smtClean="0">
                <a:sym typeface="Symbol" pitchFamily="18" charset="2"/>
              </a:rPr>
              <a:t>に</a:t>
            </a:r>
            <a:r>
              <a:rPr kumimoji="1" lang="en-US" altLang="ja-JP" sz="2800" dirty="0" smtClean="0">
                <a:sym typeface="Symbol" pitchFamily="18" charset="2"/>
              </a:rPr>
              <a:t>β</a:t>
            </a:r>
            <a:r>
              <a:rPr kumimoji="1" lang="ja-JP" altLang="en-US" sz="2800" dirty="0" smtClean="0">
                <a:sym typeface="Symbol" pitchFamily="18" charset="2"/>
              </a:rPr>
              <a:t>変換</a:t>
            </a:r>
            <a:r>
              <a:rPr kumimoji="1" lang="ja-JP" altLang="en-US" sz="2800" dirty="0" smtClean="0">
                <a:sym typeface="Symbol" pitchFamily="18" charset="2"/>
              </a:rPr>
              <a:t>を</a:t>
            </a:r>
            <a:r>
              <a:rPr kumimoji="1" lang="en-US" altLang="ja-JP" sz="2800" dirty="0" smtClean="0">
                <a:sym typeface="Symbol" pitchFamily="18" charset="2"/>
              </a:rPr>
              <a:t>1</a:t>
            </a:r>
            <a:r>
              <a:rPr kumimoji="1" lang="ja-JP" altLang="en-US" sz="2800" dirty="0" smtClean="0">
                <a:sym typeface="Symbol" pitchFamily="18" charset="2"/>
              </a:rPr>
              <a:t>回</a:t>
            </a:r>
            <a:r>
              <a:rPr kumimoji="1" lang="ja-JP" altLang="en-US" sz="2800" dirty="0" smtClean="0">
                <a:sym typeface="Symbol" pitchFamily="18" charset="2"/>
              </a:rPr>
              <a:t>適用</a:t>
            </a:r>
            <a:r>
              <a:rPr kumimoji="1" lang="ja-JP" altLang="en-US" sz="2800" dirty="0" smtClean="0">
                <a:sym typeface="Symbol" pitchFamily="18" charset="2"/>
              </a:rPr>
              <a:t>せよ。</a:t>
            </a:r>
            <a:endParaRPr kumimoji="1" lang="ja-JP" alt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タイトル 12"/>
          <p:cNvSpPr>
            <a:spLocks noGrp="1"/>
          </p:cNvSpPr>
          <p:nvPr>
            <p:ph type="title" idx="4294967295"/>
          </p:nvPr>
        </p:nvSpPr>
        <p:spPr/>
        <p:txBody>
          <a:bodyPr/>
          <a:lstStyle/>
          <a:p>
            <a:r>
              <a:rPr lang="ja-JP" altLang="en-US" dirty="0" smtClean="0">
                <a:sym typeface="Symbol" pitchFamily="18" charset="2"/>
              </a:rPr>
              <a:t>変換列</a:t>
            </a:r>
          </a:p>
        </p:txBody>
      </p:sp>
      <p:sp>
        <p:nvSpPr>
          <p:cNvPr id="5" name="正方形/長方形 4"/>
          <p:cNvSpPr/>
          <p:nvPr/>
        </p:nvSpPr>
        <p:spPr>
          <a:xfrm>
            <a:off x="611560" y="1700808"/>
            <a:ext cx="7776864" cy="3108543"/>
          </a:xfrm>
          <a:prstGeom prst="rect">
            <a:avLst/>
          </a:prstGeom>
        </p:spPr>
        <p:txBody>
          <a:bodyPr wrap="square">
            <a:spAutoFit/>
          </a:bodyPr>
          <a:lstStyle/>
          <a:p>
            <a:r>
              <a:rPr lang="ja-JP" altLang="en-US" sz="2800" dirty="0" smtClean="0"/>
              <a:t>ラムダ式</a:t>
            </a:r>
            <a:r>
              <a:rPr lang="en-US" altLang="ja-JP" sz="2800" i="1" dirty="0" smtClean="0"/>
              <a:t>M</a:t>
            </a:r>
            <a:r>
              <a:rPr lang="en-US" altLang="ja-JP" sz="2800" baseline="-25000" dirty="0" smtClean="0"/>
              <a:t>1</a:t>
            </a:r>
            <a:r>
              <a:rPr lang="ja-JP" altLang="en-US" sz="2800" dirty="0" smtClean="0"/>
              <a:t>に</a:t>
            </a:r>
            <a:r>
              <a:rPr lang="en-US" altLang="ja-JP" sz="2800" dirty="0" smtClean="0"/>
              <a:t>β</a:t>
            </a:r>
            <a:r>
              <a:rPr lang="ja-JP" altLang="en-US" sz="2800" dirty="0" smtClean="0"/>
              <a:t>変換を有限回（</a:t>
            </a:r>
            <a:r>
              <a:rPr lang="en-US" altLang="ja-JP" sz="2800" dirty="0" smtClean="0"/>
              <a:t>0</a:t>
            </a:r>
            <a:r>
              <a:rPr lang="ja-JP" altLang="en-US" sz="2800" dirty="0" smtClean="0"/>
              <a:t>回以上）繰り返してラムダ式</a:t>
            </a:r>
            <a:r>
              <a:rPr lang="en-US" altLang="ja-JP" sz="2800" i="1" dirty="0" smtClean="0"/>
              <a:t>M</a:t>
            </a:r>
            <a:r>
              <a:rPr lang="en-US" altLang="ja-JP" sz="2800" i="1" baseline="-25000" dirty="0" smtClean="0"/>
              <a:t>n</a:t>
            </a:r>
            <a:r>
              <a:rPr lang="ja-JP" altLang="en-US" sz="2800" dirty="0" smtClean="0"/>
              <a:t>が得られるとき、</a:t>
            </a:r>
          </a:p>
          <a:p>
            <a:r>
              <a:rPr lang="en-US" altLang="ja-JP" sz="2800" i="1" dirty="0" smtClean="0">
                <a:sym typeface="Symbol" pitchFamily="18" charset="2"/>
              </a:rPr>
              <a:t>M</a:t>
            </a:r>
            <a:r>
              <a:rPr lang="en-US" altLang="ja-JP" sz="2800" baseline="-25000" dirty="0" smtClean="0">
                <a:sym typeface="Symbol" pitchFamily="18" charset="2"/>
              </a:rPr>
              <a:t>1</a:t>
            </a:r>
            <a:r>
              <a:rPr lang="en-US" altLang="ja-JP" sz="2800" dirty="0" smtClean="0">
                <a:sym typeface="Symbol" pitchFamily="18" charset="2"/>
              </a:rPr>
              <a:t>  </a:t>
            </a:r>
            <a:r>
              <a:rPr lang="en-US" altLang="ja-JP" sz="2800" i="1" dirty="0" smtClean="0">
                <a:sym typeface="Symbol" pitchFamily="18" charset="2"/>
              </a:rPr>
              <a:t>M</a:t>
            </a:r>
            <a:r>
              <a:rPr lang="en-US" altLang="ja-JP" sz="2800" baseline="-25000" dirty="0" smtClean="0">
                <a:sym typeface="Symbol" pitchFamily="18" charset="2"/>
              </a:rPr>
              <a:t>2</a:t>
            </a:r>
            <a:r>
              <a:rPr lang="en-US" altLang="ja-JP" sz="2800" dirty="0" smtClean="0">
                <a:sym typeface="Symbol" pitchFamily="18" charset="2"/>
              </a:rPr>
              <a:t>  …  </a:t>
            </a:r>
            <a:r>
              <a:rPr lang="en-US" altLang="ja-JP" sz="2800" i="1" dirty="0" smtClean="0">
                <a:sym typeface="Symbol" pitchFamily="18" charset="2"/>
              </a:rPr>
              <a:t>M</a:t>
            </a:r>
            <a:r>
              <a:rPr lang="en-US" altLang="ja-JP" sz="2800" i="1" baseline="-25000" dirty="0" smtClean="0">
                <a:sym typeface="Symbol" pitchFamily="18" charset="2"/>
              </a:rPr>
              <a:t>n</a:t>
            </a:r>
          </a:p>
          <a:p>
            <a:r>
              <a:rPr lang="ja-JP" altLang="en-US" sz="2800" dirty="0" smtClean="0"/>
              <a:t>を</a:t>
            </a:r>
            <a:r>
              <a:rPr lang="en-US" altLang="ja-JP" sz="2800" dirty="0" smtClean="0"/>
              <a:t>β</a:t>
            </a:r>
            <a:r>
              <a:rPr lang="ja-JP" altLang="en-US" sz="2800" dirty="0" smtClean="0"/>
              <a:t>変換列という。（これは</a:t>
            </a:r>
            <a:r>
              <a:rPr lang="en-US" altLang="ja-JP" sz="2800" i="1" dirty="0" smtClean="0">
                <a:sym typeface="Symbol" pitchFamily="18" charset="2"/>
              </a:rPr>
              <a:t>M</a:t>
            </a:r>
            <a:r>
              <a:rPr lang="en-US" altLang="ja-JP" sz="2800" baseline="-25000" dirty="0" smtClean="0">
                <a:sym typeface="Symbol" pitchFamily="18" charset="2"/>
              </a:rPr>
              <a:t>1</a:t>
            </a:r>
            <a:r>
              <a:rPr lang="en-US" altLang="ja-JP" sz="2800" dirty="0" smtClean="0">
                <a:sym typeface="Symbol" pitchFamily="18" charset="2"/>
              </a:rPr>
              <a:t>  *  </a:t>
            </a:r>
            <a:r>
              <a:rPr lang="en-US" altLang="ja-JP" sz="2800" i="1" dirty="0" smtClean="0">
                <a:sym typeface="Symbol" pitchFamily="18" charset="2"/>
              </a:rPr>
              <a:t>M</a:t>
            </a:r>
            <a:r>
              <a:rPr lang="en-US" altLang="ja-JP" sz="2800" i="1" baseline="-25000" dirty="0" smtClean="0">
                <a:sym typeface="Symbol" pitchFamily="18" charset="2"/>
              </a:rPr>
              <a:t>n </a:t>
            </a:r>
            <a:r>
              <a:rPr lang="ja-JP" altLang="en-US" sz="2800" baseline="-25000" dirty="0" smtClean="0">
                <a:sym typeface="Symbol" pitchFamily="18" charset="2"/>
              </a:rPr>
              <a:t> </a:t>
            </a:r>
            <a:r>
              <a:rPr lang="ja-JP" altLang="en-US" sz="2800" dirty="0" smtClean="0"/>
              <a:t>と書いてもよい。）</a:t>
            </a:r>
          </a:p>
          <a:p>
            <a:r>
              <a:rPr lang="ja-JP" altLang="en-US" sz="2800" dirty="0" smtClean="0"/>
              <a:t>また、</a:t>
            </a:r>
            <a:r>
              <a:rPr lang="en-US" altLang="ja-JP" sz="2800" i="1" dirty="0" smtClean="0">
                <a:sym typeface="Symbol" pitchFamily="18" charset="2"/>
              </a:rPr>
              <a:t> M</a:t>
            </a:r>
            <a:r>
              <a:rPr lang="en-US" altLang="ja-JP" sz="2800" dirty="0" smtClean="0">
                <a:sym typeface="Symbol" pitchFamily="18" charset="2"/>
              </a:rPr>
              <a:t>  </a:t>
            </a:r>
            <a:r>
              <a:rPr lang="en-US" altLang="ja-JP" sz="2800" i="1" dirty="0" smtClean="0">
                <a:sym typeface="Symbol" pitchFamily="18" charset="2"/>
              </a:rPr>
              <a:t>N</a:t>
            </a:r>
            <a:r>
              <a:rPr lang="en-US" altLang="ja-JP" sz="2800" dirty="0" smtClean="0">
                <a:sym typeface="Symbol" pitchFamily="18" charset="2"/>
              </a:rPr>
              <a:t> </a:t>
            </a:r>
            <a:r>
              <a:rPr lang="ja-JP" altLang="en-US" sz="2800" dirty="0" smtClean="0">
                <a:sym typeface="Symbol" pitchFamily="18" charset="2"/>
              </a:rPr>
              <a:t>かつ </a:t>
            </a:r>
            <a:r>
              <a:rPr lang="en-US" altLang="ja-JP" sz="2800" i="1" dirty="0" smtClean="0">
                <a:sym typeface="Symbol" pitchFamily="18" charset="2"/>
              </a:rPr>
              <a:t>N</a:t>
            </a:r>
            <a:r>
              <a:rPr lang="en-US" altLang="ja-JP" sz="2800" dirty="0" smtClean="0">
                <a:sym typeface="Symbol" pitchFamily="18" charset="2"/>
              </a:rPr>
              <a:t> </a:t>
            </a:r>
            <a:r>
              <a:rPr lang="en-US" altLang="ja-JP" dirty="0" smtClean="0">
                <a:sym typeface="Symbol" pitchFamily="18" charset="2"/>
              </a:rPr>
              <a:t> </a:t>
            </a:r>
            <a:r>
              <a:rPr lang="en-US" altLang="ja-JP" sz="2800" i="1" dirty="0" smtClean="0">
                <a:sym typeface="Symbol" pitchFamily="18" charset="2"/>
              </a:rPr>
              <a:t>M </a:t>
            </a:r>
            <a:r>
              <a:rPr lang="ja-JP" altLang="en-US" sz="2800" dirty="0" smtClean="0">
                <a:sym typeface="Symbol" pitchFamily="18" charset="2"/>
              </a:rPr>
              <a:t>のとき</a:t>
            </a:r>
            <a:r>
              <a:rPr lang="ja-JP" altLang="en-US" sz="2800" dirty="0" smtClean="0"/>
              <a:t>、</a:t>
            </a:r>
          </a:p>
          <a:p>
            <a:r>
              <a:rPr lang="en-US" altLang="ja-JP" sz="2800" i="1" dirty="0" smtClean="0">
                <a:sym typeface="Symbol" pitchFamily="18" charset="2"/>
              </a:rPr>
              <a:t>M</a:t>
            </a:r>
            <a:r>
              <a:rPr lang="en-US" altLang="ja-JP" sz="2800" dirty="0" smtClean="0">
                <a:sym typeface="Symbol" pitchFamily="18" charset="2"/>
              </a:rPr>
              <a:t>  </a:t>
            </a:r>
            <a:r>
              <a:rPr lang="en-US" altLang="ja-JP" sz="2800" i="1" dirty="0" smtClean="0">
                <a:sym typeface="Symbol" pitchFamily="18" charset="2"/>
              </a:rPr>
              <a:t>N </a:t>
            </a:r>
            <a:r>
              <a:rPr lang="ja-JP" altLang="en-US" sz="2800" dirty="0" smtClean="0"/>
              <a:t>と書く。</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タイトル 12"/>
          <p:cNvSpPr>
            <a:spLocks noGrp="1"/>
          </p:cNvSpPr>
          <p:nvPr>
            <p:ph type="title" idx="4294967295"/>
          </p:nvPr>
        </p:nvSpPr>
        <p:spPr/>
        <p:txBody>
          <a:bodyPr/>
          <a:lstStyle/>
          <a:p>
            <a:r>
              <a:rPr lang="ja-JP" altLang="en-US" smtClean="0">
                <a:sym typeface="Symbol" pitchFamily="18" charset="2"/>
              </a:rPr>
              <a:t>例</a:t>
            </a:r>
          </a:p>
        </p:txBody>
      </p:sp>
      <p:sp>
        <p:nvSpPr>
          <p:cNvPr id="122883" name="Text Box 3"/>
          <p:cNvSpPr txBox="1">
            <a:spLocks noChangeArrowheads="1"/>
          </p:cNvSpPr>
          <p:nvPr/>
        </p:nvSpPr>
        <p:spPr bwMode="auto">
          <a:xfrm>
            <a:off x="1691680" y="2852936"/>
            <a:ext cx="5472608" cy="1384995"/>
          </a:xfrm>
          <a:prstGeom prst="rect">
            <a:avLst/>
          </a:prstGeom>
          <a:noFill/>
          <a:ln w="9525">
            <a:noFill/>
            <a:miter lim="800000"/>
            <a:headEnd/>
            <a:tailEnd/>
          </a:ln>
          <a:effectLst/>
        </p:spPr>
        <p:txBody>
          <a:bodyPr wrap="square">
            <a:spAutoFit/>
          </a:bodyPr>
          <a:lstStyle/>
          <a:p>
            <a:pPr marL="457200" indent="-457200"/>
            <a:r>
              <a:rPr lang="en-US" altLang="ja-JP" sz="2800" b="0" dirty="0" smtClean="0">
                <a:sym typeface="Symbol" pitchFamily="18" charset="2"/>
              </a:rPr>
              <a:t>(</a:t>
            </a:r>
            <a:r>
              <a:rPr lang="en-US" altLang="ja-JP" sz="2800" b="0" dirty="0">
                <a:sym typeface="Symbol" pitchFamily="18" charset="2"/>
              </a:rPr>
              <a:t>x. y. x y)  z w </a:t>
            </a:r>
          </a:p>
          <a:p>
            <a:pPr marL="457200" indent="-457200">
              <a:buFont typeface="Symbol" pitchFamily="18" charset="2"/>
              <a:buChar char="®"/>
            </a:pPr>
            <a:r>
              <a:rPr lang="en-US" altLang="ja-JP" sz="2800" b="0" dirty="0">
                <a:sym typeface="Symbol" pitchFamily="18" charset="2"/>
              </a:rPr>
              <a:t>(y. z y)  w</a:t>
            </a:r>
          </a:p>
          <a:p>
            <a:pPr marL="457200" indent="-457200">
              <a:buFont typeface="Symbol" pitchFamily="18" charset="2"/>
              <a:buChar char="®"/>
            </a:pPr>
            <a:r>
              <a:rPr lang="en-US" altLang="ja-JP" sz="2800" b="0" dirty="0">
                <a:sym typeface="Symbol" pitchFamily="18" charset="2"/>
              </a:rPr>
              <a:t>z </a:t>
            </a:r>
            <a:r>
              <a:rPr lang="ja-JP" altLang="en-US" sz="2800" dirty="0" smtClean="0">
                <a:sym typeface="Symbol" pitchFamily="18" charset="2"/>
              </a:rPr>
              <a:t> </a:t>
            </a:r>
            <a:r>
              <a:rPr lang="en-US" altLang="ja-JP" sz="2800" b="0" dirty="0" smtClean="0">
                <a:sym typeface="Symbol" pitchFamily="18" charset="2"/>
              </a:rPr>
              <a:t>w </a:t>
            </a:r>
            <a:endParaRPr lang="en-US" altLang="ja-JP" sz="2800" b="0" dirty="0">
              <a:sym typeface="Symbol" pitchFamily="18" charset="2"/>
            </a:endParaRPr>
          </a:p>
        </p:txBody>
      </p:sp>
      <p:sp>
        <p:nvSpPr>
          <p:cNvPr id="4" name="正方形/長方形 3"/>
          <p:cNvSpPr/>
          <p:nvPr/>
        </p:nvSpPr>
        <p:spPr>
          <a:xfrm>
            <a:off x="1115616" y="1484784"/>
            <a:ext cx="6552728" cy="954107"/>
          </a:xfrm>
          <a:prstGeom prst="rect">
            <a:avLst/>
          </a:prstGeom>
        </p:spPr>
        <p:txBody>
          <a:bodyPr wrap="square">
            <a:spAutoFit/>
          </a:bodyPr>
          <a:lstStyle/>
          <a:p>
            <a:r>
              <a:rPr lang="ja-JP" altLang="en-US" sz="2800" dirty="0" smtClean="0"/>
              <a:t>ラムダ式 </a:t>
            </a:r>
            <a:r>
              <a:rPr lang="en-US" altLang="ja-JP" sz="2800" dirty="0" smtClean="0"/>
              <a:t>(</a:t>
            </a:r>
            <a:r>
              <a:rPr lang="en-US" altLang="ja-JP" sz="2800" dirty="0" err="1" smtClean="0"/>
              <a:t>λx</a:t>
            </a:r>
            <a:r>
              <a:rPr lang="en-US" altLang="ja-JP" sz="2800" dirty="0" smtClean="0"/>
              <a:t>. </a:t>
            </a:r>
            <a:r>
              <a:rPr lang="en-US" altLang="ja-JP" sz="2800" dirty="0" err="1" smtClean="0"/>
              <a:t>λy</a:t>
            </a:r>
            <a:r>
              <a:rPr lang="en-US" altLang="ja-JP" sz="2800" dirty="0" smtClean="0"/>
              <a:t>. x y)  z w </a:t>
            </a:r>
            <a:r>
              <a:rPr lang="ja-JP" altLang="en-US" sz="2800" dirty="0" smtClean="0"/>
              <a:t>に対して、以下の</a:t>
            </a:r>
            <a:r>
              <a:rPr lang="en-US" altLang="ja-JP" sz="2800" dirty="0" smtClean="0"/>
              <a:t>β</a:t>
            </a:r>
            <a:r>
              <a:rPr lang="ja-JP" altLang="en-US" sz="2800" dirty="0" smtClean="0"/>
              <a:t>変換列が存在する。</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タイトル 12"/>
          <p:cNvSpPr>
            <a:spLocks noGrp="1"/>
          </p:cNvSpPr>
          <p:nvPr>
            <p:ph type="title" idx="4294967295"/>
          </p:nvPr>
        </p:nvSpPr>
        <p:spPr/>
        <p:txBody>
          <a:bodyPr/>
          <a:lstStyle/>
          <a:p>
            <a:r>
              <a:rPr lang="ja-JP" altLang="en-US" dirty="0" smtClean="0"/>
              <a:t>ラムダ計算</a:t>
            </a:r>
          </a:p>
        </p:txBody>
      </p:sp>
      <p:sp>
        <p:nvSpPr>
          <p:cNvPr id="104452" name="Text Box 4"/>
          <p:cNvSpPr txBox="1">
            <a:spLocks noChangeArrowheads="1"/>
          </p:cNvSpPr>
          <p:nvPr/>
        </p:nvSpPr>
        <p:spPr bwMode="auto">
          <a:xfrm>
            <a:off x="467544" y="1412776"/>
            <a:ext cx="8249570" cy="1384995"/>
          </a:xfrm>
          <a:prstGeom prst="rect">
            <a:avLst/>
          </a:prstGeom>
          <a:noFill/>
          <a:ln w="9525">
            <a:noFill/>
            <a:miter lim="800000"/>
            <a:headEnd/>
            <a:tailEnd/>
          </a:ln>
          <a:effectLst/>
        </p:spPr>
        <p:txBody>
          <a:bodyPr wrap="square">
            <a:spAutoFit/>
          </a:bodyPr>
          <a:lstStyle/>
          <a:p>
            <a:r>
              <a:rPr lang="ja-JP" altLang="en-US" sz="2800" dirty="0" smtClean="0"/>
              <a:t>ラムダ計算は</a:t>
            </a:r>
            <a:r>
              <a:rPr lang="en-US" altLang="ja-JP" sz="2800" dirty="0" smtClean="0"/>
              <a:t>1930</a:t>
            </a:r>
            <a:r>
              <a:rPr lang="ja-JP" altLang="en-US" sz="2800" dirty="0" smtClean="0"/>
              <a:t>年代（計算機ができる前）に考え出された。現在では、関数型言語の核となっている。</a:t>
            </a:r>
            <a:endParaRPr lang="ja-JP" altLang="en-US" sz="2800" dirty="0"/>
          </a:p>
          <a:p>
            <a:r>
              <a:rPr lang="ja-JP" altLang="en-US" sz="2800" dirty="0"/>
              <a:t>計算可能な関数をすべて表現可能。</a:t>
            </a:r>
          </a:p>
        </p:txBody>
      </p:sp>
      <p:sp>
        <p:nvSpPr>
          <p:cNvPr id="4" name="Text Box 3"/>
          <p:cNvSpPr txBox="1">
            <a:spLocks noChangeArrowheads="1"/>
          </p:cNvSpPr>
          <p:nvPr/>
        </p:nvSpPr>
        <p:spPr bwMode="auto">
          <a:xfrm>
            <a:off x="1295921" y="3140968"/>
            <a:ext cx="6948487" cy="3108543"/>
          </a:xfrm>
          <a:prstGeom prst="rect">
            <a:avLst/>
          </a:prstGeom>
          <a:noFill/>
          <a:ln w="9525">
            <a:noFill/>
            <a:miter lim="800000"/>
            <a:headEnd/>
            <a:tailEnd/>
          </a:ln>
          <a:effectLst/>
        </p:spPr>
        <p:txBody>
          <a:bodyPr>
            <a:spAutoFit/>
          </a:bodyPr>
          <a:lstStyle/>
          <a:p>
            <a:r>
              <a:rPr lang="en-US" altLang="ja-JP" sz="2800" b="0" dirty="0" smtClean="0"/>
              <a:t>[</a:t>
            </a:r>
            <a:r>
              <a:rPr lang="ja-JP" altLang="en-US" sz="2800" b="0" dirty="0" smtClean="0"/>
              <a:t>ラムダ式の定義</a:t>
            </a:r>
            <a:r>
              <a:rPr lang="en-US" altLang="ja-JP" sz="2800" b="0" dirty="0" smtClean="0"/>
              <a:t>]</a:t>
            </a:r>
          </a:p>
          <a:p>
            <a:r>
              <a:rPr lang="en-US" altLang="ja-JP" sz="2800" b="0" dirty="0" smtClean="0"/>
              <a:t> </a:t>
            </a:r>
            <a:r>
              <a:rPr lang="en-US" altLang="ja-JP" sz="2800" b="0" i="1" dirty="0"/>
              <a:t>&lt;</a:t>
            </a:r>
            <a:r>
              <a:rPr lang="ja-JP" altLang="en-US" sz="2800" b="0" dirty="0"/>
              <a:t>ラムダ式</a:t>
            </a:r>
            <a:r>
              <a:rPr lang="en-US" altLang="ja-JP" sz="2800" b="0" i="1" dirty="0"/>
              <a:t>&gt;</a:t>
            </a:r>
            <a:r>
              <a:rPr lang="en-US" altLang="ja-JP" sz="2800" b="0" dirty="0"/>
              <a:t> ::= &lt;</a:t>
            </a:r>
            <a:r>
              <a:rPr lang="ja-JP" altLang="en-US" sz="2800" b="0" dirty="0"/>
              <a:t>定数</a:t>
            </a:r>
            <a:r>
              <a:rPr lang="en-US" altLang="ja-JP" sz="2800" b="0" dirty="0"/>
              <a:t>&gt;</a:t>
            </a:r>
            <a:endParaRPr lang="ja-JP" altLang="en-US" sz="2800" b="0" dirty="0"/>
          </a:p>
          <a:p>
            <a:r>
              <a:rPr lang="en-US" altLang="ja-JP" sz="2800" b="0" dirty="0"/>
              <a:t>                       | &lt;</a:t>
            </a:r>
            <a:r>
              <a:rPr lang="ja-JP" altLang="en-US" sz="2800" b="0" dirty="0"/>
              <a:t>変数</a:t>
            </a:r>
            <a:r>
              <a:rPr lang="en-US" altLang="ja-JP" sz="2800" b="0" dirty="0"/>
              <a:t>&gt;   </a:t>
            </a:r>
          </a:p>
          <a:p>
            <a:r>
              <a:rPr lang="en-US" altLang="ja-JP" sz="2800" b="0" dirty="0"/>
              <a:t>                       | (</a:t>
            </a:r>
            <a:r>
              <a:rPr lang="en-US" altLang="ja-JP" sz="2800" b="0" dirty="0">
                <a:sym typeface="Symbol" pitchFamily="18" charset="2"/>
              </a:rPr>
              <a:t></a:t>
            </a:r>
            <a:r>
              <a:rPr lang="en-US" altLang="ja-JP" sz="2800" b="0" dirty="0"/>
              <a:t>&lt;</a:t>
            </a:r>
            <a:r>
              <a:rPr lang="ja-JP" altLang="en-US" sz="2800" b="0" dirty="0"/>
              <a:t>変数</a:t>
            </a:r>
            <a:r>
              <a:rPr lang="en-US" altLang="ja-JP" sz="2800" b="0" dirty="0"/>
              <a:t>&gt; . &lt;</a:t>
            </a:r>
            <a:r>
              <a:rPr lang="ja-JP" altLang="en-US" sz="2800" b="0" dirty="0"/>
              <a:t>ラムダ式</a:t>
            </a:r>
            <a:r>
              <a:rPr lang="en-US" altLang="ja-JP" sz="2800" b="0" dirty="0"/>
              <a:t>&gt;)</a:t>
            </a:r>
            <a:endParaRPr lang="ja-JP" altLang="en-US" sz="2800" b="0" dirty="0"/>
          </a:p>
          <a:p>
            <a:r>
              <a:rPr lang="en-US" altLang="ja-JP" sz="2800" b="0" dirty="0"/>
              <a:t>                </a:t>
            </a:r>
            <a:r>
              <a:rPr lang="en-US" altLang="ja-JP" sz="2800" dirty="0"/>
              <a:t> </a:t>
            </a:r>
            <a:r>
              <a:rPr lang="en-US" altLang="ja-JP" sz="2800" dirty="0" smtClean="0"/>
              <a:t> </a:t>
            </a:r>
            <a:r>
              <a:rPr lang="en-US" altLang="ja-JP" sz="2800" b="0" dirty="0" smtClean="0"/>
              <a:t>|</a:t>
            </a:r>
            <a:r>
              <a:rPr lang="en-US" altLang="ja-JP" sz="2800" b="0" i="1" dirty="0" smtClean="0"/>
              <a:t> </a:t>
            </a:r>
            <a:r>
              <a:rPr lang="en-US" altLang="ja-JP" sz="2800" b="0" dirty="0"/>
              <a:t>(&lt;</a:t>
            </a:r>
            <a:r>
              <a:rPr lang="ja-JP" altLang="en-US" sz="2800" b="0" dirty="0"/>
              <a:t>ラムダ式</a:t>
            </a:r>
            <a:r>
              <a:rPr lang="en-US" altLang="ja-JP" sz="2800" b="0" dirty="0"/>
              <a:t>&gt; &lt;</a:t>
            </a:r>
            <a:r>
              <a:rPr lang="ja-JP" altLang="en-US" sz="2800" b="0" dirty="0"/>
              <a:t>ラムダ式</a:t>
            </a:r>
            <a:r>
              <a:rPr lang="en-US" altLang="ja-JP" sz="2800" b="0" dirty="0"/>
              <a:t>&gt;)</a:t>
            </a:r>
          </a:p>
          <a:p>
            <a:r>
              <a:rPr lang="en-US" altLang="ja-JP" sz="2800" b="0" dirty="0"/>
              <a:t>&lt;</a:t>
            </a:r>
            <a:r>
              <a:rPr lang="ja-JP" altLang="en-US" sz="2800" b="0" dirty="0"/>
              <a:t>定数</a:t>
            </a:r>
            <a:r>
              <a:rPr lang="en-US" altLang="ja-JP" sz="2800" b="0" dirty="0"/>
              <a:t>&gt; ::= 0 | 1 | 2 | 3 | …</a:t>
            </a:r>
          </a:p>
          <a:p>
            <a:r>
              <a:rPr lang="en-US" altLang="ja-JP" sz="2800" b="0" dirty="0"/>
              <a:t>&lt;</a:t>
            </a:r>
            <a:r>
              <a:rPr lang="ja-JP" altLang="en-US" sz="2800" b="0" dirty="0"/>
              <a:t>変数</a:t>
            </a:r>
            <a:r>
              <a:rPr lang="en-US" altLang="ja-JP" sz="2800" b="0" dirty="0"/>
              <a:t>&gt; ::= x | y | z | w | …</a:t>
            </a:r>
            <a:endParaRPr lang="ja-JP" altLang="en-US" sz="2800" b="0"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タイトル 12"/>
          <p:cNvSpPr>
            <a:spLocks noGrp="1"/>
          </p:cNvSpPr>
          <p:nvPr>
            <p:ph type="title" idx="4294967295"/>
          </p:nvPr>
        </p:nvSpPr>
        <p:spPr/>
        <p:txBody>
          <a:bodyPr/>
          <a:lstStyle/>
          <a:p>
            <a:r>
              <a:rPr lang="ja-JP" altLang="en-US" dirty="0" smtClean="0">
                <a:sym typeface="Symbol" pitchFamily="18" charset="2"/>
              </a:rPr>
              <a:t>練習問題４</a:t>
            </a:r>
          </a:p>
        </p:txBody>
      </p:sp>
      <p:sp>
        <p:nvSpPr>
          <p:cNvPr id="4" name="正方形/長方形 3"/>
          <p:cNvSpPr/>
          <p:nvPr/>
        </p:nvSpPr>
        <p:spPr>
          <a:xfrm>
            <a:off x="1115616" y="1700808"/>
            <a:ext cx="6624736" cy="1384995"/>
          </a:xfrm>
          <a:prstGeom prst="rect">
            <a:avLst/>
          </a:prstGeom>
        </p:spPr>
        <p:txBody>
          <a:bodyPr wrap="square">
            <a:spAutoFit/>
          </a:bodyPr>
          <a:lstStyle/>
          <a:p>
            <a:r>
              <a:rPr lang="ja-JP" altLang="en-US" sz="2800" dirty="0" smtClean="0"/>
              <a:t>ラムダ式 </a:t>
            </a:r>
            <a:r>
              <a:rPr lang="en-US" altLang="ja-JP" sz="2800" dirty="0" smtClean="0"/>
              <a:t>(</a:t>
            </a:r>
            <a:r>
              <a:rPr lang="en-US" altLang="ja-JP" sz="2800" dirty="0" err="1" smtClean="0"/>
              <a:t>λx</a:t>
            </a:r>
            <a:r>
              <a:rPr lang="en-US" altLang="ja-JP" sz="2800" dirty="0" smtClean="0"/>
              <a:t>. </a:t>
            </a:r>
            <a:r>
              <a:rPr lang="en-US" altLang="ja-JP" sz="2800" dirty="0" err="1" smtClean="0"/>
              <a:t>λy</a:t>
            </a:r>
            <a:r>
              <a:rPr lang="en-US" altLang="ja-JP" sz="2800" dirty="0" smtClean="0"/>
              <a:t>. x y)  (</a:t>
            </a:r>
            <a:r>
              <a:rPr lang="en-US" altLang="ja-JP" sz="2800" dirty="0" err="1" smtClean="0"/>
              <a:t>λz</a:t>
            </a:r>
            <a:r>
              <a:rPr lang="en-US" altLang="ja-JP" sz="2800" dirty="0" smtClean="0"/>
              <a:t>. z) w </a:t>
            </a:r>
            <a:r>
              <a:rPr lang="ja-JP" altLang="en-US" sz="2800" dirty="0" smtClean="0"/>
              <a:t>は、何度か</a:t>
            </a:r>
            <a:r>
              <a:rPr lang="en-US" altLang="ja-JP" sz="2800" dirty="0" smtClean="0"/>
              <a:t>β</a:t>
            </a:r>
            <a:r>
              <a:rPr lang="ja-JP" altLang="en-US" sz="2800" dirty="0" smtClean="0"/>
              <a:t>変換を行うことによって</a:t>
            </a:r>
            <a:r>
              <a:rPr lang="en-US" altLang="ja-JP" sz="2800" dirty="0" smtClean="0"/>
              <a:t>w</a:t>
            </a:r>
            <a:r>
              <a:rPr lang="ja-JP" altLang="en-US" sz="2800" dirty="0" smtClean="0"/>
              <a:t>に変換できるが、その過程を示せ。</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タイトル 12"/>
          <p:cNvSpPr>
            <a:spLocks noGrp="1"/>
          </p:cNvSpPr>
          <p:nvPr>
            <p:ph type="title" idx="4294967295"/>
          </p:nvPr>
        </p:nvSpPr>
        <p:spPr>
          <a:xfrm>
            <a:off x="685800" y="266700"/>
            <a:ext cx="7772400" cy="1143000"/>
          </a:xfrm>
        </p:spPr>
        <p:txBody>
          <a:bodyPr/>
          <a:lstStyle/>
          <a:p>
            <a:r>
              <a:rPr lang="en-US" altLang="ja-JP" smtClean="0"/>
              <a:t>Church-Rosser</a:t>
            </a:r>
            <a:r>
              <a:rPr lang="ja-JP" altLang="en-US" smtClean="0"/>
              <a:t>の定理</a:t>
            </a:r>
          </a:p>
        </p:txBody>
      </p:sp>
      <p:sp>
        <p:nvSpPr>
          <p:cNvPr id="133123" name="Text Box 3"/>
          <p:cNvSpPr txBox="1">
            <a:spLocks noChangeArrowheads="1"/>
          </p:cNvSpPr>
          <p:nvPr/>
        </p:nvSpPr>
        <p:spPr bwMode="auto">
          <a:xfrm>
            <a:off x="1622425" y="2111375"/>
            <a:ext cx="184150" cy="457200"/>
          </a:xfrm>
          <a:prstGeom prst="rect">
            <a:avLst/>
          </a:prstGeom>
          <a:noFill/>
          <a:ln w="9525">
            <a:noFill/>
            <a:miter lim="800000"/>
            <a:headEnd/>
            <a:tailEnd/>
          </a:ln>
          <a:effectLst/>
        </p:spPr>
        <p:txBody>
          <a:bodyPr wrap="none">
            <a:spAutoFit/>
          </a:bodyPr>
          <a:lstStyle/>
          <a:p>
            <a:endParaRPr lang="en-US" altLang="ja-JP"/>
          </a:p>
        </p:txBody>
      </p:sp>
      <p:sp>
        <p:nvSpPr>
          <p:cNvPr id="133124" name="Text Box 4"/>
          <p:cNvSpPr txBox="1">
            <a:spLocks noChangeArrowheads="1"/>
          </p:cNvSpPr>
          <p:nvPr/>
        </p:nvSpPr>
        <p:spPr bwMode="auto">
          <a:xfrm>
            <a:off x="1071538" y="1857364"/>
            <a:ext cx="7435049" cy="954107"/>
          </a:xfrm>
          <a:prstGeom prst="rect">
            <a:avLst/>
          </a:prstGeom>
          <a:noFill/>
          <a:ln w="9525">
            <a:noFill/>
            <a:miter lim="800000"/>
            <a:headEnd/>
            <a:tailEnd/>
          </a:ln>
          <a:effectLst/>
        </p:spPr>
        <p:txBody>
          <a:bodyPr wrap="none">
            <a:spAutoFit/>
          </a:bodyPr>
          <a:lstStyle/>
          <a:p>
            <a:r>
              <a:rPr lang="en-US" altLang="ja-JP" sz="2800" b="0" i="1" dirty="0"/>
              <a:t>M</a:t>
            </a:r>
            <a:r>
              <a:rPr lang="en-US" altLang="ja-JP" sz="2800" b="0" dirty="0"/>
              <a:t> </a:t>
            </a:r>
            <a:r>
              <a:rPr lang="en-US" altLang="ja-JP" sz="2800" b="0" dirty="0">
                <a:sym typeface="Symbol" pitchFamily="18" charset="2"/>
              </a:rPr>
              <a:t>* </a:t>
            </a:r>
            <a:r>
              <a:rPr lang="en-US" altLang="ja-JP" sz="2800" b="0" i="1" dirty="0">
                <a:sym typeface="Symbol" pitchFamily="18" charset="2"/>
              </a:rPr>
              <a:t>M</a:t>
            </a:r>
            <a:r>
              <a:rPr lang="en-US" altLang="ja-JP" sz="2800" b="0" baseline="-25000" dirty="0">
                <a:sym typeface="Symbol" pitchFamily="18" charset="2"/>
              </a:rPr>
              <a:t>1</a:t>
            </a:r>
            <a:r>
              <a:rPr lang="en-US" altLang="ja-JP" sz="2800" b="0" dirty="0">
                <a:sym typeface="Symbol" pitchFamily="18" charset="2"/>
              </a:rPr>
              <a:t> </a:t>
            </a:r>
            <a:r>
              <a:rPr lang="ja-JP" altLang="en-US" sz="2800" b="0" dirty="0">
                <a:sym typeface="Symbol" pitchFamily="18" charset="2"/>
              </a:rPr>
              <a:t>かつ</a:t>
            </a:r>
            <a:r>
              <a:rPr lang="en-US" altLang="ja-JP" sz="2800" b="0" i="1" dirty="0"/>
              <a:t>M</a:t>
            </a:r>
            <a:r>
              <a:rPr lang="en-US" altLang="ja-JP" sz="2800" b="0" dirty="0"/>
              <a:t> </a:t>
            </a:r>
            <a:r>
              <a:rPr lang="en-US" altLang="ja-JP" sz="2800" b="0" dirty="0">
                <a:sym typeface="Symbol" pitchFamily="18" charset="2"/>
              </a:rPr>
              <a:t>* </a:t>
            </a:r>
            <a:r>
              <a:rPr lang="en-US" altLang="ja-JP" sz="2800" b="0" i="1" dirty="0">
                <a:sym typeface="Symbol" pitchFamily="18" charset="2"/>
              </a:rPr>
              <a:t>M</a:t>
            </a:r>
            <a:r>
              <a:rPr lang="en-US" altLang="ja-JP" sz="2800" b="0" baseline="-25000" dirty="0">
                <a:sym typeface="Symbol" pitchFamily="18" charset="2"/>
              </a:rPr>
              <a:t>2 </a:t>
            </a:r>
            <a:r>
              <a:rPr lang="ja-JP" altLang="en-US" sz="2800" b="0" dirty="0">
                <a:sym typeface="Symbol" pitchFamily="18" charset="2"/>
              </a:rPr>
              <a:t>ならばあるラムダ式</a:t>
            </a:r>
            <a:r>
              <a:rPr lang="en-US" altLang="ja-JP" sz="2800" b="0" i="1" dirty="0">
                <a:sym typeface="Symbol" pitchFamily="18" charset="2"/>
              </a:rPr>
              <a:t>N</a:t>
            </a:r>
            <a:r>
              <a:rPr lang="ja-JP" altLang="en-US" sz="2800" b="0" dirty="0">
                <a:sym typeface="Symbol" pitchFamily="18" charset="2"/>
              </a:rPr>
              <a:t>が</a:t>
            </a:r>
          </a:p>
          <a:p>
            <a:r>
              <a:rPr lang="ja-JP" altLang="en-US" sz="2800" b="0" dirty="0">
                <a:sym typeface="Symbol" pitchFamily="18" charset="2"/>
              </a:rPr>
              <a:t>存在して </a:t>
            </a:r>
            <a:r>
              <a:rPr lang="en-US" altLang="ja-JP" sz="2800" b="0" i="1" dirty="0">
                <a:sym typeface="Symbol" pitchFamily="18" charset="2"/>
              </a:rPr>
              <a:t>M</a:t>
            </a:r>
            <a:r>
              <a:rPr lang="en-US" altLang="ja-JP" sz="2800" b="0" baseline="-25000" dirty="0">
                <a:sym typeface="Symbol" pitchFamily="18" charset="2"/>
              </a:rPr>
              <a:t>1</a:t>
            </a:r>
            <a:r>
              <a:rPr lang="en-US" altLang="ja-JP" sz="2800" b="0" dirty="0">
                <a:sym typeface="Symbol" pitchFamily="18" charset="2"/>
              </a:rPr>
              <a:t> * </a:t>
            </a:r>
            <a:r>
              <a:rPr lang="en-US" altLang="ja-JP" sz="2800" b="0" i="1" dirty="0">
                <a:sym typeface="Symbol" pitchFamily="18" charset="2"/>
              </a:rPr>
              <a:t>N</a:t>
            </a:r>
            <a:r>
              <a:rPr lang="en-US" altLang="ja-JP" sz="2800" b="0" dirty="0">
                <a:sym typeface="Symbol" pitchFamily="18" charset="2"/>
              </a:rPr>
              <a:t> </a:t>
            </a:r>
            <a:r>
              <a:rPr lang="ja-JP" altLang="en-US" sz="2800" b="0" dirty="0">
                <a:sym typeface="Symbol" pitchFamily="18" charset="2"/>
              </a:rPr>
              <a:t>かつ</a:t>
            </a:r>
            <a:r>
              <a:rPr lang="en-US" altLang="ja-JP" sz="2800" b="0" i="1" dirty="0"/>
              <a:t>M</a:t>
            </a:r>
            <a:r>
              <a:rPr lang="en-US" altLang="ja-JP" sz="2800" b="0" i="1" baseline="-25000" dirty="0"/>
              <a:t>2</a:t>
            </a:r>
            <a:r>
              <a:rPr lang="en-US" altLang="ja-JP" sz="2800" b="0" dirty="0"/>
              <a:t> </a:t>
            </a:r>
            <a:r>
              <a:rPr lang="en-US" altLang="ja-JP" sz="2800" b="0" dirty="0">
                <a:sym typeface="Symbol" pitchFamily="18" charset="2"/>
              </a:rPr>
              <a:t>* </a:t>
            </a:r>
            <a:r>
              <a:rPr lang="en-US" altLang="ja-JP" sz="2800" b="0" i="1" dirty="0">
                <a:sym typeface="Symbol" pitchFamily="18" charset="2"/>
              </a:rPr>
              <a:t>N</a:t>
            </a:r>
            <a:r>
              <a:rPr lang="en-US" altLang="ja-JP" sz="2800" b="0" dirty="0">
                <a:sym typeface="Symbol" pitchFamily="18" charset="2"/>
              </a:rPr>
              <a:t> </a:t>
            </a:r>
            <a:r>
              <a:rPr lang="ja-JP" altLang="en-US" sz="2800" b="0" dirty="0">
                <a:sym typeface="Symbol" pitchFamily="18" charset="2"/>
              </a:rPr>
              <a:t>が成り立つ。</a:t>
            </a:r>
            <a:endParaRPr lang="en-US" altLang="ja-JP" sz="2800" b="0" dirty="0">
              <a:sym typeface="Symbol" pitchFamily="18" charset="2"/>
            </a:endParaRP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タイトル 12"/>
          <p:cNvSpPr>
            <a:spLocks noGrp="1"/>
          </p:cNvSpPr>
          <p:nvPr>
            <p:ph type="title" idx="4294967295"/>
          </p:nvPr>
        </p:nvSpPr>
        <p:spPr>
          <a:xfrm>
            <a:off x="685800" y="266700"/>
            <a:ext cx="7772400" cy="1143000"/>
          </a:xfrm>
        </p:spPr>
        <p:txBody>
          <a:bodyPr/>
          <a:lstStyle/>
          <a:p>
            <a:r>
              <a:rPr lang="ja-JP" altLang="en-US" dirty="0" smtClean="0"/>
              <a:t>例</a:t>
            </a:r>
          </a:p>
        </p:txBody>
      </p:sp>
      <p:sp>
        <p:nvSpPr>
          <p:cNvPr id="133123" name="Text Box 3"/>
          <p:cNvSpPr txBox="1">
            <a:spLocks noChangeArrowheads="1"/>
          </p:cNvSpPr>
          <p:nvPr/>
        </p:nvSpPr>
        <p:spPr bwMode="auto">
          <a:xfrm>
            <a:off x="1622425" y="2111375"/>
            <a:ext cx="184150" cy="457200"/>
          </a:xfrm>
          <a:prstGeom prst="rect">
            <a:avLst/>
          </a:prstGeom>
          <a:noFill/>
          <a:ln w="9525">
            <a:noFill/>
            <a:miter lim="800000"/>
            <a:headEnd/>
            <a:tailEnd/>
          </a:ln>
          <a:effectLst/>
        </p:spPr>
        <p:txBody>
          <a:bodyPr wrap="none">
            <a:spAutoFit/>
          </a:bodyPr>
          <a:lstStyle/>
          <a:p>
            <a:endParaRPr lang="en-US" altLang="ja-JP"/>
          </a:p>
        </p:txBody>
      </p:sp>
      <p:sp>
        <p:nvSpPr>
          <p:cNvPr id="5" name="Text Box 3"/>
          <p:cNvSpPr txBox="1">
            <a:spLocks noChangeArrowheads="1"/>
          </p:cNvSpPr>
          <p:nvPr/>
        </p:nvSpPr>
        <p:spPr bwMode="auto">
          <a:xfrm>
            <a:off x="1000100" y="1428736"/>
            <a:ext cx="7091362" cy="5262979"/>
          </a:xfrm>
          <a:prstGeom prst="rect">
            <a:avLst/>
          </a:prstGeom>
          <a:noFill/>
          <a:ln w="9525">
            <a:noFill/>
            <a:miter lim="800000"/>
            <a:headEnd/>
            <a:tailEnd/>
          </a:ln>
          <a:effectLst/>
        </p:spPr>
        <p:txBody>
          <a:bodyPr>
            <a:spAutoFit/>
          </a:bodyPr>
          <a:lstStyle/>
          <a:p>
            <a:pPr indent="-457200"/>
            <a:r>
              <a:rPr lang="ja-JP" altLang="en-US" sz="2800" b="0" dirty="0"/>
              <a:t>ラムダ式 </a:t>
            </a:r>
            <a:r>
              <a:rPr lang="en-US" altLang="ja-JP" sz="2800" b="0" dirty="0"/>
              <a:t>(</a:t>
            </a:r>
            <a:r>
              <a:rPr lang="en-US" altLang="ja-JP" sz="2800" b="0" dirty="0">
                <a:sym typeface="Symbol" pitchFamily="18" charset="2"/>
              </a:rPr>
              <a:t>x. y. x y)  (z. z) w </a:t>
            </a:r>
            <a:r>
              <a:rPr lang="ja-JP" altLang="en-US" sz="2800" b="0" dirty="0">
                <a:sym typeface="Symbol" pitchFamily="18" charset="2"/>
              </a:rPr>
              <a:t>は</a:t>
            </a:r>
            <a:r>
              <a:rPr lang="ja-JP" altLang="en-US" sz="2800" b="0" dirty="0" smtClean="0">
                <a:sym typeface="Symbol" pitchFamily="18" charset="2"/>
              </a:rPr>
              <a:t>、</a:t>
            </a:r>
            <a:r>
              <a:rPr lang="en-US" altLang="ja-JP" sz="2800" dirty="0" smtClean="0"/>
              <a:t> </a:t>
            </a:r>
          </a:p>
          <a:p>
            <a:pPr indent="-457200"/>
            <a:r>
              <a:rPr lang="en-US" altLang="ja-JP" sz="2800" dirty="0" smtClean="0"/>
              <a:t>(</a:t>
            </a:r>
            <a:r>
              <a:rPr lang="en-US" altLang="ja-JP" sz="2800" dirty="0" smtClean="0">
                <a:sym typeface="Symbol" pitchFamily="18" charset="2"/>
              </a:rPr>
              <a:t>x. y. x y)  (z. z) w </a:t>
            </a:r>
            <a:r>
              <a:rPr lang="en-US" altLang="ja-JP" sz="2800" dirty="0" smtClean="0">
                <a:sym typeface="Symbol"/>
              </a:rPr>
              <a:t></a:t>
            </a:r>
            <a:r>
              <a:rPr lang="ja-JP" altLang="en-US" sz="2800" dirty="0" smtClean="0">
                <a:sym typeface="Symbol"/>
              </a:rPr>
              <a:t> </a:t>
            </a:r>
            <a:r>
              <a:rPr lang="en-US" altLang="ja-JP" sz="2800" dirty="0" smtClean="0">
                <a:sym typeface="Symbol"/>
              </a:rPr>
              <a:t>(</a:t>
            </a:r>
            <a:r>
              <a:rPr lang="en-US" altLang="ja-JP" sz="2800" dirty="0" err="1" smtClean="0">
                <a:sym typeface="Symbol"/>
              </a:rPr>
              <a:t>λy</a:t>
            </a:r>
            <a:r>
              <a:rPr lang="en-US" altLang="ja-JP" sz="2800" dirty="0" smtClean="0">
                <a:sym typeface="Symbol"/>
              </a:rPr>
              <a:t>. (</a:t>
            </a:r>
            <a:r>
              <a:rPr lang="en-US" altLang="ja-JP" sz="2800" dirty="0" err="1" smtClean="0">
                <a:sym typeface="Symbol"/>
              </a:rPr>
              <a:t>λz</a:t>
            </a:r>
            <a:r>
              <a:rPr lang="en-US" altLang="ja-JP" sz="2800" dirty="0" smtClean="0">
                <a:sym typeface="Symbol"/>
              </a:rPr>
              <a:t>. z) y) w</a:t>
            </a:r>
          </a:p>
          <a:p>
            <a:pPr indent="-457200"/>
            <a:r>
              <a:rPr lang="ja-JP" altLang="en-US" sz="2800" dirty="0" err="1" smtClean="0">
                <a:sym typeface="Symbol"/>
              </a:rPr>
              <a:t>のように</a:t>
            </a:r>
            <a:r>
              <a:rPr lang="ja-JP" altLang="en-US" sz="2800" dirty="0" smtClean="0">
                <a:sym typeface="Symbol"/>
              </a:rPr>
              <a:t>まず</a:t>
            </a:r>
            <a:r>
              <a:rPr lang="en-US" altLang="ja-JP" sz="2800" dirty="0" smtClean="0">
                <a:sym typeface="Symbol"/>
              </a:rPr>
              <a:t>β</a:t>
            </a:r>
            <a:r>
              <a:rPr lang="ja-JP" altLang="en-US" sz="2800" dirty="0" smtClean="0">
                <a:sym typeface="Symbol"/>
              </a:rPr>
              <a:t>変換される。この</a:t>
            </a:r>
            <a:r>
              <a:rPr lang="en-US" altLang="ja-JP" sz="2800" dirty="0" smtClean="0">
                <a:sym typeface="Symbol"/>
              </a:rPr>
              <a:t>λ</a:t>
            </a:r>
            <a:r>
              <a:rPr lang="ja-JP" altLang="en-US" sz="2800" dirty="0" smtClean="0">
                <a:sym typeface="Symbol"/>
              </a:rPr>
              <a:t>式に対し、２通りの</a:t>
            </a:r>
            <a:r>
              <a:rPr lang="en-US" altLang="ja-JP" sz="2800" dirty="0" smtClean="0">
                <a:sym typeface="Symbol"/>
              </a:rPr>
              <a:t>β</a:t>
            </a:r>
            <a:r>
              <a:rPr lang="ja-JP" altLang="en-US" sz="2800" dirty="0" smtClean="0">
                <a:sym typeface="Symbol"/>
              </a:rPr>
              <a:t>変換の適用が可能である。</a:t>
            </a:r>
            <a:endParaRPr lang="en-US" altLang="ja-JP" sz="2800" dirty="0" smtClean="0">
              <a:sym typeface="Symbol"/>
            </a:endParaRPr>
          </a:p>
          <a:p>
            <a:pPr marL="514350" indent="-514350">
              <a:buAutoNum type="arabicParenBoth"/>
            </a:pPr>
            <a:r>
              <a:rPr lang="en-US" altLang="ja-JP" sz="2800" dirty="0" smtClean="0">
                <a:sym typeface="Symbol"/>
              </a:rPr>
              <a:t>(</a:t>
            </a:r>
            <a:r>
              <a:rPr lang="en-US" altLang="ja-JP" sz="2800" dirty="0" err="1" smtClean="0">
                <a:sym typeface="Symbol"/>
              </a:rPr>
              <a:t>λy</a:t>
            </a:r>
            <a:r>
              <a:rPr lang="en-US" altLang="ja-JP" sz="2800" dirty="0" smtClean="0">
                <a:sym typeface="Symbol"/>
              </a:rPr>
              <a:t>. (</a:t>
            </a:r>
            <a:r>
              <a:rPr lang="en-US" altLang="ja-JP" sz="2800" dirty="0" err="1" smtClean="0">
                <a:sym typeface="Symbol"/>
              </a:rPr>
              <a:t>λz</a:t>
            </a:r>
            <a:r>
              <a:rPr lang="en-US" altLang="ja-JP" sz="2800" dirty="0" smtClean="0">
                <a:sym typeface="Symbol"/>
              </a:rPr>
              <a:t>. z) y) w</a:t>
            </a:r>
            <a:r>
              <a:rPr lang="ja-JP" altLang="en-US" sz="2800" dirty="0" smtClean="0">
                <a:sym typeface="Symbol"/>
              </a:rPr>
              <a:t> </a:t>
            </a:r>
            <a:r>
              <a:rPr lang="en-US" altLang="ja-JP" sz="2800" dirty="0" smtClean="0">
                <a:sym typeface="Symbol"/>
              </a:rPr>
              <a:t></a:t>
            </a:r>
            <a:r>
              <a:rPr lang="ja-JP" altLang="en-US" sz="2800" dirty="0" smtClean="0">
                <a:sym typeface="Symbol"/>
              </a:rPr>
              <a:t> </a:t>
            </a:r>
            <a:r>
              <a:rPr lang="en-US" altLang="ja-JP" sz="2800" dirty="0" smtClean="0">
                <a:sym typeface="Symbol"/>
              </a:rPr>
              <a:t>(</a:t>
            </a:r>
            <a:r>
              <a:rPr lang="en-US" altLang="ja-JP" sz="2800" dirty="0" err="1" smtClean="0">
                <a:sym typeface="Symbol"/>
              </a:rPr>
              <a:t>λy</a:t>
            </a:r>
            <a:r>
              <a:rPr lang="en-US" altLang="ja-JP" sz="2800" dirty="0" smtClean="0">
                <a:sym typeface="Symbol"/>
              </a:rPr>
              <a:t>. y) w</a:t>
            </a:r>
          </a:p>
          <a:p>
            <a:pPr marL="514350" indent="-514350">
              <a:buFontTx/>
              <a:buAutoNum type="arabicParenBoth"/>
            </a:pPr>
            <a:r>
              <a:rPr lang="en-US" altLang="ja-JP" sz="2800" dirty="0" smtClean="0">
                <a:sym typeface="Symbol"/>
              </a:rPr>
              <a:t>(</a:t>
            </a:r>
            <a:r>
              <a:rPr lang="en-US" altLang="ja-JP" sz="2800" dirty="0" err="1" smtClean="0">
                <a:sym typeface="Symbol"/>
              </a:rPr>
              <a:t>λy</a:t>
            </a:r>
            <a:r>
              <a:rPr lang="en-US" altLang="ja-JP" sz="2800" dirty="0" smtClean="0">
                <a:sym typeface="Symbol"/>
              </a:rPr>
              <a:t>. (</a:t>
            </a:r>
            <a:r>
              <a:rPr lang="en-US" altLang="ja-JP" sz="2800" dirty="0" err="1" smtClean="0">
                <a:sym typeface="Symbol"/>
              </a:rPr>
              <a:t>λz</a:t>
            </a:r>
            <a:r>
              <a:rPr lang="en-US" altLang="ja-JP" sz="2800" dirty="0" smtClean="0">
                <a:sym typeface="Symbol"/>
              </a:rPr>
              <a:t>. z) y) w</a:t>
            </a:r>
            <a:r>
              <a:rPr lang="ja-JP" altLang="en-US" sz="2800" dirty="0" smtClean="0">
                <a:sym typeface="Symbol"/>
              </a:rPr>
              <a:t> </a:t>
            </a:r>
            <a:r>
              <a:rPr lang="en-US" altLang="ja-JP" sz="2800" dirty="0" smtClean="0">
                <a:sym typeface="Symbol"/>
              </a:rPr>
              <a:t></a:t>
            </a:r>
            <a:r>
              <a:rPr lang="ja-JP" altLang="en-US" sz="2800" dirty="0" smtClean="0">
                <a:sym typeface="Symbol"/>
              </a:rPr>
              <a:t> </a:t>
            </a:r>
            <a:r>
              <a:rPr lang="en-US" altLang="ja-JP" sz="2800" dirty="0" smtClean="0">
                <a:sym typeface="Symbol"/>
              </a:rPr>
              <a:t>(</a:t>
            </a:r>
            <a:r>
              <a:rPr lang="en-US" altLang="ja-JP" sz="2800" dirty="0" err="1" smtClean="0">
                <a:sym typeface="Symbol"/>
              </a:rPr>
              <a:t>λz</a:t>
            </a:r>
            <a:r>
              <a:rPr lang="en-US" altLang="ja-JP" sz="2800" dirty="0" smtClean="0">
                <a:sym typeface="Symbol"/>
              </a:rPr>
              <a:t>. z) w</a:t>
            </a:r>
          </a:p>
          <a:p>
            <a:pPr marL="514350" indent="-514350"/>
            <a:r>
              <a:rPr lang="en-US" altLang="ja-JP" sz="2800" dirty="0" smtClean="0">
                <a:sym typeface="Symbol"/>
              </a:rPr>
              <a:t>(1), (2)</a:t>
            </a:r>
            <a:r>
              <a:rPr lang="ja-JP" altLang="en-US" sz="2800" dirty="0" smtClean="0">
                <a:sym typeface="Symbol"/>
              </a:rPr>
              <a:t>に対して</a:t>
            </a:r>
            <a:r>
              <a:rPr lang="en-US" altLang="ja-JP" sz="2800" dirty="0" smtClean="0">
                <a:sym typeface="Symbol"/>
              </a:rPr>
              <a:t>β</a:t>
            </a:r>
            <a:r>
              <a:rPr lang="ja-JP" altLang="en-US" sz="2800" dirty="0" smtClean="0">
                <a:sym typeface="Symbol"/>
              </a:rPr>
              <a:t>変換を一度適用すると、どちらも</a:t>
            </a:r>
            <a:r>
              <a:rPr lang="en-US" altLang="ja-JP" sz="2800" dirty="0" smtClean="0">
                <a:sym typeface="Symbol"/>
              </a:rPr>
              <a:t>w</a:t>
            </a:r>
            <a:r>
              <a:rPr lang="ja-JP" altLang="en-US" sz="2800" dirty="0" smtClean="0">
                <a:sym typeface="Symbol"/>
              </a:rPr>
              <a:t>になる。</a:t>
            </a:r>
            <a:endParaRPr lang="en-US" altLang="ja-JP" sz="2800" dirty="0" smtClean="0">
              <a:sym typeface="Symbol"/>
            </a:endParaRPr>
          </a:p>
          <a:p>
            <a:pPr indent="-514350"/>
            <a:r>
              <a:rPr lang="ja-JP" altLang="en-US" sz="2800" dirty="0" smtClean="0">
                <a:sym typeface="Symbol"/>
              </a:rPr>
              <a:t>このように、</a:t>
            </a:r>
            <a:r>
              <a:rPr lang="en-US" altLang="ja-JP" sz="2800" dirty="0" smtClean="0">
                <a:sym typeface="Symbol"/>
              </a:rPr>
              <a:t>β</a:t>
            </a:r>
            <a:r>
              <a:rPr lang="ja-JP" altLang="en-US" sz="2800" dirty="0" smtClean="0">
                <a:sym typeface="Symbol"/>
              </a:rPr>
              <a:t>変換で一度枝分かれした後、必ず合流する経路があるというのが</a:t>
            </a:r>
            <a:r>
              <a:rPr lang="en-US" altLang="ja-JP" sz="2800" dirty="0" smtClean="0">
                <a:sym typeface="Symbol"/>
              </a:rPr>
              <a:t>Church-Rosser</a:t>
            </a:r>
            <a:r>
              <a:rPr lang="ja-JP" altLang="en-US" sz="2800" dirty="0" smtClean="0">
                <a:sym typeface="Symbol"/>
              </a:rPr>
              <a:t>定理である。</a:t>
            </a:r>
            <a:endParaRPr lang="en-US" altLang="ja-JP" sz="2800" dirty="0" smtClean="0">
              <a:sym typeface="Symbol" pitchFamily="18" charset="2"/>
            </a:endParaRPr>
          </a:p>
          <a:p>
            <a:pPr marL="457200" indent="-457200"/>
            <a:endParaRPr lang="ja-JP" altLang="en-US" sz="2800" b="0" dirty="0">
              <a:sym typeface="Symbol" pitchFamily="18" charset="2"/>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タイトル 12"/>
          <p:cNvSpPr>
            <a:spLocks noGrp="1"/>
          </p:cNvSpPr>
          <p:nvPr>
            <p:ph type="title" idx="4294967295"/>
          </p:nvPr>
        </p:nvSpPr>
        <p:spPr/>
        <p:txBody>
          <a:bodyPr/>
          <a:lstStyle/>
          <a:p>
            <a:r>
              <a:rPr lang="ja-JP" altLang="en-US" dirty="0" smtClean="0">
                <a:sym typeface="Symbol" pitchFamily="18" charset="2"/>
              </a:rPr>
              <a:t>練習問題５</a:t>
            </a:r>
          </a:p>
        </p:txBody>
      </p:sp>
      <p:sp>
        <p:nvSpPr>
          <p:cNvPr id="4" name="正方形/長方形 3"/>
          <p:cNvSpPr/>
          <p:nvPr/>
        </p:nvSpPr>
        <p:spPr>
          <a:xfrm>
            <a:off x="755576" y="1484784"/>
            <a:ext cx="7704856" cy="2246769"/>
          </a:xfrm>
          <a:prstGeom prst="rect">
            <a:avLst/>
          </a:prstGeom>
        </p:spPr>
        <p:txBody>
          <a:bodyPr wrap="square">
            <a:spAutoFit/>
          </a:bodyPr>
          <a:lstStyle/>
          <a:p>
            <a:r>
              <a:rPr lang="ja-JP" altLang="en-US" sz="2800" dirty="0" smtClean="0"/>
              <a:t>ラムダ式 </a:t>
            </a:r>
            <a:r>
              <a:rPr lang="en-US" altLang="ja-JP" sz="2800" dirty="0" smtClean="0"/>
              <a:t>(</a:t>
            </a:r>
            <a:r>
              <a:rPr lang="en-US" altLang="ja-JP" sz="2800" dirty="0" err="1" smtClean="0"/>
              <a:t>λx</a:t>
            </a:r>
            <a:r>
              <a:rPr lang="en-US" altLang="ja-JP" sz="2800" dirty="0" smtClean="0"/>
              <a:t>. </a:t>
            </a:r>
            <a:r>
              <a:rPr lang="en-US" altLang="ja-JP" sz="2800" dirty="0" err="1" smtClean="0"/>
              <a:t>λy</a:t>
            </a:r>
            <a:r>
              <a:rPr lang="en-US" altLang="ja-JP" sz="2800" dirty="0" smtClean="0"/>
              <a:t>. x y)  (</a:t>
            </a:r>
            <a:r>
              <a:rPr lang="en-US" altLang="ja-JP" sz="2800" dirty="0" err="1" smtClean="0"/>
              <a:t>λx</a:t>
            </a:r>
            <a:r>
              <a:rPr lang="en-US" altLang="ja-JP" sz="2800" dirty="0" smtClean="0"/>
              <a:t>. x y) w</a:t>
            </a:r>
            <a:r>
              <a:rPr lang="ja-JP" altLang="en-US" sz="2800" dirty="0" smtClean="0"/>
              <a:t>に対して、</a:t>
            </a:r>
            <a:r>
              <a:rPr lang="en-US" altLang="ja-JP" sz="2800" dirty="0" smtClean="0"/>
              <a:t>β</a:t>
            </a:r>
            <a:r>
              <a:rPr lang="ja-JP" altLang="en-US" sz="2800" dirty="0" smtClean="0"/>
              <a:t>変換を適用する箇所のないラムダ式になるまで</a:t>
            </a:r>
            <a:r>
              <a:rPr lang="en-US" altLang="ja-JP" sz="2800" dirty="0" smtClean="0"/>
              <a:t>β</a:t>
            </a:r>
            <a:r>
              <a:rPr lang="ja-JP" altLang="en-US" sz="2800" dirty="0" smtClean="0"/>
              <a:t>変換を適用せよ。また、この例では途中で、２通りの適用可能性のあるラムダ式が出てくる。２通りの</a:t>
            </a:r>
            <a:r>
              <a:rPr lang="en-US" altLang="ja-JP" sz="2800" dirty="0" smtClean="0"/>
              <a:t>β</a:t>
            </a:r>
            <a:r>
              <a:rPr lang="ja-JP" altLang="en-US" sz="2800" dirty="0" smtClean="0"/>
              <a:t>変換列を示せ。</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2"/>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4400" dirty="0" smtClean="0">
                <a:latin typeface="+mj-lt"/>
                <a:ea typeface="+mj-ea"/>
                <a:cs typeface="+mj-cs"/>
                <a:sym typeface="Symbol" pitchFamily="18" charset="2"/>
              </a:rPr>
              <a:t>参考文献</a:t>
            </a:r>
            <a:endParaRPr kumimoji="1" lang="ja-JP" altLang="en-US" sz="4400" b="0" i="0" u="none" strike="noStrike" kern="1200" cap="none" spc="0" normalizeH="0" baseline="0" noProof="0" dirty="0" smtClean="0">
              <a:ln>
                <a:noFill/>
              </a:ln>
              <a:solidFill>
                <a:schemeClr val="tx1"/>
              </a:solidFill>
              <a:effectLst/>
              <a:uLnTx/>
              <a:uFillTx/>
              <a:latin typeface="+mj-lt"/>
              <a:ea typeface="+mj-ea"/>
              <a:cs typeface="+mj-cs"/>
              <a:sym typeface="Symbol" pitchFamily="18" charset="2"/>
            </a:endParaRPr>
          </a:p>
        </p:txBody>
      </p:sp>
      <p:sp>
        <p:nvSpPr>
          <p:cNvPr id="3" name="正方形/長方形 2"/>
          <p:cNvSpPr/>
          <p:nvPr/>
        </p:nvSpPr>
        <p:spPr>
          <a:xfrm>
            <a:off x="395536" y="1700808"/>
            <a:ext cx="8568952" cy="1815882"/>
          </a:xfrm>
          <a:prstGeom prst="rect">
            <a:avLst/>
          </a:prstGeom>
        </p:spPr>
        <p:txBody>
          <a:bodyPr wrap="square">
            <a:spAutoFit/>
          </a:bodyPr>
          <a:lstStyle/>
          <a:p>
            <a:r>
              <a:rPr lang="en-US" altLang="ja-JP" sz="2800" dirty="0" smtClean="0"/>
              <a:t>Alonzo Church, </a:t>
            </a:r>
          </a:p>
          <a:p>
            <a:pPr>
              <a:buNone/>
            </a:pPr>
            <a:r>
              <a:rPr lang="en-US" altLang="ja-JP" sz="2800" dirty="0" smtClean="0"/>
              <a:t>“An unsolvable problem of elementary number theory”,  </a:t>
            </a:r>
          </a:p>
          <a:p>
            <a:pPr>
              <a:buNone/>
            </a:pPr>
            <a:r>
              <a:rPr lang="en-US" altLang="ja-JP" sz="2800" i="1" dirty="0" smtClean="0"/>
              <a:t>American Journal of Mathematics</a:t>
            </a:r>
            <a:r>
              <a:rPr lang="en-US" altLang="ja-JP" sz="2800" dirty="0" smtClean="0"/>
              <a:t>, </a:t>
            </a:r>
          </a:p>
          <a:p>
            <a:pPr>
              <a:buNone/>
            </a:pPr>
            <a:r>
              <a:rPr lang="en-US" altLang="ja-JP" sz="2800" dirty="0" smtClean="0"/>
              <a:t>vol. 58 , pp. 345-363, 1936.</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タイトル 12"/>
          <p:cNvSpPr>
            <a:spLocks noGrp="1"/>
          </p:cNvSpPr>
          <p:nvPr>
            <p:ph type="title" idx="4294967295"/>
          </p:nvPr>
        </p:nvSpPr>
        <p:spPr/>
        <p:txBody>
          <a:bodyPr/>
          <a:lstStyle/>
          <a:p>
            <a:r>
              <a:rPr lang="ja-JP" altLang="en-US" smtClean="0"/>
              <a:t>ラムダ式</a:t>
            </a:r>
          </a:p>
        </p:txBody>
      </p:sp>
      <p:sp>
        <p:nvSpPr>
          <p:cNvPr id="106499" name="Text Box 3"/>
          <p:cNvSpPr txBox="1">
            <a:spLocks noChangeArrowheads="1"/>
          </p:cNvSpPr>
          <p:nvPr/>
        </p:nvSpPr>
        <p:spPr bwMode="auto">
          <a:xfrm>
            <a:off x="976313" y="1785938"/>
            <a:ext cx="6948487" cy="2227262"/>
          </a:xfrm>
          <a:prstGeom prst="rect">
            <a:avLst/>
          </a:prstGeom>
          <a:noFill/>
          <a:ln w="9525">
            <a:noFill/>
            <a:miter lim="800000"/>
            <a:headEnd/>
            <a:tailEnd/>
          </a:ln>
          <a:effectLst/>
        </p:spPr>
        <p:txBody>
          <a:bodyPr>
            <a:spAutoFit/>
          </a:bodyPr>
          <a:lstStyle/>
          <a:p>
            <a:pPr marL="457200" indent="-457200"/>
            <a:r>
              <a:rPr lang="ja-JP" altLang="en-US" sz="2800" b="0" dirty="0"/>
              <a:t>ラムダ式を表記する場合の約束事項</a:t>
            </a:r>
          </a:p>
          <a:p>
            <a:pPr marL="457200" indent="-457200">
              <a:buFontTx/>
              <a:buAutoNum type="arabicPeriod"/>
            </a:pPr>
            <a:r>
              <a:rPr lang="ja-JP" altLang="en-US" sz="2800" b="0" dirty="0"/>
              <a:t>関数適用は左結合する。</a:t>
            </a:r>
          </a:p>
          <a:p>
            <a:pPr marL="457200" indent="-457200">
              <a:buFontTx/>
              <a:buAutoNum type="arabicPeriod"/>
            </a:pPr>
            <a:r>
              <a:rPr lang="ja-JP" altLang="en-US" sz="2800" b="0" dirty="0"/>
              <a:t>ラムダ抽象</a:t>
            </a:r>
            <a:r>
              <a:rPr lang="ja-JP" altLang="en-US" sz="2800" b="0" dirty="0">
                <a:sym typeface="Symbol" pitchFamily="18" charset="2"/>
              </a:rPr>
              <a:t></a:t>
            </a:r>
            <a:r>
              <a:rPr lang="en-US" altLang="ja-JP" sz="2800" b="0" i="1" dirty="0"/>
              <a:t>x .M</a:t>
            </a:r>
            <a:r>
              <a:rPr lang="ja-JP" altLang="en-US" sz="2800" b="0" dirty="0"/>
              <a:t>における</a:t>
            </a:r>
            <a:r>
              <a:rPr lang="en-US" altLang="ja-JP" sz="2800" b="0" i="1" dirty="0"/>
              <a:t>M</a:t>
            </a:r>
            <a:r>
              <a:rPr lang="ja-JP" altLang="en-US" sz="2800" b="0" dirty="0"/>
              <a:t>はできるだけ大きくとる。</a:t>
            </a:r>
          </a:p>
          <a:p>
            <a:pPr marL="457200" indent="-457200">
              <a:buFontTx/>
              <a:buAutoNum type="arabicPeriod"/>
            </a:pPr>
            <a:r>
              <a:rPr lang="ja-JP" altLang="en-US" sz="2800" b="0" dirty="0"/>
              <a:t>括弧を省略した場合、</a:t>
            </a:r>
            <a:r>
              <a:rPr lang="en-US" altLang="ja-JP" sz="2800" b="0" dirty="0"/>
              <a:t>1, 2</a:t>
            </a:r>
            <a:r>
              <a:rPr lang="ja-JP" altLang="en-US" sz="2800" b="0" dirty="0"/>
              <a:t>の約束に従う。</a:t>
            </a:r>
          </a:p>
        </p:txBody>
      </p:sp>
      <p:sp>
        <p:nvSpPr>
          <p:cNvPr id="106500" name="Text Box 4"/>
          <p:cNvSpPr txBox="1">
            <a:spLocks noChangeArrowheads="1"/>
          </p:cNvSpPr>
          <p:nvPr/>
        </p:nvSpPr>
        <p:spPr bwMode="auto">
          <a:xfrm>
            <a:off x="379317" y="4643446"/>
            <a:ext cx="8585171" cy="954107"/>
          </a:xfrm>
          <a:prstGeom prst="rect">
            <a:avLst/>
          </a:prstGeom>
          <a:noFill/>
          <a:ln w="9525">
            <a:noFill/>
            <a:miter lim="800000"/>
            <a:headEnd/>
            <a:tailEnd/>
          </a:ln>
          <a:effectLst/>
        </p:spPr>
        <p:txBody>
          <a:bodyPr wrap="none">
            <a:spAutoFit/>
          </a:bodyPr>
          <a:lstStyle/>
          <a:p>
            <a:r>
              <a:rPr lang="ja-JP" altLang="en-US" sz="2800" dirty="0" smtClean="0"/>
              <a:t>（例）  </a:t>
            </a:r>
            <a:r>
              <a:rPr lang="en-US" altLang="ja-JP" sz="2800" b="0" dirty="0" smtClean="0"/>
              <a:t>x y z </a:t>
            </a:r>
            <a:r>
              <a:rPr lang="ja-JP" altLang="en-US" sz="2800" b="0" dirty="0" smtClean="0"/>
              <a:t>は、</a:t>
            </a:r>
            <a:r>
              <a:rPr lang="en-US" altLang="ja-JP" sz="2800" b="0" dirty="0" smtClean="0"/>
              <a:t>((x y) z)</a:t>
            </a:r>
            <a:r>
              <a:rPr lang="ja-JP" altLang="en-US" sz="2800" b="0" dirty="0" smtClean="0"/>
              <a:t>を表す。</a:t>
            </a:r>
          </a:p>
          <a:p>
            <a:r>
              <a:rPr lang="ja-JP" altLang="en-US" sz="2800" dirty="0" smtClean="0"/>
              <a:t>（例）  </a:t>
            </a:r>
            <a:r>
              <a:rPr lang="ja-JP" altLang="en-US" sz="2800" b="0" dirty="0">
                <a:sym typeface="Symbol" pitchFamily="18" charset="2"/>
              </a:rPr>
              <a:t></a:t>
            </a:r>
            <a:r>
              <a:rPr lang="en-US" altLang="ja-JP" sz="2800" b="0" dirty="0"/>
              <a:t>x. </a:t>
            </a:r>
            <a:r>
              <a:rPr lang="ja-JP" altLang="en-US" sz="2800" b="0" dirty="0">
                <a:sym typeface="Symbol" pitchFamily="18" charset="2"/>
              </a:rPr>
              <a:t></a:t>
            </a:r>
            <a:r>
              <a:rPr lang="en-US" altLang="ja-JP" sz="2800" b="0" dirty="0"/>
              <a:t>y. </a:t>
            </a:r>
            <a:r>
              <a:rPr lang="ja-JP" altLang="en-US" sz="2800" b="0" dirty="0">
                <a:sym typeface="Symbol" pitchFamily="18" charset="2"/>
              </a:rPr>
              <a:t></a:t>
            </a:r>
            <a:r>
              <a:rPr lang="en-US" altLang="ja-JP" sz="2800" b="0" dirty="0"/>
              <a:t>z. x y z </a:t>
            </a:r>
            <a:r>
              <a:rPr lang="ja-JP" altLang="en-US" sz="2800" b="0" dirty="0"/>
              <a:t>は、 </a:t>
            </a:r>
            <a:r>
              <a:rPr lang="en-US" altLang="ja-JP" sz="2800" b="0" dirty="0" smtClean="0"/>
              <a:t>(</a:t>
            </a:r>
            <a:r>
              <a:rPr lang="ja-JP" altLang="en-US" sz="2800" b="0" dirty="0" smtClean="0">
                <a:sym typeface="Symbol" pitchFamily="18" charset="2"/>
              </a:rPr>
              <a:t></a:t>
            </a:r>
            <a:r>
              <a:rPr lang="en-US" altLang="ja-JP" sz="2800" b="0" dirty="0" smtClean="0"/>
              <a:t>x</a:t>
            </a:r>
            <a:r>
              <a:rPr lang="en-US" altLang="ja-JP" sz="2800" b="0" dirty="0"/>
              <a:t>. (</a:t>
            </a:r>
            <a:r>
              <a:rPr lang="ja-JP" altLang="en-US" sz="2800" b="0" dirty="0">
                <a:sym typeface="Symbol" pitchFamily="18" charset="2"/>
              </a:rPr>
              <a:t></a:t>
            </a:r>
            <a:r>
              <a:rPr lang="en-US" altLang="ja-JP" sz="2800" b="0" dirty="0"/>
              <a:t>y. (</a:t>
            </a:r>
            <a:r>
              <a:rPr lang="ja-JP" altLang="en-US" sz="2800" b="0" dirty="0">
                <a:sym typeface="Symbol" pitchFamily="18" charset="2"/>
              </a:rPr>
              <a:t></a:t>
            </a:r>
            <a:r>
              <a:rPr lang="en-US" altLang="ja-JP" sz="2800" b="0" dirty="0"/>
              <a:t>z. ((x y) z</a:t>
            </a:r>
            <a:r>
              <a:rPr lang="en-US" altLang="ja-JP" sz="2800" b="0" dirty="0" smtClean="0"/>
              <a:t>))))</a:t>
            </a:r>
            <a:r>
              <a:rPr lang="en-US" altLang="ja-JP" sz="2800" dirty="0" smtClean="0"/>
              <a:t> </a:t>
            </a:r>
            <a:r>
              <a:rPr lang="ja-JP" altLang="en-US" sz="2800" dirty="0"/>
              <a:t>を表す。</a:t>
            </a:r>
            <a:endParaRPr lang="en-US" altLang="ja-JP" sz="2800" b="0" i="1"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タイトル 12"/>
          <p:cNvSpPr>
            <a:spLocks noGrp="1"/>
          </p:cNvSpPr>
          <p:nvPr>
            <p:ph type="title" idx="4294967295"/>
          </p:nvPr>
        </p:nvSpPr>
        <p:spPr/>
        <p:txBody>
          <a:bodyPr/>
          <a:lstStyle/>
          <a:p>
            <a:r>
              <a:rPr lang="ja-JP" altLang="en-US" smtClean="0"/>
              <a:t>ラムダ式</a:t>
            </a:r>
          </a:p>
        </p:txBody>
      </p:sp>
      <p:sp>
        <p:nvSpPr>
          <p:cNvPr id="111619" name="Text Box 3"/>
          <p:cNvSpPr txBox="1">
            <a:spLocks noChangeArrowheads="1"/>
          </p:cNvSpPr>
          <p:nvPr/>
        </p:nvSpPr>
        <p:spPr bwMode="auto">
          <a:xfrm>
            <a:off x="976313" y="1785938"/>
            <a:ext cx="7091362" cy="3108543"/>
          </a:xfrm>
          <a:prstGeom prst="rect">
            <a:avLst/>
          </a:prstGeom>
          <a:noFill/>
          <a:ln w="9525">
            <a:noFill/>
            <a:miter lim="800000"/>
            <a:headEnd/>
            <a:tailEnd/>
          </a:ln>
          <a:effectLst/>
        </p:spPr>
        <p:txBody>
          <a:bodyPr>
            <a:spAutoFit/>
          </a:bodyPr>
          <a:lstStyle/>
          <a:p>
            <a:pPr marL="457200" indent="-457200"/>
            <a:r>
              <a:rPr lang="ja-JP" altLang="en-US" sz="2800" b="0" dirty="0"/>
              <a:t>計算の本質を追究する過程で考えられた言語</a:t>
            </a:r>
          </a:p>
          <a:p>
            <a:pPr marL="457200" indent="-457200"/>
            <a:endParaRPr lang="ja-JP" altLang="en-US" sz="2800" b="0" dirty="0"/>
          </a:p>
          <a:p>
            <a:pPr marL="457200" indent="-457200"/>
            <a:r>
              <a:rPr lang="ja-JP" altLang="en-US" sz="2800" b="0" dirty="0"/>
              <a:t>ラムダ記法は直感的には関数の表記法。</a:t>
            </a:r>
          </a:p>
          <a:p>
            <a:pPr marL="457200" indent="-457200"/>
            <a:r>
              <a:rPr lang="en-US" altLang="ja-JP" sz="2800" b="0" dirty="0"/>
              <a:t> g ( x ) = x + 1</a:t>
            </a:r>
          </a:p>
          <a:p>
            <a:pPr marL="457200" indent="-457200"/>
            <a:r>
              <a:rPr lang="ja-JP" altLang="en-US" sz="2800" b="0" dirty="0"/>
              <a:t>で定義される</a:t>
            </a:r>
            <a:r>
              <a:rPr lang="ja-JP" altLang="en-US" sz="2800" b="0" dirty="0" smtClean="0"/>
              <a:t>関数</a:t>
            </a:r>
            <a:r>
              <a:rPr lang="en-US" altLang="ja-JP" sz="2800" b="0" dirty="0" smtClean="0"/>
              <a:t>g</a:t>
            </a:r>
            <a:r>
              <a:rPr lang="ja-JP" altLang="en-US" sz="2800" b="0" dirty="0" smtClean="0"/>
              <a:t>を</a:t>
            </a:r>
            <a:endParaRPr lang="ja-JP" altLang="en-US" sz="2800" b="0" dirty="0"/>
          </a:p>
          <a:p>
            <a:pPr marL="457200" indent="-457200"/>
            <a:r>
              <a:rPr lang="en-US" altLang="ja-JP" sz="2800" b="0" dirty="0" smtClean="0"/>
              <a:t>g </a:t>
            </a:r>
            <a:r>
              <a:rPr lang="en-US" altLang="ja-JP" sz="2800" b="0" dirty="0"/>
              <a:t>= </a:t>
            </a:r>
            <a:r>
              <a:rPr lang="en-US" altLang="ja-JP" sz="2800" b="0" dirty="0">
                <a:sym typeface="Symbol" pitchFamily="18" charset="2"/>
              </a:rPr>
              <a:t> x. x + 1</a:t>
            </a:r>
          </a:p>
          <a:p>
            <a:pPr marL="457200" indent="-457200"/>
            <a:r>
              <a:rPr lang="ja-JP" altLang="en-US" sz="2800" b="0" dirty="0" err="1">
                <a:sym typeface="Symbol" pitchFamily="18" charset="2"/>
              </a:rPr>
              <a:t>のように</a:t>
            </a:r>
            <a:r>
              <a:rPr lang="ja-JP" altLang="en-US" sz="2800" b="0" dirty="0">
                <a:sym typeface="Symbol" pitchFamily="18" charset="2"/>
              </a:rPr>
              <a:t>書く。</a:t>
            </a:r>
            <a:endParaRPr lang="ja-JP" altLang="en-US" sz="2800" b="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タイトル 12"/>
          <p:cNvSpPr>
            <a:spLocks noGrp="1"/>
          </p:cNvSpPr>
          <p:nvPr>
            <p:ph type="title" idx="4294967295"/>
          </p:nvPr>
        </p:nvSpPr>
        <p:spPr/>
        <p:txBody>
          <a:bodyPr/>
          <a:lstStyle/>
          <a:p>
            <a:r>
              <a:rPr lang="ja-JP" altLang="en-US" dirty="0" smtClean="0"/>
              <a:t>ラムダ計算</a:t>
            </a:r>
          </a:p>
        </p:txBody>
      </p:sp>
      <p:sp>
        <p:nvSpPr>
          <p:cNvPr id="4" name="正方形/長方形 3"/>
          <p:cNvSpPr/>
          <p:nvPr/>
        </p:nvSpPr>
        <p:spPr>
          <a:xfrm>
            <a:off x="971600" y="1700808"/>
            <a:ext cx="7092280" cy="1384995"/>
          </a:xfrm>
          <a:prstGeom prst="rect">
            <a:avLst/>
          </a:prstGeom>
        </p:spPr>
        <p:txBody>
          <a:bodyPr wrap="square">
            <a:spAutoFit/>
          </a:bodyPr>
          <a:lstStyle/>
          <a:p>
            <a:r>
              <a:rPr lang="ja-JP" altLang="en-US" sz="2800" dirty="0" smtClean="0"/>
              <a:t>ラムダ式に対し、形式的な式変形（</a:t>
            </a:r>
            <a:r>
              <a:rPr lang="en-US" altLang="ja-JP" sz="2800" dirty="0" smtClean="0"/>
              <a:t>β</a:t>
            </a:r>
            <a:r>
              <a:rPr lang="ja-JP" altLang="en-US" sz="2800" dirty="0" smtClean="0"/>
              <a:t>変換、次ページ以降で説明）を行うことが計算であるという考えに従った計算体系がラムダ計算。</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タイトル 12"/>
          <p:cNvSpPr>
            <a:spLocks noGrp="1"/>
          </p:cNvSpPr>
          <p:nvPr>
            <p:ph type="title" idx="4294967295"/>
          </p:nvPr>
        </p:nvSpPr>
        <p:spPr/>
        <p:txBody>
          <a:bodyPr>
            <a:normAutofit/>
          </a:bodyPr>
          <a:lstStyle/>
          <a:p>
            <a:r>
              <a:rPr lang="ja-JP" altLang="en-US" dirty="0" smtClean="0">
                <a:sym typeface="Symbol" pitchFamily="18" charset="2"/>
              </a:rPr>
              <a:t>変換の例</a:t>
            </a:r>
          </a:p>
        </p:txBody>
      </p:sp>
      <p:sp>
        <p:nvSpPr>
          <p:cNvPr id="4" name="正方形/長方形 3"/>
          <p:cNvSpPr/>
          <p:nvPr/>
        </p:nvSpPr>
        <p:spPr>
          <a:xfrm>
            <a:off x="785786" y="1785926"/>
            <a:ext cx="7786710" cy="954107"/>
          </a:xfrm>
          <a:prstGeom prst="rect">
            <a:avLst/>
          </a:prstGeom>
        </p:spPr>
        <p:txBody>
          <a:bodyPr wrap="square">
            <a:spAutoFit/>
          </a:bodyPr>
          <a:lstStyle/>
          <a:p>
            <a:pPr marL="457200" indent="-457200"/>
            <a:endParaRPr lang="en-US" altLang="ja-JP" sz="2800" dirty="0" smtClean="0">
              <a:sym typeface="Symbol" pitchFamily="18" charset="2"/>
            </a:endParaRPr>
          </a:p>
          <a:p>
            <a:pPr marL="457200" indent="-457200"/>
            <a:endParaRPr lang="en-US" altLang="ja-JP" sz="2800" dirty="0">
              <a:sym typeface="Symbol" pitchFamily="18" charset="2"/>
            </a:endParaRPr>
          </a:p>
        </p:txBody>
      </p:sp>
      <p:sp>
        <p:nvSpPr>
          <p:cNvPr id="5" name="正方形/長方形 4"/>
          <p:cNvSpPr/>
          <p:nvPr/>
        </p:nvSpPr>
        <p:spPr>
          <a:xfrm>
            <a:off x="899592" y="4509120"/>
            <a:ext cx="7563289" cy="523220"/>
          </a:xfrm>
          <a:prstGeom prst="rect">
            <a:avLst/>
          </a:prstGeom>
        </p:spPr>
        <p:txBody>
          <a:bodyPr wrap="none">
            <a:spAutoFit/>
          </a:bodyPr>
          <a:lstStyle/>
          <a:p>
            <a:r>
              <a:rPr lang="en-US" altLang="ja-JP" sz="2800" dirty="0" smtClean="0"/>
              <a:t>g ( x ) = x  </a:t>
            </a:r>
            <a:r>
              <a:rPr lang="ja-JP" altLang="en-US" sz="2800" dirty="0" smtClean="0"/>
              <a:t>と </a:t>
            </a:r>
            <a:r>
              <a:rPr lang="en-US" altLang="ja-JP" sz="2800" dirty="0" smtClean="0"/>
              <a:t>g ( y ) = y</a:t>
            </a:r>
            <a:r>
              <a:rPr lang="ja-JP" altLang="en-US" sz="2800" dirty="0" smtClean="0"/>
              <a:t>は同じ意味であるのと同じ。</a:t>
            </a:r>
            <a:r>
              <a:rPr lang="en-US" altLang="ja-JP" sz="2800" dirty="0" smtClean="0"/>
              <a:t> </a:t>
            </a:r>
            <a:endParaRPr lang="ja-JP" altLang="en-US" sz="2800" dirty="0"/>
          </a:p>
        </p:txBody>
      </p:sp>
      <p:sp>
        <p:nvSpPr>
          <p:cNvPr id="6" name="正方形/長方形 5"/>
          <p:cNvSpPr/>
          <p:nvPr/>
        </p:nvSpPr>
        <p:spPr>
          <a:xfrm>
            <a:off x="827584" y="1628800"/>
            <a:ext cx="4572000" cy="954107"/>
          </a:xfrm>
          <a:prstGeom prst="rect">
            <a:avLst/>
          </a:prstGeom>
        </p:spPr>
        <p:txBody>
          <a:bodyPr>
            <a:spAutoFit/>
          </a:bodyPr>
          <a:lstStyle/>
          <a:p>
            <a:pPr marL="457200" indent="-457200"/>
            <a:r>
              <a:rPr lang="ja-JP" altLang="en-US" sz="2800" dirty="0" smtClean="0">
                <a:sym typeface="Symbol" pitchFamily="18" charset="2"/>
              </a:rPr>
              <a:t>（例１）</a:t>
            </a:r>
            <a:r>
              <a:rPr lang="en-US" altLang="ja-JP" sz="2800" dirty="0" smtClean="0">
                <a:sym typeface="Symbol" pitchFamily="18" charset="2"/>
              </a:rPr>
              <a:t> (x. x)  z</a:t>
            </a:r>
            <a:r>
              <a:rPr lang="ja-JP" altLang="en-US" sz="2800" dirty="0" smtClean="0">
                <a:sym typeface="Symbol" pitchFamily="18" charset="2"/>
              </a:rPr>
              <a:t> </a:t>
            </a:r>
            <a:r>
              <a:rPr lang="en-US" altLang="ja-JP" sz="2800" dirty="0" smtClean="0">
                <a:sym typeface="Symbol" pitchFamily="18" charset="2"/>
              </a:rPr>
              <a:t>  z</a:t>
            </a:r>
          </a:p>
          <a:p>
            <a:pPr marL="457200" indent="-457200"/>
            <a:r>
              <a:rPr lang="ja-JP" altLang="en-US" sz="2800" dirty="0" smtClean="0">
                <a:sym typeface="Symbol" pitchFamily="18" charset="2"/>
              </a:rPr>
              <a:t>（例２）</a:t>
            </a:r>
            <a:r>
              <a:rPr lang="en-US" altLang="ja-JP" sz="2800" dirty="0" smtClean="0">
                <a:sym typeface="Symbol" pitchFamily="18" charset="2"/>
              </a:rPr>
              <a:t> (y. y)  z</a:t>
            </a:r>
            <a:r>
              <a:rPr lang="ja-JP" altLang="en-US" sz="2800" dirty="0" smtClean="0">
                <a:sym typeface="Symbol" pitchFamily="18" charset="2"/>
              </a:rPr>
              <a:t> </a:t>
            </a:r>
            <a:r>
              <a:rPr lang="en-US" altLang="ja-JP" sz="2800" dirty="0" smtClean="0">
                <a:sym typeface="Symbol" pitchFamily="18" charset="2"/>
              </a:rPr>
              <a:t>  z</a:t>
            </a:r>
          </a:p>
        </p:txBody>
      </p:sp>
      <p:sp>
        <p:nvSpPr>
          <p:cNvPr id="7" name="正方形/長方形 6"/>
          <p:cNvSpPr/>
          <p:nvPr/>
        </p:nvSpPr>
        <p:spPr>
          <a:xfrm>
            <a:off x="1115616" y="2780928"/>
            <a:ext cx="5832648" cy="1384995"/>
          </a:xfrm>
          <a:prstGeom prst="rect">
            <a:avLst/>
          </a:prstGeom>
        </p:spPr>
        <p:txBody>
          <a:bodyPr wrap="square">
            <a:spAutoFit/>
          </a:bodyPr>
          <a:lstStyle/>
          <a:p>
            <a:r>
              <a:rPr lang="ja-JP" altLang="en-US" sz="2800" dirty="0" smtClean="0"/>
              <a:t>直感的には、</a:t>
            </a:r>
            <a:r>
              <a:rPr lang="en-US" altLang="ja-JP" sz="2800" dirty="0" err="1" smtClean="0"/>
              <a:t>λx</a:t>
            </a:r>
            <a:r>
              <a:rPr lang="en-US" altLang="ja-JP" sz="2800" dirty="0" smtClean="0"/>
              <a:t>. x</a:t>
            </a:r>
            <a:r>
              <a:rPr lang="ja-JP" altLang="en-US" sz="2800" dirty="0" smtClean="0"/>
              <a:t>は</a:t>
            </a:r>
            <a:r>
              <a:rPr lang="en-US" altLang="ja-JP" sz="2800" dirty="0" smtClean="0"/>
              <a:t>x</a:t>
            </a:r>
            <a:r>
              <a:rPr lang="ja-JP" altLang="en-US" sz="2800" dirty="0" smtClean="0"/>
              <a:t>を受け取って</a:t>
            </a:r>
            <a:r>
              <a:rPr lang="en-US" altLang="ja-JP" sz="2800" dirty="0" smtClean="0"/>
              <a:t>x</a:t>
            </a:r>
            <a:r>
              <a:rPr lang="ja-JP" altLang="en-US" sz="2800" dirty="0" smtClean="0"/>
              <a:t>を返す関数であり、この</a:t>
            </a:r>
            <a:r>
              <a:rPr lang="en-US" altLang="ja-JP" sz="2800" dirty="0" smtClean="0"/>
              <a:t>x</a:t>
            </a:r>
            <a:r>
              <a:rPr lang="ja-JP" altLang="en-US" sz="2800" dirty="0" smtClean="0"/>
              <a:t>を</a:t>
            </a:r>
            <a:r>
              <a:rPr lang="en-US" altLang="ja-JP" sz="2800" dirty="0" smtClean="0"/>
              <a:t>y</a:t>
            </a:r>
            <a:r>
              <a:rPr lang="ja-JP" altLang="en-US" sz="2800" dirty="0" smtClean="0"/>
              <a:t>に変えても意味は同じである。</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タイトル 12"/>
          <p:cNvSpPr>
            <a:spLocks noGrp="1"/>
          </p:cNvSpPr>
          <p:nvPr>
            <p:ph type="title" idx="4294967295"/>
          </p:nvPr>
        </p:nvSpPr>
        <p:spPr/>
        <p:txBody>
          <a:bodyPr>
            <a:normAutofit/>
          </a:bodyPr>
          <a:lstStyle/>
          <a:p>
            <a:r>
              <a:rPr lang="ja-JP" altLang="en-US" dirty="0" smtClean="0">
                <a:sym typeface="Symbol" pitchFamily="18" charset="2"/>
              </a:rPr>
              <a:t>変換の例（続き）</a:t>
            </a:r>
          </a:p>
        </p:txBody>
      </p:sp>
      <p:sp>
        <p:nvSpPr>
          <p:cNvPr id="4" name="正方形/長方形 3"/>
          <p:cNvSpPr/>
          <p:nvPr/>
        </p:nvSpPr>
        <p:spPr>
          <a:xfrm>
            <a:off x="785786" y="1785926"/>
            <a:ext cx="7786710" cy="954107"/>
          </a:xfrm>
          <a:prstGeom prst="rect">
            <a:avLst/>
          </a:prstGeom>
        </p:spPr>
        <p:txBody>
          <a:bodyPr wrap="square">
            <a:spAutoFit/>
          </a:bodyPr>
          <a:lstStyle/>
          <a:p>
            <a:pPr marL="457200" indent="-457200"/>
            <a:r>
              <a:rPr lang="ja-JP" altLang="en-US" sz="2800" dirty="0" smtClean="0">
                <a:sym typeface="Symbol" pitchFamily="18" charset="2"/>
              </a:rPr>
              <a:t>（例３）</a:t>
            </a:r>
            <a:r>
              <a:rPr lang="en-US" altLang="ja-JP" sz="2800" dirty="0" smtClean="0">
                <a:sym typeface="Symbol" pitchFamily="18" charset="2"/>
              </a:rPr>
              <a:t> (x. x</a:t>
            </a:r>
            <a:r>
              <a:rPr lang="ja-JP" altLang="en-US" sz="2800" dirty="0" smtClean="0">
                <a:sym typeface="Symbol" pitchFamily="18" charset="2"/>
              </a:rPr>
              <a:t> </a:t>
            </a:r>
            <a:r>
              <a:rPr lang="en-US" altLang="ja-JP" sz="2800" dirty="0" smtClean="0">
                <a:sym typeface="Symbol" pitchFamily="18" charset="2"/>
              </a:rPr>
              <a:t>y) (z. z)  (z. z) y</a:t>
            </a:r>
          </a:p>
          <a:p>
            <a:pPr marL="457200" indent="-457200"/>
            <a:endParaRPr lang="en-US" altLang="ja-JP" sz="2800" dirty="0" smtClean="0">
              <a:sym typeface="Symbol" pitchFamily="18" charset="2"/>
            </a:endParaRPr>
          </a:p>
        </p:txBody>
      </p:sp>
      <p:sp>
        <p:nvSpPr>
          <p:cNvPr id="5" name="正方形/長方形 4"/>
          <p:cNvSpPr/>
          <p:nvPr/>
        </p:nvSpPr>
        <p:spPr>
          <a:xfrm>
            <a:off x="1259632" y="2348880"/>
            <a:ext cx="7398568" cy="1815882"/>
          </a:xfrm>
          <a:prstGeom prst="rect">
            <a:avLst/>
          </a:prstGeom>
        </p:spPr>
        <p:txBody>
          <a:bodyPr wrap="square">
            <a:spAutoFit/>
          </a:bodyPr>
          <a:lstStyle/>
          <a:p>
            <a:r>
              <a:rPr lang="en-US" altLang="ja-JP" sz="2800" dirty="0" smtClean="0"/>
              <a:t>(</a:t>
            </a:r>
            <a:r>
              <a:rPr lang="en-US" altLang="ja-JP" sz="2800" dirty="0" err="1" smtClean="0"/>
              <a:t>λx</a:t>
            </a:r>
            <a:r>
              <a:rPr lang="en-US" altLang="ja-JP" sz="2800" dirty="0" smtClean="0"/>
              <a:t>. x y)</a:t>
            </a:r>
            <a:r>
              <a:rPr lang="ja-JP" altLang="en-US" sz="2800" dirty="0" smtClean="0"/>
              <a:t>は、</a:t>
            </a:r>
            <a:r>
              <a:rPr lang="en-US" altLang="ja-JP" sz="2800" dirty="0" smtClean="0"/>
              <a:t>x</a:t>
            </a:r>
            <a:r>
              <a:rPr lang="ja-JP" altLang="en-US" sz="2800" dirty="0" smtClean="0"/>
              <a:t>を受け取って、それを</a:t>
            </a:r>
            <a:r>
              <a:rPr lang="en-US" altLang="ja-JP" sz="2800" dirty="0" smtClean="0"/>
              <a:t>y</a:t>
            </a:r>
            <a:r>
              <a:rPr lang="ja-JP" altLang="en-US" sz="2800" dirty="0" smtClean="0"/>
              <a:t>に適用する関数である。</a:t>
            </a:r>
            <a:r>
              <a:rPr lang="en-US" altLang="ja-JP" sz="2800" dirty="0" smtClean="0"/>
              <a:t>(</a:t>
            </a:r>
            <a:r>
              <a:rPr lang="en-US" altLang="ja-JP" sz="2800" dirty="0" err="1" smtClean="0"/>
              <a:t>λz</a:t>
            </a:r>
            <a:r>
              <a:rPr lang="en-US" altLang="ja-JP" sz="2800" dirty="0" smtClean="0"/>
              <a:t>. z)</a:t>
            </a:r>
            <a:r>
              <a:rPr lang="ja-JP" altLang="en-US" sz="2800" dirty="0" smtClean="0"/>
              <a:t>を受け取った場合は、それを</a:t>
            </a:r>
            <a:r>
              <a:rPr lang="en-US" altLang="ja-JP" sz="2800" dirty="0" smtClean="0"/>
              <a:t>y</a:t>
            </a:r>
            <a:r>
              <a:rPr lang="ja-JP" altLang="en-US" sz="2800" dirty="0" smtClean="0"/>
              <a:t>に適用する関数適用式になる。</a:t>
            </a:r>
            <a:r>
              <a:rPr lang="en-US" altLang="ja-JP" sz="2800" dirty="0" smtClean="0"/>
              <a:t>(</a:t>
            </a:r>
            <a:r>
              <a:rPr lang="ja-JP" altLang="en-US" sz="2800" dirty="0" smtClean="0"/>
              <a:t>これをさらに</a:t>
            </a:r>
            <a:r>
              <a:rPr lang="en-US" altLang="ja-JP" sz="2800" dirty="0" smtClean="0"/>
              <a:t>β</a:t>
            </a:r>
            <a:r>
              <a:rPr lang="ja-JP" altLang="en-US" sz="2800" dirty="0" smtClean="0"/>
              <a:t>変換すると</a:t>
            </a:r>
            <a:r>
              <a:rPr lang="en-US" altLang="ja-JP" sz="2800" dirty="0" smtClean="0"/>
              <a:t>y</a:t>
            </a:r>
            <a:r>
              <a:rPr lang="ja-JP" altLang="en-US" sz="2800" dirty="0" smtClean="0"/>
              <a:t>になる</a:t>
            </a:r>
            <a:r>
              <a:rPr lang="en-US" altLang="ja-JP" sz="2800" dirty="0" smtClean="0"/>
              <a:t>)</a:t>
            </a:r>
            <a:endParaRPr lang="en-US" altLang="ja-JP" sz="2800" dirty="0"/>
          </a:p>
        </p:txBody>
      </p:sp>
      <p:sp>
        <p:nvSpPr>
          <p:cNvPr id="6" name="正方形/長方形 5"/>
          <p:cNvSpPr/>
          <p:nvPr/>
        </p:nvSpPr>
        <p:spPr>
          <a:xfrm>
            <a:off x="827584" y="4437112"/>
            <a:ext cx="5832648" cy="523220"/>
          </a:xfrm>
          <a:prstGeom prst="rect">
            <a:avLst/>
          </a:prstGeom>
        </p:spPr>
        <p:txBody>
          <a:bodyPr wrap="square">
            <a:spAutoFit/>
          </a:bodyPr>
          <a:lstStyle/>
          <a:p>
            <a:r>
              <a:rPr lang="ja-JP" altLang="en-US" sz="2800" dirty="0" smtClean="0"/>
              <a:t>（例４）</a:t>
            </a:r>
            <a:r>
              <a:rPr lang="en-US" altLang="ja-JP" sz="2800" dirty="0" smtClean="0"/>
              <a:t> (</a:t>
            </a:r>
            <a:r>
              <a:rPr lang="en-US" altLang="ja-JP" sz="2800" dirty="0" err="1" smtClean="0"/>
              <a:t>λx</a:t>
            </a:r>
            <a:r>
              <a:rPr lang="en-US" altLang="ja-JP" sz="2800" dirty="0" smtClean="0"/>
              <a:t>. x)  (</a:t>
            </a:r>
            <a:r>
              <a:rPr lang="en-US" altLang="ja-JP" sz="2800" dirty="0" err="1" smtClean="0"/>
              <a:t>λy</a:t>
            </a:r>
            <a:r>
              <a:rPr lang="en-US" altLang="ja-JP" sz="2800" dirty="0" smtClean="0"/>
              <a:t>. y) </a:t>
            </a:r>
            <a:r>
              <a:rPr lang="en-US" altLang="ja-JP" sz="2800" dirty="0" smtClean="0">
                <a:sym typeface="Symbol" pitchFamily="18" charset="2"/>
              </a:rPr>
              <a:t> </a:t>
            </a:r>
            <a:r>
              <a:rPr lang="en-US" altLang="ja-JP" sz="2800" dirty="0" smtClean="0"/>
              <a:t>(</a:t>
            </a:r>
            <a:r>
              <a:rPr lang="en-US" altLang="ja-JP" sz="2800" dirty="0" err="1" smtClean="0"/>
              <a:t>λy</a:t>
            </a:r>
            <a:r>
              <a:rPr lang="en-US" altLang="ja-JP" sz="2800" dirty="0" smtClean="0"/>
              <a:t>. y) </a:t>
            </a:r>
          </a:p>
        </p:txBody>
      </p:sp>
      <p:sp>
        <p:nvSpPr>
          <p:cNvPr id="7" name="正方形/長方形 6"/>
          <p:cNvSpPr/>
          <p:nvPr/>
        </p:nvSpPr>
        <p:spPr>
          <a:xfrm>
            <a:off x="1331640" y="5085184"/>
            <a:ext cx="6984776" cy="954107"/>
          </a:xfrm>
          <a:prstGeom prst="rect">
            <a:avLst/>
          </a:prstGeom>
        </p:spPr>
        <p:txBody>
          <a:bodyPr wrap="square">
            <a:spAutoFit/>
          </a:bodyPr>
          <a:lstStyle/>
          <a:p>
            <a:r>
              <a:rPr lang="en-US" altLang="ja-JP" sz="2800" dirty="0" smtClean="0"/>
              <a:t>(</a:t>
            </a:r>
            <a:r>
              <a:rPr lang="en-US" altLang="ja-JP" sz="2800" dirty="0" err="1" smtClean="0"/>
              <a:t>λx</a:t>
            </a:r>
            <a:r>
              <a:rPr lang="en-US" altLang="ja-JP" sz="2800" dirty="0" smtClean="0"/>
              <a:t>. x)</a:t>
            </a:r>
            <a:r>
              <a:rPr lang="ja-JP" altLang="en-US" sz="2800" dirty="0" smtClean="0"/>
              <a:t>は</a:t>
            </a:r>
            <a:r>
              <a:rPr lang="en-US" altLang="ja-JP" sz="2800" dirty="0" smtClean="0"/>
              <a:t>x</a:t>
            </a:r>
            <a:r>
              <a:rPr lang="ja-JP" altLang="en-US" sz="2800" dirty="0" smtClean="0"/>
              <a:t>を受け取って</a:t>
            </a:r>
            <a:r>
              <a:rPr lang="en-US" altLang="ja-JP" sz="2800" dirty="0" smtClean="0"/>
              <a:t>x</a:t>
            </a:r>
            <a:r>
              <a:rPr lang="ja-JP" altLang="en-US" sz="2800" dirty="0" smtClean="0"/>
              <a:t>を返す関数であり、 </a:t>
            </a:r>
            <a:r>
              <a:rPr lang="en-US" altLang="ja-JP" sz="2800" dirty="0" smtClean="0"/>
              <a:t>(</a:t>
            </a:r>
            <a:r>
              <a:rPr lang="en-US" altLang="ja-JP" sz="2800" dirty="0" err="1" smtClean="0"/>
              <a:t>λy</a:t>
            </a:r>
            <a:r>
              <a:rPr lang="en-US" altLang="ja-JP" sz="2800" dirty="0" smtClean="0"/>
              <a:t>. y) </a:t>
            </a:r>
            <a:r>
              <a:rPr lang="ja-JP" altLang="en-US" sz="2800" dirty="0" smtClean="0"/>
              <a:t>を受けとった場合、 </a:t>
            </a:r>
            <a:r>
              <a:rPr lang="en-US" altLang="ja-JP" sz="2800" dirty="0" smtClean="0"/>
              <a:t>(</a:t>
            </a:r>
            <a:r>
              <a:rPr lang="en-US" altLang="ja-JP" sz="2800" dirty="0" err="1" smtClean="0"/>
              <a:t>λy</a:t>
            </a:r>
            <a:r>
              <a:rPr lang="en-US" altLang="ja-JP" sz="2800" dirty="0" smtClean="0"/>
              <a:t>. y)</a:t>
            </a:r>
            <a:r>
              <a:rPr lang="ja-JP" altLang="en-US" sz="2800" dirty="0" smtClean="0"/>
              <a:t>になる。</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タイトル 12"/>
          <p:cNvSpPr>
            <a:spLocks noGrp="1"/>
          </p:cNvSpPr>
          <p:nvPr>
            <p:ph type="title" idx="4294967295"/>
          </p:nvPr>
        </p:nvSpPr>
        <p:spPr/>
        <p:txBody>
          <a:bodyPr/>
          <a:lstStyle/>
          <a:p>
            <a:r>
              <a:rPr lang="ja-JP" altLang="en-US" dirty="0" smtClean="0"/>
              <a:t>メタ変数</a:t>
            </a:r>
          </a:p>
        </p:txBody>
      </p:sp>
      <p:sp>
        <p:nvSpPr>
          <p:cNvPr id="109571" name="Text Box 3"/>
          <p:cNvSpPr txBox="1">
            <a:spLocks noChangeArrowheads="1"/>
          </p:cNvSpPr>
          <p:nvPr/>
        </p:nvSpPr>
        <p:spPr bwMode="auto">
          <a:xfrm>
            <a:off x="976313" y="1785938"/>
            <a:ext cx="6948487" cy="3970318"/>
          </a:xfrm>
          <a:prstGeom prst="rect">
            <a:avLst/>
          </a:prstGeom>
          <a:noFill/>
          <a:ln w="9525">
            <a:noFill/>
            <a:miter lim="800000"/>
            <a:headEnd/>
            <a:tailEnd/>
          </a:ln>
          <a:effectLst/>
        </p:spPr>
        <p:txBody>
          <a:bodyPr>
            <a:spAutoFit/>
          </a:bodyPr>
          <a:lstStyle/>
          <a:p>
            <a:r>
              <a:rPr lang="ja-JP" altLang="en-US" sz="2800" dirty="0" smtClean="0"/>
              <a:t>以下でラムダ式の変換を定義する。その際に、ラムダ式、定数、変数を表すための変数（メタ変数）として以下のものを用いる。</a:t>
            </a:r>
            <a:endParaRPr lang="en-US" altLang="ja-JP" sz="2800" dirty="0" smtClean="0"/>
          </a:p>
          <a:p>
            <a:r>
              <a:rPr lang="en-US" altLang="ja-JP" sz="2800" dirty="0" smtClean="0"/>
              <a:t> </a:t>
            </a:r>
          </a:p>
          <a:p>
            <a:r>
              <a:rPr lang="en-US" altLang="ja-JP" sz="2800" i="1" dirty="0" smtClean="0"/>
              <a:t>M, N, P, M</a:t>
            </a:r>
            <a:r>
              <a:rPr lang="en-US" altLang="ja-JP" sz="2800" baseline="-25000" dirty="0" smtClean="0"/>
              <a:t>1</a:t>
            </a:r>
            <a:r>
              <a:rPr lang="en-US" altLang="ja-JP" sz="2800" i="1" dirty="0" smtClean="0"/>
              <a:t>, M</a:t>
            </a:r>
            <a:r>
              <a:rPr lang="en-US" altLang="ja-JP" sz="2800" baseline="-25000" dirty="0" smtClean="0"/>
              <a:t>2</a:t>
            </a:r>
            <a:r>
              <a:rPr lang="en-US" altLang="ja-JP" sz="2800" i="1" dirty="0" smtClean="0"/>
              <a:t> </a:t>
            </a:r>
            <a:r>
              <a:rPr lang="ja-JP" altLang="en-US" sz="2800" dirty="0" smtClean="0"/>
              <a:t>等</a:t>
            </a:r>
            <a:r>
              <a:rPr lang="en-US" altLang="ja-JP" sz="2800" dirty="0" smtClean="0"/>
              <a:t>:  </a:t>
            </a:r>
            <a:r>
              <a:rPr lang="ja-JP" altLang="en-US" sz="2800" dirty="0" smtClean="0"/>
              <a:t>ラムダ式</a:t>
            </a:r>
            <a:endParaRPr lang="en-US" altLang="ja-JP" sz="2800" dirty="0" smtClean="0"/>
          </a:p>
          <a:p>
            <a:r>
              <a:rPr lang="en-US" altLang="ja-JP" sz="2800" dirty="0" smtClean="0"/>
              <a:t> </a:t>
            </a:r>
            <a:r>
              <a:rPr lang="en-US" altLang="ja-JP" sz="2800" i="1" dirty="0" smtClean="0"/>
              <a:t>c</a:t>
            </a:r>
            <a:r>
              <a:rPr lang="en-US" altLang="ja-JP" sz="2800" dirty="0" smtClean="0"/>
              <a:t>: </a:t>
            </a:r>
            <a:r>
              <a:rPr lang="ja-JP" altLang="en-US" sz="2800" dirty="0" smtClean="0"/>
              <a:t>定数</a:t>
            </a:r>
            <a:endParaRPr lang="ja-JP" altLang="en-US" sz="2800" b="0" dirty="0"/>
          </a:p>
          <a:p>
            <a:r>
              <a:rPr lang="en-US" altLang="ja-JP" sz="2800" b="0" dirty="0" smtClean="0"/>
              <a:t> </a:t>
            </a:r>
            <a:r>
              <a:rPr lang="en-US" altLang="ja-JP" sz="2800" b="0" i="1" dirty="0" smtClean="0"/>
              <a:t>x, y, z </a:t>
            </a:r>
            <a:r>
              <a:rPr lang="en-US" altLang="ja-JP" sz="2800" dirty="0" smtClean="0"/>
              <a:t>: </a:t>
            </a:r>
            <a:r>
              <a:rPr lang="ja-JP" altLang="en-US" sz="2800" b="0" dirty="0" smtClean="0"/>
              <a:t>変数</a:t>
            </a:r>
            <a:r>
              <a:rPr lang="ja-JP" altLang="en-US" sz="2800" b="0" dirty="0"/>
              <a:t>（</a:t>
            </a:r>
            <a:r>
              <a:rPr lang="en-US" altLang="ja-JP" sz="2800" b="0" dirty="0"/>
              <a:t>x, y, z, </a:t>
            </a:r>
            <a:r>
              <a:rPr lang="en-US" altLang="ja-JP" sz="2800" b="0" dirty="0" smtClean="0"/>
              <a:t>w</a:t>
            </a:r>
            <a:r>
              <a:rPr lang="ja-JP" altLang="en-US" sz="2800" b="0" dirty="0" smtClean="0"/>
              <a:t>等。このスライドでは、立体か</a:t>
            </a:r>
            <a:r>
              <a:rPr lang="ja-JP" altLang="en-US" sz="2800" dirty="0" smtClean="0"/>
              <a:t>斜体かでメタ変数かどうかを区別している。</a:t>
            </a:r>
            <a:r>
              <a:rPr lang="ja-JP" altLang="en-US" sz="2800" b="0" dirty="0" smtClean="0"/>
              <a:t>）</a:t>
            </a:r>
            <a:endParaRPr lang="en-US" altLang="ja-JP" sz="2800" b="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タイトル 12"/>
          <p:cNvSpPr>
            <a:spLocks noGrp="1"/>
          </p:cNvSpPr>
          <p:nvPr>
            <p:ph type="title" idx="4294967295"/>
          </p:nvPr>
        </p:nvSpPr>
        <p:spPr/>
        <p:txBody>
          <a:bodyPr/>
          <a:lstStyle/>
          <a:p>
            <a:r>
              <a:rPr lang="ja-JP" altLang="en-US" smtClean="0">
                <a:sym typeface="Symbol" pitchFamily="18" charset="2"/>
              </a:rPr>
              <a:t>変換</a:t>
            </a:r>
          </a:p>
        </p:txBody>
      </p:sp>
      <p:sp>
        <p:nvSpPr>
          <p:cNvPr id="117763" name="Text Box 3"/>
          <p:cNvSpPr txBox="1">
            <a:spLocks noChangeArrowheads="1"/>
          </p:cNvSpPr>
          <p:nvPr/>
        </p:nvSpPr>
        <p:spPr bwMode="auto">
          <a:xfrm>
            <a:off x="971600" y="1628800"/>
            <a:ext cx="7091362" cy="3108543"/>
          </a:xfrm>
          <a:prstGeom prst="rect">
            <a:avLst/>
          </a:prstGeom>
          <a:noFill/>
          <a:ln w="9525">
            <a:noFill/>
            <a:miter lim="800000"/>
            <a:headEnd/>
            <a:tailEnd/>
          </a:ln>
          <a:effectLst/>
        </p:spPr>
        <p:txBody>
          <a:bodyPr>
            <a:spAutoFit/>
          </a:bodyPr>
          <a:lstStyle/>
          <a:p>
            <a:pPr indent="-457200"/>
            <a:r>
              <a:rPr lang="ja-JP" altLang="en-US" sz="2800" b="0" dirty="0"/>
              <a:t>ラムダ式 </a:t>
            </a:r>
            <a:r>
              <a:rPr lang="en-US" altLang="ja-JP" sz="2800" b="0" i="1" dirty="0"/>
              <a:t>M, N</a:t>
            </a:r>
            <a:r>
              <a:rPr lang="en-US" altLang="ja-JP" sz="2800" b="0" dirty="0"/>
              <a:t>, </a:t>
            </a:r>
            <a:r>
              <a:rPr lang="en-US" altLang="ja-JP" sz="2800" b="0" i="1" dirty="0"/>
              <a:t>P, </a:t>
            </a:r>
            <a:r>
              <a:rPr lang="ja-JP" altLang="en-US" sz="2800" b="0" dirty="0"/>
              <a:t>変数</a:t>
            </a:r>
            <a:r>
              <a:rPr lang="en-US" altLang="ja-JP" sz="2800" b="0" i="1" dirty="0"/>
              <a:t>x</a:t>
            </a:r>
            <a:r>
              <a:rPr lang="ja-JP" altLang="en-US" sz="2800" b="0" dirty="0"/>
              <a:t>について</a:t>
            </a:r>
            <a:r>
              <a:rPr lang="ja-JP" altLang="en-US" sz="2800" b="0" i="1" dirty="0"/>
              <a:t>、 </a:t>
            </a:r>
            <a:r>
              <a:rPr lang="ja-JP" altLang="en-US" sz="2800" b="0" dirty="0">
                <a:sym typeface="Symbol" pitchFamily="18" charset="2"/>
              </a:rPr>
              <a:t>変換を以下のように再帰的に定義する。</a:t>
            </a:r>
            <a:endParaRPr lang="ja-JP" altLang="en-US" sz="2800" b="0" i="1" dirty="0"/>
          </a:p>
          <a:p>
            <a:pPr marL="457200" indent="-457200">
              <a:buFontTx/>
              <a:buChar char="•"/>
            </a:pPr>
            <a:r>
              <a:rPr lang="en-US" altLang="ja-JP" sz="2800" b="0" dirty="0"/>
              <a:t> (</a:t>
            </a:r>
            <a:r>
              <a:rPr lang="en-US" altLang="ja-JP" sz="2800" b="0" dirty="0">
                <a:sym typeface="Symbol" pitchFamily="18" charset="2"/>
              </a:rPr>
              <a:t></a:t>
            </a:r>
            <a:r>
              <a:rPr lang="en-US" altLang="ja-JP" sz="2800" b="0" i="1" dirty="0">
                <a:sym typeface="Symbol" pitchFamily="18" charset="2"/>
              </a:rPr>
              <a:t>x</a:t>
            </a:r>
            <a:r>
              <a:rPr lang="en-US" altLang="ja-JP" sz="2800" b="0" dirty="0">
                <a:sym typeface="Symbol" pitchFamily="18" charset="2"/>
              </a:rPr>
              <a:t>. </a:t>
            </a:r>
            <a:r>
              <a:rPr lang="en-US" altLang="ja-JP" sz="2800" b="0" i="1" dirty="0">
                <a:sym typeface="Symbol" pitchFamily="18" charset="2"/>
              </a:rPr>
              <a:t>M</a:t>
            </a:r>
            <a:r>
              <a:rPr lang="en-US" altLang="ja-JP" sz="2800" b="0" dirty="0"/>
              <a:t>) </a:t>
            </a:r>
            <a:r>
              <a:rPr lang="en-US" altLang="ja-JP" sz="2800" b="0" i="1" dirty="0"/>
              <a:t>N</a:t>
            </a:r>
            <a:r>
              <a:rPr lang="en-US" altLang="ja-JP" sz="2800" b="0" dirty="0"/>
              <a:t> </a:t>
            </a:r>
            <a:r>
              <a:rPr lang="en-US" altLang="ja-JP" sz="2800" b="0" dirty="0">
                <a:sym typeface="Symbol" pitchFamily="18" charset="2"/>
              </a:rPr>
              <a:t> </a:t>
            </a:r>
            <a:r>
              <a:rPr lang="en-US" altLang="ja-JP" sz="2800" b="0" i="1" dirty="0">
                <a:sym typeface="Symbol" pitchFamily="18" charset="2"/>
              </a:rPr>
              <a:t>M</a:t>
            </a:r>
            <a:r>
              <a:rPr lang="en-US" altLang="ja-JP" sz="2800" b="0" dirty="0">
                <a:sym typeface="Symbol" pitchFamily="18" charset="2"/>
              </a:rPr>
              <a:t> [</a:t>
            </a:r>
            <a:r>
              <a:rPr lang="en-US" altLang="ja-JP" sz="2800" b="0" i="1" dirty="0">
                <a:sym typeface="Symbol" pitchFamily="18" charset="2"/>
              </a:rPr>
              <a:t>N / x</a:t>
            </a:r>
            <a:r>
              <a:rPr lang="en-US" altLang="ja-JP" sz="2800" b="0" dirty="0">
                <a:sym typeface="Symbol" pitchFamily="18" charset="2"/>
              </a:rPr>
              <a:t>]</a:t>
            </a:r>
          </a:p>
          <a:p>
            <a:pPr marL="457200" indent="-457200">
              <a:buFontTx/>
              <a:buChar char="•"/>
            </a:pPr>
            <a:r>
              <a:rPr lang="en-US" altLang="ja-JP" sz="2800" b="0" dirty="0">
                <a:sym typeface="Symbol" pitchFamily="18" charset="2"/>
              </a:rPr>
              <a:t>  </a:t>
            </a:r>
            <a:r>
              <a:rPr lang="en-US" altLang="ja-JP" sz="2800" b="0" i="1" dirty="0">
                <a:sym typeface="Symbol" pitchFamily="18" charset="2"/>
              </a:rPr>
              <a:t>M</a:t>
            </a:r>
            <a:r>
              <a:rPr lang="en-US" altLang="ja-JP" sz="2800" b="0" dirty="0">
                <a:sym typeface="Symbol" pitchFamily="18" charset="2"/>
              </a:rPr>
              <a:t>  </a:t>
            </a:r>
            <a:r>
              <a:rPr lang="en-US" altLang="ja-JP" sz="2800" b="0" i="1" dirty="0">
                <a:sym typeface="Symbol" pitchFamily="18" charset="2"/>
              </a:rPr>
              <a:t>N</a:t>
            </a:r>
            <a:r>
              <a:rPr lang="en-US" altLang="ja-JP" sz="2800" b="0" dirty="0">
                <a:sym typeface="Symbol" pitchFamily="18" charset="2"/>
              </a:rPr>
              <a:t> </a:t>
            </a:r>
            <a:r>
              <a:rPr lang="ja-JP" altLang="en-US" sz="2800" b="0" dirty="0">
                <a:sym typeface="Symbol" pitchFamily="18" charset="2"/>
              </a:rPr>
              <a:t>ならば、 </a:t>
            </a:r>
          </a:p>
          <a:p>
            <a:pPr marL="457200" indent="-457200"/>
            <a:r>
              <a:rPr lang="en-US" altLang="ja-JP" sz="2800" b="0" dirty="0"/>
              <a:t>          (</a:t>
            </a:r>
            <a:r>
              <a:rPr lang="en-US" altLang="ja-JP" sz="2800" b="0" dirty="0">
                <a:sym typeface="Symbol" pitchFamily="18" charset="2"/>
              </a:rPr>
              <a:t></a:t>
            </a:r>
            <a:r>
              <a:rPr lang="en-US" altLang="ja-JP" sz="2800" b="0" i="1" dirty="0">
                <a:sym typeface="Symbol" pitchFamily="18" charset="2"/>
              </a:rPr>
              <a:t>x. M</a:t>
            </a:r>
            <a:r>
              <a:rPr lang="en-US" altLang="ja-JP" sz="2800" b="0" dirty="0"/>
              <a:t>)</a:t>
            </a:r>
            <a:r>
              <a:rPr lang="en-US" altLang="ja-JP" sz="2800" dirty="0"/>
              <a:t> </a:t>
            </a:r>
            <a:r>
              <a:rPr lang="en-US" altLang="ja-JP" sz="2800" b="0" dirty="0">
                <a:sym typeface="Symbol" pitchFamily="18" charset="2"/>
              </a:rPr>
              <a:t> </a:t>
            </a:r>
            <a:r>
              <a:rPr lang="en-US" altLang="ja-JP" sz="2800" b="0" dirty="0"/>
              <a:t>(</a:t>
            </a:r>
            <a:r>
              <a:rPr lang="en-US" altLang="ja-JP" sz="2800" b="0" dirty="0">
                <a:sym typeface="Symbol" pitchFamily="18" charset="2"/>
              </a:rPr>
              <a:t></a:t>
            </a:r>
            <a:r>
              <a:rPr lang="en-US" altLang="ja-JP" sz="2800" b="0" i="1" dirty="0">
                <a:sym typeface="Symbol" pitchFamily="18" charset="2"/>
              </a:rPr>
              <a:t>x. N</a:t>
            </a:r>
            <a:r>
              <a:rPr lang="en-US" altLang="ja-JP" sz="2800" b="0" dirty="0"/>
              <a:t>)</a:t>
            </a:r>
            <a:r>
              <a:rPr lang="en-US" altLang="ja-JP" sz="2800" dirty="0"/>
              <a:t> </a:t>
            </a:r>
          </a:p>
          <a:p>
            <a:pPr marL="457200" indent="-457200"/>
            <a:r>
              <a:rPr lang="ja-JP" altLang="en-US" sz="2800" dirty="0"/>
              <a:t>         </a:t>
            </a:r>
            <a:r>
              <a:rPr lang="ja-JP" altLang="en-US" sz="2800" dirty="0" smtClean="0"/>
              <a:t> </a:t>
            </a:r>
            <a:r>
              <a:rPr lang="en-US" altLang="ja-JP" sz="2800" b="0" i="1" dirty="0" smtClean="0"/>
              <a:t>MP</a:t>
            </a:r>
            <a:r>
              <a:rPr lang="en-US" altLang="ja-JP" sz="2800" dirty="0" smtClean="0"/>
              <a:t> </a:t>
            </a:r>
            <a:r>
              <a:rPr lang="en-US" altLang="ja-JP" sz="2800" b="0" dirty="0">
                <a:sym typeface="Symbol" pitchFamily="18" charset="2"/>
              </a:rPr>
              <a:t> </a:t>
            </a:r>
            <a:r>
              <a:rPr lang="en-US" altLang="ja-JP" sz="2800" b="0" i="1" dirty="0">
                <a:sym typeface="Symbol" pitchFamily="18" charset="2"/>
              </a:rPr>
              <a:t>NP</a:t>
            </a:r>
          </a:p>
          <a:p>
            <a:pPr marL="457200" indent="-457200"/>
            <a:r>
              <a:rPr lang="en-US" altLang="ja-JP" sz="2800" b="0" dirty="0">
                <a:sym typeface="Symbol" pitchFamily="18" charset="2"/>
              </a:rPr>
              <a:t>         </a:t>
            </a:r>
            <a:r>
              <a:rPr lang="en-US" altLang="ja-JP" sz="2800" b="0" dirty="0" smtClean="0">
                <a:sym typeface="Symbol" pitchFamily="18" charset="2"/>
              </a:rPr>
              <a:t> </a:t>
            </a:r>
            <a:r>
              <a:rPr lang="en-US" altLang="ja-JP" sz="2800" b="0" i="1" dirty="0" smtClean="0">
                <a:sym typeface="Symbol" pitchFamily="18" charset="2"/>
              </a:rPr>
              <a:t>PM</a:t>
            </a:r>
            <a:r>
              <a:rPr lang="en-US" altLang="ja-JP" sz="2800" b="0" dirty="0" smtClean="0">
                <a:sym typeface="Symbol" pitchFamily="18" charset="2"/>
              </a:rPr>
              <a:t> </a:t>
            </a:r>
            <a:r>
              <a:rPr lang="en-US" altLang="ja-JP" sz="2800" b="0" dirty="0">
                <a:sym typeface="Symbol" pitchFamily="18" charset="2"/>
              </a:rPr>
              <a:t></a:t>
            </a:r>
            <a:r>
              <a:rPr lang="en-US" altLang="ja-JP" sz="2800" dirty="0">
                <a:sym typeface="Symbol" pitchFamily="18" charset="2"/>
              </a:rPr>
              <a:t> </a:t>
            </a:r>
            <a:r>
              <a:rPr lang="en-US" altLang="ja-JP" sz="2800" b="0" i="1" dirty="0" smtClean="0">
                <a:sym typeface="Symbol" pitchFamily="18" charset="2"/>
              </a:rPr>
              <a:t>PN</a:t>
            </a:r>
            <a:endParaRPr lang="en-US" altLang="ja-JP" sz="2800" b="0" i="1" dirty="0">
              <a:sym typeface="Symbol" pitchFamily="18" charset="2"/>
            </a:endParaRPr>
          </a:p>
        </p:txBody>
      </p:sp>
      <p:sp>
        <p:nvSpPr>
          <p:cNvPr id="4" name="正方形/長方形 3"/>
          <p:cNvSpPr/>
          <p:nvPr/>
        </p:nvSpPr>
        <p:spPr>
          <a:xfrm>
            <a:off x="1115616" y="4797152"/>
            <a:ext cx="6336704" cy="1815882"/>
          </a:xfrm>
          <a:prstGeom prst="rect">
            <a:avLst/>
          </a:prstGeom>
        </p:spPr>
        <p:txBody>
          <a:bodyPr wrap="square">
            <a:spAutoFit/>
          </a:bodyPr>
          <a:lstStyle/>
          <a:p>
            <a:r>
              <a:rPr lang="en-US" altLang="ja-JP" sz="2800" i="1" dirty="0" smtClean="0"/>
              <a:t>M</a:t>
            </a:r>
            <a:r>
              <a:rPr lang="en-US" altLang="ja-JP" sz="2800" dirty="0" smtClean="0"/>
              <a:t> [</a:t>
            </a:r>
            <a:r>
              <a:rPr lang="en-US" altLang="ja-JP" sz="2800" i="1" dirty="0" smtClean="0"/>
              <a:t>N</a:t>
            </a:r>
            <a:r>
              <a:rPr lang="en-US" altLang="ja-JP" sz="2800" dirty="0" smtClean="0"/>
              <a:t> / </a:t>
            </a:r>
            <a:r>
              <a:rPr lang="en-US" altLang="ja-JP" sz="2800" i="1" dirty="0" smtClean="0"/>
              <a:t>x</a:t>
            </a:r>
            <a:r>
              <a:rPr lang="en-US" altLang="ja-JP" sz="2800" dirty="0" smtClean="0"/>
              <a:t>]</a:t>
            </a:r>
            <a:r>
              <a:rPr lang="ja-JP" altLang="en-US" sz="2800" dirty="0" smtClean="0"/>
              <a:t>はラムダ式</a:t>
            </a:r>
            <a:r>
              <a:rPr lang="en-US" altLang="ja-JP" sz="2800" i="1" dirty="0" smtClean="0"/>
              <a:t>M</a:t>
            </a:r>
            <a:r>
              <a:rPr lang="ja-JP" altLang="en-US" sz="2800" dirty="0" smtClean="0"/>
              <a:t>中の</a:t>
            </a:r>
            <a:r>
              <a:rPr lang="en-US" altLang="ja-JP" sz="2800" i="1" dirty="0" smtClean="0"/>
              <a:t>x</a:t>
            </a:r>
            <a:r>
              <a:rPr lang="ja-JP" altLang="en-US" sz="2800" dirty="0" smtClean="0"/>
              <a:t>を</a:t>
            </a:r>
            <a:r>
              <a:rPr lang="en-US" altLang="ja-JP" sz="2800" i="1" dirty="0" smtClean="0"/>
              <a:t>N</a:t>
            </a:r>
            <a:r>
              <a:rPr lang="ja-JP" altLang="en-US" sz="2800" dirty="0" smtClean="0"/>
              <a:t>で置き換えたラムダ式を表す。ただし、束縛変数が自由変数とかぶらないように、束縛変数の名前の付け替えを行う。</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2073</Words>
  <Application>Microsoft Macintosh PowerPoint</Application>
  <PresentationFormat>画面に合わせる (4:3)</PresentationFormat>
  <Paragraphs>154</Paragraphs>
  <Slides>24</Slides>
  <Notes>19</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プログラミング言語論</vt:lpstr>
      <vt:lpstr>ラムダ計算</vt:lpstr>
      <vt:lpstr>ラムダ式</vt:lpstr>
      <vt:lpstr>ラムダ式</vt:lpstr>
      <vt:lpstr>ラムダ計算</vt:lpstr>
      <vt:lpstr>変換の例</vt:lpstr>
      <vt:lpstr>変換の例（続き）</vt:lpstr>
      <vt:lpstr>メタ変数</vt:lpstr>
      <vt:lpstr>変換</vt:lpstr>
      <vt:lpstr>置換の例</vt:lpstr>
      <vt:lpstr>置換で名前がかぶる例</vt:lpstr>
      <vt:lpstr>置換M [ N / x ]の定義</vt:lpstr>
      <vt:lpstr>自由変数</vt:lpstr>
      <vt:lpstr>例</vt:lpstr>
      <vt:lpstr>PowerPoint プレゼンテーション</vt:lpstr>
      <vt:lpstr>PowerPoint プレゼンテーション</vt:lpstr>
      <vt:lpstr>PowerPoint プレゼンテーション</vt:lpstr>
      <vt:lpstr>変換列</vt:lpstr>
      <vt:lpstr>例</vt:lpstr>
      <vt:lpstr>練習問題４</vt:lpstr>
      <vt:lpstr>Church-Rosserの定理</vt:lpstr>
      <vt:lpstr>例</vt:lpstr>
      <vt:lpstr>練習問題５</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プログラミング言語論</dc:title>
  <dc:creator>sasano</dc:creator>
  <cp:lastModifiedBy>Isao Sasano</cp:lastModifiedBy>
  <cp:revision>152</cp:revision>
  <dcterms:created xsi:type="dcterms:W3CDTF">2009-12-20T09:26:10Z</dcterms:created>
  <dcterms:modified xsi:type="dcterms:W3CDTF">2014-11-27T05:13:46Z</dcterms:modified>
</cp:coreProperties>
</file>