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33" r:id="rId3"/>
    <p:sldId id="305" r:id="rId4"/>
    <p:sldId id="314" r:id="rId5"/>
    <p:sldId id="304" r:id="rId6"/>
    <p:sldId id="306" r:id="rId7"/>
    <p:sldId id="308" r:id="rId8"/>
    <p:sldId id="319" r:id="rId9"/>
    <p:sldId id="303" r:id="rId10"/>
    <p:sldId id="310" r:id="rId11"/>
    <p:sldId id="312" r:id="rId12"/>
    <p:sldId id="315" r:id="rId13"/>
    <p:sldId id="316" r:id="rId14"/>
    <p:sldId id="318" r:id="rId15"/>
    <p:sldId id="320" r:id="rId16"/>
    <p:sldId id="321" r:id="rId17"/>
    <p:sldId id="322" r:id="rId18"/>
    <p:sldId id="324" r:id="rId19"/>
    <p:sldId id="326" r:id="rId20"/>
    <p:sldId id="327" r:id="rId21"/>
    <p:sldId id="329" r:id="rId22"/>
    <p:sldId id="330" r:id="rId23"/>
    <p:sldId id="332" r:id="rId24"/>
    <p:sldId id="331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-14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78D0498-6983-C443-8A28-60C3D1101AB6}" type="slidenum">
              <a:rPr lang="en-US" altLang="ja-JP" sz="1200"/>
              <a:pPr/>
              <a:t>1</a:t>
            </a:fld>
            <a:endParaRPr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17145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プログラミング言語論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43063" y="4786313"/>
            <a:ext cx="5715000" cy="642937"/>
          </a:xfrm>
        </p:spPr>
        <p:txBody>
          <a:bodyPr/>
          <a:lstStyle/>
          <a:p>
            <a:pPr eaLnBrk="1" hangingPunct="1"/>
            <a:r>
              <a:rPr lang="ja-JP" altLang="en-US">
                <a:latin typeface="Arial" charset="0"/>
                <a:ea typeface="ＭＳ Ｐゴシック" charset="0"/>
              </a:rPr>
              <a:t>情報工学科　篠埜　功</a:t>
            </a: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592263" y="3286125"/>
            <a:ext cx="557212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3200" b="0" dirty="0" smtClean="0"/>
              <a:t>第</a:t>
            </a:r>
            <a:r>
              <a:rPr lang="en-US" altLang="ja-JP" sz="3200" b="0" dirty="0" smtClean="0"/>
              <a:t>6</a:t>
            </a:r>
            <a:r>
              <a:rPr lang="ja-JP" altLang="en-US" sz="3200" b="0" dirty="0" smtClean="0"/>
              <a:t>回</a:t>
            </a:r>
            <a:r>
              <a:rPr lang="ja-JP" altLang="en-US" sz="3200" b="0" dirty="0"/>
              <a:t>　型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>
                <a:latin typeface="Arial" charset="0"/>
                <a:ea typeface="ＭＳ Ｐゴシック" charset="0"/>
              </a:rPr>
              <a:t>2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560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* z;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c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[13]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3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662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(</a:t>
            </a:r>
            <a:r>
              <a:rPr lang="en-US" altLang="ja-JP" dirty="0">
                <a:latin typeface="Arial" charset="0"/>
                <a:ea typeface="ＭＳ Ｐゴシック" charset="0"/>
              </a:rPr>
              <a:t>1)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(2)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b[2][13];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を型の後置記法による宣言に直せ。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タイトル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27650" name="コンテンツ プレースホルダ 2"/>
          <p:cNvSpPr>
            <a:spLocks noGrp="1"/>
          </p:cNvSpPr>
          <p:nvPr>
            <p:ph idx="1"/>
          </p:nvPr>
        </p:nvSpPr>
        <p:spPr>
          <a:xfrm>
            <a:off x="642938" y="1500188"/>
            <a:ext cx="7772400" cy="50006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char 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の宣言のもとで、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ja-JP" altLang="en-US" dirty="0">
                <a:latin typeface="Arial" charset="0"/>
                <a:ea typeface="ＭＳ Ｐゴシック" charset="0"/>
              </a:rPr>
              <a:t>式 </a:t>
            </a:r>
            <a:r>
              <a:rPr lang="en-US" altLang="ja-JP" dirty="0">
                <a:latin typeface="Arial" charset="0"/>
                <a:ea typeface="ＭＳ Ｐゴシック" charset="0"/>
              </a:rPr>
              <a:t>y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[2] </a:t>
            </a:r>
            <a:r>
              <a:rPr lang="ja-JP" altLang="en-US" dirty="0">
                <a:latin typeface="Arial" charset="0"/>
                <a:ea typeface="ＭＳ Ｐゴシック" charset="0"/>
              </a:rPr>
              <a:t>はどういう型を持つか。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y 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*  ( )  *  [3]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となり、一番外側の</a:t>
            </a:r>
            <a:r>
              <a:rPr lang="en-US" altLang="ja-JP" dirty="0">
                <a:latin typeface="Arial" charset="0"/>
                <a:ea typeface="ＭＳ Ｐゴシック" charset="0"/>
              </a:rPr>
              <a:t>[3]</a:t>
            </a:r>
            <a:r>
              <a:rPr lang="ja-JP" altLang="en-US" dirty="0">
                <a:latin typeface="Arial" charset="0"/>
                <a:ea typeface="ＭＳ Ｐゴシック" charset="0"/>
              </a:rPr>
              <a:t>を取り除いて、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y [2] </a:t>
            </a:r>
            <a:r>
              <a:rPr lang="ja-JP" altLang="en-US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: char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</a:t>
            </a:r>
            <a:r>
              <a:rPr lang="en-US" altLang="ja-JP" dirty="0">
                <a:latin typeface="Arial" charset="0"/>
                <a:ea typeface="ＭＳ Ｐゴシック" charset="0"/>
              </a:rPr>
              <a:t>* ( ) *</a:t>
            </a: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となる。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endParaRPr lang="ja-JP" alt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4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dirty="0">
                <a:latin typeface="Arial" charset="0"/>
                <a:ea typeface="ＭＳ Ｐゴシック" charset="0"/>
              </a:rPr>
              <a:t>  (*a) [13];</a:t>
            </a:r>
          </a:p>
          <a:p>
            <a:pPr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dirty="0">
                <a:latin typeface="Arial" charset="0"/>
                <a:ea typeface="ＭＳ Ｐゴシック" charset="0"/>
              </a:rPr>
              <a:t>で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dirty="0">
                <a:latin typeface="Arial" charset="0"/>
                <a:ea typeface="ＭＳ Ｐゴシック" charset="0"/>
              </a:rPr>
              <a:t>*a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の型は何か。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推論規則</a:t>
            </a:r>
          </a:p>
        </p:txBody>
      </p:sp>
      <p:sp>
        <p:nvSpPr>
          <p:cNvPr id="29698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1957388" cy="1376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e :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[ n ]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  <a:sym typeface="Symbol" charset="0"/>
              </a:rPr>
              <a:t> e [ i ] : </a:t>
            </a:r>
            <a:r>
              <a:rPr lang="ja-JP" altLang="en-US">
                <a:latin typeface="Arial" charset="0"/>
                <a:ea typeface="ＭＳ Ｐゴシック" charset="0"/>
                <a:sym typeface="Symbol" charset="0"/>
              </a:rPr>
              <a:t> </a:t>
            </a:r>
            <a:endParaRPr lang="en-US" altLang="ja-JP">
              <a:latin typeface="Arial" charset="0"/>
              <a:ea typeface="ＭＳ Ｐゴシック" charset="0"/>
            </a:endParaRPr>
          </a:p>
        </p:txBody>
      </p:sp>
      <p:cxnSp>
        <p:nvCxnSpPr>
          <p:cNvPr id="29699" name="直線コネクタ 6"/>
          <p:cNvCxnSpPr>
            <a:cxnSpLocks noChangeShapeType="1"/>
          </p:cNvCxnSpPr>
          <p:nvPr/>
        </p:nvCxnSpPr>
        <p:spPr bwMode="auto">
          <a:xfrm rot="10800000" flipH="1">
            <a:off x="685800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0" name="コンテンツ プレースホルダ 2"/>
          <p:cNvSpPr txBox="1">
            <a:spLocks/>
          </p:cNvSpPr>
          <p:nvPr/>
        </p:nvSpPr>
        <p:spPr bwMode="auto">
          <a:xfrm>
            <a:off x="3286125" y="2000250"/>
            <a:ext cx="1957388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( )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( )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1" name="直線コネクタ 19"/>
          <p:cNvCxnSpPr>
            <a:cxnSpLocks noChangeShapeType="1"/>
          </p:cNvCxnSpPr>
          <p:nvPr/>
        </p:nvCxnSpPr>
        <p:spPr bwMode="auto">
          <a:xfrm rot="10800000" flipH="1">
            <a:off x="3071813" y="2571750"/>
            <a:ext cx="1957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2" name="コンテンツ プレースホルダ 2"/>
          <p:cNvSpPr txBox="1">
            <a:spLocks/>
          </p:cNvSpPr>
          <p:nvPr/>
        </p:nvSpPr>
        <p:spPr bwMode="auto">
          <a:xfrm>
            <a:off x="5786438" y="2000250"/>
            <a:ext cx="1957387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29703" name="直線コネクタ 21"/>
          <p:cNvCxnSpPr>
            <a:cxnSpLocks noChangeShapeType="1"/>
          </p:cNvCxnSpPr>
          <p:nvPr/>
        </p:nvCxnSpPr>
        <p:spPr bwMode="auto">
          <a:xfrm rot="10800000" flipH="1">
            <a:off x="5572125" y="2571750"/>
            <a:ext cx="1957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テキスト ボックス 22"/>
          <p:cNvSpPr txBox="1"/>
          <p:nvPr/>
        </p:nvSpPr>
        <p:spPr>
          <a:xfrm>
            <a:off x="683568" y="4869160"/>
            <a:ext cx="7000875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3200" b="0" dirty="0" smtClean="0">
                <a:ea typeface="ＭＳ Ｐゴシック" pitchFamily="80" charset="-128"/>
                <a:cs typeface="+mn-cs"/>
              </a:rPr>
              <a:t>e</a:t>
            </a:r>
            <a:r>
              <a:rPr lang="ja-JP" altLang="en-US" sz="3200" b="0" dirty="0">
                <a:ea typeface="ＭＳ Ｐゴシック" pitchFamily="80" charset="-128"/>
                <a:cs typeface="+mn-cs"/>
              </a:rPr>
              <a:t>は式、</a:t>
            </a:r>
            <a:r>
              <a:rPr lang="en-US" altLang="ja-JP" sz="3200" b="0" kern="0" dirty="0">
                <a:ea typeface="ＭＳ Ｐゴシック" pitchFamily="80" charset="-128"/>
                <a:cs typeface="+mn-cs"/>
                <a:sym typeface="Symbol"/>
              </a:rPr>
              <a:t> </a:t>
            </a:r>
            <a:r>
              <a:rPr lang="ja-JP" altLang="en-US" sz="3200" b="0" kern="0" dirty="0">
                <a:ea typeface="ＭＳ Ｐゴシック" pitchFamily="80" charset="-128"/>
                <a:cs typeface="+mn-cs"/>
                <a:sym typeface="Symbol"/>
              </a:rPr>
              <a:t>は型を表すメタ変数（説明のための変数）。</a:t>
            </a:r>
            <a:endParaRPr lang="en-US" altLang="ja-JP" sz="3200" b="0" kern="0" dirty="0">
              <a:ea typeface="ＭＳ Ｐゴシック" pitchFamily="80" charset="-128"/>
              <a:cs typeface="+mn-cs"/>
              <a:sym typeface="Symbol"/>
            </a:endParaRPr>
          </a:p>
        </p:txBody>
      </p:sp>
      <p:sp>
        <p:nvSpPr>
          <p:cNvPr id="29705" name="テキスト ボックス 23"/>
          <p:cNvSpPr txBox="1">
            <a:spLocks noChangeArrowheads="1"/>
          </p:cNvSpPr>
          <p:nvPr/>
        </p:nvSpPr>
        <p:spPr bwMode="auto">
          <a:xfrm>
            <a:off x="1357313" y="3357563"/>
            <a:ext cx="4660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3200" b="0"/>
              <a:t> 0 </a:t>
            </a:r>
            <a:r>
              <a:rPr lang="en-US" altLang="ja-JP" sz="3200" b="0">
                <a:sym typeface="Symbol" charset="0"/>
              </a:rPr>
              <a:t></a:t>
            </a:r>
            <a:r>
              <a:rPr lang="en-US" altLang="ja-JP" sz="3200" b="0"/>
              <a:t> i &lt; n, n </a:t>
            </a:r>
            <a:r>
              <a:rPr lang="ja-JP" altLang="en-US" sz="3200" b="0"/>
              <a:t>は正の整数。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714375" y="269776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30722" name="コンテンツ プレースホルダ 10"/>
          <p:cNvSpPr>
            <a:spLocks noGrp="1"/>
          </p:cNvSpPr>
          <p:nvPr>
            <p:ph idx="1"/>
          </p:nvPr>
        </p:nvSpPr>
        <p:spPr>
          <a:xfrm>
            <a:off x="688032" y="1628502"/>
            <a:ext cx="7772400" cy="2592586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の型は、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であった（練習問題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4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参照）。これ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を、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で以下のようにして導く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ことができる。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0723" name="テキスト ボックス 3"/>
          <p:cNvSpPr txBox="1">
            <a:spLocks noChangeArrowheads="1"/>
          </p:cNvSpPr>
          <p:nvPr/>
        </p:nvSpPr>
        <p:spPr bwMode="auto">
          <a:xfrm>
            <a:off x="1455688" y="4563145"/>
            <a:ext cx="210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 dirty="0"/>
              <a:t> a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 *</a:t>
            </a:r>
          </a:p>
          <a:p>
            <a:r>
              <a:rPr lang="en-US" altLang="ja-JP" sz="2800" b="0" dirty="0"/>
              <a:t> *a  :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[13]</a:t>
            </a:r>
            <a:endParaRPr lang="ja-JP" altLang="en-US" sz="2800" b="0" dirty="0"/>
          </a:p>
        </p:txBody>
      </p:sp>
      <p:cxnSp>
        <p:nvCxnSpPr>
          <p:cNvPr id="30724" name="直線コネクタ 5"/>
          <p:cNvCxnSpPr>
            <a:cxnSpLocks noChangeShapeType="1"/>
            <a:stCxn id="30723" idx="1"/>
            <a:endCxn id="30723" idx="3"/>
          </p:cNvCxnSpPr>
          <p:nvPr/>
        </p:nvCxnSpPr>
        <p:spPr bwMode="auto">
          <a:xfrm>
            <a:off x="1455688" y="5040982"/>
            <a:ext cx="210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例</a:t>
            </a:r>
          </a:p>
        </p:txBody>
      </p:sp>
      <p:sp>
        <p:nvSpPr>
          <p:cNvPr id="31746" name="コンテンツ プレースホルダ 10"/>
          <p:cNvSpPr>
            <a:spLocks noGrp="1"/>
          </p:cNvSpPr>
          <p:nvPr>
            <p:ph idx="1"/>
          </p:nvPr>
        </p:nvSpPr>
        <p:spPr>
          <a:xfrm>
            <a:off x="642938" y="1448147"/>
            <a:ext cx="7772400" cy="2628925"/>
          </a:xfrm>
        </p:spPr>
        <p:txBody>
          <a:bodyPr/>
          <a:lstStyle/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(*a) [13] ;</a:t>
            </a:r>
          </a:p>
          <a:p>
            <a:pPr marL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(*a) [3]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は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型である。これ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を、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で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以下の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よ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うに導くことができる。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1747" name="テキスト ボックス 3"/>
          <p:cNvSpPr txBox="1">
            <a:spLocks noChangeArrowheads="1"/>
          </p:cNvSpPr>
          <p:nvPr/>
        </p:nvSpPr>
        <p:spPr bwMode="auto">
          <a:xfrm>
            <a:off x="1928813" y="4420964"/>
            <a:ext cx="2108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</a:p>
          <a:p>
            <a:r>
              <a:rPr lang="en-US" altLang="ja-JP" sz="2800" b="0"/>
              <a:t> *a  : int [13]</a:t>
            </a:r>
          </a:p>
          <a:p>
            <a:r>
              <a:rPr lang="en-US" altLang="ja-JP" sz="2800" b="0"/>
              <a:t> (*a) [3] : int</a:t>
            </a:r>
            <a:endParaRPr lang="ja-JP" altLang="en-US" sz="2800" b="0"/>
          </a:p>
        </p:txBody>
      </p:sp>
      <p:cxnSp>
        <p:nvCxnSpPr>
          <p:cNvPr id="31748" name="直線コネクタ 7"/>
          <p:cNvCxnSpPr>
            <a:cxnSpLocks noChangeShapeType="1"/>
          </p:cNvCxnSpPr>
          <p:nvPr/>
        </p:nvCxnSpPr>
        <p:spPr bwMode="auto">
          <a:xfrm>
            <a:off x="1573213" y="4921027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49" name="直線コネクタ 10"/>
          <p:cNvCxnSpPr>
            <a:cxnSpLocks noChangeShapeType="1"/>
          </p:cNvCxnSpPr>
          <p:nvPr/>
        </p:nvCxnSpPr>
        <p:spPr bwMode="auto">
          <a:xfrm>
            <a:off x="1573213" y="5349652"/>
            <a:ext cx="32146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5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2770" name="コンテンツ プレースホルダ 10"/>
          <p:cNvSpPr>
            <a:spLocks noGrp="1"/>
          </p:cNvSpPr>
          <p:nvPr>
            <p:ph idx="1"/>
          </p:nvPr>
        </p:nvSpPr>
        <p:spPr>
          <a:xfrm>
            <a:off x="611560" y="1700808"/>
            <a:ext cx="7772400" cy="252028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導け。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6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379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21431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 b [2] [13] ;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、式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 [1] [4]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型を、変数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の型の後置記法による宣言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から推論規則で導け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配列型について</a:t>
            </a:r>
          </a:p>
        </p:txBody>
      </p:sp>
      <p:sp>
        <p:nvSpPr>
          <p:cNvPr id="34818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>
                <a:latin typeface="Arial" charset="0"/>
                <a:ea typeface="ＭＳ Ｐゴシック" charset="0"/>
              </a:rPr>
              <a:t>配列型について、以下の推論規則を追加。</a:t>
            </a:r>
            <a:endParaRPr lang="en-US" altLang="ja-JP" sz="2800">
              <a:latin typeface="Arial" charset="0"/>
              <a:ea typeface="ＭＳ Ｐゴシック" charset="0"/>
            </a:endParaRPr>
          </a:p>
        </p:txBody>
      </p:sp>
      <p:sp>
        <p:nvSpPr>
          <p:cNvPr id="34819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19573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[ n ]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4820" name="直線コネクタ 6"/>
          <p:cNvCxnSpPr>
            <a:cxnSpLocks noChangeShapeType="1"/>
          </p:cNvCxnSpPr>
          <p:nvPr/>
        </p:nvCxnSpPr>
        <p:spPr bwMode="auto">
          <a:xfrm rot="10800000" flipH="1">
            <a:off x="1400175" y="3071813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テキスト ボックス 5"/>
          <p:cNvSpPr txBox="1"/>
          <p:nvPr/>
        </p:nvSpPr>
        <p:spPr>
          <a:xfrm>
            <a:off x="714375" y="3714750"/>
            <a:ext cx="75009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b="0" dirty="0">
                <a:ea typeface="ＭＳ Ｐゴシック" pitchFamily="80" charset="-128"/>
                <a:cs typeface="+mn-cs"/>
              </a:rPr>
              <a:t>ここで、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e 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ja-JP" altLang="en-US" sz="2800" b="0" dirty="0">
                <a:ea typeface="ＭＳ Ｐゴシック" pitchFamily="80" charset="-128"/>
                <a:cs typeface="+mn-cs"/>
                <a:sym typeface="Symbol" pitchFamily="18" charset="2"/>
              </a:rPr>
              <a:t>は、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e :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*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かつ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e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は左辺値（アドレス）を持たないことを表すものとする。</a:t>
            </a:r>
            <a:endParaRPr lang="en-US" altLang="ja-JP" sz="2800" b="0" kern="0" dirty="0">
              <a:ea typeface="ＭＳ Ｐゴシック" pitchFamily="80" charset="-128"/>
              <a:cs typeface="+mn-cs"/>
            </a:endParaRPr>
          </a:p>
        </p:txBody>
      </p:sp>
      <p:sp>
        <p:nvSpPr>
          <p:cNvPr id="34822" name="テキスト ボックス 6"/>
          <p:cNvSpPr txBox="1">
            <a:spLocks noChangeArrowheads="1"/>
          </p:cNvSpPr>
          <p:nvPr/>
        </p:nvSpPr>
        <p:spPr bwMode="auto">
          <a:xfrm>
            <a:off x="428625" y="5357813"/>
            <a:ext cx="8215313" cy="954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2800" b="0"/>
              <a:t>この推論規則は、一番外側が配列型であれば、それをポインタ型に変更してもよいということを表している。</a:t>
            </a:r>
            <a:endParaRPr lang="en-US" altLang="ja-JP" sz="28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ja-JP" altLang="en-US" dirty="0" smtClean="0"/>
              <a:t>型付き言語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90464"/>
            <a:ext cx="8712968" cy="4114800"/>
          </a:xfrm>
        </p:spPr>
        <p:txBody>
          <a:bodyPr/>
          <a:lstStyle/>
          <a:p>
            <a:r>
              <a:rPr lang="ja-JP" altLang="en-US" dirty="0" smtClean="0"/>
              <a:t>静的型付き言語</a:t>
            </a:r>
            <a:r>
              <a:rPr lang="en-US" altLang="ja-JP" dirty="0" smtClean="0"/>
              <a:t>(statically typed language)</a:t>
            </a:r>
          </a:p>
          <a:p>
            <a:pPr lvl="1"/>
            <a:r>
              <a:rPr lang="ja-JP" altLang="en-US" dirty="0" smtClean="0"/>
              <a:t>コンパイル時に型の整合性を検査する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（例）</a:t>
            </a:r>
            <a:r>
              <a:rPr lang="en-US" altLang="ja-JP" dirty="0" smtClean="0"/>
              <a:t>C, Java, Pascal</a:t>
            </a:r>
            <a:r>
              <a:rPr lang="ja-JP" altLang="en-US" dirty="0" smtClean="0"/>
              <a:t>など</a:t>
            </a:r>
            <a:endParaRPr lang="en-US" altLang="ja-JP" dirty="0" smtClean="0"/>
          </a:p>
          <a:p>
            <a:r>
              <a:rPr kumimoji="1" lang="ja-JP" altLang="en-US" dirty="0" smtClean="0"/>
              <a:t>動的型付き言語</a:t>
            </a:r>
            <a:r>
              <a:rPr kumimoji="1" lang="en-US" altLang="ja-JP" dirty="0" smtClean="0"/>
              <a:t>(dynamically typed language)</a:t>
            </a:r>
          </a:p>
          <a:p>
            <a:pPr lvl="1"/>
            <a:r>
              <a:rPr lang="ja-JP" altLang="en-US" dirty="0" smtClean="0"/>
              <a:t>実行時に型の整合性を検査する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（例）</a:t>
            </a:r>
            <a:r>
              <a:rPr lang="en-US" altLang="ja-JP" dirty="0" smtClean="0"/>
              <a:t>Lisp, </a:t>
            </a:r>
            <a:r>
              <a:rPr lang="en-US" altLang="ja-JP" dirty="0" err="1" smtClean="0"/>
              <a:t>Emacs</a:t>
            </a:r>
            <a:r>
              <a:rPr lang="en-US" altLang="ja-JP" dirty="0" smtClean="0"/>
              <a:t> Lisp, Scheme</a:t>
            </a:r>
            <a:r>
              <a:rPr lang="ja-JP" altLang="en-US" dirty="0" smtClean="0"/>
              <a:t>など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0852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代入演算子 </a:t>
            </a:r>
            <a:r>
              <a:rPr lang="en-US" altLang="ja-JP">
                <a:latin typeface="Arial" charset="0"/>
                <a:ea typeface="ＭＳ Ｐゴシック" charset="0"/>
              </a:rPr>
              <a:t>= </a:t>
            </a:r>
            <a:r>
              <a:rPr lang="ja-JP" altLang="en-US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35842" name="コンテンツ プレースホルダ 10"/>
          <p:cNvSpPr>
            <a:spLocks noGrp="1"/>
          </p:cNvSpPr>
          <p:nvPr>
            <p:ph idx="1"/>
          </p:nvPr>
        </p:nvSpPr>
        <p:spPr>
          <a:xfrm>
            <a:off x="460002" y="1634505"/>
            <a:ext cx="8504486" cy="57035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代入演算子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について、以下の推論規則を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追加する。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5843" name="コンテンツ プレースホルダ 2"/>
          <p:cNvSpPr txBox="1">
            <a:spLocks/>
          </p:cNvSpPr>
          <p:nvPr/>
        </p:nvSpPr>
        <p:spPr bwMode="auto">
          <a:xfrm>
            <a:off x="1400175" y="2481263"/>
            <a:ext cx="2886075" cy="123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    </a:t>
            </a:r>
            <a:r>
              <a:rPr lang="en-US" altLang="ja-JP" sz="3200" b="0"/>
              <a:t>e’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>
              <a:sym typeface="Symbo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  e = e’ 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5844" name="直線コネクタ 6"/>
          <p:cNvCxnSpPr>
            <a:cxnSpLocks noChangeShapeType="1"/>
          </p:cNvCxnSpPr>
          <p:nvPr/>
        </p:nvCxnSpPr>
        <p:spPr bwMode="auto">
          <a:xfrm flipV="1">
            <a:off x="1400175" y="3071813"/>
            <a:ext cx="26003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45" name="テキスト ボックス 8"/>
          <p:cNvSpPr txBox="1">
            <a:spLocks noChangeArrowheads="1"/>
          </p:cNvSpPr>
          <p:nvPr/>
        </p:nvSpPr>
        <p:spPr bwMode="auto">
          <a:xfrm>
            <a:off x="500063" y="4071938"/>
            <a:ext cx="80724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 sz="2800" b="0"/>
              <a:t>ただし、</a:t>
            </a:r>
            <a:r>
              <a:rPr lang="en-US" altLang="ja-JP" sz="2800" b="0"/>
              <a:t>e</a:t>
            </a:r>
            <a:r>
              <a:rPr lang="ja-JP" altLang="en-US" sz="2800" b="0"/>
              <a:t>は左辺値を持つ式であり、かつ定数ではない。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演算子</a:t>
            </a:r>
            <a:r>
              <a:rPr lang="en-US" altLang="ja-JP">
                <a:latin typeface="Arial" charset="0"/>
                <a:ea typeface="ＭＳ Ｐゴシック" charset="0"/>
              </a:rPr>
              <a:t>&amp;</a:t>
            </a:r>
            <a:r>
              <a:rPr lang="ja-JP" altLang="en-US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36866" name="コンテンツ プレースホルダ 10"/>
          <p:cNvSpPr>
            <a:spLocks noGrp="1"/>
          </p:cNvSpPr>
          <p:nvPr>
            <p:ph idx="1"/>
          </p:nvPr>
        </p:nvSpPr>
        <p:spPr>
          <a:xfrm>
            <a:off x="714375" y="1643063"/>
            <a:ext cx="7772400" cy="714375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演算子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&amp;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について以下の推論規則を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追加する。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063" y="4201269"/>
            <a:ext cx="80724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b="0" dirty="0">
                <a:ea typeface="ＭＳ Ｐゴシック" pitchFamily="80" charset="-128"/>
                <a:cs typeface="+mn-cs"/>
              </a:rPr>
              <a:t>ただし、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 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の一番右側（一番外側）は</a:t>
            </a:r>
            <a:r>
              <a:rPr lang="en-US" altLang="ja-JP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&amp;</a:t>
            </a:r>
            <a:r>
              <a:rPr lang="ja-JP" altLang="en-US" sz="2800" b="0" kern="0" dirty="0">
                <a:ea typeface="ＭＳ Ｐゴシック" pitchFamily="80" charset="-128"/>
                <a:cs typeface="+mn-cs"/>
                <a:sym typeface="Symbol" pitchFamily="18" charset="2"/>
              </a:rPr>
              <a:t>ではない。</a:t>
            </a:r>
            <a:endParaRPr lang="ja-JP" altLang="en-US" sz="2800" b="0" dirty="0">
              <a:ea typeface="ＭＳ Ｐゴシック" pitchFamily="80" charset="-128"/>
              <a:cs typeface="+mn-cs"/>
            </a:endParaRPr>
          </a:p>
        </p:txBody>
      </p:sp>
      <p:sp>
        <p:nvSpPr>
          <p:cNvPr id="36868" name="コンテンツ プレースホルダ 2"/>
          <p:cNvSpPr txBox="1">
            <a:spLocks/>
          </p:cNvSpPr>
          <p:nvPr/>
        </p:nvSpPr>
        <p:spPr bwMode="auto">
          <a:xfrm>
            <a:off x="357188" y="2467719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</a:t>
            </a:r>
            <a:r>
              <a:rPr lang="ja-JP" altLang="en-US" sz="3200" b="0"/>
              <a:t>   </a:t>
            </a:r>
            <a:r>
              <a:rPr lang="en-US" altLang="ja-JP" sz="3200" b="0"/>
              <a:t>e : </a:t>
            </a:r>
            <a:r>
              <a:rPr lang="en-US" altLang="ja-JP" sz="3200" b="0">
                <a:sym typeface="Symbol" charset="0"/>
              </a:rPr>
              <a:t></a:t>
            </a:r>
          </a:p>
          <a:p>
            <a:pPr eaLnBrk="0" hangingPunct="0">
              <a:spcBef>
                <a:spcPct val="20000"/>
              </a:spcBef>
            </a:pP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&amp;e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69" name="直線コネクタ 6"/>
          <p:cNvCxnSpPr>
            <a:cxnSpLocks noChangeShapeType="1"/>
          </p:cNvCxnSpPr>
          <p:nvPr/>
        </p:nvCxnSpPr>
        <p:spPr bwMode="auto">
          <a:xfrm flipV="1">
            <a:off x="357188" y="3058269"/>
            <a:ext cx="18573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0" name="コンテンツ プレースホルダ 2"/>
          <p:cNvSpPr txBox="1">
            <a:spLocks/>
          </p:cNvSpPr>
          <p:nvPr/>
        </p:nvSpPr>
        <p:spPr bwMode="auto">
          <a:xfrm>
            <a:off x="2957513" y="2486769"/>
            <a:ext cx="1957387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* e  : </a:t>
            </a:r>
            <a:r>
              <a:rPr lang="ja-JP" altLang="en-US" sz="3200" b="0">
                <a:sym typeface="Symbol" charset="0"/>
              </a:rPr>
              <a:t> </a:t>
            </a:r>
            <a:endParaRPr lang="en-US" altLang="ja-JP" sz="3200" b="0"/>
          </a:p>
        </p:txBody>
      </p:sp>
      <p:cxnSp>
        <p:nvCxnSpPr>
          <p:cNvPr id="36871" name="直線コネクタ 19"/>
          <p:cNvCxnSpPr>
            <a:cxnSpLocks noChangeShapeType="1"/>
          </p:cNvCxnSpPr>
          <p:nvPr/>
        </p:nvCxnSpPr>
        <p:spPr bwMode="auto">
          <a:xfrm rot="10800000" flipH="1">
            <a:off x="2743200" y="3058269"/>
            <a:ext cx="19573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2" name="コンテンツ プレースホルダ 2"/>
          <p:cNvSpPr txBox="1">
            <a:spLocks/>
          </p:cNvSpPr>
          <p:nvPr/>
        </p:nvSpPr>
        <p:spPr bwMode="auto">
          <a:xfrm>
            <a:off x="5457825" y="2486769"/>
            <a:ext cx="3214688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</a:pPr>
            <a:r>
              <a:rPr lang="en-US" altLang="ja-JP" sz="3200" b="0"/>
              <a:t> e : </a:t>
            </a:r>
            <a:r>
              <a:rPr lang="en-US" altLang="ja-JP" sz="3200" b="0">
                <a:sym typeface="Symbol" charset="0"/>
              </a:rPr>
              <a:t>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*     e’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 </a:t>
            </a:r>
          </a:p>
          <a:p>
            <a:pPr eaLnBrk="0" hangingPunct="0">
              <a:spcBef>
                <a:spcPct val="20000"/>
              </a:spcBef>
            </a:pPr>
            <a:r>
              <a:rPr lang="en-US" altLang="ja-JP" sz="3200" b="0">
                <a:sym typeface="Symbol" charset="0"/>
              </a:rPr>
              <a:t> e  = e’   : </a:t>
            </a:r>
            <a:r>
              <a:rPr lang="ja-JP" altLang="en-US" sz="3200" b="0">
                <a:sym typeface="Symbol" charset="0"/>
              </a:rPr>
              <a:t> </a:t>
            </a:r>
            <a:r>
              <a:rPr lang="en-US" altLang="ja-JP" sz="3200" b="0">
                <a:sym typeface="Symbol" charset="0"/>
              </a:rPr>
              <a:t>&amp;</a:t>
            </a:r>
            <a:endParaRPr lang="en-US" altLang="ja-JP" sz="3200" b="0"/>
          </a:p>
        </p:txBody>
      </p:sp>
      <p:cxnSp>
        <p:nvCxnSpPr>
          <p:cNvPr id="36873" name="直線コネクタ 21"/>
          <p:cNvCxnSpPr>
            <a:cxnSpLocks noChangeShapeType="1"/>
          </p:cNvCxnSpPr>
          <p:nvPr/>
        </p:nvCxnSpPr>
        <p:spPr bwMode="auto">
          <a:xfrm flipV="1">
            <a:off x="5243513" y="3058269"/>
            <a:ext cx="34290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最初の例</a:t>
            </a:r>
          </a:p>
        </p:txBody>
      </p:sp>
      <p:sp>
        <p:nvSpPr>
          <p:cNvPr id="37890" name="コンテンツ プレースホルダ 10"/>
          <p:cNvSpPr>
            <a:spLocks noGrp="1"/>
          </p:cNvSpPr>
          <p:nvPr>
            <p:ph idx="1"/>
          </p:nvPr>
        </p:nvSpPr>
        <p:spPr>
          <a:xfrm>
            <a:off x="428624" y="1424905"/>
            <a:ext cx="7887791" cy="27146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</a:t>
            </a: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*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  b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[13] [2]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のもとで、代入式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 a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型について整合性があること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を以下のようにして確認できる。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  <p:sp>
        <p:nvSpPr>
          <p:cNvPr id="37891" name="テキスト ボックス 13"/>
          <p:cNvSpPr txBox="1">
            <a:spLocks noChangeArrowheads="1"/>
          </p:cNvSpPr>
          <p:nvPr/>
        </p:nvSpPr>
        <p:spPr bwMode="auto">
          <a:xfrm>
            <a:off x="4357688" y="4425280"/>
            <a:ext cx="2398712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b : int [13] [2]</a:t>
            </a:r>
          </a:p>
          <a:p>
            <a:r>
              <a:rPr lang="en-US" altLang="ja-JP" sz="2800" b="0"/>
              <a:t> b : int [13] &amp;</a:t>
            </a:r>
            <a:endParaRPr lang="ja-JP" altLang="en-US" sz="2800" b="0"/>
          </a:p>
        </p:txBody>
      </p:sp>
      <p:sp>
        <p:nvSpPr>
          <p:cNvPr id="37892" name="テキスト ボックス 14"/>
          <p:cNvSpPr txBox="1">
            <a:spLocks noChangeArrowheads="1"/>
          </p:cNvSpPr>
          <p:nvPr/>
        </p:nvSpPr>
        <p:spPr bwMode="auto">
          <a:xfrm>
            <a:off x="1384300" y="4853905"/>
            <a:ext cx="210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: int [13] *</a:t>
            </a:r>
            <a:endParaRPr lang="ja-JP" altLang="en-US" sz="2800" b="0"/>
          </a:p>
        </p:txBody>
      </p:sp>
      <p:sp>
        <p:nvSpPr>
          <p:cNvPr id="37893" name="テキスト ボックス 15"/>
          <p:cNvSpPr txBox="1">
            <a:spLocks noChangeArrowheads="1"/>
          </p:cNvSpPr>
          <p:nvPr/>
        </p:nvSpPr>
        <p:spPr bwMode="auto">
          <a:xfrm>
            <a:off x="2730500" y="5425405"/>
            <a:ext cx="2849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2800" b="0"/>
              <a:t> a = b : int [13] &amp;</a:t>
            </a:r>
            <a:endParaRPr lang="ja-JP" altLang="en-US" sz="2800" b="0"/>
          </a:p>
        </p:txBody>
      </p:sp>
      <p:cxnSp>
        <p:nvCxnSpPr>
          <p:cNvPr id="37894" name="直線コネクタ 17"/>
          <p:cNvCxnSpPr>
            <a:cxnSpLocks noChangeShapeType="1"/>
            <a:stCxn id="37891" idx="1"/>
            <a:endCxn id="37891" idx="3"/>
          </p:cNvCxnSpPr>
          <p:nvPr/>
        </p:nvCxnSpPr>
        <p:spPr bwMode="auto">
          <a:xfrm rot="10800000" flipH="1">
            <a:off x="4357688" y="4903118"/>
            <a:ext cx="23987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直線コネクタ 21"/>
          <p:cNvCxnSpPr>
            <a:cxnSpLocks noChangeShapeType="1"/>
          </p:cNvCxnSpPr>
          <p:nvPr/>
        </p:nvCxnSpPr>
        <p:spPr bwMode="auto">
          <a:xfrm>
            <a:off x="1214438" y="5353968"/>
            <a:ext cx="5786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注意事項</a:t>
            </a:r>
          </a:p>
        </p:txBody>
      </p:sp>
      <p:sp>
        <p:nvSpPr>
          <p:cNvPr id="38914" name="コンテンツ プレースホルダ 10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3082081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実際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では、関数に引数がある。その他、構造体、共用体など、今回扱っていない構文がある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では共用体の型はチェックしない。中にどの型のデータが入っているかはプログラマが認識していなければならない。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タイトル 1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1143000"/>
          </a:xfrm>
        </p:spPr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7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39938" name="コンテンツ プレースホルダ 10"/>
          <p:cNvSpPr>
            <a:spLocks noGrp="1"/>
          </p:cNvSpPr>
          <p:nvPr>
            <p:ph idx="1"/>
          </p:nvPr>
        </p:nvSpPr>
        <p:spPr>
          <a:xfrm>
            <a:off x="571500" y="1643063"/>
            <a:ext cx="7772400" cy="3500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言語の変数宣言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p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*</a:t>
            </a: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a :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[10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]</a:t>
            </a:r>
          </a:p>
          <a:p>
            <a:pPr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のもとで、代入式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p = &amp;a[1]</a:t>
            </a:r>
          </a:p>
          <a:p>
            <a:pPr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が型に関して整合性があることを示せ。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タイトル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型とは</a:t>
            </a:r>
          </a:p>
        </p:txBody>
      </p:sp>
      <p:sp>
        <p:nvSpPr>
          <p:cNvPr id="17410" name="コンテンツ プレースホルダ 2"/>
          <p:cNvSpPr>
            <a:spLocks noGrp="1"/>
          </p:cNvSpPr>
          <p:nvPr>
            <p:ph idx="1"/>
          </p:nvPr>
        </p:nvSpPr>
        <p:spPr>
          <a:xfrm>
            <a:off x="857250" y="1571625"/>
            <a:ext cx="2643188" cy="414337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ja-JP" altLang="en-US">
                <a:latin typeface="Arial" charset="0"/>
                <a:ea typeface="ＭＳ Ｐゴシック" charset="0"/>
              </a:rPr>
              <a:t>（例）</a:t>
            </a:r>
            <a:endParaRPr lang="en-US" altLang="ja-JP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int f ( ) {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int x, y;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x = 4;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y = 3 + x;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  return y;</a:t>
            </a:r>
          </a:p>
          <a:p>
            <a:pPr>
              <a:buFontTx/>
              <a:buNone/>
            </a:pPr>
            <a:r>
              <a:rPr lang="en-US" altLang="ja-JP">
                <a:latin typeface="Arial" charset="0"/>
                <a:ea typeface="ＭＳ Ｐゴシック" charset="0"/>
              </a:rPr>
              <a:t>}</a:t>
            </a:r>
            <a:endParaRPr lang="ja-JP" altLang="en-US">
              <a:latin typeface="Arial" charset="0"/>
              <a:ea typeface="ＭＳ Ｐゴシック" charset="0"/>
            </a:endParaRPr>
          </a:p>
        </p:txBody>
      </p:sp>
      <p:sp>
        <p:nvSpPr>
          <p:cNvPr id="17411" name="正方形/長方形 3"/>
          <p:cNvSpPr>
            <a:spLocks noChangeArrowheads="1"/>
          </p:cNvSpPr>
          <p:nvPr/>
        </p:nvSpPr>
        <p:spPr bwMode="auto">
          <a:xfrm>
            <a:off x="3786188" y="2500313"/>
            <a:ext cx="4572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800" b="0" dirty="0" smtClean="0"/>
              <a:t>静的型付き</a:t>
            </a:r>
            <a:r>
              <a:rPr lang="ja-JP" altLang="en-US" sz="2800" b="0" dirty="0"/>
              <a:t>言語のプログラムは</a:t>
            </a:r>
            <a:r>
              <a:rPr lang="ja-JP" altLang="en-US" sz="2800" b="0" dirty="0" smtClean="0"/>
              <a:t>、コンパイル時に型</a:t>
            </a:r>
            <a:r>
              <a:rPr lang="ja-JP" altLang="en-US" sz="2800" b="0" dirty="0"/>
              <a:t>について整合性がとれている必要がある。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7772400" cy="1143000"/>
          </a:xfrm>
        </p:spPr>
        <p:txBody>
          <a:bodyPr/>
          <a:lstStyle/>
          <a:p>
            <a:r>
              <a:rPr lang="ja-JP" altLang="en-US" dirty="0" smtClean="0">
                <a:latin typeface="Arial" charset="0"/>
                <a:ea typeface="ＭＳ Ｐゴシック" charset="0"/>
              </a:rPr>
              <a:t>型検査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43063"/>
            <a:ext cx="8820472" cy="45910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コンパイル時に、型について（その言語で定められた基準で）整合性がとれているかどうかを検査する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プログラムの正当性を部分的に示すことに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なる。（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実行時のエラーを減少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させる。）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型情報は静的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意味（実行しなくても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分かる情報）であり、型検査は静的意味の解析の一種。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spcBef>
                <a:spcPts val="672"/>
              </a:spcBef>
              <a:spcAft>
                <a:spcPts val="0"/>
              </a:spcAft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型検査はコンパイラの中で、構文解析</a:t>
            </a:r>
            <a:r>
              <a:rPr lang="en-US" altLang="en-US" sz="2800" dirty="0" smtClean="0">
                <a:latin typeface="Arial" charset="0"/>
                <a:ea typeface="ＭＳ Ｐゴシック" charset="0"/>
              </a:rPr>
              <a:t>より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のフェーズで行う。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19458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4" y="1981200"/>
            <a:ext cx="8893176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ja-JP" altLang="en-US" dirty="0">
                <a:latin typeface="Arial" charset="0"/>
                <a:ea typeface="ＭＳ Ｐゴシック" charset="0"/>
              </a:rPr>
              <a:t>（例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）</a:t>
            </a:r>
            <a:r>
              <a:rPr lang="en-US" altLang="ja-JP" dirty="0">
                <a:latin typeface="Arial" charset="0"/>
                <a:ea typeface="ＭＳ Ｐゴシック" charset="0"/>
              </a:rPr>
              <a:t> </a:t>
            </a:r>
            <a:r>
              <a:rPr lang="en-US" altLang="ja-JP" dirty="0" err="1" smtClean="0">
                <a:latin typeface="Arial" charset="0"/>
                <a:ea typeface="ＭＳ Ｐゴシック" charset="0"/>
              </a:rPr>
              <a:t>int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[13];</a:t>
            </a:r>
          </a:p>
          <a:p>
            <a:pPr marL="0"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この宣言では、変数</a:t>
            </a:r>
            <a:r>
              <a:rPr lang="en-US" altLang="ja-JP" dirty="0">
                <a:latin typeface="Arial" charset="0"/>
                <a:ea typeface="ＭＳ Ｐゴシック" charset="0"/>
              </a:rPr>
              <a:t>a</a:t>
            </a:r>
            <a:r>
              <a:rPr lang="ja-JP" altLang="en-US" dirty="0">
                <a:latin typeface="Arial" charset="0"/>
                <a:ea typeface="ＭＳ Ｐゴシック" charset="0"/>
              </a:rPr>
              <a:t>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型の配列（要素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数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13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）</a:t>
            </a:r>
            <a:r>
              <a:rPr lang="ja-JP" altLang="en-US" dirty="0">
                <a:latin typeface="Arial" charset="0"/>
                <a:ea typeface="ＭＳ Ｐゴシック" charset="0"/>
              </a:rPr>
              <a:t>へのポインタ型であることを示す。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式 </a:t>
            </a:r>
            <a:r>
              <a:rPr lang="en-US" altLang="ja-JP" dirty="0">
                <a:latin typeface="Arial" charset="0"/>
                <a:ea typeface="ＭＳ Ｐゴシック" charset="0"/>
              </a:rPr>
              <a:t>(*a) [ j ] (0 </a:t>
            </a:r>
            <a:r>
              <a:rPr lang="en-US" altLang="ja-JP" dirty="0">
                <a:latin typeface="Arial" charset="0"/>
                <a:ea typeface="ＭＳ Ｐゴシック" charset="0"/>
                <a:sym typeface="Symbol" charset="0"/>
              </a:rPr>
              <a:t> </a:t>
            </a:r>
            <a:r>
              <a:rPr lang="en-US" altLang="ja-JP" dirty="0">
                <a:latin typeface="Arial" charset="0"/>
                <a:ea typeface="ＭＳ Ｐゴシック" charset="0"/>
              </a:rPr>
              <a:t>j &lt; 13) </a:t>
            </a:r>
            <a:r>
              <a:rPr lang="ja-JP" altLang="en-US" dirty="0">
                <a:latin typeface="Arial" charset="0"/>
                <a:ea typeface="ＭＳ Ｐゴシック" charset="0"/>
              </a:rPr>
              <a:t>の型は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型になる。</a:t>
            </a:r>
            <a:endParaRPr lang="en-US" altLang="ja-JP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ja-JP" altLang="en-US" dirty="0">
                <a:latin typeface="Arial" charset="0"/>
                <a:ea typeface="ＭＳ Ｐゴシック" charset="0"/>
              </a:rPr>
              <a:t>例えば、式</a:t>
            </a:r>
            <a:r>
              <a:rPr lang="en-US" altLang="ja-JP" dirty="0">
                <a:latin typeface="Arial" charset="0"/>
                <a:ea typeface="ＭＳ Ｐゴシック" charset="0"/>
              </a:rPr>
              <a:t>(* a) [0] </a:t>
            </a:r>
            <a:r>
              <a:rPr lang="ja-JP" altLang="en-US" dirty="0">
                <a:latin typeface="Arial" charset="0"/>
                <a:ea typeface="ＭＳ Ｐゴシック" charset="0"/>
              </a:rPr>
              <a:t>は</a:t>
            </a:r>
            <a:r>
              <a:rPr lang="en-US" altLang="ja-JP" dirty="0" err="1">
                <a:latin typeface="Arial" charset="0"/>
                <a:ea typeface="ＭＳ Ｐゴシック" charset="0"/>
              </a:rPr>
              <a:t>int</a:t>
            </a:r>
            <a:r>
              <a:rPr lang="ja-JP" altLang="en-US" dirty="0">
                <a:latin typeface="Arial" charset="0"/>
                <a:ea typeface="ＭＳ Ｐゴシック" charset="0"/>
              </a:rPr>
              <a:t>型である。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42938" y="12576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20482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5721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（例）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(*a) [13];</a:t>
            </a: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    </a:t>
            </a:r>
            <a:r>
              <a:rPr lang="en-US" altLang="ja-JP" sz="2800" dirty="0" err="1">
                <a:latin typeface="Arial" charset="0"/>
                <a:ea typeface="ＭＳ Ｐゴシック" charset="0"/>
              </a:rPr>
              <a:t>int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 b [2] [13];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と宣言されているとき、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>
                <a:latin typeface="Arial" charset="0"/>
                <a:ea typeface="ＭＳ Ｐゴシック" charset="0"/>
              </a:rPr>
              <a:t>    a =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b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は型について整合性のある代入式である。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b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はコンパイル時に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&amp;b[0]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に置き換えられる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。この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代入式の実行後に等式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(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*a) [ j ] = b[0][ j ] (0 </a:t>
            </a:r>
            <a:r>
              <a:rPr lang="en-US" altLang="ja-JP" sz="2800" dirty="0">
                <a:latin typeface="Arial" charset="0"/>
                <a:ea typeface="ＭＳ Ｐゴシック" charset="0"/>
                <a:sym typeface="Symbol" charset="0"/>
              </a:rPr>
              <a:t>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j &lt; 13) 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が成立する。これ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は、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*a = *b = *(&amp;b[0]) = b[0]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に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[ j ] 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をつければ得られる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。プログラム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が型について整合性がとれている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かどうか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をチェックする仕組みの基礎を学習する。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endParaRPr lang="ja-JP" altLang="en-US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/>
          </p:nvPr>
        </p:nvSpPr>
        <p:spPr>
          <a:xfrm>
            <a:off x="714375" y="197768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C</a:t>
            </a:r>
            <a:r>
              <a:rPr lang="ja-JP" altLang="en-US" dirty="0">
                <a:latin typeface="Arial" charset="0"/>
                <a:ea typeface="ＭＳ Ｐゴシック" charset="0"/>
              </a:rPr>
              <a:t>言語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dirty="0">
                <a:latin typeface="Arial" charset="0"/>
                <a:ea typeface="ＭＳ Ｐゴシック" charset="0"/>
              </a:rPr>
              <a:t>について</a:t>
            </a:r>
          </a:p>
        </p:txBody>
      </p:sp>
      <p:sp>
        <p:nvSpPr>
          <p:cNvPr id="22530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312118"/>
            <a:ext cx="8424936" cy="54292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* ( * x ( ) )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) ( )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;  </a:t>
            </a: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の変数宣言</a:t>
            </a:r>
            <a:r>
              <a:rPr lang="ja-JP" altLang="en-US" sz="2800" dirty="0">
                <a:latin typeface="Arial" charset="0"/>
                <a:ea typeface="ＭＳ Ｐゴシック" charset="0"/>
              </a:rPr>
              <a:t>の意味は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？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内側から順番に優先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順位（次ページ記載）にしたがって読んでいき、最後に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char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を読む。すると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)  char</a:t>
            </a:r>
          </a:p>
          <a:p>
            <a:pPr marL="0" indent="0">
              <a:buFontTx/>
              <a:buNone/>
            </a:pPr>
            <a:r>
              <a:rPr lang="ja-JP" altLang="en-US" sz="2800" dirty="0">
                <a:latin typeface="Arial" charset="0"/>
                <a:ea typeface="ＭＳ Ｐゴシック" charset="0"/>
              </a:rPr>
              <a:t>となる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。これを逆順にすると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</a:p>
          <a:p>
            <a:pPr marL="0" indent="0"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となる。これを型の後置記法と呼ぶことにする（一般に通用する用語ではない）。これを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x : </a:t>
            </a:r>
            <a:r>
              <a:rPr lang="ja-JP" altLang="en-US" sz="2800" dirty="0" smtClean="0">
                <a:latin typeface="Arial" charset="0"/>
                <a:ea typeface="ＭＳ Ｐゴシック" charset="0"/>
              </a:rPr>
              <a:t>の後に書いた</a:t>
            </a:r>
            <a:endParaRPr lang="en-US" altLang="ja-JP" sz="28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en-US" altLang="ja-JP" sz="2800" dirty="0" smtClean="0">
                <a:latin typeface="Arial" charset="0"/>
                <a:ea typeface="ＭＳ Ｐゴシック" charset="0"/>
              </a:rPr>
              <a:t> 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x : char  ( )  * 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[3]  </a:t>
            </a:r>
            <a:r>
              <a:rPr lang="en-US" altLang="ja-JP" sz="2800" dirty="0">
                <a:latin typeface="Arial" charset="0"/>
                <a:ea typeface="ＭＳ Ｐゴシック" charset="0"/>
              </a:rPr>
              <a:t>*  ( </a:t>
            </a:r>
            <a:r>
              <a:rPr lang="en-US" altLang="ja-JP" sz="2800" dirty="0" smtClean="0">
                <a:latin typeface="Arial" charset="0"/>
                <a:ea typeface="ＭＳ Ｐゴシック" charset="0"/>
              </a:rPr>
              <a:t>)</a:t>
            </a:r>
            <a:endParaRPr lang="en-US" altLang="ja-JP" sz="28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</a:pPr>
            <a:r>
              <a:rPr lang="ja-JP" altLang="en-US" sz="2800" dirty="0" smtClean="0">
                <a:latin typeface="Arial" charset="0"/>
                <a:ea typeface="ＭＳ Ｐゴシック" charset="0"/>
              </a:rPr>
              <a:t>を型の後置記法による宣言と呼ぶことにする。</a:t>
            </a:r>
            <a:endParaRPr lang="en-US" altLang="ja-JP" sz="2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714375" y="260350"/>
            <a:ext cx="7772400" cy="1143000"/>
          </a:xfrm>
        </p:spPr>
        <p:txBody>
          <a:bodyPr/>
          <a:lstStyle/>
          <a:p>
            <a:r>
              <a:rPr lang="ja-JP" altLang="en-US">
                <a:latin typeface="Arial" charset="0"/>
                <a:ea typeface="ＭＳ Ｐゴシック" charset="0"/>
              </a:rPr>
              <a:t>優先順位</a:t>
            </a:r>
          </a:p>
        </p:txBody>
      </p:sp>
      <p:sp>
        <p:nvSpPr>
          <p:cNvPr id="23555" name="正方形/長方形 1"/>
          <p:cNvSpPr>
            <a:spLocks noChangeArrowheads="1"/>
          </p:cNvSpPr>
          <p:nvPr/>
        </p:nvSpPr>
        <p:spPr bwMode="auto">
          <a:xfrm>
            <a:off x="611560" y="1556792"/>
            <a:ext cx="7848600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ja-JP" altLang="en-US" sz="2800" b="0" dirty="0"/>
              <a:t>優先順位は、高い順に</a:t>
            </a:r>
            <a:r>
              <a:rPr lang="en-US" altLang="ja-JP" sz="2800" b="0" dirty="0"/>
              <a:t>( ), [ ], * </a:t>
            </a:r>
            <a:r>
              <a:rPr lang="ja-JP" altLang="en-US" sz="2800" b="0" dirty="0"/>
              <a:t>である。宣言されている変数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からこの優先順位に従って読んでいけばよいが、優先順位の括弧がついている場合は順番は</a:t>
            </a:r>
            <a:r>
              <a:rPr lang="ja-JP" altLang="en-US" sz="2800" b="0"/>
              <a:t>変わる</a:t>
            </a:r>
            <a:r>
              <a:rPr lang="ja-JP" altLang="en-US" sz="2800" b="0" smtClean="0"/>
              <a:t>。</a:t>
            </a:r>
            <a:r>
              <a:rPr lang="ja-JP" altLang="en-US" sz="2800" b="0" smtClean="0"/>
              <a:t>前</a:t>
            </a:r>
            <a:r>
              <a:rPr lang="ja-JP" altLang="en-US" sz="2800" b="0" smtClean="0"/>
              <a:t>ページ</a:t>
            </a:r>
            <a:r>
              <a:rPr lang="ja-JP" altLang="en-US" sz="2800" b="0" dirty="0" smtClean="0"/>
              <a:t>の変数宣言の例</a:t>
            </a:r>
            <a:endParaRPr lang="en-US" altLang="ja-JP" sz="2800" b="0" dirty="0" smtClean="0"/>
          </a:p>
          <a:p>
            <a:r>
              <a:rPr lang="da-DK" altLang="ja-JP" sz="2800" b="0" dirty="0" smtClean="0"/>
              <a:t>    </a:t>
            </a:r>
            <a:r>
              <a:rPr lang="da-DK" altLang="ja-JP" sz="2800" b="0" dirty="0" err="1" smtClean="0"/>
              <a:t>char</a:t>
            </a:r>
            <a:r>
              <a:rPr lang="da-DK" altLang="ja-JP" sz="2800" b="0" dirty="0" smtClean="0"/>
              <a:t> </a:t>
            </a:r>
            <a:r>
              <a:rPr lang="da-DK" altLang="ja-JP" sz="2800" b="0" dirty="0"/>
              <a:t>( * ( * x ( ) ) </a:t>
            </a:r>
            <a:r>
              <a:rPr lang="da-DK" altLang="ja-JP" sz="2800" b="0" dirty="0" smtClean="0"/>
              <a:t>[3] </a:t>
            </a:r>
            <a:r>
              <a:rPr lang="da-DK" altLang="ja-JP" sz="2800" b="0" dirty="0"/>
              <a:t>) ( ) ; </a:t>
            </a:r>
            <a:endParaRPr lang="en-US" altLang="ja-JP" sz="2800" b="0" dirty="0"/>
          </a:p>
          <a:p>
            <a:r>
              <a:rPr lang="ja-JP" altLang="en-US" sz="2800" b="0" dirty="0" smtClean="0"/>
              <a:t>で優先</a:t>
            </a:r>
            <a:r>
              <a:rPr lang="ja-JP" altLang="en-US" sz="2800" b="0" dirty="0"/>
              <a:t>順位の</a:t>
            </a:r>
            <a:r>
              <a:rPr lang="ja-JP" altLang="en-US" sz="2800" b="0" dirty="0" smtClean="0"/>
              <a:t>括弧は</a:t>
            </a:r>
            <a:endParaRPr lang="en-US" altLang="ja-JP" sz="2800" b="0" dirty="0" smtClean="0"/>
          </a:p>
          <a:p>
            <a:r>
              <a:rPr lang="en-US" altLang="ja-JP" sz="2800" b="0" dirty="0" smtClean="0"/>
              <a:t>    char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</a:t>
            </a:r>
            <a:r>
              <a:rPr lang="en-US" altLang="ja-JP" sz="2800" dirty="0">
                <a:solidFill>
                  <a:srgbClr val="FF0000"/>
                </a:solidFill>
              </a:rPr>
              <a:t>(</a:t>
            </a:r>
            <a:r>
              <a:rPr lang="en-US" altLang="ja-JP" sz="2800" b="0" dirty="0"/>
              <a:t> * x ( )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</a:t>
            </a:r>
            <a:r>
              <a:rPr lang="en-US" altLang="ja-JP" sz="2800" b="0" dirty="0" smtClean="0"/>
              <a:t>[3] </a:t>
            </a:r>
            <a:r>
              <a:rPr lang="en-US" altLang="ja-JP" sz="2800" dirty="0">
                <a:solidFill>
                  <a:srgbClr val="FF0000"/>
                </a:solidFill>
              </a:rPr>
              <a:t>)</a:t>
            </a:r>
            <a:r>
              <a:rPr lang="en-US" altLang="ja-JP" sz="2800" b="0" dirty="0"/>
              <a:t> ( )</a:t>
            </a:r>
            <a:r>
              <a:rPr lang="ja-JP" altLang="en-US" sz="2800" b="0" dirty="0"/>
              <a:t> </a:t>
            </a:r>
            <a:r>
              <a:rPr lang="en-US" altLang="ja-JP" sz="2800" b="0" dirty="0" smtClean="0"/>
              <a:t>;</a:t>
            </a:r>
          </a:p>
          <a:p>
            <a:r>
              <a:rPr lang="ja-JP" altLang="en-US" sz="2800" b="0" dirty="0" smtClean="0"/>
              <a:t>の太字の部分である。</a:t>
            </a:r>
            <a:r>
              <a:rPr lang="ja-JP" altLang="en-US" sz="2800" b="0" dirty="0"/>
              <a:t>内側（宣言されている変数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）から順番に優先順位に従って読むと</a:t>
            </a:r>
            <a:r>
              <a:rPr lang="ja-JP" altLang="en-US" sz="2800" b="0" dirty="0" smtClean="0"/>
              <a:t>、</a:t>
            </a:r>
            <a:endParaRPr lang="en-US" altLang="ja-JP" sz="2800" b="0" dirty="0" smtClean="0"/>
          </a:p>
          <a:p>
            <a:r>
              <a:rPr lang="en-US" altLang="ja-JP" sz="2800" b="0" dirty="0"/>
              <a:t> </a:t>
            </a:r>
            <a:r>
              <a:rPr lang="en-US" altLang="ja-JP" sz="2800" b="0" dirty="0" smtClean="0"/>
              <a:t>    ( </a:t>
            </a:r>
            <a:r>
              <a:rPr lang="en-US" altLang="ja-JP" sz="2800" b="0" dirty="0"/>
              <a:t>)  *  </a:t>
            </a:r>
            <a:r>
              <a:rPr lang="en-US" altLang="ja-JP" sz="2800" b="0" dirty="0" smtClean="0"/>
              <a:t>[3]  </a:t>
            </a:r>
            <a:r>
              <a:rPr lang="en-US" altLang="ja-JP" sz="2800" b="0" dirty="0"/>
              <a:t>*  ( )  char </a:t>
            </a:r>
            <a:endParaRPr lang="en-US" altLang="ja-JP" sz="2800" b="0" dirty="0" smtClean="0"/>
          </a:p>
          <a:p>
            <a:r>
              <a:rPr lang="ja-JP" altLang="en-US" sz="2800" b="0" dirty="0" smtClean="0"/>
              <a:t>と</a:t>
            </a:r>
            <a:r>
              <a:rPr lang="ja-JP" altLang="en-US" sz="2800" b="0" dirty="0"/>
              <a:t>なる</a:t>
            </a:r>
            <a:r>
              <a:rPr lang="ja-JP" altLang="en-US" sz="2800" b="0" dirty="0" smtClean="0"/>
              <a:t>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Arial" charset="0"/>
                <a:ea typeface="ＭＳ Ｐゴシック" charset="0"/>
              </a:rPr>
              <a:t>練習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問題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1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457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C</a:t>
            </a:r>
            <a:r>
              <a:rPr lang="ja-JP" altLang="en-US" dirty="0" smtClean="0">
                <a:latin typeface="Arial" charset="0"/>
                <a:ea typeface="ＭＳ Ｐゴシック" charset="0"/>
              </a:rPr>
              <a:t>言語の変数</a:t>
            </a:r>
            <a:r>
              <a:rPr lang="ja-JP" altLang="en-US" dirty="0">
                <a:latin typeface="Arial" charset="0"/>
                <a:ea typeface="ＭＳ Ｐゴシック" charset="0"/>
              </a:rPr>
              <a:t>宣言</a:t>
            </a:r>
            <a:endParaRPr lang="en-US" altLang="ja-JP" dirty="0" smtClean="0">
              <a:latin typeface="Arial" charset="0"/>
              <a:ea typeface="ＭＳ Ｐゴシック" charset="0"/>
            </a:endParaRPr>
          </a:p>
          <a:p>
            <a:pPr marL="0">
              <a:buFontTx/>
              <a:buNone/>
            </a:pPr>
            <a:r>
              <a:rPr lang="en-US" altLang="ja-JP" dirty="0" smtClean="0">
                <a:latin typeface="Arial" charset="0"/>
                <a:ea typeface="ＭＳ Ｐゴシック" charset="0"/>
              </a:rPr>
              <a:t>    char </a:t>
            </a:r>
            <a:r>
              <a:rPr lang="en-US" altLang="ja-JP" dirty="0">
                <a:latin typeface="Arial" charset="0"/>
                <a:ea typeface="ＭＳ Ｐゴシック" charset="0"/>
              </a:rPr>
              <a:t>( * ( * y [3] ) ( ) )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[5]  </a:t>
            </a:r>
            <a:r>
              <a:rPr lang="en-US" altLang="ja-JP" dirty="0">
                <a:latin typeface="Arial" charset="0"/>
                <a:ea typeface="ＭＳ Ｐゴシック" charset="0"/>
              </a:rPr>
              <a:t>;</a:t>
            </a:r>
          </a:p>
          <a:p>
            <a:pPr marL="0">
              <a:buFontTx/>
              <a:buNone/>
            </a:pPr>
            <a:r>
              <a:rPr lang="ja-JP" altLang="en-US" dirty="0" smtClean="0">
                <a:latin typeface="Arial" charset="0"/>
                <a:ea typeface="ＭＳ Ｐゴシック" charset="0"/>
              </a:rPr>
              <a:t>を</a:t>
            </a:r>
            <a:r>
              <a:rPr lang="ja-JP" altLang="en-US" dirty="0">
                <a:latin typeface="Arial" charset="0"/>
                <a:ea typeface="ＭＳ Ｐゴシック" charset="0"/>
              </a:rPr>
              <a:t>型の後置記法による宣言に直せ。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1640</Words>
  <Application>Microsoft Macintosh PowerPoint</Application>
  <PresentationFormat>画面に合わせる (4:3)</PresentationFormat>
  <Paragraphs>153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新しいプレゼンテーション</vt:lpstr>
      <vt:lpstr>プログラミング言語論</vt:lpstr>
      <vt:lpstr>型付き言語</vt:lpstr>
      <vt:lpstr>型とは</vt:lpstr>
      <vt:lpstr>型検査</vt:lpstr>
      <vt:lpstr>C言語の変数宣言について</vt:lpstr>
      <vt:lpstr>C言語の変数宣言について</vt:lpstr>
      <vt:lpstr>C言語の変数宣言について</vt:lpstr>
      <vt:lpstr>優先順位</vt:lpstr>
      <vt:lpstr>練習問題1</vt:lpstr>
      <vt:lpstr>練習問題2</vt:lpstr>
      <vt:lpstr>練習問題3</vt:lpstr>
      <vt:lpstr>例</vt:lpstr>
      <vt:lpstr>練習問題4</vt:lpstr>
      <vt:lpstr>推論規則</vt:lpstr>
      <vt:lpstr>例</vt:lpstr>
      <vt:lpstr>例</vt:lpstr>
      <vt:lpstr>練習問題5</vt:lpstr>
      <vt:lpstr>練習問題6</vt:lpstr>
      <vt:lpstr>配列型について</vt:lpstr>
      <vt:lpstr>代入演算子 = について</vt:lpstr>
      <vt:lpstr>演算子&amp;について</vt:lpstr>
      <vt:lpstr>最初の例</vt:lpstr>
      <vt:lpstr>注意事項</vt:lpstr>
      <vt:lpstr>練習問題7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Isao Sasano</cp:lastModifiedBy>
  <cp:revision>420</cp:revision>
  <dcterms:created xsi:type="dcterms:W3CDTF">2006-11-28T12:30:10Z</dcterms:created>
  <dcterms:modified xsi:type="dcterms:W3CDTF">2014-11-11T07:08:38Z</dcterms:modified>
</cp:coreProperties>
</file>