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64" r:id="rId5"/>
    <p:sldId id="265" r:id="rId6"/>
    <p:sldId id="266" r:id="rId7"/>
    <p:sldId id="270" r:id="rId8"/>
    <p:sldId id="267" r:id="rId9"/>
    <p:sldId id="268" r:id="rId10"/>
    <p:sldId id="271" r:id="rId11"/>
    <p:sldId id="272" r:id="rId12"/>
    <p:sldId id="273" r:id="rId13"/>
    <p:sldId id="274" r:id="rId14"/>
    <p:sldId id="275" r:id="rId15"/>
    <p:sldId id="276" r:id="rId16"/>
    <p:sldId id="277" r:id="rId17"/>
    <p:sldId id="286" r:id="rId18"/>
    <p:sldId id="278" r:id="rId19"/>
    <p:sldId id="285" r:id="rId20"/>
    <p:sldId id="279" r:id="rId21"/>
    <p:sldId id="280" r:id="rId22"/>
    <p:sldId id="283" r:id="rId23"/>
    <p:sldId id="281" r:id="rId24"/>
    <p:sldId id="282"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8" d="100"/>
          <a:sy n="148" d="100"/>
        </p:scale>
        <p:origin x="-13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2014/10/09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2014/10/09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4348" y="1500174"/>
            <a:ext cx="7672414" cy="3357586"/>
          </a:xfrm>
        </p:spPr>
        <p:txBody>
          <a:bodyPr>
            <a:normAutofit/>
          </a:bodyPr>
          <a:lstStyle/>
          <a:p>
            <a:r>
              <a:rPr lang="ja-JP" altLang="en-US" dirty="0" smtClean="0"/>
              <a:t>プログラミング言語論</a:t>
            </a:r>
            <a:r>
              <a:rPr lang="en-US" altLang="ja-JP" dirty="0" smtClean="0"/>
              <a:t/>
            </a:r>
            <a:br>
              <a:rPr lang="en-US" altLang="ja-JP" dirty="0" smtClean="0"/>
            </a:br>
            <a:r>
              <a:rPr lang="ja-JP" altLang="en-US" dirty="0" smtClean="0"/>
              <a:t>第４回</a:t>
            </a:r>
            <a:r>
              <a:rPr lang="en-US" altLang="ja-JP" dirty="0" smtClean="0"/>
              <a:t/>
            </a:r>
            <a:br>
              <a:rPr lang="en-US" altLang="ja-JP" dirty="0" smtClean="0"/>
            </a:br>
            <a:r>
              <a:rPr lang="ja-JP" altLang="en-US" dirty="0" smtClean="0"/>
              <a:t>手続きの引数機構</a:t>
            </a:r>
            <a:r>
              <a:rPr lang="en-US" altLang="ja-JP" dirty="0" smtClean="0"/>
              <a:t/>
            </a:r>
            <a:br>
              <a:rPr lang="en-US" altLang="ja-JP" dirty="0" smtClean="0"/>
            </a:br>
            <a:r>
              <a:rPr lang="ja-JP" altLang="en-US" dirty="0" smtClean="0"/>
              <a:t>変数の有効範囲</a:t>
            </a:r>
            <a:endParaRPr kumimoji="1" lang="ja-JP" altLang="en-US" dirty="0"/>
          </a:p>
        </p:txBody>
      </p:sp>
      <p:sp>
        <p:nvSpPr>
          <p:cNvPr id="4" name="テキスト ボックス 3"/>
          <p:cNvSpPr txBox="1"/>
          <p:nvPr/>
        </p:nvSpPr>
        <p:spPr>
          <a:xfrm>
            <a:off x="2714612" y="5357826"/>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引数の渡し方に</a:t>
            </a:r>
            <a:r>
              <a:rPr lang="ja-JP" altLang="en-US" dirty="0" smtClean="0"/>
              <a:t>ついて</a:t>
            </a:r>
            <a:endParaRPr kumimoji="1" lang="ja-JP" altLang="en-US" dirty="0"/>
          </a:p>
        </p:txBody>
      </p:sp>
      <p:sp>
        <p:nvSpPr>
          <p:cNvPr id="4" name="テキスト ボックス 3"/>
          <p:cNvSpPr txBox="1"/>
          <p:nvPr/>
        </p:nvSpPr>
        <p:spPr>
          <a:xfrm>
            <a:off x="785786" y="1714488"/>
            <a:ext cx="6786610" cy="4832092"/>
          </a:xfrm>
          <a:prstGeom prst="rect">
            <a:avLst/>
          </a:prstGeom>
          <a:noFill/>
        </p:spPr>
        <p:txBody>
          <a:bodyPr wrap="square" rtlCol="0">
            <a:spAutoFit/>
          </a:bodyPr>
          <a:lstStyle/>
          <a:p>
            <a:r>
              <a:rPr kumimoji="1" lang="en-US" altLang="ja-JP" sz="2800" dirty="0" smtClean="0"/>
              <a:t> </a:t>
            </a:r>
            <a:r>
              <a:rPr kumimoji="1" lang="en-US" altLang="ja-JP" sz="2800" b="1" dirty="0" smtClean="0"/>
              <a:t>function</a:t>
            </a:r>
            <a:r>
              <a:rPr kumimoji="1" lang="en-US" altLang="ja-JP" sz="2800" dirty="0" smtClean="0"/>
              <a:t> square (x : </a:t>
            </a:r>
            <a:r>
              <a:rPr kumimoji="1" lang="en-US" altLang="ja-JP" sz="2800" b="1" dirty="0" smtClean="0"/>
              <a:t>integer</a:t>
            </a:r>
            <a:r>
              <a:rPr kumimoji="1" lang="en-US" altLang="ja-JP" sz="2800" dirty="0" smtClean="0"/>
              <a:t>) : </a:t>
            </a:r>
            <a:r>
              <a:rPr kumimoji="1" lang="en-US" altLang="ja-JP" sz="2800" b="1" dirty="0" smtClean="0"/>
              <a:t>integer</a:t>
            </a:r>
            <a:r>
              <a:rPr kumimoji="1" lang="en-US" altLang="ja-JP" sz="2800" dirty="0" smtClean="0"/>
              <a:t>;</a:t>
            </a:r>
          </a:p>
          <a:p>
            <a:r>
              <a:rPr lang="en-US" altLang="ja-JP" sz="2800" dirty="0" smtClean="0"/>
              <a:t> </a:t>
            </a:r>
            <a:r>
              <a:rPr lang="en-US" altLang="ja-JP" sz="2800" b="1" dirty="0" smtClean="0"/>
              <a:t>begin</a:t>
            </a:r>
          </a:p>
          <a:p>
            <a:r>
              <a:rPr lang="en-US" altLang="ja-JP" sz="2800" dirty="0" smtClean="0"/>
              <a:t>     square := x * x</a:t>
            </a:r>
          </a:p>
          <a:p>
            <a:r>
              <a:rPr lang="en-US" altLang="ja-JP" sz="2800" dirty="0" smtClean="0"/>
              <a:t> </a:t>
            </a:r>
            <a:r>
              <a:rPr lang="en-US" altLang="ja-JP" sz="2800" b="1" dirty="0" smtClean="0"/>
              <a:t>end</a:t>
            </a:r>
            <a:r>
              <a:rPr lang="en-US" altLang="ja-JP" sz="2800" dirty="0" smtClean="0"/>
              <a:t>;</a:t>
            </a:r>
          </a:p>
          <a:p>
            <a:r>
              <a:rPr lang="ja-JP" altLang="en-US" sz="2800" dirty="0" smtClean="0"/>
              <a:t>という関数宣言において、</a:t>
            </a:r>
            <a:r>
              <a:rPr lang="en-US" altLang="ja-JP" sz="2800" dirty="0" smtClean="0"/>
              <a:t>x</a:t>
            </a:r>
            <a:r>
              <a:rPr lang="ja-JP" altLang="en-US" sz="2800" dirty="0" smtClean="0"/>
              <a:t>は仮引数である。</a:t>
            </a:r>
            <a:endParaRPr lang="en-US" altLang="ja-JP" sz="2800" dirty="0" smtClean="0"/>
          </a:p>
          <a:p>
            <a:r>
              <a:rPr lang="ja-JP" altLang="en-US" sz="2800" dirty="0" smtClean="0"/>
              <a:t>例えば、</a:t>
            </a:r>
            <a:r>
              <a:rPr lang="en-US" altLang="ja-JP" sz="2800" dirty="0" smtClean="0"/>
              <a:t>square(2)</a:t>
            </a:r>
            <a:r>
              <a:rPr lang="ja-JP" altLang="en-US" sz="2800" dirty="0" smtClean="0"/>
              <a:t>という関数呼び出し式の値は、</a:t>
            </a:r>
            <a:r>
              <a:rPr lang="en-US" altLang="ja-JP" sz="2800" dirty="0" smtClean="0"/>
              <a:t>x</a:t>
            </a:r>
            <a:r>
              <a:rPr lang="ja-JP" altLang="en-US" sz="2800" dirty="0" smtClean="0"/>
              <a:t>に</a:t>
            </a:r>
            <a:r>
              <a:rPr lang="en-US" altLang="ja-JP" sz="2800" dirty="0" smtClean="0"/>
              <a:t>2</a:t>
            </a:r>
            <a:r>
              <a:rPr lang="ja-JP" altLang="en-US" sz="2800" dirty="0" smtClean="0"/>
              <a:t>が代入された状態で</a:t>
            </a:r>
            <a:r>
              <a:rPr lang="en-US" altLang="ja-JP" sz="2800" dirty="0" smtClean="0"/>
              <a:t>x*x</a:t>
            </a:r>
            <a:r>
              <a:rPr lang="ja-JP" altLang="en-US" sz="2800" dirty="0" err="1" smtClean="0"/>
              <a:t>を評</a:t>
            </a:r>
            <a:r>
              <a:rPr lang="ja-JP" altLang="en-US" sz="2800" dirty="0" smtClean="0"/>
              <a:t>価した結果であり、</a:t>
            </a:r>
            <a:r>
              <a:rPr lang="en-US" altLang="ja-JP" sz="2800" dirty="0" smtClean="0"/>
              <a:t>4</a:t>
            </a:r>
            <a:r>
              <a:rPr lang="ja-JP" altLang="en-US" sz="2800" dirty="0" smtClean="0"/>
              <a:t>である。</a:t>
            </a:r>
            <a:r>
              <a:rPr lang="en-US" altLang="ja-JP" sz="2800" dirty="0" smtClean="0"/>
              <a:t>square(3)</a:t>
            </a:r>
            <a:r>
              <a:rPr lang="ja-JP" altLang="en-US" sz="2800" dirty="0" smtClean="0"/>
              <a:t>の値は</a:t>
            </a:r>
            <a:r>
              <a:rPr lang="en-US" altLang="ja-JP" sz="2800" dirty="0" smtClean="0"/>
              <a:t>9</a:t>
            </a:r>
            <a:r>
              <a:rPr lang="ja-JP" altLang="en-US" sz="2800" dirty="0" smtClean="0"/>
              <a:t>である。このように数を渡す場合は自明だが、変数や配列の要素を渡す場合はいくつかの方法がある。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引数の渡し方</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引数の渡し方には、</a:t>
            </a:r>
            <a:r>
              <a:rPr lang="ja-JP" altLang="en-US" dirty="0" smtClean="0"/>
              <a:t>大きく分けて、</a:t>
            </a:r>
            <a:endParaRPr kumimoji="1" lang="en-US" altLang="ja-JP" dirty="0" smtClean="0"/>
          </a:p>
          <a:p>
            <a:r>
              <a:rPr kumimoji="1" lang="en-US" altLang="ja-JP" dirty="0" smtClean="0"/>
              <a:t>Call-by-value</a:t>
            </a:r>
            <a:r>
              <a:rPr kumimoji="1" lang="ja-JP" altLang="en-US" dirty="0" smtClean="0"/>
              <a:t>（値呼び、値渡し）</a:t>
            </a:r>
            <a:endParaRPr kumimoji="1" lang="en-US" altLang="ja-JP" dirty="0" smtClean="0"/>
          </a:p>
          <a:p>
            <a:r>
              <a:rPr lang="en-US" altLang="ja-JP" dirty="0" smtClean="0"/>
              <a:t>Call-by-reference</a:t>
            </a:r>
            <a:r>
              <a:rPr lang="ja-JP" altLang="en-US" dirty="0" smtClean="0"/>
              <a:t>（参照呼び、参照渡し）</a:t>
            </a:r>
            <a:endParaRPr lang="en-US" altLang="ja-JP" dirty="0" smtClean="0"/>
          </a:p>
          <a:p>
            <a:r>
              <a:rPr lang="en-US" altLang="ja-JP" dirty="0" smtClean="0"/>
              <a:t>Call-by-name</a:t>
            </a:r>
            <a:r>
              <a:rPr lang="ja-JP" altLang="en-US" dirty="0" smtClean="0"/>
              <a:t>（名前呼び、名前渡し）</a:t>
            </a:r>
            <a:endParaRPr lang="en-US" altLang="ja-JP" dirty="0" smtClean="0"/>
          </a:p>
          <a:p>
            <a:pPr>
              <a:buNone/>
            </a:pPr>
            <a:r>
              <a:rPr lang="ja-JP" altLang="en-US" dirty="0" smtClean="0"/>
              <a:t>の３つがある。</a:t>
            </a:r>
            <a:endParaRPr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en-US" altLang="ja-JP" dirty="0" smtClean="0"/>
              <a:t>Call by value</a:t>
            </a:r>
            <a:endParaRPr kumimoji="1" lang="ja-JP" altLang="en-US" dirty="0"/>
          </a:p>
        </p:txBody>
      </p:sp>
      <p:sp>
        <p:nvSpPr>
          <p:cNvPr id="4" name="テキスト ボックス 3"/>
          <p:cNvSpPr txBox="1"/>
          <p:nvPr/>
        </p:nvSpPr>
        <p:spPr>
          <a:xfrm>
            <a:off x="285720" y="1071546"/>
            <a:ext cx="8858280" cy="5693866"/>
          </a:xfrm>
          <a:prstGeom prst="rect">
            <a:avLst/>
          </a:prstGeom>
          <a:noFill/>
        </p:spPr>
        <p:txBody>
          <a:bodyPr wrap="square" rtlCol="0">
            <a:spAutoFit/>
          </a:bodyPr>
          <a:lstStyle/>
          <a:p>
            <a:r>
              <a:rPr lang="ja-JP" altLang="en-US" sz="2800" dirty="0" smtClean="0"/>
              <a:t>仮引数には実引数の評価結果の値が渡される。</a:t>
            </a:r>
            <a:endParaRPr lang="en-US" altLang="ja-JP" sz="2800" dirty="0" smtClean="0"/>
          </a:p>
          <a:p>
            <a:r>
              <a:rPr lang="ja-JP" altLang="en-US" sz="2800" dirty="0" smtClean="0"/>
              <a:t>手続き</a:t>
            </a:r>
            <a:r>
              <a:rPr lang="en-US" altLang="ja-JP" sz="2800" dirty="0" smtClean="0"/>
              <a:t>(</a:t>
            </a:r>
            <a:r>
              <a:rPr lang="ja-JP" altLang="en-US" sz="2800" dirty="0" smtClean="0"/>
              <a:t>関数</a:t>
            </a:r>
            <a:r>
              <a:rPr lang="en-US" altLang="ja-JP" sz="2800" dirty="0" smtClean="0"/>
              <a:t>)</a:t>
            </a:r>
            <a:r>
              <a:rPr lang="en-US" altLang="ja-JP" sz="2800" i="1" dirty="0" smtClean="0"/>
              <a:t>p</a:t>
            </a:r>
            <a:r>
              <a:rPr lang="ja-JP" altLang="en-US" sz="2800" dirty="0" smtClean="0"/>
              <a:t>の仮引数が</a:t>
            </a:r>
            <a:r>
              <a:rPr lang="en-US" altLang="ja-JP" sz="2800" i="1" dirty="0" smtClean="0"/>
              <a:t>x</a:t>
            </a:r>
            <a:r>
              <a:rPr lang="ja-JP" altLang="en-US" sz="2800" dirty="0" smtClean="0"/>
              <a:t>のとき、手続き（関数）呼び出し</a:t>
            </a:r>
            <a:r>
              <a:rPr lang="en-US" altLang="ja-JP" sz="2800" i="1" dirty="0" smtClean="0"/>
              <a:t>p</a:t>
            </a:r>
            <a:r>
              <a:rPr lang="en-US" altLang="ja-JP" sz="2800" dirty="0" smtClean="0"/>
              <a:t>(</a:t>
            </a:r>
            <a:r>
              <a:rPr lang="en-US" altLang="ja-JP" sz="2800" i="1" dirty="0" smtClean="0"/>
              <a:t>e</a:t>
            </a:r>
            <a:r>
              <a:rPr lang="en-US" altLang="ja-JP" sz="2800" dirty="0" smtClean="0"/>
              <a:t>)</a:t>
            </a:r>
            <a:r>
              <a:rPr lang="ja-JP" altLang="en-US" sz="2800" dirty="0" smtClean="0"/>
              <a:t>の実行（評価）は</a:t>
            </a:r>
            <a:endParaRPr lang="en-US" altLang="ja-JP" sz="2800" dirty="0" smtClean="0"/>
          </a:p>
          <a:p>
            <a:r>
              <a:rPr lang="en-US" altLang="ja-JP" sz="2800" dirty="0" smtClean="0"/>
              <a:t>  </a:t>
            </a:r>
            <a:r>
              <a:rPr lang="ja-JP" altLang="en-US" sz="2800" dirty="0" smtClean="0"/>
              <a:t>  </a:t>
            </a:r>
            <a:r>
              <a:rPr lang="en-US" altLang="ja-JP" sz="2800" dirty="0" smtClean="0"/>
              <a:t>(1)  </a:t>
            </a:r>
            <a:r>
              <a:rPr lang="en-US" altLang="ja-JP" sz="2800" i="1" dirty="0" smtClean="0"/>
              <a:t>x</a:t>
            </a:r>
            <a:r>
              <a:rPr lang="en-US" altLang="ja-JP" sz="2800" dirty="0" smtClean="0"/>
              <a:t> :</a:t>
            </a:r>
            <a:r>
              <a:rPr lang="en-US" altLang="ja-JP" sz="2800" smtClean="0"/>
              <a:t>= </a:t>
            </a:r>
            <a:r>
              <a:rPr lang="en-US" altLang="ja-JP" sz="2800" i="1" smtClean="0"/>
              <a:t>e</a:t>
            </a:r>
            <a:endParaRPr lang="en-US" altLang="ja-JP" sz="2800" dirty="0" smtClean="0"/>
          </a:p>
          <a:p>
            <a:r>
              <a:rPr lang="en-US" altLang="ja-JP" sz="2800" dirty="0" smtClean="0"/>
              <a:t>    (2) </a:t>
            </a:r>
            <a:r>
              <a:rPr lang="ja-JP" altLang="en-US" sz="2800" dirty="0" smtClean="0"/>
              <a:t>手続き（関数）本体の実行</a:t>
            </a:r>
            <a:endParaRPr lang="en-US" altLang="ja-JP" sz="2800" dirty="0" smtClean="0"/>
          </a:p>
          <a:p>
            <a:r>
              <a:rPr lang="en-US" altLang="ja-JP" sz="2800" dirty="0" smtClean="0"/>
              <a:t>    (3) </a:t>
            </a:r>
            <a:r>
              <a:rPr lang="ja-JP" altLang="en-US" sz="2800" dirty="0" smtClean="0"/>
              <a:t>手続き</a:t>
            </a:r>
            <a:r>
              <a:rPr lang="en-US" altLang="ja-JP" sz="2800" i="1" dirty="0" smtClean="0"/>
              <a:t>p</a:t>
            </a:r>
            <a:r>
              <a:rPr lang="ja-JP" altLang="en-US" sz="2800" dirty="0" smtClean="0"/>
              <a:t>が関数の場合は値を返す</a:t>
            </a:r>
            <a:endParaRPr lang="en-US" altLang="ja-JP" sz="2800" dirty="0" smtClean="0"/>
          </a:p>
          <a:p>
            <a:r>
              <a:rPr lang="ja-JP" altLang="en-US" sz="2800" dirty="0" smtClean="0"/>
              <a:t>という順で行われる。</a:t>
            </a:r>
            <a:endParaRPr lang="en-US" altLang="ja-JP" sz="2800" dirty="0" smtClean="0"/>
          </a:p>
          <a:p>
            <a:r>
              <a:rPr lang="ja-JP" altLang="en-US" sz="2800" dirty="0" smtClean="0"/>
              <a:t>（注）変数</a:t>
            </a:r>
            <a:r>
              <a:rPr lang="en-US" altLang="ja-JP" sz="2800" dirty="0" smtClean="0"/>
              <a:t>x</a:t>
            </a:r>
            <a:r>
              <a:rPr lang="ja-JP" altLang="en-US" sz="2800" dirty="0" smtClean="0"/>
              <a:t>が呼び出し側でも宣言されている場合、仮引数</a:t>
            </a:r>
            <a:r>
              <a:rPr lang="en-US" altLang="ja-JP" sz="2800" dirty="0" smtClean="0"/>
              <a:t>x</a:t>
            </a:r>
            <a:r>
              <a:rPr lang="ja-JP" altLang="en-US" sz="2800" dirty="0" smtClean="0"/>
              <a:t>はそれとは別の変数である。</a:t>
            </a:r>
            <a:endParaRPr lang="en-US" altLang="ja-JP" sz="2800" dirty="0" smtClean="0"/>
          </a:p>
          <a:p>
            <a:r>
              <a:rPr lang="ja-JP" altLang="en-US" sz="2800" dirty="0" smtClean="0"/>
              <a:t>（</a:t>
            </a:r>
            <a:r>
              <a:rPr lang="en-US" altLang="ja-JP" sz="2800" dirty="0" smtClean="0"/>
              <a:t>square</a:t>
            </a:r>
            <a:r>
              <a:rPr lang="ja-JP" altLang="en-US" sz="2800" dirty="0" smtClean="0"/>
              <a:t>の例） 関数</a:t>
            </a:r>
            <a:r>
              <a:rPr lang="en-US" altLang="ja-JP" sz="2800" dirty="0" smtClean="0"/>
              <a:t>square (2+3)</a:t>
            </a:r>
            <a:r>
              <a:rPr lang="ja-JP" altLang="en-US" sz="2800" dirty="0" smtClean="0"/>
              <a:t>の評価は、まず</a:t>
            </a:r>
            <a:r>
              <a:rPr lang="en-US" altLang="ja-JP" sz="2800" dirty="0" smtClean="0"/>
              <a:t>x := 2 + 3; </a:t>
            </a:r>
            <a:r>
              <a:rPr lang="ja-JP" altLang="en-US" sz="2800" dirty="0" smtClean="0"/>
              <a:t>が実行される。つまり</a:t>
            </a:r>
            <a:r>
              <a:rPr lang="en-US" altLang="ja-JP" sz="2800" dirty="0" smtClean="0"/>
              <a:t>2+3</a:t>
            </a:r>
            <a:r>
              <a:rPr lang="ja-JP" altLang="en-US" sz="2800" dirty="0" err="1" smtClean="0"/>
              <a:t>を評</a:t>
            </a:r>
            <a:r>
              <a:rPr lang="ja-JP" altLang="en-US" sz="2800" dirty="0" smtClean="0"/>
              <a:t>価し、その値</a:t>
            </a:r>
            <a:r>
              <a:rPr lang="en-US" altLang="ja-JP" sz="2800" dirty="0" smtClean="0"/>
              <a:t>5</a:t>
            </a:r>
            <a:r>
              <a:rPr lang="ja-JP" altLang="en-US" sz="2800" dirty="0" smtClean="0"/>
              <a:t>が</a:t>
            </a:r>
            <a:r>
              <a:rPr lang="en-US" altLang="ja-JP" sz="2800" dirty="0" smtClean="0"/>
              <a:t>square</a:t>
            </a:r>
            <a:r>
              <a:rPr lang="ja-JP" altLang="en-US" sz="2800" dirty="0" smtClean="0"/>
              <a:t>の仮引数</a:t>
            </a:r>
            <a:r>
              <a:rPr lang="en-US" altLang="ja-JP" sz="2800" dirty="0" smtClean="0"/>
              <a:t>x</a:t>
            </a:r>
            <a:r>
              <a:rPr lang="ja-JP" altLang="en-US" sz="2800" dirty="0" smtClean="0"/>
              <a:t>に代入される。そののち</a:t>
            </a:r>
            <a:r>
              <a:rPr lang="en-US" altLang="ja-JP" sz="2800" dirty="0" smtClean="0"/>
              <a:t>x * x</a:t>
            </a:r>
            <a:r>
              <a:rPr lang="ja-JP" altLang="en-US" sz="2800" dirty="0" err="1" smtClean="0"/>
              <a:t>が評</a:t>
            </a:r>
            <a:r>
              <a:rPr lang="ja-JP" altLang="en-US" sz="2800" dirty="0" smtClean="0"/>
              <a:t>価され、</a:t>
            </a:r>
            <a:r>
              <a:rPr lang="en-US" altLang="ja-JP" sz="2800" dirty="0" smtClean="0"/>
              <a:t>25</a:t>
            </a:r>
            <a:r>
              <a:rPr lang="ja-JP" altLang="en-US" sz="2800" dirty="0" smtClean="0"/>
              <a:t>が得られ、それが式</a:t>
            </a:r>
            <a:r>
              <a:rPr lang="en-US" altLang="ja-JP" sz="2800" dirty="0" smtClean="0"/>
              <a:t>square(2+3)</a:t>
            </a:r>
            <a:r>
              <a:rPr lang="ja-JP" altLang="en-US" sz="2800" dirty="0" smtClean="0"/>
              <a:t>の評価結果となる。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うまくいかない例１</a:t>
            </a:r>
            <a:endParaRPr kumimoji="1" lang="ja-JP" altLang="en-US" dirty="0"/>
          </a:p>
        </p:txBody>
      </p:sp>
      <p:sp>
        <p:nvSpPr>
          <p:cNvPr id="4" name="テキスト ボックス 3"/>
          <p:cNvSpPr txBox="1"/>
          <p:nvPr/>
        </p:nvSpPr>
        <p:spPr>
          <a:xfrm>
            <a:off x="928662" y="1357298"/>
            <a:ext cx="3994904" cy="1815882"/>
          </a:xfrm>
          <a:prstGeom prst="rect">
            <a:avLst/>
          </a:prstGeom>
          <a:noFill/>
        </p:spPr>
        <p:txBody>
          <a:bodyPr wrap="none" rtlCol="0">
            <a:spAutoFit/>
          </a:bodyPr>
          <a:lstStyle/>
          <a:p>
            <a:r>
              <a:rPr lang="en-US" altLang="ja-JP" sz="2800" dirty="0" smtClean="0"/>
              <a:t> </a:t>
            </a:r>
            <a:r>
              <a:rPr lang="en-US" altLang="ja-JP" sz="2800" b="1" dirty="0" smtClean="0"/>
              <a:t>procedure</a:t>
            </a:r>
            <a:r>
              <a:rPr lang="en-US" altLang="ja-JP" sz="2800" dirty="0" smtClean="0"/>
              <a:t> </a:t>
            </a:r>
            <a:r>
              <a:rPr lang="en-US" altLang="ja-JP" sz="2800" dirty="0" err="1" smtClean="0"/>
              <a:t>nget</a:t>
            </a:r>
            <a:r>
              <a:rPr lang="en-US" altLang="ja-JP" sz="2800" dirty="0" smtClean="0"/>
              <a:t> (c : </a:t>
            </a:r>
            <a:r>
              <a:rPr lang="en-US" altLang="ja-JP" sz="2800" b="1" dirty="0" smtClean="0"/>
              <a:t>char</a:t>
            </a:r>
            <a:r>
              <a:rPr lang="en-US" altLang="ja-JP" sz="2800" dirty="0" smtClean="0"/>
              <a:t>);</a:t>
            </a:r>
          </a:p>
          <a:p>
            <a:r>
              <a:rPr kumimoji="1" lang="en-US" altLang="ja-JP" sz="2800" dirty="0" smtClean="0"/>
              <a:t>    </a:t>
            </a:r>
            <a:r>
              <a:rPr kumimoji="1" lang="en-US" altLang="ja-JP" sz="2800" b="1" dirty="0" smtClean="0"/>
              <a:t>begin</a:t>
            </a:r>
            <a:endParaRPr lang="en-US" altLang="ja-JP" sz="2800" dirty="0" smtClean="0"/>
          </a:p>
          <a:p>
            <a:r>
              <a:rPr kumimoji="1" lang="en-US" altLang="ja-JP" sz="2800" dirty="0" smtClean="0"/>
              <a:t>        read (c)</a:t>
            </a:r>
          </a:p>
          <a:p>
            <a:r>
              <a:rPr lang="en-US" altLang="ja-JP" sz="2800" dirty="0" smtClean="0"/>
              <a:t>    </a:t>
            </a:r>
            <a:r>
              <a:rPr lang="en-US" altLang="ja-JP" sz="2800" b="1" dirty="0" smtClean="0"/>
              <a:t>end</a:t>
            </a:r>
            <a:r>
              <a:rPr lang="en-US" altLang="ja-JP" sz="2800" dirty="0" smtClean="0"/>
              <a:t>;</a:t>
            </a:r>
            <a:endParaRPr kumimoji="1" lang="ja-JP" altLang="en-US" sz="2800" dirty="0"/>
          </a:p>
        </p:txBody>
      </p:sp>
      <p:sp>
        <p:nvSpPr>
          <p:cNvPr id="5" name="テキスト ボックス 4"/>
          <p:cNvSpPr txBox="1"/>
          <p:nvPr/>
        </p:nvSpPr>
        <p:spPr>
          <a:xfrm>
            <a:off x="785786" y="3786190"/>
            <a:ext cx="7429552" cy="2677656"/>
          </a:xfrm>
          <a:prstGeom prst="rect">
            <a:avLst/>
          </a:prstGeom>
          <a:noFill/>
        </p:spPr>
        <p:txBody>
          <a:bodyPr wrap="square" rtlCol="0">
            <a:spAutoFit/>
          </a:bodyPr>
          <a:lstStyle/>
          <a:p>
            <a:r>
              <a:rPr kumimoji="1" lang="ja-JP" altLang="en-US" sz="2800" dirty="0" smtClean="0"/>
              <a:t>この例では</a:t>
            </a:r>
            <a:r>
              <a:rPr kumimoji="1" lang="en-US" altLang="ja-JP" sz="2800" dirty="0" smtClean="0"/>
              <a:t>c</a:t>
            </a:r>
            <a:r>
              <a:rPr kumimoji="1" lang="ja-JP" altLang="en-US" sz="2800" dirty="0" smtClean="0"/>
              <a:t>にキーボードから読み込んだ値が入るが、</a:t>
            </a:r>
            <a:r>
              <a:rPr lang="ja-JP" altLang="en-US" sz="2800" dirty="0" smtClean="0"/>
              <a:t>例えば </a:t>
            </a:r>
            <a:r>
              <a:rPr lang="en-US" altLang="ja-JP" sz="2800" dirty="0" err="1" smtClean="0"/>
              <a:t>nget</a:t>
            </a:r>
            <a:r>
              <a:rPr lang="en-US" altLang="ja-JP" sz="2800" dirty="0" smtClean="0"/>
              <a:t> (</a:t>
            </a:r>
            <a:r>
              <a:rPr lang="en-US" altLang="ja-JP" sz="2800" dirty="0" err="1" smtClean="0"/>
              <a:t>ch</a:t>
            </a:r>
            <a:r>
              <a:rPr lang="en-US" altLang="ja-JP" sz="2800" dirty="0" smtClean="0"/>
              <a:t>) </a:t>
            </a:r>
            <a:r>
              <a:rPr lang="ja-JP" altLang="en-US" sz="2800" dirty="0" smtClean="0"/>
              <a:t>などで呼び出しても</a:t>
            </a:r>
            <a:r>
              <a:rPr lang="en-US" altLang="ja-JP" sz="2800" dirty="0" smtClean="0"/>
              <a:t> </a:t>
            </a:r>
            <a:r>
              <a:rPr lang="ja-JP" altLang="en-US" sz="2800" dirty="0" smtClean="0"/>
              <a:t>変数</a:t>
            </a:r>
            <a:r>
              <a:rPr lang="en-US" altLang="ja-JP" sz="2800" dirty="0" err="1" smtClean="0"/>
              <a:t>ch</a:t>
            </a:r>
            <a:r>
              <a:rPr lang="ja-JP" altLang="en-US" sz="2800" dirty="0" err="1" smtClean="0"/>
              <a:t>には</a:t>
            </a:r>
            <a:r>
              <a:rPr lang="ja-JP" altLang="en-US" sz="2800" dirty="0" smtClean="0"/>
              <a:t>影響がない。（</a:t>
            </a:r>
            <a:r>
              <a:rPr lang="en-US" altLang="ja-JP" sz="2800" dirty="0" err="1" smtClean="0"/>
              <a:t>ch</a:t>
            </a:r>
            <a:r>
              <a:rPr lang="ja-JP" altLang="en-US" sz="2800" dirty="0" smtClean="0"/>
              <a:t>と</a:t>
            </a:r>
            <a:r>
              <a:rPr lang="en-US" altLang="ja-JP" sz="2800" dirty="0" smtClean="0"/>
              <a:t>c</a:t>
            </a:r>
            <a:r>
              <a:rPr lang="ja-JP" altLang="en-US" sz="2800" dirty="0" smtClean="0"/>
              <a:t>は別の変数なので）</a:t>
            </a:r>
            <a:endParaRPr lang="en-US" altLang="ja-JP" sz="2800" dirty="0" smtClean="0"/>
          </a:p>
          <a:p>
            <a:endParaRPr lang="en-US" altLang="ja-JP" sz="2800" dirty="0" smtClean="0"/>
          </a:p>
          <a:p>
            <a:r>
              <a:rPr lang="ja-JP" altLang="en-US" sz="2800" dirty="0" smtClean="0"/>
              <a:t>他の例として、</a:t>
            </a:r>
            <a:r>
              <a:rPr lang="en-US" altLang="ja-JP" sz="2800" dirty="0" smtClean="0"/>
              <a:t>swap (</a:t>
            </a:r>
            <a:r>
              <a:rPr lang="en-US" altLang="ja-JP" sz="2800" dirty="0" err="1" smtClean="0"/>
              <a:t>x,y</a:t>
            </a:r>
            <a:r>
              <a:rPr lang="en-US" altLang="ja-JP" sz="2800" dirty="0" smtClean="0"/>
              <a:t>)</a:t>
            </a:r>
            <a:r>
              <a:rPr lang="ja-JP" altLang="en-US" sz="2800" dirty="0" smtClean="0"/>
              <a:t>がある（変数</a:t>
            </a:r>
            <a:r>
              <a:rPr lang="en-US" altLang="ja-JP" sz="2800" dirty="0" smtClean="0"/>
              <a:t>x</a:t>
            </a:r>
            <a:r>
              <a:rPr lang="ja-JP" altLang="en-US" sz="2800" dirty="0" smtClean="0"/>
              <a:t>と変数</a:t>
            </a:r>
            <a:r>
              <a:rPr lang="en-US" altLang="ja-JP" sz="2800" dirty="0" smtClean="0"/>
              <a:t>y</a:t>
            </a:r>
            <a:r>
              <a:rPr lang="ja-JP" altLang="en-US" sz="2800" dirty="0" smtClean="0"/>
              <a:t>の値を入れ替える）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うまくいかない例２</a:t>
            </a:r>
            <a:endParaRPr kumimoji="1" lang="ja-JP" altLang="en-US" dirty="0"/>
          </a:p>
        </p:txBody>
      </p:sp>
      <p:sp>
        <p:nvSpPr>
          <p:cNvPr id="4" name="テキスト ボックス 3"/>
          <p:cNvSpPr txBox="1"/>
          <p:nvPr/>
        </p:nvSpPr>
        <p:spPr>
          <a:xfrm>
            <a:off x="928662" y="1357298"/>
            <a:ext cx="6208174" cy="2246769"/>
          </a:xfrm>
          <a:prstGeom prst="rect">
            <a:avLst/>
          </a:prstGeom>
          <a:noFill/>
        </p:spPr>
        <p:txBody>
          <a:bodyPr wrap="none" rtlCol="0">
            <a:spAutoFit/>
          </a:bodyPr>
          <a:lstStyle/>
          <a:p>
            <a:r>
              <a:rPr lang="en-US" altLang="ja-JP" sz="2800" dirty="0" smtClean="0"/>
              <a:t> </a:t>
            </a:r>
            <a:r>
              <a:rPr lang="en-US" altLang="ja-JP" sz="2800" b="1" dirty="0" smtClean="0"/>
              <a:t>procedure</a:t>
            </a:r>
            <a:r>
              <a:rPr lang="en-US" altLang="ja-JP" sz="2800" dirty="0" smtClean="0"/>
              <a:t> swap (x : </a:t>
            </a:r>
            <a:r>
              <a:rPr lang="en-US" altLang="ja-JP" sz="2800" b="1" dirty="0" smtClean="0"/>
              <a:t>integer</a:t>
            </a:r>
            <a:r>
              <a:rPr lang="en-US" altLang="ja-JP" sz="2800" dirty="0" smtClean="0"/>
              <a:t>;  y : </a:t>
            </a:r>
            <a:r>
              <a:rPr lang="en-US" altLang="ja-JP" sz="2800" b="1" dirty="0" smtClean="0"/>
              <a:t>integer</a:t>
            </a:r>
            <a:r>
              <a:rPr lang="en-US" altLang="ja-JP" sz="2800" dirty="0" smtClean="0"/>
              <a:t>);</a:t>
            </a:r>
          </a:p>
          <a:p>
            <a:r>
              <a:rPr kumimoji="1" lang="en-US" altLang="ja-JP" sz="2800" dirty="0" smtClean="0"/>
              <a:t> </a:t>
            </a:r>
            <a:r>
              <a:rPr kumimoji="1" lang="en-US" altLang="ja-JP" sz="2800" b="1" dirty="0" err="1" smtClean="0"/>
              <a:t>var</a:t>
            </a:r>
            <a:r>
              <a:rPr kumimoji="1" lang="en-US" altLang="ja-JP" sz="2800" dirty="0" smtClean="0"/>
              <a:t> z : </a:t>
            </a:r>
            <a:r>
              <a:rPr kumimoji="1" lang="en-US" altLang="ja-JP" sz="2800" b="1" dirty="0" smtClean="0"/>
              <a:t>integer</a:t>
            </a:r>
            <a:r>
              <a:rPr kumimoji="1" lang="en-US" altLang="ja-JP" sz="2800" dirty="0" smtClean="0"/>
              <a:t>;</a:t>
            </a:r>
          </a:p>
          <a:p>
            <a:r>
              <a:rPr kumimoji="1" lang="en-US" altLang="ja-JP" sz="2800" dirty="0" smtClean="0"/>
              <a:t>    </a:t>
            </a:r>
            <a:r>
              <a:rPr kumimoji="1" lang="en-US" altLang="ja-JP" sz="2800" b="1" dirty="0" smtClean="0"/>
              <a:t>begin</a:t>
            </a:r>
          </a:p>
          <a:p>
            <a:r>
              <a:rPr lang="en-US" altLang="ja-JP" sz="2800" dirty="0" smtClean="0"/>
              <a:t>        z := x; x := y; y := z</a:t>
            </a:r>
            <a:endParaRPr kumimoji="1" lang="en-US" altLang="ja-JP" sz="2800" dirty="0" smtClean="0"/>
          </a:p>
          <a:p>
            <a:r>
              <a:rPr lang="en-US" altLang="ja-JP" sz="2800" dirty="0" smtClean="0"/>
              <a:t>    </a:t>
            </a:r>
            <a:r>
              <a:rPr lang="en-US" altLang="ja-JP" sz="2800" b="1" dirty="0" smtClean="0"/>
              <a:t>end</a:t>
            </a:r>
            <a:r>
              <a:rPr lang="en-US" altLang="ja-JP" sz="2800" dirty="0" smtClean="0"/>
              <a:t>;</a:t>
            </a:r>
            <a:endParaRPr kumimoji="1" lang="ja-JP" altLang="en-US" sz="2800" dirty="0"/>
          </a:p>
        </p:txBody>
      </p:sp>
      <p:sp>
        <p:nvSpPr>
          <p:cNvPr id="5" name="テキスト ボックス 4"/>
          <p:cNvSpPr txBox="1"/>
          <p:nvPr/>
        </p:nvSpPr>
        <p:spPr>
          <a:xfrm>
            <a:off x="642910" y="3643314"/>
            <a:ext cx="8001056" cy="2246769"/>
          </a:xfrm>
          <a:prstGeom prst="rect">
            <a:avLst/>
          </a:prstGeom>
          <a:noFill/>
        </p:spPr>
        <p:txBody>
          <a:bodyPr wrap="square" rtlCol="0">
            <a:spAutoFit/>
          </a:bodyPr>
          <a:lstStyle/>
          <a:p>
            <a:r>
              <a:rPr lang="en-US" altLang="ja-JP" sz="2800" dirty="0" smtClean="0"/>
              <a:t>s</a:t>
            </a:r>
            <a:r>
              <a:rPr kumimoji="1" lang="en-US" altLang="ja-JP" sz="2800" dirty="0" smtClean="0"/>
              <a:t>wap (</a:t>
            </a:r>
            <a:r>
              <a:rPr kumimoji="1" lang="en-US" altLang="ja-JP" sz="2800" dirty="0" err="1" smtClean="0"/>
              <a:t>a,b</a:t>
            </a:r>
            <a:r>
              <a:rPr kumimoji="1" lang="en-US" altLang="ja-JP" sz="2800" dirty="0" smtClean="0"/>
              <a:t>)</a:t>
            </a:r>
            <a:r>
              <a:rPr kumimoji="1" lang="ja-JP" altLang="en-US" sz="2800" dirty="0" err="1" smtClean="0"/>
              <a:t>のような</a:t>
            </a:r>
            <a:r>
              <a:rPr kumimoji="1" lang="ja-JP" altLang="en-US" sz="2800" dirty="0" smtClean="0"/>
              <a:t>呼び出しによって、変数</a:t>
            </a:r>
            <a:r>
              <a:rPr kumimoji="1" lang="en-US" altLang="ja-JP" sz="2800" dirty="0" smtClean="0"/>
              <a:t>a</a:t>
            </a:r>
            <a:r>
              <a:rPr kumimoji="1" lang="ja-JP" altLang="en-US" sz="2800" dirty="0" smtClean="0"/>
              <a:t>と</a:t>
            </a:r>
            <a:r>
              <a:rPr kumimoji="1" lang="en-US" altLang="ja-JP" sz="2800" dirty="0" smtClean="0"/>
              <a:t>b</a:t>
            </a:r>
            <a:r>
              <a:rPr kumimoji="1" lang="ja-JP" altLang="en-US" sz="2800" dirty="0" smtClean="0"/>
              <a:t>の値を入れ替えることはできない。</a:t>
            </a:r>
            <a:endParaRPr kumimoji="1" lang="en-US" altLang="ja-JP" sz="2800" dirty="0" smtClean="0"/>
          </a:p>
          <a:p>
            <a:r>
              <a:rPr lang="en-US" altLang="ja-JP" sz="2800" dirty="0" smtClean="0"/>
              <a:t> x</a:t>
            </a:r>
            <a:r>
              <a:rPr lang="ja-JP" altLang="en-US" sz="2800" dirty="0" smtClean="0"/>
              <a:t>と</a:t>
            </a:r>
            <a:r>
              <a:rPr lang="en-US" altLang="ja-JP" sz="2800" dirty="0" smtClean="0"/>
              <a:t>y</a:t>
            </a:r>
            <a:r>
              <a:rPr lang="ja-JP" altLang="en-US" sz="2800" dirty="0" err="1" smtClean="0"/>
              <a:t>には</a:t>
            </a:r>
            <a:r>
              <a:rPr lang="ja-JP" altLang="en-US" sz="2800" dirty="0" smtClean="0"/>
              <a:t>変数</a:t>
            </a:r>
            <a:r>
              <a:rPr lang="en-US" altLang="ja-JP" sz="2800" dirty="0" smtClean="0"/>
              <a:t>a</a:t>
            </a:r>
            <a:r>
              <a:rPr lang="ja-JP" altLang="en-US" sz="2800" dirty="0" smtClean="0"/>
              <a:t>と</a:t>
            </a:r>
            <a:r>
              <a:rPr lang="en-US" altLang="ja-JP" sz="2800" dirty="0" smtClean="0"/>
              <a:t>b</a:t>
            </a:r>
            <a:r>
              <a:rPr lang="ja-JP" altLang="en-US" sz="2800" dirty="0" smtClean="0"/>
              <a:t>の値が代入され、その後</a:t>
            </a:r>
            <a:r>
              <a:rPr lang="en-US" altLang="ja-JP" sz="2800" dirty="0" smtClean="0"/>
              <a:t>x</a:t>
            </a:r>
            <a:r>
              <a:rPr lang="ja-JP" altLang="en-US" sz="2800" dirty="0" smtClean="0"/>
              <a:t>と</a:t>
            </a:r>
            <a:r>
              <a:rPr lang="en-US" altLang="ja-JP" sz="2800" dirty="0" smtClean="0"/>
              <a:t>y</a:t>
            </a:r>
            <a:r>
              <a:rPr lang="ja-JP" altLang="en-US" sz="2800" dirty="0" smtClean="0"/>
              <a:t>の値が入れ替えられるので、変数</a:t>
            </a:r>
            <a:r>
              <a:rPr lang="en-US" altLang="ja-JP" sz="2800" dirty="0" smtClean="0"/>
              <a:t>a, b</a:t>
            </a:r>
            <a:r>
              <a:rPr lang="ja-JP" altLang="en-US" sz="2800" dirty="0" err="1" smtClean="0"/>
              <a:t>には</a:t>
            </a:r>
            <a:r>
              <a:rPr lang="ja-JP" altLang="en-US" sz="2800" dirty="0" smtClean="0"/>
              <a:t>影響が及ばない。</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by reference</a:t>
            </a:r>
            <a:endParaRPr kumimoji="1" lang="ja-JP" altLang="en-US" dirty="0"/>
          </a:p>
        </p:txBody>
      </p:sp>
      <p:sp>
        <p:nvSpPr>
          <p:cNvPr id="4" name="テキスト ボックス 3"/>
          <p:cNvSpPr txBox="1"/>
          <p:nvPr/>
        </p:nvSpPr>
        <p:spPr>
          <a:xfrm>
            <a:off x="714348" y="1285860"/>
            <a:ext cx="7858179" cy="5262979"/>
          </a:xfrm>
          <a:prstGeom prst="rect">
            <a:avLst/>
          </a:prstGeom>
          <a:noFill/>
        </p:spPr>
        <p:txBody>
          <a:bodyPr wrap="square" rtlCol="0">
            <a:spAutoFit/>
          </a:bodyPr>
          <a:lstStyle/>
          <a:p>
            <a:r>
              <a:rPr lang="ja-JP" altLang="en-US" sz="2800" dirty="0" smtClean="0"/>
              <a:t>仮引数には実引数のアドレスが渡される。</a:t>
            </a:r>
            <a:endParaRPr lang="en-US" altLang="ja-JP" sz="2800" dirty="0" smtClean="0"/>
          </a:p>
          <a:p>
            <a:r>
              <a:rPr kumimoji="1" lang="ja-JP" altLang="en-US" sz="2800" dirty="0" smtClean="0"/>
              <a:t>（渡されたアドレスが仮引数のアドレスとなる。）</a:t>
            </a:r>
            <a:endParaRPr kumimoji="1" lang="en-US" altLang="ja-JP" sz="2800" dirty="0" smtClean="0"/>
          </a:p>
          <a:p>
            <a:r>
              <a:rPr lang="en-US" altLang="ja-JP" sz="2800" dirty="0" smtClean="0"/>
              <a:t>Pascal</a:t>
            </a:r>
            <a:r>
              <a:rPr lang="ja-JP" altLang="en-US" sz="2800" dirty="0" err="1" smtClean="0"/>
              <a:t>には</a:t>
            </a:r>
            <a:r>
              <a:rPr lang="en-US" altLang="ja-JP" sz="2800" dirty="0" smtClean="0"/>
              <a:t>call by reference</a:t>
            </a:r>
            <a:r>
              <a:rPr lang="ja-JP" altLang="en-US" sz="2800" dirty="0" smtClean="0"/>
              <a:t>があり、</a:t>
            </a:r>
            <a:endParaRPr lang="en-US" altLang="ja-JP" sz="2800" dirty="0" smtClean="0"/>
          </a:p>
          <a:p>
            <a:r>
              <a:rPr kumimoji="1" lang="en-US" altLang="ja-JP" sz="2800" dirty="0" smtClean="0"/>
              <a:t>    </a:t>
            </a:r>
            <a:r>
              <a:rPr kumimoji="1" lang="en-US" altLang="ja-JP" sz="2800" b="1" dirty="0" smtClean="0"/>
              <a:t>procedure</a:t>
            </a:r>
            <a:r>
              <a:rPr kumimoji="1" lang="en-US" altLang="ja-JP" sz="2800" dirty="0" smtClean="0"/>
              <a:t> p (x : </a:t>
            </a:r>
            <a:r>
              <a:rPr kumimoji="1" lang="en-US" altLang="ja-JP" sz="2800" b="1" dirty="0" smtClean="0"/>
              <a:t>integer</a:t>
            </a:r>
            <a:r>
              <a:rPr kumimoji="1" lang="en-US" altLang="ja-JP" sz="2800" dirty="0" smtClean="0"/>
              <a:t>;  </a:t>
            </a:r>
            <a:r>
              <a:rPr kumimoji="1" lang="en-US" altLang="ja-JP" sz="2800" b="1" dirty="0" err="1" smtClean="0"/>
              <a:t>var</a:t>
            </a:r>
            <a:r>
              <a:rPr kumimoji="1" lang="en-US" altLang="ja-JP" sz="2800" dirty="0" smtClean="0"/>
              <a:t> y : </a:t>
            </a:r>
            <a:r>
              <a:rPr kumimoji="1" lang="en-US" altLang="ja-JP" sz="2800" b="1" dirty="0" smtClean="0"/>
              <a:t>integer</a:t>
            </a:r>
            <a:r>
              <a:rPr kumimoji="1" lang="en-US" altLang="ja-JP" sz="2800" dirty="0" smtClean="0"/>
              <a:t>);</a:t>
            </a:r>
          </a:p>
          <a:p>
            <a:r>
              <a:rPr lang="en-US" altLang="ja-JP" sz="2800" dirty="0" smtClean="0"/>
              <a:t>       ….</a:t>
            </a:r>
          </a:p>
          <a:p>
            <a:r>
              <a:rPr kumimoji="1" lang="ja-JP" altLang="en-US" sz="2800" dirty="0" smtClean="0"/>
              <a:t>のように、</a:t>
            </a:r>
            <a:r>
              <a:rPr kumimoji="1" lang="en-US" altLang="ja-JP" sz="2800" dirty="0" smtClean="0"/>
              <a:t>call by reference</a:t>
            </a:r>
            <a:r>
              <a:rPr kumimoji="1" lang="ja-JP" altLang="en-US" sz="2800" dirty="0" smtClean="0"/>
              <a:t>にしたい仮引数部分に</a:t>
            </a:r>
            <a:r>
              <a:rPr kumimoji="1" lang="en-US" altLang="ja-JP" sz="2800" b="1" dirty="0" err="1" smtClean="0"/>
              <a:t>var</a:t>
            </a:r>
            <a:r>
              <a:rPr kumimoji="1" lang="ja-JP" altLang="en-US" sz="2800" dirty="0" smtClean="0"/>
              <a:t>をつけることによって、その仮引数の処理が</a:t>
            </a:r>
            <a:r>
              <a:rPr kumimoji="1" lang="en-US" altLang="ja-JP" sz="2800" dirty="0" smtClean="0"/>
              <a:t>call by reference</a:t>
            </a:r>
            <a:r>
              <a:rPr kumimoji="1" lang="ja-JP" altLang="en-US" sz="2800" dirty="0" smtClean="0"/>
              <a:t>になることを表す。</a:t>
            </a:r>
            <a:endParaRPr kumimoji="1" lang="en-US" altLang="ja-JP" sz="2800" dirty="0" smtClean="0"/>
          </a:p>
          <a:p>
            <a:endParaRPr lang="en-US" altLang="ja-JP" sz="2800" dirty="0" smtClean="0"/>
          </a:p>
          <a:p>
            <a:r>
              <a:rPr lang="en-US" altLang="ja-JP" sz="2800" dirty="0" smtClean="0"/>
              <a:t>p</a:t>
            </a:r>
            <a:r>
              <a:rPr lang="ja-JP" altLang="en-US" sz="2800" dirty="0" smtClean="0"/>
              <a:t>の第二引数には、変数や配列の要素など、アドレスを持つ式（代入文の左辺に書ける式）を与えなければならない。</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smtClean="0"/>
              <a:t>swap</a:t>
            </a:r>
            <a:r>
              <a:rPr kumimoji="1" lang="ja-JP" altLang="en-US" dirty="0" smtClean="0"/>
              <a:t>の例</a:t>
            </a:r>
            <a:r>
              <a:rPr kumimoji="1" lang="en-US" altLang="ja-JP" dirty="0" smtClean="0"/>
              <a:t>(Pascal)</a:t>
            </a:r>
            <a:endParaRPr kumimoji="1" lang="ja-JP" altLang="en-US" dirty="0"/>
          </a:p>
        </p:txBody>
      </p:sp>
      <p:sp>
        <p:nvSpPr>
          <p:cNvPr id="5" name="テキスト ボックス 4"/>
          <p:cNvSpPr txBox="1"/>
          <p:nvPr/>
        </p:nvSpPr>
        <p:spPr>
          <a:xfrm>
            <a:off x="928662" y="1071546"/>
            <a:ext cx="7278083" cy="2246769"/>
          </a:xfrm>
          <a:prstGeom prst="rect">
            <a:avLst/>
          </a:prstGeom>
          <a:noFill/>
        </p:spPr>
        <p:txBody>
          <a:bodyPr wrap="none" rtlCol="0">
            <a:spAutoFit/>
          </a:bodyPr>
          <a:lstStyle/>
          <a:p>
            <a:r>
              <a:rPr lang="en-US" altLang="ja-JP" sz="2800" dirty="0" smtClean="0"/>
              <a:t> </a:t>
            </a:r>
            <a:r>
              <a:rPr lang="en-US" altLang="ja-JP" sz="2800" b="1" dirty="0" smtClean="0"/>
              <a:t>procedure</a:t>
            </a:r>
            <a:r>
              <a:rPr lang="en-US" altLang="ja-JP" sz="2800" dirty="0" smtClean="0"/>
              <a:t> swap (</a:t>
            </a:r>
            <a:r>
              <a:rPr lang="en-US" altLang="ja-JP" sz="2800" b="1" dirty="0" err="1" smtClean="0"/>
              <a:t>var</a:t>
            </a:r>
            <a:r>
              <a:rPr lang="en-US" altLang="ja-JP" sz="2800" dirty="0" smtClean="0"/>
              <a:t> x : </a:t>
            </a:r>
            <a:r>
              <a:rPr lang="en-US" altLang="ja-JP" sz="2800" b="1" dirty="0" smtClean="0"/>
              <a:t>integer</a:t>
            </a:r>
            <a:r>
              <a:rPr lang="en-US" altLang="ja-JP" sz="2800" dirty="0" smtClean="0"/>
              <a:t>;  </a:t>
            </a:r>
            <a:r>
              <a:rPr lang="en-US" altLang="ja-JP" sz="2800" b="1" dirty="0" err="1" smtClean="0"/>
              <a:t>var</a:t>
            </a:r>
            <a:r>
              <a:rPr lang="en-US" altLang="ja-JP" sz="2800" dirty="0" smtClean="0"/>
              <a:t> y : </a:t>
            </a:r>
            <a:r>
              <a:rPr lang="en-US" altLang="ja-JP" sz="2800" b="1" dirty="0" smtClean="0"/>
              <a:t>integer</a:t>
            </a:r>
            <a:r>
              <a:rPr lang="en-US" altLang="ja-JP" sz="2800" dirty="0" smtClean="0"/>
              <a:t>);</a:t>
            </a:r>
          </a:p>
          <a:p>
            <a:r>
              <a:rPr kumimoji="1" lang="en-US" altLang="ja-JP" sz="2800" dirty="0" smtClean="0"/>
              <a:t> </a:t>
            </a:r>
            <a:r>
              <a:rPr kumimoji="1" lang="en-US" altLang="ja-JP" sz="2800" b="1" dirty="0" err="1" smtClean="0"/>
              <a:t>var</a:t>
            </a:r>
            <a:r>
              <a:rPr kumimoji="1" lang="en-US" altLang="ja-JP" sz="2800" dirty="0" smtClean="0"/>
              <a:t> z : </a:t>
            </a:r>
            <a:r>
              <a:rPr kumimoji="1" lang="en-US" altLang="ja-JP" sz="2800" b="1" dirty="0" smtClean="0"/>
              <a:t>integer</a:t>
            </a:r>
            <a:r>
              <a:rPr kumimoji="1" lang="en-US" altLang="ja-JP" sz="2800" dirty="0" smtClean="0"/>
              <a:t>;</a:t>
            </a:r>
          </a:p>
          <a:p>
            <a:r>
              <a:rPr kumimoji="1" lang="en-US" altLang="ja-JP" sz="2800" dirty="0" smtClean="0"/>
              <a:t>    </a:t>
            </a:r>
            <a:r>
              <a:rPr kumimoji="1" lang="en-US" altLang="ja-JP" sz="2800" b="1" dirty="0" smtClean="0"/>
              <a:t>begin</a:t>
            </a:r>
          </a:p>
          <a:p>
            <a:r>
              <a:rPr lang="en-US" altLang="ja-JP" sz="2800" dirty="0" smtClean="0"/>
              <a:t>        z := x; x := y; y := z</a:t>
            </a:r>
            <a:endParaRPr kumimoji="1" lang="en-US" altLang="ja-JP" sz="2800" dirty="0" smtClean="0"/>
          </a:p>
          <a:p>
            <a:r>
              <a:rPr lang="en-US" altLang="ja-JP" sz="2800" dirty="0" smtClean="0"/>
              <a:t>    </a:t>
            </a:r>
            <a:r>
              <a:rPr lang="en-US" altLang="ja-JP" sz="2800" b="1" dirty="0" smtClean="0"/>
              <a:t>end</a:t>
            </a:r>
            <a:r>
              <a:rPr lang="en-US" altLang="ja-JP" sz="2800" dirty="0" smtClean="0"/>
              <a:t>;</a:t>
            </a:r>
            <a:endParaRPr kumimoji="1" lang="ja-JP" altLang="en-US" sz="2800" dirty="0"/>
          </a:p>
        </p:txBody>
      </p:sp>
      <p:sp>
        <p:nvSpPr>
          <p:cNvPr id="6" name="テキスト ボックス 5"/>
          <p:cNvSpPr txBox="1"/>
          <p:nvPr/>
        </p:nvSpPr>
        <p:spPr>
          <a:xfrm>
            <a:off x="642910" y="3214686"/>
            <a:ext cx="7858180" cy="3539430"/>
          </a:xfrm>
          <a:prstGeom prst="rect">
            <a:avLst/>
          </a:prstGeom>
          <a:noFill/>
        </p:spPr>
        <p:txBody>
          <a:bodyPr wrap="square" rtlCol="0">
            <a:spAutoFit/>
          </a:bodyPr>
          <a:lstStyle/>
          <a:p>
            <a:r>
              <a:rPr lang="ja-JP" altLang="en-US" sz="2800" dirty="0" smtClean="0"/>
              <a:t>この例では、</a:t>
            </a:r>
            <a:r>
              <a:rPr lang="en-US" altLang="ja-JP" sz="2800" dirty="0" smtClean="0"/>
              <a:t>x</a:t>
            </a:r>
            <a:r>
              <a:rPr kumimoji="1" lang="ja-JP" altLang="en-US" sz="2800" dirty="0" smtClean="0"/>
              <a:t>も</a:t>
            </a:r>
            <a:r>
              <a:rPr kumimoji="1" lang="en-US" altLang="ja-JP" sz="2800" dirty="0" smtClean="0"/>
              <a:t>y</a:t>
            </a:r>
            <a:r>
              <a:rPr kumimoji="1" lang="ja-JP" altLang="en-US" sz="2800" dirty="0" smtClean="0"/>
              <a:t>も</a:t>
            </a:r>
            <a:r>
              <a:rPr kumimoji="1" lang="en-US" altLang="ja-JP" sz="2800" dirty="0" smtClean="0"/>
              <a:t>call by reference</a:t>
            </a:r>
            <a:r>
              <a:rPr lang="ja-JP" altLang="en-US" sz="2800" dirty="0" smtClean="0"/>
              <a:t>である</a:t>
            </a:r>
            <a:r>
              <a:rPr kumimoji="1" lang="ja-JP" altLang="en-US" sz="2800" dirty="0" smtClean="0"/>
              <a:t>。例えば、</a:t>
            </a:r>
            <a:r>
              <a:rPr kumimoji="1" lang="en-US" altLang="ja-JP" sz="2800" dirty="0" smtClean="0"/>
              <a:t>swap (</a:t>
            </a:r>
            <a:r>
              <a:rPr kumimoji="1" lang="en-US" altLang="ja-JP" sz="2800" dirty="0" err="1" smtClean="0"/>
              <a:t>i</a:t>
            </a:r>
            <a:r>
              <a:rPr kumimoji="1" lang="en-US" altLang="ja-JP" sz="2800" dirty="0" smtClean="0"/>
              <a:t>, A[</a:t>
            </a:r>
            <a:r>
              <a:rPr kumimoji="1" lang="en-US" altLang="ja-JP" sz="2800" dirty="0" err="1" smtClean="0"/>
              <a:t>i</a:t>
            </a:r>
            <a:r>
              <a:rPr kumimoji="1" lang="en-US" altLang="ja-JP" sz="2800" dirty="0" smtClean="0"/>
              <a:t>])</a:t>
            </a:r>
            <a:r>
              <a:rPr kumimoji="1" lang="ja-JP" altLang="en-US" sz="2800" dirty="0" smtClean="0"/>
              <a:t>は以下のように実行される。</a:t>
            </a:r>
            <a:endParaRPr kumimoji="1" lang="en-US" altLang="ja-JP" sz="2800" dirty="0" smtClean="0"/>
          </a:p>
          <a:p>
            <a:r>
              <a:rPr lang="en-US" altLang="ja-JP" sz="2800" dirty="0" smtClean="0"/>
              <a:t>   </a:t>
            </a:r>
            <a:r>
              <a:rPr lang="ja-JP" altLang="en-US" sz="2800" dirty="0" smtClean="0"/>
              <a:t>（１）</a:t>
            </a:r>
            <a:r>
              <a:rPr lang="en-US" altLang="ja-JP" sz="2800" dirty="0" smtClean="0"/>
              <a:t> x</a:t>
            </a:r>
            <a:r>
              <a:rPr lang="ja-JP" altLang="en-US" sz="2800" dirty="0" smtClean="0"/>
              <a:t>のアドレスを</a:t>
            </a:r>
            <a:r>
              <a:rPr lang="en-US" altLang="ja-JP" sz="2800" dirty="0" err="1" smtClean="0"/>
              <a:t>i</a:t>
            </a:r>
            <a:r>
              <a:rPr lang="ja-JP" altLang="en-US" sz="2800" dirty="0" smtClean="0"/>
              <a:t>のアドレスにする。</a:t>
            </a:r>
            <a:endParaRPr lang="en-US" altLang="ja-JP" sz="2800" dirty="0" smtClean="0"/>
          </a:p>
          <a:p>
            <a:r>
              <a:rPr kumimoji="1" lang="en-US" altLang="ja-JP" sz="2800" dirty="0" smtClean="0"/>
              <a:t>   </a:t>
            </a:r>
            <a:r>
              <a:rPr kumimoji="1" lang="ja-JP" altLang="en-US" sz="2800" dirty="0" smtClean="0"/>
              <a:t>（２） </a:t>
            </a:r>
            <a:r>
              <a:rPr kumimoji="1" lang="en-US" altLang="ja-JP" sz="2800" dirty="0" smtClean="0"/>
              <a:t>y</a:t>
            </a:r>
            <a:r>
              <a:rPr kumimoji="1" lang="ja-JP" altLang="en-US" sz="2800" dirty="0" smtClean="0"/>
              <a:t>のアドレスを</a:t>
            </a:r>
            <a:r>
              <a:rPr kumimoji="1" lang="en-US" altLang="ja-JP" sz="2800" dirty="0" smtClean="0"/>
              <a:t>A[</a:t>
            </a:r>
            <a:r>
              <a:rPr kumimoji="1" lang="en-US" altLang="ja-JP" sz="2800" dirty="0" err="1" smtClean="0"/>
              <a:t>i</a:t>
            </a:r>
            <a:r>
              <a:rPr kumimoji="1" lang="en-US" altLang="ja-JP" sz="2800" dirty="0" smtClean="0"/>
              <a:t>]</a:t>
            </a:r>
            <a:r>
              <a:rPr kumimoji="1" lang="ja-JP" altLang="en-US" sz="2800" dirty="0" smtClean="0"/>
              <a:t>のアドレスにする。</a:t>
            </a:r>
            <a:endParaRPr kumimoji="1" lang="en-US" altLang="ja-JP" sz="2800" dirty="0" smtClean="0"/>
          </a:p>
          <a:p>
            <a:r>
              <a:rPr lang="en-US" altLang="ja-JP" sz="2800" dirty="0" smtClean="0"/>
              <a:t>   </a:t>
            </a:r>
            <a:r>
              <a:rPr lang="ja-JP" altLang="en-US" sz="2800" dirty="0" smtClean="0"/>
              <a:t>（３） </a:t>
            </a:r>
            <a:r>
              <a:rPr lang="en-US" altLang="ja-JP" sz="2800" dirty="0" smtClean="0"/>
              <a:t>z := x; x := y; y := z</a:t>
            </a:r>
          </a:p>
          <a:p>
            <a:r>
              <a:rPr kumimoji="1" lang="ja-JP" altLang="en-US" sz="2800" dirty="0" smtClean="0"/>
              <a:t>例えば </a:t>
            </a:r>
            <a:r>
              <a:rPr kumimoji="1" lang="en-US" altLang="ja-JP" sz="2800" dirty="0" err="1" smtClean="0"/>
              <a:t>i</a:t>
            </a:r>
            <a:r>
              <a:rPr kumimoji="1" lang="ja-JP" altLang="en-US" sz="2800" dirty="0" smtClean="0"/>
              <a:t>が</a:t>
            </a:r>
            <a:r>
              <a:rPr kumimoji="1" lang="en-US" altLang="ja-JP" sz="2800" dirty="0" smtClean="0"/>
              <a:t>2, A[2]</a:t>
            </a:r>
            <a:r>
              <a:rPr kumimoji="1" lang="ja-JP" altLang="en-US" sz="2800" dirty="0" smtClean="0"/>
              <a:t>が</a:t>
            </a:r>
            <a:r>
              <a:rPr lang="en-US" altLang="ja-JP" sz="2800" dirty="0" smtClean="0"/>
              <a:t>99</a:t>
            </a:r>
            <a:r>
              <a:rPr lang="ja-JP" altLang="en-US" sz="2800" dirty="0" smtClean="0"/>
              <a:t>の場合、</a:t>
            </a:r>
            <a:r>
              <a:rPr kumimoji="1" lang="en-US" altLang="ja-JP" sz="2800" dirty="0" smtClean="0"/>
              <a:t>z := </a:t>
            </a:r>
            <a:r>
              <a:rPr lang="en-US" altLang="ja-JP" sz="2800" dirty="0" smtClean="0"/>
              <a:t>2</a:t>
            </a:r>
            <a:r>
              <a:rPr kumimoji="1" lang="en-US" altLang="ja-JP" sz="2800" dirty="0" smtClean="0"/>
              <a:t>; </a:t>
            </a:r>
            <a:r>
              <a:rPr kumimoji="1" lang="en-US" altLang="ja-JP" sz="2800" dirty="0" err="1" smtClean="0"/>
              <a:t>i</a:t>
            </a:r>
            <a:r>
              <a:rPr kumimoji="1" lang="en-US" altLang="ja-JP" sz="2800" dirty="0" smtClean="0"/>
              <a:t> := 99; A[</a:t>
            </a:r>
            <a:r>
              <a:rPr lang="en-US" altLang="ja-JP" sz="2800" dirty="0" smtClean="0"/>
              <a:t>2</a:t>
            </a:r>
            <a:r>
              <a:rPr kumimoji="1" lang="en-US" altLang="ja-JP" sz="2800" dirty="0" smtClean="0"/>
              <a:t>] = z</a:t>
            </a:r>
          </a:p>
          <a:p>
            <a:r>
              <a:rPr lang="ja-JP" altLang="en-US" sz="2800" dirty="0" smtClean="0"/>
              <a:t>の実行と同じ効果を持つので、</a:t>
            </a:r>
            <a:r>
              <a:rPr lang="en-US" altLang="ja-JP" sz="2800" dirty="0" err="1" smtClean="0"/>
              <a:t>i</a:t>
            </a:r>
            <a:r>
              <a:rPr lang="ja-JP" altLang="en-US" sz="2800" dirty="0" smtClean="0"/>
              <a:t>と</a:t>
            </a:r>
            <a:r>
              <a:rPr lang="en-US" altLang="ja-JP" sz="2800" dirty="0" smtClean="0"/>
              <a:t>A[2]</a:t>
            </a:r>
            <a:r>
              <a:rPr lang="ja-JP" altLang="en-US" sz="2800" dirty="0" smtClean="0"/>
              <a:t>の値が入れ替わることが分かる。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練習問題</a:t>
            </a:r>
            <a:endParaRPr kumimoji="1" lang="ja-JP" altLang="en-US" dirty="0"/>
          </a:p>
        </p:txBody>
      </p:sp>
      <p:sp>
        <p:nvSpPr>
          <p:cNvPr id="4" name="正方形/長方形 3"/>
          <p:cNvSpPr/>
          <p:nvPr/>
        </p:nvSpPr>
        <p:spPr>
          <a:xfrm>
            <a:off x="899592" y="2564904"/>
            <a:ext cx="4896544" cy="3970318"/>
          </a:xfrm>
          <a:prstGeom prst="rect">
            <a:avLst/>
          </a:prstGeom>
        </p:spPr>
        <p:txBody>
          <a:bodyPr wrap="square">
            <a:spAutoFit/>
          </a:bodyPr>
          <a:lstStyle/>
          <a:p>
            <a:r>
              <a:rPr lang="en-US" altLang="ja-JP" sz="2800" dirty="0" smtClean="0"/>
              <a:t>program test;</a:t>
            </a:r>
          </a:p>
          <a:p>
            <a:r>
              <a:rPr lang="en-US" altLang="ja-JP" sz="2800" dirty="0" err="1" smtClean="0"/>
              <a:t>var</a:t>
            </a:r>
            <a:r>
              <a:rPr lang="en-US" altLang="ja-JP" sz="2800" dirty="0" smtClean="0"/>
              <a:t> x : integer;</a:t>
            </a:r>
          </a:p>
          <a:p>
            <a:r>
              <a:rPr lang="en-US" altLang="ja-JP" sz="2800" dirty="0" err="1" smtClean="0"/>
              <a:t>var</a:t>
            </a:r>
            <a:r>
              <a:rPr lang="en-US" altLang="ja-JP" sz="2800" dirty="0" smtClean="0"/>
              <a:t> y : integer;</a:t>
            </a:r>
          </a:p>
          <a:p>
            <a:r>
              <a:rPr lang="en-US" altLang="ja-JP" sz="2800" dirty="0" smtClean="0"/>
              <a:t>procedure swap</a:t>
            </a:r>
          </a:p>
          <a:p>
            <a:r>
              <a:rPr lang="en-US" altLang="ja-JP" sz="2800" dirty="0" smtClean="0"/>
              <a:t>    (</a:t>
            </a:r>
            <a:r>
              <a:rPr lang="en-US" altLang="ja-JP" sz="2800" dirty="0" err="1" smtClean="0"/>
              <a:t>var</a:t>
            </a:r>
            <a:r>
              <a:rPr lang="en-US" altLang="ja-JP" sz="2800" dirty="0" smtClean="0"/>
              <a:t> x: integer;</a:t>
            </a:r>
            <a:r>
              <a:rPr lang="ja-JP" altLang="en-US" sz="2800" dirty="0" smtClean="0"/>
              <a:t> </a:t>
            </a:r>
            <a:r>
              <a:rPr lang="en-US" altLang="ja-JP" sz="2800" dirty="0" err="1" smtClean="0"/>
              <a:t>var</a:t>
            </a:r>
            <a:r>
              <a:rPr lang="en-US" altLang="ja-JP" sz="2800" dirty="0" smtClean="0"/>
              <a:t> y : integer);</a:t>
            </a:r>
          </a:p>
          <a:p>
            <a:r>
              <a:rPr lang="en-US" altLang="ja-JP" sz="2800" dirty="0" err="1" smtClean="0"/>
              <a:t>var</a:t>
            </a:r>
            <a:r>
              <a:rPr lang="en-US" altLang="ja-JP" sz="2800" dirty="0" smtClean="0"/>
              <a:t> z : integer;</a:t>
            </a:r>
          </a:p>
          <a:p>
            <a:r>
              <a:rPr lang="en-US" altLang="ja-JP" sz="2800" dirty="0" smtClean="0"/>
              <a:t>begin</a:t>
            </a:r>
          </a:p>
          <a:p>
            <a:r>
              <a:rPr lang="en-US" altLang="ja-JP" sz="2800" dirty="0" smtClean="0"/>
              <a:t>    z := x; x := y; y := z</a:t>
            </a:r>
          </a:p>
          <a:p>
            <a:r>
              <a:rPr lang="en-US" altLang="ja-JP" sz="2800" dirty="0" smtClean="0"/>
              <a:t>end;</a:t>
            </a:r>
          </a:p>
        </p:txBody>
      </p:sp>
      <p:sp>
        <p:nvSpPr>
          <p:cNvPr id="5" name="正方形/長方形 4"/>
          <p:cNvSpPr/>
          <p:nvPr/>
        </p:nvSpPr>
        <p:spPr>
          <a:xfrm>
            <a:off x="6228184" y="2708920"/>
            <a:ext cx="2016224" cy="3108543"/>
          </a:xfrm>
          <a:prstGeom prst="rect">
            <a:avLst/>
          </a:prstGeom>
        </p:spPr>
        <p:txBody>
          <a:bodyPr wrap="square">
            <a:spAutoFit/>
          </a:bodyPr>
          <a:lstStyle/>
          <a:p>
            <a:r>
              <a:rPr lang="en-US" altLang="ja-JP" sz="2800" dirty="0" smtClean="0"/>
              <a:t>begin</a:t>
            </a:r>
          </a:p>
          <a:p>
            <a:r>
              <a:rPr lang="en-US" altLang="ja-JP" sz="2800" dirty="0" smtClean="0"/>
              <a:t>x := 3;</a:t>
            </a:r>
          </a:p>
          <a:p>
            <a:r>
              <a:rPr lang="en-US" altLang="ja-JP" sz="2800" dirty="0" smtClean="0"/>
              <a:t>y := 4;</a:t>
            </a:r>
          </a:p>
          <a:p>
            <a:r>
              <a:rPr lang="en-US" altLang="ja-JP" sz="2800" dirty="0" smtClean="0"/>
              <a:t>swap (</a:t>
            </a:r>
            <a:r>
              <a:rPr lang="en-US" altLang="ja-JP" sz="2800" dirty="0" err="1" smtClean="0"/>
              <a:t>x,y</a:t>
            </a:r>
            <a:r>
              <a:rPr lang="en-US" altLang="ja-JP" sz="2800" dirty="0" smtClean="0"/>
              <a:t>);</a:t>
            </a:r>
          </a:p>
          <a:p>
            <a:r>
              <a:rPr lang="en-US" altLang="ja-JP" sz="2800" dirty="0" err="1" smtClean="0"/>
              <a:t>writeln</a:t>
            </a:r>
            <a:r>
              <a:rPr lang="en-US" altLang="ja-JP" sz="2800" dirty="0" smtClean="0"/>
              <a:t> (x);</a:t>
            </a:r>
          </a:p>
          <a:p>
            <a:r>
              <a:rPr lang="en-US" altLang="ja-JP" sz="2800" dirty="0" err="1" smtClean="0"/>
              <a:t>writeln</a:t>
            </a:r>
            <a:r>
              <a:rPr lang="en-US" altLang="ja-JP" sz="2800" dirty="0" smtClean="0"/>
              <a:t> (y)</a:t>
            </a:r>
          </a:p>
          <a:p>
            <a:r>
              <a:rPr lang="en-US" altLang="ja-JP" sz="2800" dirty="0" smtClean="0"/>
              <a:t>end.</a:t>
            </a:r>
            <a:endParaRPr lang="ja-JP" altLang="en-US" sz="2800" dirty="0"/>
          </a:p>
        </p:txBody>
      </p:sp>
      <p:sp>
        <p:nvSpPr>
          <p:cNvPr id="6" name="正方形/長方形 5"/>
          <p:cNvSpPr/>
          <p:nvPr/>
        </p:nvSpPr>
        <p:spPr>
          <a:xfrm>
            <a:off x="539552" y="1292567"/>
            <a:ext cx="7992888" cy="1200329"/>
          </a:xfrm>
          <a:prstGeom prst="rect">
            <a:avLst/>
          </a:prstGeom>
        </p:spPr>
        <p:txBody>
          <a:bodyPr wrap="square">
            <a:spAutoFit/>
          </a:bodyPr>
          <a:lstStyle/>
          <a:p>
            <a:r>
              <a:rPr lang="ja-JP" altLang="en-US" sz="2400" dirty="0" smtClean="0"/>
              <a:t>以下の</a:t>
            </a:r>
            <a:r>
              <a:rPr lang="en-US" altLang="ja-JP" sz="2400" dirty="0" smtClean="0"/>
              <a:t>Pascal </a:t>
            </a:r>
            <a:r>
              <a:rPr lang="ja-JP" altLang="en-US" sz="2400" dirty="0" smtClean="0"/>
              <a:t>プログラムを実行したときの出力結果を示せ。手続きの仮引数に</a:t>
            </a:r>
            <a:r>
              <a:rPr lang="en-US" altLang="ja-JP" sz="2400" dirty="0" err="1" smtClean="0"/>
              <a:t>var</a:t>
            </a:r>
            <a:r>
              <a:rPr lang="ja-JP" altLang="en-US" sz="2400" dirty="0" smtClean="0"/>
              <a:t>がついている場合、</a:t>
            </a:r>
            <a:r>
              <a:rPr lang="en-US" altLang="ja-JP" sz="2400" dirty="0" smtClean="0"/>
              <a:t>call by reference </a:t>
            </a:r>
            <a:r>
              <a:rPr lang="ja-JP" altLang="en-US" sz="2400" dirty="0" smtClean="0"/>
              <a:t>であることを表す。</a:t>
            </a:r>
            <a:r>
              <a:rPr lang="en-US" altLang="ja-JP" sz="2400" dirty="0" err="1" smtClean="0"/>
              <a:t>writeln</a:t>
            </a:r>
            <a:r>
              <a:rPr lang="en-US" altLang="ja-JP" sz="2400" dirty="0" smtClean="0"/>
              <a:t> </a:t>
            </a:r>
            <a:r>
              <a:rPr lang="ja-JP" altLang="en-US" sz="2400" dirty="0" smtClean="0"/>
              <a:t>は引数の値を出力後改行する。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en-US" altLang="ja-JP" dirty="0" smtClean="0"/>
              <a:t>C</a:t>
            </a:r>
            <a:r>
              <a:rPr lang="ja-JP" altLang="en-US" dirty="0" smtClean="0"/>
              <a:t>言語について</a:t>
            </a:r>
            <a:endParaRPr kumimoji="1" lang="ja-JP" altLang="en-US" dirty="0"/>
          </a:p>
        </p:txBody>
      </p:sp>
      <p:sp>
        <p:nvSpPr>
          <p:cNvPr id="4" name="テキスト ボックス 3"/>
          <p:cNvSpPr txBox="1"/>
          <p:nvPr/>
        </p:nvSpPr>
        <p:spPr>
          <a:xfrm>
            <a:off x="571472" y="1357298"/>
            <a:ext cx="8572528" cy="4832092"/>
          </a:xfrm>
          <a:prstGeom prst="rect">
            <a:avLst/>
          </a:prstGeom>
          <a:noFill/>
        </p:spPr>
        <p:txBody>
          <a:bodyPr wrap="square" rtlCol="0">
            <a:spAutoFit/>
          </a:bodyPr>
          <a:lstStyle/>
          <a:p>
            <a:r>
              <a:rPr lang="en-US" altLang="ja-JP" sz="2800" dirty="0" smtClean="0"/>
              <a:t>C</a:t>
            </a:r>
            <a:r>
              <a:rPr lang="ja-JP" altLang="en-US" sz="2800" dirty="0" smtClean="0"/>
              <a:t>言語での引数の受け渡しは</a:t>
            </a:r>
            <a:r>
              <a:rPr lang="en-US" altLang="ja-JP" sz="2800" dirty="0" smtClean="0"/>
              <a:t>call by value</a:t>
            </a:r>
            <a:r>
              <a:rPr lang="ja-JP" altLang="en-US" sz="2800" dirty="0" smtClean="0"/>
              <a:t>のみである。</a:t>
            </a:r>
            <a:endParaRPr lang="en-US" altLang="ja-JP" sz="2800" dirty="0" smtClean="0"/>
          </a:p>
          <a:p>
            <a:r>
              <a:rPr kumimoji="1" lang="ja-JP" altLang="en-US" sz="2800" dirty="0" smtClean="0"/>
              <a:t>ただ、</a:t>
            </a:r>
            <a:r>
              <a:rPr kumimoji="1" lang="en-US" altLang="ja-JP" sz="2800" dirty="0" smtClean="0"/>
              <a:t>C</a:t>
            </a:r>
            <a:r>
              <a:rPr kumimoji="1" lang="ja-JP" altLang="en-US" sz="2800" dirty="0" err="1" smtClean="0"/>
              <a:t>には</a:t>
            </a:r>
            <a:r>
              <a:rPr kumimoji="1" lang="ja-JP" altLang="en-US" sz="2800" dirty="0" smtClean="0"/>
              <a:t>ポインタがあり、ポインタを渡すことによって</a:t>
            </a:r>
            <a:r>
              <a:rPr kumimoji="1" lang="en-US" altLang="ja-JP" sz="2800" dirty="0" smtClean="0"/>
              <a:t>call by reference</a:t>
            </a:r>
            <a:r>
              <a:rPr kumimoji="1" lang="ja-JP" altLang="en-US" sz="2800" dirty="0" smtClean="0"/>
              <a:t>をシミュレートできる。</a:t>
            </a:r>
            <a:endParaRPr lang="en-US" altLang="ja-JP" sz="2800" dirty="0" smtClean="0"/>
          </a:p>
          <a:p>
            <a:r>
              <a:rPr lang="en-US" altLang="ja-JP" sz="2800" b="1" dirty="0" smtClean="0"/>
              <a:t>    v</a:t>
            </a:r>
            <a:r>
              <a:rPr kumimoji="1" lang="en-US" altLang="ja-JP" sz="2800" b="1" dirty="0" smtClean="0"/>
              <a:t>oid</a:t>
            </a:r>
            <a:r>
              <a:rPr kumimoji="1" lang="en-US" altLang="ja-JP" sz="2800" dirty="0" smtClean="0"/>
              <a:t> swap (</a:t>
            </a:r>
            <a:r>
              <a:rPr kumimoji="1" lang="en-US" altLang="ja-JP" sz="2800" b="1" dirty="0" err="1" smtClean="0"/>
              <a:t>int</a:t>
            </a:r>
            <a:r>
              <a:rPr kumimoji="1" lang="en-US" altLang="ja-JP" sz="2800" b="1" dirty="0" smtClean="0"/>
              <a:t> </a:t>
            </a:r>
            <a:r>
              <a:rPr kumimoji="1" lang="en-US" altLang="ja-JP" sz="2800" dirty="0" smtClean="0"/>
              <a:t>* </a:t>
            </a:r>
            <a:r>
              <a:rPr kumimoji="1" lang="en-US" altLang="ja-JP" sz="2800" dirty="0" err="1" smtClean="0"/>
              <a:t>px</a:t>
            </a:r>
            <a:r>
              <a:rPr kumimoji="1" lang="en-US" altLang="ja-JP" sz="2800" dirty="0" smtClean="0"/>
              <a:t>, </a:t>
            </a:r>
            <a:r>
              <a:rPr kumimoji="1" lang="en-US" altLang="ja-JP" sz="2800" b="1" dirty="0" err="1" smtClean="0"/>
              <a:t>int</a:t>
            </a:r>
            <a:r>
              <a:rPr kumimoji="1" lang="en-US" altLang="ja-JP" sz="2800" dirty="0" smtClean="0"/>
              <a:t> * </a:t>
            </a:r>
            <a:r>
              <a:rPr kumimoji="1" lang="en-US" altLang="ja-JP" sz="2800" dirty="0" err="1" smtClean="0"/>
              <a:t>py</a:t>
            </a:r>
            <a:r>
              <a:rPr kumimoji="1" lang="en-US" altLang="ja-JP" sz="2800" dirty="0" smtClean="0"/>
              <a:t>) {</a:t>
            </a:r>
          </a:p>
          <a:p>
            <a:r>
              <a:rPr lang="en-US" altLang="ja-JP" sz="2800" dirty="0" smtClean="0"/>
              <a:t>        </a:t>
            </a:r>
            <a:r>
              <a:rPr lang="en-US" altLang="ja-JP" sz="2800" b="1" dirty="0" err="1" smtClean="0"/>
              <a:t>int</a:t>
            </a:r>
            <a:r>
              <a:rPr lang="en-US" altLang="ja-JP" sz="2800" dirty="0" smtClean="0"/>
              <a:t> z;</a:t>
            </a:r>
          </a:p>
          <a:p>
            <a:r>
              <a:rPr kumimoji="1" lang="en-US" altLang="ja-JP" sz="2800" dirty="0" smtClean="0"/>
              <a:t>        z = *</a:t>
            </a:r>
            <a:r>
              <a:rPr kumimoji="1" lang="en-US" altLang="ja-JP" sz="2800" dirty="0" err="1" smtClean="0"/>
              <a:t>px</a:t>
            </a:r>
            <a:r>
              <a:rPr kumimoji="1" lang="en-US" altLang="ja-JP" sz="2800" dirty="0" smtClean="0"/>
              <a:t>; *</a:t>
            </a:r>
            <a:r>
              <a:rPr kumimoji="1" lang="en-US" altLang="ja-JP" sz="2800" dirty="0" err="1" smtClean="0"/>
              <a:t>px</a:t>
            </a:r>
            <a:r>
              <a:rPr kumimoji="1" lang="en-US" altLang="ja-JP" sz="2800" dirty="0" smtClean="0"/>
              <a:t> = *</a:t>
            </a:r>
            <a:r>
              <a:rPr kumimoji="1" lang="en-US" altLang="ja-JP" sz="2800" dirty="0" err="1" smtClean="0"/>
              <a:t>py</a:t>
            </a:r>
            <a:r>
              <a:rPr kumimoji="1" lang="en-US" altLang="ja-JP" sz="2800" dirty="0" smtClean="0"/>
              <a:t>; *</a:t>
            </a:r>
            <a:r>
              <a:rPr kumimoji="1" lang="en-US" altLang="ja-JP" sz="2800" dirty="0" err="1" smtClean="0"/>
              <a:t>py</a:t>
            </a:r>
            <a:r>
              <a:rPr lang="en-US" altLang="ja-JP" sz="2800" dirty="0" smtClean="0"/>
              <a:t> = z;</a:t>
            </a:r>
          </a:p>
          <a:p>
            <a:r>
              <a:rPr kumimoji="1" lang="en-US" altLang="ja-JP" sz="2800" dirty="0" smtClean="0"/>
              <a:t>    }</a:t>
            </a:r>
            <a:endParaRPr lang="en-US" altLang="ja-JP" sz="2800" dirty="0" smtClean="0"/>
          </a:p>
          <a:p>
            <a:r>
              <a:rPr kumimoji="1" lang="ja-JP" altLang="en-US" sz="2800" dirty="0" smtClean="0"/>
              <a:t>この関数</a:t>
            </a:r>
            <a:r>
              <a:rPr kumimoji="1" lang="en-US" altLang="ja-JP" sz="2800" dirty="0" smtClean="0"/>
              <a:t>swap</a:t>
            </a:r>
            <a:r>
              <a:rPr kumimoji="1" lang="ja-JP" altLang="en-US" sz="2800" dirty="0" smtClean="0"/>
              <a:t>を呼び出す</a:t>
            </a:r>
            <a:r>
              <a:rPr lang="ja-JP" altLang="en-US" sz="2800" dirty="0" smtClean="0"/>
              <a:t>際、ポインタ（アドレス）を渡す</a:t>
            </a:r>
            <a:r>
              <a:rPr lang="en-US" altLang="en-US" sz="2800" dirty="0" smtClean="0"/>
              <a:t>。</a:t>
            </a:r>
          </a:p>
          <a:p>
            <a:r>
              <a:rPr lang="en-US" altLang="ja-JP" sz="2800" dirty="0"/>
              <a:t> </a:t>
            </a:r>
            <a:r>
              <a:rPr lang="en-US" altLang="ja-JP" sz="2800" dirty="0" smtClean="0"/>
              <a:t>   </a:t>
            </a:r>
            <a:r>
              <a:rPr lang="en-US" altLang="ja-JP" sz="2800" b="1" dirty="0" err="1" smtClean="0"/>
              <a:t>int</a:t>
            </a:r>
            <a:r>
              <a:rPr lang="en-US" altLang="ja-JP" sz="2800" dirty="0" smtClean="0"/>
              <a:t> a = 1, b = 2;</a:t>
            </a:r>
          </a:p>
          <a:p>
            <a:r>
              <a:rPr kumimoji="1" lang="en-US" altLang="ja-JP" sz="2800" dirty="0" smtClean="0"/>
              <a:t>    swap (&amp;a, &amp;b);</a:t>
            </a:r>
          </a:p>
          <a:p>
            <a:r>
              <a:rPr lang="ja-JP" altLang="en-US" sz="2800" dirty="0" smtClean="0"/>
              <a:t>これにより、変数</a:t>
            </a:r>
            <a:r>
              <a:rPr lang="en-US" altLang="ja-JP" sz="2800" dirty="0" smtClean="0"/>
              <a:t>a</a:t>
            </a:r>
            <a:r>
              <a:rPr lang="ja-JP" altLang="en-US" sz="2800" dirty="0" smtClean="0"/>
              <a:t>と</a:t>
            </a:r>
            <a:r>
              <a:rPr lang="en-US" altLang="ja-JP" sz="2800" dirty="0" smtClean="0"/>
              <a:t>b</a:t>
            </a:r>
            <a:r>
              <a:rPr lang="ja-JP" altLang="en-US" sz="2800" dirty="0" smtClean="0"/>
              <a:t>の値が入れ替わる。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725470"/>
          </a:xfrm>
        </p:spPr>
        <p:txBody>
          <a:bodyPr>
            <a:normAutofit fontScale="90000"/>
          </a:bodyPr>
          <a:lstStyle/>
          <a:p>
            <a:r>
              <a:rPr kumimoji="1" lang="en-US" altLang="ja-JP" dirty="0" smtClean="0"/>
              <a:t>Call by name</a:t>
            </a:r>
            <a:endParaRPr kumimoji="1" lang="ja-JP" altLang="en-US" dirty="0"/>
          </a:p>
        </p:txBody>
      </p:sp>
      <p:sp>
        <p:nvSpPr>
          <p:cNvPr id="4" name="テキスト ボックス 3"/>
          <p:cNvSpPr txBox="1"/>
          <p:nvPr/>
        </p:nvSpPr>
        <p:spPr>
          <a:xfrm>
            <a:off x="642910" y="764704"/>
            <a:ext cx="8072494" cy="2246769"/>
          </a:xfrm>
          <a:prstGeom prst="rect">
            <a:avLst/>
          </a:prstGeom>
          <a:noFill/>
        </p:spPr>
        <p:txBody>
          <a:bodyPr wrap="square" rtlCol="0">
            <a:spAutoFit/>
          </a:bodyPr>
          <a:lstStyle/>
          <a:p>
            <a:r>
              <a:rPr kumimoji="1" lang="en-US" altLang="ja-JP" sz="2800" dirty="0" smtClean="0"/>
              <a:t>Call by name</a:t>
            </a:r>
            <a:r>
              <a:rPr kumimoji="1" lang="ja-JP" altLang="en-US" sz="2800" dirty="0" smtClean="0"/>
              <a:t>では、手続きの本体の中の仮引数を実引数の式で置き換えて実行する。</a:t>
            </a:r>
            <a:r>
              <a:rPr lang="ja-JP" altLang="en-US" sz="2800" dirty="0" smtClean="0"/>
              <a:t>ただし、この置き換えで名前の衝突が起こる場合は、名前の付け替えを行う。</a:t>
            </a:r>
            <a:r>
              <a:rPr lang="en-US" altLang="ja-JP" sz="2800" dirty="0" smtClean="0"/>
              <a:t>Algol60</a:t>
            </a:r>
            <a:r>
              <a:rPr lang="ja-JP" altLang="en-US" sz="2800" dirty="0" smtClean="0"/>
              <a:t>は</a:t>
            </a:r>
            <a:r>
              <a:rPr lang="ja-JP" altLang="en-US" sz="2800" dirty="0" smtClean="0"/>
              <a:t>デフォルトで</a:t>
            </a:r>
            <a:r>
              <a:rPr lang="en-US" altLang="ja-JP" sz="2800" dirty="0" smtClean="0"/>
              <a:t>call </a:t>
            </a:r>
            <a:r>
              <a:rPr lang="en-US" altLang="ja-JP" sz="2800" dirty="0" smtClean="0"/>
              <a:t>by name</a:t>
            </a:r>
            <a:r>
              <a:rPr lang="ja-JP" altLang="en-US" sz="2800" dirty="0" smtClean="0"/>
              <a:t>である</a:t>
            </a:r>
            <a:r>
              <a:rPr lang="ja-JP" altLang="en-US" sz="2800" dirty="0" smtClean="0"/>
              <a:t>。</a:t>
            </a:r>
            <a:r>
              <a:rPr lang="ja-JP" altLang="en-US" sz="2800" dirty="0" smtClean="0"/>
              <a:t>（</a:t>
            </a:r>
            <a:r>
              <a:rPr lang="en-US" altLang="ja-JP" sz="2800" dirty="0" smtClean="0"/>
              <a:t>Algol</a:t>
            </a:r>
            <a:r>
              <a:rPr lang="en-US" altLang="ja-JP" sz="2800" dirty="0" smtClean="0"/>
              <a:t>68</a:t>
            </a:r>
            <a:r>
              <a:rPr lang="ja-JP" altLang="en-US" sz="2800" dirty="0" smtClean="0"/>
              <a:t>では</a:t>
            </a:r>
            <a:r>
              <a:rPr lang="en-US" altLang="ja-JP" sz="2800" dirty="0" smtClean="0"/>
              <a:t>call by name</a:t>
            </a:r>
            <a:r>
              <a:rPr lang="ja-JP" altLang="en-US" sz="2800" dirty="0" smtClean="0"/>
              <a:t>はなくなった。）</a:t>
            </a:r>
            <a:endParaRPr lang="en-US" altLang="ja-JP" sz="2800" dirty="0" smtClean="0"/>
          </a:p>
        </p:txBody>
      </p:sp>
      <p:sp>
        <p:nvSpPr>
          <p:cNvPr id="5" name="テキスト ボックス 4"/>
          <p:cNvSpPr txBox="1"/>
          <p:nvPr/>
        </p:nvSpPr>
        <p:spPr>
          <a:xfrm>
            <a:off x="285720" y="2924944"/>
            <a:ext cx="8705588" cy="2677656"/>
          </a:xfrm>
          <a:prstGeom prst="rect">
            <a:avLst/>
          </a:prstGeom>
          <a:noFill/>
        </p:spPr>
        <p:txBody>
          <a:bodyPr wrap="none" rtlCol="0">
            <a:spAutoFit/>
          </a:bodyPr>
          <a:lstStyle/>
          <a:p>
            <a:r>
              <a:rPr lang="en-US" altLang="ja-JP" sz="2800" b="1" dirty="0" smtClean="0"/>
              <a:t>program  </a:t>
            </a:r>
            <a:r>
              <a:rPr lang="en-US" altLang="ja-JP" sz="2800" dirty="0" smtClean="0"/>
              <a:t>{</a:t>
            </a:r>
            <a:r>
              <a:rPr lang="ja-JP" altLang="en-US" sz="2800" dirty="0" smtClean="0"/>
              <a:t>内積の計算</a:t>
            </a:r>
            <a:r>
              <a:rPr lang="en-US" altLang="ja-JP" sz="2800" dirty="0" smtClean="0"/>
              <a:t>}</a:t>
            </a:r>
            <a:endParaRPr kumimoji="1" lang="en-US" altLang="ja-JP" sz="2800" dirty="0" smtClean="0"/>
          </a:p>
          <a:p>
            <a:r>
              <a:rPr lang="en-US" altLang="ja-JP" sz="2800" dirty="0" smtClean="0"/>
              <a:t>    </a:t>
            </a:r>
            <a:r>
              <a:rPr lang="en-US" altLang="ja-JP" sz="2800" b="1" dirty="0" err="1" smtClean="0"/>
              <a:t>var</a:t>
            </a:r>
            <a:r>
              <a:rPr lang="en-US" altLang="ja-JP" sz="2800" dirty="0" smtClean="0"/>
              <a:t> </a:t>
            </a:r>
            <a:r>
              <a:rPr lang="en-US" altLang="ja-JP" sz="2800" dirty="0" err="1" smtClean="0"/>
              <a:t>i</a:t>
            </a:r>
            <a:r>
              <a:rPr lang="en-US" altLang="ja-JP" sz="2800" dirty="0" smtClean="0"/>
              <a:t>, n, z : </a:t>
            </a:r>
            <a:r>
              <a:rPr lang="en-US" altLang="ja-JP" sz="2800" b="1" dirty="0" smtClean="0"/>
              <a:t>integer</a:t>
            </a:r>
            <a:r>
              <a:rPr lang="en-US" altLang="ja-JP" sz="2800" dirty="0" smtClean="0"/>
              <a:t>;</a:t>
            </a:r>
          </a:p>
          <a:p>
            <a:r>
              <a:rPr kumimoji="1" lang="en-US" altLang="ja-JP" sz="2800" dirty="0" smtClean="0"/>
              <a:t>   </a:t>
            </a:r>
            <a:r>
              <a:rPr lang="ja-JP" altLang="en-US" sz="2800" dirty="0" smtClean="0"/>
              <a:t>        </a:t>
            </a:r>
            <a:r>
              <a:rPr kumimoji="1" lang="en-US" altLang="ja-JP" sz="2800" dirty="0" smtClean="0"/>
              <a:t>a, b : </a:t>
            </a:r>
            <a:r>
              <a:rPr kumimoji="1" lang="en-US" altLang="ja-JP" sz="2800" b="1" dirty="0" smtClean="0"/>
              <a:t>array</a:t>
            </a:r>
            <a:r>
              <a:rPr kumimoji="1" lang="en-US" altLang="ja-JP" sz="2800" dirty="0" smtClean="0"/>
              <a:t> [0..9] of </a:t>
            </a:r>
            <a:r>
              <a:rPr kumimoji="1" lang="en-US" altLang="ja-JP" sz="2800" b="1" dirty="0" smtClean="0"/>
              <a:t>integer</a:t>
            </a:r>
            <a:r>
              <a:rPr kumimoji="1" lang="en-US" altLang="ja-JP" sz="2800" dirty="0" smtClean="0"/>
              <a:t>;</a:t>
            </a:r>
          </a:p>
          <a:p>
            <a:r>
              <a:rPr lang="en-US" altLang="ja-JP" sz="2800" dirty="0" smtClean="0"/>
              <a:t>    </a:t>
            </a:r>
            <a:r>
              <a:rPr lang="en-US" altLang="ja-JP" sz="2800" b="1" dirty="0" smtClean="0"/>
              <a:t>procedure </a:t>
            </a:r>
            <a:r>
              <a:rPr lang="en-US" altLang="ja-JP" sz="2800" dirty="0" smtClean="0"/>
              <a:t>sum (x : </a:t>
            </a:r>
            <a:r>
              <a:rPr lang="en-US" altLang="ja-JP" sz="2800" b="1" dirty="0" smtClean="0"/>
              <a:t>integer</a:t>
            </a:r>
            <a:r>
              <a:rPr lang="en-US" altLang="ja-JP" sz="2800" dirty="0" smtClean="0"/>
              <a:t>);</a:t>
            </a:r>
          </a:p>
          <a:p>
            <a:r>
              <a:rPr lang="en-US" altLang="ja-JP" sz="2800" dirty="0" smtClean="0"/>
              <a:t>        </a:t>
            </a:r>
            <a:r>
              <a:rPr lang="en-US" altLang="ja-JP" sz="2800" b="1" dirty="0" smtClean="0"/>
              <a:t>begin</a:t>
            </a:r>
            <a:r>
              <a:rPr lang="en-US" altLang="ja-JP" sz="2800" dirty="0" smtClean="0"/>
              <a:t> </a:t>
            </a:r>
            <a:r>
              <a:rPr lang="en-US" altLang="ja-JP" sz="2800" b="1" dirty="0" smtClean="0"/>
              <a:t>while</a:t>
            </a:r>
            <a:r>
              <a:rPr lang="en-US" altLang="ja-JP" sz="2800" dirty="0" smtClean="0"/>
              <a:t> </a:t>
            </a:r>
            <a:r>
              <a:rPr lang="en-US" altLang="ja-JP" sz="2800" dirty="0" err="1" smtClean="0"/>
              <a:t>i</a:t>
            </a:r>
            <a:r>
              <a:rPr lang="en-US" altLang="ja-JP" sz="2800" dirty="0" smtClean="0"/>
              <a:t> &lt; n </a:t>
            </a:r>
            <a:r>
              <a:rPr lang="en-US" altLang="ja-JP" sz="2800" b="1" dirty="0" smtClean="0"/>
              <a:t>do</a:t>
            </a:r>
            <a:r>
              <a:rPr lang="en-US" altLang="ja-JP" sz="2800" dirty="0" smtClean="0"/>
              <a:t> </a:t>
            </a:r>
            <a:r>
              <a:rPr lang="en-US" altLang="ja-JP" sz="2800" b="1" dirty="0" smtClean="0"/>
              <a:t>begin</a:t>
            </a:r>
            <a:r>
              <a:rPr lang="en-US" altLang="ja-JP" sz="2800" dirty="0" smtClean="0"/>
              <a:t> z := z + x; </a:t>
            </a:r>
            <a:r>
              <a:rPr lang="en-US" altLang="ja-JP" sz="2800" dirty="0" err="1" smtClean="0"/>
              <a:t>i</a:t>
            </a:r>
            <a:r>
              <a:rPr lang="en-US" altLang="ja-JP" sz="2800" dirty="0" smtClean="0"/>
              <a:t> := </a:t>
            </a:r>
            <a:r>
              <a:rPr lang="en-US" altLang="ja-JP" sz="2800" dirty="0" err="1" smtClean="0"/>
              <a:t>i</a:t>
            </a:r>
            <a:r>
              <a:rPr lang="en-US" altLang="ja-JP" sz="2800" dirty="0" smtClean="0"/>
              <a:t> + 1 </a:t>
            </a:r>
            <a:r>
              <a:rPr lang="en-US" altLang="ja-JP" sz="2800" b="1" dirty="0" smtClean="0"/>
              <a:t>end </a:t>
            </a:r>
            <a:r>
              <a:rPr lang="en-US" altLang="ja-JP" sz="2800" b="1" dirty="0" err="1" smtClean="0"/>
              <a:t>end</a:t>
            </a:r>
            <a:r>
              <a:rPr lang="en-US" altLang="ja-JP" sz="2800" dirty="0" smtClean="0"/>
              <a:t>;</a:t>
            </a:r>
          </a:p>
          <a:p>
            <a:r>
              <a:rPr lang="en-US" altLang="ja-JP" sz="2800" b="1" dirty="0" smtClean="0"/>
              <a:t>begin</a:t>
            </a:r>
            <a:r>
              <a:rPr lang="en-US" altLang="ja-JP" sz="2800" dirty="0" smtClean="0"/>
              <a:t> n := 10; </a:t>
            </a:r>
            <a:r>
              <a:rPr lang="en-US" altLang="ja-JP" sz="2800" dirty="0" err="1" smtClean="0"/>
              <a:t>i</a:t>
            </a:r>
            <a:r>
              <a:rPr lang="en-US" altLang="ja-JP" sz="2800" dirty="0" smtClean="0"/>
              <a:t> := 0; z := 0; sum (a[</a:t>
            </a:r>
            <a:r>
              <a:rPr lang="en-US" altLang="ja-JP" sz="2800" dirty="0" err="1" smtClean="0"/>
              <a:t>i</a:t>
            </a:r>
            <a:r>
              <a:rPr lang="en-US" altLang="ja-JP" sz="2800" dirty="0" smtClean="0"/>
              <a:t>] * b[</a:t>
            </a:r>
            <a:r>
              <a:rPr lang="en-US" altLang="ja-JP" sz="2800" dirty="0" err="1" smtClean="0"/>
              <a:t>i</a:t>
            </a:r>
            <a:r>
              <a:rPr lang="en-US" altLang="ja-JP" sz="2800" dirty="0" smtClean="0"/>
              <a:t>]); </a:t>
            </a:r>
            <a:r>
              <a:rPr lang="en-US" altLang="ja-JP" sz="2800" dirty="0" err="1" smtClean="0"/>
              <a:t>writeln</a:t>
            </a:r>
            <a:r>
              <a:rPr lang="en-US" altLang="ja-JP" sz="2800" dirty="0" smtClean="0"/>
              <a:t> (z) </a:t>
            </a:r>
            <a:r>
              <a:rPr lang="en-US" altLang="ja-JP" sz="2800" b="1" dirty="0" smtClean="0"/>
              <a:t>end</a:t>
            </a:r>
            <a:r>
              <a:rPr lang="en-US" altLang="ja-JP" sz="2800" dirty="0" smtClean="0"/>
              <a:t>.</a:t>
            </a:r>
            <a:endParaRPr kumimoji="1" lang="ja-JP" altLang="en-US" sz="2800" dirty="0"/>
          </a:p>
        </p:txBody>
      </p:sp>
      <p:sp>
        <p:nvSpPr>
          <p:cNvPr id="6" name="テキスト ボックス 5"/>
          <p:cNvSpPr txBox="1"/>
          <p:nvPr/>
        </p:nvSpPr>
        <p:spPr>
          <a:xfrm>
            <a:off x="214282" y="5586257"/>
            <a:ext cx="8786842" cy="1200329"/>
          </a:xfrm>
          <a:prstGeom prst="rect">
            <a:avLst/>
          </a:prstGeom>
          <a:noFill/>
        </p:spPr>
        <p:txBody>
          <a:bodyPr wrap="square" rtlCol="0">
            <a:spAutoFit/>
          </a:bodyPr>
          <a:lstStyle/>
          <a:p>
            <a:r>
              <a:rPr lang="ja-JP" altLang="en-US" sz="2400" dirty="0" smtClean="0"/>
              <a:t>引数は手続き内部で仮引数が現れた箇所で評価される。これを遅延評価という。遅延評価には</a:t>
            </a:r>
            <a:r>
              <a:rPr lang="en-US" altLang="ja-JP" sz="2400" dirty="0" smtClean="0"/>
              <a:t>call by name</a:t>
            </a:r>
            <a:r>
              <a:rPr lang="ja-JP" altLang="en-US" sz="2400" dirty="0" smtClean="0"/>
              <a:t>と</a:t>
            </a:r>
            <a:r>
              <a:rPr lang="en-US" altLang="ja-JP" sz="2400" dirty="0" smtClean="0"/>
              <a:t>call by need</a:t>
            </a:r>
            <a:r>
              <a:rPr lang="ja-JP" altLang="en-US" sz="2400" dirty="0" smtClean="0"/>
              <a:t>（引数を一度だけ評価）がある。副作用が無い場合これら２つの評価は一致する。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変数名</a:t>
            </a:r>
            <a:r>
              <a:rPr kumimoji="1" lang="ja-JP" altLang="en-US" dirty="0" smtClean="0"/>
              <a:t>から値への対応</a:t>
            </a:r>
            <a:endParaRPr kumimoji="1" lang="ja-JP" altLang="en-US" dirty="0"/>
          </a:p>
        </p:txBody>
      </p:sp>
      <p:sp>
        <p:nvSpPr>
          <p:cNvPr id="4" name="テキスト ボックス 3"/>
          <p:cNvSpPr txBox="1"/>
          <p:nvPr/>
        </p:nvSpPr>
        <p:spPr>
          <a:xfrm>
            <a:off x="357158" y="1357298"/>
            <a:ext cx="8572528" cy="5262980"/>
          </a:xfrm>
          <a:prstGeom prst="rect">
            <a:avLst/>
          </a:prstGeom>
          <a:noFill/>
        </p:spPr>
        <p:txBody>
          <a:bodyPr wrap="square" rtlCol="0">
            <a:spAutoFit/>
          </a:bodyPr>
          <a:lstStyle/>
          <a:p>
            <a:r>
              <a:rPr lang="ja-JP" altLang="en-US" sz="2800" dirty="0" smtClean="0"/>
              <a:t>命令型言語において変数名は番地を表す。その番地へアクセスすると値が得られる。</a:t>
            </a:r>
            <a:r>
              <a:rPr kumimoji="1" lang="ja-JP" altLang="en-US" sz="2800" dirty="0" smtClean="0"/>
              <a:t>ある変数名に対する番地は、その変数の宣言によって割り当てられる。変数名から宣言、番地への対応は、言語の有効範囲の規則と引数機構によって決まる。</a:t>
            </a:r>
            <a:endParaRPr kumimoji="1" lang="en-US" altLang="ja-JP" sz="2800" dirty="0" smtClean="0"/>
          </a:p>
          <a:p>
            <a:r>
              <a:rPr lang="ja-JP" altLang="en-US" sz="2800" dirty="0" smtClean="0"/>
              <a:t>変数名の扱いについて、</a:t>
            </a:r>
            <a:r>
              <a:rPr kumimoji="1" lang="ja-JP" altLang="en-US" sz="2800" dirty="0" smtClean="0"/>
              <a:t>（プログラミング言語設計者にとって）いくつかの選択肢がある。</a:t>
            </a:r>
            <a:endParaRPr lang="en-US" altLang="ja-JP" sz="2800" dirty="0" smtClean="0"/>
          </a:p>
          <a:p>
            <a:endParaRPr kumimoji="1" lang="en-US" altLang="ja-JP" sz="2800" dirty="0" smtClean="0"/>
          </a:p>
          <a:p>
            <a:pPr lvl="1">
              <a:buFont typeface="Arial" pitchFamily="34" charset="0"/>
              <a:buChar char="•"/>
            </a:pPr>
            <a:r>
              <a:rPr lang="en-US" altLang="ja-JP" sz="2800" dirty="0" smtClean="0"/>
              <a:t> </a:t>
            </a:r>
            <a:r>
              <a:rPr lang="ja-JP" altLang="en-US" sz="2800" dirty="0" smtClean="0"/>
              <a:t>手続き呼び出し時の引数の受け渡し方法について</a:t>
            </a:r>
            <a:r>
              <a:rPr lang="en-US" altLang="ja-JP" sz="2800" dirty="0" smtClean="0"/>
              <a:t> </a:t>
            </a:r>
          </a:p>
          <a:p>
            <a:pPr lvl="1"/>
            <a:r>
              <a:rPr lang="en-US" altLang="ja-JP" sz="2800" dirty="0" smtClean="0"/>
              <a:t>      call by value, call by reference, call by name</a:t>
            </a:r>
          </a:p>
          <a:p>
            <a:pPr lvl="1">
              <a:buFont typeface="Arial" pitchFamily="34" charset="0"/>
              <a:buChar char="•"/>
            </a:pPr>
            <a:r>
              <a:rPr lang="ja-JP" altLang="en-US" sz="2800" dirty="0" smtClean="0"/>
              <a:t> 変数と宣言の対応関係について</a:t>
            </a:r>
            <a:endParaRPr lang="en-US" altLang="ja-JP" sz="2800" dirty="0" smtClean="0"/>
          </a:p>
          <a:p>
            <a:pPr marL="1428750" lvl="2" indent="-514350"/>
            <a:r>
              <a:rPr lang="en-US" altLang="ja-JP" sz="2800" dirty="0" smtClean="0"/>
              <a:t>Static scope, dynamic scope</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511156"/>
          </a:xfrm>
        </p:spPr>
        <p:txBody>
          <a:bodyPr>
            <a:normAutofit fontScale="90000"/>
          </a:bodyPr>
          <a:lstStyle/>
          <a:p>
            <a:r>
              <a:rPr kumimoji="1" lang="ja-JP" altLang="en-US" dirty="0" smtClean="0"/>
              <a:t>（補足）</a:t>
            </a:r>
            <a:r>
              <a:rPr kumimoji="1" lang="en-US" altLang="ja-JP" dirty="0" smtClean="0"/>
              <a:t>Call by value result</a:t>
            </a:r>
            <a:endParaRPr kumimoji="1" lang="ja-JP" altLang="en-US" dirty="0"/>
          </a:p>
        </p:txBody>
      </p:sp>
      <p:sp>
        <p:nvSpPr>
          <p:cNvPr id="4" name="テキスト ボックス 3"/>
          <p:cNvSpPr txBox="1"/>
          <p:nvPr/>
        </p:nvSpPr>
        <p:spPr>
          <a:xfrm>
            <a:off x="428596" y="733270"/>
            <a:ext cx="8501122" cy="6124754"/>
          </a:xfrm>
          <a:prstGeom prst="rect">
            <a:avLst/>
          </a:prstGeom>
          <a:noFill/>
        </p:spPr>
        <p:txBody>
          <a:bodyPr wrap="square" rtlCol="0">
            <a:spAutoFit/>
          </a:bodyPr>
          <a:lstStyle/>
          <a:p>
            <a:r>
              <a:rPr kumimoji="1" lang="en-US" altLang="ja-JP" sz="2800" dirty="0" smtClean="0"/>
              <a:t>Call by reference</a:t>
            </a:r>
            <a:r>
              <a:rPr kumimoji="1" lang="ja-JP" altLang="en-US" sz="2800" dirty="0" smtClean="0"/>
              <a:t>と似たような効果を持つものとして</a:t>
            </a:r>
            <a:endParaRPr kumimoji="1" lang="en-US" altLang="ja-JP" sz="2800" dirty="0" smtClean="0"/>
          </a:p>
          <a:p>
            <a:r>
              <a:rPr lang="en-US" altLang="ja-JP" sz="2800" dirty="0" smtClean="0"/>
              <a:t>Call by value result</a:t>
            </a:r>
            <a:r>
              <a:rPr lang="ja-JP" altLang="en-US" sz="2800" dirty="0" smtClean="0"/>
              <a:t>がある。これは、仮引数に実引数の値を渡し、実引数のアドレスを呼び出し時に保存しておいて、手続き終了時の仮引数の値を、保存しておいたアドレスに代入するというものである。</a:t>
            </a:r>
            <a:r>
              <a:rPr kumimoji="1" lang="en-US" altLang="ja-JP" sz="2800" dirty="0" smtClean="0"/>
              <a:t>Copy-in/copy-out</a:t>
            </a:r>
            <a:r>
              <a:rPr kumimoji="1" lang="ja-JP" altLang="en-US" sz="2800" dirty="0" smtClean="0"/>
              <a:t>とも呼ばれる。</a:t>
            </a:r>
            <a:r>
              <a:rPr kumimoji="1" lang="en-US" altLang="ja-JP" sz="2800" dirty="0" err="1" smtClean="0"/>
              <a:t>Ada</a:t>
            </a:r>
            <a:r>
              <a:rPr lang="ja-JP" altLang="en-US" sz="2800" dirty="0" smtClean="0"/>
              <a:t>では</a:t>
            </a:r>
            <a:r>
              <a:rPr lang="en-US" altLang="ja-JP" sz="2800" dirty="0" smtClean="0"/>
              <a:t>in, out, in out</a:t>
            </a:r>
            <a:r>
              <a:rPr lang="ja-JP" altLang="en-US" sz="2800" dirty="0" smtClean="0"/>
              <a:t>という３つの引数渡し方法が使える。</a:t>
            </a:r>
            <a:r>
              <a:rPr lang="en-US" altLang="ja-JP" sz="2800" dirty="0" smtClean="0"/>
              <a:t>In out</a:t>
            </a:r>
            <a:r>
              <a:rPr lang="ja-JP" altLang="en-US" sz="2800" dirty="0" smtClean="0"/>
              <a:t>が</a:t>
            </a:r>
            <a:r>
              <a:rPr kumimoji="1" lang="en-US" altLang="ja-JP" sz="2800" dirty="0" smtClean="0"/>
              <a:t>call by value result</a:t>
            </a:r>
            <a:r>
              <a:rPr kumimoji="1" lang="ja-JP" altLang="en-US" sz="2800" dirty="0" smtClean="0"/>
              <a:t>である。</a:t>
            </a:r>
            <a:r>
              <a:rPr kumimoji="1" lang="en-US" altLang="ja-JP" sz="2800" dirty="0" smtClean="0"/>
              <a:t>Call by value result</a:t>
            </a:r>
            <a:r>
              <a:rPr kumimoji="1" lang="ja-JP" altLang="en-US" sz="2800" dirty="0" smtClean="0"/>
              <a:t>は</a:t>
            </a:r>
            <a:r>
              <a:rPr lang="en-US" altLang="ja-JP" sz="2800" dirty="0" smtClean="0"/>
              <a:t>call by reference</a:t>
            </a:r>
            <a:r>
              <a:rPr lang="ja-JP" altLang="en-US" sz="2800" dirty="0" smtClean="0"/>
              <a:t>と似ているが、異なる。</a:t>
            </a:r>
            <a:endParaRPr lang="en-US" altLang="ja-JP" sz="2800" dirty="0" smtClean="0"/>
          </a:p>
          <a:p>
            <a:r>
              <a:rPr lang="ja-JP" altLang="en-US" sz="2800" dirty="0" smtClean="0"/>
              <a:t>（例） </a:t>
            </a:r>
            <a:r>
              <a:rPr lang="en-US" altLang="ja-JP" sz="2800" b="1" dirty="0" smtClean="0"/>
              <a:t>program</a:t>
            </a:r>
          </a:p>
          <a:p>
            <a:r>
              <a:rPr lang="en-US" altLang="ja-JP" sz="2800" dirty="0" smtClean="0"/>
              <a:t>             </a:t>
            </a:r>
            <a:r>
              <a:rPr lang="en-US" altLang="ja-JP" sz="2800" dirty="0" err="1" smtClean="0"/>
              <a:t>i</a:t>
            </a:r>
            <a:r>
              <a:rPr lang="en-US" altLang="ja-JP" sz="2800" dirty="0" smtClean="0"/>
              <a:t>, j : </a:t>
            </a:r>
            <a:r>
              <a:rPr lang="en-US" altLang="ja-JP" sz="2800" b="1" dirty="0" smtClean="0"/>
              <a:t>integer</a:t>
            </a:r>
            <a:r>
              <a:rPr lang="en-US" altLang="ja-JP" sz="2800" dirty="0" smtClean="0"/>
              <a:t>;</a:t>
            </a:r>
          </a:p>
          <a:p>
            <a:r>
              <a:rPr lang="en-US" altLang="ja-JP" sz="2800" dirty="0" smtClean="0"/>
              <a:t>             </a:t>
            </a:r>
            <a:r>
              <a:rPr lang="en-US" altLang="ja-JP" sz="2800" b="1" dirty="0" smtClean="0"/>
              <a:t>procedure</a:t>
            </a:r>
            <a:r>
              <a:rPr lang="en-US" altLang="ja-JP" sz="2800" dirty="0" smtClean="0"/>
              <a:t> </a:t>
            </a:r>
            <a:r>
              <a:rPr lang="en-US" altLang="ja-JP" sz="2800" dirty="0" err="1" smtClean="0"/>
              <a:t>foo</a:t>
            </a:r>
            <a:r>
              <a:rPr lang="en-US" altLang="ja-JP" sz="2800" dirty="0" smtClean="0"/>
              <a:t> (x, y : </a:t>
            </a:r>
            <a:r>
              <a:rPr lang="en-US" altLang="ja-JP" sz="2800" b="1" dirty="0" smtClean="0"/>
              <a:t>integer</a:t>
            </a:r>
            <a:r>
              <a:rPr lang="en-US" altLang="ja-JP" sz="2800" dirty="0" smtClean="0"/>
              <a:t>); </a:t>
            </a:r>
            <a:r>
              <a:rPr lang="en-US" altLang="ja-JP" sz="2800" b="1" dirty="0" smtClean="0"/>
              <a:t>begin</a:t>
            </a:r>
            <a:r>
              <a:rPr lang="en-US" altLang="ja-JP" sz="2800" dirty="0" smtClean="0"/>
              <a:t> </a:t>
            </a:r>
            <a:r>
              <a:rPr lang="en-US" altLang="ja-JP" sz="2800" dirty="0" err="1" smtClean="0"/>
              <a:t>i</a:t>
            </a:r>
            <a:r>
              <a:rPr lang="en-US" altLang="ja-JP" sz="2800" dirty="0" smtClean="0"/>
              <a:t> := y </a:t>
            </a:r>
            <a:r>
              <a:rPr lang="en-US" altLang="ja-JP" sz="2800" b="1" dirty="0" smtClean="0"/>
              <a:t>end</a:t>
            </a:r>
            <a:r>
              <a:rPr lang="en-US" altLang="ja-JP" sz="2800" dirty="0" smtClean="0"/>
              <a:t>;</a:t>
            </a:r>
          </a:p>
          <a:p>
            <a:r>
              <a:rPr lang="en-US" altLang="ja-JP" sz="2800" dirty="0" smtClean="0"/>
              <a:t>          </a:t>
            </a:r>
            <a:r>
              <a:rPr lang="en-US" altLang="ja-JP" sz="2800" b="1" dirty="0" smtClean="0"/>
              <a:t>begin</a:t>
            </a:r>
            <a:r>
              <a:rPr lang="en-US" altLang="ja-JP" sz="2800" dirty="0" smtClean="0"/>
              <a:t> </a:t>
            </a:r>
            <a:r>
              <a:rPr lang="en-US" altLang="ja-JP" sz="2800" dirty="0" err="1" smtClean="0"/>
              <a:t>i</a:t>
            </a:r>
            <a:r>
              <a:rPr lang="en-US" altLang="ja-JP" sz="2800" dirty="0" smtClean="0"/>
              <a:t> := 2; j := 3; </a:t>
            </a:r>
            <a:r>
              <a:rPr lang="en-US" altLang="ja-JP" sz="2800" dirty="0" err="1" smtClean="0"/>
              <a:t>foo</a:t>
            </a:r>
            <a:r>
              <a:rPr lang="en-US" altLang="ja-JP" sz="2800" dirty="0" smtClean="0"/>
              <a:t> (</a:t>
            </a:r>
            <a:r>
              <a:rPr lang="en-US" altLang="ja-JP" sz="2800" dirty="0" err="1" smtClean="0"/>
              <a:t>i</a:t>
            </a:r>
            <a:r>
              <a:rPr lang="en-US" altLang="ja-JP" sz="2800" dirty="0" smtClean="0"/>
              <a:t>, j)</a:t>
            </a:r>
            <a:r>
              <a:rPr lang="ja-JP" altLang="en-US" sz="2800" dirty="0" smtClean="0"/>
              <a:t> </a:t>
            </a:r>
            <a:r>
              <a:rPr lang="en-US" altLang="ja-JP" sz="2800" dirty="0" smtClean="0"/>
              <a:t> </a:t>
            </a:r>
            <a:r>
              <a:rPr lang="en-US" altLang="ja-JP" sz="2800" b="1" dirty="0" smtClean="0"/>
              <a:t>end</a:t>
            </a:r>
          </a:p>
          <a:p>
            <a:r>
              <a:rPr lang="en-US" altLang="ja-JP" sz="2800" dirty="0" smtClean="0"/>
              <a:t>Call by reference</a:t>
            </a:r>
            <a:r>
              <a:rPr lang="ja-JP" altLang="en-US" sz="2800" dirty="0" smtClean="0"/>
              <a:t>では</a:t>
            </a:r>
            <a:r>
              <a:rPr lang="en-US" altLang="ja-JP" sz="2800" dirty="0" err="1" smtClean="0"/>
              <a:t>i</a:t>
            </a:r>
            <a:r>
              <a:rPr lang="ja-JP" altLang="en-US" sz="2800" dirty="0" smtClean="0"/>
              <a:t>の値は</a:t>
            </a:r>
            <a:r>
              <a:rPr lang="en-US" altLang="ja-JP" sz="2800" dirty="0" smtClean="0"/>
              <a:t>3</a:t>
            </a:r>
            <a:r>
              <a:rPr lang="ja-JP" altLang="en-US" sz="2800" dirty="0" smtClean="0"/>
              <a:t>になるが、</a:t>
            </a:r>
            <a:r>
              <a:rPr lang="en-US" altLang="ja-JP" sz="2800" dirty="0" smtClean="0"/>
              <a:t>call by value result</a:t>
            </a:r>
            <a:r>
              <a:rPr lang="ja-JP" altLang="en-US" sz="2800" dirty="0" smtClean="0"/>
              <a:t>では呼び出し後、</a:t>
            </a:r>
            <a:r>
              <a:rPr lang="en-US" altLang="ja-JP" sz="2800" dirty="0" err="1" smtClean="0"/>
              <a:t>i</a:t>
            </a:r>
            <a:r>
              <a:rPr lang="ja-JP" altLang="en-US" sz="2800" dirty="0" smtClean="0"/>
              <a:t>の値は</a:t>
            </a:r>
            <a:r>
              <a:rPr lang="en-US" altLang="ja-JP" sz="2800" dirty="0" smtClean="0"/>
              <a:t>2</a:t>
            </a:r>
            <a:r>
              <a:rPr lang="ja-JP" altLang="en-US" sz="2800" dirty="0" err="1" smtClean="0"/>
              <a:t>のままで</a:t>
            </a:r>
            <a:r>
              <a:rPr lang="ja-JP" altLang="en-US" sz="2800" dirty="0" smtClean="0"/>
              <a:t>ある。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smtClean="0"/>
              <a:t>変数の有効範囲について</a:t>
            </a:r>
            <a:endParaRPr kumimoji="1" lang="ja-JP" altLang="en-US" dirty="0"/>
          </a:p>
        </p:txBody>
      </p:sp>
      <p:sp>
        <p:nvSpPr>
          <p:cNvPr id="4" name="テキスト ボックス 3"/>
          <p:cNvSpPr txBox="1"/>
          <p:nvPr/>
        </p:nvSpPr>
        <p:spPr>
          <a:xfrm>
            <a:off x="714348" y="1357298"/>
            <a:ext cx="7858180" cy="5262979"/>
          </a:xfrm>
          <a:prstGeom prst="rect">
            <a:avLst/>
          </a:prstGeom>
          <a:noFill/>
        </p:spPr>
        <p:txBody>
          <a:bodyPr wrap="square" rtlCol="0">
            <a:spAutoFit/>
          </a:bodyPr>
          <a:lstStyle/>
          <a:p>
            <a:r>
              <a:rPr kumimoji="1" lang="ja-JP" altLang="en-US" sz="2800" dirty="0" smtClean="0"/>
              <a:t>変数に</a:t>
            </a:r>
            <a:r>
              <a:rPr lang="ja-JP" altLang="en-US" sz="2800" dirty="0" smtClean="0"/>
              <a:t>は有効範囲</a:t>
            </a:r>
            <a:r>
              <a:rPr lang="en-US" altLang="ja-JP" sz="2800" dirty="0" smtClean="0"/>
              <a:t>(scope)</a:t>
            </a:r>
            <a:r>
              <a:rPr lang="ja-JP" altLang="en-US" sz="2800" dirty="0" smtClean="0"/>
              <a:t>がある。有効範囲の定め方は、静的有効範囲</a:t>
            </a:r>
            <a:r>
              <a:rPr lang="en-US" altLang="ja-JP" sz="2800" dirty="0" smtClean="0"/>
              <a:t>(static scope</a:t>
            </a:r>
            <a:r>
              <a:rPr lang="ja-JP" altLang="en-US" sz="2800" dirty="0" smtClean="0"/>
              <a:t>あるいは</a:t>
            </a:r>
            <a:r>
              <a:rPr lang="en-US" altLang="ja-JP" sz="2800" dirty="0" smtClean="0"/>
              <a:t>lexical scope)</a:t>
            </a:r>
            <a:r>
              <a:rPr lang="ja-JP" altLang="en-US" sz="2800" dirty="0" err="1" smtClean="0"/>
              <a:t>、</a:t>
            </a:r>
            <a:r>
              <a:rPr lang="ja-JP" altLang="en-US" sz="2800" dirty="0" smtClean="0"/>
              <a:t>動的有効範囲</a:t>
            </a:r>
            <a:r>
              <a:rPr lang="en-US" altLang="ja-JP" sz="2800" dirty="0" smtClean="0"/>
              <a:t>(dynamic scope)</a:t>
            </a:r>
            <a:r>
              <a:rPr lang="ja-JP" altLang="en-US" sz="2800" dirty="0" smtClean="0"/>
              <a:t>に分かれる。</a:t>
            </a:r>
            <a:endParaRPr lang="en-US" altLang="ja-JP" sz="2800" dirty="0" smtClean="0"/>
          </a:p>
          <a:p>
            <a:endParaRPr kumimoji="1" lang="en-US" altLang="ja-JP" sz="2800" dirty="0" smtClean="0"/>
          </a:p>
          <a:p>
            <a:r>
              <a:rPr lang="ja-JP" altLang="en-US" sz="2800" dirty="0" smtClean="0"/>
              <a:t>プログラム中の各変数がどこで宣言された変数であるかの決め方をスコープ規則</a:t>
            </a:r>
            <a:r>
              <a:rPr lang="en-US" altLang="ja-JP" sz="2800" dirty="0" smtClean="0"/>
              <a:t>(scope rule)</a:t>
            </a:r>
            <a:r>
              <a:rPr lang="ja-JP" altLang="en-US" sz="2800" dirty="0" smtClean="0"/>
              <a:t>という。スコープ規則を定めることにより、各宣言で宣言される名前の有効範囲が定まる。</a:t>
            </a:r>
            <a:endParaRPr lang="en-US" altLang="ja-JP" sz="2800" dirty="0" smtClean="0"/>
          </a:p>
          <a:p>
            <a:endParaRPr kumimoji="1" lang="en-US" altLang="ja-JP" sz="2800" dirty="0" smtClean="0"/>
          </a:p>
          <a:p>
            <a:r>
              <a:rPr lang="ja-JP" altLang="en-US" sz="2800" dirty="0" smtClean="0"/>
              <a:t>静的有効範囲では、プログラムテキスト上で各宣言で宣言される変数の有効範囲が分かる。動的有効範囲では、変数の有効範囲は実行状況に依存する。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プログラム例</a:t>
            </a:r>
            <a:endParaRPr kumimoji="1" lang="ja-JP" altLang="en-US" dirty="0"/>
          </a:p>
        </p:txBody>
      </p:sp>
      <p:sp>
        <p:nvSpPr>
          <p:cNvPr id="4" name="テキスト ボックス 3"/>
          <p:cNvSpPr txBox="1"/>
          <p:nvPr/>
        </p:nvSpPr>
        <p:spPr>
          <a:xfrm>
            <a:off x="785786" y="1357298"/>
            <a:ext cx="2556662" cy="5262979"/>
          </a:xfrm>
          <a:prstGeom prst="rect">
            <a:avLst/>
          </a:prstGeom>
          <a:noFill/>
        </p:spPr>
        <p:txBody>
          <a:bodyPr wrap="none" rtlCol="0">
            <a:spAutoFit/>
          </a:bodyPr>
          <a:lstStyle/>
          <a:p>
            <a:r>
              <a:rPr lang="en-US" altLang="ja-JP" sz="2800" dirty="0" smtClean="0"/>
              <a:t>p</a:t>
            </a:r>
            <a:r>
              <a:rPr kumimoji="1" lang="en-US" altLang="ja-JP" sz="2800" dirty="0" smtClean="0"/>
              <a:t>rogram L;</a:t>
            </a:r>
          </a:p>
          <a:p>
            <a:r>
              <a:rPr lang="en-US" altLang="ja-JP" sz="2800" dirty="0" smtClean="0"/>
              <a:t>    </a:t>
            </a:r>
            <a:r>
              <a:rPr lang="en-US" altLang="ja-JP" sz="2800" dirty="0" err="1" smtClean="0"/>
              <a:t>var</a:t>
            </a:r>
            <a:r>
              <a:rPr lang="en-US" altLang="ja-JP" sz="2800" dirty="0" smtClean="0"/>
              <a:t> n : char;</a:t>
            </a:r>
          </a:p>
          <a:p>
            <a:r>
              <a:rPr kumimoji="1" lang="en-US" altLang="ja-JP" sz="2800" dirty="0" smtClean="0"/>
              <a:t>    procedure W;</a:t>
            </a:r>
          </a:p>
          <a:p>
            <a:r>
              <a:rPr lang="en-US" altLang="ja-JP" sz="2800" dirty="0" smtClean="0"/>
              <a:t>    begin</a:t>
            </a:r>
          </a:p>
          <a:p>
            <a:r>
              <a:rPr kumimoji="1" lang="en-US" altLang="ja-JP" sz="2800" dirty="0" smtClean="0"/>
              <a:t>        </a:t>
            </a:r>
            <a:r>
              <a:rPr kumimoji="1" lang="en-US" altLang="ja-JP" sz="2800" dirty="0" err="1" smtClean="0"/>
              <a:t>writeln</a:t>
            </a:r>
            <a:r>
              <a:rPr kumimoji="1" lang="en-US" altLang="ja-JP" sz="2800" dirty="0" smtClean="0"/>
              <a:t>(n)</a:t>
            </a:r>
          </a:p>
          <a:p>
            <a:r>
              <a:rPr lang="en-US" altLang="ja-JP" sz="2800" dirty="0" smtClean="0"/>
              <a:t>    end;</a:t>
            </a:r>
          </a:p>
          <a:p>
            <a:r>
              <a:rPr kumimoji="1" lang="en-US" altLang="ja-JP" sz="2800" dirty="0" smtClean="0"/>
              <a:t>    procedure D;</a:t>
            </a:r>
          </a:p>
          <a:p>
            <a:r>
              <a:rPr lang="en-US" altLang="ja-JP" sz="2800" dirty="0" smtClean="0"/>
              <a:t>        </a:t>
            </a:r>
            <a:r>
              <a:rPr lang="en-US" altLang="ja-JP" sz="2800" dirty="0" err="1" smtClean="0"/>
              <a:t>var</a:t>
            </a:r>
            <a:r>
              <a:rPr lang="en-US" altLang="ja-JP" sz="2800" dirty="0" smtClean="0"/>
              <a:t> n : char;</a:t>
            </a:r>
          </a:p>
          <a:p>
            <a:r>
              <a:rPr kumimoji="1" lang="en-US" altLang="ja-JP" sz="2800" dirty="0" smtClean="0"/>
              <a:t>    begin</a:t>
            </a:r>
          </a:p>
          <a:p>
            <a:r>
              <a:rPr lang="en-US" altLang="ja-JP" sz="2800" dirty="0" smtClean="0"/>
              <a:t>        n := ‘D’;</a:t>
            </a:r>
          </a:p>
          <a:p>
            <a:r>
              <a:rPr kumimoji="1" lang="en-US" altLang="ja-JP" sz="2800" dirty="0" smtClean="0"/>
              <a:t>        W</a:t>
            </a:r>
          </a:p>
          <a:p>
            <a:r>
              <a:rPr lang="en-US" altLang="ja-JP" sz="2800" dirty="0" smtClean="0"/>
              <a:t>    end;</a:t>
            </a:r>
            <a:endParaRPr kumimoji="1" lang="ja-JP" altLang="en-US" sz="2800" dirty="0"/>
          </a:p>
        </p:txBody>
      </p:sp>
      <p:sp>
        <p:nvSpPr>
          <p:cNvPr id="5" name="正方形/長方形 4"/>
          <p:cNvSpPr/>
          <p:nvPr/>
        </p:nvSpPr>
        <p:spPr>
          <a:xfrm>
            <a:off x="4357686" y="1357298"/>
            <a:ext cx="4357718" cy="2677656"/>
          </a:xfrm>
          <a:prstGeom prst="rect">
            <a:avLst/>
          </a:prstGeom>
        </p:spPr>
        <p:txBody>
          <a:bodyPr wrap="square">
            <a:spAutoFit/>
          </a:bodyPr>
          <a:lstStyle/>
          <a:p>
            <a:r>
              <a:rPr lang="en-US" altLang="ja-JP" sz="2800" dirty="0" smtClean="0"/>
              <a:t>{</a:t>
            </a:r>
            <a:r>
              <a:rPr lang="ja-JP" altLang="en-US" sz="2800" dirty="0" smtClean="0"/>
              <a:t>続き（プログラム</a:t>
            </a:r>
            <a:r>
              <a:rPr lang="en-US" altLang="ja-JP" sz="2800" dirty="0" smtClean="0"/>
              <a:t>L</a:t>
            </a:r>
            <a:r>
              <a:rPr lang="ja-JP" altLang="en-US" sz="2800" dirty="0" smtClean="0"/>
              <a:t>の本体）</a:t>
            </a:r>
            <a:r>
              <a:rPr lang="en-US" altLang="ja-JP" sz="2800" dirty="0" smtClean="0"/>
              <a:t>}</a:t>
            </a:r>
          </a:p>
          <a:p>
            <a:r>
              <a:rPr lang="en-US" altLang="ja-JP" sz="2800" dirty="0" smtClean="0"/>
              <a:t>begin</a:t>
            </a:r>
          </a:p>
          <a:p>
            <a:r>
              <a:rPr lang="en-US" altLang="ja-JP" sz="2800" dirty="0" smtClean="0"/>
              <a:t>    n := ‘L’;</a:t>
            </a:r>
          </a:p>
          <a:p>
            <a:r>
              <a:rPr lang="en-US" altLang="ja-JP" sz="2800" dirty="0" smtClean="0"/>
              <a:t>    W;</a:t>
            </a:r>
          </a:p>
          <a:p>
            <a:r>
              <a:rPr lang="en-US" altLang="ja-JP" sz="2800" dirty="0" smtClean="0"/>
              <a:t>    D</a:t>
            </a:r>
          </a:p>
          <a:p>
            <a:r>
              <a:rPr lang="en-US" altLang="ja-JP" sz="2800" dirty="0" smtClean="0"/>
              <a:t>end.</a:t>
            </a:r>
            <a:endParaRPr lang="ja-JP"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smtClean="0"/>
              <a:t>Static scope</a:t>
            </a:r>
            <a:endParaRPr kumimoji="1" lang="ja-JP" altLang="en-US" dirty="0"/>
          </a:p>
        </p:txBody>
      </p:sp>
      <p:sp>
        <p:nvSpPr>
          <p:cNvPr id="3" name="テキスト ボックス 2"/>
          <p:cNvSpPr txBox="1"/>
          <p:nvPr/>
        </p:nvSpPr>
        <p:spPr>
          <a:xfrm>
            <a:off x="571472" y="1000108"/>
            <a:ext cx="8072462" cy="5693866"/>
          </a:xfrm>
          <a:prstGeom prst="rect">
            <a:avLst/>
          </a:prstGeom>
          <a:noFill/>
        </p:spPr>
        <p:txBody>
          <a:bodyPr wrap="square" rtlCol="0">
            <a:spAutoFit/>
          </a:bodyPr>
          <a:lstStyle/>
          <a:p>
            <a:r>
              <a:rPr kumimoji="1" lang="en-US" altLang="ja-JP" sz="2800" dirty="0" smtClean="0"/>
              <a:t>Static scope</a:t>
            </a:r>
            <a:r>
              <a:rPr kumimoji="1" lang="ja-JP" altLang="en-US" sz="2800" dirty="0" smtClean="0"/>
              <a:t>では、プログラム中のある変数</a:t>
            </a:r>
            <a:r>
              <a:rPr kumimoji="1" lang="en-US" altLang="ja-JP" sz="2800" dirty="0" smtClean="0"/>
              <a:t>x</a:t>
            </a:r>
            <a:r>
              <a:rPr kumimoji="1" lang="ja-JP" altLang="en-US" sz="2800" dirty="0" smtClean="0"/>
              <a:t>の宣言は、プログラムテキスト上で、その変数を含む一番内側にある、</a:t>
            </a:r>
            <a:r>
              <a:rPr kumimoji="1" lang="en-US" altLang="ja-JP" sz="2800" dirty="0" smtClean="0"/>
              <a:t>x</a:t>
            </a:r>
            <a:r>
              <a:rPr kumimoji="1" lang="ja-JP" altLang="en-US" sz="2800" dirty="0" smtClean="0"/>
              <a:t>の宣言である。</a:t>
            </a:r>
            <a:endParaRPr kumimoji="1" lang="en-US" altLang="ja-JP" sz="2800" dirty="0" smtClean="0"/>
          </a:p>
          <a:p>
            <a:r>
              <a:rPr kumimoji="1" lang="en-US" altLang="ja-JP" sz="2800" dirty="0" smtClean="0"/>
              <a:t>Static scope</a:t>
            </a:r>
            <a:r>
              <a:rPr kumimoji="1" lang="ja-JP" altLang="en-US" sz="2800" dirty="0" smtClean="0"/>
              <a:t>は</a:t>
            </a:r>
            <a:r>
              <a:rPr kumimoji="1" lang="en-US" altLang="ja-JP" sz="2800" dirty="0" smtClean="0"/>
              <a:t>lexical scope</a:t>
            </a:r>
            <a:r>
              <a:rPr kumimoji="1" lang="ja-JP" altLang="en-US" sz="2800" dirty="0" smtClean="0"/>
              <a:t>とも呼ばれる。コンパイル時に変数の有効範囲が分かる。</a:t>
            </a:r>
            <a:r>
              <a:rPr kumimoji="1" lang="en-US" altLang="ja-JP" sz="2800" dirty="0" smtClean="0"/>
              <a:t>Pascal</a:t>
            </a:r>
            <a:r>
              <a:rPr kumimoji="1" lang="ja-JP" altLang="en-US" sz="2800" dirty="0" smtClean="0"/>
              <a:t>や</a:t>
            </a:r>
            <a:r>
              <a:rPr kumimoji="1" lang="en-US" altLang="ja-JP" sz="2800" dirty="0" smtClean="0"/>
              <a:t>C</a:t>
            </a:r>
            <a:r>
              <a:rPr lang="ja-JP" altLang="en-US" sz="2800" dirty="0" smtClean="0"/>
              <a:t>等、ほとんどの言語は</a:t>
            </a:r>
            <a:r>
              <a:rPr lang="en-US" altLang="ja-JP" sz="2800" dirty="0" smtClean="0"/>
              <a:t>static scope</a:t>
            </a:r>
            <a:r>
              <a:rPr lang="ja-JP" altLang="en-US" sz="2800" dirty="0" smtClean="0"/>
              <a:t>である。</a:t>
            </a:r>
            <a:r>
              <a:rPr kumimoji="1" lang="ja-JP" altLang="en-US" sz="2800" dirty="0" smtClean="0"/>
              <a:t>さきほどのプログラム例の実行結果は、</a:t>
            </a:r>
            <a:r>
              <a:rPr kumimoji="1" lang="en-US" altLang="ja-JP" sz="2800" dirty="0" smtClean="0"/>
              <a:t>static scope</a:t>
            </a:r>
            <a:r>
              <a:rPr kumimoji="1" lang="ja-JP" altLang="en-US" sz="2800" dirty="0" smtClean="0"/>
              <a:t>では</a:t>
            </a:r>
            <a:endParaRPr kumimoji="1" lang="en-US" altLang="ja-JP" sz="2800" dirty="0" smtClean="0"/>
          </a:p>
          <a:p>
            <a:r>
              <a:rPr lang="en-US" altLang="ja-JP" sz="2800" dirty="0" smtClean="0"/>
              <a:t>    L</a:t>
            </a:r>
          </a:p>
          <a:p>
            <a:r>
              <a:rPr lang="en-US" altLang="ja-JP" sz="2800" dirty="0" smtClean="0"/>
              <a:t>    L</a:t>
            </a:r>
          </a:p>
          <a:p>
            <a:r>
              <a:rPr lang="ja-JP" altLang="en-US" sz="2800" dirty="0" smtClean="0"/>
              <a:t>となる。</a:t>
            </a:r>
            <a:endParaRPr kumimoji="1" lang="en-US" altLang="ja-JP" sz="2800" dirty="0" smtClean="0"/>
          </a:p>
          <a:p>
            <a:r>
              <a:rPr kumimoji="1" lang="ja-JP" altLang="en-US" sz="2800" dirty="0" smtClean="0"/>
              <a:t>（考え方） </a:t>
            </a:r>
            <a:r>
              <a:rPr kumimoji="1" lang="en-US" altLang="ja-JP" sz="2800" dirty="0" smtClean="0"/>
              <a:t>Local</a:t>
            </a:r>
            <a:r>
              <a:rPr kumimoji="1" lang="ja-JP" altLang="en-US" sz="2800" dirty="0" smtClean="0"/>
              <a:t>な変数は名前を付け替えても意味は変わらないというのは自然な考え</a:t>
            </a:r>
            <a:r>
              <a:rPr lang="ja-JP" altLang="en-US" sz="2800" dirty="0" smtClean="0"/>
              <a:t>方</a:t>
            </a:r>
            <a:r>
              <a:rPr kumimoji="1" lang="ja-JP" altLang="en-US" sz="2800" dirty="0" smtClean="0"/>
              <a:t>である。この考えに従うと</a:t>
            </a:r>
            <a:r>
              <a:rPr kumimoji="1" lang="en-US" altLang="ja-JP" sz="2800" dirty="0" smtClean="0"/>
              <a:t>static scope</a:t>
            </a:r>
            <a:r>
              <a:rPr lang="ja-JP" altLang="en-US" sz="2800" dirty="0" smtClean="0"/>
              <a:t>になる。</a:t>
            </a:r>
            <a:endParaRPr kumimoji="1" lang="ja-JP"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4366" y="142852"/>
            <a:ext cx="8229600" cy="1011222"/>
          </a:xfrm>
        </p:spPr>
        <p:txBody>
          <a:bodyPr/>
          <a:lstStyle/>
          <a:p>
            <a:r>
              <a:rPr kumimoji="1" lang="en-US" altLang="ja-JP" dirty="0" smtClean="0"/>
              <a:t>Dynamic scope</a:t>
            </a:r>
            <a:endParaRPr kumimoji="1" lang="ja-JP" altLang="en-US" dirty="0"/>
          </a:p>
        </p:txBody>
      </p:sp>
      <p:sp>
        <p:nvSpPr>
          <p:cNvPr id="4" name="テキスト ボックス 3"/>
          <p:cNvSpPr txBox="1"/>
          <p:nvPr/>
        </p:nvSpPr>
        <p:spPr>
          <a:xfrm>
            <a:off x="428596" y="1021282"/>
            <a:ext cx="8429652" cy="5693867"/>
          </a:xfrm>
          <a:prstGeom prst="rect">
            <a:avLst/>
          </a:prstGeom>
          <a:noFill/>
        </p:spPr>
        <p:txBody>
          <a:bodyPr wrap="square" rtlCol="0">
            <a:spAutoFit/>
          </a:bodyPr>
          <a:lstStyle/>
          <a:p>
            <a:r>
              <a:rPr lang="en-US" altLang="ja-JP" sz="2800" dirty="0" smtClean="0"/>
              <a:t>Dynamic scope</a:t>
            </a:r>
            <a:r>
              <a:rPr lang="ja-JP" altLang="en-US" sz="2800" dirty="0" smtClean="0"/>
              <a:t>では、手続き</a:t>
            </a:r>
            <a:r>
              <a:rPr lang="en-US" altLang="ja-JP" sz="2800" dirty="0" smtClean="0"/>
              <a:t>p</a:t>
            </a:r>
            <a:r>
              <a:rPr lang="ja-JP" altLang="en-US" sz="2800" dirty="0" smtClean="0"/>
              <a:t>の呼び出し時点で、ある変数</a:t>
            </a:r>
            <a:r>
              <a:rPr lang="en-US" altLang="ja-JP" sz="2800" dirty="0" smtClean="0"/>
              <a:t>x</a:t>
            </a:r>
            <a:r>
              <a:rPr lang="ja-JP" altLang="en-US" sz="2800" dirty="0" smtClean="0"/>
              <a:t>が有効で</a:t>
            </a:r>
            <a:r>
              <a:rPr lang="en-US" altLang="ja-JP" sz="2800" dirty="0" smtClean="0"/>
              <a:t>x</a:t>
            </a:r>
            <a:r>
              <a:rPr lang="ja-JP" altLang="en-US" sz="2800" dirty="0" smtClean="0"/>
              <a:t>に対応する宣言が</a:t>
            </a:r>
            <a:r>
              <a:rPr lang="en-US" altLang="ja-JP" sz="2800" dirty="0" smtClean="0"/>
              <a:t>d</a:t>
            </a:r>
            <a:r>
              <a:rPr lang="ja-JP" altLang="en-US" sz="2800" dirty="0" smtClean="0"/>
              <a:t>の場合、</a:t>
            </a:r>
            <a:r>
              <a:rPr lang="en-US" altLang="ja-JP" sz="2800" dirty="0" smtClean="0"/>
              <a:t>p</a:t>
            </a:r>
            <a:r>
              <a:rPr lang="ja-JP" altLang="en-US" sz="2800" dirty="0" smtClean="0"/>
              <a:t>が呼ばれても変数に対応する宣言は</a:t>
            </a:r>
            <a:r>
              <a:rPr lang="en-US" altLang="ja-JP" sz="2800" dirty="0" smtClean="0"/>
              <a:t>d</a:t>
            </a:r>
            <a:r>
              <a:rPr lang="ja-JP" altLang="en-US" sz="2800" dirty="0" smtClean="0"/>
              <a:t>である。宣言</a:t>
            </a:r>
            <a:r>
              <a:rPr lang="en-US" altLang="ja-JP" sz="2800" dirty="0" smtClean="0"/>
              <a:t>d</a:t>
            </a:r>
            <a:r>
              <a:rPr lang="ja-JP" altLang="en-US" sz="2800" dirty="0" smtClean="0"/>
              <a:t>がなされている手続きが終了すると、</a:t>
            </a:r>
            <a:r>
              <a:rPr lang="en-US" altLang="ja-JP" sz="2800" dirty="0" smtClean="0"/>
              <a:t>x</a:t>
            </a:r>
            <a:r>
              <a:rPr lang="ja-JP" altLang="en-US" sz="2800" dirty="0" smtClean="0"/>
              <a:t>と</a:t>
            </a:r>
            <a:r>
              <a:rPr lang="en-US" altLang="ja-JP" sz="2800" dirty="0" smtClean="0"/>
              <a:t>d</a:t>
            </a:r>
            <a:r>
              <a:rPr lang="ja-JP" altLang="en-US" sz="2800" dirty="0" smtClean="0"/>
              <a:t>との関係はなくなる。ただし、変数</a:t>
            </a:r>
            <a:r>
              <a:rPr lang="en-US" altLang="ja-JP" sz="2800" dirty="0" smtClean="0"/>
              <a:t>x</a:t>
            </a:r>
            <a:r>
              <a:rPr lang="ja-JP" altLang="en-US" sz="2800" dirty="0" smtClean="0"/>
              <a:t>が有効な状況で変数</a:t>
            </a:r>
            <a:r>
              <a:rPr lang="en-US" altLang="ja-JP" sz="2800" dirty="0" smtClean="0"/>
              <a:t>x</a:t>
            </a:r>
            <a:r>
              <a:rPr lang="ja-JP" altLang="en-US" sz="2800" dirty="0" smtClean="0"/>
              <a:t>の宣言</a:t>
            </a:r>
            <a:r>
              <a:rPr lang="en-US" altLang="ja-JP" sz="2800" dirty="0" smtClean="0"/>
              <a:t>d’</a:t>
            </a:r>
            <a:r>
              <a:rPr lang="ja-JP" altLang="en-US" sz="2800" dirty="0" smtClean="0"/>
              <a:t>がなされた場合、そこからはその変数</a:t>
            </a:r>
            <a:r>
              <a:rPr lang="en-US" altLang="ja-JP" sz="2800" dirty="0" smtClean="0"/>
              <a:t>x</a:t>
            </a:r>
            <a:r>
              <a:rPr lang="ja-JP" altLang="en-US" sz="2800" dirty="0" smtClean="0"/>
              <a:t>に対応する宣言は</a:t>
            </a:r>
            <a:r>
              <a:rPr lang="en-US" altLang="ja-JP" sz="2800" dirty="0" smtClean="0"/>
              <a:t>d’</a:t>
            </a:r>
            <a:r>
              <a:rPr lang="ja-JP" altLang="en-US" sz="2800" dirty="0" smtClean="0"/>
              <a:t>となる。</a:t>
            </a:r>
            <a:r>
              <a:rPr lang="en-US" altLang="ja-JP" sz="2800" dirty="0" err="1" smtClean="0"/>
              <a:t>Emacs</a:t>
            </a:r>
            <a:r>
              <a:rPr lang="en-US" altLang="ja-JP" sz="2800" dirty="0" smtClean="0"/>
              <a:t> Lisp</a:t>
            </a:r>
            <a:r>
              <a:rPr lang="ja-JP" altLang="en-US" sz="2800" dirty="0" smtClean="0"/>
              <a:t>は</a:t>
            </a:r>
            <a:r>
              <a:rPr lang="en-US" altLang="ja-JP" sz="2800" dirty="0" smtClean="0"/>
              <a:t>dynamic scope</a:t>
            </a:r>
            <a:r>
              <a:rPr lang="ja-JP" altLang="en-US" sz="2800" dirty="0" smtClean="0"/>
              <a:t>である。さきほどのプログラム例の実行結果は</a:t>
            </a:r>
            <a:r>
              <a:rPr lang="en-US" altLang="ja-JP" sz="2800" dirty="0" smtClean="0"/>
              <a:t>dynamic scope</a:t>
            </a:r>
            <a:r>
              <a:rPr lang="ja-JP" altLang="en-US" sz="2800" dirty="0" smtClean="0"/>
              <a:t>だと</a:t>
            </a:r>
            <a:endParaRPr lang="en-US" altLang="ja-JP" sz="2800" dirty="0" smtClean="0"/>
          </a:p>
          <a:p>
            <a:r>
              <a:rPr kumimoji="1" lang="en-US" altLang="ja-JP" sz="2800" dirty="0" smtClean="0"/>
              <a:t>    L</a:t>
            </a:r>
          </a:p>
          <a:p>
            <a:r>
              <a:rPr lang="en-US" altLang="ja-JP" sz="2800" dirty="0" smtClean="0"/>
              <a:t>    D</a:t>
            </a:r>
          </a:p>
          <a:p>
            <a:r>
              <a:rPr lang="ja-JP" altLang="en-US" sz="2800" dirty="0" smtClean="0"/>
              <a:t>になる。</a:t>
            </a:r>
            <a:endParaRPr lang="en-US" altLang="ja-JP" sz="2800" dirty="0" smtClean="0"/>
          </a:p>
          <a:p>
            <a:r>
              <a:rPr lang="ja-JP" altLang="en-US" sz="2800" dirty="0" smtClean="0"/>
              <a:t>（</a:t>
            </a:r>
            <a:r>
              <a:rPr lang="en-US" altLang="en-US" sz="2800" dirty="0" smtClean="0"/>
              <a:t>考え方</a:t>
            </a:r>
            <a:r>
              <a:rPr lang="ja-JP" altLang="en-US" sz="2800" dirty="0" smtClean="0"/>
              <a:t>）</a:t>
            </a:r>
            <a:r>
              <a:rPr lang="en-US" altLang="ja-JP" sz="2800" dirty="0" smtClean="0"/>
              <a:t>Dynamic scope</a:t>
            </a:r>
            <a:r>
              <a:rPr lang="ja-JP" altLang="en-US" sz="2800" dirty="0" smtClean="0"/>
              <a:t>では、ある変数</a:t>
            </a:r>
            <a:r>
              <a:rPr lang="en-US" altLang="ja-JP" sz="2800" dirty="0" smtClean="0"/>
              <a:t>x</a:t>
            </a:r>
            <a:r>
              <a:rPr lang="ja-JP" altLang="en-US" sz="2800" dirty="0" smtClean="0"/>
              <a:t>は、スタック上で一番近い</a:t>
            </a:r>
            <a:r>
              <a:rPr lang="en-US" altLang="ja-JP" sz="2800" dirty="0" smtClean="0"/>
              <a:t>activation record</a:t>
            </a:r>
            <a:r>
              <a:rPr lang="ja-JP" altLang="en-US" sz="2800" dirty="0" smtClean="0"/>
              <a:t>の</a:t>
            </a:r>
            <a:r>
              <a:rPr lang="en-US" altLang="ja-JP" sz="2800" dirty="0" smtClean="0"/>
              <a:t>x</a:t>
            </a:r>
            <a:r>
              <a:rPr lang="ja-JP" altLang="en-US" sz="2800" dirty="0" smtClean="0"/>
              <a:t>に対応する。</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手続き</a:t>
            </a:r>
            <a:r>
              <a:rPr kumimoji="1" lang="en-US" altLang="ja-JP" dirty="0" smtClean="0"/>
              <a:t>(procedure)</a:t>
            </a:r>
            <a:endParaRPr kumimoji="1" lang="ja-JP" altLang="en-US" dirty="0"/>
          </a:p>
        </p:txBody>
      </p:sp>
      <p:sp>
        <p:nvSpPr>
          <p:cNvPr id="4" name="テキスト ボックス 3"/>
          <p:cNvSpPr txBox="1"/>
          <p:nvPr/>
        </p:nvSpPr>
        <p:spPr>
          <a:xfrm>
            <a:off x="539552" y="1484784"/>
            <a:ext cx="8215370" cy="3108544"/>
          </a:xfrm>
          <a:prstGeom prst="rect">
            <a:avLst/>
          </a:prstGeom>
          <a:noFill/>
        </p:spPr>
        <p:txBody>
          <a:bodyPr wrap="square" rtlCol="0">
            <a:spAutoFit/>
          </a:bodyPr>
          <a:lstStyle/>
          <a:p>
            <a:r>
              <a:rPr lang="ja-JP" altLang="en-US" sz="2800" dirty="0" smtClean="0"/>
              <a:t>手続きとは、プログラムの一部に名前を付けるものである。その部分のことを手続きの本体という。手続きが呼ばれると、手続きの本体が実行される。この手続の本体の実行のことを手続きの</a:t>
            </a:r>
            <a:r>
              <a:rPr lang="en-US" altLang="ja-JP" sz="2800" i="1" dirty="0" smtClean="0"/>
              <a:t>activation</a:t>
            </a:r>
            <a:r>
              <a:rPr lang="ja-JP" altLang="en-US" sz="2800" dirty="0" smtClean="0"/>
              <a:t>という。</a:t>
            </a:r>
            <a:endParaRPr lang="en-US" altLang="ja-JP" sz="2800" dirty="0" smtClean="0"/>
          </a:p>
          <a:p>
            <a:r>
              <a:rPr lang="ja-JP" altLang="en-US" sz="2800" dirty="0" smtClean="0"/>
              <a:t>関数</a:t>
            </a:r>
            <a:r>
              <a:rPr lang="en-US" altLang="ja-JP" sz="2800" dirty="0" smtClean="0"/>
              <a:t>(function)</a:t>
            </a:r>
            <a:r>
              <a:rPr lang="ja-JP" altLang="en-US" sz="2800" dirty="0" smtClean="0"/>
              <a:t>は、値を返す手続きのことである。</a:t>
            </a:r>
            <a:endParaRPr lang="en-US" altLang="ja-JP" sz="2800" dirty="0" smtClean="0"/>
          </a:p>
          <a:p>
            <a:r>
              <a:rPr lang="ja-JP" altLang="en-US" sz="2800" dirty="0" smtClean="0"/>
              <a:t>関数、手続きという用語を区別をしないで用いる場合もある。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手続き、関数の呼び出し</a:t>
            </a:r>
            <a:endParaRPr kumimoji="1" lang="ja-JP" altLang="en-US" dirty="0"/>
          </a:p>
        </p:txBody>
      </p:sp>
      <p:sp>
        <p:nvSpPr>
          <p:cNvPr id="4" name="テキスト ボックス 3"/>
          <p:cNvSpPr txBox="1"/>
          <p:nvPr/>
        </p:nvSpPr>
        <p:spPr>
          <a:xfrm>
            <a:off x="785786" y="1428736"/>
            <a:ext cx="7786742" cy="3539430"/>
          </a:xfrm>
          <a:prstGeom prst="rect">
            <a:avLst/>
          </a:prstGeom>
          <a:noFill/>
        </p:spPr>
        <p:txBody>
          <a:bodyPr wrap="square" rtlCol="0">
            <a:spAutoFit/>
          </a:bodyPr>
          <a:lstStyle/>
          <a:p>
            <a:r>
              <a:rPr lang="ja-JP" altLang="en-US" sz="2800" dirty="0" smtClean="0"/>
              <a:t>関数呼び出しは式であり、手続き呼び出しは文である。</a:t>
            </a:r>
            <a:endParaRPr lang="en-US" altLang="ja-JP" sz="2800" dirty="0" smtClean="0"/>
          </a:p>
          <a:p>
            <a:r>
              <a:rPr lang="ja-JP" altLang="en-US" sz="2800" dirty="0" smtClean="0"/>
              <a:t>（例１） </a:t>
            </a:r>
            <a:r>
              <a:rPr lang="en-US" altLang="ja-JP" sz="2800" dirty="0" smtClean="0"/>
              <a:t>r * sin (angle)</a:t>
            </a:r>
          </a:p>
          <a:p>
            <a:r>
              <a:rPr kumimoji="1" lang="en-US" altLang="ja-JP" sz="2800" dirty="0" smtClean="0"/>
              <a:t>    sin (angle)</a:t>
            </a:r>
            <a:r>
              <a:rPr lang="ja-JP" altLang="en-US" sz="2800" dirty="0" smtClean="0"/>
              <a:t> は関数呼び出し式である。式なので、式が書ける部分に自由に書くことができる。</a:t>
            </a:r>
            <a:endParaRPr lang="en-US" altLang="ja-JP" sz="2800" dirty="0" smtClean="0"/>
          </a:p>
          <a:p>
            <a:r>
              <a:rPr kumimoji="1" lang="ja-JP" altLang="en-US" sz="2800" dirty="0" smtClean="0"/>
              <a:t>（例２） </a:t>
            </a:r>
            <a:r>
              <a:rPr kumimoji="1" lang="en-US" altLang="ja-JP" sz="2800" dirty="0" smtClean="0"/>
              <a:t>read (</a:t>
            </a:r>
            <a:r>
              <a:rPr kumimoji="1" lang="en-US" altLang="ja-JP" sz="2800" dirty="0" err="1" smtClean="0"/>
              <a:t>ch</a:t>
            </a:r>
            <a:r>
              <a:rPr kumimoji="1" lang="en-US" altLang="ja-JP" sz="2800" dirty="0" smtClean="0"/>
              <a:t>)</a:t>
            </a:r>
          </a:p>
          <a:p>
            <a:r>
              <a:rPr lang="en-US" altLang="ja-JP" sz="2800" dirty="0" smtClean="0"/>
              <a:t>    read (</a:t>
            </a:r>
            <a:r>
              <a:rPr lang="en-US" altLang="ja-JP" sz="2800" dirty="0" err="1" smtClean="0"/>
              <a:t>ch</a:t>
            </a:r>
            <a:r>
              <a:rPr lang="en-US" altLang="ja-JP" sz="2800" dirty="0" smtClean="0"/>
              <a:t>) </a:t>
            </a:r>
            <a:r>
              <a:rPr lang="ja-JP" altLang="en-US" sz="2800" dirty="0" smtClean="0"/>
              <a:t>は手続き呼び出し文である。文なので、文が書ける部分に自由に書くことができる。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smtClean="0"/>
              <a:t>手続き（関数）呼び出しの構文</a:t>
            </a:r>
            <a:endParaRPr kumimoji="1" lang="ja-JP" altLang="en-US" dirty="0"/>
          </a:p>
        </p:txBody>
      </p:sp>
      <p:sp>
        <p:nvSpPr>
          <p:cNvPr id="4" name="テキスト ボックス 3"/>
          <p:cNvSpPr txBox="1"/>
          <p:nvPr/>
        </p:nvSpPr>
        <p:spPr>
          <a:xfrm>
            <a:off x="285720" y="857232"/>
            <a:ext cx="8501122" cy="523220"/>
          </a:xfrm>
          <a:prstGeom prst="rect">
            <a:avLst/>
          </a:prstGeom>
          <a:noFill/>
        </p:spPr>
        <p:txBody>
          <a:bodyPr wrap="square" rtlCol="0">
            <a:spAutoFit/>
          </a:bodyPr>
          <a:lstStyle/>
          <a:p>
            <a:r>
              <a:rPr kumimoji="1" lang="ja-JP" altLang="en-US" sz="2800" dirty="0" smtClean="0"/>
              <a:t>手続き呼び出し文（関数呼び出し式）の構文</a:t>
            </a:r>
            <a:r>
              <a:rPr lang="ja-JP" altLang="en-US" sz="2800" dirty="0" smtClean="0"/>
              <a:t>（前置記法）</a:t>
            </a:r>
            <a:endParaRPr kumimoji="1" lang="ja-JP" altLang="en-US" sz="2800" dirty="0"/>
          </a:p>
        </p:txBody>
      </p:sp>
      <p:sp>
        <p:nvSpPr>
          <p:cNvPr id="5" name="テキスト ボックス 4"/>
          <p:cNvSpPr txBox="1"/>
          <p:nvPr/>
        </p:nvSpPr>
        <p:spPr>
          <a:xfrm>
            <a:off x="952516" y="1393612"/>
            <a:ext cx="3905236" cy="523220"/>
          </a:xfrm>
          <a:prstGeom prst="rect">
            <a:avLst/>
          </a:prstGeom>
          <a:noFill/>
          <a:ln>
            <a:solidFill>
              <a:schemeClr val="tx1"/>
            </a:solidFill>
          </a:ln>
        </p:spPr>
        <p:txBody>
          <a:bodyPr wrap="none" rtlCol="0">
            <a:spAutoFit/>
          </a:bodyPr>
          <a:lstStyle/>
          <a:p>
            <a:r>
              <a:rPr kumimoji="1" lang="en-US" altLang="ja-JP" sz="2800" dirty="0" smtClean="0"/>
              <a:t> &lt;</a:t>
            </a:r>
            <a:r>
              <a:rPr kumimoji="1" lang="ja-JP" altLang="en-US" sz="2800" dirty="0" smtClean="0"/>
              <a:t>手続き名</a:t>
            </a:r>
            <a:r>
              <a:rPr kumimoji="1" lang="en-US" altLang="ja-JP" sz="2800" dirty="0" smtClean="0"/>
              <a:t>&gt; ( &lt;</a:t>
            </a:r>
            <a:r>
              <a:rPr kumimoji="1" lang="ja-JP" altLang="en-US" sz="2800" dirty="0" smtClean="0"/>
              <a:t>引数列</a:t>
            </a:r>
            <a:r>
              <a:rPr kumimoji="1" lang="en-US" altLang="ja-JP" sz="2800" dirty="0" smtClean="0"/>
              <a:t>&gt; )</a:t>
            </a:r>
            <a:endParaRPr kumimoji="1" lang="ja-JP" altLang="en-US" sz="2800" dirty="0"/>
          </a:p>
        </p:txBody>
      </p:sp>
      <p:sp>
        <p:nvSpPr>
          <p:cNvPr id="6" name="テキスト ボックス 5"/>
          <p:cNvSpPr txBox="1"/>
          <p:nvPr/>
        </p:nvSpPr>
        <p:spPr>
          <a:xfrm>
            <a:off x="179512" y="1981283"/>
            <a:ext cx="8893652" cy="4832093"/>
          </a:xfrm>
          <a:prstGeom prst="rect">
            <a:avLst/>
          </a:prstGeom>
          <a:noFill/>
        </p:spPr>
        <p:txBody>
          <a:bodyPr wrap="square" rtlCol="0">
            <a:spAutoFit/>
          </a:bodyPr>
          <a:lstStyle/>
          <a:p>
            <a:r>
              <a:rPr kumimoji="1" lang="ja-JP" altLang="en-US" sz="2800" dirty="0" smtClean="0"/>
              <a:t>手続き呼び出し文（関数呼び出し式）における引数は実引数</a:t>
            </a:r>
            <a:r>
              <a:rPr kumimoji="1" lang="en-US" altLang="ja-JP" sz="2800" dirty="0" smtClean="0"/>
              <a:t>(actual parameter)</a:t>
            </a:r>
            <a:r>
              <a:rPr kumimoji="1" lang="ja-JP" altLang="en-US" sz="2800" dirty="0" smtClean="0"/>
              <a:t>と呼ばれる。</a:t>
            </a:r>
            <a:endParaRPr kumimoji="1" lang="en-US" altLang="ja-JP" sz="2800" dirty="0" smtClean="0"/>
          </a:p>
          <a:p>
            <a:r>
              <a:rPr lang="ja-JP" altLang="en-US" sz="2800" dirty="0" smtClean="0"/>
              <a:t>（例１） 関数呼び出し式 </a:t>
            </a:r>
            <a:r>
              <a:rPr lang="en-US" altLang="ja-JP" sz="2800" dirty="0" smtClean="0"/>
              <a:t>sin (angle) </a:t>
            </a:r>
            <a:r>
              <a:rPr lang="ja-JP" altLang="en-US" sz="2800" dirty="0" smtClean="0"/>
              <a:t>において </a:t>
            </a:r>
            <a:r>
              <a:rPr lang="en-US" altLang="ja-JP" sz="2800" dirty="0" smtClean="0"/>
              <a:t>angle</a:t>
            </a:r>
            <a:r>
              <a:rPr lang="ja-JP" altLang="en-US" sz="2800" dirty="0" smtClean="0"/>
              <a:t>は実引数。</a:t>
            </a:r>
            <a:endParaRPr lang="en-US" altLang="ja-JP" sz="2800" dirty="0" smtClean="0"/>
          </a:p>
          <a:p>
            <a:r>
              <a:rPr kumimoji="1" lang="ja-JP" altLang="en-US" sz="2800" dirty="0" smtClean="0"/>
              <a:t>（例２） 手続き呼び出し文 </a:t>
            </a:r>
            <a:r>
              <a:rPr kumimoji="1" lang="en-US" altLang="ja-JP" sz="2800" dirty="0" smtClean="0"/>
              <a:t>read (</a:t>
            </a:r>
            <a:r>
              <a:rPr kumimoji="1" lang="en-US" altLang="ja-JP" sz="2800" dirty="0" err="1" smtClean="0"/>
              <a:t>ch</a:t>
            </a:r>
            <a:r>
              <a:rPr kumimoji="1" lang="en-US" altLang="ja-JP" sz="2800" dirty="0" smtClean="0"/>
              <a:t>) </a:t>
            </a:r>
            <a:r>
              <a:rPr kumimoji="1" lang="ja-JP" altLang="en-US" sz="2800" dirty="0" smtClean="0"/>
              <a:t>において </a:t>
            </a:r>
            <a:r>
              <a:rPr kumimoji="1" lang="en-US" altLang="ja-JP" sz="2800" dirty="0" err="1" smtClean="0"/>
              <a:t>ch</a:t>
            </a:r>
            <a:r>
              <a:rPr kumimoji="1" lang="ja-JP" altLang="en-US" sz="2800" dirty="0" smtClean="0"/>
              <a:t>は実引数。</a:t>
            </a:r>
            <a:endParaRPr kumimoji="1" lang="en-US" altLang="ja-JP" sz="2800" dirty="0" smtClean="0"/>
          </a:p>
          <a:p>
            <a:r>
              <a:rPr lang="ja-JP" altLang="en-US" sz="2800" dirty="0" smtClean="0"/>
              <a:t>手続き（関数）呼び出しにおいて、引数が</a:t>
            </a:r>
            <a:r>
              <a:rPr lang="en-US" altLang="ja-JP" sz="2800" dirty="0" smtClean="0"/>
              <a:t>0</a:t>
            </a:r>
            <a:r>
              <a:rPr lang="ja-JP" altLang="en-US" sz="2800" dirty="0" smtClean="0"/>
              <a:t>個でも括弧が必須の場合が多い</a:t>
            </a:r>
            <a:r>
              <a:rPr lang="en-US" altLang="ja-JP" sz="2800" dirty="0" smtClean="0"/>
              <a:t>(C, Modula-2</a:t>
            </a:r>
            <a:r>
              <a:rPr lang="ja-JP" altLang="en-US" sz="2800" dirty="0" smtClean="0"/>
              <a:t>など</a:t>
            </a:r>
            <a:r>
              <a:rPr lang="en-US" altLang="ja-JP" sz="2800" dirty="0" smtClean="0"/>
              <a:t>)</a:t>
            </a:r>
            <a:r>
              <a:rPr lang="ja-JP" altLang="en-US" sz="2800" dirty="0" err="1" smtClean="0"/>
              <a:t>。</a:t>
            </a:r>
            <a:r>
              <a:rPr lang="en-US" altLang="ja-JP" sz="2800" dirty="0" smtClean="0"/>
              <a:t>Pascal</a:t>
            </a:r>
            <a:r>
              <a:rPr lang="ja-JP" altLang="en-US" sz="2800" dirty="0" smtClean="0"/>
              <a:t>では引数がない場合は括弧を書かない。</a:t>
            </a:r>
            <a:endParaRPr lang="en-US" altLang="ja-JP" sz="2800" dirty="0" smtClean="0"/>
          </a:p>
          <a:p>
            <a:r>
              <a:rPr lang="ja-JP" altLang="en-US" sz="2800" dirty="0" smtClean="0"/>
              <a:t>（</a:t>
            </a:r>
            <a:r>
              <a:rPr lang="en-US" altLang="ja-JP" sz="2800" dirty="0" smtClean="0"/>
              <a:t>Pascal</a:t>
            </a:r>
            <a:r>
              <a:rPr lang="ja-JP" altLang="en-US" sz="2800" dirty="0" smtClean="0"/>
              <a:t>の例） </a:t>
            </a:r>
            <a:r>
              <a:rPr lang="en-US" altLang="ja-JP" sz="2800" b="1" dirty="0" smtClean="0"/>
              <a:t>begin while </a:t>
            </a:r>
            <a:r>
              <a:rPr lang="en-US" altLang="ja-JP" sz="2800" dirty="0" err="1" smtClean="0"/>
              <a:t>eoln</a:t>
            </a:r>
            <a:r>
              <a:rPr lang="en-US" altLang="ja-JP" sz="2800" dirty="0" smtClean="0"/>
              <a:t> </a:t>
            </a:r>
            <a:r>
              <a:rPr lang="en-US" altLang="ja-JP" sz="2800" b="1" dirty="0" smtClean="0"/>
              <a:t>do</a:t>
            </a:r>
            <a:r>
              <a:rPr lang="en-US" altLang="ja-JP" sz="2800" dirty="0" smtClean="0"/>
              <a:t> </a:t>
            </a:r>
            <a:r>
              <a:rPr lang="en-US" altLang="ja-JP" sz="2800" dirty="0" err="1" smtClean="0"/>
              <a:t>readln</a:t>
            </a:r>
            <a:r>
              <a:rPr lang="en-US" altLang="ja-JP" sz="2800" dirty="0" smtClean="0"/>
              <a:t>; read(</a:t>
            </a:r>
            <a:r>
              <a:rPr lang="en-US" altLang="ja-JP" sz="2800" dirty="0" err="1" smtClean="0"/>
              <a:t>ch</a:t>
            </a:r>
            <a:r>
              <a:rPr lang="en-US" altLang="ja-JP" sz="2800" dirty="0" smtClean="0"/>
              <a:t>) </a:t>
            </a:r>
            <a:r>
              <a:rPr lang="en-US" altLang="ja-JP" sz="2800" b="1" dirty="0" smtClean="0"/>
              <a:t>end</a:t>
            </a:r>
            <a:r>
              <a:rPr lang="en-US" altLang="ja-JP" sz="2800" dirty="0" smtClean="0"/>
              <a:t> </a:t>
            </a:r>
            <a:r>
              <a:rPr lang="ja-JP" altLang="en-US" sz="2800" dirty="0" smtClean="0"/>
              <a:t>において、</a:t>
            </a:r>
            <a:r>
              <a:rPr lang="en-US" altLang="ja-JP" sz="2800" dirty="0" err="1" smtClean="0"/>
              <a:t>eoln</a:t>
            </a:r>
            <a:r>
              <a:rPr lang="ja-JP" altLang="en-US" sz="2800" dirty="0" smtClean="0"/>
              <a:t>は引数無し関数呼び出し式、</a:t>
            </a:r>
            <a:r>
              <a:rPr lang="en-US" altLang="ja-JP" sz="2800" dirty="0" err="1" smtClean="0"/>
              <a:t>readln</a:t>
            </a:r>
            <a:r>
              <a:rPr lang="ja-JP" altLang="en-US" sz="2800" dirty="0" smtClean="0"/>
              <a:t>は引数無し手続き呼び出し文、</a:t>
            </a:r>
            <a:r>
              <a:rPr lang="en-US" altLang="ja-JP" sz="2800" dirty="0" smtClean="0"/>
              <a:t>read(</a:t>
            </a:r>
            <a:r>
              <a:rPr lang="en-US" altLang="ja-JP" sz="2800" dirty="0" err="1" smtClean="0"/>
              <a:t>ch</a:t>
            </a:r>
            <a:r>
              <a:rPr lang="en-US" altLang="ja-JP" sz="2800" dirty="0" smtClean="0"/>
              <a:t>)</a:t>
            </a:r>
            <a:r>
              <a:rPr lang="ja-JP" altLang="en-US" sz="2800" dirty="0" smtClean="0"/>
              <a:t>は引数有手続き呼び出し文。</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normAutofit/>
          </a:bodyPr>
          <a:lstStyle/>
          <a:p>
            <a:r>
              <a:rPr kumimoji="1" lang="ja-JP" altLang="en-US" dirty="0" smtClean="0"/>
              <a:t>手続きの宣言の構文</a:t>
            </a:r>
            <a:endParaRPr kumimoji="1" lang="ja-JP" altLang="en-US" dirty="0"/>
          </a:p>
        </p:txBody>
      </p:sp>
      <p:sp>
        <p:nvSpPr>
          <p:cNvPr id="4" name="テキスト ボックス 3"/>
          <p:cNvSpPr txBox="1"/>
          <p:nvPr/>
        </p:nvSpPr>
        <p:spPr>
          <a:xfrm>
            <a:off x="683568" y="1628800"/>
            <a:ext cx="7920880" cy="3970318"/>
          </a:xfrm>
          <a:prstGeom prst="rect">
            <a:avLst/>
          </a:prstGeom>
          <a:noFill/>
        </p:spPr>
        <p:txBody>
          <a:bodyPr wrap="square" rtlCol="0">
            <a:spAutoFit/>
          </a:bodyPr>
          <a:lstStyle/>
          <a:p>
            <a:r>
              <a:rPr kumimoji="1" lang="ja-JP" altLang="en-US" sz="2800" dirty="0" smtClean="0"/>
              <a:t>手続き（関数）の宣言の構文定義は、</a:t>
            </a:r>
            <a:r>
              <a:rPr lang="en-US" altLang="ja-JP" sz="2800" dirty="0" smtClean="0"/>
              <a:t> </a:t>
            </a:r>
          </a:p>
          <a:p>
            <a:pPr>
              <a:buFont typeface="Arial" pitchFamily="34" charset="0"/>
              <a:buChar char="•"/>
            </a:pPr>
            <a:r>
              <a:rPr lang="ja-JP" altLang="en-US" sz="2800" dirty="0" smtClean="0"/>
              <a:t>  手続きの名前</a:t>
            </a:r>
            <a:endParaRPr lang="en-US" altLang="ja-JP" sz="2800" dirty="0" smtClean="0"/>
          </a:p>
          <a:p>
            <a:pPr>
              <a:buFont typeface="Arial" pitchFamily="34" charset="0"/>
              <a:buChar char="•"/>
            </a:pPr>
            <a:r>
              <a:rPr lang="en-US" altLang="ja-JP" sz="2800" dirty="0" smtClean="0"/>
              <a:t>  </a:t>
            </a:r>
            <a:r>
              <a:rPr lang="ja-JP" altLang="en-US" sz="2800" dirty="0" smtClean="0"/>
              <a:t>引数の名前と型</a:t>
            </a:r>
            <a:endParaRPr lang="en-US" altLang="ja-JP" sz="2800" dirty="0"/>
          </a:p>
          <a:p>
            <a:pPr lvl="1"/>
            <a:r>
              <a:rPr lang="en-US" altLang="ja-JP" sz="2800" dirty="0" smtClean="0"/>
              <a:t>--- </a:t>
            </a:r>
            <a:r>
              <a:rPr lang="ja-JP" altLang="en-US" sz="2800" dirty="0" smtClean="0"/>
              <a:t>この引数は仮引数（</a:t>
            </a:r>
            <a:r>
              <a:rPr lang="en-US" altLang="ja-JP" sz="2800" dirty="0" smtClean="0"/>
              <a:t>formal parameter</a:t>
            </a:r>
            <a:r>
              <a:rPr lang="ja-JP" altLang="en-US" sz="2800" dirty="0" smtClean="0"/>
              <a:t>）という。</a:t>
            </a:r>
            <a:endParaRPr lang="en-US" altLang="ja-JP" sz="2800" dirty="0" smtClean="0"/>
          </a:p>
          <a:p>
            <a:pPr>
              <a:buFont typeface="Arial" pitchFamily="34" charset="0"/>
              <a:buChar char="•"/>
            </a:pPr>
            <a:r>
              <a:rPr lang="en-US" altLang="ja-JP" sz="2800" dirty="0" smtClean="0"/>
              <a:t>  </a:t>
            </a:r>
            <a:r>
              <a:rPr lang="ja-JP" altLang="en-US" sz="2800" dirty="0" smtClean="0"/>
              <a:t>結果の型（関数の場合）</a:t>
            </a:r>
            <a:endParaRPr lang="en-US" altLang="ja-JP" sz="2800" dirty="0" smtClean="0"/>
          </a:p>
          <a:p>
            <a:pPr>
              <a:buFont typeface="Arial" pitchFamily="34" charset="0"/>
              <a:buChar char="•"/>
            </a:pPr>
            <a:r>
              <a:rPr lang="en-US" altLang="ja-JP" sz="2800" dirty="0" smtClean="0"/>
              <a:t>  </a:t>
            </a:r>
            <a:r>
              <a:rPr lang="ja-JP" altLang="en-US" sz="2800" dirty="0" smtClean="0"/>
              <a:t>局所宣言と文の並び</a:t>
            </a:r>
            <a:endParaRPr lang="en-US" altLang="ja-JP" sz="2800" dirty="0" smtClean="0"/>
          </a:p>
          <a:p>
            <a:r>
              <a:rPr lang="ja-JP" altLang="en-US" sz="2800" dirty="0" smtClean="0"/>
              <a:t>の４つが明確になるように、（言語設計者が）設計する。</a:t>
            </a:r>
            <a:endParaRPr lang="en-US" altLang="ja-JP" sz="2800" dirty="0" smtClean="0"/>
          </a:p>
          <a:p>
            <a:r>
              <a:rPr lang="en-US" altLang="ja-JP" sz="2800" b="1" dirty="0" smtClean="0"/>
              <a:t> </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手続きの宣言の例</a:t>
            </a:r>
            <a:r>
              <a:rPr lang="en-US" altLang="ja-JP" dirty="0" smtClean="0"/>
              <a:t>(Pascal)</a:t>
            </a:r>
            <a:endParaRPr kumimoji="1" lang="ja-JP" altLang="en-US" dirty="0"/>
          </a:p>
        </p:txBody>
      </p:sp>
      <p:sp>
        <p:nvSpPr>
          <p:cNvPr id="4" name="正方形/長方形 3"/>
          <p:cNvSpPr/>
          <p:nvPr/>
        </p:nvSpPr>
        <p:spPr>
          <a:xfrm>
            <a:off x="1214414" y="1571612"/>
            <a:ext cx="5429288" cy="2677656"/>
          </a:xfrm>
          <a:prstGeom prst="rect">
            <a:avLst/>
          </a:prstGeom>
        </p:spPr>
        <p:txBody>
          <a:bodyPr wrap="square">
            <a:spAutoFit/>
          </a:bodyPr>
          <a:lstStyle/>
          <a:p>
            <a:r>
              <a:rPr lang="en-US" altLang="ja-JP" sz="2800" b="1" dirty="0" smtClean="0"/>
              <a:t>procedure </a:t>
            </a:r>
            <a:r>
              <a:rPr lang="en-US" altLang="ja-JP" sz="2800" dirty="0" err="1" smtClean="0"/>
              <a:t>getch</a:t>
            </a:r>
            <a:r>
              <a:rPr lang="en-US" altLang="ja-JP" sz="2800" dirty="0" smtClean="0"/>
              <a:t>;</a:t>
            </a:r>
          </a:p>
          <a:p>
            <a:r>
              <a:rPr lang="en-US" altLang="ja-JP" sz="2800" dirty="0" smtClean="0"/>
              <a:t>     </a:t>
            </a:r>
            <a:r>
              <a:rPr lang="en-US" altLang="ja-JP" sz="2800" b="1" dirty="0" smtClean="0"/>
              <a:t>begin</a:t>
            </a:r>
          </a:p>
          <a:p>
            <a:r>
              <a:rPr lang="en-US" altLang="ja-JP" sz="2800" dirty="0" smtClean="0"/>
              <a:t>         read (</a:t>
            </a:r>
            <a:r>
              <a:rPr lang="en-US" altLang="ja-JP" sz="2800" dirty="0" err="1" smtClean="0"/>
              <a:t>ch</a:t>
            </a:r>
            <a:r>
              <a:rPr lang="en-US" altLang="ja-JP" sz="2800" dirty="0" smtClean="0"/>
              <a:t>)</a:t>
            </a:r>
          </a:p>
          <a:p>
            <a:r>
              <a:rPr lang="en-US" altLang="ja-JP" sz="2800" dirty="0" smtClean="0"/>
              <a:t>     </a:t>
            </a:r>
            <a:r>
              <a:rPr lang="en-US" altLang="ja-JP" sz="2800" b="1" dirty="0" smtClean="0"/>
              <a:t>end</a:t>
            </a:r>
            <a:r>
              <a:rPr lang="en-US" altLang="ja-JP" sz="2800" dirty="0" smtClean="0"/>
              <a:t>;</a:t>
            </a:r>
          </a:p>
          <a:p>
            <a:r>
              <a:rPr lang="ja-JP" altLang="en-US" sz="2800" dirty="0" smtClean="0"/>
              <a:t>これは</a:t>
            </a:r>
            <a:r>
              <a:rPr lang="en-US" altLang="ja-JP" sz="2800" dirty="0" err="1" smtClean="0"/>
              <a:t>getch</a:t>
            </a:r>
            <a:r>
              <a:rPr lang="ja-JP" altLang="en-US" sz="2800" dirty="0" smtClean="0"/>
              <a:t>という名前の引数無しの手続きの宣言である。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lang="ja-JP" altLang="en-US" dirty="0" smtClean="0"/>
              <a:t>関数の宣言の例</a:t>
            </a:r>
            <a:r>
              <a:rPr lang="en-US" altLang="ja-JP" dirty="0" smtClean="0"/>
              <a:t>(Pascal)</a:t>
            </a:r>
            <a:endParaRPr kumimoji="1" lang="ja-JP" altLang="en-US" dirty="0"/>
          </a:p>
        </p:txBody>
      </p:sp>
      <p:sp>
        <p:nvSpPr>
          <p:cNvPr id="4" name="テキスト ボックス 3"/>
          <p:cNvSpPr txBox="1"/>
          <p:nvPr/>
        </p:nvSpPr>
        <p:spPr>
          <a:xfrm>
            <a:off x="785786" y="4214818"/>
            <a:ext cx="7500990" cy="2246769"/>
          </a:xfrm>
          <a:prstGeom prst="rect">
            <a:avLst/>
          </a:prstGeom>
          <a:noFill/>
        </p:spPr>
        <p:txBody>
          <a:bodyPr wrap="square" rtlCol="0">
            <a:spAutoFit/>
          </a:bodyPr>
          <a:lstStyle/>
          <a:p>
            <a:r>
              <a:rPr kumimoji="1" lang="ja-JP" altLang="en-US" sz="2800" dirty="0" smtClean="0"/>
              <a:t>この例では</a:t>
            </a:r>
            <a:r>
              <a:rPr lang="ja-JP" altLang="en-US" sz="2800" dirty="0" smtClean="0"/>
              <a:t>、</a:t>
            </a:r>
            <a:r>
              <a:rPr lang="en-US" altLang="ja-JP" sz="2800" dirty="0" smtClean="0"/>
              <a:t>f</a:t>
            </a:r>
            <a:r>
              <a:rPr lang="ja-JP" altLang="en-US" sz="2800" dirty="0" smtClean="0"/>
              <a:t>という</a:t>
            </a:r>
            <a:r>
              <a:rPr kumimoji="1" lang="ja-JP" altLang="en-US" sz="2800" dirty="0" smtClean="0"/>
              <a:t>関数を宣言しており、引数は</a:t>
            </a:r>
            <a:r>
              <a:rPr kumimoji="1" lang="en-US" altLang="ja-JP" sz="2800" dirty="0" smtClean="0"/>
              <a:t>integer</a:t>
            </a:r>
            <a:r>
              <a:rPr kumimoji="1" lang="ja-JP" altLang="en-US" sz="2800" dirty="0" smtClean="0"/>
              <a:t>型、返り値</a:t>
            </a:r>
            <a:r>
              <a:rPr lang="ja-JP" altLang="en-US" sz="2800" dirty="0" smtClean="0"/>
              <a:t>も</a:t>
            </a:r>
            <a:r>
              <a:rPr kumimoji="1" lang="en-US" altLang="ja-JP" sz="2800" dirty="0" smtClean="0"/>
              <a:t>integer</a:t>
            </a:r>
            <a:r>
              <a:rPr kumimoji="1" lang="ja-JP" altLang="en-US" sz="2800" dirty="0" smtClean="0"/>
              <a:t>型であるということを表している。また、</a:t>
            </a:r>
            <a:r>
              <a:rPr kumimoji="1" lang="en-US" altLang="ja-JP" sz="2800" dirty="0" smtClean="0"/>
              <a:t>Pascal</a:t>
            </a:r>
            <a:r>
              <a:rPr lang="ja-JP" altLang="en-US" sz="2800" dirty="0" smtClean="0"/>
              <a:t>では、関数名 </a:t>
            </a:r>
            <a:r>
              <a:rPr lang="en-US" altLang="ja-JP" sz="2800" dirty="0" smtClean="0"/>
              <a:t>:= …</a:t>
            </a:r>
            <a:r>
              <a:rPr lang="ja-JP" altLang="en-US" sz="2800" dirty="0" smtClean="0"/>
              <a:t>という代入文によって、関数の返り値が決まる。</a:t>
            </a:r>
            <a:endParaRPr lang="en-US" altLang="ja-JP" sz="2800" dirty="0" smtClean="0"/>
          </a:p>
          <a:p>
            <a:r>
              <a:rPr lang="ja-JP" altLang="en-US" sz="2800" dirty="0" smtClean="0"/>
              <a:t>普通は、</a:t>
            </a:r>
            <a:r>
              <a:rPr lang="en-US" altLang="ja-JP" sz="2800" dirty="0" smtClean="0"/>
              <a:t>return</a:t>
            </a:r>
            <a:r>
              <a:rPr lang="ja-JP" altLang="en-US" sz="2800" dirty="0" smtClean="0"/>
              <a:t>文を用いる（</a:t>
            </a:r>
            <a:r>
              <a:rPr lang="en-US" altLang="ja-JP" sz="2800" dirty="0" smtClean="0"/>
              <a:t>C, Modula-2</a:t>
            </a:r>
            <a:r>
              <a:rPr lang="ja-JP" altLang="en-US" sz="2800" dirty="0" smtClean="0"/>
              <a:t>など）。</a:t>
            </a:r>
            <a:endParaRPr kumimoji="1" lang="en-US" altLang="ja-JP" sz="2800" dirty="0" smtClean="0"/>
          </a:p>
        </p:txBody>
      </p:sp>
      <p:sp>
        <p:nvSpPr>
          <p:cNvPr id="5" name="テキスト ボックス 4"/>
          <p:cNvSpPr txBox="1"/>
          <p:nvPr/>
        </p:nvSpPr>
        <p:spPr>
          <a:xfrm>
            <a:off x="857224" y="1428736"/>
            <a:ext cx="4802277" cy="2677656"/>
          </a:xfrm>
          <a:prstGeom prst="rect">
            <a:avLst/>
          </a:prstGeom>
          <a:noFill/>
        </p:spPr>
        <p:txBody>
          <a:bodyPr wrap="none" rtlCol="0">
            <a:spAutoFit/>
          </a:bodyPr>
          <a:lstStyle/>
          <a:p>
            <a:r>
              <a:rPr lang="en-US" altLang="ja-JP" sz="2800" b="1" dirty="0" smtClean="0"/>
              <a:t>f</a:t>
            </a:r>
            <a:r>
              <a:rPr kumimoji="1" lang="en-US" altLang="ja-JP" sz="2800" b="1" dirty="0" smtClean="0"/>
              <a:t>unction</a:t>
            </a:r>
            <a:r>
              <a:rPr kumimoji="1" lang="en-US" altLang="ja-JP" sz="2800" dirty="0" smtClean="0"/>
              <a:t> f (x : </a:t>
            </a:r>
            <a:r>
              <a:rPr kumimoji="1" lang="en-US" altLang="ja-JP" sz="2800" b="1" dirty="0" smtClean="0"/>
              <a:t>integer</a:t>
            </a:r>
            <a:r>
              <a:rPr kumimoji="1" lang="en-US" altLang="ja-JP" sz="2800" dirty="0" smtClean="0"/>
              <a:t>) : </a:t>
            </a:r>
            <a:r>
              <a:rPr kumimoji="1" lang="en-US" altLang="ja-JP" sz="2800" b="1" dirty="0" smtClean="0"/>
              <a:t>integer</a:t>
            </a:r>
            <a:r>
              <a:rPr kumimoji="1" lang="en-US" altLang="ja-JP" sz="2800" dirty="0" smtClean="0"/>
              <a:t>;</a:t>
            </a:r>
          </a:p>
          <a:p>
            <a:r>
              <a:rPr lang="en-US" altLang="ja-JP" sz="2800" b="1" dirty="0" err="1" smtClean="0"/>
              <a:t>var</a:t>
            </a:r>
            <a:r>
              <a:rPr lang="en-US" altLang="ja-JP" sz="2800" b="1" dirty="0" smtClean="0"/>
              <a:t> </a:t>
            </a:r>
            <a:r>
              <a:rPr lang="en-US" altLang="ja-JP" sz="2800" dirty="0" smtClean="0"/>
              <a:t>square : </a:t>
            </a:r>
            <a:r>
              <a:rPr lang="en-US" altLang="ja-JP" sz="2800" b="1" dirty="0" smtClean="0"/>
              <a:t>integer</a:t>
            </a:r>
            <a:r>
              <a:rPr lang="en-US" altLang="ja-JP" sz="2800" dirty="0" smtClean="0"/>
              <a:t>;</a:t>
            </a:r>
            <a:endParaRPr kumimoji="1" lang="en-US" altLang="ja-JP" sz="2800" dirty="0" smtClean="0"/>
          </a:p>
          <a:p>
            <a:r>
              <a:rPr lang="en-US" altLang="ja-JP" sz="2800" b="1" dirty="0" smtClean="0"/>
              <a:t>begin</a:t>
            </a:r>
            <a:endParaRPr lang="en-US" altLang="ja-JP" sz="2800" dirty="0" smtClean="0"/>
          </a:p>
          <a:p>
            <a:r>
              <a:rPr kumimoji="1" lang="en-US" altLang="ja-JP" sz="2800" dirty="0" smtClean="0"/>
              <a:t>    square := x * x;</a:t>
            </a:r>
          </a:p>
          <a:p>
            <a:r>
              <a:rPr lang="en-US" altLang="ja-JP" sz="2800" dirty="0" smtClean="0"/>
              <a:t>    f := square + 1</a:t>
            </a:r>
            <a:endParaRPr kumimoji="1" lang="en-US" altLang="ja-JP" sz="2800" dirty="0" smtClean="0"/>
          </a:p>
          <a:p>
            <a:r>
              <a:rPr lang="en-US" altLang="ja-JP" sz="2800" b="1" dirty="0" smtClean="0"/>
              <a:t>end</a:t>
            </a:r>
            <a:r>
              <a:rPr lang="en-US" altLang="ja-JP"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再帰関数</a:t>
            </a:r>
            <a:endParaRPr kumimoji="1" lang="ja-JP" altLang="en-US" dirty="0"/>
          </a:p>
        </p:txBody>
      </p:sp>
      <p:sp>
        <p:nvSpPr>
          <p:cNvPr id="4" name="テキスト ボックス 3"/>
          <p:cNvSpPr txBox="1"/>
          <p:nvPr/>
        </p:nvSpPr>
        <p:spPr>
          <a:xfrm>
            <a:off x="1214414" y="1357298"/>
            <a:ext cx="5961888" cy="1815882"/>
          </a:xfrm>
          <a:prstGeom prst="rect">
            <a:avLst/>
          </a:prstGeom>
          <a:noFill/>
        </p:spPr>
        <p:txBody>
          <a:bodyPr wrap="none" rtlCol="0">
            <a:spAutoFit/>
          </a:bodyPr>
          <a:lstStyle/>
          <a:p>
            <a:r>
              <a:rPr kumimoji="1" lang="en-US" altLang="ja-JP" sz="2800" dirty="0" smtClean="0"/>
              <a:t> </a:t>
            </a:r>
            <a:r>
              <a:rPr kumimoji="1" lang="en-US" altLang="ja-JP" sz="2800" b="1" dirty="0" smtClean="0"/>
              <a:t>function</a:t>
            </a:r>
            <a:r>
              <a:rPr kumimoji="1" lang="en-US" altLang="ja-JP" sz="2800" dirty="0" smtClean="0"/>
              <a:t> f (n : </a:t>
            </a:r>
            <a:r>
              <a:rPr kumimoji="1" lang="en-US" altLang="ja-JP" sz="2800" b="1" dirty="0" smtClean="0"/>
              <a:t>integer</a:t>
            </a:r>
            <a:r>
              <a:rPr kumimoji="1" lang="en-US" altLang="ja-JP" sz="2800" dirty="0" smtClean="0"/>
              <a:t>) : </a:t>
            </a:r>
            <a:r>
              <a:rPr kumimoji="1" lang="en-US" altLang="ja-JP" sz="2800" b="1" dirty="0" smtClean="0"/>
              <a:t>integer</a:t>
            </a:r>
            <a:r>
              <a:rPr kumimoji="1" lang="en-US" altLang="ja-JP" sz="2800" dirty="0" smtClean="0"/>
              <a:t>;</a:t>
            </a:r>
          </a:p>
          <a:p>
            <a:r>
              <a:rPr lang="en-US" altLang="ja-JP" sz="2800" b="1" dirty="0" smtClean="0"/>
              <a:t> begin</a:t>
            </a:r>
          </a:p>
          <a:p>
            <a:r>
              <a:rPr kumimoji="1" lang="en-US" altLang="ja-JP" sz="2800" dirty="0" smtClean="0"/>
              <a:t>     </a:t>
            </a:r>
            <a:r>
              <a:rPr kumimoji="1" lang="en-US" altLang="ja-JP" sz="2800" b="1" dirty="0" smtClean="0"/>
              <a:t>if</a:t>
            </a:r>
            <a:r>
              <a:rPr kumimoji="1" lang="en-US" altLang="ja-JP" sz="2800" dirty="0" smtClean="0"/>
              <a:t> n = 0 </a:t>
            </a:r>
            <a:r>
              <a:rPr kumimoji="1" lang="en-US" altLang="ja-JP" sz="2800" b="1" dirty="0" smtClean="0"/>
              <a:t>then</a:t>
            </a:r>
            <a:r>
              <a:rPr kumimoji="1" lang="en-US" altLang="ja-JP" sz="2800" dirty="0" smtClean="0"/>
              <a:t> f := 1 </a:t>
            </a:r>
            <a:r>
              <a:rPr kumimoji="1" lang="en-US" altLang="ja-JP" sz="2800" b="1" dirty="0" smtClean="0"/>
              <a:t>else</a:t>
            </a:r>
            <a:r>
              <a:rPr kumimoji="1" lang="en-US" altLang="ja-JP" sz="2800" dirty="0" smtClean="0"/>
              <a:t> f := n * f (n-1);</a:t>
            </a:r>
          </a:p>
          <a:p>
            <a:r>
              <a:rPr lang="en-US" altLang="ja-JP" sz="2800" dirty="0" smtClean="0"/>
              <a:t> </a:t>
            </a:r>
            <a:r>
              <a:rPr lang="en-US" altLang="ja-JP" sz="2800" b="1" dirty="0" smtClean="0"/>
              <a:t>end</a:t>
            </a:r>
            <a:r>
              <a:rPr lang="en-US" altLang="ja-JP" sz="2800" dirty="0" smtClean="0"/>
              <a:t>;</a:t>
            </a:r>
            <a:endParaRPr kumimoji="1" lang="ja-JP" altLang="en-US" sz="2800" dirty="0"/>
          </a:p>
        </p:txBody>
      </p:sp>
      <p:sp>
        <p:nvSpPr>
          <p:cNvPr id="5" name="テキスト ボックス 4"/>
          <p:cNvSpPr txBox="1"/>
          <p:nvPr/>
        </p:nvSpPr>
        <p:spPr>
          <a:xfrm>
            <a:off x="571472" y="3286124"/>
            <a:ext cx="7503977" cy="3108543"/>
          </a:xfrm>
          <a:prstGeom prst="rect">
            <a:avLst/>
          </a:prstGeom>
          <a:noFill/>
        </p:spPr>
        <p:txBody>
          <a:bodyPr wrap="none" rtlCol="0">
            <a:spAutoFit/>
          </a:bodyPr>
          <a:lstStyle/>
          <a:p>
            <a:r>
              <a:rPr lang="ja-JP" altLang="en-US" sz="2800" dirty="0" smtClean="0"/>
              <a:t>これは、階乗を計算する関数である。</a:t>
            </a:r>
            <a:endParaRPr lang="en-US" altLang="ja-JP" sz="2800" dirty="0" smtClean="0"/>
          </a:p>
          <a:p>
            <a:r>
              <a:rPr lang="en-US" altLang="ja-JP" sz="2800" dirty="0" smtClean="0"/>
              <a:t> </a:t>
            </a:r>
            <a:r>
              <a:rPr lang="ja-JP" altLang="en-US" sz="2800" dirty="0" smtClean="0"/>
              <a:t>例えば、</a:t>
            </a:r>
            <a:r>
              <a:rPr lang="en-US" altLang="ja-JP" sz="2800" dirty="0" smtClean="0"/>
              <a:t>f (3) </a:t>
            </a:r>
            <a:r>
              <a:rPr lang="ja-JP" altLang="en-US" sz="2800" dirty="0" smtClean="0"/>
              <a:t>を計算するときは</a:t>
            </a:r>
            <a:endParaRPr lang="en-US" altLang="ja-JP" sz="2800" dirty="0" smtClean="0"/>
          </a:p>
          <a:p>
            <a:r>
              <a:rPr kumimoji="1" lang="en-US" altLang="ja-JP" sz="2800" dirty="0" smtClean="0"/>
              <a:t> f (3) = 3 * f (2)                                                          = 6</a:t>
            </a:r>
          </a:p>
          <a:p>
            <a:r>
              <a:rPr lang="en-US" altLang="ja-JP" sz="2800" dirty="0" smtClean="0"/>
              <a:t>                   f (2) = 2 * f (1)                                = 2</a:t>
            </a:r>
          </a:p>
          <a:p>
            <a:r>
              <a:rPr kumimoji="1" lang="en-US" altLang="ja-JP" sz="2800" dirty="0" smtClean="0"/>
              <a:t>                                     f (1) = 1 * f (0)        = 1</a:t>
            </a:r>
          </a:p>
          <a:p>
            <a:r>
              <a:rPr lang="en-US" altLang="ja-JP" sz="2800" dirty="0" smtClean="0"/>
              <a:t>                                                       f (0) = 1</a:t>
            </a:r>
          </a:p>
          <a:p>
            <a:r>
              <a:rPr kumimoji="1" lang="ja-JP" altLang="en-US" sz="2800" dirty="0" err="1" smtClean="0"/>
              <a:t>のように</a:t>
            </a:r>
            <a:r>
              <a:rPr kumimoji="1" lang="ja-JP" altLang="en-US" sz="2800" dirty="0" smtClean="0"/>
              <a:t>関数</a:t>
            </a:r>
            <a:r>
              <a:rPr kumimoji="1" lang="en-US" altLang="ja-JP" sz="2800" dirty="0" smtClean="0"/>
              <a:t>f</a:t>
            </a:r>
            <a:r>
              <a:rPr kumimoji="1" lang="ja-JP" altLang="en-US" sz="2800" dirty="0" smtClean="0"/>
              <a:t>が繰り返し呼び出される。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1117</TotalTime>
  <Words>2798</Words>
  <Application>Microsoft Macintosh PowerPoint</Application>
  <PresentationFormat>画面に合わせる (4:3)</PresentationFormat>
  <Paragraphs>207</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第４回 手続きの引数機構 変数の有効範囲</vt:lpstr>
      <vt:lpstr>変数名から値への対応</vt:lpstr>
      <vt:lpstr>手続き(procedure)</vt:lpstr>
      <vt:lpstr>手続き、関数の呼び出し</vt:lpstr>
      <vt:lpstr>手続き（関数）呼び出しの構文</vt:lpstr>
      <vt:lpstr>手続きの宣言の構文</vt:lpstr>
      <vt:lpstr>手続きの宣言の例(Pascal)</vt:lpstr>
      <vt:lpstr>関数の宣言の例(Pascal)</vt:lpstr>
      <vt:lpstr>再帰関数</vt:lpstr>
      <vt:lpstr>引数の渡し方について</vt:lpstr>
      <vt:lpstr>引数の渡し方</vt:lpstr>
      <vt:lpstr>Call by value</vt:lpstr>
      <vt:lpstr>うまくいかない例１</vt:lpstr>
      <vt:lpstr>うまくいかない例２</vt:lpstr>
      <vt:lpstr>Call by reference</vt:lpstr>
      <vt:lpstr>swapの例(Pascal)</vt:lpstr>
      <vt:lpstr>練習問題</vt:lpstr>
      <vt:lpstr>C言語について</vt:lpstr>
      <vt:lpstr>Call by name</vt:lpstr>
      <vt:lpstr>（補足）Call by value result</vt:lpstr>
      <vt:lpstr>変数の有効範囲について</vt:lpstr>
      <vt:lpstr>プログラム例</vt:lpstr>
      <vt:lpstr>Static scope</vt:lpstr>
      <vt:lpstr>Dynamic scope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 第８回</dc:title>
  <dc:creator>sasano</dc:creator>
  <cp:lastModifiedBy>Isao Sasano</cp:lastModifiedBy>
  <cp:revision>373</cp:revision>
  <dcterms:created xsi:type="dcterms:W3CDTF">2009-11-17T06:04:40Z</dcterms:created>
  <dcterms:modified xsi:type="dcterms:W3CDTF">2014-10-09T05:56:24Z</dcterms:modified>
</cp:coreProperties>
</file>