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4" r:id="rId3"/>
    <p:sldId id="265" r:id="rId4"/>
    <p:sldId id="266" r:id="rId5"/>
    <p:sldId id="267" r:id="rId6"/>
    <p:sldId id="268" r:id="rId7"/>
    <p:sldId id="269" r:id="rId8"/>
    <p:sldId id="270" r:id="rId9"/>
    <p:sldId id="271" r:id="rId10"/>
    <p:sldId id="272" r:id="rId11"/>
    <p:sldId id="286" r:id="rId12"/>
    <p:sldId id="287" r:id="rId13"/>
    <p:sldId id="273" r:id="rId14"/>
    <p:sldId id="275" r:id="rId15"/>
    <p:sldId id="285" r:id="rId16"/>
    <p:sldId id="277" r:id="rId17"/>
    <p:sldId id="274" r:id="rId18"/>
    <p:sldId id="283" r:id="rId19"/>
    <p:sldId id="276" r:id="rId20"/>
    <p:sldId id="284" r:id="rId21"/>
    <p:sldId id="279" r:id="rId22"/>
    <p:sldId id="280" r:id="rId23"/>
    <p:sldId id="281" r:id="rId24"/>
    <p:sldId id="282" r:id="rId25"/>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4A6DD7A8-65BB-E644-91AF-B674DB52601C}">
          <p14:sldIdLst>
            <p14:sldId id="256"/>
            <p14:sldId id="264"/>
            <p14:sldId id="265"/>
            <p14:sldId id="266"/>
            <p14:sldId id="267"/>
            <p14:sldId id="268"/>
            <p14:sldId id="269"/>
            <p14:sldId id="270"/>
            <p14:sldId id="271"/>
            <p14:sldId id="272"/>
            <p14:sldId id="286"/>
            <p14:sldId id="287"/>
            <p14:sldId id="273"/>
            <p14:sldId id="275"/>
            <p14:sldId id="285"/>
            <p14:sldId id="277"/>
            <p14:sldId id="274"/>
            <p14:sldId id="283"/>
            <p14:sldId id="276"/>
            <p14:sldId id="284"/>
            <p14:sldId id="279"/>
            <p14:sldId id="280"/>
            <p14:sldId id="281"/>
            <p14:sldId id="282"/>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2" d="100"/>
          <a:sy n="82" d="100"/>
        </p:scale>
        <p:origin x="-1056"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C24F061-2875-984E-A862-A9FFC97B3261}" type="datetimeFigureOut">
              <a:rPr kumimoji="1" lang="ja-JP" altLang="en-US" smtClean="0"/>
              <a:t>2013/12/22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8A50316-34B8-FD4A-A108-807A4859C909}" type="slidenum">
              <a:rPr kumimoji="1" lang="ja-JP" altLang="en-US" smtClean="0"/>
              <a:t>‹#›</a:t>
            </a:fld>
            <a:endParaRPr kumimoji="1" lang="ja-JP" altLang="en-US"/>
          </a:p>
        </p:txBody>
      </p:sp>
    </p:spTree>
    <p:extLst>
      <p:ext uri="{BB962C8B-B14F-4D97-AF65-F5344CB8AC3E}">
        <p14:creationId xmlns:p14="http://schemas.microsoft.com/office/powerpoint/2010/main" val="1276217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C24F061-2875-984E-A862-A9FFC97B3261}" type="datetimeFigureOut">
              <a:rPr kumimoji="1" lang="ja-JP" altLang="en-US" smtClean="0"/>
              <a:t>2013/12/22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8A50316-34B8-FD4A-A108-807A4859C909}" type="slidenum">
              <a:rPr kumimoji="1" lang="ja-JP" altLang="en-US" smtClean="0"/>
              <a:t>‹#›</a:t>
            </a:fld>
            <a:endParaRPr kumimoji="1" lang="ja-JP" altLang="en-US"/>
          </a:p>
        </p:txBody>
      </p:sp>
    </p:spTree>
    <p:extLst>
      <p:ext uri="{BB962C8B-B14F-4D97-AF65-F5344CB8AC3E}">
        <p14:creationId xmlns:p14="http://schemas.microsoft.com/office/powerpoint/2010/main" val="1492891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C24F061-2875-984E-A862-A9FFC97B3261}" type="datetimeFigureOut">
              <a:rPr kumimoji="1" lang="ja-JP" altLang="en-US" smtClean="0"/>
              <a:t>2013/12/22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8A50316-34B8-FD4A-A108-807A4859C909}" type="slidenum">
              <a:rPr kumimoji="1" lang="ja-JP" altLang="en-US" smtClean="0"/>
              <a:t>‹#›</a:t>
            </a:fld>
            <a:endParaRPr kumimoji="1" lang="ja-JP" altLang="en-US"/>
          </a:p>
        </p:txBody>
      </p:sp>
    </p:spTree>
    <p:extLst>
      <p:ext uri="{BB962C8B-B14F-4D97-AF65-F5344CB8AC3E}">
        <p14:creationId xmlns:p14="http://schemas.microsoft.com/office/powerpoint/2010/main" val="4074726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C24F061-2875-984E-A862-A9FFC97B3261}" type="datetimeFigureOut">
              <a:rPr kumimoji="1" lang="ja-JP" altLang="en-US" smtClean="0"/>
              <a:t>2013/12/22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8A50316-34B8-FD4A-A108-807A4859C909}" type="slidenum">
              <a:rPr kumimoji="1" lang="ja-JP" altLang="en-US" smtClean="0"/>
              <a:t>‹#›</a:t>
            </a:fld>
            <a:endParaRPr kumimoji="1" lang="ja-JP" altLang="en-US"/>
          </a:p>
        </p:txBody>
      </p:sp>
    </p:spTree>
    <p:extLst>
      <p:ext uri="{BB962C8B-B14F-4D97-AF65-F5344CB8AC3E}">
        <p14:creationId xmlns:p14="http://schemas.microsoft.com/office/powerpoint/2010/main" val="3224264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C24F061-2875-984E-A862-A9FFC97B3261}" type="datetimeFigureOut">
              <a:rPr kumimoji="1" lang="ja-JP" altLang="en-US" smtClean="0"/>
              <a:t>2013/12/22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8A50316-34B8-FD4A-A108-807A4859C909}" type="slidenum">
              <a:rPr kumimoji="1" lang="ja-JP" altLang="en-US" smtClean="0"/>
              <a:t>‹#›</a:t>
            </a:fld>
            <a:endParaRPr kumimoji="1" lang="ja-JP" altLang="en-US"/>
          </a:p>
        </p:txBody>
      </p:sp>
    </p:spTree>
    <p:extLst>
      <p:ext uri="{BB962C8B-B14F-4D97-AF65-F5344CB8AC3E}">
        <p14:creationId xmlns:p14="http://schemas.microsoft.com/office/powerpoint/2010/main" val="4132251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C24F061-2875-984E-A862-A9FFC97B3261}" type="datetimeFigureOut">
              <a:rPr kumimoji="1" lang="ja-JP" altLang="en-US" smtClean="0"/>
              <a:t>2013/12/22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8A50316-34B8-FD4A-A108-807A4859C909}" type="slidenum">
              <a:rPr kumimoji="1" lang="ja-JP" altLang="en-US" smtClean="0"/>
              <a:t>‹#›</a:t>
            </a:fld>
            <a:endParaRPr kumimoji="1" lang="ja-JP" altLang="en-US"/>
          </a:p>
        </p:txBody>
      </p:sp>
    </p:spTree>
    <p:extLst>
      <p:ext uri="{BB962C8B-B14F-4D97-AF65-F5344CB8AC3E}">
        <p14:creationId xmlns:p14="http://schemas.microsoft.com/office/powerpoint/2010/main" val="1394882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C24F061-2875-984E-A862-A9FFC97B3261}" type="datetimeFigureOut">
              <a:rPr kumimoji="1" lang="ja-JP" altLang="en-US" smtClean="0"/>
              <a:t>2013/12/22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8A50316-34B8-FD4A-A108-807A4859C909}" type="slidenum">
              <a:rPr kumimoji="1" lang="ja-JP" altLang="en-US" smtClean="0"/>
              <a:t>‹#›</a:t>
            </a:fld>
            <a:endParaRPr kumimoji="1" lang="ja-JP" altLang="en-US"/>
          </a:p>
        </p:txBody>
      </p:sp>
    </p:spTree>
    <p:extLst>
      <p:ext uri="{BB962C8B-B14F-4D97-AF65-F5344CB8AC3E}">
        <p14:creationId xmlns:p14="http://schemas.microsoft.com/office/powerpoint/2010/main" val="3574501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C24F061-2875-984E-A862-A9FFC97B3261}" type="datetimeFigureOut">
              <a:rPr kumimoji="1" lang="ja-JP" altLang="en-US" smtClean="0"/>
              <a:t>2013/12/22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8A50316-34B8-FD4A-A108-807A4859C909}" type="slidenum">
              <a:rPr kumimoji="1" lang="ja-JP" altLang="en-US" smtClean="0"/>
              <a:t>‹#›</a:t>
            </a:fld>
            <a:endParaRPr kumimoji="1" lang="ja-JP" altLang="en-US"/>
          </a:p>
        </p:txBody>
      </p:sp>
    </p:spTree>
    <p:extLst>
      <p:ext uri="{BB962C8B-B14F-4D97-AF65-F5344CB8AC3E}">
        <p14:creationId xmlns:p14="http://schemas.microsoft.com/office/powerpoint/2010/main" val="310300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C24F061-2875-984E-A862-A9FFC97B3261}" type="datetimeFigureOut">
              <a:rPr kumimoji="1" lang="ja-JP" altLang="en-US" smtClean="0"/>
              <a:t>2013/12/22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8A50316-34B8-FD4A-A108-807A4859C909}" type="slidenum">
              <a:rPr kumimoji="1" lang="ja-JP" altLang="en-US" smtClean="0"/>
              <a:t>‹#›</a:t>
            </a:fld>
            <a:endParaRPr kumimoji="1" lang="ja-JP" altLang="en-US"/>
          </a:p>
        </p:txBody>
      </p:sp>
    </p:spTree>
    <p:extLst>
      <p:ext uri="{BB962C8B-B14F-4D97-AF65-F5344CB8AC3E}">
        <p14:creationId xmlns:p14="http://schemas.microsoft.com/office/powerpoint/2010/main" val="3319384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C24F061-2875-984E-A862-A9FFC97B3261}" type="datetimeFigureOut">
              <a:rPr kumimoji="1" lang="ja-JP" altLang="en-US" smtClean="0"/>
              <a:t>2013/12/22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8A50316-34B8-FD4A-A108-807A4859C909}" type="slidenum">
              <a:rPr kumimoji="1" lang="ja-JP" altLang="en-US" smtClean="0"/>
              <a:t>‹#›</a:t>
            </a:fld>
            <a:endParaRPr kumimoji="1" lang="ja-JP" altLang="en-US"/>
          </a:p>
        </p:txBody>
      </p:sp>
    </p:spTree>
    <p:extLst>
      <p:ext uri="{BB962C8B-B14F-4D97-AF65-F5344CB8AC3E}">
        <p14:creationId xmlns:p14="http://schemas.microsoft.com/office/powerpoint/2010/main" val="3044971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C24F061-2875-984E-A862-A9FFC97B3261}" type="datetimeFigureOut">
              <a:rPr kumimoji="1" lang="ja-JP" altLang="en-US" smtClean="0"/>
              <a:t>2013/12/22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8A50316-34B8-FD4A-A108-807A4859C909}" type="slidenum">
              <a:rPr kumimoji="1" lang="ja-JP" altLang="en-US" smtClean="0"/>
              <a:t>‹#›</a:t>
            </a:fld>
            <a:endParaRPr kumimoji="1" lang="ja-JP" altLang="en-US"/>
          </a:p>
        </p:txBody>
      </p:sp>
    </p:spTree>
    <p:extLst>
      <p:ext uri="{BB962C8B-B14F-4D97-AF65-F5344CB8AC3E}">
        <p14:creationId xmlns:p14="http://schemas.microsoft.com/office/powerpoint/2010/main" val="173569253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24F061-2875-984E-A862-A9FFC97B3261}" type="datetimeFigureOut">
              <a:rPr kumimoji="1" lang="ja-JP" altLang="en-US" smtClean="0"/>
              <a:t>2013/12/22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A50316-34B8-FD4A-A108-807A4859C909}" type="slidenum">
              <a:rPr kumimoji="1" lang="ja-JP" altLang="en-US" smtClean="0"/>
              <a:t>‹#›</a:t>
            </a:fld>
            <a:endParaRPr kumimoji="1" lang="ja-JP" altLang="en-US"/>
          </a:p>
        </p:txBody>
      </p:sp>
    </p:spTree>
    <p:extLst>
      <p:ext uri="{BB962C8B-B14F-4D97-AF65-F5344CB8AC3E}">
        <p14:creationId xmlns:p14="http://schemas.microsoft.com/office/powerpoint/2010/main" val="30053882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907391"/>
          </a:xfrm>
        </p:spPr>
        <p:txBody>
          <a:bodyPr>
            <a:normAutofit/>
          </a:bodyPr>
          <a:lstStyle/>
          <a:p>
            <a:r>
              <a:rPr kumimoji="1" lang="ja-JP" altLang="en-US" dirty="0" smtClean="0"/>
              <a:t>プログラミング言語論</a:t>
            </a:r>
            <a:endParaRPr kumimoji="1" lang="ja-JP" altLang="en-US" dirty="0"/>
          </a:p>
        </p:txBody>
      </p:sp>
      <p:sp>
        <p:nvSpPr>
          <p:cNvPr id="4" name="正方形/長方形 3"/>
          <p:cNvSpPr/>
          <p:nvPr/>
        </p:nvSpPr>
        <p:spPr>
          <a:xfrm>
            <a:off x="2001062" y="3540063"/>
            <a:ext cx="5226911" cy="584776"/>
          </a:xfrm>
          <a:prstGeom prst="rect">
            <a:avLst/>
          </a:prstGeom>
        </p:spPr>
        <p:txBody>
          <a:bodyPr wrap="none">
            <a:spAutoFit/>
          </a:bodyPr>
          <a:lstStyle/>
          <a:p>
            <a:r>
              <a:rPr lang="ja-JP" altLang="en-US" sz="3200" dirty="0"/>
              <a:t>第</a:t>
            </a:r>
            <a:r>
              <a:rPr lang="en-US" altLang="ja-JP" sz="3200" dirty="0" smtClean="0"/>
              <a:t>13</a:t>
            </a:r>
            <a:r>
              <a:rPr lang="ja-JP" altLang="en-US" sz="3200" dirty="0" smtClean="0"/>
              <a:t>回</a:t>
            </a:r>
            <a:r>
              <a:rPr lang="en-US" altLang="ja-JP" sz="3200" dirty="0"/>
              <a:t> </a:t>
            </a:r>
            <a:r>
              <a:rPr lang="ja-JP" altLang="en-US" sz="3200" dirty="0" smtClean="0"/>
              <a:t>関数型プログラミング</a:t>
            </a:r>
            <a:endParaRPr lang="ja-JP" altLang="en-US" sz="3200" dirty="0"/>
          </a:p>
        </p:txBody>
      </p:sp>
      <p:sp>
        <p:nvSpPr>
          <p:cNvPr id="5" name="テキスト ボックス 4"/>
          <p:cNvSpPr txBox="1"/>
          <p:nvPr/>
        </p:nvSpPr>
        <p:spPr>
          <a:xfrm>
            <a:off x="2373570" y="5116286"/>
            <a:ext cx="4173985" cy="584776"/>
          </a:xfrm>
          <a:prstGeom prst="rect">
            <a:avLst/>
          </a:prstGeom>
          <a:noFill/>
        </p:spPr>
        <p:txBody>
          <a:bodyPr wrap="square" rtlCol="0">
            <a:spAutoFit/>
          </a:bodyPr>
          <a:lstStyle/>
          <a:p>
            <a:pPr algn="ctr"/>
            <a:r>
              <a:rPr kumimoji="1" lang="ja-JP" altLang="en-US" sz="3200" dirty="0" smtClean="0"/>
              <a:t>情報工学科</a:t>
            </a:r>
            <a:r>
              <a:rPr kumimoji="1" lang="en-US" altLang="ja-JP" sz="3200" dirty="0" smtClean="0"/>
              <a:t>  </a:t>
            </a:r>
            <a:r>
              <a:rPr lang="ja-JP" altLang="en-US" sz="3200" dirty="0" smtClean="0"/>
              <a:t>篠埜　功</a:t>
            </a:r>
            <a:endParaRPr kumimoji="1" lang="ja-JP" altLang="en-US" sz="3200" dirty="0"/>
          </a:p>
        </p:txBody>
      </p:sp>
    </p:spTree>
    <p:extLst>
      <p:ext uri="{BB962C8B-B14F-4D97-AF65-F5344CB8AC3E}">
        <p14:creationId xmlns:p14="http://schemas.microsoft.com/office/powerpoint/2010/main" val="30817666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t>
            </a:r>
            <a:r>
              <a:rPr kumimoji="1" lang="ja-JP" altLang="en-US" dirty="0" smtClean="0"/>
              <a:t>や</a:t>
            </a:r>
            <a:r>
              <a:rPr kumimoji="1" lang="en-US" altLang="ja-JP" dirty="0" smtClean="0"/>
              <a:t>Pascal</a:t>
            </a:r>
            <a:r>
              <a:rPr kumimoji="1" lang="ja-JP" altLang="en-US" dirty="0" smtClean="0"/>
              <a:t>における識別子</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C</a:t>
            </a:r>
            <a:r>
              <a:rPr kumimoji="1" lang="ja-JP" altLang="en-US" dirty="0" smtClean="0"/>
              <a:t>や</a:t>
            </a:r>
            <a:r>
              <a:rPr kumimoji="1" lang="en-US" altLang="ja-JP" dirty="0" smtClean="0"/>
              <a:t>Pascal</a:t>
            </a:r>
            <a:r>
              <a:rPr kumimoji="1" lang="ja-JP" altLang="en-US" dirty="0" smtClean="0"/>
              <a:t>の識別子は、</a:t>
            </a:r>
            <a:r>
              <a:rPr kumimoji="1" lang="en-US" altLang="ja-JP" dirty="0" err="1" smtClean="0"/>
              <a:t>int</a:t>
            </a:r>
            <a:r>
              <a:rPr kumimoji="1" lang="ja-JP" altLang="en-US" dirty="0" smtClean="0"/>
              <a:t>型の変数は代入可能な変数であるが、関数宣言をした場合に関数名は</a:t>
            </a:r>
            <a:r>
              <a:rPr kumimoji="1" lang="en-US" altLang="ja-JP" dirty="0" smtClean="0"/>
              <a:t>constant</a:t>
            </a:r>
            <a:r>
              <a:rPr kumimoji="1" lang="ja-JP" altLang="en-US" dirty="0" smtClean="0"/>
              <a:t>であり、代入によって別の関数に変更することはできない。つまり</a:t>
            </a:r>
            <a:r>
              <a:rPr kumimoji="1" lang="en-US" altLang="ja-JP" dirty="0" smtClean="0"/>
              <a:t>C</a:t>
            </a:r>
            <a:r>
              <a:rPr kumimoji="1" lang="ja-JP" altLang="en-US" dirty="0" smtClean="0"/>
              <a:t>や</a:t>
            </a:r>
            <a:r>
              <a:rPr kumimoji="1" lang="en-US" altLang="ja-JP" dirty="0" smtClean="0"/>
              <a:t>Pascal</a:t>
            </a:r>
            <a:r>
              <a:rPr kumimoji="1" lang="ja-JP" altLang="en-US" dirty="0" smtClean="0"/>
              <a:t>では型に応じて</a:t>
            </a:r>
            <a:r>
              <a:rPr kumimoji="1" lang="en-US" altLang="ja-JP" dirty="0" smtClean="0"/>
              <a:t>constant</a:t>
            </a:r>
            <a:r>
              <a:rPr kumimoji="1" lang="ja-JP" altLang="en-US" dirty="0" smtClean="0"/>
              <a:t>かどうかが決まる。</a:t>
            </a:r>
            <a:endParaRPr kumimoji="1" lang="ja-JP" altLang="en-US" dirty="0"/>
          </a:p>
        </p:txBody>
      </p:sp>
    </p:spTree>
    <p:extLst>
      <p:ext uri="{BB962C8B-B14F-4D97-AF65-F5344CB8AC3E}">
        <p14:creationId xmlns:p14="http://schemas.microsoft.com/office/powerpoint/2010/main" val="34551639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型</a:t>
            </a:r>
            <a:r>
              <a:rPr kumimoji="1" lang="en-US" altLang="ja-JP" dirty="0" smtClean="0"/>
              <a:t>(type)</a:t>
            </a:r>
            <a:endParaRPr kumimoji="1" lang="ja-JP" altLang="en-US" dirty="0"/>
          </a:p>
        </p:txBody>
      </p:sp>
      <p:sp>
        <p:nvSpPr>
          <p:cNvPr id="3" name="コンテンツ プレースホルダー 2"/>
          <p:cNvSpPr>
            <a:spLocks noGrp="1"/>
          </p:cNvSpPr>
          <p:nvPr>
            <p:ph idx="1"/>
          </p:nvPr>
        </p:nvSpPr>
        <p:spPr>
          <a:xfrm>
            <a:off x="457200" y="1600201"/>
            <a:ext cx="8229600" cy="2236632"/>
          </a:xfrm>
        </p:spPr>
        <p:txBody>
          <a:bodyPr/>
          <a:lstStyle/>
          <a:p>
            <a:r>
              <a:rPr kumimoji="1" lang="ja-JP" altLang="en-US" dirty="0" smtClean="0"/>
              <a:t>型は、値</a:t>
            </a:r>
            <a:r>
              <a:rPr kumimoji="1" lang="en-US" altLang="ja-JP" dirty="0" smtClean="0"/>
              <a:t>(value)</a:t>
            </a:r>
            <a:r>
              <a:rPr kumimoji="1" lang="ja-JP" altLang="en-US" dirty="0" smtClean="0"/>
              <a:t>の集合と操作</a:t>
            </a:r>
            <a:r>
              <a:rPr kumimoji="1" lang="en-US" altLang="ja-JP" dirty="0" smtClean="0"/>
              <a:t>(operation)</a:t>
            </a:r>
            <a:r>
              <a:rPr lang="ja-JP" altLang="en-US" dirty="0" smtClean="0"/>
              <a:t>の</a:t>
            </a:r>
            <a:r>
              <a:rPr kumimoji="1" lang="ja-JP" altLang="en-US" dirty="0" smtClean="0"/>
              <a:t>集合から成る。</a:t>
            </a:r>
            <a:endParaRPr kumimoji="1" lang="en-US" altLang="ja-JP" dirty="0" smtClean="0"/>
          </a:p>
          <a:p>
            <a:r>
              <a:rPr kumimoji="1" lang="ja-JP" altLang="en-US" dirty="0" smtClean="0"/>
              <a:t>型は、型式</a:t>
            </a:r>
            <a:r>
              <a:rPr kumimoji="1" lang="en-US" altLang="ja-JP" dirty="0" smtClean="0"/>
              <a:t>(type expression)</a:t>
            </a:r>
            <a:r>
              <a:rPr lang="ja-JP" altLang="en-US" dirty="0" smtClean="0"/>
              <a:t>を用いて</a:t>
            </a:r>
            <a:r>
              <a:rPr kumimoji="1" lang="ja-JP" altLang="en-US" dirty="0" smtClean="0"/>
              <a:t>表される。</a:t>
            </a:r>
            <a:endParaRPr kumimoji="1" lang="en-US" altLang="ja-JP" dirty="0" smtClean="0"/>
          </a:p>
        </p:txBody>
      </p:sp>
      <p:sp>
        <p:nvSpPr>
          <p:cNvPr id="4" name="テキスト ボックス 3"/>
          <p:cNvSpPr txBox="1"/>
          <p:nvPr/>
        </p:nvSpPr>
        <p:spPr>
          <a:xfrm>
            <a:off x="1950579" y="3836833"/>
            <a:ext cx="6880341" cy="2677656"/>
          </a:xfrm>
          <a:prstGeom prst="rect">
            <a:avLst/>
          </a:prstGeom>
          <a:noFill/>
        </p:spPr>
        <p:txBody>
          <a:bodyPr wrap="square" rtlCol="0">
            <a:spAutoFit/>
          </a:bodyPr>
          <a:lstStyle/>
          <a:p>
            <a:r>
              <a:rPr kumimoji="1" lang="en-US" altLang="ja-JP" sz="2800" dirty="0" smtClean="0"/>
              <a:t>&lt;ty</a:t>
            </a:r>
            <a:r>
              <a:rPr lang="en-US" altLang="ja-JP" sz="2800" dirty="0" smtClean="0"/>
              <a:t>pe-</a:t>
            </a:r>
            <a:r>
              <a:rPr lang="en-US" altLang="ja-JP" sz="2800" dirty="0" err="1" smtClean="0"/>
              <a:t>exp</a:t>
            </a:r>
            <a:r>
              <a:rPr lang="en-US" altLang="ja-JP" sz="2800" dirty="0" smtClean="0"/>
              <a:t>&gt; ::= </a:t>
            </a:r>
          </a:p>
          <a:p>
            <a:r>
              <a:rPr lang="en-US" altLang="ja-JP" sz="2800" dirty="0"/>
              <a:t> </a:t>
            </a:r>
            <a:r>
              <a:rPr lang="en-US" altLang="ja-JP" sz="2800" dirty="0" smtClean="0"/>
              <a:t>               &lt;type-name&gt;</a:t>
            </a:r>
          </a:p>
          <a:p>
            <a:r>
              <a:rPr kumimoji="1" lang="en-US" altLang="ja-JP" sz="2800" dirty="0"/>
              <a:t> </a:t>
            </a:r>
            <a:r>
              <a:rPr kumimoji="1" lang="en-US" altLang="ja-JP" sz="2800" dirty="0" smtClean="0"/>
              <a:t>           |  &lt;type-</a:t>
            </a:r>
            <a:r>
              <a:rPr kumimoji="1" lang="en-US" altLang="ja-JP" sz="2800" dirty="0" err="1" smtClean="0"/>
              <a:t>exp</a:t>
            </a:r>
            <a:r>
              <a:rPr kumimoji="1" lang="en-US" altLang="ja-JP" sz="2800" dirty="0" smtClean="0"/>
              <a:t>&gt; -&gt; &lt;type-</a:t>
            </a:r>
            <a:r>
              <a:rPr kumimoji="1" lang="en-US" altLang="ja-JP" sz="2800" dirty="0" err="1" smtClean="0"/>
              <a:t>exp</a:t>
            </a:r>
            <a:r>
              <a:rPr kumimoji="1" lang="en-US" altLang="ja-JP" sz="2800" dirty="0" smtClean="0"/>
              <a:t>&gt;</a:t>
            </a:r>
          </a:p>
          <a:p>
            <a:r>
              <a:rPr lang="en-US" altLang="ja-JP" sz="2800" dirty="0"/>
              <a:t> </a:t>
            </a:r>
            <a:r>
              <a:rPr lang="en-US" altLang="ja-JP" sz="2800" dirty="0" smtClean="0"/>
              <a:t>           |  &lt;type-</a:t>
            </a:r>
            <a:r>
              <a:rPr lang="en-US" altLang="ja-JP" sz="2800" dirty="0" err="1" smtClean="0"/>
              <a:t>exp</a:t>
            </a:r>
            <a:r>
              <a:rPr lang="en-US" altLang="ja-JP" sz="2800" dirty="0" smtClean="0"/>
              <a:t>&gt; * &lt;type-</a:t>
            </a:r>
            <a:r>
              <a:rPr lang="en-US" altLang="ja-JP" sz="2800" dirty="0" err="1" smtClean="0"/>
              <a:t>exp</a:t>
            </a:r>
            <a:r>
              <a:rPr lang="en-US" altLang="ja-JP" sz="2800" dirty="0" smtClean="0"/>
              <a:t>&gt;</a:t>
            </a:r>
          </a:p>
          <a:p>
            <a:r>
              <a:rPr kumimoji="1" lang="en-US" altLang="ja-JP" sz="2800" dirty="0"/>
              <a:t> </a:t>
            </a:r>
            <a:r>
              <a:rPr kumimoji="1" lang="en-US" altLang="ja-JP" sz="2800" dirty="0" smtClean="0"/>
              <a:t>           |  &lt;type-</a:t>
            </a:r>
            <a:r>
              <a:rPr kumimoji="1" lang="en-US" altLang="ja-JP" sz="2800" dirty="0" err="1" smtClean="0"/>
              <a:t>exp</a:t>
            </a:r>
            <a:r>
              <a:rPr kumimoji="1" lang="en-US" altLang="ja-JP" sz="2800" dirty="0" smtClean="0"/>
              <a:t>&gt; </a:t>
            </a:r>
            <a:r>
              <a:rPr kumimoji="1" lang="en-US" altLang="ja-JP" sz="2800" b="1" dirty="0" smtClean="0"/>
              <a:t>list</a:t>
            </a:r>
          </a:p>
          <a:p>
            <a:r>
              <a:rPr lang="en-US" altLang="ja-JP" sz="2800" b="1" dirty="0" smtClean="0"/>
              <a:t>            </a:t>
            </a:r>
            <a:r>
              <a:rPr lang="en-US" altLang="ja-JP" sz="2800" dirty="0" smtClean="0"/>
              <a:t>| {&lt;id&gt;:&lt;type-</a:t>
            </a:r>
            <a:r>
              <a:rPr lang="en-US" altLang="ja-JP" sz="2800" dirty="0" err="1" smtClean="0"/>
              <a:t>exp</a:t>
            </a:r>
            <a:r>
              <a:rPr lang="en-US" altLang="ja-JP" sz="2800" dirty="0" smtClean="0"/>
              <a:t>&gt;,…,&lt;id&gt;:&lt;type-</a:t>
            </a:r>
            <a:r>
              <a:rPr lang="en-US" altLang="ja-JP" sz="2800" dirty="0" err="1" smtClean="0"/>
              <a:t>exp</a:t>
            </a:r>
            <a:r>
              <a:rPr lang="en-US" altLang="ja-JP" sz="2800" dirty="0" smtClean="0"/>
              <a:t>&gt;}</a:t>
            </a:r>
            <a:endParaRPr kumimoji="1" lang="ja-JP" altLang="en-US" sz="2800" dirty="0"/>
          </a:p>
        </p:txBody>
      </p:sp>
      <p:sp>
        <p:nvSpPr>
          <p:cNvPr id="5" name="テキスト ボックス 4"/>
          <p:cNvSpPr txBox="1"/>
          <p:nvPr/>
        </p:nvSpPr>
        <p:spPr>
          <a:xfrm>
            <a:off x="457200" y="3863641"/>
            <a:ext cx="1728557" cy="954107"/>
          </a:xfrm>
          <a:prstGeom prst="rect">
            <a:avLst/>
          </a:prstGeom>
          <a:noFill/>
        </p:spPr>
        <p:txBody>
          <a:bodyPr wrap="square" rtlCol="0">
            <a:spAutoFit/>
          </a:bodyPr>
          <a:lstStyle/>
          <a:p>
            <a:r>
              <a:rPr kumimoji="1" lang="ja-JP" altLang="en-US" sz="2800" dirty="0" smtClean="0"/>
              <a:t>（型式の定義）</a:t>
            </a:r>
            <a:endParaRPr kumimoji="1" lang="ja-JP" altLang="en-US" sz="2800" dirty="0"/>
          </a:p>
        </p:txBody>
      </p:sp>
    </p:spTree>
    <p:extLst>
      <p:ext uri="{BB962C8B-B14F-4D97-AF65-F5344CB8AC3E}">
        <p14:creationId xmlns:p14="http://schemas.microsoft.com/office/powerpoint/2010/main" val="4877692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基本型</a:t>
            </a:r>
            <a:r>
              <a:rPr kumimoji="1" lang="en-US" altLang="ja-JP" dirty="0" smtClean="0"/>
              <a:t>(basic type)</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値が</a:t>
            </a:r>
            <a:r>
              <a:rPr kumimoji="1" lang="en-US" altLang="ja-JP" dirty="0" smtClean="0"/>
              <a:t>atomic</a:t>
            </a:r>
            <a:r>
              <a:rPr kumimoji="1" lang="ja-JP" altLang="en-US" dirty="0" smtClean="0"/>
              <a:t>な場合、その型は基本型である</a:t>
            </a:r>
            <a:r>
              <a:rPr lang="ja-JP" altLang="en-US" dirty="0" smtClean="0"/>
              <a:t>という。値がそれ以上分解できない場合その値は</a:t>
            </a:r>
            <a:r>
              <a:rPr lang="en-US" altLang="ja-JP" dirty="0" smtClean="0"/>
              <a:t>atomic</a:t>
            </a:r>
            <a:r>
              <a:rPr lang="ja-JP" altLang="en-US" dirty="0" smtClean="0"/>
              <a:t>であるという。</a:t>
            </a:r>
            <a:endParaRPr lang="en-US" altLang="ja-JP" dirty="0" smtClean="0"/>
          </a:p>
          <a:p>
            <a:pPr lvl="1"/>
            <a:r>
              <a:rPr kumimoji="1" lang="ja-JP" altLang="en-US" dirty="0" smtClean="0"/>
              <a:t>（例）集合</a:t>
            </a:r>
            <a:r>
              <a:rPr lang="en-US" altLang="ja-JP" dirty="0" smtClean="0"/>
              <a:t>{true, false}</a:t>
            </a:r>
            <a:r>
              <a:rPr lang="ja-JP" altLang="en-US" dirty="0" smtClean="0"/>
              <a:t>の値は</a:t>
            </a:r>
            <a:r>
              <a:rPr lang="en-US" altLang="ja-JP" dirty="0" smtClean="0"/>
              <a:t>atomic</a:t>
            </a:r>
            <a:r>
              <a:rPr lang="ja-JP" altLang="en-US" dirty="0" smtClean="0"/>
              <a:t>な値である。</a:t>
            </a:r>
            <a:endParaRPr lang="en-US" altLang="ja-JP" dirty="0" smtClean="0"/>
          </a:p>
          <a:p>
            <a:r>
              <a:rPr lang="ja-JP" altLang="en-US" dirty="0" smtClean="0"/>
              <a:t>基本型の値に対する操作は型毎に定義されており、等しさの比較などがある。</a:t>
            </a:r>
            <a:endParaRPr lang="en-US" altLang="ja-JP" dirty="0" smtClean="0"/>
          </a:p>
          <a:p>
            <a:pPr lvl="1"/>
            <a:r>
              <a:rPr lang="ja-JP" altLang="en-US" dirty="0" smtClean="0"/>
              <a:t>（例）</a:t>
            </a:r>
            <a:r>
              <a:rPr lang="en-US" altLang="ja-JP" dirty="0" smtClean="0"/>
              <a:t>2=2</a:t>
            </a:r>
            <a:r>
              <a:rPr lang="ja-JP" altLang="en-US" dirty="0" smtClean="0"/>
              <a:t>は</a:t>
            </a:r>
            <a:r>
              <a:rPr lang="en-US" altLang="ja-JP" dirty="0" smtClean="0"/>
              <a:t>true, 2≠2</a:t>
            </a:r>
            <a:r>
              <a:rPr lang="ja-JP" altLang="en-US" dirty="0" smtClean="0"/>
              <a:t>は</a:t>
            </a:r>
            <a:r>
              <a:rPr lang="en-US" altLang="ja-JP" dirty="0" smtClean="0"/>
              <a:t>false</a:t>
            </a:r>
            <a:r>
              <a:rPr lang="ja-JP" altLang="en-US" dirty="0" smtClean="0"/>
              <a:t>。</a:t>
            </a:r>
            <a:endParaRPr lang="en-US" altLang="ja-JP" dirty="0" smtClean="0"/>
          </a:p>
          <a:p>
            <a:pPr lvl="1"/>
            <a:endParaRPr lang="en-US" altLang="ja-JP" dirty="0" smtClean="0"/>
          </a:p>
          <a:p>
            <a:pPr lvl="1"/>
            <a:endParaRPr lang="en-US" altLang="ja-JP" dirty="0" smtClean="0"/>
          </a:p>
        </p:txBody>
      </p:sp>
    </p:spTree>
    <p:extLst>
      <p:ext uri="{BB962C8B-B14F-4D97-AF65-F5344CB8AC3E}">
        <p14:creationId xmlns:p14="http://schemas.microsoft.com/office/powerpoint/2010/main" val="1368351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63619"/>
          </a:xfrm>
        </p:spPr>
        <p:txBody>
          <a:bodyPr/>
          <a:lstStyle/>
          <a:p>
            <a:r>
              <a:rPr kumimoji="1" lang="en-US" altLang="ja-JP" dirty="0" smtClean="0"/>
              <a:t>ML</a:t>
            </a:r>
            <a:r>
              <a:rPr kumimoji="1" lang="ja-JP" altLang="en-US" dirty="0" smtClean="0"/>
              <a:t>の基本型</a:t>
            </a:r>
            <a:endParaRPr kumimoji="1" lang="ja-JP" altLang="en-US" dirty="0"/>
          </a:p>
        </p:txBody>
      </p:sp>
      <p:sp>
        <p:nvSpPr>
          <p:cNvPr id="3" name="コンテンツ プレースホルダー 2"/>
          <p:cNvSpPr>
            <a:spLocks noGrp="1"/>
          </p:cNvSpPr>
          <p:nvPr>
            <p:ph idx="1"/>
          </p:nvPr>
        </p:nvSpPr>
        <p:spPr>
          <a:xfrm>
            <a:off x="457200" y="1273857"/>
            <a:ext cx="8229600" cy="4465355"/>
          </a:xfrm>
        </p:spPr>
        <p:txBody>
          <a:bodyPr>
            <a:noAutofit/>
          </a:bodyPr>
          <a:lstStyle/>
          <a:p>
            <a:r>
              <a:rPr lang="en-US" altLang="ja-JP" dirty="0"/>
              <a:t>u</a:t>
            </a:r>
            <a:r>
              <a:rPr kumimoji="1" lang="en-US" altLang="ja-JP" dirty="0" smtClean="0"/>
              <a:t>nit</a:t>
            </a:r>
            <a:r>
              <a:rPr kumimoji="1" lang="ja-JP" altLang="en-US" sz="2800" dirty="0" smtClean="0"/>
              <a:t>型</a:t>
            </a:r>
            <a:endParaRPr kumimoji="1" lang="en-US" altLang="ja-JP" sz="2800" dirty="0" smtClean="0"/>
          </a:p>
          <a:p>
            <a:pPr lvl="1"/>
            <a:r>
              <a:rPr lang="en-US" altLang="ja-JP" sz="2400" dirty="0" smtClean="0"/>
              <a:t> () : unit</a:t>
            </a:r>
          </a:p>
          <a:p>
            <a:pPr lvl="1"/>
            <a:r>
              <a:rPr kumimoji="1" lang="ja-JP" altLang="en-US" sz="2400" dirty="0" smtClean="0"/>
              <a:t>返り値の必要ない関数の返り値、引数の必要ない関数の引数に用いられる。（</a:t>
            </a:r>
            <a:r>
              <a:rPr kumimoji="1" lang="en-US" altLang="ja-JP" sz="2400" dirty="0" smtClean="0"/>
              <a:t>C</a:t>
            </a:r>
            <a:r>
              <a:rPr kumimoji="1" lang="ja-JP" altLang="en-US" sz="2400" dirty="0" smtClean="0"/>
              <a:t>で言えば</a:t>
            </a:r>
            <a:r>
              <a:rPr kumimoji="1" lang="en-US" altLang="ja-JP" sz="2400" dirty="0" smtClean="0"/>
              <a:t>void</a:t>
            </a:r>
            <a:r>
              <a:rPr kumimoji="1" lang="ja-JP" altLang="en-US" sz="2400" dirty="0" smtClean="0"/>
              <a:t>型）</a:t>
            </a:r>
            <a:endParaRPr kumimoji="1" lang="en-US" altLang="ja-JP" sz="2400" dirty="0" smtClean="0"/>
          </a:p>
          <a:p>
            <a:r>
              <a:rPr lang="en-US" altLang="ja-JP" sz="2800" dirty="0" err="1"/>
              <a:t>b</a:t>
            </a:r>
            <a:r>
              <a:rPr kumimoji="1" lang="en-US" altLang="ja-JP" sz="2800" dirty="0" err="1" smtClean="0"/>
              <a:t>ool</a:t>
            </a:r>
            <a:r>
              <a:rPr kumimoji="1" lang="ja-JP" altLang="en-US" sz="2800" dirty="0" smtClean="0"/>
              <a:t>型</a:t>
            </a:r>
            <a:endParaRPr kumimoji="1" lang="en-US" altLang="ja-JP" sz="2800" dirty="0" smtClean="0"/>
          </a:p>
          <a:p>
            <a:pPr lvl="1"/>
            <a:r>
              <a:rPr lang="en-US" altLang="ja-JP" sz="2400" dirty="0"/>
              <a:t>t</a:t>
            </a:r>
            <a:r>
              <a:rPr kumimoji="1" lang="en-US" altLang="ja-JP" sz="2400" dirty="0" smtClean="0"/>
              <a:t>rue: </a:t>
            </a:r>
            <a:r>
              <a:rPr kumimoji="1" lang="en-US" altLang="ja-JP" sz="2400" dirty="0" err="1" smtClean="0"/>
              <a:t>bool</a:t>
            </a:r>
            <a:r>
              <a:rPr lang="en-US" altLang="ja-JP" sz="2400" dirty="0" smtClean="0"/>
              <a:t>,  false : </a:t>
            </a:r>
            <a:r>
              <a:rPr lang="en-US" altLang="ja-JP" sz="2400" dirty="0" err="1" smtClean="0"/>
              <a:t>bool</a:t>
            </a:r>
            <a:endParaRPr lang="en-US" altLang="ja-JP" sz="2400" dirty="0" smtClean="0"/>
          </a:p>
          <a:p>
            <a:pPr lvl="1"/>
            <a:r>
              <a:rPr lang="en-US" altLang="ja-JP" sz="2400" dirty="0" smtClean="0"/>
              <a:t>if</a:t>
            </a:r>
            <a:r>
              <a:rPr lang="ja-JP" altLang="en-US" sz="2400" dirty="0" smtClean="0"/>
              <a:t>式</a:t>
            </a:r>
            <a:r>
              <a:rPr lang="en-US" altLang="ja-JP" sz="2400" dirty="0" smtClean="0"/>
              <a:t> i</a:t>
            </a:r>
            <a:r>
              <a:rPr kumimoji="1" lang="en-US" altLang="ja-JP" sz="2400" dirty="0" smtClean="0"/>
              <a:t>f e1 then e2 else e3 </a:t>
            </a:r>
            <a:r>
              <a:rPr kumimoji="1" lang="ja-JP" altLang="en-US" sz="2400" dirty="0" smtClean="0"/>
              <a:t>において</a:t>
            </a:r>
            <a:r>
              <a:rPr kumimoji="1" lang="en-US" altLang="ja-JP" sz="2400" dirty="0" smtClean="0"/>
              <a:t>e1</a:t>
            </a:r>
            <a:r>
              <a:rPr kumimoji="1" lang="ja-JP" altLang="en-US" sz="2400" dirty="0" smtClean="0"/>
              <a:t>は</a:t>
            </a:r>
            <a:r>
              <a:rPr kumimoji="1" lang="en-US" altLang="ja-JP" sz="2400" dirty="0" err="1" smtClean="0"/>
              <a:t>bool</a:t>
            </a:r>
            <a:r>
              <a:rPr kumimoji="1" lang="ja-JP" altLang="en-US" sz="2400" dirty="0" smtClean="0"/>
              <a:t>型、</a:t>
            </a:r>
            <a:r>
              <a:rPr kumimoji="1" lang="en-US" altLang="ja-JP" sz="2400" dirty="0" smtClean="0"/>
              <a:t>e2</a:t>
            </a:r>
            <a:r>
              <a:rPr kumimoji="1" lang="ja-JP" altLang="en-US" sz="2400" dirty="0" smtClean="0"/>
              <a:t>と</a:t>
            </a:r>
            <a:r>
              <a:rPr kumimoji="1" lang="en-US" altLang="ja-JP" sz="2400" dirty="0" smtClean="0"/>
              <a:t>e3</a:t>
            </a:r>
            <a:r>
              <a:rPr kumimoji="1" lang="ja-JP" altLang="en-US" sz="2400" dirty="0" smtClean="0"/>
              <a:t>は何らかの同じ型を持たなければならない。</a:t>
            </a:r>
            <a:r>
              <a:rPr lang="en-US" altLang="ja-JP" sz="2400" dirty="0"/>
              <a:t>e</a:t>
            </a:r>
            <a:r>
              <a:rPr kumimoji="1" lang="en-US" altLang="ja-JP" sz="2400" dirty="0" smtClean="0"/>
              <a:t>lse</a:t>
            </a:r>
            <a:r>
              <a:rPr kumimoji="1" lang="ja-JP" altLang="en-US" sz="2400" dirty="0" smtClean="0"/>
              <a:t>パートのない</a:t>
            </a:r>
            <a:r>
              <a:rPr kumimoji="1" lang="en-US" altLang="ja-JP" sz="2400" dirty="0" smtClean="0"/>
              <a:t>if</a:t>
            </a:r>
            <a:r>
              <a:rPr kumimoji="1" lang="ja-JP" altLang="en-US" sz="2400" dirty="0" smtClean="0"/>
              <a:t>式はない。</a:t>
            </a:r>
            <a:endParaRPr kumimoji="1" lang="en-US" altLang="ja-JP" sz="2400" dirty="0" smtClean="0"/>
          </a:p>
          <a:p>
            <a:pPr lvl="1"/>
            <a:r>
              <a:rPr lang="ja-JP" altLang="en-US" sz="2400" dirty="0" smtClean="0"/>
              <a:t>論理演算子</a:t>
            </a:r>
            <a:r>
              <a:rPr lang="en-US" altLang="ja-JP" sz="2400" dirty="0" err="1" smtClean="0"/>
              <a:t>andalso</a:t>
            </a:r>
            <a:r>
              <a:rPr lang="en-US" altLang="ja-JP" sz="2400" dirty="0" smtClean="0"/>
              <a:t>, </a:t>
            </a:r>
            <a:r>
              <a:rPr lang="en-US" altLang="ja-JP" sz="2400" dirty="0" err="1" smtClean="0"/>
              <a:t>orelse</a:t>
            </a:r>
            <a:r>
              <a:rPr lang="en-US" altLang="ja-JP" sz="2400" dirty="0" smtClean="0"/>
              <a:t>, not</a:t>
            </a:r>
            <a:r>
              <a:rPr lang="ja-JP" altLang="en-US" sz="2400" dirty="0" smtClean="0"/>
              <a:t>は</a:t>
            </a:r>
            <a:r>
              <a:rPr lang="en-US" altLang="ja-JP" sz="2400" dirty="0" smtClean="0"/>
              <a:t>C</a:t>
            </a:r>
            <a:r>
              <a:rPr lang="ja-JP" altLang="en-US" sz="2400" dirty="0" smtClean="0"/>
              <a:t>の</a:t>
            </a:r>
            <a:r>
              <a:rPr lang="en-US" altLang="ja-JP" sz="2400" dirty="0" smtClean="0"/>
              <a:t>&amp;&amp;, ||, !</a:t>
            </a:r>
            <a:r>
              <a:rPr lang="ja-JP" altLang="en-US" sz="2400" dirty="0" smtClean="0"/>
              <a:t>に相当する。</a:t>
            </a:r>
            <a:endParaRPr lang="en-US" altLang="ja-JP" sz="2400" dirty="0" smtClean="0"/>
          </a:p>
        </p:txBody>
      </p:sp>
    </p:spTree>
    <p:extLst>
      <p:ext uri="{BB962C8B-B14F-4D97-AF65-F5344CB8AC3E}">
        <p14:creationId xmlns:p14="http://schemas.microsoft.com/office/powerpoint/2010/main" val="36551206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22566"/>
            <a:ext cx="8229600" cy="815693"/>
          </a:xfrm>
        </p:spPr>
        <p:txBody>
          <a:bodyPr/>
          <a:lstStyle/>
          <a:p>
            <a:r>
              <a:rPr kumimoji="1" lang="en-US" altLang="ja-JP" dirty="0" smtClean="0"/>
              <a:t>ML</a:t>
            </a:r>
            <a:r>
              <a:rPr kumimoji="1" lang="ja-JP" altLang="en-US" dirty="0" smtClean="0"/>
              <a:t>の基本型（続き）</a:t>
            </a:r>
            <a:endParaRPr kumimoji="1" lang="ja-JP" altLang="en-US" dirty="0"/>
          </a:p>
        </p:txBody>
      </p:sp>
      <p:sp>
        <p:nvSpPr>
          <p:cNvPr id="3" name="コンテンツ プレースホルダー 2"/>
          <p:cNvSpPr>
            <a:spLocks noGrp="1"/>
          </p:cNvSpPr>
          <p:nvPr>
            <p:ph idx="1"/>
          </p:nvPr>
        </p:nvSpPr>
        <p:spPr>
          <a:xfrm>
            <a:off x="457200" y="1232567"/>
            <a:ext cx="8229600" cy="4525963"/>
          </a:xfrm>
        </p:spPr>
        <p:txBody>
          <a:bodyPr>
            <a:normAutofit fontScale="92500" lnSpcReduction="10000"/>
          </a:bodyPr>
          <a:lstStyle/>
          <a:p>
            <a:r>
              <a:rPr lang="en-US" altLang="ja-JP" dirty="0" err="1" smtClean="0"/>
              <a:t>int</a:t>
            </a:r>
            <a:r>
              <a:rPr lang="ja-JP" altLang="en-US" dirty="0" smtClean="0"/>
              <a:t>型</a:t>
            </a:r>
            <a:endParaRPr lang="en-US" altLang="ja-JP" dirty="0" smtClean="0"/>
          </a:p>
          <a:p>
            <a:pPr lvl="1"/>
            <a:r>
              <a:rPr lang="en-US" altLang="ja-JP" dirty="0" smtClean="0"/>
              <a:t>0,1,2,..,-1,-2,… : </a:t>
            </a:r>
            <a:r>
              <a:rPr lang="en-US" altLang="ja-JP" dirty="0" err="1" smtClean="0"/>
              <a:t>int</a:t>
            </a:r>
            <a:endParaRPr lang="en-US" altLang="ja-JP" dirty="0" smtClean="0"/>
          </a:p>
          <a:p>
            <a:pPr lvl="1"/>
            <a:r>
              <a:rPr lang="en-US" altLang="ja-JP" dirty="0" smtClean="0"/>
              <a:t>+, -, *, div : </a:t>
            </a:r>
            <a:r>
              <a:rPr lang="en-US" altLang="ja-JP" dirty="0" err="1" smtClean="0"/>
              <a:t>int</a:t>
            </a:r>
            <a:r>
              <a:rPr lang="en-US" altLang="ja-JP" dirty="0" smtClean="0"/>
              <a:t> *</a:t>
            </a:r>
            <a:r>
              <a:rPr lang="en-US" altLang="ja-JP" dirty="0"/>
              <a:t> </a:t>
            </a:r>
            <a:r>
              <a:rPr lang="en-US" altLang="ja-JP" dirty="0" err="1" smtClean="0"/>
              <a:t>int</a:t>
            </a:r>
            <a:r>
              <a:rPr lang="en-US" altLang="ja-JP" dirty="0" smtClean="0"/>
              <a:t> -&gt; </a:t>
            </a:r>
            <a:r>
              <a:rPr lang="en-US" altLang="ja-JP" dirty="0" err="1" smtClean="0"/>
              <a:t>int</a:t>
            </a:r>
            <a:r>
              <a:rPr lang="en-US" altLang="ja-JP" dirty="0" smtClean="0"/>
              <a:t> (</a:t>
            </a:r>
            <a:r>
              <a:rPr lang="ja-JP" altLang="en-US" dirty="0" smtClean="0"/>
              <a:t>これらは中置演算子</a:t>
            </a:r>
            <a:r>
              <a:rPr lang="en-US" altLang="ja-JP" dirty="0" smtClean="0"/>
              <a:t>)</a:t>
            </a:r>
          </a:p>
          <a:p>
            <a:r>
              <a:rPr lang="en-US" altLang="ja-JP" dirty="0"/>
              <a:t>s</a:t>
            </a:r>
            <a:r>
              <a:rPr kumimoji="1" lang="en-US" altLang="ja-JP" dirty="0" smtClean="0"/>
              <a:t>tring</a:t>
            </a:r>
            <a:r>
              <a:rPr kumimoji="1" lang="ja-JP" altLang="en-US" dirty="0" smtClean="0"/>
              <a:t>型</a:t>
            </a:r>
            <a:endParaRPr kumimoji="1" lang="en-US" altLang="ja-JP" dirty="0" smtClean="0"/>
          </a:p>
          <a:p>
            <a:pPr lvl="1"/>
            <a:r>
              <a:rPr lang="ja-JP" altLang="en-US" dirty="0" smtClean="0"/>
              <a:t>ダブルクォートで囲んだ記号列</a:t>
            </a:r>
            <a:endParaRPr lang="en-US" altLang="ja-JP" dirty="0" smtClean="0"/>
          </a:p>
          <a:p>
            <a:pPr lvl="1"/>
            <a:r>
              <a:rPr kumimoji="1" lang="ja-JP" altLang="en-US" dirty="0" smtClean="0"/>
              <a:t>文字列連結演算子</a:t>
            </a:r>
            <a:r>
              <a:rPr kumimoji="1" lang="en-US" altLang="ja-JP" dirty="0" smtClean="0"/>
              <a:t>^ : string * string -&gt; string (</a:t>
            </a:r>
            <a:r>
              <a:rPr kumimoji="1" lang="ja-JP" altLang="en-US" dirty="0" smtClean="0"/>
              <a:t>中値</a:t>
            </a:r>
            <a:r>
              <a:rPr kumimoji="1" lang="en-US" altLang="ja-JP" dirty="0" smtClean="0"/>
              <a:t>)</a:t>
            </a:r>
          </a:p>
          <a:p>
            <a:r>
              <a:rPr lang="en-US" altLang="ja-JP" dirty="0"/>
              <a:t>r</a:t>
            </a:r>
            <a:r>
              <a:rPr lang="en-US" altLang="ja-JP" dirty="0" smtClean="0"/>
              <a:t>eal</a:t>
            </a:r>
            <a:r>
              <a:rPr lang="ja-JP" altLang="en-US" dirty="0" smtClean="0"/>
              <a:t>型</a:t>
            </a:r>
            <a:endParaRPr lang="en-US" altLang="ja-JP" dirty="0" smtClean="0"/>
          </a:p>
          <a:p>
            <a:pPr lvl="1"/>
            <a:r>
              <a:rPr kumimoji="1" lang="en-US" altLang="ja-JP" dirty="0" smtClean="0"/>
              <a:t>1.0, 2.0, 3.14159, 4.4444, … : real</a:t>
            </a:r>
          </a:p>
          <a:p>
            <a:pPr lvl="1"/>
            <a:r>
              <a:rPr lang="en-US" altLang="ja-JP" dirty="0" smtClean="0"/>
              <a:t>+, -, *</a:t>
            </a:r>
            <a:r>
              <a:rPr lang="ja-JP" altLang="en-US" dirty="0" smtClean="0"/>
              <a:t>は</a:t>
            </a:r>
            <a:r>
              <a:rPr lang="en-US" altLang="ja-JP" dirty="0" smtClean="0"/>
              <a:t>real, </a:t>
            </a:r>
            <a:r>
              <a:rPr lang="en-US" altLang="ja-JP" dirty="0" err="1" smtClean="0"/>
              <a:t>int</a:t>
            </a:r>
            <a:r>
              <a:rPr lang="ja-JP" altLang="en-US" dirty="0" smtClean="0"/>
              <a:t>どちらにも適用可。</a:t>
            </a:r>
            <a:r>
              <a:rPr lang="en-US" altLang="ja-JP" dirty="0" smtClean="0"/>
              <a:t>(</a:t>
            </a:r>
            <a:r>
              <a:rPr lang="ja-JP" altLang="en-US" dirty="0" smtClean="0"/>
              <a:t>ただし左右が同じ型でなければならない）</a:t>
            </a:r>
            <a:endParaRPr lang="en-US" altLang="ja-JP" dirty="0" smtClean="0"/>
          </a:p>
        </p:txBody>
      </p:sp>
      <p:sp>
        <p:nvSpPr>
          <p:cNvPr id="4" name="テキスト ボックス 3"/>
          <p:cNvSpPr txBox="1"/>
          <p:nvPr/>
        </p:nvSpPr>
        <p:spPr>
          <a:xfrm>
            <a:off x="457200" y="5758530"/>
            <a:ext cx="8379228" cy="830997"/>
          </a:xfrm>
          <a:prstGeom prst="rect">
            <a:avLst/>
          </a:prstGeom>
          <a:noFill/>
        </p:spPr>
        <p:txBody>
          <a:bodyPr wrap="square" rtlCol="0">
            <a:spAutoFit/>
          </a:bodyPr>
          <a:lstStyle/>
          <a:p>
            <a:r>
              <a:rPr lang="en-US" altLang="ja-JP" sz="2400" dirty="0"/>
              <a:t>r</a:t>
            </a:r>
            <a:r>
              <a:rPr kumimoji="1" lang="en-US" altLang="ja-JP" sz="2400" dirty="0" smtClean="0"/>
              <a:t>eal</a:t>
            </a:r>
            <a:r>
              <a:rPr kumimoji="1" lang="ja-JP" altLang="en-US" sz="2400" dirty="0" smtClean="0"/>
              <a:t>関数で</a:t>
            </a:r>
            <a:r>
              <a:rPr kumimoji="1" lang="en-US" altLang="ja-JP" sz="2400" dirty="0" err="1" smtClean="0"/>
              <a:t>int</a:t>
            </a:r>
            <a:r>
              <a:rPr kumimoji="1" lang="ja-JP" altLang="en-US" sz="2400" dirty="0" smtClean="0"/>
              <a:t>から</a:t>
            </a:r>
            <a:r>
              <a:rPr kumimoji="1" lang="en-US" altLang="ja-JP" sz="2400" dirty="0" smtClean="0"/>
              <a:t>real</a:t>
            </a:r>
            <a:r>
              <a:rPr kumimoji="1" lang="ja-JP" altLang="en-US" sz="2400" dirty="0" smtClean="0"/>
              <a:t>への変換を行う。例えば</a:t>
            </a:r>
            <a:r>
              <a:rPr lang="en-US" altLang="ja-JP" sz="2400" dirty="0" smtClean="0"/>
              <a:t>r</a:t>
            </a:r>
            <a:r>
              <a:rPr kumimoji="1" lang="en-US" altLang="ja-JP" sz="2400" dirty="0" smtClean="0"/>
              <a:t>eal(3)</a:t>
            </a:r>
            <a:r>
              <a:rPr kumimoji="1" lang="ja-JP" altLang="en-US" sz="2400" dirty="0" smtClean="0"/>
              <a:t>は</a:t>
            </a:r>
            <a:r>
              <a:rPr kumimoji="1" lang="en-US" altLang="ja-JP" sz="2400" dirty="0" smtClean="0"/>
              <a:t>3.0</a:t>
            </a:r>
            <a:r>
              <a:rPr kumimoji="1" lang="ja-JP" altLang="en-US" sz="2400" dirty="0" smtClean="0"/>
              <a:t>。</a:t>
            </a:r>
            <a:r>
              <a:rPr kumimoji="1" lang="en-US" altLang="ja-JP" sz="2400" dirty="0" smtClean="0"/>
              <a:t>ML</a:t>
            </a:r>
            <a:r>
              <a:rPr lang="ja-JP" altLang="en-US" sz="2400" dirty="0" smtClean="0"/>
              <a:t>は</a:t>
            </a:r>
            <a:r>
              <a:rPr kumimoji="1" lang="ja-JP" altLang="en-US" sz="2400" dirty="0" smtClean="0"/>
              <a:t>型推論を行うので、明示的な変換を行うのは仕方がない。</a:t>
            </a:r>
            <a:endParaRPr kumimoji="1" lang="ja-JP" altLang="en-US" sz="2400" dirty="0"/>
          </a:p>
        </p:txBody>
      </p:sp>
    </p:spTree>
    <p:extLst>
      <p:ext uri="{BB962C8B-B14F-4D97-AF65-F5344CB8AC3E}">
        <p14:creationId xmlns:p14="http://schemas.microsoft.com/office/powerpoint/2010/main" val="428977110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組</a:t>
            </a:r>
            <a:r>
              <a:rPr kumimoji="1" lang="en-US" altLang="ja-JP" dirty="0" smtClean="0"/>
              <a:t>(tuple)</a:t>
            </a:r>
            <a:r>
              <a:rPr kumimoji="1" lang="ja-JP" altLang="en-US" dirty="0" smtClean="0"/>
              <a:t>、直積型</a:t>
            </a:r>
            <a:r>
              <a:rPr kumimoji="1" lang="en-US" altLang="ja-JP" dirty="0" smtClean="0"/>
              <a:t>(product type)</a:t>
            </a:r>
            <a:endParaRPr kumimoji="1" lang="ja-JP" altLang="en-US" dirty="0"/>
          </a:p>
        </p:txBody>
      </p:sp>
      <p:sp>
        <p:nvSpPr>
          <p:cNvPr id="3" name="コンテンツ プレースホルダー 2"/>
          <p:cNvSpPr>
            <a:spLocks noGrp="1"/>
          </p:cNvSpPr>
          <p:nvPr>
            <p:ph idx="1"/>
          </p:nvPr>
        </p:nvSpPr>
        <p:spPr>
          <a:xfrm>
            <a:off x="457200" y="1600201"/>
            <a:ext cx="8379410" cy="3344450"/>
          </a:xfrm>
        </p:spPr>
        <p:txBody>
          <a:bodyPr>
            <a:noAutofit/>
          </a:bodyPr>
          <a:lstStyle/>
          <a:p>
            <a:r>
              <a:rPr kumimoji="1" lang="en-US" altLang="ja-JP" sz="2800" dirty="0" smtClean="0"/>
              <a:t>2</a:t>
            </a:r>
            <a:r>
              <a:rPr kumimoji="1" lang="ja-JP" altLang="en-US" sz="2800" dirty="0" smtClean="0"/>
              <a:t>つの型</a:t>
            </a:r>
            <a:r>
              <a:rPr kumimoji="1" lang="en-US" altLang="ja-JP" sz="2800" i="1" dirty="0" smtClean="0"/>
              <a:t>A</a:t>
            </a:r>
            <a:r>
              <a:rPr kumimoji="1" lang="en-US" altLang="ja-JP" sz="2800" dirty="0" smtClean="0"/>
              <a:t>, </a:t>
            </a:r>
            <a:r>
              <a:rPr kumimoji="1" lang="en-US" altLang="ja-JP" sz="2800" i="1" dirty="0" smtClean="0"/>
              <a:t>B</a:t>
            </a:r>
            <a:r>
              <a:rPr kumimoji="1" lang="ja-JP" altLang="en-US" sz="2800" dirty="0" smtClean="0"/>
              <a:t>の直積型</a:t>
            </a:r>
            <a:r>
              <a:rPr kumimoji="1" lang="en-US" altLang="ja-JP" sz="2800" i="1" dirty="0" smtClean="0"/>
              <a:t>A</a:t>
            </a:r>
            <a:r>
              <a:rPr kumimoji="1" lang="en-US" altLang="ja-JP" sz="2800" dirty="0" smtClean="0"/>
              <a:t>*</a:t>
            </a:r>
            <a:r>
              <a:rPr kumimoji="1" lang="en-US" altLang="ja-JP" sz="2800" i="1" dirty="0" smtClean="0"/>
              <a:t>B</a:t>
            </a:r>
            <a:r>
              <a:rPr kumimoji="1" lang="ja-JP" altLang="en-US" sz="2800" dirty="0" smtClean="0"/>
              <a:t>は型</a:t>
            </a:r>
            <a:r>
              <a:rPr kumimoji="1" lang="en-US" altLang="ja-JP" sz="2800" i="1" dirty="0" smtClean="0"/>
              <a:t>A</a:t>
            </a:r>
            <a:r>
              <a:rPr kumimoji="1" lang="ja-JP" altLang="en-US" sz="2800" dirty="0" smtClean="0"/>
              <a:t>の値と型</a:t>
            </a:r>
            <a:r>
              <a:rPr kumimoji="1" lang="en-US" altLang="ja-JP" sz="2800" i="1" dirty="0" smtClean="0"/>
              <a:t>B</a:t>
            </a:r>
            <a:r>
              <a:rPr kumimoji="1" lang="ja-JP" altLang="en-US" sz="2800" dirty="0" smtClean="0"/>
              <a:t>の値の対</a:t>
            </a:r>
            <a:r>
              <a:rPr lang="ja-JP" altLang="en-US" sz="2800" dirty="0" smtClean="0"/>
              <a:t>から成る。</a:t>
            </a:r>
            <a:endParaRPr lang="en-US" altLang="ja-JP" sz="2800" dirty="0" smtClean="0"/>
          </a:p>
          <a:p>
            <a:pPr lvl="1"/>
            <a:r>
              <a:rPr lang="ja-JP" altLang="en-US" sz="2400" dirty="0" smtClean="0"/>
              <a:t>（例）</a:t>
            </a:r>
            <a:r>
              <a:rPr lang="en-US" altLang="ja-JP" sz="2400" dirty="0" smtClean="0"/>
              <a:t>(1, “one”)</a:t>
            </a:r>
            <a:r>
              <a:rPr lang="ja-JP" altLang="en-US" sz="2400" dirty="0" smtClean="0"/>
              <a:t>は整数</a:t>
            </a:r>
            <a:r>
              <a:rPr lang="en-US" altLang="ja-JP" sz="2400" dirty="0" smtClean="0"/>
              <a:t>1</a:t>
            </a:r>
            <a:r>
              <a:rPr lang="ja-JP" altLang="en-US" sz="2400" dirty="0" smtClean="0"/>
              <a:t>と文字列</a:t>
            </a:r>
            <a:r>
              <a:rPr lang="en-US" altLang="ja-JP" sz="2400" dirty="0" smtClean="0"/>
              <a:t>”one”</a:t>
            </a:r>
            <a:r>
              <a:rPr lang="ja-JP" altLang="en-US" sz="2400" dirty="0" smtClean="0"/>
              <a:t>から成る対である。</a:t>
            </a:r>
            <a:endParaRPr lang="en-US" altLang="ja-JP" sz="2400" dirty="0" smtClean="0"/>
          </a:p>
          <a:p>
            <a:r>
              <a:rPr lang="en-US" altLang="ja-JP" sz="2800" i="1" dirty="0"/>
              <a:t>n</a:t>
            </a:r>
            <a:r>
              <a:rPr lang="ja-JP" altLang="en-US" sz="2800" dirty="0" smtClean="0"/>
              <a:t>個の型の直積</a:t>
            </a:r>
            <a:r>
              <a:rPr lang="en-US" altLang="ja-JP" sz="2800" i="1" dirty="0" smtClean="0"/>
              <a:t>A</a:t>
            </a:r>
            <a:r>
              <a:rPr lang="en-US" altLang="ja-JP" sz="2800" baseline="-25000" dirty="0" smtClean="0"/>
              <a:t>1</a:t>
            </a:r>
            <a:r>
              <a:rPr lang="en-US" altLang="ja-JP" sz="2800" dirty="0" smtClean="0"/>
              <a:t>*</a:t>
            </a:r>
            <a:r>
              <a:rPr lang="en-US" altLang="ja-JP" sz="2800" i="1" dirty="0" smtClean="0"/>
              <a:t>A</a:t>
            </a:r>
            <a:r>
              <a:rPr lang="en-US" altLang="ja-JP" sz="2800" baseline="-25000" dirty="0" smtClean="0"/>
              <a:t>2</a:t>
            </a:r>
            <a:r>
              <a:rPr lang="en-US" altLang="ja-JP" sz="2800" dirty="0" smtClean="0"/>
              <a:t>*…*</a:t>
            </a:r>
            <a:r>
              <a:rPr lang="en-US" altLang="ja-JP" sz="2800" i="1" dirty="0" smtClean="0"/>
              <a:t>A</a:t>
            </a:r>
            <a:r>
              <a:rPr lang="en-US" altLang="ja-JP" sz="2800" i="1" baseline="-25000" dirty="0" smtClean="0"/>
              <a:t>n</a:t>
            </a:r>
            <a:r>
              <a:rPr lang="ja-JP" altLang="en-US" sz="2800" dirty="0" smtClean="0"/>
              <a:t>は組</a:t>
            </a:r>
            <a:r>
              <a:rPr lang="en-US" altLang="ja-JP" sz="2800" dirty="0" smtClean="0"/>
              <a:t>(</a:t>
            </a:r>
            <a:r>
              <a:rPr lang="en-US" altLang="ja-JP" sz="2800" i="1" dirty="0" smtClean="0"/>
              <a:t>a</a:t>
            </a:r>
            <a:r>
              <a:rPr lang="en-US" altLang="ja-JP" sz="2800" baseline="-25000" dirty="0" smtClean="0"/>
              <a:t>1</a:t>
            </a:r>
            <a:r>
              <a:rPr lang="en-US" altLang="ja-JP" sz="2800" dirty="0" smtClean="0"/>
              <a:t>,</a:t>
            </a:r>
            <a:r>
              <a:rPr lang="en-US" altLang="ja-JP" sz="2800" i="1" dirty="0" smtClean="0"/>
              <a:t>a</a:t>
            </a:r>
            <a:r>
              <a:rPr lang="en-US" altLang="ja-JP" sz="2800" baseline="-25000" dirty="0" smtClean="0"/>
              <a:t>2</a:t>
            </a:r>
            <a:r>
              <a:rPr lang="en-US" altLang="ja-JP" sz="2800" dirty="0" smtClean="0"/>
              <a:t>,…,</a:t>
            </a:r>
            <a:r>
              <a:rPr lang="en-US" altLang="ja-JP" sz="2800" i="1" dirty="0" smtClean="0"/>
              <a:t>a</a:t>
            </a:r>
            <a:r>
              <a:rPr lang="en-US" altLang="ja-JP" sz="2800" i="1" baseline="-25000" dirty="0" smtClean="0"/>
              <a:t>n</a:t>
            </a:r>
            <a:r>
              <a:rPr lang="en-US" altLang="ja-JP" sz="2800" dirty="0" smtClean="0"/>
              <a:t>)</a:t>
            </a:r>
            <a:r>
              <a:rPr lang="ja-JP" altLang="en-US" sz="2800" dirty="0" smtClean="0"/>
              <a:t>から成る（</a:t>
            </a:r>
            <a:r>
              <a:rPr lang="en-US" altLang="ja-JP" sz="2800" i="1" dirty="0" err="1" smtClean="0"/>
              <a:t>a</a:t>
            </a:r>
            <a:r>
              <a:rPr lang="en-US" altLang="ja-JP" sz="2800" i="1" baseline="-25000" dirty="0" err="1" smtClean="0"/>
              <a:t>i</a:t>
            </a:r>
            <a:r>
              <a:rPr lang="ja-JP" altLang="en-US" sz="2800" dirty="0" smtClean="0"/>
              <a:t>は型</a:t>
            </a:r>
            <a:r>
              <a:rPr lang="en-US" altLang="ja-JP" sz="2800" i="1" dirty="0" smtClean="0"/>
              <a:t>A</a:t>
            </a:r>
            <a:r>
              <a:rPr lang="en-US" altLang="ja-JP" sz="2800" i="1" baseline="-25000" dirty="0" smtClean="0"/>
              <a:t>i</a:t>
            </a:r>
            <a:r>
              <a:rPr lang="ja-JP" altLang="en-US" sz="2800" dirty="0" smtClean="0"/>
              <a:t>の値</a:t>
            </a:r>
            <a:r>
              <a:rPr lang="en-US" altLang="ja-JP" sz="2800" dirty="0" smtClean="0"/>
              <a:t>, 1 ≤ </a:t>
            </a:r>
            <a:r>
              <a:rPr lang="en-US" altLang="ja-JP" sz="2800" i="1" dirty="0" err="1" smtClean="0"/>
              <a:t>i</a:t>
            </a:r>
            <a:r>
              <a:rPr lang="en-US" altLang="ja-JP" sz="2800" dirty="0" smtClean="0"/>
              <a:t> ≤ </a:t>
            </a:r>
            <a:r>
              <a:rPr lang="en-US" altLang="ja-JP" sz="2800" i="1" dirty="0" smtClean="0"/>
              <a:t>n</a:t>
            </a:r>
            <a:r>
              <a:rPr lang="ja-JP" altLang="en-US" sz="2800" dirty="0" smtClean="0"/>
              <a:t>）。</a:t>
            </a:r>
            <a:endParaRPr lang="en-US" altLang="ja-JP" sz="2800" dirty="0" smtClean="0"/>
          </a:p>
          <a:p>
            <a:r>
              <a:rPr lang="ja-JP" altLang="en-US" sz="2800" dirty="0" smtClean="0"/>
              <a:t>直積型に対する演算は、対の最初の要素と</a:t>
            </a:r>
            <a:r>
              <a:rPr lang="en-US" altLang="ja-JP" sz="2800" dirty="0" smtClean="0"/>
              <a:t>2</a:t>
            </a:r>
            <a:r>
              <a:rPr lang="ja-JP" altLang="en-US" sz="2800" dirty="0" smtClean="0"/>
              <a:t>番目の要素を取り出す関数であり以下のように定義される。</a:t>
            </a:r>
            <a:endParaRPr lang="en-US" altLang="ja-JP" sz="2800" dirty="0" smtClean="0"/>
          </a:p>
        </p:txBody>
      </p:sp>
      <p:sp>
        <p:nvSpPr>
          <p:cNvPr id="4" name="テキスト ボックス 3"/>
          <p:cNvSpPr txBox="1"/>
          <p:nvPr/>
        </p:nvSpPr>
        <p:spPr>
          <a:xfrm>
            <a:off x="1634908" y="4899021"/>
            <a:ext cx="3177873" cy="954107"/>
          </a:xfrm>
          <a:prstGeom prst="rect">
            <a:avLst/>
          </a:prstGeom>
          <a:noFill/>
        </p:spPr>
        <p:txBody>
          <a:bodyPr wrap="none" rtlCol="0">
            <a:spAutoFit/>
          </a:bodyPr>
          <a:lstStyle/>
          <a:p>
            <a:r>
              <a:rPr lang="en-US" altLang="ja-JP" sz="2800" dirty="0"/>
              <a:t> </a:t>
            </a:r>
            <a:r>
              <a:rPr lang="en-US" altLang="ja-JP" sz="2800" b="1" dirty="0" smtClean="0"/>
              <a:t>fun</a:t>
            </a:r>
            <a:r>
              <a:rPr lang="en-US" altLang="ja-JP" sz="2800" dirty="0" smtClean="0"/>
              <a:t> first (</a:t>
            </a:r>
            <a:r>
              <a:rPr lang="en-US" altLang="ja-JP" sz="2800" dirty="0" err="1" smtClean="0"/>
              <a:t>x,y</a:t>
            </a:r>
            <a:r>
              <a:rPr lang="en-US" altLang="ja-JP" sz="2800" dirty="0" smtClean="0"/>
              <a:t>) = x;</a:t>
            </a:r>
          </a:p>
          <a:p>
            <a:r>
              <a:rPr kumimoji="1" lang="en-US" altLang="ja-JP" sz="2800" dirty="0"/>
              <a:t> </a:t>
            </a:r>
            <a:r>
              <a:rPr kumimoji="1" lang="en-US" altLang="ja-JP" sz="2800" b="1" dirty="0" smtClean="0"/>
              <a:t>fun</a:t>
            </a:r>
            <a:r>
              <a:rPr kumimoji="1" lang="en-US" altLang="ja-JP" sz="2800" dirty="0" smtClean="0"/>
              <a:t> second (</a:t>
            </a:r>
            <a:r>
              <a:rPr kumimoji="1" lang="en-US" altLang="ja-JP" sz="2800" dirty="0" err="1" smtClean="0"/>
              <a:t>x,y</a:t>
            </a:r>
            <a:r>
              <a:rPr kumimoji="1" lang="en-US" altLang="ja-JP" sz="2800" dirty="0" smtClean="0"/>
              <a:t>) = y;</a:t>
            </a:r>
            <a:endParaRPr kumimoji="1" lang="ja-JP" altLang="en-US" sz="2800" dirty="0"/>
          </a:p>
        </p:txBody>
      </p:sp>
      <p:sp>
        <p:nvSpPr>
          <p:cNvPr id="5" name="テキスト ボックス 4"/>
          <p:cNvSpPr txBox="1"/>
          <p:nvPr/>
        </p:nvSpPr>
        <p:spPr>
          <a:xfrm>
            <a:off x="797187" y="5925958"/>
            <a:ext cx="7499043" cy="523220"/>
          </a:xfrm>
          <a:prstGeom prst="rect">
            <a:avLst/>
          </a:prstGeom>
          <a:noFill/>
        </p:spPr>
        <p:txBody>
          <a:bodyPr wrap="none" rtlCol="0">
            <a:spAutoFit/>
          </a:bodyPr>
          <a:lstStyle/>
          <a:p>
            <a:r>
              <a:rPr kumimoji="1" lang="en-US" altLang="ja-JP" sz="2800" i="1" dirty="0" smtClean="0"/>
              <a:t>n</a:t>
            </a:r>
            <a:r>
              <a:rPr kumimoji="1" lang="ja-JP" altLang="en-US" sz="2800" dirty="0" smtClean="0"/>
              <a:t>個の直積</a:t>
            </a:r>
            <a:r>
              <a:rPr lang="ja-JP" altLang="en-US" sz="2800" dirty="0" smtClean="0"/>
              <a:t>型に対する演算も同様に定義される。</a:t>
            </a:r>
            <a:endParaRPr kumimoji="1" lang="en-US" altLang="ja-JP" sz="2800" dirty="0" smtClean="0"/>
          </a:p>
        </p:txBody>
      </p:sp>
    </p:spTree>
    <p:extLst>
      <p:ext uri="{BB962C8B-B14F-4D97-AF65-F5344CB8AC3E}">
        <p14:creationId xmlns:p14="http://schemas.microsoft.com/office/powerpoint/2010/main" val="302591154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75601"/>
          </a:xfrm>
        </p:spPr>
        <p:txBody>
          <a:bodyPr/>
          <a:lstStyle/>
          <a:p>
            <a:r>
              <a:rPr kumimoji="1" lang="ja-JP" altLang="en-US" dirty="0" smtClean="0"/>
              <a:t>組</a:t>
            </a:r>
            <a:r>
              <a:rPr kumimoji="1" lang="en-US" altLang="ja-JP" dirty="0" smtClean="0"/>
              <a:t>(tuple)</a:t>
            </a:r>
            <a:r>
              <a:rPr kumimoji="1" lang="ja-JP" altLang="en-US" dirty="0" smtClean="0"/>
              <a:t>の例</a:t>
            </a:r>
            <a:endParaRPr kumimoji="1" lang="ja-JP" altLang="en-US" dirty="0"/>
          </a:p>
        </p:txBody>
      </p:sp>
      <p:sp>
        <p:nvSpPr>
          <p:cNvPr id="3" name="コンテンツ プレースホルダー 2"/>
          <p:cNvSpPr>
            <a:spLocks noGrp="1"/>
          </p:cNvSpPr>
          <p:nvPr>
            <p:ph idx="1"/>
          </p:nvPr>
        </p:nvSpPr>
        <p:spPr>
          <a:xfrm>
            <a:off x="457200" y="1361120"/>
            <a:ext cx="8229600" cy="579908"/>
          </a:xfrm>
        </p:spPr>
        <p:txBody>
          <a:bodyPr>
            <a:normAutofit/>
          </a:bodyPr>
          <a:lstStyle/>
          <a:p>
            <a:pPr marL="0" lvl="1" indent="0">
              <a:buNone/>
            </a:pPr>
            <a:r>
              <a:rPr lang="ja-JP" altLang="en-US" dirty="0" smtClean="0"/>
              <a:t>対</a:t>
            </a:r>
            <a:r>
              <a:rPr lang="en-US" altLang="ja-JP" dirty="0" smtClean="0"/>
              <a:t>(pair)</a:t>
            </a:r>
            <a:r>
              <a:rPr lang="ja-JP" altLang="en-US" dirty="0" smtClean="0"/>
              <a:t>、</a:t>
            </a:r>
            <a:r>
              <a:rPr lang="ja-JP" altLang="en-US" dirty="0"/>
              <a:t>３つ</a:t>
            </a:r>
            <a:r>
              <a:rPr lang="ja-JP" altLang="en-US" dirty="0" smtClean="0"/>
              <a:t>組</a:t>
            </a:r>
            <a:r>
              <a:rPr lang="en-US" altLang="ja-JP" dirty="0" smtClean="0"/>
              <a:t>(triple)</a:t>
            </a:r>
            <a:r>
              <a:rPr lang="ja-JP" altLang="en-US" dirty="0" smtClean="0"/>
              <a:t>、</a:t>
            </a:r>
            <a:r>
              <a:rPr lang="ja-JP" altLang="en-US" dirty="0"/>
              <a:t>４つ</a:t>
            </a:r>
            <a:r>
              <a:rPr lang="ja-JP" altLang="en-US" dirty="0" smtClean="0"/>
              <a:t>組</a:t>
            </a:r>
            <a:r>
              <a:rPr lang="en-US" altLang="ja-JP" dirty="0" smtClean="0"/>
              <a:t>(quadruple)</a:t>
            </a:r>
            <a:r>
              <a:rPr lang="ja-JP" altLang="en-US" dirty="0" smtClean="0"/>
              <a:t>、</a:t>
            </a:r>
            <a:r>
              <a:rPr lang="en-US" altLang="ja-JP" dirty="0"/>
              <a:t>…</a:t>
            </a:r>
          </a:p>
          <a:p>
            <a:pPr marL="0" indent="0">
              <a:buNone/>
            </a:pPr>
            <a:endParaRPr kumimoji="1" lang="en-US" altLang="ja-JP" dirty="0" smtClean="0"/>
          </a:p>
        </p:txBody>
      </p:sp>
      <p:sp>
        <p:nvSpPr>
          <p:cNvPr id="4" name="テキスト ボックス 3"/>
          <p:cNvSpPr txBox="1"/>
          <p:nvPr/>
        </p:nvSpPr>
        <p:spPr>
          <a:xfrm>
            <a:off x="2257862" y="2001455"/>
            <a:ext cx="6538043" cy="4401205"/>
          </a:xfrm>
          <a:prstGeom prst="rect">
            <a:avLst/>
          </a:prstGeom>
          <a:noFill/>
        </p:spPr>
        <p:txBody>
          <a:bodyPr wrap="none" rtlCol="0">
            <a:spAutoFit/>
          </a:bodyPr>
          <a:lstStyle/>
          <a:p>
            <a:r>
              <a:rPr lang="en-US" altLang="ja-JP" sz="2800" dirty="0" smtClean="0"/>
              <a:t>- </a:t>
            </a:r>
            <a:r>
              <a:rPr lang="en-US" altLang="ja-JP" sz="2800" dirty="0"/>
              <a:t>(3</a:t>
            </a:r>
            <a:r>
              <a:rPr lang="en-US" altLang="ja-JP" sz="2800" dirty="0" smtClean="0"/>
              <a:t>, 4</a:t>
            </a:r>
            <a:r>
              <a:rPr lang="en-US" altLang="ja-JP" sz="2800" dirty="0"/>
              <a:t>);</a:t>
            </a:r>
          </a:p>
          <a:p>
            <a:r>
              <a:rPr lang="en-US" altLang="ja-JP" sz="2800" dirty="0" err="1"/>
              <a:t>val</a:t>
            </a:r>
            <a:r>
              <a:rPr lang="en-US" altLang="ja-JP" sz="2800" dirty="0"/>
              <a:t> it = (3,4) : </a:t>
            </a:r>
            <a:r>
              <a:rPr lang="en-US" altLang="ja-JP" sz="2800" dirty="0" err="1"/>
              <a:t>int</a:t>
            </a:r>
            <a:r>
              <a:rPr lang="en-US" altLang="ja-JP" sz="2800" dirty="0"/>
              <a:t> * </a:t>
            </a:r>
            <a:r>
              <a:rPr lang="en-US" altLang="ja-JP" sz="2800" dirty="0" err="1"/>
              <a:t>int</a:t>
            </a:r>
            <a:endParaRPr lang="en-US" altLang="ja-JP" sz="2800" dirty="0"/>
          </a:p>
          <a:p>
            <a:r>
              <a:rPr lang="en-US" altLang="ja-JP" sz="2800" dirty="0"/>
              <a:t>- (4</a:t>
            </a:r>
            <a:r>
              <a:rPr lang="en-US" altLang="ja-JP" sz="2800" dirty="0" smtClean="0"/>
              <a:t>, 5.5, true</a:t>
            </a:r>
            <a:r>
              <a:rPr lang="en-US" altLang="ja-JP" sz="2800" dirty="0"/>
              <a:t>);</a:t>
            </a:r>
          </a:p>
          <a:p>
            <a:r>
              <a:rPr lang="en-US" altLang="ja-JP" sz="2800" dirty="0" err="1"/>
              <a:t>val</a:t>
            </a:r>
            <a:r>
              <a:rPr lang="en-US" altLang="ja-JP" sz="2800" dirty="0"/>
              <a:t> it = (4,5.5,true) : </a:t>
            </a:r>
            <a:r>
              <a:rPr lang="en-US" altLang="ja-JP" sz="2800" dirty="0" err="1"/>
              <a:t>int</a:t>
            </a:r>
            <a:r>
              <a:rPr lang="en-US" altLang="ja-JP" sz="2800" dirty="0"/>
              <a:t> * real * </a:t>
            </a:r>
            <a:r>
              <a:rPr lang="en-US" altLang="ja-JP" sz="2800" dirty="0" err="1"/>
              <a:t>bool</a:t>
            </a:r>
            <a:endParaRPr lang="en-US" altLang="ja-JP" sz="2800" dirty="0"/>
          </a:p>
          <a:p>
            <a:r>
              <a:rPr lang="en-US" altLang="ja-JP" sz="2800" dirty="0"/>
              <a:t>- ("Taro", "</a:t>
            </a:r>
            <a:r>
              <a:rPr lang="en-US" altLang="ja-JP" sz="2800" dirty="0" err="1"/>
              <a:t>Jiro</a:t>
            </a:r>
            <a:r>
              <a:rPr lang="en-US" altLang="ja-JP" sz="2800" dirty="0"/>
              <a:t>", 5);</a:t>
            </a:r>
          </a:p>
          <a:p>
            <a:r>
              <a:rPr lang="en-US" altLang="ja-JP" sz="2800" dirty="0" err="1"/>
              <a:t>val</a:t>
            </a:r>
            <a:r>
              <a:rPr lang="en-US" altLang="ja-JP" sz="2800" dirty="0"/>
              <a:t> it = ("Taro","Jiro",5) : string * string * </a:t>
            </a:r>
            <a:r>
              <a:rPr lang="en-US" altLang="ja-JP" sz="2800" dirty="0" err="1" smtClean="0"/>
              <a:t>int</a:t>
            </a:r>
            <a:endParaRPr lang="en-US" altLang="ja-JP" sz="2800" dirty="0" smtClean="0"/>
          </a:p>
          <a:p>
            <a:r>
              <a:rPr lang="en-US" altLang="ja-JP" sz="2800" dirty="0"/>
              <a:t>- #</a:t>
            </a:r>
            <a:r>
              <a:rPr lang="en-US" altLang="ja-JP" sz="2800" dirty="0" smtClean="0"/>
              <a:t>2 (</a:t>
            </a:r>
            <a:r>
              <a:rPr lang="en-US" altLang="ja-JP" sz="2800" dirty="0"/>
              <a:t>3</a:t>
            </a:r>
            <a:r>
              <a:rPr lang="en-US" altLang="ja-JP" sz="2800" dirty="0" smtClean="0"/>
              <a:t>, 4</a:t>
            </a:r>
            <a:r>
              <a:rPr lang="en-US" altLang="ja-JP" sz="2800" dirty="0"/>
              <a:t>);</a:t>
            </a:r>
          </a:p>
          <a:p>
            <a:r>
              <a:rPr lang="en-US" altLang="ja-JP" sz="2800" dirty="0" err="1"/>
              <a:t>val</a:t>
            </a:r>
            <a:r>
              <a:rPr lang="en-US" altLang="ja-JP" sz="2800" dirty="0"/>
              <a:t> it = 4 : </a:t>
            </a:r>
            <a:r>
              <a:rPr lang="en-US" altLang="ja-JP" sz="2800" dirty="0" err="1"/>
              <a:t>int</a:t>
            </a:r>
            <a:endParaRPr lang="en-US" altLang="ja-JP" sz="2800" dirty="0"/>
          </a:p>
          <a:p>
            <a:r>
              <a:rPr lang="en-US" altLang="ja-JP" sz="2800" dirty="0"/>
              <a:t>- #</a:t>
            </a:r>
            <a:r>
              <a:rPr lang="en-US" altLang="ja-JP" sz="2800" dirty="0" smtClean="0"/>
              <a:t>1 (</a:t>
            </a:r>
            <a:r>
              <a:rPr lang="en-US" altLang="ja-JP" sz="2800" dirty="0"/>
              <a:t>"Taro"</a:t>
            </a:r>
            <a:r>
              <a:rPr lang="en-US" altLang="ja-JP" sz="2800" dirty="0" smtClean="0"/>
              <a:t>, "</a:t>
            </a:r>
            <a:r>
              <a:rPr lang="en-US" altLang="ja-JP" sz="2800" dirty="0"/>
              <a:t>Jiro"</a:t>
            </a:r>
            <a:r>
              <a:rPr lang="en-US" altLang="ja-JP" sz="2800" dirty="0" smtClean="0"/>
              <a:t>, 5</a:t>
            </a:r>
            <a:r>
              <a:rPr lang="en-US" altLang="ja-JP" sz="2800" dirty="0"/>
              <a:t>);     </a:t>
            </a:r>
          </a:p>
          <a:p>
            <a:r>
              <a:rPr lang="en-US" altLang="ja-JP" sz="2800" dirty="0" err="1"/>
              <a:t>val</a:t>
            </a:r>
            <a:r>
              <a:rPr lang="en-US" altLang="ja-JP" sz="2800" dirty="0"/>
              <a:t> it = "Taro" : string</a:t>
            </a:r>
            <a:endParaRPr kumimoji="1" lang="en-US" altLang="ja-JP" sz="2800" dirty="0" smtClean="0"/>
          </a:p>
        </p:txBody>
      </p:sp>
      <p:sp>
        <p:nvSpPr>
          <p:cNvPr id="5" name="正方形/長方形 4"/>
          <p:cNvSpPr/>
          <p:nvPr/>
        </p:nvSpPr>
        <p:spPr>
          <a:xfrm>
            <a:off x="541060" y="2033465"/>
            <a:ext cx="1620957" cy="523220"/>
          </a:xfrm>
          <a:prstGeom prst="rect">
            <a:avLst/>
          </a:prstGeom>
        </p:spPr>
        <p:txBody>
          <a:bodyPr wrap="none">
            <a:spAutoFit/>
          </a:bodyPr>
          <a:lstStyle/>
          <a:p>
            <a:r>
              <a:rPr lang="ja-JP" altLang="en-US" sz="2800" dirty="0" smtClean="0"/>
              <a:t>（組の例</a:t>
            </a:r>
            <a:r>
              <a:rPr lang="ja-JP" altLang="en-US" sz="2800" dirty="0"/>
              <a:t>）</a:t>
            </a:r>
            <a:endParaRPr lang="en-US" altLang="ja-JP" sz="2800" dirty="0"/>
          </a:p>
        </p:txBody>
      </p:sp>
      <p:sp>
        <p:nvSpPr>
          <p:cNvPr id="6" name="テキスト ボックス 5"/>
          <p:cNvSpPr txBox="1"/>
          <p:nvPr/>
        </p:nvSpPr>
        <p:spPr>
          <a:xfrm>
            <a:off x="311490" y="4600953"/>
            <a:ext cx="1862510" cy="954107"/>
          </a:xfrm>
          <a:prstGeom prst="rect">
            <a:avLst/>
          </a:prstGeom>
          <a:noFill/>
        </p:spPr>
        <p:txBody>
          <a:bodyPr wrap="square" rtlCol="0">
            <a:spAutoFit/>
          </a:bodyPr>
          <a:lstStyle/>
          <a:p>
            <a:r>
              <a:rPr kumimoji="1" lang="ja-JP" altLang="en-US" sz="2800" dirty="0" smtClean="0"/>
              <a:t>（組の要素の取得例）</a:t>
            </a:r>
            <a:endParaRPr kumimoji="1" lang="ja-JP" altLang="en-US" sz="2800" dirty="0"/>
          </a:p>
        </p:txBody>
      </p:sp>
    </p:spTree>
    <p:extLst>
      <p:ext uri="{BB962C8B-B14F-4D97-AF65-F5344CB8AC3E}">
        <p14:creationId xmlns:p14="http://schemas.microsoft.com/office/powerpoint/2010/main" val="310163469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レコード</a:t>
            </a:r>
            <a:r>
              <a:rPr kumimoji="1" lang="en-US" altLang="ja-JP" dirty="0" smtClean="0"/>
              <a:t>(record)</a:t>
            </a:r>
            <a:endParaRPr kumimoji="1" lang="ja-JP" altLang="en-US" dirty="0"/>
          </a:p>
        </p:txBody>
      </p:sp>
      <p:sp>
        <p:nvSpPr>
          <p:cNvPr id="4" name="正方形/長方形 3"/>
          <p:cNvSpPr/>
          <p:nvPr/>
        </p:nvSpPr>
        <p:spPr>
          <a:xfrm>
            <a:off x="1507277" y="3013157"/>
            <a:ext cx="6809860" cy="1815882"/>
          </a:xfrm>
          <a:prstGeom prst="rect">
            <a:avLst/>
          </a:prstGeom>
        </p:spPr>
        <p:txBody>
          <a:bodyPr wrap="square">
            <a:spAutoFit/>
          </a:bodyPr>
          <a:lstStyle/>
          <a:p>
            <a:r>
              <a:rPr lang="en-US" altLang="ja-JP" sz="2800" dirty="0" smtClean="0"/>
              <a:t>- {</a:t>
            </a:r>
            <a:r>
              <a:rPr lang="en-US" altLang="ja-JP" sz="2800" dirty="0" err="1"/>
              <a:t>first_name</a:t>
            </a:r>
            <a:r>
              <a:rPr lang="en-US" altLang="ja-JP" sz="2800" dirty="0"/>
              <a:t>="Donald"</a:t>
            </a:r>
            <a:r>
              <a:rPr lang="en-US" altLang="ja-JP" sz="2800" dirty="0" smtClean="0"/>
              <a:t>, </a:t>
            </a:r>
            <a:r>
              <a:rPr lang="en-US" altLang="ja-JP" sz="2800" dirty="0" err="1" smtClean="0"/>
              <a:t>last_name</a:t>
            </a:r>
            <a:r>
              <a:rPr lang="en-US" altLang="ja-JP" sz="2800" dirty="0"/>
              <a:t>="Knuth"};</a:t>
            </a:r>
          </a:p>
          <a:p>
            <a:r>
              <a:rPr lang="en-US" altLang="ja-JP" sz="2800" dirty="0" err="1"/>
              <a:t>val</a:t>
            </a:r>
            <a:r>
              <a:rPr lang="en-US" altLang="ja-JP" sz="2800" dirty="0"/>
              <a:t> it = {</a:t>
            </a:r>
            <a:r>
              <a:rPr lang="en-US" altLang="ja-JP" sz="2800" dirty="0" err="1"/>
              <a:t>first_name</a:t>
            </a:r>
            <a:r>
              <a:rPr lang="en-US" altLang="ja-JP" sz="2800" dirty="0"/>
              <a:t>="Donald"</a:t>
            </a:r>
            <a:r>
              <a:rPr lang="en-US" altLang="ja-JP" sz="2800" dirty="0" smtClean="0"/>
              <a:t>,</a:t>
            </a:r>
            <a:r>
              <a:rPr lang="en-US" altLang="ja-JP" sz="2800" dirty="0" err="1" smtClean="0"/>
              <a:t>last_name</a:t>
            </a:r>
            <a:r>
              <a:rPr lang="en-US" altLang="ja-JP" sz="2800" dirty="0"/>
              <a:t>="Knuth"}</a:t>
            </a:r>
          </a:p>
          <a:p>
            <a:r>
              <a:rPr lang="en-US" altLang="ja-JP" sz="2800" dirty="0"/>
              <a:t>  : {</a:t>
            </a:r>
            <a:r>
              <a:rPr lang="en-US" altLang="ja-JP" sz="2800" dirty="0" err="1"/>
              <a:t>first_name:string</a:t>
            </a:r>
            <a:r>
              <a:rPr lang="en-US" altLang="ja-JP" sz="2800" dirty="0"/>
              <a:t>, </a:t>
            </a:r>
            <a:r>
              <a:rPr lang="en-US" altLang="ja-JP" sz="2800" dirty="0" err="1"/>
              <a:t>last_name:string</a:t>
            </a:r>
            <a:r>
              <a:rPr lang="en-US" altLang="ja-JP" sz="2800" dirty="0"/>
              <a:t>}</a:t>
            </a:r>
            <a:endParaRPr lang="ja-JP" altLang="en-US" sz="2800" dirty="0"/>
          </a:p>
        </p:txBody>
      </p:sp>
      <p:sp>
        <p:nvSpPr>
          <p:cNvPr id="5" name="正方形/長方形 4"/>
          <p:cNvSpPr/>
          <p:nvPr/>
        </p:nvSpPr>
        <p:spPr>
          <a:xfrm>
            <a:off x="529770" y="3037669"/>
            <a:ext cx="902811" cy="523220"/>
          </a:xfrm>
          <a:prstGeom prst="rect">
            <a:avLst/>
          </a:prstGeom>
        </p:spPr>
        <p:txBody>
          <a:bodyPr wrap="none">
            <a:spAutoFit/>
          </a:bodyPr>
          <a:lstStyle/>
          <a:p>
            <a:r>
              <a:rPr lang="ja-JP" altLang="en-US" sz="2800" dirty="0"/>
              <a:t>（例）</a:t>
            </a:r>
            <a:endParaRPr lang="en-US" altLang="ja-JP" sz="2800" dirty="0"/>
          </a:p>
        </p:txBody>
      </p:sp>
      <p:sp>
        <p:nvSpPr>
          <p:cNvPr id="6" name="正方形/長方形 5"/>
          <p:cNvSpPr/>
          <p:nvPr/>
        </p:nvSpPr>
        <p:spPr>
          <a:xfrm>
            <a:off x="622978" y="1417638"/>
            <a:ext cx="7907029" cy="1384995"/>
          </a:xfrm>
          <a:prstGeom prst="rect">
            <a:avLst/>
          </a:prstGeom>
        </p:spPr>
        <p:txBody>
          <a:bodyPr wrap="square">
            <a:spAutoFit/>
          </a:bodyPr>
          <a:lstStyle/>
          <a:p>
            <a:r>
              <a:rPr lang="en-US" altLang="ja-JP" sz="2800" dirty="0"/>
              <a:t>C</a:t>
            </a:r>
            <a:r>
              <a:rPr lang="ja-JP" altLang="en-US" sz="2800" dirty="0"/>
              <a:t>の構造体、</a:t>
            </a:r>
            <a:r>
              <a:rPr lang="en-US" altLang="ja-JP" sz="2800" dirty="0"/>
              <a:t>Pascal</a:t>
            </a:r>
            <a:r>
              <a:rPr lang="ja-JP" altLang="en-US" sz="2800" dirty="0"/>
              <a:t>の</a:t>
            </a:r>
            <a:r>
              <a:rPr lang="ja-JP" altLang="en-US" sz="2800" dirty="0" smtClean="0"/>
              <a:t>レコードに対応する。</a:t>
            </a:r>
            <a:r>
              <a:rPr lang="ja-JP" altLang="en-US" sz="2800" dirty="0"/>
              <a:t>レコードは組と似ているが、各要素に名前がついているのが異なる。</a:t>
            </a:r>
            <a:endParaRPr lang="en-US" altLang="ja-JP" sz="2800" dirty="0"/>
          </a:p>
        </p:txBody>
      </p:sp>
    </p:spTree>
    <p:extLst>
      <p:ext uri="{BB962C8B-B14F-4D97-AF65-F5344CB8AC3E}">
        <p14:creationId xmlns:p14="http://schemas.microsoft.com/office/powerpoint/2010/main" val="294895845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リスト</a:t>
            </a:r>
            <a:r>
              <a:rPr kumimoji="1" lang="en-US" altLang="ja-JP" dirty="0" smtClean="0"/>
              <a:t>(list)</a:t>
            </a:r>
            <a:endParaRPr kumimoji="1" lang="ja-JP" altLang="en-US" dirty="0"/>
          </a:p>
        </p:txBody>
      </p:sp>
      <p:sp>
        <p:nvSpPr>
          <p:cNvPr id="3" name="コンテンツ プレースホルダー 2"/>
          <p:cNvSpPr>
            <a:spLocks noGrp="1"/>
          </p:cNvSpPr>
          <p:nvPr>
            <p:ph idx="1"/>
          </p:nvPr>
        </p:nvSpPr>
        <p:spPr>
          <a:xfrm>
            <a:off x="457200" y="1436260"/>
            <a:ext cx="8229600" cy="4147192"/>
          </a:xfrm>
        </p:spPr>
        <p:txBody>
          <a:bodyPr>
            <a:normAutofit/>
          </a:bodyPr>
          <a:lstStyle/>
          <a:p>
            <a:r>
              <a:rPr kumimoji="1" lang="ja-JP" altLang="en-US" sz="2800" dirty="0" smtClean="0"/>
              <a:t>リストは有限の長さの要素の列である。</a:t>
            </a:r>
            <a:endParaRPr kumimoji="1" lang="en-US" altLang="ja-JP" sz="2800" dirty="0" smtClean="0"/>
          </a:p>
          <a:p>
            <a:r>
              <a:rPr lang="ja-JP" altLang="en-US" sz="2800" dirty="0" smtClean="0"/>
              <a:t>型</a:t>
            </a:r>
            <a:r>
              <a:rPr lang="en-US" altLang="ja-JP" sz="2800" i="1" dirty="0" smtClean="0"/>
              <a:t>A</a:t>
            </a:r>
            <a:r>
              <a:rPr lang="en-US" altLang="ja-JP" sz="2800" dirty="0" smtClean="0"/>
              <a:t> </a:t>
            </a:r>
            <a:r>
              <a:rPr lang="en-US" altLang="ja-JP" sz="2800" b="1" dirty="0" smtClean="0"/>
              <a:t>list</a:t>
            </a:r>
            <a:r>
              <a:rPr lang="ja-JP" altLang="en-US" sz="2800" dirty="0" smtClean="0"/>
              <a:t>は</a:t>
            </a:r>
            <a:r>
              <a:rPr lang="en-US" altLang="ja-JP" sz="2800" i="1" dirty="0" smtClean="0"/>
              <a:t>A</a:t>
            </a:r>
            <a:r>
              <a:rPr lang="ja-JP" altLang="en-US" sz="2800" dirty="0" smtClean="0"/>
              <a:t>型の要素のリスト全てから成る。</a:t>
            </a:r>
            <a:endParaRPr lang="en-US" altLang="ja-JP" sz="2800" dirty="0" smtClean="0"/>
          </a:p>
          <a:p>
            <a:pPr lvl="1"/>
            <a:r>
              <a:rPr lang="ja-JP" altLang="en-US" sz="2400" dirty="0" smtClean="0"/>
              <a:t>（例）</a:t>
            </a:r>
            <a:r>
              <a:rPr lang="en-US" altLang="ja-JP" sz="2400" b="1" dirty="0" err="1" smtClean="0"/>
              <a:t>int</a:t>
            </a:r>
            <a:r>
              <a:rPr lang="en-US" altLang="ja-JP" sz="2400" b="1" dirty="0" smtClean="0"/>
              <a:t> list</a:t>
            </a:r>
            <a:r>
              <a:rPr lang="ja-JP" altLang="en-US" sz="2400" dirty="0" smtClean="0"/>
              <a:t>は整数のリスト全てから成る。</a:t>
            </a:r>
            <a:endParaRPr lang="en-US" altLang="ja-JP" sz="2400" dirty="0" smtClean="0"/>
          </a:p>
          <a:p>
            <a:r>
              <a:rPr lang="ja-JP" altLang="en-US" sz="2800" dirty="0" smtClean="0"/>
              <a:t>リストの要素は</a:t>
            </a:r>
            <a:r>
              <a:rPr lang="en-US" altLang="ja-JP" sz="2800" dirty="0" smtClean="0"/>
              <a:t> [ </a:t>
            </a:r>
            <a:r>
              <a:rPr lang="ja-JP" altLang="en-US" sz="2800" dirty="0" smtClean="0"/>
              <a:t>と</a:t>
            </a:r>
            <a:r>
              <a:rPr lang="en-US" altLang="ja-JP" sz="2800" dirty="0" smtClean="0"/>
              <a:t> ] </a:t>
            </a:r>
            <a:r>
              <a:rPr lang="ja-JP" altLang="en-US" sz="2800" dirty="0" smtClean="0"/>
              <a:t>の間にコンマで区切って書かれる。空リストは</a:t>
            </a:r>
            <a:r>
              <a:rPr lang="en-US" altLang="ja-JP" sz="2800" dirty="0" smtClean="0"/>
              <a:t>[ ]</a:t>
            </a:r>
            <a:r>
              <a:rPr lang="ja-JP" altLang="en-US" sz="2800" dirty="0" smtClean="0"/>
              <a:t>あるいは</a:t>
            </a:r>
            <a:r>
              <a:rPr lang="en-US" altLang="ja-JP" sz="2800" b="1" dirty="0" smtClean="0"/>
              <a:t>nil</a:t>
            </a:r>
            <a:r>
              <a:rPr lang="ja-JP" altLang="en-US" sz="2800" dirty="0" smtClean="0"/>
              <a:t>と書かれる。</a:t>
            </a:r>
            <a:endParaRPr lang="en-US" altLang="ja-JP" sz="2800" dirty="0" smtClean="0"/>
          </a:p>
          <a:p>
            <a:pPr lvl="1"/>
            <a:r>
              <a:rPr lang="ja-JP" altLang="en-US" sz="2400" dirty="0" smtClean="0"/>
              <a:t>（例）</a:t>
            </a:r>
            <a:r>
              <a:rPr lang="en-US" altLang="ja-JP" sz="2400" dirty="0" smtClean="0"/>
              <a:t>[1,2,3]</a:t>
            </a:r>
            <a:r>
              <a:rPr lang="ja-JP" altLang="en-US" sz="2400" dirty="0" smtClean="0"/>
              <a:t>は３つの整数</a:t>
            </a:r>
            <a:r>
              <a:rPr lang="en-US" altLang="ja-JP" sz="2400" dirty="0" smtClean="0"/>
              <a:t>1,2,3</a:t>
            </a:r>
            <a:r>
              <a:rPr lang="ja-JP" altLang="en-US" sz="2400" dirty="0" smtClean="0"/>
              <a:t>のリストであり、</a:t>
            </a:r>
            <a:r>
              <a:rPr lang="en-US" altLang="ja-JP" sz="2400" dirty="0" smtClean="0"/>
              <a:t>[“red”, “white”, “blue”]</a:t>
            </a:r>
            <a:r>
              <a:rPr lang="ja-JP" altLang="en-US" sz="2400" dirty="0" smtClean="0"/>
              <a:t>は３つの文字列</a:t>
            </a:r>
            <a:r>
              <a:rPr lang="en-US" altLang="ja-JP" sz="2400" dirty="0" smtClean="0"/>
              <a:t>”red”, “white”, “blue”</a:t>
            </a:r>
            <a:r>
              <a:rPr lang="ja-JP" altLang="en-US" sz="2400" dirty="0" smtClean="0"/>
              <a:t>のリストである。</a:t>
            </a:r>
            <a:endParaRPr lang="en-US" altLang="ja-JP" sz="2400" dirty="0" smtClean="0"/>
          </a:p>
          <a:p>
            <a:pPr lvl="1"/>
            <a:r>
              <a:rPr lang="en-US" altLang="ja-JP" sz="2400" dirty="0"/>
              <a:t>cons</a:t>
            </a:r>
            <a:r>
              <a:rPr lang="ja-JP" altLang="en-US" sz="2400" dirty="0"/>
              <a:t>は</a:t>
            </a:r>
            <a:r>
              <a:rPr lang="en-US" altLang="ja-JP" sz="2400" dirty="0"/>
              <a:t>::</a:t>
            </a:r>
            <a:r>
              <a:rPr lang="ja-JP" altLang="en-US" sz="2400" dirty="0"/>
              <a:t>で記述する。</a:t>
            </a:r>
          </a:p>
          <a:p>
            <a:pPr lvl="1"/>
            <a:endParaRPr lang="en-US" altLang="ja-JP" sz="2400" dirty="0" smtClean="0"/>
          </a:p>
        </p:txBody>
      </p:sp>
      <p:sp>
        <p:nvSpPr>
          <p:cNvPr id="5" name="正方形/長方形 4"/>
          <p:cNvSpPr/>
          <p:nvPr/>
        </p:nvSpPr>
        <p:spPr>
          <a:xfrm>
            <a:off x="5229721" y="4826751"/>
            <a:ext cx="3457079" cy="1815882"/>
          </a:xfrm>
          <a:prstGeom prst="rect">
            <a:avLst/>
          </a:prstGeom>
        </p:spPr>
        <p:txBody>
          <a:bodyPr wrap="square">
            <a:spAutoFit/>
          </a:bodyPr>
          <a:lstStyle/>
          <a:p>
            <a:r>
              <a:rPr lang="en-US" altLang="ja-JP" sz="2800" dirty="0"/>
              <a:t>- 3::nil;</a:t>
            </a:r>
          </a:p>
          <a:p>
            <a:r>
              <a:rPr lang="en-US" altLang="ja-JP" sz="2800" dirty="0" err="1"/>
              <a:t>val</a:t>
            </a:r>
            <a:r>
              <a:rPr lang="en-US" altLang="ja-JP" sz="2800" dirty="0"/>
              <a:t> it = [3] : </a:t>
            </a:r>
            <a:r>
              <a:rPr lang="en-US" altLang="ja-JP" sz="2800" dirty="0" err="1"/>
              <a:t>int</a:t>
            </a:r>
            <a:r>
              <a:rPr lang="en-US" altLang="ja-JP" sz="2800" dirty="0"/>
              <a:t> list</a:t>
            </a:r>
          </a:p>
          <a:p>
            <a:r>
              <a:rPr lang="en-US" altLang="ja-JP" sz="2800" dirty="0"/>
              <a:t>- 4::5::it;</a:t>
            </a:r>
          </a:p>
          <a:p>
            <a:r>
              <a:rPr lang="en-US" altLang="ja-JP" sz="2800" dirty="0" err="1"/>
              <a:t>val</a:t>
            </a:r>
            <a:r>
              <a:rPr lang="en-US" altLang="ja-JP" sz="2800" dirty="0"/>
              <a:t> it = [4,5,3] : </a:t>
            </a:r>
            <a:r>
              <a:rPr lang="en-US" altLang="ja-JP" sz="2800" dirty="0" err="1"/>
              <a:t>int</a:t>
            </a:r>
            <a:r>
              <a:rPr lang="en-US" altLang="ja-JP" sz="2800" dirty="0"/>
              <a:t> list</a:t>
            </a:r>
            <a:endParaRPr lang="ja-JP" altLang="en-US" sz="2800" dirty="0"/>
          </a:p>
        </p:txBody>
      </p:sp>
      <p:sp>
        <p:nvSpPr>
          <p:cNvPr id="6" name="テキスト ボックス 5"/>
          <p:cNvSpPr txBox="1"/>
          <p:nvPr/>
        </p:nvSpPr>
        <p:spPr>
          <a:xfrm>
            <a:off x="4350870" y="4877849"/>
            <a:ext cx="902811" cy="523220"/>
          </a:xfrm>
          <a:prstGeom prst="rect">
            <a:avLst/>
          </a:prstGeom>
          <a:noFill/>
        </p:spPr>
        <p:txBody>
          <a:bodyPr wrap="none" rtlCol="0">
            <a:spAutoFit/>
          </a:bodyPr>
          <a:lstStyle/>
          <a:p>
            <a:r>
              <a:rPr kumimoji="1" lang="ja-JP" altLang="en-US" sz="2800" dirty="0" smtClean="0"/>
              <a:t>（例）</a:t>
            </a:r>
            <a:endParaRPr kumimoji="1" lang="ja-JP" altLang="en-US" sz="2800" dirty="0"/>
          </a:p>
        </p:txBody>
      </p:sp>
    </p:spTree>
    <p:extLst>
      <p:ext uri="{BB962C8B-B14F-4D97-AF65-F5344CB8AC3E}">
        <p14:creationId xmlns:p14="http://schemas.microsoft.com/office/powerpoint/2010/main" val="200978932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リスト</a:t>
            </a:r>
            <a:r>
              <a:rPr kumimoji="1" lang="en-US" altLang="ja-JP" dirty="0" smtClean="0"/>
              <a:t>(</a:t>
            </a:r>
            <a:r>
              <a:rPr kumimoji="1" lang="ja-JP" altLang="en-US" dirty="0" smtClean="0"/>
              <a:t>続き</a:t>
            </a:r>
            <a:r>
              <a:rPr kumimoji="1" lang="en-US" altLang="ja-JP" dirty="0" smtClean="0"/>
              <a:t>)</a:t>
            </a:r>
            <a:endParaRPr kumimoji="1" lang="ja-JP" altLang="en-US" dirty="0"/>
          </a:p>
        </p:txBody>
      </p:sp>
      <p:sp>
        <p:nvSpPr>
          <p:cNvPr id="6" name="テキスト ボックス 5"/>
          <p:cNvSpPr txBox="1"/>
          <p:nvPr/>
        </p:nvSpPr>
        <p:spPr>
          <a:xfrm>
            <a:off x="457201" y="1461421"/>
            <a:ext cx="7881122" cy="954107"/>
          </a:xfrm>
          <a:prstGeom prst="rect">
            <a:avLst/>
          </a:prstGeom>
          <a:noFill/>
        </p:spPr>
        <p:txBody>
          <a:bodyPr wrap="square" rtlCol="0">
            <a:spAutoFit/>
          </a:bodyPr>
          <a:lstStyle/>
          <a:p>
            <a:r>
              <a:rPr lang="en-US" altLang="ja-JP" sz="2800" dirty="0"/>
              <a:t>Lisp</a:t>
            </a:r>
            <a:r>
              <a:rPr lang="ja-JP" altLang="en-US" sz="2800" dirty="0"/>
              <a:t>におけるリストとは異なり</a:t>
            </a:r>
            <a:r>
              <a:rPr lang="ja-JP" altLang="en-US" sz="2800" dirty="0" smtClean="0"/>
              <a:t>、</a:t>
            </a:r>
            <a:r>
              <a:rPr kumimoji="1" lang="en-US" altLang="ja-JP" sz="2800" dirty="0" smtClean="0"/>
              <a:t>ML</a:t>
            </a:r>
            <a:r>
              <a:rPr kumimoji="1" lang="ja-JP" altLang="en-US" sz="2800" dirty="0" smtClean="0"/>
              <a:t>のリストは要素がすべて同じ型でなければならない</a:t>
            </a:r>
            <a:r>
              <a:rPr lang="ja-JP" altLang="en-US" sz="2800" dirty="0" smtClean="0"/>
              <a:t>。</a:t>
            </a:r>
            <a:endParaRPr kumimoji="1" lang="en-US" altLang="ja-JP" sz="2800" dirty="0" smtClean="0"/>
          </a:p>
        </p:txBody>
      </p:sp>
      <p:sp>
        <p:nvSpPr>
          <p:cNvPr id="7" name="正方形/長方形 6"/>
          <p:cNvSpPr/>
          <p:nvPr/>
        </p:nvSpPr>
        <p:spPr>
          <a:xfrm>
            <a:off x="2285999" y="2550416"/>
            <a:ext cx="5621029" cy="3539431"/>
          </a:xfrm>
          <a:prstGeom prst="rect">
            <a:avLst/>
          </a:prstGeom>
        </p:spPr>
        <p:txBody>
          <a:bodyPr wrap="square">
            <a:spAutoFit/>
          </a:bodyPr>
          <a:lstStyle/>
          <a:p>
            <a:r>
              <a:rPr lang="is-IS" altLang="ja-JP" sz="2800" dirty="0"/>
              <a:t>- [1,2,3,4]; </a:t>
            </a:r>
          </a:p>
          <a:p>
            <a:r>
              <a:rPr lang="is-IS" altLang="ja-JP" sz="2800" dirty="0"/>
              <a:t>val it = [1,2,3,4] : int list</a:t>
            </a:r>
          </a:p>
          <a:p>
            <a:r>
              <a:rPr lang="is-IS" altLang="ja-JP" sz="2800" dirty="0"/>
              <a:t>- [true,false];</a:t>
            </a:r>
          </a:p>
          <a:p>
            <a:r>
              <a:rPr lang="is-IS" altLang="ja-JP" sz="2800" dirty="0"/>
              <a:t>val it = [true,false] : bool list</a:t>
            </a:r>
          </a:p>
          <a:p>
            <a:r>
              <a:rPr lang="is-IS" altLang="ja-JP" sz="2800" dirty="0"/>
              <a:t>- ["red","blue"];</a:t>
            </a:r>
          </a:p>
          <a:p>
            <a:r>
              <a:rPr lang="is-IS" altLang="ja-JP" sz="2800" dirty="0"/>
              <a:t>val it = ["red","blue"] : string list</a:t>
            </a:r>
          </a:p>
          <a:p>
            <a:r>
              <a:rPr lang="is-IS" altLang="ja-JP" sz="2800" dirty="0"/>
              <a:t>- [fn x=&gt;x+1, fn x=&gt;x+2];</a:t>
            </a:r>
          </a:p>
          <a:p>
            <a:r>
              <a:rPr lang="is-IS" altLang="ja-JP" sz="2800" dirty="0"/>
              <a:t>val it = [fn,fn] : (int -&gt; int) list</a:t>
            </a:r>
            <a:endParaRPr lang="ja-JP" altLang="en-US" sz="2800" dirty="0"/>
          </a:p>
        </p:txBody>
      </p:sp>
      <p:sp>
        <p:nvSpPr>
          <p:cNvPr id="8" name="テキスト ボックス 7"/>
          <p:cNvSpPr txBox="1"/>
          <p:nvPr/>
        </p:nvSpPr>
        <p:spPr>
          <a:xfrm>
            <a:off x="1162090" y="2625831"/>
            <a:ext cx="902811" cy="523220"/>
          </a:xfrm>
          <a:prstGeom prst="rect">
            <a:avLst/>
          </a:prstGeom>
          <a:noFill/>
        </p:spPr>
        <p:txBody>
          <a:bodyPr wrap="none" rtlCol="0">
            <a:spAutoFit/>
          </a:bodyPr>
          <a:lstStyle/>
          <a:p>
            <a:r>
              <a:rPr kumimoji="1" lang="ja-JP" altLang="en-US" sz="2800" dirty="0" smtClean="0"/>
              <a:t>（例）</a:t>
            </a:r>
            <a:endParaRPr kumimoji="1" lang="ja-JP" altLang="en-US" sz="2800" dirty="0"/>
          </a:p>
        </p:txBody>
      </p:sp>
    </p:spTree>
    <p:extLst>
      <p:ext uri="{BB962C8B-B14F-4D97-AF65-F5344CB8AC3E}">
        <p14:creationId xmlns:p14="http://schemas.microsoft.com/office/powerpoint/2010/main" val="82949739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ML</a:t>
            </a:r>
            <a:endParaRPr kumimoji="1" lang="ja-JP" altLang="en-US" dirty="0"/>
          </a:p>
        </p:txBody>
      </p:sp>
      <p:sp>
        <p:nvSpPr>
          <p:cNvPr id="3" name="コンテンツ プレースホルダー 2"/>
          <p:cNvSpPr>
            <a:spLocks noGrp="1"/>
          </p:cNvSpPr>
          <p:nvPr>
            <p:ph idx="1"/>
          </p:nvPr>
        </p:nvSpPr>
        <p:spPr>
          <a:xfrm>
            <a:off x="457200" y="1600200"/>
            <a:ext cx="8229600" cy="4702151"/>
          </a:xfrm>
        </p:spPr>
        <p:txBody>
          <a:bodyPr>
            <a:normAutofit fontScale="92500" lnSpcReduction="20000"/>
          </a:bodyPr>
          <a:lstStyle/>
          <a:p>
            <a:r>
              <a:rPr kumimoji="1" lang="en-US" altLang="ja-JP" sz="2800" dirty="0" smtClean="0"/>
              <a:t>ML</a:t>
            </a:r>
            <a:r>
              <a:rPr kumimoji="1" lang="ja-JP" altLang="en-US" sz="2800" dirty="0" smtClean="0"/>
              <a:t>は関数型言語で、命令型の機能も持つ。（</a:t>
            </a:r>
            <a:r>
              <a:rPr kumimoji="1" lang="en-US" altLang="ja-JP" sz="2800" dirty="0" smtClean="0"/>
              <a:t>function-oriented imperative language</a:t>
            </a:r>
            <a:r>
              <a:rPr kumimoji="1" lang="ja-JP" altLang="en-US" sz="2800" dirty="0" smtClean="0"/>
              <a:t>）</a:t>
            </a:r>
            <a:endParaRPr kumimoji="1" lang="en-US" altLang="ja-JP" sz="2800" dirty="0" smtClean="0"/>
          </a:p>
          <a:p>
            <a:r>
              <a:rPr lang="ja-JP" altLang="en-US" sz="2800" dirty="0" smtClean="0"/>
              <a:t>関数型の特徴（</a:t>
            </a:r>
            <a:r>
              <a:rPr lang="en-US" altLang="ja-JP" sz="2800" dirty="0" smtClean="0"/>
              <a:t>Lisp</a:t>
            </a:r>
            <a:r>
              <a:rPr lang="ja-JP" altLang="en-US" sz="2800" dirty="0" smtClean="0"/>
              <a:t>と同様）</a:t>
            </a:r>
            <a:r>
              <a:rPr lang="en-US" altLang="ja-JP" sz="2800" dirty="0" smtClean="0"/>
              <a:t>: </a:t>
            </a:r>
            <a:r>
              <a:rPr lang="ja-JP" altLang="en-US" sz="2800" dirty="0" smtClean="0"/>
              <a:t>関数が第一級の</a:t>
            </a:r>
            <a:r>
              <a:rPr lang="ja-JP" altLang="en-US" sz="2800" dirty="0" smtClean="0"/>
              <a:t>値</a:t>
            </a:r>
            <a:r>
              <a:rPr lang="ja-JP" altLang="en-US" sz="2800" dirty="0" smtClean="0"/>
              <a:t>（</a:t>
            </a:r>
            <a:r>
              <a:rPr lang="en-US" altLang="ja-JP" sz="2800" dirty="0" smtClean="0"/>
              <a:t>first class value</a:t>
            </a:r>
            <a:r>
              <a:rPr lang="ja-JP" altLang="en-US" sz="2800" dirty="0" smtClean="0"/>
              <a:t>）</a:t>
            </a:r>
            <a:endParaRPr lang="en-US" altLang="ja-JP" sz="2800" dirty="0" smtClean="0"/>
          </a:p>
          <a:p>
            <a:pPr lvl="1"/>
            <a:r>
              <a:rPr kumimoji="1" lang="ja-JP" altLang="en-US" sz="2400" dirty="0" smtClean="0"/>
              <a:t>式の一部</a:t>
            </a:r>
            <a:r>
              <a:rPr lang="ja-JP" altLang="en-US" sz="2400" dirty="0" smtClean="0"/>
              <a:t>で</a:t>
            </a:r>
            <a:r>
              <a:rPr kumimoji="1" lang="ja-JP" altLang="en-US" sz="2400" dirty="0" smtClean="0"/>
              <a:t>関数が生成できる</a:t>
            </a:r>
            <a:endParaRPr kumimoji="1" lang="en-US" altLang="ja-JP" sz="2400" dirty="0" smtClean="0"/>
          </a:p>
          <a:p>
            <a:pPr lvl="1"/>
            <a:r>
              <a:rPr lang="ja-JP" altLang="en-US" sz="2400" dirty="0" smtClean="0"/>
              <a:t>関数へ引数として関数を渡せる</a:t>
            </a:r>
            <a:endParaRPr lang="en-US" altLang="ja-JP" sz="2400" dirty="0" smtClean="0"/>
          </a:p>
          <a:p>
            <a:pPr lvl="1"/>
            <a:r>
              <a:rPr lang="ja-JP" altLang="en-US" sz="2400" dirty="0" smtClean="0"/>
              <a:t>関数の返り値として関数を返せる</a:t>
            </a:r>
            <a:endParaRPr kumimoji="1" lang="en-US" altLang="ja-JP" sz="2400" dirty="0" smtClean="0"/>
          </a:p>
          <a:p>
            <a:r>
              <a:rPr lang="en-US" altLang="ja-JP" sz="2800" dirty="0" smtClean="0"/>
              <a:t>ML</a:t>
            </a:r>
            <a:r>
              <a:rPr lang="ja-JP" altLang="en-US" sz="2800" dirty="0" smtClean="0"/>
              <a:t>の型システムは最もきれいで表現力が高いと考えられている</a:t>
            </a:r>
            <a:endParaRPr lang="en-US" altLang="ja-JP" sz="2800" dirty="0" smtClean="0"/>
          </a:p>
          <a:p>
            <a:r>
              <a:rPr kumimoji="1" lang="en-US" altLang="ja-JP" sz="2800" dirty="0" smtClean="0"/>
              <a:t>Lisp/</a:t>
            </a:r>
            <a:r>
              <a:rPr kumimoji="1" lang="en-US" altLang="ja-JP" sz="2800" dirty="0" err="1" smtClean="0"/>
              <a:t>Algol</a:t>
            </a:r>
            <a:r>
              <a:rPr kumimoji="1" lang="ja-JP" altLang="en-US" sz="2800" dirty="0" smtClean="0"/>
              <a:t>系言語の重要な概念を含んでいる</a:t>
            </a:r>
            <a:endParaRPr kumimoji="1" lang="en-US" altLang="ja-JP" sz="2800" dirty="0" smtClean="0"/>
          </a:p>
          <a:p>
            <a:r>
              <a:rPr lang="ja-JP" altLang="en-US" sz="2800" dirty="0" smtClean="0"/>
              <a:t>このスライドでは</a:t>
            </a:r>
            <a:r>
              <a:rPr lang="en-US" altLang="ja-JP" sz="2800" dirty="0" smtClean="0"/>
              <a:t>Standard ML</a:t>
            </a:r>
            <a:r>
              <a:rPr lang="ja-JP" altLang="en-US" sz="2800" dirty="0" smtClean="0"/>
              <a:t>を用いて説明する。その他の関数型言語としては</a:t>
            </a:r>
            <a:r>
              <a:rPr lang="en-US" altLang="ja-JP" sz="2800" dirty="0" err="1" smtClean="0"/>
              <a:t>OCaml</a:t>
            </a:r>
            <a:r>
              <a:rPr lang="ja-JP" altLang="en-US" sz="2800" dirty="0" smtClean="0"/>
              <a:t>、</a:t>
            </a:r>
            <a:r>
              <a:rPr lang="en-US" altLang="ja-JP" sz="2800" dirty="0" smtClean="0"/>
              <a:t>Haskell</a:t>
            </a:r>
            <a:r>
              <a:rPr lang="ja-JP" altLang="en-US" sz="2800" dirty="0" smtClean="0"/>
              <a:t>などがある。</a:t>
            </a:r>
            <a:endParaRPr kumimoji="1" lang="ja-JP" altLang="en-US" sz="2800" dirty="0"/>
          </a:p>
        </p:txBody>
      </p:sp>
    </p:spTree>
    <p:extLst>
      <p:ext uri="{BB962C8B-B14F-4D97-AF65-F5344CB8AC3E}">
        <p14:creationId xmlns:p14="http://schemas.microsoft.com/office/powerpoint/2010/main" val="11525987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リストに対する操作</a:t>
            </a:r>
            <a:endParaRPr kumimoji="1" lang="ja-JP" altLang="en-US" dirty="0"/>
          </a:p>
        </p:txBody>
      </p:sp>
      <p:sp>
        <p:nvSpPr>
          <p:cNvPr id="4" name="テキスト ボックス 3"/>
          <p:cNvSpPr txBox="1"/>
          <p:nvPr/>
        </p:nvSpPr>
        <p:spPr>
          <a:xfrm>
            <a:off x="961021" y="1601869"/>
            <a:ext cx="8017815" cy="4401205"/>
          </a:xfrm>
          <a:prstGeom prst="rect">
            <a:avLst/>
          </a:prstGeom>
          <a:noFill/>
        </p:spPr>
        <p:txBody>
          <a:bodyPr wrap="none" rtlCol="0">
            <a:spAutoFit/>
          </a:bodyPr>
          <a:lstStyle/>
          <a:p>
            <a:r>
              <a:rPr lang="en-US" altLang="ja-JP" sz="2800" dirty="0"/>
              <a:t>n</a:t>
            </a:r>
            <a:r>
              <a:rPr kumimoji="1" lang="en-US" altLang="ja-JP" sz="2800" dirty="0" smtClean="0"/>
              <a:t>ull(x) x</a:t>
            </a:r>
            <a:r>
              <a:rPr kumimoji="1" lang="ja-JP" altLang="en-US" sz="2800" dirty="0" smtClean="0"/>
              <a:t>が空リストなら</a:t>
            </a:r>
            <a:r>
              <a:rPr kumimoji="1" lang="en-US" altLang="ja-JP" sz="2800" dirty="0" smtClean="0"/>
              <a:t>true, </a:t>
            </a:r>
            <a:r>
              <a:rPr kumimoji="1" lang="ja-JP" altLang="en-US" sz="2800" dirty="0" smtClean="0"/>
              <a:t>そうでなければ</a:t>
            </a:r>
            <a:r>
              <a:rPr kumimoji="1" lang="en-US" altLang="ja-JP" sz="2800" dirty="0" smtClean="0"/>
              <a:t>false</a:t>
            </a:r>
          </a:p>
          <a:p>
            <a:r>
              <a:rPr lang="en-US" altLang="ja-JP" sz="2800" dirty="0" err="1"/>
              <a:t>h</a:t>
            </a:r>
            <a:r>
              <a:rPr lang="en-US" altLang="ja-JP" sz="2800" dirty="0" err="1" smtClean="0"/>
              <a:t>d</a:t>
            </a:r>
            <a:r>
              <a:rPr lang="en-US" altLang="ja-JP" sz="2800" dirty="0" smtClean="0"/>
              <a:t>(x) </a:t>
            </a:r>
            <a:r>
              <a:rPr lang="ja-JP" altLang="en-US" sz="2800" dirty="0" smtClean="0"/>
              <a:t>リスト</a:t>
            </a:r>
            <a:r>
              <a:rPr lang="en-US" altLang="ja-JP" sz="2800" dirty="0" smtClean="0"/>
              <a:t>x</a:t>
            </a:r>
            <a:r>
              <a:rPr lang="ja-JP" altLang="en-US" sz="2800" dirty="0" smtClean="0"/>
              <a:t>の最初の要素</a:t>
            </a:r>
            <a:endParaRPr lang="en-US" altLang="ja-JP" sz="2800" dirty="0" smtClean="0"/>
          </a:p>
          <a:p>
            <a:r>
              <a:rPr lang="en-US" altLang="ja-JP" sz="2800" dirty="0" err="1"/>
              <a:t>t</a:t>
            </a:r>
            <a:r>
              <a:rPr lang="en-US" altLang="ja-JP" sz="2800" dirty="0" err="1" smtClean="0"/>
              <a:t>l</a:t>
            </a:r>
            <a:r>
              <a:rPr lang="en-US" altLang="ja-JP" sz="2800" dirty="0" smtClean="0"/>
              <a:t>(x) </a:t>
            </a:r>
            <a:r>
              <a:rPr lang="ja-JP" altLang="en-US" sz="2800" dirty="0" smtClean="0"/>
              <a:t>リスト</a:t>
            </a:r>
            <a:r>
              <a:rPr lang="en-US" altLang="ja-JP" sz="2800" dirty="0" smtClean="0"/>
              <a:t>x</a:t>
            </a:r>
            <a:r>
              <a:rPr lang="ja-JP" altLang="en-US" sz="2800" dirty="0" smtClean="0"/>
              <a:t>の最初の要素を除いたリスト</a:t>
            </a:r>
            <a:endParaRPr lang="en-US" altLang="ja-JP" sz="2800" dirty="0" smtClean="0"/>
          </a:p>
          <a:p>
            <a:r>
              <a:rPr lang="en-US" altLang="ja-JP" sz="2800" dirty="0"/>
              <a:t>a</a:t>
            </a:r>
            <a:r>
              <a:rPr lang="en-US" altLang="ja-JP" sz="2800" dirty="0" smtClean="0"/>
              <a:t>::x </a:t>
            </a:r>
            <a:r>
              <a:rPr lang="ja-JP" altLang="en-US" sz="2800" dirty="0" smtClean="0"/>
              <a:t>最初の要素が</a:t>
            </a:r>
            <a:r>
              <a:rPr lang="en-US" altLang="ja-JP" sz="2800" dirty="0" smtClean="0"/>
              <a:t>a</a:t>
            </a:r>
            <a:r>
              <a:rPr lang="ja-JP" altLang="en-US" sz="2800" dirty="0" smtClean="0"/>
              <a:t>で残りのリストが</a:t>
            </a:r>
            <a:r>
              <a:rPr lang="en-US" altLang="ja-JP" sz="2800" dirty="0" smtClean="0"/>
              <a:t>x</a:t>
            </a:r>
            <a:r>
              <a:rPr lang="ja-JP" altLang="en-US" sz="2800" dirty="0" smtClean="0"/>
              <a:t>のリスト</a:t>
            </a:r>
            <a:endParaRPr lang="en-US" altLang="ja-JP" sz="2800" dirty="0" smtClean="0"/>
          </a:p>
          <a:p>
            <a:r>
              <a:rPr lang="ja-JP" altLang="en-US" sz="2800" dirty="0" smtClean="0"/>
              <a:t>（例）</a:t>
            </a:r>
            <a:r>
              <a:rPr lang="en-US" altLang="ja-JP" sz="2800" dirty="0" smtClean="0"/>
              <a:t>null [ ] </a:t>
            </a:r>
            <a:r>
              <a:rPr lang="ja-JP" altLang="en-US" sz="2800" dirty="0" smtClean="0"/>
              <a:t>は</a:t>
            </a:r>
            <a:r>
              <a:rPr lang="en-US" altLang="ja-JP" sz="2800" dirty="0" smtClean="0"/>
              <a:t>true</a:t>
            </a:r>
          </a:p>
          <a:p>
            <a:r>
              <a:rPr lang="ja-JP" altLang="en-US" sz="2800" dirty="0" smtClean="0"/>
              <a:t>（例）</a:t>
            </a:r>
            <a:r>
              <a:rPr lang="en-US" altLang="ja-JP" sz="2800" dirty="0" smtClean="0"/>
              <a:t>null [1,2,3]</a:t>
            </a:r>
            <a:r>
              <a:rPr lang="ja-JP" altLang="en-US" sz="2800" dirty="0" smtClean="0"/>
              <a:t>は</a:t>
            </a:r>
            <a:r>
              <a:rPr lang="en-US" altLang="ja-JP" sz="2800" dirty="0" smtClean="0"/>
              <a:t>false</a:t>
            </a:r>
          </a:p>
          <a:p>
            <a:r>
              <a:rPr lang="ja-JP" altLang="en-US" sz="2800" dirty="0" smtClean="0"/>
              <a:t>（例）</a:t>
            </a:r>
            <a:r>
              <a:rPr lang="en-US" altLang="ja-JP" sz="2800" dirty="0" smtClean="0"/>
              <a:t>[1,2,3] = 1::[2,3] = 1::2::[3] = 1::2::3::[ ]</a:t>
            </a:r>
          </a:p>
          <a:p>
            <a:endParaRPr lang="en-US" altLang="ja-JP" sz="2800" dirty="0"/>
          </a:p>
          <a:p>
            <a:r>
              <a:rPr lang="en-US" altLang="ja-JP" sz="2800" dirty="0" smtClean="0"/>
              <a:t>::</a:t>
            </a:r>
            <a:r>
              <a:rPr lang="ja-JP" altLang="en-US" sz="2800" dirty="0" smtClean="0"/>
              <a:t>は右結合であり、</a:t>
            </a:r>
            <a:r>
              <a:rPr lang="en-US" altLang="ja-JP" sz="2800" dirty="0" smtClean="0"/>
              <a:t>1::2::[3]</a:t>
            </a:r>
            <a:r>
              <a:rPr lang="ja-JP" altLang="en-US" sz="2800" dirty="0" smtClean="0"/>
              <a:t>は</a:t>
            </a:r>
            <a:r>
              <a:rPr lang="en-US" altLang="ja-JP" sz="2800" dirty="0" smtClean="0"/>
              <a:t>1:</a:t>
            </a:r>
            <a:r>
              <a:rPr lang="en-US" altLang="ja-JP" sz="2800" dirty="0" smtClean="0">
                <a:sym typeface="Wingdings"/>
              </a:rPr>
              <a:t>:(2::[3])</a:t>
            </a:r>
            <a:r>
              <a:rPr lang="ja-JP" altLang="en-US" sz="2800" dirty="0" smtClean="0">
                <a:sym typeface="Wingdings"/>
              </a:rPr>
              <a:t>と同じであり、</a:t>
            </a:r>
            <a:endParaRPr lang="en-US" altLang="ja-JP" sz="2800" dirty="0" smtClean="0">
              <a:sym typeface="Wingdings"/>
            </a:endParaRPr>
          </a:p>
          <a:p>
            <a:r>
              <a:rPr lang="en-US" altLang="ja-JP" sz="2800" dirty="0" smtClean="0">
                <a:sym typeface="Wingdings"/>
              </a:rPr>
              <a:t>1::2::3::[ ]</a:t>
            </a:r>
            <a:r>
              <a:rPr lang="ja-JP" altLang="en-US" sz="2800" dirty="0" smtClean="0">
                <a:sym typeface="Wingdings"/>
              </a:rPr>
              <a:t>は</a:t>
            </a:r>
            <a:r>
              <a:rPr lang="en-US" altLang="ja-JP" sz="2800" dirty="0" smtClean="0">
                <a:sym typeface="Wingdings"/>
              </a:rPr>
              <a:t>1::(2::(3::[ ]))</a:t>
            </a:r>
            <a:r>
              <a:rPr lang="ja-JP" altLang="en-US" sz="2800" dirty="0" smtClean="0">
                <a:sym typeface="Wingdings"/>
              </a:rPr>
              <a:t>と同じである。</a:t>
            </a:r>
            <a:endParaRPr lang="en-US" altLang="ja-JP" sz="2800" dirty="0" smtClean="0">
              <a:sym typeface="Wingdings"/>
            </a:endParaRPr>
          </a:p>
        </p:txBody>
      </p:sp>
    </p:spTree>
    <p:extLst>
      <p:ext uri="{BB962C8B-B14F-4D97-AF65-F5344CB8AC3E}">
        <p14:creationId xmlns:p14="http://schemas.microsoft.com/office/powerpoint/2010/main" val="28628114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パターン</a:t>
            </a:r>
            <a:r>
              <a:rPr kumimoji="1" lang="en-US" altLang="ja-JP" dirty="0" smtClean="0"/>
              <a:t>(pattern)</a:t>
            </a:r>
            <a:endParaRPr kumimoji="1" lang="ja-JP" altLang="en-US" dirty="0"/>
          </a:p>
        </p:txBody>
      </p:sp>
      <p:sp>
        <p:nvSpPr>
          <p:cNvPr id="4" name="テキスト ボックス 3"/>
          <p:cNvSpPr txBox="1"/>
          <p:nvPr/>
        </p:nvSpPr>
        <p:spPr>
          <a:xfrm>
            <a:off x="1257937" y="2367771"/>
            <a:ext cx="3438762" cy="523220"/>
          </a:xfrm>
          <a:prstGeom prst="rect">
            <a:avLst/>
          </a:prstGeom>
          <a:noFill/>
          <a:ln>
            <a:solidFill>
              <a:srgbClr val="000000"/>
            </a:solidFill>
          </a:ln>
        </p:spPr>
        <p:txBody>
          <a:bodyPr wrap="none" rtlCol="0">
            <a:spAutoFit/>
          </a:bodyPr>
          <a:lstStyle/>
          <a:p>
            <a:r>
              <a:rPr lang="en-US" altLang="ja-JP" sz="2800" dirty="0" err="1"/>
              <a:t>v</a:t>
            </a:r>
            <a:r>
              <a:rPr lang="en-US" altLang="ja-JP" sz="2800" dirty="0" err="1" smtClean="0"/>
              <a:t>al</a:t>
            </a:r>
            <a:r>
              <a:rPr lang="en-US" altLang="ja-JP" sz="2800" dirty="0" smtClean="0"/>
              <a:t> &lt;pattern&gt; = &lt;</a:t>
            </a:r>
            <a:r>
              <a:rPr lang="en-US" altLang="ja-JP" sz="2800" dirty="0" err="1" smtClean="0"/>
              <a:t>exp</a:t>
            </a:r>
            <a:r>
              <a:rPr lang="en-US" altLang="ja-JP" sz="2800" dirty="0" smtClean="0"/>
              <a:t>&gt;;</a:t>
            </a:r>
          </a:p>
        </p:txBody>
      </p:sp>
      <p:sp>
        <p:nvSpPr>
          <p:cNvPr id="5" name="テキスト ボックス 4"/>
          <p:cNvSpPr txBox="1"/>
          <p:nvPr/>
        </p:nvSpPr>
        <p:spPr>
          <a:xfrm>
            <a:off x="622976" y="1417638"/>
            <a:ext cx="7850123" cy="954107"/>
          </a:xfrm>
          <a:prstGeom prst="rect">
            <a:avLst/>
          </a:prstGeom>
          <a:noFill/>
        </p:spPr>
        <p:txBody>
          <a:bodyPr wrap="square" rtlCol="0">
            <a:spAutoFit/>
          </a:bodyPr>
          <a:lstStyle/>
          <a:p>
            <a:r>
              <a:rPr lang="en-US" altLang="ja-JP" sz="2800" dirty="0" err="1"/>
              <a:t>v</a:t>
            </a:r>
            <a:r>
              <a:rPr kumimoji="1" lang="en-US" altLang="ja-JP" sz="2800" dirty="0" err="1" smtClean="0"/>
              <a:t>al</a:t>
            </a:r>
            <a:r>
              <a:rPr kumimoji="1" lang="ja-JP" altLang="en-US" sz="2800" dirty="0" smtClean="0"/>
              <a:t>宣言の左辺は識別子１つではなく、パターンを用いることが</a:t>
            </a:r>
            <a:r>
              <a:rPr lang="ja-JP" altLang="en-US" sz="2800" dirty="0" smtClean="0"/>
              <a:t>できる。</a:t>
            </a:r>
            <a:endParaRPr kumimoji="1" lang="ja-JP" altLang="en-US" sz="2800" dirty="0"/>
          </a:p>
        </p:txBody>
      </p:sp>
      <p:sp>
        <p:nvSpPr>
          <p:cNvPr id="6" name="テキスト ボックス 5"/>
          <p:cNvSpPr txBox="1"/>
          <p:nvPr/>
        </p:nvSpPr>
        <p:spPr>
          <a:xfrm>
            <a:off x="505930" y="3237727"/>
            <a:ext cx="8180870" cy="2246769"/>
          </a:xfrm>
          <a:prstGeom prst="rect">
            <a:avLst/>
          </a:prstGeom>
          <a:noFill/>
        </p:spPr>
        <p:txBody>
          <a:bodyPr wrap="none" rtlCol="0">
            <a:spAutoFit/>
          </a:bodyPr>
          <a:lstStyle/>
          <a:p>
            <a:r>
              <a:rPr lang="en-US" altLang="ja-JP" sz="2800" dirty="0" smtClean="0"/>
              <a:t>&lt;pattern&gt; ::= &lt;id&gt;|&lt;tuple&gt;|&lt;cons&gt;|&lt;record&gt;|&lt;</a:t>
            </a:r>
            <a:r>
              <a:rPr lang="en-US" altLang="ja-JP" sz="2800" dirty="0" err="1" smtClean="0"/>
              <a:t>constr</a:t>
            </a:r>
            <a:r>
              <a:rPr lang="en-US" altLang="ja-JP" sz="2800" dirty="0" smtClean="0"/>
              <a:t>&gt;</a:t>
            </a:r>
          </a:p>
          <a:p>
            <a:r>
              <a:rPr lang="en-US" altLang="ja-JP" sz="2800" dirty="0" smtClean="0"/>
              <a:t>&lt;tuple&gt; ::= (&lt;pattern&gt;, …, &lt;pattern&gt;)</a:t>
            </a:r>
          </a:p>
          <a:p>
            <a:r>
              <a:rPr lang="en-US" altLang="ja-JP" sz="2800" dirty="0" smtClean="0"/>
              <a:t>&lt;cons&gt; ::= &lt;pattern&gt; :: &lt;pattern&gt;</a:t>
            </a:r>
          </a:p>
          <a:p>
            <a:r>
              <a:rPr lang="en-US" altLang="ja-JP" sz="2800" dirty="0" smtClean="0"/>
              <a:t>&lt;record&gt; ::= {&lt;id&gt;=&lt;pattern&gt;, …, &lt;id&gt;=&lt;pattern&gt;}</a:t>
            </a:r>
          </a:p>
          <a:p>
            <a:r>
              <a:rPr lang="en-US" altLang="ja-JP" sz="2800" dirty="0" smtClean="0"/>
              <a:t>&lt;</a:t>
            </a:r>
            <a:r>
              <a:rPr lang="en-US" altLang="ja-JP" sz="2800" dirty="0" err="1" smtClean="0"/>
              <a:t>constr</a:t>
            </a:r>
            <a:r>
              <a:rPr lang="en-US" altLang="ja-JP" sz="2800" dirty="0" smtClean="0"/>
              <a:t>&gt; ::= &lt;id&gt;(&lt;pattern&gt;,…,&lt;pattern&gt;)</a:t>
            </a:r>
          </a:p>
        </p:txBody>
      </p:sp>
      <p:sp>
        <p:nvSpPr>
          <p:cNvPr id="7" name="テキスト ボックス 6"/>
          <p:cNvSpPr txBox="1"/>
          <p:nvPr/>
        </p:nvSpPr>
        <p:spPr>
          <a:xfrm>
            <a:off x="457200" y="5501405"/>
            <a:ext cx="8180870" cy="1200328"/>
          </a:xfrm>
          <a:prstGeom prst="rect">
            <a:avLst/>
          </a:prstGeom>
          <a:noFill/>
        </p:spPr>
        <p:txBody>
          <a:bodyPr wrap="square" rtlCol="0">
            <a:spAutoFit/>
          </a:bodyPr>
          <a:lstStyle/>
          <a:p>
            <a:r>
              <a:rPr kumimoji="1" lang="ja-JP" altLang="en-US" sz="2400" dirty="0" smtClean="0"/>
              <a:t>（注意）パターン中に同じ変数が</a:t>
            </a:r>
            <a:r>
              <a:rPr kumimoji="1" lang="en-US" altLang="ja-JP" sz="2400" dirty="0" smtClean="0"/>
              <a:t>2</a:t>
            </a:r>
            <a:r>
              <a:rPr kumimoji="1" lang="ja-JP" altLang="en-US" sz="2400" dirty="0" smtClean="0"/>
              <a:t>回以上現れてはいけない等の制約がある。（</a:t>
            </a:r>
            <a:r>
              <a:rPr kumimoji="1" lang="en-US" altLang="ja-JP" sz="2400" dirty="0" smtClean="0"/>
              <a:t>BNF</a:t>
            </a:r>
            <a:r>
              <a:rPr kumimoji="1" lang="ja-JP" altLang="en-US" sz="2400" dirty="0" smtClean="0"/>
              <a:t>では表現できないので別途</a:t>
            </a:r>
            <a:r>
              <a:rPr kumimoji="1" lang="en-US" altLang="ja-JP" sz="2400" dirty="0" smtClean="0"/>
              <a:t>check</a:t>
            </a:r>
            <a:r>
              <a:rPr lang="ja-JP" altLang="en-US" sz="2400" dirty="0" smtClean="0"/>
              <a:t>される。）</a:t>
            </a:r>
            <a:endParaRPr lang="en-US" altLang="ja-JP" sz="2400" dirty="0" smtClean="0"/>
          </a:p>
          <a:p>
            <a:r>
              <a:rPr lang="en-US" altLang="ja-JP" sz="2400" dirty="0" smtClean="0"/>
              <a:t>nil</a:t>
            </a:r>
            <a:r>
              <a:rPr lang="ja-JP" altLang="en-US" sz="2400" dirty="0" smtClean="0"/>
              <a:t>は</a:t>
            </a:r>
            <a:r>
              <a:rPr lang="en-US" altLang="ja-JP" sz="2400" dirty="0" smtClean="0"/>
              <a:t>&lt;</a:t>
            </a:r>
            <a:r>
              <a:rPr lang="en-US" altLang="ja-JP" sz="2400" dirty="0" err="1" smtClean="0"/>
              <a:t>constr</a:t>
            </a:r>
            <a:r>
              <a:rPr lang="en-US" altLang="ja-JP" sz="2400" dirty="0" smtClean="0"/>
              <a:t>&gt;</a:t>
            </a:r>
            <a:r>
              <a:rPr lang="ja-JP" altLang="en-US" sz="2400" dirty="0" smtClean="0"/>
              <a:t>であり、引数のない構成子である。</a:t>
            </a:r>
            <a:endParaRPr kumimoji="1" lang="ja-JP" altLang="en-US" sz="2400" dirty="0"/>
          </a:p>
        </p:txBody>
      </p:sp>
    </p:spTree>
    <p:extLst>
      <p:ext uri="{BB962C8B-B14F-4D97-AF65-F5344CB8AC3E}">
        <p14:creationId xmlns:p14="http://schemas.microsoft.com/office/powerpoint/2010/main" val="36086148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53816"/>
          </a:xfrm>
        </p:spPr>
        <p:txBody>
          <a:bodyPr/>
          <a:lstStyle/>
          <a:p>
            <a:r>
              <a:rPr kumimoji="1" lang="ja-JP" altLang="en-US" dirty="0" smtClean="0"/>
              <a:t>パターンの例</a:t>
            </a:r>
            <a:endParaRPr kumimoji="1" lang="ja-JP" altLang="en-US" dirty="0"/>
          </a:p>
        </p:txBody>
      </p:sp>
      <p:sp>
        <p:nvSpPr>
          <p:cNvPr id="4" name="正方形/長方形 3"/>
          <p:cNvSpPr/>
          <p:nvPr/>
        </p:nvSpPr>
        <p:spPr>
          <a:xfrm>
            <a:off x="779371" y="1128454"/>
            <a:ext cx="4572000" cy="5693867"/>
          </a:xfrm>
          <a:prstGeom prst="rect">
            <a:avLst/>
          </a:prstGeom>
        </p:spPr>
        <p:txBody>
          <a:bodyPr>
            <a:spAutoFit/>
          </a:bodyPr>
          <a:lstStyle/>
          <a:p>
            <a:r>
              <a:rPr lang="es-ES_tradnl" altLang="ja-JP" sz="2800" dirty="0"/>
              <a:t>- val t = (1,2,3);</a:t>
            </a:r>
          </a:p>
          <a:p>
            <a:r>
              <a:rPr lang="es-ES_tradnl" altLang="ja-JP" sz="2800" dirty="0"/>
              <a:t>val t = (1,2,3) : </a:t>
            </a:r>
            <a:r>
              <a:rPr lang="es-ES_tradnl" altLang="ja-JP" sz="2800" dirty="0" err="1"/>
              <a:t>int</a:t>
            </a:r>
            <a:r>
              <a:rPr lang="es-ES_tradnl" altLang="ja-JP" sz="2800" dirty="0"/>
              <a:t> * </a:t>
            </a:r>
            <a:r>
              <a:rPr lang="es-ES_tradnl" altLang="ja-JP" sz="2800" dirty="0" err="1"/>
              <a:t>int</a:t>
            </a:r>
            <a:r>
              <a:rPr lang="es-ES_tradnl" altLang="ja-JP" sz="2800" dirty="0"/>
              <a:t> * </a:t>
            </a:r>
            <a:r>
              <a:rPr lang="es-ES_tradnl" altLang="ja-JP" sz="2800" dirty="0" err="1"/>
              <a:t>int</a:t>
            </a:r>
            <a:endParaRPr lang="es-ES_tradnl" altLang="ja-JP" sz="2800" dirty="0"/>
          </a:p>
          <a:p>
            <a:r>
              <a:rPr lang="es-ES_tradnl" altLang="ja-JP" sz="2800" dirty="0"/>
              <a:t>- val (</a:t>
            </a:r>
            <a:r>
              <a:rPr lang="es-ES_tradnl" altLang="ja-JP" sz="2800" dirty="0" err="1"/>
              <a:t>x,y,z</a:t>
            </a:r>
            <a:r>
              <a:rPr lang="es-ES_tradnl" altLang="ja-JP" sz="2800" dirty="0"/>
              <a:t>) = t;</a:t>
            </a:r>
          </a:p>
          <a:p>
            <a:r>
              <a:rPr lang="es-ES_tradnl" altLang="ja-JP" sz="2800" dirty="0"/>
              <a:t>val x = 1 : </a:t>
            </a:r>
            <a:r>
              <a:rPr lang="es-ES_tradnl" altLang="ja-JP" sz="2800" dirty="0" err="1"/>
              <a:t>int</a:t>
            </a:r>
            <a:endParaRPr lang="es-ES_tradnl" altLang="ja-JP" sz="2800" dirty="0"/>
          </a:p>
          <a:p>
            <a:r>
              <a:rPr lang="es-ES_tradnl" altLang="ja-JP" sz="2800" dirty="0"/>
              <a:t>val y = 2 : </a:t>
            </a:r>
            <a:r>
              <a:rPr lang="es-ES_tradnl" altLang="ja-JP" sz="2800" dirty="0" err="1"/>
              <a:t>int</a:t>
            </a:r>
            <a:endParaRPr lang="es-ES_tradnl" altLang="ja-JP" sz="2800" dirty="0"/>
          </a:p>
          <a:p>
            <a:r>
              <a:rPr lang="es-ES_tradnl" altLang="ja-JP" sz="2800" dirty="0"/>
              <a:t>val z = 3 : </a:t>
            </a:r>
            <a:r>
              <a:rPr lang="es-ES_tradnl" altLang="ja-JP" sz="2800" dirty="0" err="1" smtClean="0"/>
              <a:t>int</a:t>
            </a:r>
            <a:endParaRPr lang="es-ES_tradnl" altLang="ja-JP" sz="2800" dirty="0" smtClean="0"/>
          </a:p>
          <a:p>
            <a:r>
              <a:rPr lang="fr-FR" altLang="ja-JP" sz="2800" dirty="0"/>
              <a:t>- val a::b = [1,2,3];</a:t>
            </a:r>
          </a:p>
          <a:p>
            <a:r>
              <a:rPr lang="fr-FR" altLang="ja-JP" sz="2800" dirty="0"/>
              <a:t>val a = 1 : </a:t>
            </a:r>
            <a:r>
              <a:rPr lang="fr-FR" altLang="ja-JP" sz="2800" dirty="0" err="1"/>
              <a:t>int</a:t>
            </a:r>
            <a:endParaRPr lang="fr-FR" altLang="ja-JP" sz="2800" dirty="0"/>
          </a:p>
          <a:p>
            <a:r>
              <a:rPr lang="fr-FR" altLang="ja-JP" sz="2800" dirty="0"/>
              <a:t>val b = [2,3] : </a:t>
            </a:r>
            <a:r>
              <a:rPr lang="fr-FR" altLang="ja-JP" sz="2800" dirty="0" err="1"/>
              <a:t>int</a:t>
            </a:r>
            <a:r>
              <a:rPr lang="fr-FR" altLang="ja-JP" sz="2800" dirty="0"/>
              <a:t> </a:t>
            </a:r>
            <a:r>
              <a:rPr lang="fr-FR" altLang="ja-JP" sz="2800" dirty="0" err="1" smtClean="0"/>
              <a:t>list</a:t>
            </a:r>
            <a:endParaRPr lang="fr-FR" altLang="ja-JP" sz="2800" dirty="0" smtClean="0"/>
          </a:p>
          <a:p>
            <a:r>
              <a:rPr lang="fr-FR" altLang="ja-JP" sz="2800" dirty="0"/>
              <a:t>- val (</a:t>
            </a:r>
            <a:r>
              <a:rPr lang="fr-FR" altLang="ja-JP" sz="2800" dirty="0" err="1"/>
              <a:t>a,b</a:t>
            </a:r>
            <a:r>
              <a:rPr lang="fr-FR" altLang="ja-JP" sz="2800" dirty="0"/>
              <a:t>::c) = (1,[2,3]);</a:t>
            </a:r>
          </a:p>
          <a:p>
            <a:r>
              <a:rPr lang="fr-FR" altLang="ja-JP" sz="2800" dirty="0"/>
              <a:t>val a = 1 : </a:t>
            </a:r>
            <a:r>
              <a:rPr lang="fr-FR" altLang="ja-JP" sz="2800" dirty="0" err="1"/>
              <a:t>int</a:t>
            </a:r>
            <a:endParaRPr lang="fr-FR" altLang="ja-JP" sz="2800" dirty="0"/>
          </a:p>
          <a:p>
            <a:r>
              <a:rPr lang="fr-FR" altLang="ja-JP" sz="2800" dirty="0"/>
              <a:t>val b = 2 : </a:t>
            </a:r>
            <a:r>
              <a:rPr lang="fr-FR" altLang="ja-JP" sz="2800" dirty="0" err="1"/>
              <a:t>int</a:t>
            </a:r>
            <a:endParaRPr lang="fr-FR" altLang="ja-JP" sz="2800" dirty="0"/>
          </a:p>
          <a:p>
            <a:r>
              <a:rPr lang="fr-FR" altLang="ja-JP" sz="2800" dirty="0"/>
              <a:t>val c = [3] : </a:t>
            </a:r>
            <a:r>
              <a:rPr lang="fr-FR" altLang="ja-JP" sz="2800" dirty="0" err="1"/>
              <a:t>int</a:t>
            </a:r>
            <a:r>
              <a:rPr lang="fr-FR" altLang="ja-JP" sz="2800" dirty="0"/>
              <a:t> </a:t>
            </a:r>
            <a:r>
              <a:rPr lang="fr-FR" altLang="ja-JP" sz="2800" dirty="0" err="1"/>
              <a:t>list</a:t>
            </a:r>
            <a:endParaRPr lang="ja-JP" altLang="en-US" sz="2800" dirty="0"/>
          </a:p>
        </p:txBody>
      </p:sp>
    </p:spTree>
    <p:extLst>
      <p:ext uri="{BB962C8B-B14F-4D97-AF65-F5344CB8AC3E}">
        <p14:creationId xmlns:p14="http://schemas.microsoft.com/office/powerpoint/2010/main" val="17096904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パターンを用いた関数宣言</a:t>
            </a:r>
            <a:endParaRPr kumimoji="1" lang="ja-JP" altLang="en-US" dirty="0"/>
          </a:p>
        </p:txBody>
      </p:sp>
      <p:sp>
        <p:nvSpPr>
          <p:cNvPr id="4" name="テキスト ボックス 3"/>
          <p:cNvSpPr txBox="1"/>
          <p:nvPr/>
        </p:nvSpPr>
        <p:spPr>
          <a:xfrm>
            <a:off x="859598" y="1417638"/>
            <a:ext cx="4218973" cy="523220"/>
          </a:xfrm>
          <a:prstGeom prst="rect">
            <a:avLst/>
          </a:prstGeom>
          <a:noFill/>
          <a:ln>
            <a:solidFill>
              <a:srgbClr val="000000"/>
            </a:solidFill>
          </a:ln>
        </p:spPr>
        <p:txBody>
          <a:bodyPr wrap="none" rtlCol="0">
            <a:spAutoFit/>
          </a:bodyPr>
          <a:lstStyle/>
          <a:p>
            <a:r>
              <a:rPr lang="en-US" altLang="ja-JP" sz="2800" dirty="0" smtClean="0"/>
              <a:t>fun &lt;id&gt; &lt;pattern&gt; = </a:t>
            </a:r>
            <a:r>
              <a:rPr kumimoji="1" lang="en-US" altLang="ja-JP" sz="2800" dirty="0" smtClean="0"/>
              <a:t>&lt;</a:t>
            </a:r>
            <a:r>
              <a:rPr lang="en-US" altLang="ja-JP" sz="2800" dirty="0" err="1" smtClean="0"/>
              <a:t>exp</a:t>
            </a:r>
            <a:r>
              <a:rPr kumimoji="1" lang="en-US" altLang="ja-JP" sz="2800" dirty="0" smtClean="0"/>
              <a:t>&gt;</a:t>
            </a:r>
          </a:p>
        </p:txBody>
      </p:sp>
      <p:sp>
        <p:nvSpPr>
          <p:cNvPr id="5" name="テキスト ボックス 4"/>
          <p:cNvSpPr txBox="1"/>
          <p:nvPr/>
        </p:nvSpPr>
        <p:spPr>
          <a:xfrm>
            <a:off x="1453565" y="3666388"/>
            <a:ext cx="5053712" cy="2246769"/>
          </a:xfrm>
          <a:prstGeom prst="rect">
            <a:avLst/>
          </a:prstGeom>
          <a:noFill/>
        </p:spPr>
        <p:txBody>
          <a:bodyPr wrap="none" rtlCol="0">
            <a:spAutoFit/>
          </a:bodyPr>
          <a:lstStyle/>
          <a:p>
            <a:r>
              <a:rPr lang="is-IS" altLang="ja-JP" sz="2800" dirty="0" smtClean="0"/>
              <a:t>- fun f (x,y) = x+y;</a:t>
            </a:r>
          </a:p>
          <a:p>
            <a:r>
              <a:rPr lang="is-IS" altLang="ja-JP" sz="2800" dirty="0" smtClean="0"/>
              <a:t>val f = fn : int * int -&gt; int</a:t>
            </a:r>
          </a:p>
          <a:p>
            <a:r>
              <a:rPr lang="is-IS" altLang="ja-JP" sz="2800" dirty="0" smtClean="0"/>
              <a:t>- fun length nil = 0</a:t>
            </a:r>
          </a:p>
          <a:p>
            <a:r>
              <a:rPr lang="is-IS" altLang="ja-JP" sz="2800" dirty="0" smtClean="0"/>
              <a:t>      | length (x::xs) = 1 + length xs;</a:t>
            </a:r>
          </a:p>
          <a:p>
            <a:r>
              <a:rPr lang="is-IS" altLang="ja-JP" sz="2800" dirty="0" smtClean="0"/>
              <a:t>val length = fn : 'a list -&gt; int</a:t>
            </a:r>
            <a:endParaRPr kumimoji="1" lang="en-US" altLang="ja-JP" sz="2800" dirty="0" smtClean="0"/>
          </a:p>
        </p:txBody>
      </p:sp>
      <p:sp>
        <p:nvSpPr>
          <p:cNvPr id="6" name="テキスト ボックス 5"/>
          <p:cNvSpPr txBox="1"/>
          <p:nvPr/>
        </p:nvSpPr>
        <p:spPr>
          <a:xfrm>
            <a:off x="859598" y="2065775"/>
            <a:ext cx="4122893" cy="1384995"/>
          </a:xfrm>
          <a:prstGeom prst="rect">
            <a:avLst/>
          </a:prstGeom>
          <a:noFill/>
          <a:ln>
            <a:solidFill>
              <a:srgbClr val="000000"/>
            </a:solidFill>
          </a:ln>
        </p:spPr>
        <p:txBody>
          <a:bodyPr wrap="none" rtlCol="0">
            <a:spAutoFit/>
          </a:bodyPr>
          <a:lstStyle/>
          <a:p>
            <a:r>
              <a:rPr lang="en-US" altLang="ja-JP" sz="2800" dirty="0" smtClean="0"/>
              <a:t>fun &lt;id&gt; &lt;pattern&gt; = </a:t>
            </a:r>
            <a:r>
              <a:rPr kumimoji="1" lang="en-US" altLang="ja-JP" sz="2800" dirty="0" smtClean="0"/>
              <a:t>&lt;</a:t>
            </a:r>
            <a:r>
              <a:rPr lang="en-US" altLang="ja-JP" sz="2800" dirty="0" err="1" smtClean="0"/>
              <a:t>exp</a:t>
            </a:r>
            <a:r>
              <a:rPr kumimoji="1" lang="en-US" altLang="ja-JP" sz="2800" dirty="0" smtClean="0"/>
              <a:t>&gt;</a:t>
            </a:r>
          </a:p>
          <a:p>
            <a:r>
              <a:rPr lang="en-US" altLang="ja-JP" sz="2800" dirty="0" smtClean="0"/>
              <a:t>   |… </a:t>
            </a:r>
          </a:p>
          <a:p>
            <a:r>
              <a:rPr lang="en-US" altLang="ja-JP" sz="2800" dirty="0" smtClean="0"/>
              <a:t>   | &lt;id&gt; &lt;pattern&gt; = &lt;</a:t>
            </a:r>
            <a:r>
              <a:rPr lang="en-US" altLang="ja-JP" sz="2800" dirty="0" err="1" smtClean="0"/>
              <a:t>exp</a:t>
            </a:r>
            <a:r>
              <a:rPr lang="en-US" altLang="ja-JP" sz="2800" dirty="0" smtClean="0"/>
              <a:t>&gt;</a:t>
            </a:r>
            <a:endParaRPr kumimoji="1" lang="en-US" altLang="ja-JP" sz="2800" dirty="0" smtClean="0"/>
          </a:p>
        </p:txBody>
      </p:sp>
      <p:sp>
        <p:nvSpPr>
          <p:cNvPr id="9" name="テキスト ボックス 8"/>
          <p:cNvSpPr txBox="1"/>
          <p:nvPr/>
        </p:nvSpPr>
        <p:spPr>
          <a:xfrm>
            <a:off x="5367194" y="2070365"/>
            <a:ext cx="3570195" cy="830997"/>
          </a:xfrm>
          <a:prstGeom prst="rect">
            <a:avLst/>
          </a:prstGeom>
          <a:noFill/>
        </p:spPr>
        <p:txBody>
          <a:bodyPr wrap="square" rtlCol="0">
            <a:spAutoFit/>
          </a:bodyPr>
          <a:lstStyle/>
          <a:p>
            <a:r>
              <a:rPr kumimoji="1" lang="ja-JP" altLang="en-US" sz="2400" dirty="0" smtClean="0"/>
              <a:t>のいずれかの形で宣言できる。</a:t>
            </a:r>
            <a:endParaRPr kumimoji="1" lang="ja-JP" altLang="en-US" sz="2400" dirty="0"/>
          </a:p>
        </p:txBody>
      </p:sp>
      <p:sp>
        <p:nvSpPr>
          <p:cNvPr id="10" name="正方形/長方形 9"/>
          <p:cNvSpPr/>
          <p:nvPr/>
        </p:nvSpPr>
        <p:spPr>
          <a:xfrm>
            <a:off x="550754" y="3666390"/>
            <a:ext cx="902811" cy="523220"/>
          </a:xfrm>
          <a:prstGeom prst="rect">
            <a:avLst/>
          </a:prstGeom>
        </p:spPr>
        <p:txBody>
          <a:bodyPr wrap="none">
            <a:spAutoFit/>
          </a:bodyPr>
          <a:lstStyle/>
          <a:p>
            <a:r>
              <a:rPr lang="ja-JP" altLang="en-US" sz="2800" dirty="0"/>
              <a:t>（例）</a:t>
            </a:r>
            <a:endParaRPr lang="en-US" altLang="ja-JP" sz="2800" dirty="0"/>
          </a:p>
        </p:txBody>
      </p:sp>
      <p:sp>
        <p:nvSpPr>
          <p:cNvPr id="11" name="テキスト ボックス 10"/>
          <p:cNvSpPr txBox="1"/>
          <p:nvPr/>
        </p:nvSpPr>
        <p:spPr>
          <a:xfrm>
            <a:off x="550754" y="5913157"/>
            <a:ext cx="8217947" cy="830997"/>
          </a:xfrm>
          <a:prstGeom prst="rect">
            <a:avLst/>
          </a:prstGeom>
          <a:noFill/>
        </p:spPr>
        <p:txBody>
          <a:bodyPr wrap="square" rtlCol="0">
            <a:spAutoFit/>
          </a:bodyPr>
          <a:lstStyle/>
          <a:p>
            <a:r>
              <a:rPr lang="ja-JP" altLang="en-US" sz="2400" dirty="0" smtClean="0"/>
              <a:t>（注意）上記の例の</a:t>
            </a:r>
            <a:r>
              <a:rPr lang="en-US" altLang="ja-JP" sz="2400" dirty="0" smtClean="0"/>
              <a:t>f</a:t>
            </a:r>
            <a:r>
              <a:rPr kumimoji="1" lang="ja-JP" altLang="en-US" sz="2400" dirty="0" smtClean="0"/>
              <a:t>は</a:t>
            </a:r>
            <a:r>
              <a:rPr kumimoji="1" lang="en-US" altLang="ja-JP" sz="2400" dirty="0" smtClean="0"/>
              <a:t>2</a:t>
            </a:r>
            <a:r>
              <a:rPr kumimoji="1" lang="ja-JP" altLang="en-US" sz="2400" dirty="0" smtClean="0"/>
              <a:t>引数関数のように見えるが、対を</a:t>
            </a:r>
            <a:r>
              <a:rPr kumimoji="1" lang="en-US" altLang="ja-JP" sz="2400" dirty="0" smtClean="0"/>
              <a:t>1</a:t>
            </a:r>
            <a:r>
              <a:rPr kumimoji="1" lang="ja-JP" altLang="en-US" sz="2400" dirty="0" smtClean="0"/>
              <a:t>つ引数にとる</a:t>
            </a:r>
            <a:r>
              <a:rPr kumimoji="1" lang="en-US" altLang="ja-JP" sz="2400" dirty="0" smtClean="0"/>
              <a:t>1</a:t>
            </a:r>
            <a:r>
              <a:rPr kumimoji="1" lang="ja-JP" altLang="en-US" sz="2400" dirty="0" smtClean="0"/>
              <a:t>引数関数である。</a:t>
            </a:r>
            <a:endParaRPr kumimoji="1" lang="ja-JP" altLang="en-US" sz="2400" dirty="0"/>
          </a:p>
        </p:txBody>
      </p:sp>
    </p:spTree>
    <p:extLst>
      <p:ext uri="{BB962C8B-B14F-4D97-AF65-F5344CB8AC3E}">
        <p14:creationId xmlns:p14="http://schemas.microsoft.com/office/powerpoint/2010/main" val="6965695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（続き）</a:t>
            </a:r>
            <a:endParaRPr kumimoji="1" lang="ja-JP" altLang="en-US" dirty="0"/>
          </a:p>
        </p:txBody>
      </p:sp>
      <p:sp>
        <p:nvSpPr>
          <p:cNvPr id="5" name="正方形/長方形 4"/>
          <p:cNvSpPr/>
          <p:nvPr/>
        </p:nvSpPr>
        <p:spPr>
          <a:xfrm>
            <a:off x="656672" y="1279573"/>
            <a:ext cx="4572000" cy="954107"/>
          </a:xfrm>
          <a:prstGeom prst="rect">
            <a:avLst/>
          </a:prstGeom>
        </p:spPr>
        <p:txBody>
          <a:bodyPr>
            <a:spAutoFit/>
          </a:bodyPr>
          <a:lstStyle/>
          <a:p>
            <a:r>
              <a:rPr lang="en-US" altLang="ja-JP" sz="2800" dirty="0"/>
              <a:t>- length ["</a:t>
            </a:r>
            <a:r>
              <a:rPr lang="en-US" altLang="ja-JP" sz="2800" dirty="0" err="1"/>
              <a:t>a","b","c</a:t>
            </a:r>
            <a:r>
              <a:rPr lang="en-US" altLang="ja-JP" sz="2800" dirty="0"/>
              <a:t>"];</a:t>
            </a:r>
          </a:p>
          <a:p>
            <a:r>
              <a:rPr lang="en-US" altLang="ja-JP" sz="2800" dirty="0" err="1"/>
              <a:t>val</a:t>
            </a:r>
            <a:r>
              <a:rPr lang="en-US" altLang="ja-JP" sz="2800" dirty="0"/>
              <a:t> it = 3 : </a:t>
            </a:r>
            <a:r>
              <a:rPr lang="en-US" altLang="ja-JP" sz="2800" dirty="0" err="1"/>
              <a:t>int</a:t>
            </a:r>
            <a:endParaRPr lang="ja-JP" altLang="en-US" sz="2800" dirty="0"/>
          </a:p>
        </p:txBody>
      </p:sp>
      <p:sp>
        <p:nvSpPr>
          <p:cNvPr id="6" name="テキスト ボックス 5"/>
          <p:cNvSpPr txBox="1"/>
          <p:nvPr/>
        </p:nvSpPr>
        <p:spPr>
          <a:xfrm>
            <a:off x="457200" y="2233292"/>
            <a:ext cx="8146575" cy="1815882"/>
          </a:xfrm>
          <a:prstGeom prst="rect">
            <a:avLst/>
          </a:prstGeom>
          <a:noFill/>
        </p:spPr>
        <p:txBody>
          <a:bodyPr wrap="square" rtlCol="0">
            <a:spAutoFit/>
          </a:bodyPr>
          <a:lstStyle/>
          <a:p>
            <a:r>
              <a:rPr lang="ja-JP" altLang="en-US" sz="2800" dirty="0" smtClean="0"/>
              <a:t>関数</a:t>
            </a:r>
            <a:r>
              <a:rPr lang="en-US" altLang="ja-JP" sz="2800" dirty="0" smtClean="0"/>
              <a:t>l</a:t>
            </a:r>
            <a:r>
              <a:rPr kumimoji="1" lang="en-US" altLang="ja-JP" sz="2800" dirty="0" smtClean="0"/>
              <a:t>ength</a:t>
            </a:r>
            <a:r>
              <a:rPr lang="ja-JP" altLang="en-US" sz="2800" dirty="0" smtClean="0"/>
              <a:t>の宣言は</a:t>
            </a:r>
            <a:r>
              <a:rPr lang="en-US" altLang="ja-JP" sz="2800" dirty="0"/>
              <a:t>2</a:t>
            </a:r>
            <a:r>
              <a:rPr kumimoji="1" lang="ja-JP" altLang="en-US" sz="2800" dirty="0" smtClean="0"/>
              <a:t>つの節からなり、上から順にパターンマッチングが行われる。引数</a:t>
            </a:r>
            <a:r>
              <a:rPr lang="ja-JP" altLang="en-US" sz="2800" dirty="0" smtClean="0"/>
              <a:t>が</a:t>
            </a:r>
            <a:r>
              <a:rPr lang="en-US" altLang="ja-JP" sz="2800" dirty="0" smtClean="0"/>
              <a:t>nil</a:t>
            </a:r>
            <a:r>
              <a:rPr lang="ja-JP" altLang="en-US" sz="2800" dirty="0" smtClean="0"/>
              <a:t>にマッチするとき（引数が空リストのとき）は</a:t>
            </a:r>
            <a:r>
              <a:rPr lang="en-US" altLang="ja-JP" sz="2800" dirty="0" smtClean="0"/>
              <a:t>length</a:t>
            </a:r>
            <a:r>
              <a:rPr lang="ja-JP" altLang="en-US" sz="2800" dirty="0" smtClean="0"/>
              <a:t>は</a:t>
            </a:r>
            <a:r>
              <a:rPr lang="en-US" altLang="ja-JP" sz="2800" dirty="0" smtClean="0"/>
              <a:t>0</a:t>
            </a:r>
            <a:r>
              <a:rPr lang="ja-JP" altLang="en-US" sz="2800" dirty="0" smtClean="0"/>
              <a:t>を返し、そうでない時は</a:t>
            </a:r>
            <a:r>
              <a:rPr lang="en-US" altLang="ja-JP" sz="2800" dirty="0" smtClean="0"/>
              <a:t>x::</a:t>
            </a:r>
            <a:r>
              <a:rPr lang="en-US" altLang="ja-JP" sz="2800" dirty="0" err="1" smtClean="0"/>
              <a:t>xs</a:t>
            </a:r>
            <a:r>
              <a:rPr lang="ja-JP" altLang="en-US" sz="2800" dirty="0" smtClean="0"/>
              <a:t>とパターンマッチングが行われる。</a:t>
            </a:r>
            <a:endParaRPr lang="en-US" altLang="ja-JP" sz="2800" dirty="0" smtClean="0"/>
          </a:p>
        </p:txBody>
      </p:sp>
      <p:sp>
        <p:nvSpPr>
          <p:cNvPr id="7" name="テキスト ボックス 6"/>
          <p:cNvSpPr txBox="1"/>
          <p:nvPr/>
        </p:nvSpPr>
        <p:spPr>
          <a:xfrm>
            <a:off x="457200" y="4084448"/>
            <a:ext cx="8526585" cy="1384995"/>
          </a:xfrm>
          <a:prstGeom prst="rect">
            <a:avLst/>
          </a:prstGeom>
          <a:noFill/>
        </p:spPr>
        <p:txBody>
          <a:bodyPr wrap="square" rtlCol="0">
            <a:spAutoFit/>
          </a:bodyPr>
          <a:lstStyle/>
          <a:p>
            <a:r>
              <a:rPr kumimoji="1" lang="ja-JP" altLang="en-US" sz="2800" dirty="0" smtClean="0"/>
              <a:t>データ型を定義する場合は</a:t>
            </a:r>
            <a:r>
              <a:rPr kumimoji="1" lang="en-US" altLang="ja-JP" sz="2800" dirty="0" err="1" smtClean="0"/>
              <a:t>datatype</a:t>
            </a:r>
            <a:r>
              <a:rPr kumimoji="1" lang="ja-JP" altLang="en-US" sz="2800" dirty="0" smtClean="0"/>
              <a:t>宣言を用いる。</a:t>
            </a:r>
            <a:endParaRPr kumimoji="1" lang="en-US" altLang="ja-JP" sz="2800" dirty="0" smtClean="0"/>
          </a:p>
          <a:p>
            <a:r>
              <a:rPr lang="ja-JP" altLang="en-US" sz="2800" dirty="0" smtClean="0"/>
              <a:t>（例）</a:t>
            </a:r>
            <a:r>
              <a:rPr lang="en-US" altLang="ja-JP" sz="2800" dirty="0" err="1"/>
              <a:t>datatype</a:t>
            </a:r>
            <a:r>
              <a:rPr lang="en-US" altLang="ja-JP" sz="2800" dirty="0"/>
              <a:t> tree = LEAF of </a:t>
            </a:r>
            <a:r>
              <a:rPr lang="en-US" altLang="ja-JP" sz="2800" dirty="0" err="1"/>
              <a:t>int</a:t>
            </a:r>
            <a:r>
              <a:rPr lang="en-US" altLang="ja-JP" sz="2800" dirty="0"/>
              <a:t> | NODE of (tree * tree)</a:t>
            </a:r>
            <a:endParaRPr lang="ja-JP" altLang="en-US" sz="2800" dirty="0"/>
          </a:p>
          <a:p>
            <a:r>
              <a:rPr lang="ja-JP" altLang="en-US" sz="2800" dirty="0" smtClean="0"/>
              <a:t>の宣言下で以下のような関数が定義できる。</a:t>
            </a:r>
            <a:endParaRPr kumimoji="1" lang="ja-JP" altLang="en-US" sz="2800" dirty="0"/>
          </a:p>
        </p:txBody>
      </p:sp>
      <p:sp>
        <p:nvSpPr>
          <p:cNvPr id="9" name="正方形/長方形 8"/>
          <p:cNvSpPr/>
          <p:nvPr/>
        </p:nvSpPr>
        <p:spPr>
          <a:xfrm>
            <a:off x="715467" y="5445759"/>
            <a:ext cx="8221283" cy="1384995"/>
          </a:xfrm>
          <a:prstGeom prst="rect">
            <a:avLst/>
          </a:prstGeom>
        </p:spPr>
        <p:txBody>
          <a:bodyPr wrap="square">
            <a:spAutoFit/>
          </a:bodyPr>
          <a:lstStyle/>
          <a:p>
            <a:r>
              <a:rPr lang="en-US" altLang="ja-JP" sz="2800" dirty="0" smtClean="0"/>
              <a:t>- fun </a:t>
            </a:r>
            <a:r>
              <a:rPr lang="en-US" altLang="ja-JP" sz="2800" dirty="0" err="1"/>
              <a:t>inTree</a:t>
            </a:r>
            <a:r>
              <a:rPr lang="en-US" altLang="ja-JP" sz="2800" dirty="0"/>
              <a:t>(</a:t>
            </a:r>
            <a:r>
              <a:rPr lang="en-US" altLang="ja-JP" sz="2800" dirty="0" err="1"/>
              <a:t>x,LEAF</a:t>
            </a:r>
            <a:r>
              <a:rPr lang="en-US" altLang="ja-JP" sz="2800" dirty="0"/>
              <a:t> y)=x=y</a:t>
            </a:r>
          </a:p>
          <a:p>
            <a:r>
              <a:rPr lang="en-US" altLang="ja-JP" sz="2800" dirty="0"/>
              <a:t> </a:t>
            </a:r>
            <a:r>
              <a:rPr lang="en-US" altLang="ja-JP" sz="2800" dirty="0" smtClean="0"/>
              <a:t>     | </a:t>
            </a:r>
            <a:r>
              <a:rPr lang="en-US" altLang="ja-JP" sz="2800" dirty="0" err="1"/>
              <a:t>inTree</a:t>
            </a:r>
            <a:r>
              <a:rPr lang="en-US" altLang="ja-JP" sz="2800" dirty="0"/>
              <a:t>(</a:t>
            </a:r>
            <a:r>
              <a:rPr lang="en-US" altLang="ja-JP" sz="2800" dirty="0" err="1"/>
              <a:t>x,NODE</a:t>
            </a:r>
            <a:r>
              <a:rPr lang="en-US" altLang="ja-JP" sz="2800" dirty="0"/>
              <a:t>(</a:t>
            </a:r>
            <a:r>
              <a:rPr lang="en-US" altLang="ja-JP" sz="2800" dirty="0" err="1"/>
              <a:t>y,z</a:t>
            </a:r>
            <a:r>
              <a:rPr lang="en-US" altLang="ja-JP" sz="2800" dirty="0"/>
              <a:t>))=</a:t>
            </a:r>
            <a:r>
              <a:rPr lang="en-US" altLang="ja-JP" sz="2800" dirty="0" err="1"/>
              <a:t>inTree</a:t>
            </a:r>
            <a:r>
              <a:rPr lang="en-US" altLang="ja-JP" sz="2800" dirty="0"/>
              <a:t>(</a:t>
            </a:r>
            <a:r>
              <a:rPr lang="en-US" altLang="ja-JP" sz="2800" dirty="0" err="1"/>
              <a:t>x,y</a:t>
            </a:r>
            <a:r>
              <a:rPr lang="en-US" altLang="ja-JP" sz="2800" dirty="0"/>
              <a:t>) </a:t>
            </a:r>
            <a:r>
              <a:rPr lang="en-US" altLang="ja-JP" sz="2800" dirty="0" err="1"/>
              <a:t>orelse</a:t>
            </a:r>
            <a:r>
              <a:rPr lang="en-US" altLang="ja-JP" sz="2800" dirty="0"/>
              <a:t> </a:t>
            </a:r>
            <a:r>
              <a:rPr lang="en-US" altLang="ja-JP" sz="2800" dirty="0" err="1"/>
              <a:t>inTree</a:t>
            </a:r>
            <a:r>
              <a:rPr lang="en-US" altLang="ja-JP" sz="2800" dirty="0"/>
              <a:t>(</a:t>
            </a:r>
            <a:r>
              <a:rPr lang="en-US" altLang="ja-JP" sz="2800" dirty="0" err="1"/>
              <a:t>x,z</a:t>
            </a:r>
            <a:r>
              <a:rPr lang="en-US" altLang="ja-JP" sz="2800" dirty="0"/>
              <a:t>);</a:t>
            </a:r>
          </a:p>
          <a:p>
            <a:r>
              <a:rPr lang="en-US" altLang="ja-JP" sz="2800" dirty="0" err="1"/>
              <a:t>val</a:t>
            </a:r>
            <a:r>
              <a:rPr lang="en-US" altLang="ja-JP" sz="2800" dirty="0"/>
              <a:t> </a:t>
            </a:r>
            <a:r>
              <a:rPr lang="en-US" altLang="ja-JP" sz="2800" dirty="0" err="1"/>
              <a:t>inTree</a:t>
            </a:r>
            <a:r>
              <a:rPr lang="en-US" altLang="ja-JP" sz="2800" dirty="0"/>
              <a:t> = </a:t>
            </a:r>
            <a:r>
              <a:rPr lang="en-US" altLang="ja-JP" sz="2800" dirty="0" err="1"/>
              <a:t>fn</a:t>
            </a:r>
            <a:r>
              <a:rPr lang="en-US" altLang="ja-JP" sz="2800" dirty="0"/>
              <a:t> : </a:t>
            </a:r>
            <a:r>
              <a:rPr lang="en-US" altLang="ja-JP" sz="2800" dirty="0" err="1"/>
              <a:t>int</a:t>
            </a:r>
            <a:r>
              <a:rPr lang="en-US" altLang="ja-JP" sz="2800" dirty="0"/>
              <a:t> * tree -&gt; </a:t>
            </a:r>
            <a:r>
              <a:rPr lang="en-US" altLang="ja-JP" sz="2800" dirty="0" err="1"/>
              <a:t>bool</a:t>
            </a:r>
            <a:endParaRPr lang="ja-JP" altLang="en-US" sz="2800" dirty="0"/>
          </a:p>
        </p:txBody>
      </p:sp>
    </p:spTree>
    <p:extLst>
      <p:ext uri="{BB962C8B-B14F-4D97-AF65-F5344CB8AC3E}">
        <p14:creationId xmlns:p14="http://schemas.microsoft.com/office/powerpoint/2010/main" val="1395724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ML</a:t>
            </a:r>
            <a:r>
              <a:rPr kumimoji="1" lang="ja-JP" altLang="en-US" dirty="0" smtClean="0"/>
              <a:t>の型システム</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ML</a:t>
            </a:r>
            <a:r>
              <a:rPr kumimoji="1" lang="ja-JP" altLang="en-US" dirty="0" smtClean="0"/>
              <a:t>の型システム</a:t>
            </a:r>
            <a:r>
              <a:rPr kumimoji="1" lang="ja-JP" altLang="en-US" dirty="0" smtClean="0"/>
              <a:t>は</a:t>
            </a:r>
            <a:r>
              <a:rPr lang="ja-JP" altLang="en-US" dirty="0" smtClean="0"/>
              <a:t>安全</a:t>
            </a:r>
            <a:r>
              <a:rPr lang="ja-JP" altLang="en-US" dirty="0" smtClean="0"/>
              <a:t>（</a:t>
            </a:r>
            <a:r>
              <a:rPr kumimoji="1" lang="en-US" altLang="ja-JP" dirty="0" smtClean="0"/>
              <a:t>safe</a:t>
            </a:r>
            <a:r>
              <a:rPr lang="ja-JP" altLang="en-US" dirty="0" smtClean="0"/>
              <a:t>）</a:t>
            </a:r>
            <a:endParaRPr kumimoji="1" lang="en-US" altLang="ja-JP" dirty="0" smtClean="0"/>
          </a:p>
          <a:p>
            <a:pPr lvl="1"/>
            <a:r>
              <a:rPr lang="ja-JP" altLang="en-US" dirty="0" smtClean="0"/>
              <a:t>型検査器が式がある型を持つと判定した場合、その式の評価が終わった時にその型の値を生成することが保証される。</a:t>
            </a:r>
            <a:endParaRPr lang="en-US" altLang="ja-JP" dirty="0" smtClean="0"/>
          </a:p>
          <a:p>
            <a:pPr lvl="1"/>
            <a:r>
              <a:rPr lang="ja-JP" altLang="en-US" dirty="0" smtClean="0"/>
              <a:t>（例）ある式が文字列へのポインタ型の場合、その式の値は文字列を保持しているメモリ領域を指すポインタであることが保証される。（解放された領域を指すポインタ</a:t>
            </a:r>
            <a:r>
              <a:rPr lang="en-US" altLang="ja-JP" dirty="0" smtClean="0"/>
              <a:t>(dangling pointer)</a:t>
            </a:r>
            <a:r>
              <a:rPr lang="ja-JP" altLang="en-US" dirty="0" smtClean="0"/>
              <a:t>や文字列以外の値を指すポインタにはならない。）</a:t>
            </a:r>
            <a:endParaRPr lang="en-US" altLang="ja-JP" dirty="0" smtClean="0"/>
          </a:p>
        </p:txBody>
      </p:sp>
    </p:spTree>
    <p:extLst>
      <p:ext uri="{BB962C8B-B14F-4D97-AF65-F5344CB8AC3E}">
        <p14:creationId xmlns:p14="http://schemas.microsoft.com/office/powerpoint/2010/main" val="3771625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対話環境</a:t>
            </a:r>
            <a:r>
              <a:rPr kumimoji="1" lang="en-US" altLang="ja-JP" dirty="0" smtClean="0"/>
              <a:t>(interactive session)</a:t>
            </a:r>
            <a:endParaRPr kumimoji="1" lang="ja-JP" altLang="en-US" dirty="0"/>
          </a:p>
        </p:txBody>
      </p:sp>
      <p:sp>
        <p:nvSpPr>
          <p:cNvPr id="4" name="テキスト ボックス 3"/>
          <p:cNvSpPr txBox="1"/>
          <p:nvPr/>
        </p:nvSpPr>
        <p:spPr>
          <a:xfrm>
            <a:off x="686443" y="1490956"/>
            <a:ext cx="3995430" cy="954107"/>
          </a:xfrm>
          <a:prstGeom prst="rect">
            <a:avLst/>
          </a:prstGeom>
          <a:noFill/>
          <a:ln>
            <a:solidFill>
              <a:srgbClr val="000000"/>
            </a:solidFill>
          </a:ln>
        </p:spPr>
        <p:txBody>
          <a:bodyPr wrap="none" rtlCol="0">
            <a:spAutoFit/>
          </a:bodyPr>
          <a:lstStyle/>
          <a:p>
            <a:pPr marL="285750" indent="-285750">
              <a:buFontTx/>
              <a:buChar char="-"/>
            </a:pPr>
            <a:r>
              <a:rPr kumimoji="1" lang="en-US" altLang="ja-JP" sz="2800" dirty="0" smtClean="0"/>
              <a:t>&lt;</a:t>
            </a:r>
            <a:r>
              <a:rPr kumimoji="1" lang="ja-JP" altLang="en-US" sz="2800" dirty="0" smtClean="0"/>
              <a:t>式</a:t>
            </a:r>
            <a:r>
              <a:rPr kumimoji="1" lang="en-US" altLang="ja-JP" sz="2800" dirty="0" smtClean="0"/>
              <a:t>&gt;;</a:t>
            </a:r>
          </a:p>
          <a:p>
            <a:r>
              <a:rPr lang="en-US" altLang="ja-JP" sz="2800" dirty="0" err="1" smtClean="0"/>
              <a:t>val</a:t>
            </a:r>
            <a:r>
              <a:rPr lang="en-US" altLang="ja-JP" sz="2800" dirty="0" smtClean="0"/>
              <a:t> it = &lt;</a:t>
            </a:r>
            <a:r>
              <a:rPr lang="ja-JP" altLang="en-US" sz="2800" dirty="0" smtClean="0"/>
              <a:t>値の表示</a:t>
            </a:r>
            <a:r>
              <a:rPr lang="en-US" altLang="ja-JP" sz="2800" dirty="0" smtClean="0"/>
              <a:t>&gt; : &lt;</a:t>
            </a:r>
            <a:r>
              <a:rPr lang="ja-JP" altLang="en-US" sz="2800" dirty="0" smtClean="0"/>
              <a:t>型</a:t>
            </a:r>
            <a:r>
              <a:rPr lang="en-US" altLang="ja-JP" sz="2800" dirty="0" smtClean="0"/>
              <a:t>&gt;</a:t>
            </a:r>
            <a:endParaRPr kumimoji="1" lang="ja-JP" altLang="en-US" sz="2800" dirty="0"/>
          </a:p>
        </p:txBody>
      </p:sp>
      <p:sp>
        <p:nvSpPr>
          <p:cNvPr id="5" name="テキスト ボックス 4"/>
          <p:cNvSpPr txBox="1"/>
          <p:nvPr/>
        </p:nvSpPr>
        <p:spPr>
          <a:xfrm>
            <a:off x="697884" y="2608757"/>
            <a:ext cx="3302882" cy="3970318"/>
          </a:xfrm>
          <a:prstGeom prst="rect">
            <a:avLst/>
          </a:prstGeom>
          <a:noFill/>
        </p:spPr>
        <p:txBody>
          <a:bodyPr wrap="none" rtlCol="0">
            <a:spAutoFit/>
          </a:bodyPr>
          <a:lstStyle/>
          <a:p>
            <a:r>
              <a:rPr lang="ja-JP" altLang="en-US" sz="2800" dirty="0" smtClean="0"/>
              <a:t>（例）</a:t>
            </a:r>
            <a:endParaRPr lang="en-US" altLang="ja-JP" sz="2800" dirty="0" smtClean="0"/>
          </a:p>
          <a:p>
            <a:r>
              <a:rPr lang="en-US" altLang="ja-JP" sz="2800" dirty="0" smtClean="0"/>
              <a:t>- </a:t>
            </a:r>
            <a:r>
              <a:rPr lang="en-US" altLang="ja-JP" sz="2800" dirty="0"/>
              <a:t>5+3-2;</a:t>
            </a:r>
          </a:p>
          <a:p>
            <a:r>
              <a:rPr lang="en-US" altLang="ja-JP" sz="2800" dirty="0" err="1"/>
              <a:t>val</a:t>
            </a:r>
            <a:r>
              <a:rPr lang="en-US" altLang="ja-JP" sz="2800" dirty="0"/>
              <a:t> it = 6 : </a:t>
            </a:r>
            <a:r>
              <a:rPr lang="en-US" altLang="ja-JP" sz="2800" dirty="0" err="1"/>
              <a:t>int</a:t>
            </a:r>
            <a:endParaRPr lang="en-US" altLang="ja-JP" sz="2800" dirty="0"/>
          </a:p>
          <a:p>
            <a:r>
              <a:rPr lang="en-US" altLang="ja-JP" sz="2800" dirty="0"/>
              <a:t>- it+3;</a:t>
            </a:r>
          </a:p>
          <a:p>
            <a:r>
              <a:rPr lang="en-US" altLang="ja-JP" sz="2800" dirty="0" err="1"/>
              <a:t>val</a:t>
            </a:r>
            <a:r>
              <a:rPr lang="en-US" altLang="ja-JP" sz="2800" dirty="0"/>
              <a:t> it = 9 : </a:t>
            </a:r>
            <a:r>
              <a:rPr lang="en-US" altLang="ja-JP" sz="2800" dirty="0" err="1"/>
              <a:t>int</a:t>
            </a:r>
            <a:endParaRPr lang="en-US" altLang="ja-JP" sz="2800" dirty="0"/>
          </a:p>
          <a:p>
            <a:r>
              <a:rPr lang="en-US" altLang="ja-JP" sz="2800" dirty="0"/>
              <a:t>- if true then 1 else 5;</a:t>
            </a:r>
          </a:p>
          <a:p>
            <a:r>
              <a:rPr lang="en-US" altLang="ja-JP" sz="2800" dirty="0" err="1"/>
              <a:t>val</a:t>
            </a:r>
            <a:r>
              <a:rPr lang="en-US" altLang="ja-JP" sz="2800" dirty="0"/>
              <a:t> it = 1 : </a:t>
            </a:r>
            <a:r>
              <a:rPr lang="en-US" altLang="ja-JP" sz="2800" dirty="0" err="1"/>
              <a:t>int</a:t>
            </a:r>
            <a:endParaRPr lang="en-US" altLang="ja-JP" sz="2800" dirty="0"/>
          </a:p>
          <a:p>
            <a:r>
              <a:rPr lang="en-US" altLang="ja-JP" sz="2800" dirty="0"/>
              <a:t>- 5=4;</a:t>
            </a:r>
          </a:p>
          <a:p>
            <a:r>
              <a:rPr lang="en-US" altLang="ja-JP" sz="2800" dirty="0" err="1"/>
              <a:t>val</a:t>
            </a:r>
            <a:r>
              <a:rPr lang="en-US" altLang="ja-JP" sz="2800" dirty="0"/>
              <a:t> it = false : </a:t>
            </a:r>
            <a:r>
              <a:rPr lang="en-US" altLang="ja-JP" sz="2800" dirty="0" err="1"/>
              <a:t>bool</a:t>
            </a:r>
            <a:endParaRPr kumimoji="1" lang="en-US" altLang="ja-JP" sz="2800" dirty="0" smtClean="0"/>
          </a:p>
        </p:txBody>
      </p:sp>
    </p:spTree>
    <p:extLst>
      <p:ext uri="{BB962C8B-B14F-4D97-AF65-F5344CB8AC3E}">
        <p14:creationId xmlns:p14="http://schemas.microsoft.com/office/powerpoint/2010/main" val="3578583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ML</a:t>
            </a:r>
            <a:r>
              <a:rPr kumimoji="1" lang="ja-JP" altLang="en-US" dirty="0" smtClean="0"/>
              <a:t>の式の評価（実行）</a:t>
            </a:r>
            <a:r>
              <a:rPr kumimoji="1" lang="en-US" altLang="ja-JP" dirty="0" smtClean="0"/>
              <a:t>	</a:t>
            </a:r>
            <a:endParaRPr kumimoji="1" lang="ja-JP" altLang="en-US" dirty="0"/>
          </a:p>
        </p:txBody>
      </p:sp>
      <p:sp>
        <p:nvSpPr>
          <p:cNvPr id="3" name="コンテンツ プレースホルダー 2"/>
          <p:cNvSpPr>
            <a:spLocks noGrp="1"/>
          </p:cNvSpPr>
          <p:nvPr>
            <p:ph idx="1"/>
          </p:nvPr>
        </p:nvSpPr>
        <p:spPr>
          <a:xfrm>
            <a:off x="457200" y="1279826"/>
            <a:ext cx="8229600" cy="2788529"/>
          </a:xfrm>
        </p:spPr>
        <p:txBody>
          <a:bodyPr>
            <a:noAutofit/>
          </a:bodyPr>
          <a:lstStyle/>
          <a:p>
            <a:r>
              <a:rPr kumimoji="1" lang="ja-JP" altLang="en-US" sz="2800" dirty="0" smtClean="0"/>
              <a:t>式は構文解析、型検査、コンパイルの後実行される。</a:t>
            </a:r>
            <a:endParaRPr kumimoji="1" lang="en-US" altLang="ja-JP" sz="2800" dirty="0" smtClean="0"/>
          </a:p>
          <a:p>
            <a:r>
              <a:rPr lang="ja-JP" altLang="en-US" sz="2800" dirty="0" smtClean="0"/>
              <a:t>式が構文エラーや型エラーだった場合、コードは生成されず、実行もされない。</a:t>
            </a:r>
            <a:endParaRPr lang="en-US" altLang="ja-JP" sz="2800" dirty="0" smtClean="0"/>
          </a:p>
          <a:p>
            <a:r>
              <a:rPr kumimoji="1" lang="ja-JP" altLang="en-US" sz="2800" dirty="0" smtClean="0"/>
              <a:t>（例）式</a:t>
            </a:r>
            <a:r>
              <a:rPr lang="en-US" altLang="ja-JP" sz="2800" dirty="0" smtClean="0"/>
              <a:t>if </a:t>
            </a:r>
            <a:r>
              <a:rPr lang="en-US" altLang="ja-JP" sz="2800" dirty="0"/>
              <a:t>true then 3 else </a:t>
            </a:r>
            <a:r>
              <a:rPr lang="en-US" altLang="ja-JP" sz="2800" dirty="0" smtClean="0"/>
              <a:t>false</a:t>
            </a:r>
            <a:r>
              <a:rPr lang="ja-JP" altLang="en-US" sz="2800" dirty="0" smtClean="0"/>
              <a:t>は構文エラーはないが、</a:t>
            </a:r>
            <a:r>
              <a:rPr lang="en-US" altLang="ja-JP" sz="2800" dirty="0" smtClean="0"/>
              <a:t>ML</a:t>
            </a:r>
            <a:r>
              <a:rPr lang="ja-JP" altLang="en-US" sz="2800" dirty="0" smtClean="0"/>
              <a:t>の型システムは</a:t>
            </a:r>
            <a:r>
              <a:rPr lang="en-US" altLang="ja-JP" sz="2800" dirty="0" smtClean="0"/>
              <a:t>then part</a:t>
            </a:r>
            <a:r>
              <a:rPr lang="ja-JP" altLang="en-US" sz="2800" dirty="0" smtClean="0"/>
              <a:t>と</a:t>
            </a:r>
            <a:r>
              <a:rPr lang="en-US" altLang="ja-JP" sz="2800" dirty="0" smtClean="0"/>
              <a:t>else part</a:t>
            </a:r>
            <a:r>
              <a:rPr lang="ja-JP" altLang="en-US" sz="2800" dirty="0" smtClean="0"/>
              <a:t>が同じ型を持つことを要求するので、型エラーとなる。</a:t>
            </a:r>
            <a:endParaRPr kumimoji="1" lang="ja-JP" altLang="en-US" sz="2800" dirty="0"/>
          </a:p>
        </p:txBody>
      </p:sp>
      <p:sp>
        <p:nvSpPr>
          <p:cNvPr id="4" name="正方形/長方形 3"/>
          <p:cNvSpPr/>
          <p:nvPr/>
        </p:nvSpPr>
        <p:spPr>
          <a:xfrm>
            <a:off x="827732" y="4068355"/>
            <a:ext cx="7859068" cy="2677656"/>
          </a:xfrm>
          <a:prstGeom prst="rect">
            <a:avLst/>
          </a:prstGeom>
        </p:spPr>
        <p:txBody>
          <a:bodyPr wrap="square">
            <a:spAutoFit/>
          </a:bodyPr>
          <a:lstStyle/>
          <a:p>
            <a:r>
              <a:rPr lang="en-US" altLang="ja-JP" sz="2800" dirty="0"/>
              <a:t>- if true then 3 else false;</a:t>
            </a:r>
          </a:p>
          <a:p>
            <a:r>
              <a:rPr lang="en-US" altLang="ja-JP" sz="2800" dirty="0"/>
              <a:t>stdIn:5.1-5.26 Error: types of if branches do not agree [literal]</a:t>
            </a:r>
          </a:p>
          <a:p>
            <a:r>
              <a:rPr lang="en-US" altLang="ja-JP" sz="2800" dirty="0"/>
              <a:t>  then branch: </a:t>
            </a:r>
            <a:r>
              <a:rPr lang="en-US" altLang="ja-JP" sz="2800" dirty="0" err="1"/>
              <a:t>int</a:t>
            </a:r>
            <a:endParaRPr lang="en-US" altLang="ja-JP" sz="2800" dirty="0"/>
          </a:p>
          <a:p>
            <a:r>
              <a:rPr lang="en-US" altLang="ja-JP" sz="2800" dirty="0"/>
              <a:t>  else branch: </a:t>
            </a:r>
            <a:r>
              <a:rPr lang="en-US" altLang="ja-JP" sz="2800" dirty="0" err="1"/>
              <a:t>bool</a:t>
            </a:r>
            <a:endParaRPr lang="en-US" altLang="ja-JP" sz="2800" dirty="0"/>
          </a:p>
          <a:p>
            <a:r>
              <a:rPr lang="en-US" altLang="ja-JP" sz="2800" dirty="0"/>
              <a:t>  in </a:t>
            </a:r>
            <a:r>
              <a:rPr lang="en-US" altLang="ja-JP" sz="2800" dirty="0" smtClean="0"/>
              <a:t>expression:  if </a:t>
            </a:r>
            <a:r>
              <a:rPr lang="en-US" altLang="ja-JP" sz="2800" dirty="0"/>
              <a:t>true then 3 else false</a:t>
            </a:r>
            <a:endParaRPr lang="ja-JP" altLang="en-US" sz="2800" dirty="0"/>
          </a:p>
        </p:txBody>
      </p:sp>
    </p:spTree>
    <p:extLst>
      <p:ext uri="{BB962C8B-B14F-4D97-AF65-F5344CB8AC3E}">
        <p14:creationId xmlns:p14="http://schemas.microsoft.com/office/powerpoint/2010/main" val="1885450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宣言</a:t>
            </a:r>
            <a:endParaRPr kumimoji="1" lang="ja-JP" altLang="en-US" dirty="0"/>
          </a:p>
        </p:txBody>
      </p:sp>
      <p:sp>
        <p:nvSpPr>
          <p:cNvPr id="4" name="テキスト ボックス 3"/>
          <p:cNvSpPr txBox="1"/>
          <p:nvPr/>
        </p:nvSpPr>
        <p:spPr>
          <a:xfrm>
            <a:off x="572035" y="1409703"/>
            <a:ext cx="4712523" cy="954107"/>
          </a:xfrm>
          <a:prstGeom prst="rect">
            <a:avLst/>
          </a:prstGeom>
          <a:noFill/>
          <a:ln>
            <a:solidFill>
              <a:srgbClr val="000000"/>
            </a:solidFill>
          </a:ln>
        </p:spPr>
        <p:txBody>
          <a:bodyPr wrap="none" rtlCol="0">
            <a:spAutoFit/>
          </a:bodyPr>
          <a:lstStyle/>
          <a:p>
            <a:pPr marL="285750" indent="-285750">
              <a:buFontTx/>
              <a:buChar char="-"/>
            </a:pPr>
            <a:r>
              <a:rPr lang="en-US" altLang="ja-JP" sz="2800" dirty="0" err="1" smtClean="0"/>
              <a:t>val</a:t>
            </a:r>
            <a:r>
              <a:rPr lang="en-US" altLang="ja-JP" sz="2800" dirty="0" smtClean="0"/>
              <a:t> &lt;id&gt; = </a:t>
            </a:r>
            <a:r>
              <a:rPr kumimoji="1" lang="en-US" altLang="ja-JP" sz="2800" dirty="0" smtClean="0"/>
              <a:t>&lt;</a:t>
            </a:r>
            <a:r>
              <a:rPr kumimoji="1" lang="en-US" altLang="ja-JP" sz="2800" dirty="0" err="1" smtClean="0"/>
              <a:t>exp</a:t>
            </a:r>
            <a:r>
              <a:rPr kumimoji="1" lang="en-US" altLang="ja-JP" sz="2800" dirty="0" smtClean="0"/>
              <a:t>&gt;;</a:t>
            </a:r>
          </a:p>
          <a:p>
            <a:r>
              <a:rPr lang="en-US" altLang="ja-JP" sz="2800" dirty="0" err="1"/>
              <a:t>v</a:t>
            </a:r>
            <a:r>
              <a:rPr lang="en-US" altLang="ja-JP" sz="2800" dirty="0" err="1" smtClean="0"/>
              <a:t>al</a:t>
            </a:r>
            <a:r>
              <a:rPr lang="en-US" altLang="ja-JP" sz="2800" dirty="0" smtClean="0"/>
              <a:t> &lt;id&gt; = &lt;</a:t>
            </a:r>
            <a:r>
              <a:rPr lang="ja-JP" altLang="en-US" sz="2800" dirty="0" smtClean="0"/>
              <a:t>値の表示</a:t>
            </a:r>
            <a:r>
              <a:rPr lang="en-US" altLang="ja-JP" sz="2800" dirty="0" smtClean="0"/>
              <a:t>&gt; : &lt;type&gt;</a:t>
            </a:r>
            <a:endParaRPr kumimoji="1" lang="ja-JP" altLang="en-US" sz="2800" dirty="0"/>
          </a:p>
        </p:txBody>
      </p:sp>
      <p:sp>
        <p:nvSpPr>
          <p:cNvPr id="5" name="テキスト ボックス 4"/>
          <p:cNvSpPr txBox="1"/>
          <p:nvPr/>
        </p:nvSpPr>
        <p:spPr>
          <a:xfrm>
            <a:off x="560592" y="2388143"/>
            <a:ext cx="7001725" cy="4401205"/>
          </a:xfrm>
          <a:prstGeom prst="rect">
            <a:avLst/>
          </a:prstGeom>
          <a:noFill/>
        </p:spPr>
        <p:txBody>
          <a:bodyPr wrap="square" rtlCol="0">
            <a:spAutoFit/>
          </a:bodyPr>
          <a:lstStyle/>
          <a:p>
            <a:r>
              <a:rPr lang="en-US" altLang="ja-JP" sz="2800" dirty="0" err="1"/>
              <a:t>v</a:t>
            </a:r>
            <a:r>
              <a:rPr kumimoji="1" lang="en-US" altLang="ja-JP" sz="2800" dirty="0" err="1" smtClean="0"/>
              <a:t>al</a:t>
            </a:r>
            <a:r>
              <a:rPr kumimoji="1" lang="ja-JP" altLang="en-US" sz="2800" dirty="0" smtClean="0"/>
              <a:t>は</a:t>
            </a:r>
            <a:r>
              <a:rPr kumimoji="1" lang="en-US" altLang="ja-JP" sz="2800" dirty="0" smtClean="0"/>
              <a:t>value</a:t>
            </a:r>
            <a:r>
              <a:rPr lang="ja-JP" altLang="en-US" sz="2800" dirty="0" smtClean="0"/>
              <a:t>の頭文字３文字。宣言が入力されると、右辺の式が評価され、左辺の識別子に束縛される。</a:t>
            </a:r>
            <a:endParaRPr lang="en-US" altLang="ja-JP" sz="2800" dirty="0" smtClean="0"/>
          </a:p>
          <a:p>
            <a:r>
              <a:rPr kumimoji="1" lang="ja-JP" altLang="en-US" sz="2800" dirty="0" smtClean="0"/>
              <a:t>（例）</a:t>
            </a:r>
            <a:endParaRPr kumimoji="1" lang="en-US" altLang="ja-JP" sz="2800" dirty="0" smtClean="0"/>
          </a:p>
          <a:p>
            <a:r>
              <a:rPr lang="es-ES_tradnl" altLang="ja-JP" sz="2800" dirty="0"/>
              <a:t>- val x = 7+2; </a:t>
            </a:r>
          </a:p>
          <a:p>
            <a:r>
              <a:rPr lang="es-ES_tradnl" altLang="ja-JP" sz="2800" dirty="0"/>
              <a:t>val x = 9 : </a:t>
            </a:r>
            <a:r>
              <a:rPr lang="es-ES_tradnl" altLang="ja-JP" sz="2800" dirty="0" err="1"/>
              <a:t>int</a:t>
            </a:r>
            <a:endParaRPr lang="es-ES_tradnl" altLang="ja-JP" sz="2800" dirty="0"/>
          </a:p>
          <a:p>
            <a:r>
              <a:rPr lang="es-ES_tradnl" altLang="ja-JP" sz="2800" dirty="0"/>
              <a:t>- val y = x+3;</a:t>
            </a:r>
          </a:p>
          <a:p>
            <a:r>
              <a:rPr lang="es-ES_tradnl" altLang="ja-JP" sz="2800" dirty="0"/>
              <a:t>val y = 12 : </a:t>
            </a:r>
            <a:r>
              <a:rPr lang="es-ES_tradnl" altLang="ja-JP" sz="2800" dirty="0" err="1"/>
              <a:t>int</a:t>
            </a:r>
            <a:endParaRPr lang="es-ES_tradnl" altLang="ja-JP" sz="2800" dirty="0"/>
          </a:p>
          <a:p>
            <a:r>
              <a:rPr lang="es-ES_tradnl" altLang="ja-JP" sz="2800" dirty="0"/>
              <a:t>- val z = x*y-(x div y); </a:t>
            </a:r>
          </a:p>
          <a:p>
            <a:r>
              <a:rPr lang="es-ES_tradnl" altLang="ja-JP" sz="2800" dirty="0"/>
              <a:t>val z = 108 : </a:t>
            </a:r>
            <a:r>
              <a:rPr lang="es-ES_tradnl" altLang="ja-JP" sz="2800" dirty="0" err="1"/>
              <a:t>int</a:t>
            </a:r>
            <a:endParaRPr kumimoji="1" lang="ja-JP" altLang="en-US" sz="2800" dirty="0"/>
          </a:p>
        </p:txBody>
      </p:sp>
    </p:spTree>
    <p:extLst>
      <p:ext uri="{BB962C8B-B14F-4D97-AF65-F5344CB8AC3E}">
        <p14:creationId xmlns:p14="http://schemas.microsoft.com/office/powerpoint/2010/main" val="3476471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a:t>
            </a:r>
            <a:endParaRPr kumimoji="1" lang="ja-JP" altLang="en-US" dirty="0"/>
          </a:p>
        </p:txBody>
      </p:sp>
      <p:sp>
        <p:nvSpPr>
          <p:cNvPr id="3" name="コンテンツ プレースホルダー 2"/>
          <p:cNvSpPr>
            <a:spLocks noGrp="1"/>
          </p:cNvSpPr>
          <p:nvPr>
            <p:ph idx="1"/>
          </p:nvPr>
        </p:nvSpPr>
        <p:spPr>
          <a:xfrm>
            <a:off x="457200" y="1600201"/>
            <a:ext cx="8229600" cy="1523443"/>
          </a:xfrm>
        </p:spPr>
        <p:txBody>
          <a:bodyPr>
            <a:normAutofit/>
          </a:bodyPr>
          <a:lstStyle/>
          <a:p>
            <a:r>
              <a:rPr kumimoji="1" lang="en-US" altLang="ja-JP" sz="2800" dirty="0" smtClean="0"/>
              <a:t>ML</a:t>
            </a:r>
            <a:r>
              <a:rPr kumimoji="1" lang="ja-JP" altLang="en-US" sz="2800" dirty="0" smtClean="0"/>
              <a:t>では</a:t>
            </a:r>
            <a:r>
              <a:rPr kumimoji="1" lang="en-US" altLang="ja-JP" sz="2800" dirty="0" smtClean="0"/>
              <a:t>/</a:t>
            </a:r>
            <a:r>
              <a:rPr kumimoji="1" lang="ja-JP" altLang="en-US" sz="2800" dirty="0" smtClean="0"/>
              <a:t>は</a:t>
            </a:r>
            <a:r>
              <a:rPr lang="en-US" altLang="ja-JP" sz="2800" dirty="0" smtClean="0"/>
              <a:t>real</a:t>
            </a:r>
            <a:r>
              <a:rPr lang="ja-JP" altLang="en-US" sz="2800" dirty="0" smtClean="0"/>
              <a:t>型（浮動小数）の割り算に用いられる。</a:t>
            </a:r>
            <a:endParaRPr lang="en-US" altLang="ja-JP" sz="2800" dirty="0" smtClean="0"/>
          </a:p>
          <a:p>
            <a:r>
              <a:rPr lang="en-US" altLang="ja-JP" sz="2800" dirty="0" smtClean="0"/>
              <a:t>C</a:t>
            </a:r>
            <a:r>
              <a:rPr lang="ja-JP" altLang="en-US" sz="2800" dirty="0" smtClean="0"/>
              <a:t>の暗黙の型変換のように、</a:t>
            </a:r>
            <a:r>
              <a:rPr lang="en-US" altLang="ja-JP" sz="2800" dirty="0" err="1" smtClean="0"/>
              <a:t>i</a:t>
            </a:r>
            <a:r>
              <a:rPr kumimoji="1" lang="en-US" altLang="ja-JP" sz="2800" dirty="0" err="1" smtClean="0"/>
              <a:t>nt</a:t>
            </a:r>
            <a:r>
              <a:rPr kumimoji="1" lang="ja-JP" altLang="en-US" sz="2800" dirty="0" smtClean="0"/>
              <a:t>型から</a:t>
            </a:r>
            <a:r>
              <a:rPr kumimoji="1" lang="en-US" altLang="ja-JP" sz="2800" dirty="0" smtClean="0"/>
              <a:t>real</a:t>
            </a:r>
            <a:r>
              <a:rPr kumimoji="1" lang="ja-JP" altLang="en-US" sz="2800" dirty="0" smtClean="0"/>
              <a:t>型への型変換が自動的</a:t>
            </a:r>
            <a:r>
              <a:rPr kumimoji="1" lang="ja-JP" altLang="en-US" sz="2800" smtClean="0"/>
              <a:t>には行われない。</a:t>
            </a:r>
            <a:endParaRPr kumimoji="1" lang="ja-JP" altLang="en-US" sz="2800" dirty="0"/>
          </a:p>
        </p:txBody>
      </p:sp>
      <p:sp>
        <p:nvSpPr>
          <p:cNvPr id="4" name="正方形/長方形 3"/>
          <p:cNvSpPr/>
          <p:nvPr/>
        </p:nvSpPr>
        <p:spPr>
          <a:xfrm>
            <a:off x="1050400" y="3295274"/>
            <a:ext cx="6995719" cy="3108544"/>
          </a:xfrm>
          <a:prstGeom prst="rect">
            <a:avLst/>
          </a:prstGeom>
        </p:spPr>
        <p:txBody>
          <a:bodyPr wrap="square">
            <a:spAutoFit/>
          </a:bodyPr>
          <a:lstStyle/>
          <a:p>
            <a:r>
              <a:rPr lang="ja-JP" altLang="en-US" sz="2800" dirty="0" smtClean="0"/>
              <a:t>（例）</a:t>
            </a:r>
            <a:endParaRPr lang="en-US" altLang="ja-JP" sz="2800" dirty="0" smtClean="0"/>
          </a:p>
          <a:p>
            <a:r>
              <a:rPr lang="en-US" altLang="ja-JP" sz="2800" dirty="0" smtClean="0"/>
              <a:t>- </a:t>
            </a:r>
            <a:r>
              <a:rPr lang="en-US" altLang="ja-JP" sz="2800" dirty="0"/>
              <a:t>9/12;</a:t>
            </a:r>
          </a:p>
          <a:p>
            <a:r>
              <a:rPr lang="en-US" altLang="ja-JP" sz="2800" dirty="0"/>
              <a:t>stdIn:1.2-1.6 Error: operator and operand don't agree [literal]</a:t>
            </a:r>
          </a:p>
          <a:p>
            <a:r>
              <a:rPr lang="en-US" altLang="ja-JP" sz="2800" dirty="0"/>
              <a:t>  operator domain: real * real</a:t>
            </a:r>
          </a:p>
          <a:p>
            <a:r>
              <a:rPr lang="en-US" altLang="ja-JP" sz="2800" dirty="0"/>
              <a:t>  operand:         </a:t>
            </a:r>
            <a:r>
              <a:rPr lang="en-US" altLang="ja-JP" sz="2800" dirty="0" err="1"/>
              <a:t>int</a:t>
            </a:r>
            <a:r>
              <a:rPr lang="en-US" altLang="ja-JP" sz="2800" dirty="0"/>
              <a:t> * </a:t>
            </a:r>
            <a:r>
              <a:rPr lang="en-US" altLang="ja-JP" sz="2800" dirty="0" err="1"/>
              <a:t>int</a:t>
            </a:r>
            <a:endParaRPr lang="en-US" altLang="ja-JP" sz="2800" dirty="0"/>
          </a:p>
          <a:p>
            <a:r>
              <a:rPr lang="en-US" altLang="ja-JP" sz="2800" dirty="0"/>
              <a:t>  in expression</a:t>
            </a:r>
            <a:r>
              <a:rPr lang="en-US" altLang="ja-JP" sz="2800" dirty="0" smtClean="0"/>
              <a:t>:  9 </a:t>
            </a:r>
            <a:r>
              <a:rPr lang="en-US" altLang="ja-JP" sz="2800" dirty="0"/>
              <a:t>/ 12</a:t>
            </a:r>
          </a:p>
        </p:txBody>
      </p:sp>
    </p:spTree>
    <p:extLst>
      <p:ext uri="{BB962C8B-B14F-4D97-AF65-F5344CB8AC3E}">
        <p14:creationId xmlns:p14="http://schemas.microsoft.com/office/powerpoint/2010/main" val="4212301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関数宣言</a:t>
            </a:r>
            <a:endParaRPr kumimoji="1" lang="ja-JP" altLang="en-US" dirty="0"/>
          </a:p>
        </p:txBody>
      </p:sp>
      <p:sp>
        <p:nvSpPr>
          <p:cNvPr id="4" name="テキスト ボックス 3"/>
          <p:cNvSpPr txBox="1"/>
          <p:nvPr/>
        </p:nvSpPr>
        <p:spPr>
          <a:xfrm>
            <a:off x="572035" y="1409703"/>
            <a:ext cx="6248050" cy="954107"/>
          </a:xfrm>
          <a:prstGeom prst="rect">
            <a:avLst/>
          </a:prstGeom>
          <a:noFill/>
          <a:ln>
            <a:solidFill>
              <a:srgbClr val="000000"/>
            </a:solidFill>
          </a:ln>
        </p:spPr>
        <p:txBody>
          <a:bodyPr wrap="none" rtlCol="0">
            <a:spAutoFit/>
          </a:bodyPr>
          <a:lstStyle/>
          <a:p>
            <a:pPr marL="285750" indent="-285750">
              <a:buFontTx/>
              <a:buChar char="-"/>
            </a:pPr>
            <a:r>
              <a:rPr lang="en-US" altLang="ja-JP" sz="2800" dirty="0" smtClean="0"/>
              <a:t>fun &lt;id&gt; &lt;arguments&gt; = </a:t>
            </a:r>
            <a:r>
              <a:rPr kumimoji="1" lang="en-US" altLang="ja-JP" sz="2800" dirty="0" smtClean="0"/>
              <a:t>&lt;</a:t>
            </a:r>
            <a:r>
              <a:rPr lang="en-US" altLang="ja-JP" sz="2800" dirty="0" err="1" smtClean="0"/>
              <a:t>exp</a:t>
            </a:r>
            <a:r>
              <a:rPr kumimoji="1" lang="en-US" altLang="ja-JP" sz="2800" dirty="0" smtClean="0"/>
              <a:t>&gt;;</a:t>
            </a:r>
          </a:p>
          <a:p>
            <a:r>
              <a:rPr lang="en-US" altLang="ja-JP" sz="2800" dirty="0" err="1"/>
              <a:t>v</a:t>
            </a:r>
            <a:r>
              <a:rPr lang="en-US" altLang="ja-JP" sz="2800" dirty="0" err="1" smtClean="0"/>
              <a:t>al</a:t>
            </a:r>
            <a:r>
              <a:rPr lang="en-US" altLang="ja-JP" sz="2800" dirty="0" smtClean="0"/>
              <a:t> &lt;id&gt; = </a:t>
            </a:r>
            <a:r>
              <a:rPr lang="en-US" altLang="ja-JP" sz="2800" dirty="0" err="1" smtClean="0"/>
              <a:t>fn</a:t>
            </a:r>
            <a:r>
              <a:rPr lang="en-US" altLang="ja-JP" sz="2800" dirty="0" smtClean="0"/>
              <a:t> : &lt;</a:t>
            </a:r>
            <a:r>
              <a:rPr lang="ja-JP" altLang="en-US" sz="2800" dirty="0" smtClean="0"/>
              <a:t>引数の型</a:t>
            </a:r>
            <a:r>
              <a:rPr lang="en-US" altLang="ja-JP" sz="2800" dirty="0" smtClean="0"/>
              <a:t>&gt; -&gt; &lt;</a:t>
            </a:r>
            <a:r>
              <a:rPr lang="ja-JP" altLang="en-US" sz="2800" dirty="0" smtClean="0"/>
              <a:t>結果の型</a:t>
            </a:r>
            <a:r>
              <a:rPr lang="en-US" altLang="ja-JP" sz="2800" dirty="0" smtClean="0"/>
              <a:t>&gt;</a:t>
            </a:r>
            <a:endParaRPr kumimoji="1" lang="ja-JP" altLang="en-US" sz="2800" dirty="0"/>
          </a:p>
        </p:txBody>
      </p:sp>
      <p:sp>
        <p:nvSpPr>
          <p:cNvPr id="5" name="テキスト ボックス 4"/>
          <p:cNvSpPr txBox="1"/>
          <p:nvPr/>
        </p:nvSpPr>
        <p:spPr>
          <a:xfrm>
            <a:off x="572035" y="2647946"/>
            <a:ext cx="7008274" cy="3970318"/>
          </a:xfrm>
          <a:prstGeom prst="rect">
            <a:avLst/>
          </a:prstGeom>
          <a:noFill/>
        </p:spPr>
        <p:txBody>
          <a:bodyPr wrap="none" rtlCol="0">
            <a:spAutoFit/>
          </a:bodyPr>
          <a:lstStyle/>
          <a:p>
            <a:r>
              <a:rPr kumimoji="1" lang="ja-JP" altLang="en-US" sz="2800" dirty="0" smtClean="0"/>
              <a:t>（例）</a:t>
            </a:r>
            <a:endParaRPr kumimoji="1" lang="en-US" altLang="ja-JP" sz="2800" dirty="0" smtClean="0"/>
          </a:p>
          <a:p>
            <a:r>
              <a:rPr lang="is-IS" altLang="ja-JP" sz="2800" dirty="0"/>
              <a:t>- fun f (x) = x+5;</a:t>
            </a:r>
          </a:p>
          <a:p>
            <a:r>
              <a:rPr lang="is-IS" altLang="ja-JP" sz="2800" dirty="0"/>
              <a:t>val f = fn : int -&gt; </a:t>
            </a:r>
            <a:r>
              <a:rPr lang="is-IS" altLang="ja-JP" sz="2800" dirty="0" smtClean="0"/>
              <a:t>int</a:t>
            </a:r>
          </a:p>
          <a:p>
            <a:r>
              <a:rPr lang="ja-JP" altLang="en-US" sz="2800" dirty="0" smtClean="0"/>
              <a:t>これは関数</a:t>
            </a:r>
            <a:r>
              <a:rPr lang="en-US" altLang="ja-JP" sz="2800" dirty="0" smtClean="0"/>
              <a:t>(</a:t>
            </a:r>
            <a:r>
              <a:rPr lang="en-US" altLang="ja-JP" sz="2800" dirty="0" err="1" smtClean="0"/>
              <a:t>int</a:t>
            </a:r>
            <a:r>
              <a:rPr lang="en-US" altLang="ja-JP" sz="2800" dirty="0" smtClean="0"/>
              <a:t> -&gt; </a:t>
            </a:r>
            <a:r>
              <a:rPr lang="en-US" altLang="ja-JP" sz="2800" dirty="0" err="1" smtClean="0"/>
              <a:t>int</a:t>
            </a:r>
            <a:r>
              <a:rPr lang="ja-JP" altLang="en-US" sz="2800" dirty="0" smtClean="0"/>
              <a:t>型</a:t>
            </a:r>
            <a:r>
              <a:rPr lang="en-US" altLang="ja-JP" sz="2800" dirty="0" smtClean="0"/>
              <a:t>)</a:t>
            </a:r>
            <a:r>
              <a:rPr lang="ja-JP" altLang="en-US" sz="2800" dirty="0" smtClean="0"/>
              <a:t>を</a:t>
            </a:r>
            <a:r>
              <a:rPr lang="en-US" altLang="ja-JP" sz="2800" dirty="0" smtClean="0"/>
              <a:t>f</a:t>
            </a:r>
            <a:r>
              <a:rPr lang="ja-JP" altLang="en-US" sz="2800" dirty="0" smtClean="0"/>
              <a:t>に束縛する。</a:t>
            </a:r>
            <a:endParaRPr lang="is-IS" altLang="ja-JP" sz="2800" dirty="0"/>
          </a:p>
          <a:p>
            <a:r>
              <a:rPr lang="is-IS" altLang="ja-JP" sz="2800" dirty="0"/>
              <a:t>- val f = fn x =&gt; x+5;</a:t>
            </a:r>
          </a:p>
          <a:p>
            <a:r>
              <a:rPr lang="is-IS" altLang="ja-JP" sz="2800" dirty="0"/>
              <a:t>val f = fn : int -&gt; </a:t>
            </a:r>
            <a:r>
              <a:rPr lang="is-IS" altLang="ja-JP" sz="2800" dirty="0" smtClean="0"/>
              <a:t>int</a:t>
            </a:r>
          </a:p>
          <a:p>
            <a:r>
              <a:rPr kumimoji="1" lang="ja-JP" altLang="en-US" sz="2800" dirty="0" smtClean="0"/>
              <a:t>のように宣言することもで</a:t>
            </a:r>
            <a:r>
              <a:rPr lang="ja-JP" altLang="en-US" sz="2800" dirty="0" smtClean="0"/>
              <a:t>きる。</a:t>
            </a:r>
            <a:endParaRPr lang="en-US" altLang="ja-JP" sz="2800" dirty="0" smtClean="0"/>
          </a:p>
          <a:p>
            <a:r>
              <a:rPr lang="en-US" altLang="ja-JP" sz="2800" dirty="0" err="1"/>
              <a:t>f</a:t>
            </a:r>
            <a:r>
              <a:rPr lang="en-US" altLang="ja-JP" sz="2800" dirty="0" err="1" smtClean="0"/>
              <a:t>n</a:t>
            </a:r>
            <a:r>
              <a:rPr lang="en-US" altLang="ja-JP" sz="2800" dirty="0" smtClean="0"/>
              <a:t> x =&gt; x+5</a:t>
            </a:r>
            <a:r>
              <a:rPr kumimoji="1" lang="ja-JP" altLang="en-US" sz="2800" dirty="0" smtClean="0"/>
              <a:t>は</a:t>
            </a:r>
            <a:r>
              <a:rPr lang="ja-JP" altLang="en-US" sz="2800" dirty="0" smtClean="0"/>
              <a:t>ラムダ</a:t>
            </a:r>
            <a:r>
              <a:rPr kumimoji="1" lang="ja-JP" altLang="en-US" sz="2800" dirty="0" smtClean="0"/>
              <a:t>式の</a:t>
            </a:r>
            <a:r>
              <a:rPr kumimoji="1" lang="en-US" altLang="ja-JP" sz="2800" dirty="0" err="1" smtClean="0"/>
              <a:t>λ</a:t>
            </a:r>
            <a:r>
              <a:rPr kumimoji="1" lang="en-US" altLang="ja-JP" sz="2800" dirty="0" smtClean="0"/>
              <a:t> x. x + 5</a:t>
            </a:r>
            <a:r>
              <a:rPr kumimoji="1" lang="ja-JP" altLang="en-US" sz="2800" dirty="0" smtClean="0"/>
              <a:t>に対応する。</a:t>
            </a:r>
            <a:endParaRPr kumimoji="1" lang="en-US" altLang="ja-JP" sz="2800" dirty="0" smtClean="0"/>
          </a:p>
          <a:p>
            <a:endParaRPr kumimoji="1" lang="en-US" altLang="ja-JP" sz="2800" dirty="0" smtClean="0"/>
          </a:p>
        </p:txBody>
      </p:sp>
    </p:spTree>
    <p:extLst>
      <p:ext uri="{BB962C8B-B14F-4D97-AF65-F5344CB8AC3E}">
        <p14:creationId xmlns:p14="http://schemas.microsoft.com/office/powerpoint/2010/main" val="1816269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代入について</a:t>
            </a:r>
            <a:endParaRPr kumimoji="1" lang="ja-JP" altLang="en-US" dirty="0"/>
          </a:p>
        </p:txBody>
      </p:sp>
      <p:sp>
        <p:nvSpPr>
          <p:cNvPr id="4" name="正方形/長方形 3"/>
          <p:cNvSpPr/>
          <p:nvPr/>
        </p:nvSpPr>
        <p:spPr>
          <a:xfrm>
            <a:off x="1955793" y="3134667"/>
            <a:ext cx="3171796" cy="3539431"/>
          </a:xfrm>
          <a:prstGeom prst="rect">
            <a:avLst/>
          </a:prstGeom>
        </p:spPr>
        <p:txBody>
          <a:bodyPr wrap="square">
            <a:spAutoFit/>
          </a:bodyPr>
          <a:lstStyle/>
          <a:p>
            <a:r>
              <a:rPr lang="en-US" altLang="ja-JP" sz="2800" dirty="0" smtClean="0"/>
              <a:t>- </a:t>
            </a:r>
            <a:r>
              <a:rPr lang="en-US" altLang="ja-JP" sz="2800" dirty="0" err="1"/>
              <a:t>val</a:t>
            </a:r>
            <a:r>
              <a:rPr lang="en-US" altLang="ja-JP" sz="2800" dirty="0"/>
              <a:t> x = ref 3;</a:t>
            </a:r>
          </a:p>
          <a:p>
            <a:r>
              <a:rPr lang="en-US" altLang="ja-JP" sz="2800" dirty="0" err="1"/>
              <a:t>val</a:t>
            </a:r>
            <a:r>
              <a:rPr lang="en-US" altLang="ja-JP" sz="2800" dirty="0"/>
              <a:t> x = ref 3 : </a:t>
            </a:r>
            <a:r>
              <a:rPr lang="en-US" altLang="ja-JP" sz="2800" dirty="0" err="1"/>
              <a:t>int</a:t>
            </a:r>
            <a:r>
              <a:rPr lang="en-US" altLang="ja-JP" sz="2800" dirty="0"/>
              <a:t> ref</a:t>
            </a:r>
          </a:p>
          <a:p>
            <a:r>
              <a:rPr lang="en-US" altLang="ja-JP" sz="2800" dirty="0"/>
              <a:t>- !x;</a:t>
            </a:r>
          </a:p>
          <a:p>
            <a:r>
              <a:rPr lang="en-US" altLang="ja-JP" sz="2800" dirty="0" err="1"/>
              <a:t>val</a:t>
            </a:r>
            <a:r>
              <a:rPr lang="en-US" altLang="ja-JP" sz="2800" dirty="0"/>
              <a:t> it = 3 : </a:t>
            </a:r>
            <a:r>
              <a:rPr lang="en-US" altLang="ja-JP" sz="2800" dirty="0" err="1"/>
              <a:t>int</a:t>
            </a:r>
            <a:endParaRPr lang="en-US" altLang="ja-JP" sz="2800" dirty="0"/>
          </a:p>
          <a:p>
            <a:r>
              <a:rPr lang="en-US" altLang="ja-JP" sz="2800" dirty="0"/>
              <a:t>- x:=4;</a:t>
            </a:r>
          </a:p>
          <a:p>
            <a:r>
              <a:rPr lang="en-US" altLang="ja-JP" sz="2800" dirty="0" err="1"/>
              <a:t>val</a:t>
            </a:r>
            <a:r>
              <a:rPr lang="en-US" altLang="ja-JP" sz="2800" dirty="0"/>
              <a:t> it = () : unit</a:t>
            </a:r>
          </a:p>
          <a:p>
            <a:r>
              <a:rPr lang="en-US" altLang="ja-JP" sz="2800" dirty="0"/>
              <a:t>- !x;</a:t>
            </a:r>
          </a:p>
          <a:p>
            <a:r>
              <a:rPr lang="en-US" altLang="ja-JP" sz="2800" dirty="0" err="1"/>
              <a:t>val</a:t>
            </a:r>
            <a:r>
              <a:rPr lang="en-US" altLang="ja-JP" sz="2800" dirty="0"/>
              <a:t> it = 4 : </a:t>
            </a:r>
            <a:r>
              <a:rPr lang="en-US" altLang="ja-JP" sz="2800" dirty="0" err="1"/>
              <a:t>int</a:t>
            </a:r>
            <a:endParaRPr lang="en-US" altLang="ja-JP" sz="2800" dirty="0"/>
          </a:p>
        </p:txBody>
      </p:sp>
      <p:sp>
        <p:nvSpPr>
          <p:cNvPr id="5" name="テキスト ボックス 4"/>
          <p:cNvSpPr txBox="1"/>
          <p:nvPr/>
        </p:nvSpPr>
        <p:spPr>
          <a:xfrm>
            <a:off x="994711" y="3145443"/>
            <a:ext cx="902811" cy="523220"/>
          </a:xfrm>
          <a:prstGeom prst="rect">
            <a:avLst/>
          </a:prstGeom>
          <a:noFill/>
        </p:spPr>
        <p:txBody>
          <a:bodyPr wrap="none" rtlCol="0">
            <a:spAutoFit/>
          </a:bodyPr>
          <a:lstStyle/>
          <a:p>
            <a:r>
              <a:rPr kumimoji="1" lang="ja-JP" altLang="en-US" sz="2800" dirty="0" smtClean="0"/>
              <a:t>（例）</a:t>
            </a:r>
            <a:endParaRPr kumimoji="1" lang="ja-JP" altLang="en-US" sz="2800" dirty="0"/>
          </a:p>
        </p:txBody>
      </p:sp>
      <p:sp>
        <p:nvSpPr>
          <p:cNvPr id="6" name="正方形/長方形 5"/>
          <p:cNvSpPr/>
          <p:nvPr/>
        </p:nvSpPr>
        <p:spPr>
          <a:xfrm>
            <a:off x="551096" y="1289599"/>
            <a:ext cx="8230498" cy="1815882"/>
          </a:xfrm>
          <a:prstGeom prst="rect">
            <a:avLst/>
          </a:prstGeom>
        </p:spPr>
        <p:txBody>
          <a:bodyPr wrap="square">
            <a:spAutoFit/>
          </a:bodyPr>
          <a:lstStyle/>
          <a:p>
            <a:r>
              <a:rPr lang="en-US" altLang="ja-JP" sz="2800" dirty="0"/>
              <a:t>ML</a:t>
            </a:r>
            <a:r>
              <a:rPr lang="ja-JP" altLang="en-US" sz="2800" dirty="0"/>
              <a:t>では識別子の値は代入によって変更することができない。例えば、</a:t>
            </a:r>
            <a:r>
              <a:rPr lang="en-US" altLang="ja-JP" sz="2800" dirty="0" err="1"/>
              <a:t>val</a:t>
            </a:r>
            <a:r>
              <a:rPr lang="en-US" altLang="ja-JP" sz="2800" dirty="0"/>
              <a:t> x = 3</a:t>
            </a:r>
            <a:r>
              <a:rPr lang="ja-JP" altLang="en-US" sz="2800" dirty="0"/>
              <a:t>と宣言されると</a:t>
            </a:r>
            <a:r>
              <a:rPr lang="en-US" altLang="ja-JP" sz="2800" dirty="0"/>
              <a:t>x</a:t>
            </a:r>
            <a:r>
              <a:rPr lang="ja-JP" altLang="en-US" sz="2800" dirty="0"/>
              <a:t>の値は常に</a:t>
            </a:r>
            <a:r>
              <a:rPr lang="en-US" altLang="ja-JP" sz="2800" dirty="0"/>
              <a:t>3</a:t>
            </a:r>
            <a:r>
              <a:rPr lang="ja-JP" altLang="en-US" sz="2800" dirty="0"/>
              <a:t>である。（</a:t>
            </a:r>
            <a:r>
              <a:rPr lang="en-US" altLang="ja-JP" sz="2800" dirty="0"/>
              <a:t>ML</a:t>
            </a:r>
            <a:r>
              <a:rPr lang="ja-JP" altLang="en-US" sz="2800" dirty="0"/>
              <a:t>の宣言は</a:t>
            </a:r>
            <a:r>
              <a:rPr lang="en-US" altLang="ja-JP" sz="2800" dirty="0"/>
              <a:t>constant</a:t>
            </a:r>
            <a:r>
              <a:rPr lang="ja-JP" altLang="en-US" sz="2800" dirty="0"/>
              <a:t>を導入する。）</a:t>
            </a:r>
            <a:r>
              <a:rPr lang="en-US" altLang="ja-JP" sz="2800" dirty="0"/>
              <a:t>ML</a:t>
            </a:r>
            <a:r>
              <a:rPr lang="ja-JP" altLang="en-US" sz="2800" dirty="0"/>
              <a:t>で代入可能な変数を宣言するには</a:t>
            </a:r>
            <a:r>
              <a:rPr lang="en-US" altLang="ja-JP" sz="2800" dirty="0"/>
              <a:t>reference cell</a:t>
            </a:r>
            <a:r>
              <a:rPr lang="ja-JP" altLang="en-US" sz="2800" dirty="0"/>
              <a:t>を用いる。</a:t>
            </a:r>
            <a:endParaRPr lang="en-US" altLang="ja-JP" sz="2800" dirty="0"/>
          </a:p>
        </p:txBody>
      </p:sp>
    </p:spTree>
    <p:extLst>
      <p:ext uri="{BB962C8B-B14F-4D97-AF65-F5344CB8AC3E}">
        <p14:creationId xmlns:p14="http://schemas.microsoft.com/office/powerpoint/2010/main" val="784609438"/>
      </p:ext>
    </p:extLst>
  </p:cSld>
  <p:clrMapOvr>
    <a:masterClrMapping/>
  </p:clrMapOvr>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676</TotalTime>
  <Words>2824</Words>
  <Application>Microsoft Macintosh PowerPoint</Application>
  <PresentationFormat>画面に合わせる (4:3)</PresentationFormat>
  <Paragraphs>224</Paragraphs>
  <Slides>24</Slides>
  <Notes>0</Notes>
  <HiddenSlides>0</HiddenSlides>
  <MMClips>0</MMClips>
  <ScaleCrop>false</ScaleCrop>
  <HeadingPairs>
    <vt:vector size="4" baseType="variant">
      <vt:variant>
        <vt:lpstr>テーマ</vt:lpstr>
      </vt:variant>
      <vt:variant>
        <vt:i4>1</vt:i4>
      </vt:variant>
      <vt:variant>
        <vt:lpstr>スライド タイトル</vt:lpstr>
      </vt:variant>
      <vt:variant>
        <vt:i4>24</vt:i4>
      </vt:variant>
    </vt:vector>
  </HeadingPairs>
  <TitlesOfParts>
    <vt:vector size="25" baseType="lpstr">
      <vt:lpstr>ホワイト</vt:lpstr>
      <vt:lpstr>プログラミング言語論</vt:lpstr>
      <vt:lpstr>ML</vt:lpstr>
      <vt:lpstr>MLの型システム</vt:lpstr>
      <vt:lpstr>対話環境(interactive session)</vt:lpstr>
      <vt:lpstr>MLの式の評価（実行） </vt:lpstr>
      <vt:lpstr>宣言</vt:lpstr>
      <vt:lpstr>（参考）</vt:lpstr>
      <vt:lpstr>関数宣言</vt:lpstr>
      <vt:lpstr>代入について</vt:lpstr>
      <vt:lpstr>CやPascalにおける識別子</vt:lpstr>
      <vt:lpstr>型(type)</vt:lpstr>
      <vt:lpstr>基本型(basic type)</vt:lpstr>
      <vt:lpstr>MLの基本型</vt:lpstr>
      <vt:lpstr>MLの基本型（続き）</vt:lpstr>
      <vt:lpstr>組(tuple)、直積型(product type)</vt:lpstr>
      <vt:lpstr>組(tuple)の例</vt:lpstr>
      <vt:lpstr>レコード(record)</vt:lpstr>
      <vt:lpstr>リスト(list)</vt:lpstr>
      <vt:lpstr>リスト(続き)</vt:lpstr>
      <vt:lpstr>リストに対する操作</vt:lpstr>
      <vt:lpstr>パターン(pattern)</vt:lpstr>
      <vt:lpstr>パターンの例</vt:lpstr>
      <vt:lpstr>パターンを用いた関数宣言</vt:lpstr>
      <vt:lpstr>（続き）</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プログラミング言語論</dc:title>
  <dc:creator>プログラミング言語研究室</dc:creator>
  <cp:lastModifiedBy>Sasano Isao</cp:lastModifiedBy>
  <cp:revision>157</cp:revision>
  <dcterms:created xsi:type="dcterms:W3CDTF">2012-12-21T08:42:06Z</dcterms:created>
  <dcterms:modified xsi:type="dcterms:W3CDTF">2013-12-22T13:45:15Z</dcterms:modified>
</cp:coreProperties>
</file>