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33" d="100"/>
          <a:sy n="133" d="100"/>
        </p:scale>
        <p:origin x="-148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2014/12/16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2014/12/16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082551"/>
          </a:xfrm>
        </p:spPr>
        <p:txBody>
          <a:bodyPr/>
          <a:lstStyle/>
          <a:p>
            <a:r>
              <a:rPr kumimoji="1" lang="ja-JP" altLang="en-US" dirty="0" smtClean="0"/>
              <a:t>プログラミング言語論</a:t>
            </a:r>
            <a:endParaRPr kumimoji="1" lang="ja-JP" altLang="en-US" dirty="0"/>
          </a:p>
        </p:txBody>
      </p:sp>
      <p:sp>
        <p:nvSpPr>
          <p:cNvPr id="5" name="テキスト ボックス 4"/>
          <p:cNvSpPr txBox="1"/>
          <p:nvPr/>
        </p:nvSpPr>
        <p:spPr>
          <a:xfrm>
            <a:off x="2693242" y="4941168"/>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
        <p:nvSpPr>
          <p:cNvPr id="6" name="テキスト ボックス 5"/>
          <p:cNvSpPr txBox="1"/>
          <p:nvPr/>
        </p:nvSpPr>
        <p:spPr>
          <a:xfrm>
            <a:off x="2411760" y="3645024"/>
            <a:ext cx="4632198" cy="584776"/>
          </a:xfrm>
          <a:prstGeom prst="rect">
            <a:avLst/>
          </a:prstGeom>
          <a:noFill/>
        </p:spPr>
        <p:txBody>
          <a:bodyPr wrap="none" rtlCol="0">
            <a:spAutoFit/>
          </a:bodyPr>
          <a:lstStyle/>
          <a:p>
            <a:r>
              <a:rPr kumimoji="1" lang="ja-JP" altLang="en-US" sz="3200" dirty="0" smtClean="0"/>
              <a:t>第</a:t>
            </a:r>
            <a:r>
              <a:rPr kumimoji="1" lang="en-US" altLang="ja-JP" sz="3200" dirty="0" smtClean="0"/>
              <a:t>10</a:t>
            </a:r>
            <a:r>
              <a:rPr lang="ja-JP" altLang="en-US" sz="3200" dirty="0" smtClean="0"/>
              <a:t>回   </a:t>
            </a:r>
            <a:r>
              <a:rPr kumimoji="1" lang="ja-JP" altLang="en-US" sz="3200" dirty="0" smtClean="0"/>
              <a:t>オブジェクト指向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テンプレート</a:t>
            </a:r>
            <a:r>
              <a:rPr lang="ja-JP" altLang="en-US" dirty="0" smtClean="0"/>
              <a:t>（例で説明）</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144016" y="5787261"/>
            <a:ext cx="8820472" cy="954107"/>
          </a:xfrm>
          <a:prstGeom prst="rect">
            <a:avLst/>
          </a:prstGeom>
          <a:noFill/>
        </p:spPr>
        <p:txBody>
          <a:bodyPr wrap="square" rtlCol="0">
            <a:spAutoFit/>
          </a:bodyPr>
          <a:lstStyle/>
          <a:p>
            <a:r>
              <a:rPr lang="en-US" altLang="ja-JP" sz="2800" dirty="0" smtClean="0"/>
              <a:t>Stack</a:t>
            </a:r>
            <a:r>
              <a:rPr lang="ja-JP" altLang="en-US" sz="2800" dirty="0" smtClean="0"/>
              <a:t>型の変数を宣言したりオブジェクトを生成したりするとき、</a:t>
            </a:r>
            <a:r>
              <a:rPr kumimoji="1" lang="en-US" altLang="ja-JP" sz="2800" dirty="0" smtClean="0"/>
              <a:t>Stack&lt;</a:t>
            </a:r>
            <a:r>
              <a:rPr kumimoji="1" lang="en-US" altLang="ja-JP" sz="2800" dirty="0" err="1" smtClean="0"/>
              <a:t>int</a:t>
            </a:r>
            <a:r>
              <a:rPr lang="en-US" altLang="ja-JP" sz="2800" dirty="0" smtClean="0"/>
              <a:t>&gt;</a:t>
            </a:r>
            <a:r>
              <a:rPr kumimoji="1" lang="en-US" altLang="ja-JP" sz="2800" dirty="0" smtClean="0"/>
              <a:t> s(99); </a:t>
            </a:r>
            <a:r>
              <a:rPr lang="ja-JP" altLang="en-US" sz="2800" dirty="0" err="1" smtClean="0"/>
              <a:t>のように</a:t>
            </a:r>
            <a:r>
              <a:rPr lang="ja-JP" altLang="en-US" sz="2800" dirty="0" smtClean="0"/>
              <a:t>型を</a:t>
            </a:r>
            <a:r>
              <a:rPr lang="en-US" altLang="ja-JP" sz="2800" dirty="0" smtClean="0"/>
              <a:t>&lt;&gt;</a:t>
            </a:r>
            <a:r>
              <a:rPr lang="ja-JP" altLang="en-US" sz="2800" dirty="0" smtClean="0"/>
              <a:t>内に引数として与える。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endParaRPr kumimoji="1" lang="ja-JP" altLang="en-US" dirty="0"/>
          </a:p>
        </p:txBody>
      </p:sp>
      <p:sp>
        <p:nvSpPr>
          <p:cNvPr id="4" name="テキスト ボックス 3"/>
          <p:cNvSpPr txBox="1"/>
          <p:nvPr/>
        </p:nvSpPr>
        <p:spPr>
          <a:xfrm>
            <a:off x="288033" y="1412776"/>
            <a:ext cx="8604447" cy="3108543"/>
          </a:xfrm>
          <a:prstGeom prst="rect">
            <a:avLst/>
          </a:prstGeom>
          <a:noFill/>
        </p:spPr>
        <p:txBody>
          <a:bodyPr wrap="square" rtlCol="0">
            <a:spAutoFit/>
          </a:bodyPr>
          <a:lstStyle/>
          <a:p>
            <a:r>
              <a:rPr kumimoji="1" lang="en-US" altLang="ja-JP" sz="2800" dirty="0" smtClean="0"/>
              <a:t>C++</a:t>
            </a:r>
            <a:r>
              <a:rPr lang="ja-JP" altLang="en-US" sz="2800" dirty="0" smtClean="0"/>
              <a:t>は</a:t>
            </a:r>
            <a:r>
              <a:rPr lang="en-US" altLang="ja-JP" sz="2800" dirty="0" smtClean="0"/>
              <a:t>1983</a:t>
            </a:r>
            <a:r>
              <a:rPr lang="ja-JP" altLang="en-US" sz="2800" dirty="0" smtClean="0"/>
              <a:t>年、</a:t>
            </a:r>
            <a:r>
              <a:rPr kumimoji="1" lang="en-US" altLang="ja-JP" sz="2800" dirty="0" err="1" smtClean="0"/>
              <a:t>Bjarne</a:t>
            </a:r>
            <a:r>
              <a:rPr kumimoji="1" lang="en-US" altLang="ja-JP" sz="2800" dirty="0" smtClean="0"/>
              <a:t> </a:t>
            </a:r>
            <a:r>
              <a:rPr kumimoji="1" lang="en-US" altLang="ja-JP" sz="2800" dirty="0" err="1" smtClean="0"/>
              <a:t>Stroustrup</a:t>
            </a:r>
            <a:r>
              <a:rPr lang="ja-JP" altLang="en-US" sz="2800" dirty="0" smtClean="0"/>
              <a:t>によって設計、開発された。</a:t>
            </a:r>
            <a:r>
              <a:rPr kumimoji="1" lang="en-US" altLang="ja-JP" sz="2800" dirty="0" smtClean="0"/>
              <a:t>C</a:t>
            </a:r>
            <a:r>
              <a:rPr kumimoji="1" lang="ja-JP" altLang="en-US" sz="2800" dirty="0" smtClean="0"/>
              <a:t>の拡張として設計されており、ほとんどの</a:t>
            </a:r>
            <a:r>
              <a:rPr kumimoji="1" lang="en-US" altLang="ja-JP" sz="2800" dirty="0" smtClean="0"/>
              <a:t>C</a:t>
            </a:r>
            <a:r>
              <a:rPr kumimoji="1" lang="ja-JP" altLang="en-US" sz="2800" dirty="0" smtClean="0"/>
              <a:t>言語のプログラムは</a:t>
            </a:r>
            <a:r>
              <a:rPr kumimoji="1" lang="en-US" altLang="ja-JP" sz="2800" dirty="0" smtClean="0"/>
              <a:t>C++</a:t>
            </a:r>
            <a:r>
              <a:rPr kumimoji="1" lang="ja-JP" altLang="en-US" sz="2800" dirty="0" smtClean="0"/>
              <a:t>のプログラムであり、意味も同じである。ただし、</a:t>
            </a:r>
            <a:r>
              <a:rPr kumimoji="1" lang="en-US" altLang="ja-JP" sz="2800" dirty="0" smtClean="0"/>
              <a:t>C</a:t>
            </a:r>
            <a:r>
              <a:rPr kumimoji="1" lang="ja-JP" altLang="en-US" sz="2800" dirty="0" smtClean="0"/>
              <a:t>と</a:t>
            </a:r>
            <a:r>
              <a:rPr kumimoji="1" lang="en-US" altLang="ja-JP" sz="2800" dirty="0" smtClean="0"/>
              <a:t>C++</a:t>
            </a:r>
            <a:r>
              <a:rPr kumimoji="1" lang="ja-JP" altLang="en-US" sz="2800" dirty="0" smtClean="0"/>
              <a:t>で意味が違うプログラムがある。</a:t>
            </a:r>
            <a:endParaRPr kumimoji="1" lang="en-US" altLang="ja-JP" sz="2800" dirty="0" smtClean="0"/>
          </a:p>
          <a:p>
            <a:endParaRPr kumimoji="1" lang="en-US" altLang="ja-JP" sz="2800" dirty="0" smtClean="0"/>
          </a:p>
          <a:p>
            <a:r>
              <a:rPr lang="ja-JP" altLang="en-US" sz="2800" dirty="0" smtClean="0"/>
              <a:t>コメントは、</a:t>
            </a:r>
            <a:r>
              <a:rPr lang="en-US" altLang="ja-JP" sz="2800" dirty="0" smtClean="0"/>
              <a:t>C</a:t>
            </a:r>
            <a:r>
              <a:rPr lang="ja-JP" altLang="en-US" sz="2800" dirty="0" smtClean="0"/>
              <a:t>では </a:t>
            </a:r>
            <a:r>
              <a:rPr lang="en-US" altLang="ja-JP" sz="2800" dirty="0" smtClean="0"/>
              <a:t>/* …  */</a:t>
            </a:r>
            <a:r>
              <a:rPr lang="ja-JP" altLang="en-US" sz="2800" dirty="0" smtClean="0"/>
              <a:t>だが、</a:t>
            </a:r>
            <a:r>
              <a:rPr lang="en-US" altLang="ja-JP" sz="2800" dirty="0" smtClean="0"/>
              <a:t>C++</a:t>
            </a:r>
            <a:r>
              <a:rPr lang="ja-JP" altLang="en-US" sz="2800" dirty="0" smtClean="0"/>
              <a:t>では</a:t>
            </a:r>
            <a:r>
              <a:rPr lang="en-US" altLang="ja-JP" sz="2800" dirty="0" smtClean="0"/>
              <a:t> // …</a:t>
            </a:r>
          </a:p>
          <a:p>
            <a:r>
              <a:rPr lang="en-US" altLang="ja-JP" sz="2800" dirty="0" smtClean="0"/>
              <a:t>(C99</a:t>
            </a:r>
            <a:r>
              <a:rPr lang="ja-JP" altLang="en-US" sz="2800" dirty="0" smtClean="0"/>
              <a:t>では</a:t>
            </a:r>
            <a:r>
              <a:rPr lang="en-US" altLang="ja-JP" sz="2800" dirty="0" smtClean="0"/>
              <a:t>// </a:t>
            </a:r>
            <a:r>
              <a:rPr lang="ja-JP" altLang="en-US" sz="2800" dirty="0" smtClean="0"/>
              <a:t>もコメントとして使えるが</a:t>
            </a:r>
            <a:r>
              <a:rPr lang="en-US" altLang="ja-JP" sz="2800" dirty="0" smtClean="0"/>
              <a:t>)</a:t>
            </a:r>
            <a:endParaRPr kumimoji="1" lang="ja-JP" altLang="en-US" sz="2800" dirty="0"/>
          </a:p>
        </p:txBody>
      </p:sp>
      <p:sp>
        <p:nvSpPr>
          <p:cNvPr id="5" name="テキスト ボックス 4"/>
          <p:cNvSpPr txBox="1"/>
          <p:nvPr/>
        </p:nvSpPr>
        <p:spPr>
          <a:xfrm>
            <a:off x="971600" y="4797152"/>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return</a:t>
            </a:r>
            <a:r>
              <a:rPr lang="ja-JP" altLang="en-US" sz="2800" dirty="0" smtClean="0"/>
              <a:t>の右に書かれている式は、</a:t>
            </a:r>
            <a:r>
              <a:rPr kumimoji="1" lang="en-US" altLang="ja-JP" sz="2800" dirty="0" smtClean="0"/>
              <a:t>C89</a:t>
            </a:r>
            <a:r>
              <a:rPr kumimoji="1" lang="ja-JP" altLang="en-US" sz="2800" dirty="0" smtClean="0"/>
              <a:t>では</a:t>
            </a:r>
            <a:r>
              <a:rPr kumimoji="1" lang="en-US" altLang="ja-JP" sz="2800" dirty="0" smtClean="0"/>
              <a:t>a/b, C++</a:t>
            </a:r>
            <a:r>
              <a:rPr kumimoji="1" lang="ja-JP" altLang="en-US" sz="2800" dirty="0" smtClean="0"/>
              <a:t>および</a:t>
            </a:r>
            <a:r>
              <a:rPr kumimoji="1" lang="en-US" altLang="ja-JP" sz="2800" dirty="0" smtClean="0"/>
              <a:t>C99</a:t>
            </a:r>
            <a:r>
              <a:rPr kumimoji="1" lang="ja-JP" altLang="en-US" sz="2800" dirty="0" smtClean="0"/>
              <a:t>では</a:t>
            </a:r>
            <a:r>
              <a:rPr kumimoji="1" lang="en-US" altLang="ja-JP" sz="2800" dirty="0" smtClean="0"/>
              <a:t>a</a:t>
            </a:r>
            <a:r>
              <a:rPr kumimoji="1" lang="ja-JP" altLang="en-US" sz="2800" dirty="0" smtClean="0"/>
              <a:t>となる。</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と</a:t>
            </a:r>
            <a:r>
              <a:rPr lang="en-US" altLang="ja-JP" dirty="0" smtClean="0"/>
              <a:t>C++</a:t>
            </a:r>
            <a:r>
              <a:rPr lang="ja-JP" altLang="en-US" dirty="0" smtClean="0"/>
              <a:t>（続き）</a:t>
            </a:r>
            <a:endParaRPr kumimoji="1" lang="ja-JP" altLang="en-US" dirty="0"/>
          </a:p>
        </p:txBody>
      </p:sp>
      <p:sp>
        <p:nvSpPr>
          <p:cNvPr id="4" name="テキスト ボックス 3"/>
          <p:cNvSpPr txBox="1"/>
          <p:nvPr/>
        </p:nvSpPr>
        <p:spPr>
          <a:xfrm>
            <a:off x="1628931"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a:t>
            </a:r>
            <a:r>
              <a:rPr lang="en-US" altLang="ja-JP" sz="2800" dirty="0" smtClean="0"/>
              <a:t>f (void) </a:t>
            </a:r>
            <a:r>
              <a:rPr lang="en-US" altLang="ja-JP" sz="2800" dirty="0" smtClean="0"/>
              <a:t>{</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C++</a:t>
            </a:r>
            <a:r>
              <a:rPr kumimoji="1" lang="ja-JP" altLang="en-US" sz="2800" dirty="0" smtClean="0"/>
              <a:t>では、構造体型を名前付きで</a:t>
            </a:r>
            <a:r>
              <a:rPr lang="ja-JP" altLang="en-US" sz="2800" dirty="0" smtClean="0"/>
              <a:t>宣言する構文で宣言</a:t>
            </a:r>
            <a:r>
              <a:rPr kumimoji="1" lang="ja-JP" altLang="en-US" sz="2800" dirty="0" smtClean="0"/>
              <a:t>した場合、その名前のみで構造体型を表せる。</a:t>
            </a:r>
            <a:endParaRPr kumimoji="1" lang="en-US" altLang="ja-JP" sz="2800" dirty="0" smtClean="0"/>
          </a:p>
          <a:p>
            <a:r>
              <a:rPr kumimoji="1" lang="ja-JP" altLang="en-US" sz="2800" dirty="0" smtClean="0"/>
              <a:t>（例１）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ja-JP" altLang="en-US" sz="2800" dirty="0" err="1" smtClean="0"/>
              <a:t>のように</a:t>
            </a:r>
            <a:r>
              <a:rPr lang="ja-JP" altLang="en-US" sz="2800" dirty="0" smtClean="0"/>
              <a:t>書いてよい。</a:t>
            </a:r>
            <a:r>
              <a:rPr lang="en-US" altLang="ja-JP" sz="2800" dirty="0" smtClean="0"/>
              <a:t>C</a:t>
            </a:r>
            <a:r>
              <a:rPr lang="ja-JP" altLang="en-US" sz="2800" dirty="0" smtClean="0"/>
              <a:t>では、</a:t>
            </a:r>
            <a:r>
              <a:rPr lang="en-US" altLang="ja-JP" sz="2800" dirty="0" err="1" smtClean="0"/>
              <a:t>struct</a:t>
            </a:r>
            <a:r>
              <a:rPr lang="en-US" altLang="ja-JP" sz="2800" dirty="0" smtClean="0"/>
              <a:t> test x;</a:t>
            </a:r>
            <a:r>
              <a:rPr lang="ja-JP" altLang="en-US" sz="2800" dirty="0" smtClean="0"/>
              <a:t>と書く必要がある。</a:t>
            </a:r>
            <a:r>
              <a:rPr lang="en-US" altLang="ja-JP" sz="2800" dirty="0" smtClean="0"/>
              <a:t>(C++</a:t>
            </a:r>
            <a:r>
              <a:rPr lang="ja-JP" altLang="en-US" sz="2800" dirty="0" smtClean="0"/>
              <a:t>で</a:t>
            </a:r>
            <a:r>
              <a:rPr lang="en-US" altLang="ja-JP" sz="2800" dirty="0" err="1" smtClean="0"/>
              <a:t>struct</a:t>
            </a:r>
            <a:r>
              <a:rPr lang="en-US" altLang="ja-JP" sz="2800" dirty="0" smtClean="0"/>
              <a:t> test x; </a:t>
            </a:r>
            <a:r>
              <a:rPr lang="ja-JP" altLang="en-US" sz="2800" dirty="0" smtClean="0"/>
              <a:t>と書いてもよいが。</a:t>
            </a:r>
            <a:r>
              <a:rPr lang="en-US" altLang="ja-JP" sz="2800" dirty="0" smtClean="0"/>
              <a:t>)</a:t>
            </a:r>
            <a:endParaRPr kumimoji="1" lang="ja-JP" altLang="en-US" sz="2800" dirty="0"/>
          </a:p>
        </p:txBody>
      </p:sp>
      <p:sp>
        <p:nvSpPr>
          <p:cNvPr id="6" name="テキスト ボックス 5"/>
          <p:cNvSpPr txBox="1"/>
          <p:nvPr/>
        </p:nvSpPr>
        <p:spPr>
          <a:xfrm>
            <a:off x="539552" y="4345940"/>
            <a:ext cx="1085554" cy="523220"/>
          </a:xfrm>
          <a:prstGeom prst="rect">
            <a:avLst/>
          </a:prstGeom>
          <a:noFill/>
        </p:spPr>
        <p:txBody>
          <a:bodyPr wrap="none" rtlCol="0">
            <a:spAutoFit/>
          </a:bodyPr>
          <a:lstStyle/>
          <a:p>
            <a:r>
              <a:rPr lang="ja-JP" altLang="en-US" sz="2800" dirty="0" smtClean="0"/>
              <a:t>（例</a:t>
            </a:r>
            <a:r>
              <a:rPr lang="en-US" altLang="ja-JP" sz="2800" dirty="0" smtClean="0"/>
              <a:t>2</a:t>
            </a:r>
            <a:r>
              <a:rPr lang="ja-JP" altLang="en-US" sz="2800" dirty="0" smtClean="0"/>
              <a:t>）</a:t>
            </a:r>
            <a:endParaRPr kumimoji="1" lang="ja-JP" altLang="en-US" sz="2800" dirty="0"/>
          </a:p>
        </p:txBody>
      </p:sp>
      <p:sp>
        <p:nvSpPr>
          <p:cNvPr id="7" name="テキスト ボックス 6"/>
          <p:cNvSpPr txBox="1"/>
          <p:nvPr/>
        </p:nvSpPr>
        <p:spPr>
          <a:xfrm>
            <a:off x="4433418" y="4350583"/>
            <a:ext cx="4104455" cy="2246769"/>
          </a:xfrm>
          <a:prstGeom prst="rect">
            <a:avLst/>
          </a:prstGeom>
          <a:noFill/>
        </p:spPr>
        <p:txBody>
          <a:bodyPr wrap="square" rtlCol="0">
            <a:spAutoFit/>
          </a:bodyPr>
          <a:lstStyle/>
          <a:p>
            <a:r>
              <a:rPr lang="en-US" altLang="ja-JP" sz="2800" dirty="0" err="1" smtClean="0"/>
              <a:t>sizeof</a:t>
            </a:r>
            <a:r>
              <a:rPr lang="en-US" altLang="ja-JP" sz="2800" dirty="0" smtClean="0"/>
              <a:t>(x)</a:t>
            </a:r>
            <a:r>
              <a:rPr lang="ja-JP" altLang="en-US" sz="2800" dirty="0" smtClean="0"/>
              <a:t>は、</a:t>
            </a:r>
            <a:r>
              <a:rPr kumimoji="1" lang="en-US" altLang="ja-JP" sz="2800" dirty="0" smtClean="0"/>
              <a:t>C</a:t>
            </a:r>
            <a:r>
              <a:rPr kumimoji="1" lang="ja-JP" altLang="en-US" sz="2800" dirty="0" smtClean="0"/>
              <a:t>では配列</a:t>
            </a:r>
            <a:r>
              <a:rPr kumimoji="1" lang="en-US" altLang="ja-JP" sz="2800" dirty="0" smtClean="0"/>
              <a:t>x</a:t>
            </a:r>
            <a:r>
              <a:rPr kumimoji="1" lang="ja-JP" altLang="en-US" sz="2800" dirty="0" smtClean="0"/>
              <a:t>のサイズ、</a:t>
            </a:r>
            <a:r>
              <a:rPr kumimoji="1" lang="en-US" altLang="ja-JP" sz="2800" dirty="0" smtClean="0"/>
              <a:t>C++</a:t>
            </a:r>
            <a:r>
              <a:rPr kumimoji="1" lang="ja-JP" altLang="en-US" sz="2800" dirty="0" smtClean="0"/>
              <a:t>では構造体</a:t>
            </a:r>
            <a:r>
              <a:rPr kumimoji="1" lang="en-US" altLang="ja-JP" sz="2800" dirty="0" smtClean="0"/>
              <a:t>x</a:t>
            </a:r>
            <a:r>
              <a:rPr kumimoji="1" lang="ja-JP" altLang="en-US" sz="2800" dirty="0" smtClean="0"/>
              <a:t>のサイズ。</a:t>
            </a:r>
            <a:r>
              <a:rPr lang="en-US" altLang="ja-JP" sz="2800" dirty="0" smtClean="0"/>
              <a:t>C</a:t>
            </a:r>
            <a:r>
              <a:rPr lang="ja-JP" altLang="en-US" sz="2800" dirty="0" smtClean="0"/>
              <a:t>では、構造体</a:t>
            </a:r>
            <a:r>
              <a:rPr lang="en-US" altLang="ja-JP" sz="2800" dirty="0" smtClean="0"/>
              <a:t>x</a:t>
            </a:r>
            <a:r>
              <a:rPr lang="ja-JP" altLang="en-US" sz="2800" dirty="0" smtClean="0"/>
              <a:t>のサイズは</a:t>
            </a:r>
            <a:r>
              <a:rPr lang="en-US" altLang="ja-JP" sz="2800" dirty="0" err="1" smtClean="0"/>
              <a:t>sizeof</a:t>
            </a:r>
            <a:r>
              <a:rPr lang="en-US" altLang="ja-JP" sz="2800" dirty="0" smtClean="0"/>
              <a:t>(</a:t>
            </a:r>
            <a:r>
              <a:rPr lang="en-US" altLang="ja-JP" sz="2800" dirty="0" err="1" smtClean="0"/>
              <a:t>struct</a:t>
            </a:r>
            <a:r>
              <a:rPr lang="en-US" altLang="ja-JP" sz="2800" dirty="0" smtClean="0"/>
              <a:t> x)</a:t>
            </a:r>
          </a:p>
          <a:p>
            <a:r>
              <a:rPr lang="ja-JP" altLang="en-US" sz="2800" dirty="0" smtClean="0"/>
              <a:t>と書かなければならない。</a:t>
            </a:r>
            <a:endParaRPr lang="en-US" altLang="ja-JP" sz="28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と</a:t>
            </a:r>
            <a:r>
              <a:rPr kumimoji="1" lang="en-US" altLang="ja-JP" dirty="0" smtClean="0"/>
              <a:t>C++</a:t>
            </a:r>
            <a:r>
              <a:rPr kumimoji="1" lang="ja-JP" altLang="en-US" dirty="0" smtClean="0"/>
              <a:t>（続き）</a:t>
            </a:r>
            <a:endParaRPr kumimoji="1" lang="ja-JP" altLang="en-US" dirty="0"/>
          </a:p>
        </p:txBody>
      </p:sp>
      <p:sp>
        <p:nvSpPr>
          <p:cNvPr id="4" name="テキスト ボックス 3"/>
          <p:cNvSpPr txBox="1"/>
          <p:nvPr/>
        </p:nvSpPr>
        <p:spPr>
          <a:xfrm>
            <a:off x="683569" y="1484784"/>
            <a:ext cx="7848872" cy="4832092"/>
          </a:xfrm>
          <a:prstGeom prst="rect">
            <a:avLst/>
          </a:prstGeom>
          <a:noFill/>
        </p:spPr>
        <p:txBody>
          <a:bodyPr wrap="square" rtlCol="0">
            <a:spAutoFit/>
          </a:bodyPr>
          <a:lstStyle/>
          <a:p>
            <a:r>
              <a:rPr lang="en-US" altLang="ja-JP" sz="2800" dirty="0" smtClean="0"/>
              <a:t>C</a:t>
            </a:r>
            <a:r>
              <a:rPr lang="ja-JP" altLang="en-US" sz="2800" dirty="0" smtClean="0"/>
              <a:t>では、</a:t>
            </a:r>
            <a:r>
              <a:rPr lang="en-US" altLang="ja-JP" sz="2800" dirty="0" err="1" smtClean="0"/>
              <a:t>sizeof</a:t>
            </a:r>
            <a:r>
              <a:rPr lang="en-US" altLang="ja-JP" sz="2800" dirty="0" smtClean="0"/>
              <a:t>(‘a’)</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と同じである。</a:t>
            </a:r>
            <a:endParaRPr lang="en-US" altLang="ja-JP" sz="2800" dirty="0" smtClean="0"/>
          </a:p>
          <a:p>
            <a:r>
              <a:rPr kumimoji="1" lang="en-US" altLang="ja-JP" sz="2800" dirty="0" smtClean="0"/>
              <a:t>C++</a:t>
            </a:r>
            <a:r>
              <a:rPr kumimoji="1" lang="ja-JP" altLang="en-US" sz="2800" dirty="0" smtClean="0"/>
              <a:t>では、</a:t>
            </a:r>
            <a:r>
              <a:rPr kumimoji="1" lang="en-US" altLang="ja-JP" sz="2800" dirty="0" err="1" smtClean="0"/>
              <a:t>sizeof</a:t>
            </a:r>
            <a:r>
              <a:rPr kumimoji="1" lang="en-US" altLang="ja-JP" sz="2800" dirty="0" smtClean="0"/>
              <a:t>(‘a’)</a:t>
            </a:r>
            <a:r>
              <a:rPr kumimoji="1" lang="ja-JP" altLang="en-US" sz="2800" dirty="0" smtClean="0"/>
              <a:t>は</a:t>
            </a:r>
            <a:r>
              <a:rPr kumimoji="1" lang="en-US" altLang="ja-JP" sz="2800" dirty="0" err="1" smtClean="0"/>
              <a:t>sizeof</a:t>
            </a:r>
            <a:r>
              <a:rPr kumimoji="1" lang="en-US" altLang="ja-JP" sz="2800" dirty="0" smtClean="0"/>
              <a:t>(char)</a:t>
            </a:r>
            <a:r>
              <a:rPr kumimoji="1" lang="ja-JP" altLang="en-US" sz="2800" dirty="0" smtClean="0"/>
              <a:t>と同じである。</a:t>
            </a:r>
            <a:endParaRPr kumimoji="1" lang="en-US" altLang="ja-JP" sz="2800" dirty="0" smtClean="0"/>
          </a:p>
          <a:p>
            <a:endParaRPr lang="en-US" altLang="ja-JP" sz="2800" dirty="0" smtClean="0"/>
          </a:p>
          <a:p>
            <a:r>
              <a:rPr kumimoji="1" lang="en-US" altLang="ja-JP" sz="2800" dirty="0" smtClean="0"/>
              <a:t>C</a:t>
            </a:r>
            <a:r>
              <a:rPr kumimoji="1" lang="ja-JP" altLang="en-US" sz="2800" dirty="0" smtClean="0"/>
              <a:t>では、列挙型のサイズは</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kumimoji="1" lang="ja-JP" altLang="en-US" sz="2800" dirty="0" smtClean="0"/>
              <a:t>である。</a:t>
            </a:r>
            <a:endParaRPr kumimoji="1" lang="en-US" altLang="ja-JP" sz="2800" dirty="0" smtClean="0"/>
          </a:p>
          <a:p>
            <a:r>
              <a:rPr lang="en-US" altLang="ja-JP" sz="2800" dirty="0" smtClean="0"/>
              <a:t>C++</a:t>
            </a:r>
            <a:r>
              <a:rPr lang="ja-JP" altLang="en-US" sz="2800" dirty="0" smtClean="0"/>
              <a:t>では、列挙型のサイズは、処理系依存である。</a:t>
            </a:r>
            <a:endParaRPr lang="en-US" altLang="ja-JP" sz="2800" dirty="0" smtClean="0"/>
          </a:p>
          <a:p>
            <a:endParaRPr kumimoji="1" lang="en-US" altLang="ja-JP" sz="2800" dirty="0" smtClean="0"/>
          </a:p>
          <a:p>
            <a:r>
              <a:rPr lang="ja-JP" altLang="en-US" sz="2800" dirty="0" smtClean="0"/>
              <a:t>（列挙型の例） </a:t>
            </a:r>
            <a:endParaRPr lang="en-US" altLang="ja-JP" sz="2800" dirty="0" smtClean="0"/>
          </a:p>
          <a:p>
            <a:r>
              <a:rPr kumimoji="1" lang="en-US" altLang="ja-JP" sz="2800" dirty="0" smtClean="0"/>
              <a:t> </a:t>
            </a:r>
            <a:r>
              <a:rPr kumimoji="1" lang="en-US" altLang="ja-JP" sz="2800" dirty="0" err="1" smtClean="0"/>
              <a:t>enum</a:t>
            </a:r>
            <a:r>
              <a:rPr kumimoji="1" lang="en-US" altLang="ja-JP" sz="2800" dirty="0" smtClean="0"/>
              <a:t> color {RED, BLUE, YELLOW};</a:t>
            </a:r>
          </a:p>
          <a:p>
            <a:r>
              <a:rPr lang="ja-JP" altLang="en-US" sz="2800" dirty="0" err="1" smtClean="0"/>
              <a:t>のように</a:t>
            </a:r>
            <a:r>
              <a:rPr lang="ja-JP" altLang="en-US" sz="2800" dirty="0" smtClean="0"/>
              <a:t>列挙型</a:t>
            </a:r>
            <a:r>
              <a:rPr lang="en-US" altLang="ja-JP" sz="2800" dirty="0" smtClean="0"/>
              <a:t>color</a:t>
            </a:r>
            <a:r>
              <a:rPr lang="ja-JP" altLang="en-US" sz="2800" dirty="0" smtClean="0"/>
              <a:t>を宣言すると、</a:t>
            </a:r>
            <a:r>
              <a:rPr lang="en-US" altLang="ja-JP" sz="2800" dirty="0" smtClean="0"/>
              <a:t>C</a:t>
            </a:r>
            <a:r>
              <a:rPr lang="ja-JP" altLang="en-US" sz="2800" dirty="0" smtClean="0"/>
              <a:t>では</a:t>
            </a:r>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ja-JP" altLang="en-US" sz="2800" dirty="0" smtClean="0"/>
              <a:t>は</a:t>
            </a:r>
            <a:r>
              <a:rPr lang="en-US" altLang="ja-JP" sz="2800" dirty="0" err="1" smtClean="0"/>
              <a:t>sizeof</a:t>
            </a:r>
            <a:r>
              <a:rPr lang="en-US" altLang="ja-JP" sz="2800" dirty="0" smtClean="0"/>
              <a:t>(</a:t>
            </a:r>
            <a:r>
              <a:rPr lang="en-US" altLang="ja-JP" sz="2800" dirty="0" err="1" smtClean="0"/>
              <a:t>int</a:t>
            </a:r>
            <a:r>
              <a:rPr lang="en-US" altLang="ja-JP" sz="2800" dirty="0" smtClean="0"/>
              <a:t>)</a:t>
            </a:r>
            <a:r>
              <a:rPr lang="ja-JP" altLang="en-US" sz="2800" dirty="0" smtClean="0"/>
              <a:t>と同じ、</a:t>
            </a:r>
            <a:r>
              <a:rPr lang="en-US" altLang="ja-JP" sz="2800" dirty="0" smtClean="0"/>
              <a:t>C++</a:t>
            </a:r>
            <a:r>
              <a:rPr lang="ja-JP" altLang="en-US" sz="2800" dirty="0" smtClean="0"/>
              <a:t>では処理系依存。</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オブジェクト指向</a:t>
            </a:r>
            <a:endParaRPr kumimoji="1" lang="ja-JP" altLang="en-US" dirty="0"/>
          </a:p>
        </p:txBody>
      </p:sp>
      <p:sp>
        <p:nvSpPr>
          <p:cNvPr id="4" name="テキスト ボックス 3"/>
          <p:cNvSpPr txBox="1"/>
          <p:nvPr/>
        </p:nvSpPr>
        <p:spPr>
          <a:xfrm>
            <a:off x="683568" y="1412776"/>
            <a:ext cx="7848872" cy="4832093"/>
          </a:xfrm>
          <a:prstGeom prst="rect">
            <a:avLst/>
          </a:prstGeom>
          <a:noFill/>
        </p:spPr>
        <p:txBody>
          <a:bodyPr wrap="square" rtlCol="0">
            <a:spAutoFit/>
          </a:bodyPr>
          <a:lstStyle/>
          <a:p>
            <a:r>
              <a:rPr kumimoji="1" lang="ja-JP" altLang="en-US" sz="2800" dirty="0" smtClean="0"/>
              <a:t>オブジェクト指向</a:t>
            </a:r>
            <a:r>
              <a:rPr lang="ja-JP" altLang="en-US" sz="2800" dirty="0" smtClean="0"/>
              <a:t>は</a:t>
            </a:r>
            <a:r>
              <a:rPr kumimoji="1" lang="ja-JP" altLang="en-US" sz="2800" dirty="0" smtClean="0"/>
              <a:t>シミュレーションを記述することを意図して考え出された。シミュレーションの中の要素がオブジェクトである。</a:t>
            </a:r>
            <a:endParaRPr kumimoji="1" lang="en-US" altLang="ja-JP" sz="2800" dirty="0" smtClean="0"/>
          </a:p>
          <a:p>
            <a:endParaRPr lang="en-US" altLang="ja-JP" sz="2800" dirty="0" smtClean="0"/>
          </a:p>
          <a:p>
            <a:pPr marL="0" lvl="1"/>
            <a:r>
              <a:rPr kumimoji="1" lang="ja-JP" altLang="en-US" sz="2800" dirty="0" smtClean="0"/>
              <a:t>（例）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de-DE" altLang="ja-JP" sz="2800" dirty="0" smtClean="0"/>
              <a:t>Ole-Johan Dahl</a:t>
            </a:r>
            <a:r>
              <a:rPr lang="en-US" altLang="ja-JP" sz="2800" dirty="0" smtClean="0"/>
              <a:t>, </a:t>
            </a:r>
            <a:r>
              <a:rPr lang="de-DE" altLang="ja-JP" sz="2800" dirty="0" smtClean="0"/>
              <a:t>Kristen Nygaard</a:t>
            </a:r>
            <a:r>
              <a:rPr lang="ja-JP" altLang="en-US" sz="2800" dirty="0" smtClean="0"/>
              <a:t>が開発</a:t>
            </a:r>
            <a:endParaRPr kumimoji="1" lang="en-US" altLang="ja-JP" sz="2800" dirty="0" smtClean="0"/>
          </a:p>
          <a:p>
            <a:pPr marL="971550" lvl="1" indent="-514350">
              <a:buFont typeface="Arial" pitchFamily="34" charset="0"/>
              <a:buChar char="•"/>
            </a:pPr>
            <a:r>
              <a:rPr lang="ja-JP" altLang="en-US" sz="2800" dirty="0" smtClean="0"/>
              <a:t>最初のオブジェクト指向言語</a:t>
            </a:r>
            <a:r>
              <a:rPr lang="en-US" altLang="ja-JP" sz="2800" dirty="0" smtClean="0"/>
              <a:t>(</a:t>
            </a:r>
            <a:r>
              <a:rPr lang="ja-JP" altLang="en-US" sz="2800" dirty="0" smtClean="0"/>
              <a:t>オブジェクト指向という言葉はまだなかったが、オブジェクト指向における種々の概念が含まれていた</a:t>
            </a:r>
            <a:r>
              <a:rPr lang="en-US" altLang="ja-JP" sz="2800" dirty="0" smtClean="0"/>
              <a:t>)</a:t>
            </a:r>
          </a:p>
          <a:p>
            <a:pPr marL="971550" lvl="1" indent="-514350">
              <a:buFont typeface="Arial" pitchFamily="34" charset="0"/>
              <a:buChar char="•"/>
            </a:pPr>
            <a:r>
              <a:rPr lang="en-US" altLang="ja-JP" sz="2800" dirty="0" smtClean="0"/>
              <a:t>ALGOL</a:t>
            </a:r>
            <a:r>
              <a:rPr lang="ja-JP" altLang="en-US" sz="2800" dirty="0" smtClean="0"/>
              <a:t>の拡張として設計された</a:t>
            </a:r>
            <a:endParaRPr lang="en-US" altLang="ja-JP" sz="2800" dirty="0" smtClean="0"/>
          </a:p>
          <a:p>
            <a:pPr marL="971550" lvl="1" indent="-514350">
              <a:buFont typeface="Arial" pitchFamily="34" charset="0"/>
              <a:buChar char="•"/>
            </a:pPr>
            <a:r>
              <a:rPr kumimoji="1" lang="ja-JP" altLang="en-US" sz="2800" dirty="0" smtClean="0"/>
              <a:t>空港の</a:t>
            </a:r>
            <a:r>
              <a:rPr lang="ja-JP" altLang="en-US" sz="2800" dirty="0" smtClean="0"/>
              <a:t>システム</a:t>
            </a:r>
            <a:r>
              <a:rPr lang="en-US" altLang="en-US" sz="2800" dirty="0" smtClean="0"/>
              <a:t>が</a:t>
            </a:r>
            <a:r>
              <a:rPr lang="ja-JP" altLang="en-US" sz="2800" dirty="0" smtClean="0"/>
              <a:t>例として記述された</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a:t>
            </a:r>
            <a:r>
              <a:rPr lang="ja-JP" altLang="en-US" dirty="0" smtClean="0"/>
              <a:t>指向</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a:t>
            </a:r>
            <a:r>
              <a:rPr kumimoji="1" lang="ja-JP" altLang="en-US" sz="2800" dirty="0" smtClean="0"/>
              <a:t>オブジェクトの例</a:t>
            </a:r>
            <a:r>
              <a:rPr kumimoji="1" lang="en-US" altLang="ja-JP" sz="2800" dirty="0" smtClean="0"/>
              <a:t>] </a:t>
            </a:r>
            <a:r>
              <a:rPr lang="en-US" altLang="ja-JP" sz="2800" dirty="0" smtClean="0"/>
              <a:t> </a:t>
            </a:r>
            <a:r>
              <a:rPr kumimoji="1" lang="ja-JP" altLang="en-US" sz="2800" dirty="0" smtClean="0"/>
              <a:t>乗客、航空会社のカウンター、行列、チケット、</a:t>
            </a:r>
            <a:r>
              <a:rPr kumimoji="1" lang="en-US" altLang="ja-JP" sz="2800" dirty="0" smtClean="0"/>
              <a:t>…</a:t>
            </a:r>
            <a:endParaRPr kumimoji="1" lang="ja-JP" altLang="en-US" sz="2800" dirty="0"/>
          </a:p>
        </p:txBody>
      </p:sp>
      <p:sp>
        <p:nvSpPr>
          <p:cNvPr id="5" name="テキスト ボックス 4"/>
          <p:cNvSpPr txBox="1"/>
          <p:nvPr/>
        </p:nvSpPr>
        <p:spPr>
          <a:xfrm>
            <a:off x="683568" y="2625874"/>
            <a:ext cx="7848872" cy="3539430"/>
          </a:xfrm>
          <a:prstGeom prst="rect">
            <a:avLst/>
          </a:prstGeom>
          <a:noFill/>
        </p:spPr>
        <p:txBody>
          <a:bodyPr wrap="square" rtlCol="0">
            <a:spAutoFit/>
          </a:bodyPr>
          <a:lstStyle/>
          <a:p>
            <a:r>
              <a:rPr lang="ja-JP" altLang="en-US" sz="2800" dirty="0" smtClean="0"/>
              <a:t>（外側</a:t>
            </a:r>
            <a:r>
              <a:rPr kumimoji="1" lang="ja-JP" altLang="en-US" sz="2800" dirty="0" smtClean="0"/>
              <a:t>から見た場合</a:t>
            </a:r>
            <a:r>
              <a:rPr lang="ja-JP" altLang="en-US" sz="2800" dirty="0" smtClean="0"/>
              <a:t>）</a:t>
            </a:r>
            <a:endParaRPr kumimoji="1" lang="en-US" altLang="ja-JP" sz="2800" dirty="0" smtClean="0"/>
          </a:p>
          <a:p>
            <a:r>
              <a:rPr kumimoji="1" lang="ja-JP" altLang="en-US" sz="2800" dirty="0" smtClean="0"/>
              <a:t>オブジェクト間でメッセージをやりとりすることにより計算が進んでいく。</a:t>
            </a:r>
            <a:endParaRPr kumimoji="1" lang="en-US" altLang="ja-JP" sz="2800" dirty="0" smtClean="0"/>
          </a:p>
          <a:p>
            <a:endParaRPr lang="en-US" altLang="ja-JP" sz="2800" dirty="0" smtClean="0"/>
          </a:p>
          <a:p>
            <a:r>
              <a:rPr kumimoji="1" lang="ja-JP" altLang="en-US" sz="2800" dirty="0" smtClean="0"/>
              <a:t>（内側から見た場合）</a:t>
            </a:r>
            <a:endParaRPr kumimoji="1" lang="en-US" altLang="ja-JP" sz="2800" dirty="0" smtClean="0"/>
          </a:p>
          <a:p>
            <a:r>
              <a:rPr lang="ja-JP" altLang="en-US" sz="2800" dirty="0" smtClean="0"/>
              <a:t>メッセージを受け取ったら、それに対応する手続きを実行する。この手続きのことを、メソッド</a:t>
            </a:r>
            <a:r>
              <a:rPr lang="en-US" altLang="ja-JP" sz="2800" dirty="0" smtClean="0"/>
              <a:t>(method)</a:t>
            </a:r>
            <a:r>
              <a:rPr lang="ja-JP" altLang="en-US" sz="2800" dirty="0" smtClean="0"/>
              <a:t>あるいはメンバ関数</a:t>
            </a:r>
            <a:r>
              <a:rPr lang="en-US" altLang="ja-JP" sz="2800" dirty="0" smtClean="0"/>
              <a:t>(member function)</a:t>
            </a:r>
            <a:r>
              <a:rPr lang="ja-JP" altLang="en-US" sz="2800" dirty="0" smtClean="0"/>
              <a:t>という。</a:t>
            </a:r>
            <a:endParaRPr lang="en-US" altLang="ja-JP" sz="28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クラスの階層構造</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a:t>
            </a:r>
            <a:r>
              <a:rPr kumimoji="1" lang="en-US" altLang="ja-JP" dirty="0" smtClean="0"/>
              <a:t>(inheritance)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a:bodyPr>
          <a:lstStyle/>
          <a:p>
            <a:r>
              <a:rPr kumimoji="1" lang="ja-JP" altLang="en-US" sz="2800" dirty="0" smtClean="0"/>
              <a:t>子クラスは親クラスのメソッド、変数を継承する（親クラス</a:t>
            </a:r>
            <a:r>
              <a:rPr lang="ja-JP" altLang="en-US" sz="2800" dirty="0" smtClean="0"/>
              <a:t>のメソッド、変数が子クラスのメソッド、変数になる）。</a:t>
            </a:r>
            <a:endParaRPr lang="en-US" altLang="ja-JP" sz="2800" dirty="0" smtClean="0"/>
          </a:p>
          <a:p>
            <a:r>
              <a:rPr kumimoji="1" lang="ja-JP" altLang="en-US" sz="2800" dirty="0" smtClean="0"/>
              <a:t>子クラスでは、追加でメソッドや変数を定義できる。同じ名前の場合には上書き</a:t>
            </a:r>
            <a:r>
              <a:rPr kumimoji="1" lang="en-US" altLang="ja-JP" sz="2800" dirty="0" smtClean="0"/>
              <a:t>(override)</a:t>
            </a:r>
            <a:r>
              <a:rPr kumimoji="1" lang="ja-JP" altLang="en-US" sz="2800" dirty="0" smtClean="0"/>
              <a:t>される。</a:t>
            </a:r>
            <a:endParaRPr lang="en-US" altLang="ja-JP" sz="2800" dirty="0" smtClean="0"/>
          </a:p>
          <a:p>
            <a:endParaRPr lang="en-US" altLang="ja-JP" sz="2800" dirty="0" smtClean="0"/>
          </a:p>
          <a:p>
            <a:pPr>
              <a:buNone/>
            </a:pPr>
            <a:r>
              <a:rPr lang="ja-JP" altLang="en-US" sz="2800" dirty="0" smtClean="0"/>
              <a:t>（注意）</a:t>
            </a:r>
            <a:r>
              <a:rPr kumimoji="1" lang="en-US" altLang="ja-JP" sz="2800" dirty="0" smtClean="0"/>
              <a:t>overload</a:t>
            </a:r>
            <a:r>
              <a:rPr kumimoji="1" lang="ja-JP" altLang="en-US" sz="2800" dirty="0" smtClean="0"/>
              <a:t>は</a:t>
            </a:r>
            <a:r>
              <a:rPr kumimoji="1" lang="en-US" altLang="ja-JP" sz="2800" dirty="0" smtClean="0"/>
              <a:t>override</a:t>
            </a:r>
            <a:r>
              <a:rPr kumimoji="1" lang="ja-JP" altLang="en-US" sz="2800" dirty="0" smtClean="0"/>
              <a:t>とは全く別の概念</a:t>
            </a:r>
            <a:r>
              <a:rPr lang="ja-JP" altLang="en-US" sz="2800" dirty="0" smtClean="0"/>
              <a:t>。</a:t>
            </a:r>
            <a:r>
              <a:rPr lang="en-US" altLang="ja-JP" sz="2800" dirty="0" smtClean="0"/>
              <a:t>Overload</a:t>
            </a:r>
            <a:r>
              <a:rPr lang="ja-JP" altLang="en-US" sz="2800" dirty="0" smtClean="0"/>
              <a:t>は、引数の数や型が違うメソッドに同じ名前をつけること。</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smtClean="0"/>
              <a:t>の例</a:t>
            </a:r>
            <a:endParaRPr kumimoji="1" lang="ja-JP" altLang="en-US" dirty="0"/>
          </a:p>
        </p:txBody>
      </p:sp>
      <p:sp>
        <p:nvSpPr>
          <p:cNvPr id="4" name="テキスト ボックス 3"/>
          <p:cNvSpPr txBox="1"/>
          <p:nvPr/>
        </p:nvSpPr>
        <p:spPr>
          <a:xfrm>
            <a:off x="539552" y="1412776"/>
            <a:ext cx="6325193" cy="523220"/>
          </a:xfrm>
          <a:prstGeom prst="rect">
            <a:avLst/>
          </a:prstGeom>
          <a:noFill/>
        </p:spPr>
        <p:txBody>
          <a:bodyPr wrap="none" rtlCol="0">
            <a:spAutoFit/>
          </a:bodyPr>
          <a:lstStyle/>
          <a:p>
            <a:r>
              <a:rPr kumimoji="1" lang="en-US" altLang="ja-JP" sz="2800" dirty="0" smtClean="0"/>
              <a:t>C++</a:t>
            </a:r>
            <a:r>
              <a:rPr lang="ja-JP" altLang="en-US" sz="2800" dirty="0" smtClean="0"/>
              <a:t>では、継承は以下のように記述する。</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04864"/>
            <a:ext cx="3528392" cy="1384995"/>
          </a:xfrm>
          <a:prstGeom prst="rect">
            <a:avLst/>
          </a:prstGeom>
          <a:noFill/>
        </p:spPr>
        <p:txBody>
          <a:bodyPr wrap="square" rtlCol="0">
            <a:spAutoFit/>
          </a:bodyPr>
          <a:lstStyle/>
          <a:p>
            <a:r>
              <a:rPr lang="ja-JP" altLang="en-US" sz="2800" dirty="0" smtClean="0"/>
              <a:t>すべてのメンバーを</a:t>
            </a:r>
            <a:r>
              <a:rPr lang="en-US" altLang="ja-JP" sz="2800" dirty="0" smtClean="0"/>
              <a:t>visibility</a:t>
            </a:r>
            <a:r>
              <a:rPr lang="ja-JP" altLang="en-US" sz="2800" dirty="0" smtClean="0"/>
              <a:t>を保って継承する。</a:t>
            </a:r>
            <a:endParaRPr kumimoji="1" lang="en-US" altLang="ja-JP" sz="2800" dirty="0" smtClean="0"/>
          </a:p>
        </p:txBody>
      </p:sp>
      <p:sp>
        <p:nvSpPr>
          <p:cNvPr id="7" name="テキスト ボックス 6"/>
          <p:cNvSpPr txBox="1"/>
          <p:nvPr/>
        </p:nvSpPr>
        <p:spPr>
          <a:xfrm>
            <a:off x="467544" y="5589240"/>
            <a:ext cx="8003847" cy="954107"/>
          </a:xfrm>
          <a:prstGeom prst="rect">
            <a:avLst/>
          </a:prstGeom>
          <a:noFill/>
        </p:spPr>
        <p:txBody>
          <a:bodyPr wrap="square" rtlCol="0">
            <a:spAutoFit/>
          </a:bodyPr>
          <a:lstStyle/>
          <a:p>
            <a:r>
              <a:rPr kumimoji="1" lang="en-US" altLang="ja-JP" sz="2800" dirty="0" smtClean="0"/>
              <a:t>C++</a:t>
            </a:r>
            <a:r>
              <a:rPr lang="ja-JP" altLang="en-US" sz="2800" dirty="0" smtClean="0"/>
              <a:t>では親クラスを基底クラス</a:t>
            </a:r>
            <a:r>
              <a:rPr lang="en-US" altLang="ja-JP" sz="2800" dirty="0" smtClean="0"/>
              <a:t>(base class)</a:t>
            </a:r>
            <a:r>
              <a:rPr lang="ja-JP" altLang="en-US" sz="2800" dirty="0" err="1" smtClean="0"/>
              <a:t>、</a:t>
            </a:r>
            <a:r>
              <a:rPr lang="ja-JP" altLang="en-US" sz="2800" dirty="0" smtClean="0"/>
              <a:t>子クラスを派生クラス</a:t>
            </a:r>
            <a:r>
              <a:rPr lang="en-US" altLang="ja-JP" sz="2800" dirty="0" smtClean="0"/>
              <a:t>(derived class)</a:t>
            </a:r>
            <a:r>
              <a:rPr lang="ja-JP" altLang="en-US" sz="2800" dirty="0" smtClean="0"/>
              <a:t>という。</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1384995"/>
          </a:xfrm>
          <a:prstGeom prst="rect">
            <a:avLst/>
          </a:prstGeom>
          <a:noFill/>
        </p:spPr>
        <p:txBody>
          <a:bodyPr wrap="square" rtlCol="0">
            <a:spAutoFit/>
          </a:bodyPr>
          <a:lstStyle/>
          <a:p>
            <a:r>
              <a:rPr kumimoji="1" lang="ja-JP" altLang="en-US" sz="2800" dirty="0" smtClean="0"/>
              <a:t>継承されたメンバーは</a:t>
            </a:r>
            <a:r>
              <a:rPr kumimoji="1" lang="en-US" altLang="ja-JP" sz="2800" dirty="0" smtClean="0"/>
              <a:t>default</a:t>
            </a:r>
            <a:r>
              <a:rPr kumimoji="1" lang="ja-JP" altLang="en-US" sz="2800" dirty="0" smtClean="0"/>
              <a:t>で</a:t>
            </a:r>
            <a:r>
              <a:rPr kumimoji="1" lang="en-US" altLang="ja-JP" sz="2800" dirty="0" smtClean="0"/>
              <a:t>private</a:t>
            </a:r>
            <a:r>
              <a:rPr kumimoji="1" lang="ja-JP" altLang="en-US" sz="2800" dirty="0" smtClean="0"/>
              <a:t>メンバーになる</a:t>
            </a:r>
            <a:r>
              <a:rPr lang="ja-JP" altLang="en-US" sz="2800" dirty="0" smtClean="0"/>
              <a:t>。</a:t>
            </a:r>
            <a:endParaRPr kumimoji="1" lang="en-US" altLang="ja-JP"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kumimoji="1" lang="ja-JP" altLang="en-US" sz="4000" dirty="0" smtClean="0"/>
              <a:t>仮想関数</a:t>
            </a:r>
            <a:r>
              <a:rPr kumimoji="1" lang="en-US" altLang="ja-JP" sz="4000" dirty="0" smtClean="0"/>
              <a:t>(virtual function)</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a:t>
            </a:r>
            <a:r>
              <a:rPr lang="ja-JP" altLang="en-US" sz="2800" dirty="0" smtClean="0"/>
              <a:t>は</a:t>
            </a:r>
            <a:r>
              <a:rPr lang="en-US" altLang="ja-JP" sz="2800" dirty="0" smtClean="0"/>
              <a:t>’D’</a:t>
            </a:r>
            <a:r>
              <a:rPr lang="ja-JP" altLang="en-US" sz="2800" dirty="0" smtClean="0"/>
              <a:t>を返し、</a:t>
            </a:r>
            <a:r>
              <a:rPr lang="en-US" altLang="ja-JP" sz="2800" dirty="0" err="1" smtClean="0"/>
              <a:t>d.testG</a:t>
            </a:r>
            <a:r>
              <a:rPr lang="en-US" altLang="ja-JP" sz="2800" dirty="0" smtClean="0"/>
              <a:t>()</a:t>
            </a:r>
            <a:r>
              <a:rPr lang="ja-JP" altLang="en-US" sz="2800" dirty="0" smtClean="0"/>
              <a:t>は</a:t>
            </a:r>
            <a:r>
              <a:rPr lang="en-US" altLang="ja-JP" sz="2800" dirty="0" smtClean="0"/>
              <a:t>’B’</a:t>
            </a:r>
            <a:r>
              <a:rPr lang="ja-JP" altLang="en-US" sz="2800" dirty="0" smtClean="0"/>
              <a:t>を返す。</a:t>
            </a:r>
            <a:endParaRPr kumimoji="1" lang="ja-JP" altLang="en-US" sz="2800" dirty="0"/>
          </a:p>
        </p:txBody>
      </p:sp>
      <p:sp>
        <p:nvSpPr>
          <p:cNvPr id="9" name="正方形/長方形 8"/>
          <p:cNvSpPr/>
          <p:nvPr/>
        </p:nvSpPr>
        <p:spPr>
          <a:xfrm>
            <a:off x="611560" y="908720"/>
            <a:ext cx="7848872" cy="954107"/>
          </a:xfrm>
          <a:prstGeom prst="rect">
            <a:avLst/>
          </a:prstGeom>
        </p:spPr>
        <p:txBody>
          <a:bodyPr wrap="square">
            <a:spAutoFit/>
          </a:bodyPr>
          <a:lstStyle/>
          <a:p>
            <a:r>
              <a:rPr lang="ja-JP" altLang="en-US" sz="2800" dirty="0" smtClean="0"/>
              <a:t>メソッド宣言に</a:t>
            </a:r>
            <a:r>
              <a:rPr lang="en-US" altLang="ja-JP" sz="2800" dirty="0" smtClean="0"/>
              <a:t>virtual</a:t>
            </a:r>
            <a:r>
              <a:rPr lang="ja-JP" altLang="en-US" sz="2800" dirty="0" smtClean="0"/>
              <a:t>というキーワードをつけると、（コンパイル時でなく）実行時にメソッドが選択される。</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プログラムの分割</a:t>
            </a:r>
            <a:endParaRPr kumimoji="1" lang="ja-JP" altLang="en-US" dirty="0"/>
          </a:p>
        </p:txBody>
      </p:sp>
      <p:sp>
        <p:nvSpPr>
          <p:cNvPr id="4" name="テキスト ボックス 3"/>
          <p:cNvSpPr txBox="1"/>
          <p:nvPr/>
        </p:nvSpPr>
        <p:spPr>
          <a:xfrm>
            <a:off x="755576" y="1700808"/>
            <a:ext cx="7632848" cy="954107"/>
          </a:xfrm>
          <a:prstGeom prst="rect">
            <a:avLst/>
          </a:prstGeom>
          <a:noFill/>
        </p:spPr>
        <p:txBody>
          <a:bodyPr wrap="square" rtlCol="0">
            <a:spAutoFit/>
          </a:bodyPr>
          <a:lstStyle/>
          <a:p>
            <a:r>
              <a:rPr lang="ja-JP" altLang="en-US" sz="2800" dirty="0" smtClean="0"/>
              <a:t>大きなプログラムは、分割して開発するのがよい。</a:t>
            </a:r>
            <a:endParaRPr lang="en-US" altLang="ja-JP" sz="2800" dirty="0" smtClean="0"/>
          </a:p>
          <a:p>
            <a:r>
              <a:rPr lang="ja-JP" altLang="en-US" sz="2800" dirty="0" smtClean="0"/>
              <a:t>手続きは分割の最も基本的なものである。</a:t>
            </a:r>
            <a:endParaRPr lang="en-US" altLang="ja-JP" sz="2800" dirty="0" smtClean="0"/>
          </a:p>
        </p:txBody>
      </p:sp>
      <p:sp>
        <p:nvSpPr>
          <p:cNvPr id="6" name="テキスト ボックス 5"/>
          <p:cNvSpPr txBox="1"/>
          <p:nvPr/>
        </p:nvSpPr>
        <p:spPr>
          <a:xfrm>
            <a:off x="755576" y="3212976"/>
            <a:ext cx="7632848" cy="2677656"/>
          </a:xfrm>
          <a:prstGeom prst="rect">
            <a:avLst/>
          </a:prstGeom>
          <a:noFill/>
        </p:spPr>
        <p:txBody>
          <a:bodyPr wrap="square" rtlCol="0">
            <a:spAutoFit/>
          </a:bodyPr>
          <a:lstStyle/>
          <a:p>
            <a:r>
              <a:rPr lang="en-US" altLang="ja-JP" sz="2800" dirty="0" smtClean="0"/>
              <a:t>Module(</a:t>
            </a:r>
            <a:r>
              <a:rPr lang="ja-JP" altLang="en-US" sz="2800" dirty="0" smtClean="0"/>
              <a:t>モジュール</a:t>
            </a:r>
            <a:r>
              <a:rPr lang="en-US" altLang="ja-JP" sz="2800" dirty="0" smtClean="0"/>
              <a:t>)</a:t>
            </a:r>
            <a:r>
              <a:rPr lang="ja-JP" altLang="en-US" sz="2800" dirty="0" smtClean="0"/>
              <a:t>は、関連する変数、手続き、型を一つにまとめるものである。</a:t>
            </a:r>
            <a:r>
              <a:rPr lang="en-US" altLang="ja-JP" sz="2800" dirty="0" smtClean="0"/>
              <a:t>Modula-2</a:t>
            </a:r>
            <a:r>
              <a:rPr lang="ja-JP" altLang="en-US" sz="2800" dirty="0" smtClean="0"/>
              <a:t>（</a:t>
            </a:r>
            <a:r>
              <a:rPr lang="en-US" altLang="ja-JP" sz="2800" dirty="0" smtClean="0"/>
              <a:t>Pascal</a:t>
            </a:r>
            <a:r>
              <a:rPr lang="ja-JP" altLang="en-US" sz="2800" dirty="0" smtClean="0"/>
              <a:t>の後継）ではモジュールが使える。</a:t>
            </a:r>
            <a:endParaRPr lang="en-US" altLang="ja-JP" sz="2800" dirty="0" smtClean="0"/>
          </a:p>
          <a:p>
            <a:endParaRPr kumimoji="1" lang="en-US" altLang="ja-JP" sz="2800" dirty="0" smtClean="0"/>
          </a:p>
          <a:p>
            <a:r>
              <a:rPr lang="ja-JP" altLang="en-US" sz="2800" dirty="0" smtClean="0"/>
              <a:t>手続きが処理するデータの型を一つのモジュール内に入れ、データ型の実装を隠す。</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5" name="テキスト ボックス 4"/>
          <p:cNvSpPr txBox="1"/>
          <p:nvPr/>
        </p:nvSpPr>
        <p:spPr>
          <a:xfrm>
            <a:off x="467544" y="1340768"/>
            <a:ext cx="8352928" cy="1384995"/>
          </a:xfrm>
          <a:prstGeom prst="rect">
            <a:avLst/>
          </a:prstGeom>
          <a:noFill/>
        </p:spPr>
        <p:txBody>
          <a:bodyPr wrap="square" rtlCol="0">
            <a:spAutoFit/>
          </a:bodyPr>
          <a:lstStyle/>
          <a:p>
            <a:r>
              <a:rPr lang="ja-JP" altLang="en-US" sz="2800" dirty="0" smtClean="0"/>
              <a:t>メソッドは、（</a:t>
            </a:r>
            <a:r>
              <a:rPr lang="en-US" altLang="ja-JP" sz="2800" dirty="0" smtClean="0"/>
              <a:t>C++</a:t>
            </a:r>
            <a:r>
              <a:rPr lang="ja-JP" altLang="en-US" sz="2800" dirty="0" smtClean="0"/>
              <a:t>コンパイラ内で）</a:t>
            </a:r>
            <a:r>
              <a:rPr lang="en-US" altLang="ja-JP" sz="2800" dirty="0" smtClean="0"/>
              <a:t>this</a:t>
            </a:r>
            <a:r>
              <a:rPr lang="ja-JP" altLang="en-US" sz="2800" dirty="0" smtClean="0"/>
              <a:t>を引数に追加した関数へ変換すればよい。前ページの例のメソッド</a:t>
            </a:r>
            <a:r>
              <a:rPr lang="en-US" altLang="ja-JP" sz="2800" dirty="0" err="1" smtClean="0"/>
              <a:t>testF</a:t>
            </a:r>
            <a:r>
              <a:rPr lang="ja-JP" altLang="en-US" sz="2800" dirty="0" smtClean="0"/>
              <a:t>は以下のように変換すればよい。</a:t>
            </a:r>
            <a:endParaRPr kumimoji="1" lang="ja-JP" altLang="en-US" sz="2800" dirty="0"/>
          </a:p>
        </p:txBody>
      </p:sp>
      <p:sp>
        <p:nvSpPr>
          <p:cNvPr id="6" name="正方形/長方形 5"/>
          <p:cNvSpPr/>
          <p:nvPr/>
        </p:nvSpPr>
        <p:spPr>
          <a:xfrm>
            <a:off x="1187624" y="2780928"/>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9" name="正方形/長方形 8"/>
          <p:cNvSpPr/>
          <p:nvPr/>
        </p:nvSpPr>
        <p:spPr>
          <a:xfrm>
            <a:off x="1187624" y="3789040"/>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1" name="下矢印 10"/>
          <p:cNvSpPr/>
          <p:nvPr/>
        </p:nvSpPr>
        <p:spPr>
          <a:xfrm>
            <a:off x="2915816" y="3429000"/>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16024" y="4350583"/>
            <a:ext cx="8892480" cy="2246769"/>
          </a:xfrm>
          <a:prstGeom prst="rect">
            <a:avLst/>
          </a:prstGeom>
        </p:spPr>
        <p:txBody>
          <a:bodyPr wrap="square">
            <a:spAutoFit/>
          </a:bodyPr>
          <a:lstStyle/>
          <a:p>
            <a:r>
              <a:rPr lang="ja-JP" altLang="en-US" sz="2800" dirty="0"/>
              <a:t>これに合わせて、メソッド呼び出しは、</a:t>
            </a:r>
            <a:r>
              <a:rPr lang="en-US" altLang="ja-JP" sz="2800" dirty="0" err="1"/>
              <a:t>d.testF</a:t>
            </a:r>
            <a:r>
              <a:rPr lang="en-US" altLang="ja-JP" sz="2800" dirty="0"/>
              <a:t>()</a:t>
            </a:r>
            <a:r>
              <a:rPr lang="ja-JP" altLang="en-US" sz="2800" dirty="0"/>
              <a:t>を</a:t>
            </a:r>
            <a:r>
              <a:rPr lang="en-US" altLang="ja-JP" sz="2800" dirty="0" err="1"/>
              <a:t>testF</a:t>
            </a:r>
            <a:r>
              <a:rPr lang="en-US" altLang="ja-JP" sz="2800" dirty="0"/>
              <a:t>(d)</a:t>
            </a:r>
            <a:r>
              <a:rPr lang="ja-JP" altLang="en-US" sz="2800" dirty="0"/>
              <a:t>に</a:t>
            </a:r>
            <a:r>
              <a:rPr lang="en-US" altLang="en-US" sz="2800" dirty="0"/>
              <a:t>変換</a:t>
            </a:r>
            <a:r>
              <a:rPr lang="ja-JP" altLang="en-US" sz="2800" dirty="0"/>
              <a:t>すればよい。</a:t>
            </a:r>
            <a:r>
              <a:rPr lang="en-US" altLang="ja-JP" sz="2800" dirty="0" err="1"/>
              <a:t>testF</a:t>
            </a:r>
            <a:r>
              <a:rPr lang="en-US" altLang="ja-JP" sz="2800" dirty="0"/>
              <a:t>(d)</a:t>
            </a:r>
            <a:r>
              <a:rPr lang="ja-JP" altLang="en-US" sz="2800" dirty="0" smtClean="0"/>
              <a:t>の呼び出しの中</a:t>
            </a:r>
            <a:r>
              <a:rPr lang="ja-JP" altLang="en-US" sz="2800" dirty="0"/>
              <a:t>で</a:t>
            </a:r>
            <a:r>
              <a:rPr lang="en-US" altLang="ja-JP" sz="2800" dirty="0"/>
              <a:t>d-&gt;f()</a:t>
            </a:r>
            <a:r>
              <a:rPr lang="ja-JP" altLang="en-US" sz="2800" dirty="0"/>
              <a:t>が呼ばれる</a:t>
            </a:r>
            <a:r>
              <a:rPr lang="ja-JP" altLang="en-US" sz="2800" dirty="0" smtClean="0"/>
              <a:t>。</a:t>
            </a:r>
            <a:r>
              <a:rPr lang="ja-JP" altLang="en-US" sz="2800" dirty="0"/>
              <a:t>クラス</a:t>
            </a:r>
            <a:r>
              <a:rPr lang="en-US" altLang="ja-JP" sz="2800" dirty="0"/>
              <a:t>B</a:t>
            </a:r>
            <a:r>
              <a:rPr lang="ja-JP" altLang="en-US" sz="2800" dirty="0"/>
              <a:t>において</a:t>
            </a:r>
            <a:r>
              <a:rPr lang="en-US" altLang="ja-JP" sz="2800" dirty="0"/>
              <a:t>f</a:t>
            </a:r>
            <a:r>
              <a:rPr lang="ja-JP" altLang="en-US" sz="2800" dirty="0"/>
              <a:t>は</a:t>
            </a:r>
            <a:r>
              <a:rPr lang="en-US" altLang="ja-JP" sz="2800" dirty="0"/>
              <a:t>virtual</a:t>
            </a:r>
            <a:r>
              <a:rPr lang="ja-JP" altLang="en-US" sz="2800" dirty="0" smtClean="0"/>
              <a:t>であるので、</a:t>
            </a:r>
            <a:r>
              <a:rPr lang="en-US" altLang="ja-JP" sz="2800" dirty="0" smtClean="0"/>
              <a:t>d-&gt;f()</a:t>
            </a:r>
            <a:r>
              <a:rPr lang="ja-JP" altLang="en-US" sz="2800" dirty="0" smtClean="0"/>
              <a:t>の部分は、オブジェクト</a:t>
            </a:r>
            <a:r>
              <a:rPr lang="en-US" altLang="ja-JP" sz="2800" dirty="0" smtClean="0"/>
              <a:t>d</a:t>
            </a:r>
            <a:r>
              <a:rPr lang="ja-JP" altLang="en-US" sz="2800" dirty="0" smtClean="0"/>
              <a:t>のクラスに応じた</a:t>
            </a:r>
            <a:r>
              <a:rPr lang="en-US" altLang="ja-JP" sz="2800" dirty="0" smtClean="0"/>
              <a:t>f</a:t>
            </a:r>
            <a:r>
              <a:rPr lang="ja-JP" altLang="en-US" sz="2800" dirty="0" smtClean="0"/>
              <a:t>が呼ばれるようにコンパイルされる。この例ではクラス</a:t>
            </a:r>
            <a:r>
              <a:rPr lang="en-US" altLang="ja-JP" sz="2800" dirty="0"/>
              <a:t>D</a:t>
            </a:r>
            <a:r>
              <a:rPr lang="ja-JP" altLang="en-US" sz="2800" dirty="0"/>
              <a:t>の</a:t>
            </a:r>
            <a:r>
              <a:rPr lang="en-US" altLang="ja-JP" sz="2800" dirty="0"/>
              <a:t>f</a:t>
            </a:r>
            <a:r>
              <a:rPr lang="ja-JP" altLang="en-US" sz="2800" dirty="0"/>
              <a:t>が呼ばれ、</a:t>
            </a:r>
            <a:r>
              <a:rPr lang="en-US" altLang="ja-JP" sz="2800" dirty="0"/>
              <a:t>’D’</a:t>
            </a:r>
            <a:r>
              <a:rPr lang="ja-JP" altLang="en-US" sz="2800" dirty="0"/>
              <a:t>が返される。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lang="ja-JP" altLang="en-US" dirty="0" smtClean="0"/>
              <a:t>の特徴</a:t>
            </a:r>
            <a:endParaRPr kumimoji="1" lang="ja-JP" altLang="en-US" dirty="0"/>
          </a:p>
        </p:txBody>
      </p:sp>
      <p:sp>
        <p:nvSpPr>
          <p:cNvPr id="3" name="コンテンツ プレースホルダ 2"/>
          <p:cNvSpPr>
            <a:spLocks noGrp="1"/>
          </p:cNvSpPr>
          <p:nvPr>
            <p:ph idx="1"/>
          </p:nvPr>
        </p:nvSpPr>
        <p:spPr>
          <a:xfrm>
            <a:off x="745232" y="1268760"/>
            <a:ext cx="7859216" cy="5589240"/>
          </a:xfrm>
        </p:spPr>
        <p:txBody>
          <a:bodyPr>
            <a:noAutofit/>
          </a:bodyPr>
          <a:lstStyle/>
          <a:p>
            <a:r>
              <a:rPr kumimoji="1" lang="en-US" altLang="ja-JP" sz="2800" dirty="0" smtClean="0"/>
              <a:t>C</a:t>
            </a:r>
            <a:r>
              <a:rPr lang="ja-JP" altLang="en-US" sz="2800" dirty="0" smtClean="0"/>
              <a:t>との</a:t>
            </a:r>
            <a:r>
              <a:rPr kumimoji="1" lang="en-US" altLang="ja-JP" sz="2800" dirty="0" smtClean="0"/>
              <a:t>backward compatibility</a:t>
            </a:r>
            <a:r>
              <a:rPr kumimoji="1" lang="ja-JP" altLang="en-US" sz="2800" dirty="0" smtClean="0"/>
              <a:t>をできる限り保ちつつオブジェクト指向をサポートするように設計された。</a:t>
            </a:r>
            <a:endParaRPr kumimoji="1" lang="en-US" altLang="ja-JP" sz="2800" dirty="0" smtClean="0"/>
          </a:p>
          <a:p>
            <a:r>
              <a:rPr lang="ja-JP" altLang="en-US" sz="2800" dirty="0" smtClean="0"/>
              <a:t>オブジェクトを</a:t>
            </a:r>
            <a:r>
              <a:rPr lang="en-US" altLang="ja-JP" sz="2800" dirty="0" smtClean="0"/>
              <a:t>C</a:t>
            </a:r>
            <a:r>
              <a:rPr lang="ja-JP" altLang="en-US" sz="2800" dirty="0" smtClean="0"/>
              <a:t>の構造体の拡張とした。つまり、オブジェクトは関数の</a:t>
            </a:r>
            <a:r>
              <a:rPr lang="en-US" altLang="ja-JP" sz="2800" dirty="0" smtClean="0"/>
              <a:t>activation record</a:t>
            </a:r>
            <a:r>
              <a:rPr lang="ja-JP" altLang="en-US" sz="2800" dirty="0" smtClean="0"/>
              <a:t>や</a:t>
            </a:r>
            <a:r>
              <a:rPr lang="en-US" altLang="ja-JP" sz="2800" dirty="0" smtClean="0"/>
              <a:t>local block</a:t>
            </a:r>
            <a:r>
              <a:rPr lang="ja-JP" altLang="en-US" sz="2800" dirty="0" smtClean="0"/>
              <a:t>内に</a:t>
            </a:r>
            <a:r>
              <a:rPr lang="en-US" altLang="ja-JP" sz="2800" dirty="0" smtClean="0"/>
              <a:t>allocate</a:t>
            </a:r>
            <a:r>
              <a:rPr lang="ja-JP" altLang="en-US" sz="2800" dirty="0" smtClean="0"/>
              <a:t>され得る。（もちろんヒープにも</a:t>
            </a:r>
            <a:r>
              <a:rPr lang="en-US" altLang="ja-JP" sz="2800" dirty="0" smtClean="0"/>
              <a:t>allocate</a:t>
            </a:r>
            <a:r>
              <a:rPr lang="ja-JP" altLang="en-US" sz="2800" dirty="0" smtClean="0"/>
              <a:t>できるが。）</a:t>
            </a:r>
            <a:endParaRPr lang="en-US" altLang="ja-JP" sz="2800" dirty="0" smtClean="0"/>
          </a:p>
          <a:p>
            <a:r>
              <a:rPr lang="ja-JP" altLang="en-US" sz="2800" dirty="0" smtClean="0"/>
              <a:t>オブジェクト指向ではないプログラミング（命令型のプログラミング）もできる。（プログラミングのスタイルをプログラマに強要しない。）</a:t>
            </a:r>
            <a:endParaRPr lang="en-US" altLang="ja-JP" sz="2800" dirty="0" smtClean="0"/>
          </a:p>
          <a:p>
            <a:r>
              <a:rPr lang="en-US" altLang="ja-JP" sz="2800" dirty="0" smtClean="0"/>
              <a:t>Multiple inheritance</a:t>
            </a:r>
            <a:r>
              <a:rPr lang="ja-JP" altLang="en-US" sz="2800" dirty="0" smtClean="0"/>
              <a:t>をサポートする。（授業範囲外とする）</a:t>
            </a:r>
            <a:endParaRPr lang="en-US" altLang="ja-JP" sz="28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ja-JP" altLang="en-US" dirty="0" smtClean="0"/>
              <a:t>オブジェクト指向言語のまとめ</a:t>
            </a:r>
            <a:endParaRPr kumimoji="1" lang="ja-JP" altLang="en-US" dirty="0"/>
          </a:p>
        </p:txBody>
      </p:sp>
      <p:sp>
        <p:nvSpPr>
          <p:cNvPr id="3" name="コンテンツ プレースホルダ 2"/>
          <p:cNvSpPr>
            <a:spLocks noGrp="1"/>
          </p:cNvSpPr>
          <p:nvPr>
            <p:ph idx="1"/>
          </p:nvPr>
        </p:nvSpPr>
        <p:spPr>
          <a:xfrm>
            <a:off x="611560" y="2204864"/>
            <a:ext cx="7956376" cy="4509120"/>
          </a:xfrm>
        </p:spPr>
        <p:txBody>
          <a:bodyPr>
            <a:noAutofit/>
          </a:bodyPr>
          <a:lstStyle/>
          <a:p>
            <a:r>
              <a:rPr kumimoji="1" lang="en-US" altLang="ja-JP" sz="2800" dirty="0" smtClean="0"/>
              <a:t>Dynami</a:t>
            </a:r>
            <a:r>
              <a:rPr lang="en-US" altLang="ja-JP" sz="2800" dirty="0" smtClean="0"/>
              <a:t>c lookup</a:t>
            </a:r>
            <a:r>
              <a:rPr lang="ja-JP" altLang="en-US" sz="2800" dirty="0" smtClean="0"/>
              <a:t>（メッセージを受け取ったときに実行されるメソッドは実行時に決まる）</a:t>
            </a:r>
            <a:endParaRPr lang="en-US" altLang="ja-JP" sz="2800" dirty="0" smtClean="0"/>
          </a:p>
          <a:p>
            <a:r>
              <a:rPr kumimoji="1" lang="en-US" altLang="ja-JP" sz="2800" dirty="0" smtClean="0"/>
              <a:t>Abstraction</a:t>
            </a:r>
            <a:r>
              <a:rPr kumimoji="1" lang="ja-JP" altLang="en-US" sz="2800" dirty="0" smtClean="0"/>
              <a:t>（</a:t>
            </a:r>
            <a:r>
              <a:rPr kumimoji="1" lang="en-US" altLang="ja-JP" sz="2800" dirty="0" smtClean="0"/>
              <a:t>public</a:t>
            </a:r>
            <a:r>
              <a:rPr kumimoji="1" lang="ja-JP" altLang="en-US" sz="2800" dirty="0" smtClean="0"/>
              <a:t>関数がインターフェースとなり、データや実装は他の部分から見えない）</a:t>
            </a:r>
            <a:endParaRPr kumimoji="1" lang="en-US" altLang="ja-JP" sz="2800" dirty="0" smtClean="0"/>
          </a:p>
          <a:p>
            <a:r>
              <a:rPr lang="en-US" altLang="ja-JP" sz="2800" dirty="0" smtClean="0"/>
              <a:t>Subtyping</a:t>
            </a:r>
            <a:r>
              <a:rPr lang="ja-JP" altLang="en-US" sz="2800" dirty="0" smtClean="0"/>
              <a:t>（基底クラスのオブジェクトが期待されている所ではそれを</a:t>
            </a:r>
            <a:r>
              <a:rPr lang="en-US" altLang="ja-JP" sz="2800" dirty="0" smtClean="0"/>
              <a:t>public</a:t>
            </a:r>
            <a:r>
              <a:rPr lang="ja-JP" altLang="en-US" sz="2800" dirty="0" smtClean="0"/>
              <a:t>に継承した派生クラスのオブジェクトが</a:t>
            </a:r>
            <a:r>
              <a:rPr lang="en-US" altLang="en-US" sz="2800" dirty="0" smtClean="0"/>
              <a:t>使</a:t>
            </a:r>
            <a:r>
              <a:rPr lang="ja-JP" altLang="en-US" sz="2800" dirty="0" smtClean="0"/>
              <a:t>える</a:t>
            </a:r>
            <a:r>
              <a:rPr lang="en-US" altLang="en-US" sz="2800" dirty="0" smtClean="0"/>
              <a:t>）</a:t>
            </a:r>
            <a:endParaRPr lang="en-US" altLang="ja-JP" sz="2800" dirty="0" smtClean="0"/>
          </a:p>
          <a:p>
            <a:r>
              <a:rPr kumimoji="1" lang="en-US" altLang="ja-JP" sz="2800" dirty="0" smtClean="0"/>
              <a:t>Inheritance</a:t>
            </a:r>
            <a:r>
              <a:rPr kumimoji="1" lang="ja-JP" altLang="en-US" sz="2800" dirty="0" smtClean="0"/>
              <a:t>（継承。</a:t>
            </a:r>
            <a:r>
              <a:rPr lang="ja-JP" altLang="en-US" sz="2800" dirty="0" smtClean="0"/>
              <a:t>コード量が削減され、コードを修正しやすくなる。</a:t>
            </a:r>
            <a:r>
              <a:rPr kumimoji="1" lang="ja-JP" altLang="en-US" sz="2800" dirty="0" smtClean="0"/>
              <a:t>）</a:t>
            </a:r>
            <a:endParaRPr kumimoji="1" lang="ja-JP" altLang="en-US" sz="2800" dirty="0"/>
          </a:p>
        </p:txBody>
      </p:sp>
      <p:sp>
        <p:nvSpPr>
          <p:cNvPr id="4" name="正方形/長方形 3"/>
          <p:cNvSpPr/>
          <p:nvPr/>
        </p:nvSpPr>
        <p:spPr>
          <a:xfrm>
            <a:off x="683568" y="1196752"/>
            <a:ext cx="7776864" cy="954107"/>
          </a:xfrm>
          <a:prstGeom prst="rect">
            <a:avLst/>
          </a:prstGeom>
        </p:spPr>
        <p:txBody>
          <a:bodyPr wrap="square">
            <a:spAutoFit/>
          </a:bodyPr>
          <a:lstStyle/>
          <a:p>
            <a:r>
              <a:rPr lang="ja-JP" altLang="en-US" sz="2800" dirty="0" smtClean="0"/>
              <a:t>オブジェクト指向言語</a:t>
            </a:r>
            <a:r>
              <a:rPr lang="en-US" altLang="ja-JP" sz="2800" dirty="0" smtClean="0"/>
              <a:t>(object-oriented language)</a:t>
            </a:r>
            <a:r>
              <a:rPr lang="ja-JP" altLang="en-US" sz="2800" dirty="0" smtClean="0"/>
              <a:t>は、オブジェクトを持ち、以下の４つの特徴を持つ。</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テキスト ボックス 2"/>
          <p:cNvSpPr txBox="1"/>
          <p:nvPr/>
        </p:nvSpPr>
        <p:spPr>
          <a:xfrm>
            <a:off x="827584" y="1556792"/>
            <a:ext cx="7704856" cy="4832092"/>
          </a:xfrm>
          <a:prstGeom prst="rect">
            <a:avLst/>
          </a:prstGeom>
          <a:noFill/>
        </p:spPr>
        <p:txBody>
          <a:bodyPr wrap="square" rtlCol="0">
            <a:spAutoFit/>
          </a:bodyPr>
          <a:lstStyle/>
          <a:p>
            <a:r>
              <a:rPr lang="en-US" altLang="ja-JP" sz="2800" dirty="0" err="1" smtClean="0"/>
              <a:t>Subtyping</a:t>
            </a:r>
            <a:r>
              <a:rPr lang="ja-JP" altLang="en-US" sz="2800" dirty="0" smtClean="0"/>
              <a:t>と</a:t>
            </a:r>
            <a:r>
              <a:rPr lang="en-US" altLang="ja-JP" sz="2800" dirty="0" smtClean="0"/>
              <a:t>inheritance</a:t>
            </a:r>
            <a:r>
              <a:rPr lang="ja-JP" altLang="en-US" sz="2800" dirty="0" smtClean="0"/>
              <a:t>は異なる概念である。</a:t>
            </a:r>
            <a:endParaRPr lang="en-US" altLang="ja-JP" sz="2800" dirty="0" smtClean="0"/>
          </a:p>
          <a:p>
            <a:r>
              <a:rPr lang="ja-JP" altLang="en-US" sz="2800" dirty="0" smtClean="0"/>
              <a:t>（例）</a:t>
            </a:r>
            <a:endParaRPr lang="en-US" altLang="ja-JP" sz="2800" dirty="0" smtClean="0"/>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両端から出し入れ可能な</a:t>
            </a:r>
            <a:r>
              <a:rPr lang="en-US" altLang="ja-JP" sz="2800" dirty="0" smtClean="0"/>
              <a:t>queue</a:t>
            </a:r>
          </a:p>
          <a:p>
            <a:endParaRPr lang="en-US" altLang="ja-JP" sz="2800" dirty="0" smtClean="0"/>
          </a:p>
          <a:p>
            <a:r>
              <a:rPr lang="en-US" altLang="ja-JP" sz="2800" dirty="0" err="1" smtClean="0"/>
              <a:t>Dequeue</a:t>
            </a:r>
            <a:r>
              <a:rPr lang="ja-JP" altLang="en-US" sz="2800" dirty="0" smtClean="0"/>
              <a:t>の派生クラスとして</a:t>
            </a:r>
            <a:r>
              <a:rPr lang="en-US" altLang="ja-JP" sz="2800" dirty="0" smtClean="0"/>
              <a:t>Queue</a:t>
            </a:r>
            <a:r>
              <a:rPr lang="ja-JP" altLang="en-US" sz="2800" dirty="0" smtClean="0"/>
              <a:t>クラスと</a:t>
            </a:r>
            <a:r>
              <a:rPr lang="en-US" altLang="ja-JP" sz="2800" dirty="0" smtClean="0"/>
              <a:t>Stack</a:t>
            </a:r>
            <a:r>
              <a:rPr lang="ja-JP" altLang="en-US" sz="2800" dirty="0" smtClean="0"/>
              <a:t>クラスを実装することができる</a:t>
            </a:r>
            <a:r>
              <a:rPr lang="en-US" altLang="ja-JP" sz="2800" dirty="0" smtClean="0"/>
              <a:t>(private</a:t>
            </a:r>
            <a:r>
              <a:rPr lang="ja-JP" altLang="en-US" sz="2800" dirty="0" smtClean="0"/>
              <a:t>な継承を使って必要なメソッドのみ</a:t>
            </a:r>
            <a:r>
              <a:rPr lang="en-US" altLang="ja-JP" sz="2800" dirty="0" smtClean="0"/>
              <a:t>public</a:t>
            </a:r>
            <a:r>
              <a:rPr lang="ja-JP" altLang="en-US" sz="2800" dirty="0" smtClean="0"/>
              <a:t>にすれば</a:t>
            </a:r>
            <a:r>
              <a:rPr lang="en-US" altLang="ja-JP" sz="2800" dirty="0" smtClean="0"/>
              <a:t>)</a:t>
            </a:r>
            <a:r>
              <a:rPr lang="ja-JP" altLang="en-US" sz="2800" dirty="0" err="1" smtClean="0"/>
              <a:t>。</a:t>
            </a:r>
            <a:endParaRPr lang="en-US" altLang="ja-JP" sz="2800" dirty="0" smtClean="0"/>
          </a:p>
          <a:p>
            <a:r>
              <a:rPr lang="ja-JP" altLang="en-US" sz="2800" dirty="0" smtClean="0"/>
              <a:t>しかし、</a:t>
            </a:r>
            <a:r>
              <a:rPr lang="en-US" altLang="ja-JP" sz="2800" dirty="0" smtClean="0"/>
              <a:t>Queue, Stack</a:t>
            </a:r>
            <a:r>
              <a:rPr lang="ja-JP" altLang="en-US" sz="2800" dirty="0" smtClean="0"/>
              <a:t>は</a:t>
            </a:r>
            <a:r>
              <a:rPr lang="en-US" altLang="ja-JP" sz="2800" dirty="0" err="1" smtClean="0"/>
              <a:t>Dequeue</a:t>
            </a:r>
            <a:r>
              <a:rPr lang="ja-JP" altLang="en-US" sz="2800" dirty="0" smtClean="0"/>
              <a:t>の</a:t>
            </a:r>
            <a:r>
              <a:rPr lang="en-US" altLang="ja-JP" sz="2800" dirty="0" smtClean="0"/>
              <a:t>subtype</a:t>
            </a:r>
            <a:r>
              <a:rPr lang="ja-JP" altLang="en-US" sz="2800" dirty="0" smtClean="0"/>
              <a:t>ではない。</a:t>
            </a:r>
            <a:endParaRPr lang="en-US" altLang="ja-JP" sz="2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a:t>
            </a:r>
            <a:r>
              <a:rPr kumimoji="1" lang="en-US" altLang="ja-JP" dirty="0" smtClean="0"/>
              <a:t>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lnSpcReduction="10000"/>
          </a:bodyPr>
          <a:lstStyle/>
          <a:p>
            <a:r>
              <a:rPr kumimoji="1" lang="ja-JP" altLang="en-US" dirty="0" smtClean="0"/>
              <a:t>制御がオブジェクト内にないときに常に成り立つ性質</a:t>
            </a:r>
            <a:endParaRPr kumimoji="1" lang="en-US" altLang="ja-JP" dirty="0" smtClean="0"/>
          </a:p>
          <a:p>
            <a:r>
              <a:rPr lang="ja-JP" altLang="en-US" dirty="0" smtClean="0"/>
              <a:t>（例） </a:t>
            </a:r>
            <a:r>
              <a:rPr lang="en-US" altLang="ja-JP" dirty="0" smtClean="0"/>
              <a:t>bounded buffer</a:t>
            </a:r>
            <a:r>
              <a:rPr lang="ja-JP" altLang="en-US" dirty="0" smtClean="0"/>
              <a:t>（長さ制限付き</a:t>
            </a:r>
            <a:r>
              <a:rPr lang="en-US" altLang="ja-JP" dirty="0" smtClean="0"/>
              <a:t>queue</a:t>
            </a:r>
            <a:r>
              <a:rPr lang="ja-JP" altLang="en-US" dirty="0" smtClean="0"/>
              <a:t>）</a:t>
            </a:r>
            <a:endParaRPr lang="en-US" altLang="ja-JP" dirty="0" smtClean="0"/>
          </a:p>
          <a:p>
            <a:pPr lvl="1"/>
            <a:r>
              <a:rPr lang="en-US" altLang="ja-JP" dirty="0" smtClean="0"/>
              <a:t>put(x), get()</a:t>
            </a:r>
            <a:r>
              <a:rPr lang="ja-JP" altLang="en-US" dirty="0" smtClean="0"/>
              <a:t>の２つのメソッドからなる。</a:t>
            </a:r>
            <a:endParaRPr lang="en-US" altLang="ja-JP" dirty="0" smtClean="0"/>
          </a:p>
          <a:p>
            <a:pPr lvl="1"/>
            <a:r>
              <a:rPr lang="ja-JP" altLang="en-US" dirty="0" smtClean="0"/>
              <a:t>配列に要素を格納し、</a:t>
            </a:r>
            <a:r>
              <a:rPr lang="en-US" altLang="ja-JP" dirty="0" smtClean="0"/>
              <a:t>front</a:t>
            </a:r>
            <a:r>
              <a:rPr lang="ja-JP" altLang="en-US" dirty="0" smtClean="0"/>
              <a:t>と</a:t>
            </a:r>
            <a:r>
              <a:rPr lang="en-US" altLang="ja-JP" dirty="0" smtClean="0"/>
              <a:t>rear</a:t>
            </a:r>
            <a:r>
              <a:rPr lang="ja-JP" altLang="en-US" dirty="0" smtClean="0"/>
              <a:t>で範囲を示す。配列の最後の要素の次は最初の要素とする。</a:t>
            </a:r>
            <a:endParaRPr lang="en-US" altLang="ja-JP" dirty="0" smtClean="0"/>
          </a:p>
        </p:txBody>
      </p:sp>
      <p:sp>
        <p:nvSpPr>
          <p:cNvPr id="4" name="テキスト ボックス 3"/>
          <p:cNvSpPr txBox="1"/>
          <p:nvPr/>
        </p:nvSpPr>
        <p:spPr>
          <a:xfrm>
            <a:off x="696321" y="6165304"/>
            <a:ext cx="7908127" cy="523220"/>
          </a:xfrm>
          <a:prstGeom prst="rect">
            <a:avLst/>
          </a:prstGeom>
          <a:noFill/>
          <a:ln>
            <a:solidFill>
              <a:schemeClr val="tx1"/>
            </a:solidFill>
          </a:ln>
        </p:spPr>
        <p:txBody>
          <a:bodyPr wrap="none" rtlCol="0">
            <a:spAutoFit/>
          </a:bodyPr>
          <a:lstStyle/>
          <a:p>
            <a:r>
              <a:rPr kumimoji="1" lang="ja-JP" altLang="en-US" sz="2800" dirty="0" smtClean="0"/>
              <a:t>オブジェクトは、</a:t>
            </a:r>
            <a:r>
              <a:rPr kumimoji="1" lang="en-US" altLang="ja-JP" sz="2800" dirty="0" smtClean="0"/>
              <a:t>data invariant</a:t>
            </a:r>
            <a:r>
              <a:rPr kumimoji="1" lang="ja-JP" altLang="en-US" sz="2800" dirty="0" smtClean="0"/>
              <a:t>を考慮しつつ設計する</a:t>
            </a:r>
            <a:endParaRPr kumimoji="1" lang="ja-JP" altLang="en-US" sz="2800" dirty="0"/>
          </a:p>
        </p:txBody>
      </p:sp>
      <p:sp>
        <p:nvSpPr>
          <p:cNvPr id="5" name="正方形/長方形 4"/>
          <p:cNvSpPr/>
          <p:nvPr/>
        </p:nvSpPr>
        <p:spPr>
          <a:xfrm>
            <a:off x="251520" y="4365104"/>
            <a:ext cx="8676456" cy="1557349"/>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バッファーは</a:t>
            </a:r>
            <a:r>
              <a:rPr lang="en-US" altLang="ja-JP" sz="2800" dirty="0" smtClean="0">
                <a:solidFill>
                  <a:prstClr val="black"/>
                </a:solidFill>
              </a:rPr>
              <a:t>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が等しいとき空</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Rear</a:t>
            </a:r>
            <a:r>
              <a:rPr lang="ja-JP" altLang="en-US" sz="2800" dirty="0" smtClean="0">
                <a:solidFill>
                  <a:prstClr val="black"/>
                </a:solidFill>
              </a:rPr>
              <a:t>の次の要素が</a:t>
            </a:r>
            <a:r>
              <a:rPr lang="en-US" altLang="ja-JP" sz="2800" dirty="0" smtClean="0">
                <a:solidFill>
                  <a:prstClr val="black"/>
                </a:solidFill>
              </a:rPr>
              <a:t>front</a:t>
            </a:r>
            <a:r>
              <a:rPr lang="ja-JP" altLang="en-US" sz="2800" dirty="0" smtClean="0">
                <a:solidFill>
                  <a:prstClr val="black"/>
                </a:solidFill>
              </a:rPr>
              <a:t>のときバッファーは一杯</a:t>
            </a:r>
            <a:endParaRPr lang="en-US" altLang="ja-JP" sz="2800" dirty="0" smtClean="0">
              <a:solidFill>
                <a:prstClr val="black"/>
              </a:solidFill>
            </a:endParaRPr>
          </a:p>
          <a:p>
            <a:pPr marL="285750" indent="-285750">
              <a:spcBef>
                <a:spcPct val="20000"/>
              </a:spcBef>
              <a:buFont typeface="Wingdings" pitchFamily="2" charset="2"/>
              <a:buChar char="p"/>
            </a:pPr>
            <a:r>
              <a:rPr lang="en-US" altLang="ja-JP" sz="2800" dirty="0" smtClean="0">
                <a:solidFill>
                  <a:prstClr val="black"/>
                </a:solidFill>
              </a:rPr>
              <a:t> Front</a:t>
            </a:r>
            <a:r>
              <a:rPr lang="ja-JP" altLang="en-US" sz="2800" dirty="0" smtClean="0">
                <a:solidFill>
                  <a:prstClr val="black"/>
                </a:solidFill>
              </a:rPr>
              <a:t>と</a:t>
            </a:r>
            <a:r>
              <a:rPr lang="en-US" altLang="ja-JP" sz="2800" dirty="0" smtClean="0">
                <a:solidFill>
                  <a:prstClr val="black"/>
                </a:solidFill>
              </a:rPr>
              <a:t>rear</a:t>
            </a:r>
            <a:r>
              <a:rPr lang="ja-JP" altLang="en-US" sz="2800" dirty="0" smtClean="0">
                <a:solidFill>
                  <a:prstClr val="black"/>
                </a:solidFill>
              </a:rPr>
              <a:t>の間に、入力された順に要素が並んでいる。</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kumimoji="1" lang="ja-JP" altLang="en-US" dirty="0" smtClean="0"/>
              <a:t>モジュール</a:t>
            </a:r>
            <a:endParaRPr kumimoji="1" lang="ja-JP" altLang="en-US" dirty="0"/>
          </a:p>
        </p:txBody>
      </p:sp>
      <p:sp>
        <p:nvSpPr>
          <p:cNvPr id="4" name="テキスト ボックス 3"/>
          <p:cNvSpPr txBox="1"/>
          <p:nvPr/>
        </p:nvSpPr>
        <p:spPr>
          <a:xfrm>
            <a:off x="539552" y="1124744"/>
            <a:ext cx="8280920" cy="5693867"/>
          </a:xfrm>
          <a:prstGeom prst="rect">
            <a:avLst/>
          </a:prstGeom>
          <a:noFill/>
        </p:spPr>
        <p:txBody>
          <a:bodyPr wrap="square" rtlCol="0">
            <a:spAutoFit/>
          </a:bodyPr>
          <a:lstStyle/>
          <a:p>
            <a:r>
              <a:rPr kumimoji="1" lang="ja-JP" altLang="en-US" sz="2800" dirty="0" smtClean="0"/>
              <a:t>モジュールは宣言（型、変数、手続き等）をグループ化。</a:t>
            </a:r>
            <a:endParaRPr kumimoji="1" lang="en-US" altLang="ja-JP" sz="2800" dirty="0" smtClean="0"/>
          </a:p>
          <a:p>
            <a:r>
              <a:rPr lang="ja-JP" altLang="en-US" sz="2800" dirty="0" smtClean="0"/>
              <a:t>モジュールから型を</a:t>
            </a:r>
            <a:r>
              <a:rPr lang="en-US" altLang="ja-JP" sz="2800" dirty="0" smtClean="0"/>
              <a:t>export</a:t>
            </a:r>
            <a:r>
              <a:rPr lang="ja-JP" altLang="en-US" sz="2800" dirty="0" smtClean="0"/>
              <a:t>することによりユーザ定義のデータ型と同等の効果を持たせることができる。</a:t>
            </a:r>
            <a:endParaRPr lang="en-US" altLang="ja-JP" sz="2800" dirty="0" smtClean="0"/>
          </a:p>
          <a:p>
            <a:r>
              <a:rPr lang="en-US" altLang="ja-JP" sz="2800" dirty="0" smtClean="0"/>
              <a:t>[</a:t>
            </a:r>
            <a:r>
              <a:rPr lang="ja-JP" altLang="en-US" sz="2800" dirty="0" smtClean="0"/>
              <a:t>モジュールを使ったスタックの記述例（</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539552" y="4653136"/>
            <a:ext cx="5760640" cy="2088232"/>
          </a:xfrm>
          <a:prstGeom prst="rect">
            <a:avLst/>
          </a:prstGeom>
          <a:solidFill>
            <a:schemeClr val="tx1">
              <a:alpha val="10000"/>
            </a:schemeClr>
          </a:solid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39552" y="2924944"/>
            <a:ext cx="5760640" cy="379543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372200" y="3579412"/>
            <a:ext cx="2290010" cy="523220"/>
          </a:xfrm>
          <a:prstGeom prst="rect">
            <a:avLst/>
          </a:prstGeom>
          <a:noFill/>
        </p:spPr>
        <p:txBody>
          <a:bodyPr wrap="none" rtlCol="0">
            <a:spAutoFit/>
          </a:bodyPr>
          <a:lstStyle/>
          <a:p>
            <a:r>
              <a:rPr kumimoji="1" lang="ja-JP" altLang="en-US" sz="2800" dirty="0" smtClean="0"/>
              <a:t>インタフェース</a:t>
            </a:r>
            <a:endParaRPr kumimoji="1" lang="ja-JP" altLang="en-US" sz="2800" dirty="0"/>
          </a:p>
        </p:txBody>
      </p:sp>
      <p:sp>
        <p:nvSpPr>
          <p:cNvPr id="8" name="テキスト ボックス 7"/>
          <p:cNvSpPr txBox="1"/>
          <p:nvPr/>
        </p:nvSpPr>
        <p:spPr>
          <a:xfrm>
            <a:off x="6444208" y="5163588"/>
            <a:ext cx="902811" cy="523220"/>
          </a:xfrm>
          <a:prstGeom prst="rect">
            <a:avLst/>
          </a:prstGeom>
          <a:noFill/>
        </p:spPr>
        <p:txBody>
          <a:bodyPr wrap="none" rtlCol="0">
            <a:spAutoFit/>
          </a:bodyPr>
          <a:lstStyle/>
          <a:p>
            <a:r>
              <a:rPr kumimoji="1" lang="ja-JP" altLang="en-US" sz="2800" dirty="0" smtClean="0"/>
              <a:t>実装</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ja-JP" altLang="en-US" dirty="0" smtClean="0"/>
              <a:t>（参考）抽象データ型</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4832093"/>
          </a:xfrm>
          <a:prstGeom prst="rect">
            <a:avLst/>
          </a:prstGeom>
          <a:noFill/>
        </p:spPr>
        <p:txBody>
          <a:bodyPr wrap="square" rtlCol="0">
            <a:spAutoFit/>
          </a:bodyPr>
          <a:lstStyle/>
          <a:p>
            <a:r>
              <a:rPr kumimoji="1" lang="ja-JP" altLang="en-US" sz="2800" dirty="0" smtClean="0"/>
              <a:t>抽象データ型</a:t>
            </a:r>
            <a:r>
              <a:rPr lang="ja-JP" altLang="en-US" sz="2800" dirty="0" smtClean="0"/>
              <a:t>（</a:t>
            </a:r>
            <a:r>
              <a:rPr lang="en-US" altLang="ja-JP" sz="2800" dirty="0" smtClean="0"/>
              <a:t>abstract data type)</a:t>
            </a:r>
            <a:r>
              <a:rPr kumimoji="1" lang="ja-JP" altLang="en-US" sz="2800" dirty="0" smtClean="0"/>
              <a:t>は、型とそれに付随する操作からなる。これは、言語が提供する型</a:t>
            </a:r>
            <a:r>
              <a:rPr lang="ja-JP" altLang="en-US" sz="2800" dirty="0" smtClean="0"/>
              <a:t>（</a:t>
            </a:r>
            <a:r>
              <a:rPr lang="en-US" altLang="ja-JP" sz="2800" dirty="0" err="1" smtClean="0"/>
              <a:t>int</a:t>
            </a:r>
            <a:r>
              <a:rPr lang="ja-JP" altLang="en-US" sz="2800" dirty="0" smtClean="0"/>
              <a:t>型など）と同様に新たな型を定義することができる機構である。</a:t>
            </a:r>
            <a:endParaRPr kumimoji="1" lang="en-US" altLang="ja-JP" sz="2800" dirty="0" smtClean="0"/>
          </a:p>
          <a:p>
            <a:r>
              <a:rPr kumimoji="1" lang="ja-JP" altLang="en-US" sz="2800" dirty="0" smtClean="0"/>
              <a:t>言語が提供する型（</a:t>
            </a:r>
            <a:r>
              <a:rPr kumimoji="1" lang="en-US" altLang="ja-JP" sz="2800" dirty="0" err="1" smtClean="0"/>
              <a:t>int</a:t>
            </a:r>
            <a:r>
              <a:rPr kumimoji="1" lang="ja-JP" altLang="en-US" sz="2800" dirty="0" smtClean="0"/>
              <a:t>型など）は、足し算、引き算、掛け算、割り算などの操作が付随しており、これらの操作を通じてのみ、</a:t>
            </a:r>
            <a:r>
              <a:rPr lang="ja-JP" altLang="en-US" sz="2800" dirty="0" smtClean="0"/>
              <a:t>その型の値にアクセスできるように言語が定義されていたら、異なるコンピュータで</a:t>
            </a:r>
            <a:r>
              <a:rPr lang="en-US" altLang="ja-JP" sz="2800" dirty="0" err="1" smtClean="0"/>
              <a:t>int</a:t>
            </a:r>
            <a:r>
              <a:rPr lang="ja-JP" altLang="en-US" sz="2800" dirty="0" smtClean="0"/>
              <a:t>型等の内部表現が異なっていてもプログラムの振る舞いに影響が及ばない</a:t>
            </a:r>
            <a:r>
              <a:rPr lang="en-US" altLang="en-US" sz="2800" dirty="0" smtClean="0"/>
              <a:t>。</a:t>
            </a:r>
            <a:endParaRPr lang="en-US" altLang="ja-JP" sz="2800" dirty="0" smtClean="0"/>
          </a:p>
          <a:p>
            <a:r>
              <a:rPr kumimoji="1" lang="ja-JP" altLang="en-US" sz="2800" dirty="0" smtClean="0"/>
              <a:t>これと同様に抽象データ型の値を使うプログラムは抽象データ型の実装が変わっても影響を受けない。</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（参考）抽象データ型</a:t>
            </a:r>
            <a:endParaRPr kumimoji="1" lang="ja-JP" altLang="en-US" dirty="0"/>
          </a:p>
        </p:txBody>
      </p:sp>
      <p:sp>
        <p:nvSpPr>
          <p:cNvPr id="4" name="正方形/長方形 3"/>
          <p:cNvSpPr/>
          <p:nvPr/>
        </p:nvSpPr>
        <p:spPr>
          <a:xfrm>
            <a:off x="611560" y="1772816"/>
            <a:ext cx="7632848" cy="2677656"/>
          </a:xfrm>
          <a:prstGeom prst="rect">
            <a:avLst/>
          </a:prstGeom>
        </p:spPr>
        <p:txBody>
          <a:bodyPr wrap="square">
            <a:spAutoFit/>
          </a:bodyPr>
          <a:lstStyle/>
          <a:p>
            <a:r>
              <a:rPr lang="en-US" altLang="ja-JP" sz="2800" dirty="0" smtClean="0"/>
              <a:t>Standard </a:t>
            </a:r>
            <a:r>
              <a:rPr lang="en-US" altLang="ja-JP" sz="2800" dirty="0"/>
              <a:t>ML</a:t>
            </a:r>
            <a:r>
              <a:rPr lang="ja-JP" altLang="en-US" sz="2800" dirty="0"/>
              <a:t>等</a:t>
            </a:r>
            <a:r>
              <a:rPr lang="ja-JP" altLang="en-US" sz="2800" dirty="0" smtClean="0"/>
              <a:t>が抽象データ型をサポートしている。</a:t>
            </a:r>
            <a:r>
              <a:rPr lang="en-US" altLang="ja-JP" sz="2800" dirty="0" smtClean="0"/>
              <a:t>Standard ML</a:t>
            </a:r>
            <a:r>
              <a:rPr lang="ja-JP" altLang="en-US" sz="2800" dirty="0" smtClean="0"/>
              <a:t>等の静的型付き</a:t>
            </a:r>
            <a:r>
              <a:rPr lang="ja-JP" altLang="en-US" sz="2800" dirty="0"/>
              <a:t>言語</a:t>
            </a:r>
            <a:r>
              <a:rPr lang="ja-JP" altLang="en-US" sz="2800" dirty="0" smtClean="0"/>
              <a:t>では、</a:t>
            </a:r>
            <a:r>
              <a:rPr lang="ja-JP" altLang="en-US" sz="2800" dirty="0"/>
              <a:t>抽象データ型が提供する操作を通じてのみ抽象データ型の値にアクセスできるよう</a:t>
            </a:r>
            <a:r>
              <a:rPr lang="ja-JP" altLang="en-US" sz="2800" dirty="0" smtClean="0"/>
              <a:t>に、型検査で制限</a:t>
            </a:r>
            <a:r>
              <a:rPr lang="ja-JP" altLang="en-US" sz="2800" dirty="0"/>
              <a:t>することができる。（データ型の実装に依存するコードは型エラーと</a:t>
            </a:r>
            <a:r>
              <a:rPr lang="ja-JP" altLang="en-US" sz="2800" dirty="0" smtClean="0"/>
              <a:t>してコンパイル時に検出</a:t>
            </a:r>
            <a:r>
              <a:rPr lang="ja-JP" altLang="en-US" sz="2800" dirty="0"/>
              <a:t>される。）</a:t>
            </a:r>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a:t>
            </a:r>
            <a:r>
              <a:rPr kumimoji="1" lang="ja-JP" altLang="en-US" dirty="0" smtClean="0"/>
              <a:t>におけるクラス</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a:t>
            </a:r>
            <a:r>
              <a:rPr kumimoji="1" lang="ja-JP" altLang="en-US" sz="2800" dirty="0" smtClean="0"/>
              <a:t>におけるクラスは、レコード</a:t>
            </a:r>
            <a:r>
              <a:rPr kumimoji="1" lang="en-US" altLang="ja-JP" sz="2800" dirty="0" smtClean="0"/>
              <a:t>(C</a:t>
            </a:r>
            <a:r>
              <a:rPr kumimoji="1" lang="ja-JP" altLang="en-US" sz="2800" dirty="0" smtClean="0"/>
              <a:t>では構造体と呼ばれる</a:t>
            </a:r>
            <a:r>
              <a:rPr kumimoji="1" lang="en-US" altLang="ja-JP" sz="2800" dirty="0" smtClean="0"/>
              <a:t>)</a:t>
            </a:r>
            <a:r>
              <a:rPr lang="ja-JP" altLang="en-US" sz="2800" dirty="0" smtClean="0"/>
              <a:t>を一般化したもの。</a:t>
            </a:r>
            <a:endParaRPr lang="en-US" altLang="ja-JP" sz="2800" dirty="0" smtClean="0"/>
          </a:p>
          <a:p>
            <a:r>
              <a:rPr kumimoji="1" lang="ja-JP" altLang="en-US" sz="2800" dirty="0" smtClean="0"/>
              <a:t>クラスを宣言した後はクラス名を型名として使用でき、その型の変数を宣言したり、オブジェクトを生成したりできる。</a:t>
            </a:r>
            <a:endParaRPr kumimoji="1" lang="en-US" altLang="ja-JP" sz="2800" dirty="0" smtClean="0"/>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902811" cy="523220"/>
          </a:xfrm>
          <a:prstGeom prst="rect">
            <a:avLst/>
          </a:prstGeom>
          <a:noFill/>
        </p:spPr>
        <p:txBody>
          <a:bodyPr wrap="none" rtlCol="0">
            <a:spAutoFit/>
          </a:bodyPr>
          <a:lstStyle/>
          <a:p>
            <a:r>
              <a:rPr lang="ja-JP" altLang="en-US" sz="2800" dirty="0" smtClean="0"/>
              <a:t>（例）</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ja-JP" altLang="en-US" sz="2400" dirty="0" smtClean="0"/>
              <a:t>（参考）</a:t>
            </a:r>
            <a:r>
              <a:rPr lang="en-US" altLang="ja-JP" sz="2400" dirty="0" err="1" smtClean="0"/>
              <a:t>Simula</a:t>
            </a:r>
            <a:r>
              <a:rPr lang="en-US" altLang="ja-JP" sz="2400" dirty="0" smtClean="0"/>
              <a:t> 67</a:t>
            </a:r>
            <a:r>
              <a:rPr lang="ja-JP" altLang="en-US" sz="2400" dirty="0" smtClean="0"/>
              <a:t>のクラスを</a:t>
            </a:r>
            <a:r>
              <a:rPr lang="en-US" altLang="ja-JP" sz="2400" dirty="0" smtClean="0"/>
              <a:t>C</a:t>
            </a:r>
            <a:r>
              <a:rPr lang="ja-JP" altLang="en-US" sz="2400" dirty="0" smtClean="0"/>
              <a:t>に移植して設計されたのが</a:t>
            </a:r>
            <a:r>
              <a:rPr lang="en-US" altLang="ja-JP" sz="2400" dirty="0" smtClean="0"/>
              <a:t>C++</a:t>
            </a:r>
            <a:r>
              <a:rPr lang="ja-JP" altLang="en-US" sz="2400" dirty="0" err="1" smtClean="0"/>
              <a:t>。</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a:t>
            </a:r>
            <a:r>
              <a:rPr lang="ja-JP" altLang="en-US" dirty="0" err="1" smtClean="0"/>
              <a:t>での</a:t>
            </a:r>
            <a:r>
              <a:rPr lang="ja-JP" altLang="en-US" dirty="0" smtClean="0"/>
              <a:t>クラス宣言</a:t>
            </a:r>
            <a:endParaRPr kumimoji="1" lang="ja-JP" altLang="en-US" dirty="0"/>
          </a:p>
        </p:txBody>
      </p:sp>
      <p:sp>
        <p:nvSpPr>
          <p:cNvPr id="4" name="テキスト ボックス 3"/>
          <p:cNvSpPr txBox="1"/>
          <p:nvPr/>
        </p:nvSpPr>
        <p:spPr>
          <a:xfrm>
            <a:off x="1547664" y="1628800"/>
            <a:ext cx="5611986" cy="3539430"/>
          </a:xfrm>
          <a:prstGeom prst="rect">
            <a:avLst/>
          </a:prstGeom>
          <a:noFill/>
        </p:spPr>
        <p:txBody>
          <a:bodyPr wrap="none" rtlCol="0">
            <a:spAutoFit/>
          </a:bodyPr>
          <a:lstStyle/>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class X { public : &lt;</a:t>
            </a:r>
            <a:r>
              <a:rPr lang="en-US" altLang="ja-JP" sz="2800" i="1" dirty="0" smtClean="0"/>
              <a:t>declarations</a:t>
            </a:r>
            <a:r>
              <a:rPr lang="en-US" altLang="ja-JP" sz="2800" dirty="0" smtClean="0"/>
              <a:t>&gt; }</a:t>
            </a:r>
          </a:p>
          <a:p>
            <a:r>
              <a:rPr lang="ja-JP" altLang="en-US" sz="2800" dirty="0" smtClean="0"/>
              <a:t>と同じ</a:t>
            </a:r>
            <a:r>
              <a:rPr kumimoji="1" lang="ja-JP" altLang="en-US" sz="2800" dirty="0" smtClean="0"/>
              <a:t>であり、</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kumimoji="1" lang="ja-JP" altLang="en-US" sz="2800" dirty="0" smtClean="0"/>
              <a:t>は、</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a:p>
            <a:r>
              <a:rPr kumimoji="1" lang="ja-JP" altLang="en-US" sz="2800" dirty="0" smtClean="0"/>
              <a:t>と同じである。</a:t>
            </a:r>
            <a:r>
              <a:rPr lang="en-US" altLang="ja-JP" sz="2800" dirty="0" smtClean="0"/>
              <a: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89448" y="274638"/>
            <a:ext cx="3610744" cy="778098"/>
          </a:xfrm>
        </p:spPr>
        <p:txBody>
          <a:bodyPr>
            <a:normAutofit fontScale="90000"/>
          </a:bodyPr>
          <a:lstStyle/>
          <a:p>
            <a:r>
              <a:rPr lang="ja-JP" altLang="en-US" dirty="0" smtClean="0"/>
              <a:t>クラス宣言の例</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オブジェクトの生成、破棄</a:t>
            </a:r>
            <a:endParaRPr kumimoji="1" lang="ja-JP" altLang="en-US" dirty="0"/>
          </a:p>
        </p:txBody>
      </p:sp>
      <p:sp>
        <p:nvSpPr>
          <p:cNvPr id="4" name="テキスト ボックス 3"/>
          <p:cNvSpPr txBox="1"/>
          <p:nvPr/>
        </p:nvSpPr>
        <p:spPr>
          <a:xfrm>
            <a:off x="539552" y="1262365"/>
            <a:ext cx="8100392" cy="5262979"/>
          </a:xfrm>
          <a:prstGeom prst="rect">
            <a:avLst/>
          </a:prstGeom>
          <a:noFill/>
        </p:spPr>
        <p:txBody>
          <a:bodyPr wrap="square" rtlCol="0">
            <a:spAutoFit/>
          </a:bodyPr>
          <a:lstStyle/>
          <a:p>
            <a:r>
              <a:rPr kumimoji="1" lang="en-US" altLang="ja-JP" sz="2800" dirty="0" smtClean="0"/>
              <a:t>C++</a:t>
            </a:r>
            <a:r>
              <a:rPr lang="ja-JP" altLang="en-US" sz="2800" dirty="0" smtClean="0"/>
              <a:t>ではオブジェクトは</a:t>
            </a:r>
            <a:r>
              <a:rPr lang="en-US" altLang="ja-JP" sz="2800" dirty="0" smtClean="0"/>
              <a:t>new</a:t>
            </a:r>
            <a:r>
              <a:rPr lang="ja-JP" altLang="en-US" sz="2800" dirty="0" smtClean="0"/>
              <a:t>で生成し、</a:t>
            </a:r>
            <a:r>
              <a:rPr lang="en-US" altLang="ja-JP" sz="2800" dirty="0" smtClean="0"/>
              <a:t>delete</a:t>
            </a:r>
            <a:r>
              <a:rPr lang="ja-JP" altLang="en-US" sz="2800" dirty="0" smtClean="0"/>
              <a:t>で破棄する。任意の型</a:t>
            </a:r>
            <a:r>
              <a:rPr lang="en-US" altLang="ja-JP" sz="2800" dirty="0" smtClean="0"/>
              <a:t>T</a:t>
            </a:r>
            <a:r>
              <a:rPr lang="ja-JP" altLang="en-US" sz="2800" dirty="0" smtClean="0"/>
              <a:t>について、</a:t>
            </a:r>
            <a:endParaRPr lang="en-US" altLang="ja-JP" sz="2800" dirty="0" smtClean="0"/>
          </a:p>
          <a:p>
            <a:r>
              <a:rPr kumimoji="1" lang="en-US" altLang="ja-JP" sz="2800" dirty="0" smtClean="0"/>
              <a:t>      new T</a:t>
            </a:r>
          </a:p>
          <a:p>
            <a:r>
              <a:rPr lang="ja-JP" altLang="en-US" sz="2800" dirty="0" smtClean="0"/>
              <a:t>によって</a:t>
            </a:r>
            <a:r>
              <a:rPr lang="en-US" altLang="ja-JP" sz="2800" dirty="0" smtClean="0"/>
              <a:t>T</a:t>
            </a:r>
            <a:r>
              <a:rPr lang="ja-JP" altLang="en-US" sz="2800" dirty="0" smtClean="0"/>
              <a:t>型のオブジェクトが生成され、それへのポインタが返される。</a:t>
            </a:r>
            <a:endParaRPr lang="en-US" altLang="ja-JP" sz="2800" dirty="0" smtClean="0"/>
          </a:p>
          <a:p>
            <a:r>
              <a:rPr kumimoji="1" lang="en-US" altLang="ja-JP" sz="2800" dirty="0" smtClean="0"/>
              <a:t>      delete p</a:t>
            </a:r>
          </a:p>
          <a:p>
            <a:r>
              <a:rPr lang="ja-JP" altLang="en-US" sz="2800" dirty="0" smtClean="0"/>
              <a:t>によって、</a:t>
            </a:r>
            <a:r>
              <a:rPr lang="en-US" altLang="ja-JP" sz="2800" dirty="0" smtClean="0"/>
              <a:t>p</a:t>
            </a:r>
            <a:r>
              <a:rPr lang="ja-JP" altLang="en-US" sz="2800" dirty="0" smtClean="0"/>
              <a:t>が指しているオブジェクトが破棄される。</a:t>
            </a:r>
            <a:endParaRPr lang="en-US" altLang="ja-JP" sz="2800" dirty="0" smtClean="0"/>
          </a:p>
          <a:p>
            <a:r>
              <a:rPr lang="en-US" altLang="ja-JP" sz="2800" dirty="0" smtClean="0"/>
              <a:t>(</a:t>
            </a:r>
            <a:r>
              <a:rPr lang="ja-JP" altLang="en-US" sz="2800" dirty="0" smtClean="0"/>
              <a:t>例</a:t>
            </a:r>
            <a:r>
              <a:rPr lang="en-US" altLang="ja-JP" sz="2800" dirty="0" smtClean="0"/>
              <a:t>) </a:t>
            </a:r>
            <a:r>
              <a:rPr lang="ja-JP" altLang="en-US" sz="2800" dirty="0" smtClean="0"/>
              <a:t>前ページの例の、</a:t>
            </a:r>
            <a:r>
              <a:rPr lang="en-US" altLang="ja-JP" sz="2800" dirty="0" smtClean="0"/>
              <a:t>elements = new char [size]</a:t>
            </a:r>
          </a:p>
          <a:p>
            <a:r>
              <a:rPr lang="ja-JP" altLang="en-US" sz="2800" dirty="0" smtClean="0"/>
              <a:t>によって、</a:t>
            </a:r>
            <a:r>
              <a:rPr lang="en-US" altLang="ja-JP" sz="2800" dirty="0" smtClean="0"/>
              <a:t>char</a:t>
            </a:r>
            <a:r>
              <a:rPr lang="ja-JP" altLang="en-US" sz="2800" dirty="0" smtClean="0"/>
              <a:t>型を要素とする長さ</a:t>
            </a:r>
            <a:r>
              <a:rPr lang="en-US" altLang="ja-JP" sz="2800" dirty="0" smtClean="0"/>
              <a:t>size</a:t>
            </a:r>
            <a:r>
              <a:rPr lang="ja-JP" altLang="en-US" sz="2800" dirty="0" smtClean="0"/>
              <a:t>の配列が生成される。</a:t>
            </a:r>
            <a:r>
              <a:rPr lang="en-US" altLang="ja-JP" sz="2800" dirty="0" smtClean="0"/>
              <a:t>elements[0], elements[1], …, elements[size-1]</a:t>
            </a:r>
            <a:r>
              <a:rPr lang="ja-JP" altLang="en-US" sz="2800" dirty="0" smtClean="0"/>
              <a:t>によって配列の各要素が得られる。また、</a:t>
            </a:r>
            <a:r>
              <a:rPr lang="en-US" altLang="ja-JP" sz="2800" dirty="0" smtClean="0"/>
              <a:t>delete elements</a:t>
            </a:r>
            <a:r>
              <a:rPr lang="ja-JP" altLang="en-US" sz="2800" dirty="0" smtClean="0"/>
              <a:t>によって配列オブジェクトが破棄される。</a:t>
            </a:r>
            <a:endParaRPr lang="en-US" altLang="ja-JP" sz="28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TotalTime>
  <Words>2556</Words>
  <Application>Microsoft Macintosh PowerPoint</Application>
  <PresentationFormat>画面に合わせる (4:3)</PresentationFormat>
  <Paragraphs>231</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vt:lpstr>
      <vt:lpstr>プログラムの分割</vt:lpstr>
      <vt:lpstr>モジュール</vt:lpstr>
      <vt:lpstr>（参考）抽象データ型</vt:lpstr>
      <vt:lpstr>（参考）抽象データ型</vt:lpstr>
      <vt:lpstr>C++におけるクラス</vt:lpstr>
      <vt:lpstr>C++でのクラス宣言</vt:lpstr>
      <vt:lpstr>クラス宣言の例</vt:lpstr>
      <vt:lpstr>オブジェクトの生成、破棄</vt:lpstr>
      <vt:lpstr>テンプレート（例で説明）</vt:lpstr>
      <vt:lpstr>CとC++</vt:lpstr>
      <vt:lpstr>CとC++（続き）</vt:lpstr>
      <vt:lpstr>CとC++（続き）</vt:lpstr>
      <vt:lpstr>オブジェクト指向</vt:lpstr>
      <vt:lpstr>オブジェクト指向</vt:lpstr>
      <vt:lpstr>クラスの階層構造</vt:lpstr>
      <vt:lpstr>継承(inheritance)</vt:lpstr>
      <vt:lpstr>C++の例</vt:lpstr>
      <vt:lpstr>仮想関数(virtual function)</vt:lpstr>
      <vt:lpstr>補足</vt:lpstr>
      <vt:lpstr>C++の特徴</vt:lpstr>
      <vt:lpstr>オブジェクト指向言語のまとめ</vt:lpstr>
      <vt:lpstr>注意</vt:lpstr>
      <vt:lpstr>（参考）Data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Isao Sasano</cp:lastModifiedBy>
  <cp:revision>396</cp:revision>
  <dcterms:created xsi:type="dcterms:W3CDTF">2010-11-04T09:52:56Z</dcterms:created>
  <dcterms:modified xsi:type="dcterms:W3CDTF">2014-12-16T03:43:22Z</dcterms:modified>
</cp:coreProperties>
</file>