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1" r:id="rId2"/>
    <p:sldId id="292" r:id="rId3"/>
    <p:sldId id="286" r:id="rId4"/>
    <p:sldId id="293" r:id="rId5"/>
    <p:sldId id="287" r:id="rId6"/>
    <p:sldId id="290" r:id="rId7"/>
    <p:sldId id="294" r:id="rId8"/>
    <p:sldId id="288" r:id="rId9"/>
    <p:sldId id="295" r:id="rId10"/>
    <p:sldId id="270" r:id="rId11"/>
    <p:sldId id="296" r:id="rId12"/>
    <p:sldId id="280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D9CFB-0975-45A5-A4EB-427654E7666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C549C-74FB-4A4F-9351-C9C055D567B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101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F6DE6B-0AC8-432F-AB3E-78D4F7F7F8CB}" type="slidenum">
              <a:rPr lang="en-US" altLang="ja-JP" sz="1200"/>
              <a:pPr algn="r"/>
              <a:t>10</a:t>
            </a:fld>
            <a:endParaRPr lang="en-US" altLang="ja-JP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11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F6DE6B-0AC8-432F-AB3E-78D4F7F7F8CB}" type="slidenum">
              <a:rPr lang="en-US" altLang="ja-JP" sz="1200"/>
              <a:pPr algn="r"/>
              <a:t>12</a:t>
            </a:fld>
            <a:endParaRPr lang="en-US" altLang="ja-JP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Principles of programming languages</a:t>
            </a:r>
            <a:br>
              <a:rPr kumimoji="1" lang="en-US" altLang="ja-JP" sz="3600" dirty="0" smtClean="0"/>
            </a:br>
            <a:r>
              <a:rPr kumimoji="1" lang="en-US" altLang="ja-JP" sz="3600" dirty="0" smtClean="0"/>
              <a:t>9</a:t>
            </a:r>
            <a:r>
              <a:rPr lang="en-US" altLang="ja-JP" sz="3600" dirty="0" smtClean="0"/>
              <a:t>: Answers for exercises</a:t>
            </a:r>
            <a:endParaRPr kumimoji="1" lang="ja-JP" altLang="en-US" sz="36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 smtClean="0"/>
              <a:t> </a:t>
            </a:r>
            <a:r>
              <a:rPr kumimoji="1" lang="en-US" altLang="ja-JP" sz="3200" b="0" dirty="0" smtClean="0"/>
              <a:t>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51882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An answer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00100" y="1500174"/>
            <a:ext cx="32083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dirty="0" smtClean="0"/>
              <a:t>(</a:t>
            </a:r>
            <a:r>
              <a:rPr lang="en-US" altLang="ja-JP" sz="2800" dirty="0" smtClean="0">
                <a:sym typeface="Symbol" pitchFamily="18" charset="2"/>
              </a:rPr>
              <a:t>x. y. x y)  (z. z) w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/>
              </a:rPr>
              <a:t>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w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00100" y="3861048"/>
            <a:ext cx="32083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dirty="0" smtClean="0"/>
              <a:t>(</a:t>
            </a:r>
            <a:r>
              <a:rPr lang="en-US" altLang="ja-JP" sz="2800" dirty="0" smtClean="0">
                <a:sym typeface="Symbol" pitchFamily="18" charset="2"/>
              </a:rPr>
              <a:t>x. y. x y)  (z. z) w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/>
              </a:rPr>
              <a:t>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w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6021287"/>
            <a:ext cx="8173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(Note that we omit the description in the substitution notation.)</a:t>
            </a:r>
            <a:endParaRPr kumimoji="1" lang="ja-JP" altLang="en-US" sz="2400" dirty="0"/>
          </a:p>
        </p:txBody>
      </p:sp>
      <p:sp>
        <p:nvSpPr>
          <p:cNvPr id="2" name="正方形/長方形 1"/>
          <p:cNvSpPr/>
          <p:nvPr/>
        </p:nvSpPr>
        <p:spPr>
          <a:xfrm>
            <a:off x="1043608" y="3327375"/>
            <a:ext cx="453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altLang="ja-JP" sz="2400" dirty="0"/>
              <a:t>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Exercise 5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1484784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Beta reduce the lambda expression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x y)  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 y) w until obtaining a lambda expression that can not be beta reduced.</a:t>
            </a:r>
          </a:p>
          <a:p>
            <a:r>
              <a:rPr lang="en-US" altLang="ja-JP" sz="2800" dirty="0" smtClean="0"/>
              <a:t>In this example, there are two sequences of beta reductions. Show both of them.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81632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An answer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57224" y="1643050"/>
            <a:ext cx="709136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altLang="ja-JP" sz="2800" b="0" dirty="0" smtClean="0"/>
              <a:t>(</a:t>
            </a:r>
            <a:r>
              <a:rPr lang="en-US" altLang="ja-JP" sz="2800" b="0" dirty="0">
                <a:sym typeface="Symbol" pitchFamily="18" charset="2"/>
              </a:rPr>
              <a:t>x. y. x y) 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x y) w</a:t>
            </a:r>
          </a:p>
          <a:p>
            <a:pPr marL="457200" indent="-457200"/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/>
              </a:rPr>
              <a:t> (</a:t>
            </a:r>
            <a:r>
              <a:rPr lang="en-US" altLang="ja-JP" sz="2800" b="0" dirty="0" err="1" smtClean="0">
                <a:sym typeface="Symbol"/>
              </a:rPr>
              <a:t>λz</a:t>
            </a:r>
            <a:r>
              <a:rPr lang="en-US" altLang="ja-JP" sz="2800" b="0" dirty="0" smtClean="0">
                <a:sym typeface="Symbol"/>
              </a:rPr>
              <a:t>. (</a:t>
            </a:r>
            <a:r>
              <a:rPr lang="en-US" altLang="ja-JP" sz="2800" b="0" dirty="0" err="1" smtClean="0">
                <a:sym typeface="Symbol"/>
              </a:rPr>
              <a:t>λx</a:t>
            </a:r>
            <a:r>
              <a:rPr lang="en-US" altLang="ja-JP" sz="2800" b="0" dirty="0" smtClean="0">
                <a:sym typeface="Symbol"/>
              </a:rPr>
              <a:t>. x y) z) w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/>
              </a:rPr>
              <a:t>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 w y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954011" y="3458932"/>
            <a:ext cx="453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n-US" altLang="ja-JP" sz="2400" dirty="0"/>
              <a:t>or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84878" y="4041501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en-US" altLang="ja-JP" sz="2800" dirty="0"/>
              <a:t>(</a:t>
            </a:r>
            <a:r>
              <a:rPr lang="en-US" altLang="ja-JP" sz="2800" dirty="0">
                <a:sym typeface="Symbol" pitchFamily="18" charset="2"/>
              </a:rPr>
              <a:t>x. y. x y)  (</a:t>
            </a:r>
            <a:r>
              <a:rPr lang="en-US" altLang="ja-JP" sz="2800" dirty="0" err="1">
                <a:sym typeface="Symbol" pitchFamily="18" charset="2"/>
              </a:rPr>
              <a:t>λx</a:t>
            </a:r>
            <a:r>
              <a:rPr lang="en-US" altLang="ja-JP" sz="2800" dirty="0">
                <a:sym typeface="Symbol" pitchFamily="18" charset="2"/>
              </a:rPr>
              <a:t>. x y) w</a:t>
            </a:r>
          </a:p>
          <a:p>
            <a:pPr marL="457200" indent="-457200"/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/>
              </a:rPr>
              <a:t> (</a:t>
            </a:r>
            <a:r>
              <a:rPr lang="en-US" altLang="ja-JP" sz="2800" dirty="0" err="1">
                <a:sym typeface="Symbol"/>
              </a:rPr>
              <a:t>λz</a:t>
            </a:r>
            <a:r>
              <a:rPr lang="en-US" altLang="ja-JP" sz="2800" dirty="0">
                <a:sym typeface="Symbol"/>
              </a:rPr>
              <a:t>. (</a:t>
            </a:r>
            <a:r>
              <a:rPr lang="en-US" altLang="ja-JP" sz="2800" dirty="0" err="1">
                <a:sym typeface="Symbol"/>
              </a:rPr>
              <a:t>λx</a:t>
            </a:r>
            <a:r>
              <a:rPr lang="en-US" altLang="ja-JP" sz="2800" dirty="0">
                <a:sym typeface="Symbol"/>
              </a:rPr>
              <a:t>. x y) z) w</a:t>
            </a:r>
          </a:p>
          <a:p>
            <a:pPr marL="457200" indent="-457200"/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/>
              </a:rPr>
              <a:t> (</a:t>
            </a:r>
            <a:r>
              <a:rPr lang="en-US" altLang="ja-JP" sz="2800" dirty="0" err="1">
                <a:sym typeface="Symbol"/>
              </a:rPr>
              <a:t>λx</a:t>
            </a:r>
            <a:r>
              <a:rPr lang="en-US" altLang="ja-JP" sz="2800" dirty="0">
                <a:sym typeface="Symbol"/>
              </a:rPr>
              <a:t>. x y) w</a:t>
            </a:r>
          </a:p>
          <a:p>
            <a:pPr marL="457200" indent="-457200"/>
            <a:r>
              <a:rPr lang="en-US" altLang="ja-JP" sz="2800" dirty="0">
                <a:sym typeface="Symbol"/>
              </a:rPr>
              <a:t>  w y</a:t>
            </a:r>
            <a:endParaRPr lang="ja-JP" altLang="en-US" sz="2800" dirty="0">
              <a:sym typeface="Symbol" pitchFamily="18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7202" y="6093296"/>
            <a:ext cx="8173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(Note that we omit the description in the substitution notation.)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1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(1) Obtain the free variables in</a:t>
            </a:r>
            <a:r>
              <a:rPr kumimoji="1" lang="ja-JP" altLang="en-US" sz="2800" dirty="0" smtClean="0"/>
              <a:t> </a:t>
            </a:r>
            <a:r>
              <a:rPr lang="en-US" altLang="ja-JP" sz="2800" dirty="0" smtClean="0">
                <a:sym typeface="Symbol" pitchFamily="18" charset="2"/>
              </a:rPr>
              <a:t>(z. z) w according to the definition of free variables. </a:t>
            </a:r>
          </a:p>
          <a:p>
            <a:r>
              <a:rPr lang="en-US" altLang="ja-JP" sz="2800" dirty="0" smtClean="0">
                <a:sym typeface="Symbol" pitchFamily="18" charset="2"/>
              </a:rPr>
              <a:t>(2) Obtain the free variables in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 y) ((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z) w</a:t>
            </a:r>
            <a:r>
              <a:rPr lang="en-US" altLang="ja-JP" sz="2800" dirty="0">
                <a:sym typeface="Symbol" pitchFamily="18" charset="2"/>
              </a:rPr>
              <a:t>) according to the definition of free variables. </a:t>
            </a:r>
          </a:p>
        </p:txBody>
      </p:sp>
    </p:spTree>
    <p:extLst>
      <p:ext uri="{BB962C8B-B14F-4D97-AF65-F5344CB8AC3E}">
        <p14:creationId xmlns:p14="http://schemas.microsoft.com/office/powerpoint/2010/main" val="377725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An answer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268760"/>
            <a:ext cx="86764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(1)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FV((z. z) w) = FV((z. z)) </a:t>
            </a:r>
            <a:r>
              <a:rPr lang="en-US" altLang="ja-JP" sz="2400" dirty="0" smtClean="0">
                <a:sym typeface="Symbol"/>
              </a:rPr>
              <a:t></a:t>
            </a:r>
            <a:r>
              <a:rPr lang="en-US" altLang="ja-JP" sz="2400" dirty="0" smtClean="0">
                <a:sym typeface="Symbol" pitchFamily="18" charset="2"/>
              </a:rPr>
              <a:t> FV (w)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= (FV (z) \ {z}) </a:t>
            </a:r>
            <a:r>
              <a:rPr lang="en-US" altLang="ja-JP" sz="2400" dirty="0" smtClean="0">
                <a:sym typeface="Symbol"/>
              </a:rPr>
              <a:t></a:t>
            </a:r>
            <a:r>
              <a:rPr lang="en-US" altLang="ja-JP" sz="2400" dirty="0" smtClean="0">
                <a:sym typeface="Symbol" pitchFamily="18" charset="2"/>
              </a:rPr>
              <a:t> {w}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= ({z} \ {z}) </a:t>
            </a:r>
            <a:r>
              <a:rPr lang="en-US" altLang="ja-JP" sz="2400" dirty="0" smtClean="0">
                <a:sym typeface="Symbol"/>
              </a:rPr>
              <a:t></a:t>
            </a:r>
            <a:r>
              <a:rPr lang="en-US" altLang="ja-JP" sz="2400" dirty="0" smtClean="0">
                <a:sym typeface="Symbol" pitchFamily="18" charset="2"/>
              </a:rPr>
              <a:t> {w}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= { } </a:t>
            </a:r>
            <a:r>
              <a:rPr lang="en-US" altLang="ja-JP" sz="2400" dirty="0" smtClean="0">
                <a:sym typeface="Symbol"/>
              </a:rPr>
              <a:t></a:t>
            </a:r>
            <a:r>
              <a:rPr lang="en-US" altLang="ja-JP" sz="2400" dirty="0" smtClean="0">
                <a:sym typeface="Symbol" pitchFamily="18" charset="2"/>
              </a:rPr>
              <a:t> {w}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= {w}</a:t>
            </a:r>
          </a:p>
          <a:p>
            <a:r>
              <a:rPr lang="en-US" altLang="ja-JP" sz="2400" dirty="0" smtClean="0">
                <a:sym typeface="Symbol" pitchFamily="18" charset="2"/>
              </a:rPr>
              <a:t>(2)</a:t>
            </a:r>
          </a:p>
          <a:p>
            <a:r>
              <a:rPr lang="en-US" altLang="ja-JP" sz="2400" dirty="0" smtClean="0">
                <a:sym typeface="Symbol" pitchFamily="18" charset="2"/>
              </a:rPr>
              <a:t>FV((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y) 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w)) = FV(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y) </a:t>
            </a:r>
            <a:r>
              <a:rPr lang="en-US" altLang="ja-JP" sz="2400" dirty="0" smtClean="0">
                <a:sym typeface="Symbol"/>
              </a:rPr>
              <a:t> FV</a:t>
            </a:r>
            <a:r>
              <a:rPr lang="en-US" altLang="ja-JP" sz="2400" dirty="0" smtClean="0">
                <a:sym typeface="Symbol" pitchFamily="18" charset="2"/>
              </a:rPr>
              <a:t>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w) 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(FV (z y) \ {z}) </a:t>
            </a:r>
            <a:r>
              <a:rPr lang="en-US" altLang="ja-JP" sz="2400" dirty="0" smtClean="0">
                <a:sym typeface="Symbol"/>
              </a:rPr>
              <a:t> (FV</a:t>
            </a:r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</a:t>
            </a:r>
            <a:r>
              <a:rPr lang="en-US" altLang="ja-JP" sz="2400" dirty="0" smtClean="0">
                <a:sym typeface="Symbol"/>
              </a:rPr>
              <a:t> FV(</a:t>
            </a:r>
            <a:r>
              <a:rPr lang="en-US" altLang="ja-JP" sz="2400" dirty="0" smtClean="0">
                <a:sym typeface="Symbol" pitchFamily="18" charset="2"/>
              </a:rPr>
              <a:t>w))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((FV (z) </a:t>
            </a:r>
            <a:r>
              <a:rPr lang="en-US" altLang="ja-JP" sz="2400" dirty="0" smtClean="0">
                <a:sym typeface="Symbol"/>
              </a:rPr>
              <a:t> FV(y)) \ {z})  ((FV</a:t>
            </a:r>
            <a:r>
              <a:rPr lang="en-US" altLang="ja-JP" sz="2400" dirty="0" smtClean="0">
                <a:sym typeface="Symbol" pitchFamily="18" charset="2"/>
              </a:rPr>
              <a:t>(z) \ {z}) </a:t>
            </a:r>
            <a:r>
              <a:rPr lang="en-US" altLang="ja-JP" sz="2400" dirty="0" smtClean="0">
                <a:sym typeface="Symbol"/>
              </a:rPr>
              <a:t> {</a:t>
            </a:r>
            <a:r>
              <a:rPr lang="en-US" altLang="ja-JP" sz="2400" dirty="0" smtClean="0">
                <a:sym typeface="Symbol" pitchFamily="18" charset="2"/>
              </a:rPr>
              <a:t>w})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(({z} </a:t>
            </a:r>
            <a:r>
              <a:rPr lang="en-US" altLang="ja-JP" sz="2400" dirty="0" smtClean="0">
                <a:sym typeface="Symbol"/>
              </a:rPr>
              <a:t> {y}) \ {z})  (({z} \ {z})  {</a:t>
            </a:r>
            <a:r>
              <a:rPr lang="en-US" altLang="ja-JP" sz="2400" dirty="0" smtClean="0">
                <a:sym typeface="Symbol" pitchFamily="18" charset="2"/>
              </a:rPr>
              <a:t>w})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({</a:t>
            </a:r>
            <a:r>
              <a:rPr lang="en-US" altLang="ja-JP" sz="2400" dirty="0" err="1" smtClean="0">
                <a:sym typeface="Symbol" pitchFamily="18" charset="2"/>
              </a:rPr>
              <a:t>z,y</a:t>
            </a:r>
            <a:r>
              <a:rPr lang="en-US" altLang="ja-JP" sz="2400" dirty="0" smtClean="0">
                <a:sym typeface="Symbol" pitchFamily="18" charset="2"/>
              </a:rPr>
              <a:t>} \ {z}) </a:t>
            </a:r>
            <a:r>
              <a:rPr lang="en-US" altLang="ja-JP" sz="2400" dirty="0" smtClean="0">
                <a:sym typeface="Symbol"/>
              </a:rPr>
              <a:t> ({ }  {</a:t>
            </a:r>
            <a:r>
              <a:rPr lang="en-US" altLang="ja-JP" sz="2400" dirty="0" smtClean="0">
                <a:sym typeface="Symbol" pitchFamily="18" charset="2"/>
              </a:rPr>
              <a:t>w})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{y} </a:t>
            </a:r>
            <a:r>
              <a:rPr lang="en-US" altLang="ja-JP" sz="2400" dirty="0" smtClean="0">
                <a:sym typeface="Symbol"/>
              </a:rPr>
              <a:t> {w}</a:t>
            </a:r>
          </a:p>
          <a:p>
            <a:r>
              <a:rPr lang="en-US" altLang="ja-JP" sz="2400" dirty="0" smtClean="0">
                <a:sym typeface="Symbol"/>
              </a:rPr>
              <a:t>                                        = {y, w}</a:t>
            </a:r>
            <a:endParaRPr lang="en-US" altLang="ja-JP" sz="2400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2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ym typeface="Symbol" pitchFamily="18" charset="2"/>
              </a:rPr>
              <a:t>(1) What does</a:t>
            </a:r>
            <a:r>
              <a:rPr lang="en-US" altLang="ja-JP" sz="2800" dirty="0" smtClean="0">
                <a:sym typeface="Symbol" pitchFamily="18" charset="2"/>
              </a:rPr>
              <a:t> (x y) [z/x] represent? </a:t>
            </a:r>
            <a:endParaRPr kumimoji="1"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(2) What does 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[z/x] represent?</a:t>
            </a:r>
          </a:p>
          <a:p>
            <a:r>
              <a:rPr lang="en-US" altLang="ja-JP" sz="2800" dirty="0" smtClean="0">
                <a:sym typeface="Symbol" pitchFamily="18" charset="2"/>
              </a:rPr>
              <a:t>(3) What does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[y/x] represent?</a:t>
            </a:r>
          </a:p>
          <a:p>
            <a:r>
              <a:rPr lang="en-US" altLang="ja-JP" sz="2800" dirty="0" smtClean="0">
                <a:sym typeface="Symbol" pitchFamily="18" charset="2"/>
              </a:rPr>
              <a:t>(4) What does 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 y/x] represent?</a:t>
            </a:r>
          </a:p>
        </p:txBody>
      </p:sp>
    </p:spTree>
    <p:extLst>
      <p:ext uri="{BB962C8B-B14F-4D97-AF65-F5344CB8AC3E}">
        <p14:creationId xmlns:p14="http://schemas.microsoft.com/office/powerpoint/2010/main" val="791608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Answers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ym typeface="Symbol" pitchFamily="18" charset="2"/>
              </a:rPr>
              <a:t>(1)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(x y) [z/x] = (x [z/x]) (y [z/x])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= z y</a:t>
            </a:r>
            <a:endParaRPr kumimoji="1"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(2)</a:t>
            </a: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[z/x] = 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((x y) [z/x])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((x [z/x]) (y [z/x]))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(z y)</a:t>
            </a:r>
            <a:r>
              <a:rPr lang="ja-JP" altLang="en-US" sz="2400" dirty="0" smtClean="0">
                <a:sym typeface="Symbol" pitchFamily="18" charset="2"/>
              </a:rPr>
              <a:t>    </a:t>
            </a:r>
            <a:r>
              <a:rPr lang="en-US" altLang="ja-JP" sz="2400" dirty="0" smtClean="0">
                <a:sym typeface="Symbol" pitchFamily="18" charset="2"/>
              </a:rPr>
              <a:t>(The parentheses can be </a:t>
            </a:r>
            <a:r>
              <a:rPr lang="en-US" altLang="ja-JP" sz="2400" dirty="0" err="1" smtClean="0">
                <a:sym typeface="Symbol" pitchFamily="18" charset="2"/>
              </a:rPr>
              <a:t>ommited</a:t>
            </a:r>
            <a:r>
              <a:rPr lang="en-US" altLang="ja-JP" sz="2400" dirty="0" smtClean="0">
                <a:sym typeface="Symbol" pitchFamily="18" charset="2"/>
              </a:rPr>
              <a:t>.)</a:t>
            </a:r>
          </a:p>
          <a:p>
            <a:r>
              <a:rPr lang="en-US" altLang="ja-JP" sz="2400" dirty="0" smtClean="0">
                <a:sym typeface="Symbol" pitchFamily="18" charset="2"/>
              </a:rPr>
              <a:t>(3)</a:t>
            </a: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[y/x]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(((x y) [z/y]) [y/x])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(((x [z/y]) (y [z/y])) [y/x])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((x z) [y/x])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((x [y/x]) (z [y/x]))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(y z)    </a:t>
            </a:r>
            <a:r>
              <a:rPr lang="en-US" altLang="ja-JP" sz="2400" dirty="0">
                <a:sym typeface="Symbol" pitchFamily="18" charset="2"/>
              </a:rPr>
              <a:t>(The parentheses can be </a:t>
            </a:r>
            <a:r>
              <a:rPr lang="en-US" altLang="ja-JP" sz="2400" dirty="0" err="1">
                <a:sym typeface="Symbol" pitchFamily="18" charset="2"/>
              </a:rPr>
              <a:t>ommited</a:t>
            </a:r>
            <a:r>
              <a:rPr lang="en-US" altLang="ja-JP" sz="2400" dirty="0">
                <a:sym typeface="Symbol" pitchFamily="18" charset="2"/>
              </a:rPr>
              <a:t>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Answers (cont.)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480716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ym typeface="Symbol" pitchFamily="18" charset="2"/>
              </a:rPr>
              <a:t>(4)</a:t>
            </a: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(((x y) [w/y])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(((x [w/y]) (y [w/y]))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((x w)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((x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 (w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y) w)    </a:t>
            </a:r>
          </a:p>
          <a:p>
            <a:r>
              <a:rPr lang="en-US" altLang="ja-JP" sz="2400" dirty="0">
                <a:sym typeface="Symbol" pitchFamily="18" charset="2"/>
              </a:rPr>
              <a:t> </a:t>
            </a:r>
            <a:r>
              <a:rPr lang="en-US" altLang="ja-JP" sz="2400" dirty="0" smtClean="0">
                <a:sym typeface="Symbol" pitchFamily="18" charset="2"/>
              </a:rPr>
              <a:t>                                       (The outer parentheses can be omitted.)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3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6757" y="1484784"/>
            <a:ext cx="63914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Both"/>
            </a:pPr>
            <a:r>
              <a:rPr lang="en-US" altLang="ja-JP" sz="2800" dirty="0" smtClean="0"/>
              <a:t>Beta reduce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once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x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y) 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z).</a:t>
            </a:r>
          </a:p>
          <a:p>
            <a:pPr marL="514350" indent="-514350">
              <a:buAutoNum type="arabicParenBoth"/>
            </a:pPr>
            <a:r>
              <a:rPr kumimoji="1" lang="en-US" altLang="ja-JP" sz="2800" dirty="0" smtClean="0">
                <a:sym typeface="Symbol" pitchFamily="18" charset="2"/>
              </a:rPr>
              <a:t>Beta reduce once</a:t>
            </a:r>
            <a:r>
              <a:rPr kumimoji="1"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kumimoji="1" lang="en-US" altLang="ja-JP" sz="2800" dirty="0" err="1" smtClean="0">
                <a:sym typeface="Symbol" pitchFamily="18" charset="2"/>
              </a:rPr>
              <a:t>λx</a:t>
            </a:r>
            <a:r>
              <a:rPr kumimoji="1" lang="en-US" altLang="ja-JP" sz="2800" dirty="0" smtClean="0">
                <a:sym typeface="Symbol" pitchFamily="18" charset="2"/>
              </a:rPr>
              <a:t>. (</a:t>
            </a:r>
            <a:r>
              <a:rPr kumimoji="1" lang="en-US" altLang="ja-JP" sz="2800" dirty="0" err="1" smtClean="0">
                <a:sym typeface="Symbol" pitchFamily="18" charset="2"/>
              </a:rPr>
              <a:t>λy</a:t>
            </a:r>
            <a:r>
              <a:rPr kumimoji="1" lang="en-US" altLang="ja-JP" sz="2800" dirty="0" smtClean="0">
                <a:sym typeface="Symbol" pitchFamily="18" charset="2"/>
              </a:rPr>
              <a:t>. x </a:t>
            </a:r>
            <a:r>
              <a:rPr lang="en-US" altLang="ja-JP" sz="2800" dirty="0" smtClean="0">
                <a:sym typeface="Symbol" pitchFamily="18" charset="2"/>
              </a:rPr>
              <a:t>y</a:t>
            </a:r>
            <a:r>
              <a:rPr kumimoji="1" lang="en-US" altLang="ja-JP" sz="2800" dirty="0" smtClean="0">
                <a:sym typeface="Symbol" pitchFamily="18" charset="2"/>
              </a:rPr>
              <a:t>)) (</a:t>
            </a:r>
            <a:r>
              <a:rPr kumimoji="1" lang="en-US" altLang="ja-JP" sz="2800" dirty="0" err="1" smtClean="0">
                <a:sym typeface="Symbol" pitchFamily="18" charset="2"/>
              </a:rPr>
              <a:t>λz</a:t>
            </a:r>
            <a:r>
              <a:rPr kumimoji="1" lang="en-US" altLang="ja-JP" sz="2800" dirty="0" smtClean="0">
                <a:sym typeface="Symbol" pitchFamily="18" charset="2"/>
              </a:rPr>
              <a:t>. </a:t>
            </a:r>
            <a:r>
              <a:rPr lang="en-US" altLang="ja-JP" sz="2800" dirty="0" smtClean="0">
                <a:sym typeface="Symbol" pitchFamily="18" charset="2"/>
              </a:rPr>
              <a:t>y z</a:t>
            </a:r>
            <a:r>
              <a:rPr kumimoji="1" lang="en-US" altLang="ja-JP" sz="2800" dirty="0" smtClean="0">
                <a:sym typeface="Symbol" pitchFamily="18" charset="2"/>
              </a:rPr>
              <a:t>).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087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Answers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5197" y="1484784"/>
            <a:ext cx="8464497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(1)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λx</a:t>
            </a:r>
            <a:r>
              <a:rPr lang="en-US" altLang="ja-JP" sz="2400" dirty="0" smtClean="0">
                <a:sym typeface="Symbol" pitchFamily="18" charset="2"/>
              </a:rPr>
              <a:t>. x</a:t>
            </a:r>
            <a:r>
              <a:rPr lang="ja-JP" altLang="en-US" sz="2400" dirty="0" smtClean="0">
                <a:sym typeface="Symbol" pitchFamily="18" charset="2"/>
              </a:rPr>
              <a:t> </a:t>
            </a:r>
            <a:r>
              <a:rPr lang="en-US" altLang="ja-JP" sz="2400" dirty="0" smtClean="0">
                <a:sym typeface="Symbol" pitchFamily="18" charset="2"/>
              </a:rPr>
              <a:t>y) 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</a:t>
            </a:r>
            <a:r>
              <a:rPr lang="en-US" altLang="ja-JP" sz="2400" dirty="0" smtClean="0">
                <a:sym typeface="Symbol"/>
              </a:rPr>
              <a:t> (x y)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z/x]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= </a:t>
            </a:r>
            <a:r>
              <a:rPr lang="en-US" altLang="ja-JP" sz="2400" dirty="0" smtClean="0">
                <a:sym typeface="Symbol"/>
              </a:rPr>
              <a:t>(x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z/x]) (</a:t>
            </a:r>
            <a:r>
              <a:rPr lang="en-US" altLang="ja-JP" sz="2400" dirty="0" smtClean="0">
                <a:sym typeface="Symbol"/>
              </a:rPr>
              <a:t>y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z/x]</a:t>
            </a:r>
            <a:r>
              <a:rPr lang="en-US" altLang="ja-JP" sz="2400" dirty="0" smtClean="0">
                <a:sym typeface="Symbol"/>
              </a:rPr>
              <a:t>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                           = </a:t>
            </a:r>
            <a:r>
              <a:rPr lang="en-US" altLang="ja-JP" sz="2400" dirty="0" smtClean="0">
                <a:sym typeface="Symbol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</a:t>
            </a:r>
            <a:r>
              <a:rPr lang="en-US" altLang="ja-JP" sz="2400" dirty="0" smtClean="0">
                <a:sym typeface="Symbol"/>
              </a:rPr>
              <a:t>y</a:t>
            </a:r>
            <a:r>
              <a:rPr lang="ja-JP" altLang="en-US" sz="2400" dirty="0" smtClean="0">
                <a:sym typeface="Symbol"/>
              </a:rPr>
              <a:t>    </a:t>
            </a:r>
            <a:endParaRPr lang="en-US" altLang="ja-JP" sz="2400" dirty="0" smtClean="0">
              <a:sym typeface="Symbol"/>
            </a:endParaRPr>
          </a:p>
          <a:p>
            <a:r>
              <a:rPr lang="ja-JP" altLang="en-US" sz="2400" dirty="0" smtClean="0">
                <a:sym typeface="Symbol"/>
              </a:rPr>
              <a:t>                            </a:t>
            </a:r>
            <a:r>
              <a:rPr lang="en-US" altLang="ja-JP" sz="2400" dirty="0" smtClean="0">
                <a:sym typeface="Symbol"/>
              </a:rPr>
              <a:t>(This can further be beta reduced.)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kumimoji="1" lang="en-US" altLang="ja-JP" sz="2400" dirty="0" smtClean="0">
                <a:sym typeface="Symbol" pitchFamily="18" charset="2"/>
              </a:rPr>
              <a:t>(2)</a:t>
            </a: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λx</a:t>
            </a:r>
            <a:r>
              <a:rPr lang="en-US" altLang="ja-JP" sz="2400" dirty="0" smtClean="0">
                <a:sym typeface="Symbol" pitchFamily="18" charset="2"/>
              </a:rPr>
              <a:t>. 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y)) 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z) </a:t>
            </a:r>
            <a:r>
              <a:rPr lang="en-US" altLang="ja-JP" sz="2400" dirty="0" smtClean="0">
                <a:sym typeface="Symbol"/>
              </a:rPr>
              <a:t></a:t>
            </a:r>
            <a:r>
              <a:rPr lang="en-US" altLang="ja-JP" sz="2400" dirty="0" smtClean="0">
                <a:sym typeface="Symbol" pitchFamily="18" charset="2"/>
              </a:rPr>
              <a:t> 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</a:t>
            </a:r>
          </a:p>
          <a:p>
            <a:r>
              <a:rPr kumimoji="1"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(((x y) [z/y])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</a:t>
            </a:r>
          </a:p>
          <a:p>
            <a:r>
              <a:rPr kumimoji="1"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(((x [z/y]) (y [z/y]))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</a:t>
            </a:r>
          </a:p>
          <a:p>
            <a:r>
              <a:rPr kumimoji="1"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((x z)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</a:t>
            </a:r>
          </a:p>
          <a:p>
            <a:r>
              <a:rPr kumimoji="1"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((x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 (z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z) z) </a:t>
            </a:r>
          </a:p>
          <a:p>
            <a:r>
              <a:rPr lang="en-US" altLang="ja-JP" sz="2400" dirty="0">
                <a:sym typeface="Symbol" pitchFamily="18" charset="2"/>
              </a:rPr>
              <a:t> </a:t>
            </a:r>
            <a:r>
              <a:rPr lang="en-US" altLang="ja-JP" sz="2400" dirty="0" smtClean="0">
                <a:sym typeface="Symbol" pitchFamily="18" charset="2"/>
              </a:rPr>
              <a:t>                                              </a:t>
            </a:r>
            <a:r>
              <a:rPr lang="en-US" altLang="ja-JP" sz="2400" dirty="0">
                <a:sym typeface="Symbol" pitchFamily="18" charset="2"/>
              </a:rPr>
              <a:t>(The outer parentheses can be omitted</a:t>
            </a:r>
            <a:r>
              <a:rPr lang="en-US" altLang="ja-JP" sz="2400" dirty="0" smtClean="0">
                <a:sym typeface="Symbol" pitchFamily="18" charset="2"/>
              </a:rPr>
              <a:t>.)</a:t>
            </a:r>
          </a:p>
          <a:p>
            <a:r>
              <a:rPr lang="ja-JP" altLang="en-US" sz="2400" dirty="0" smtClean="0">
                <a:sym typeface="Symbol"/>
              </a:rPr>
              <a:t>                                      </a:t>
            </a:r>
            <a:r>
              <a:rPr kumimoji="1" lang="en-US" altLang="ja-JP" sz="2400" dirty="0" smtClean="0">
                <a:sym typeface="Symbol" pitchFamily="18" charset="2"/>
              </a:rPr>
              <a:t>         </a:t>
            </a:r>
            <a:r>
              <a:rPr lang="en-US" altLang="ja-JP" sz="2400" dirty="0" smtClean="0">
                <a:sym typeface="Symbol"/>
              </a:rPr>
              <a:t>(</a:t>
            </a:r>
            <a:r>
              <a:rPr lang="en-US" altLang="ja-JP" sz="2400" dirty="0">
                <a:sym typeface="Symbol"/>
              </a:rPr>
              <a:t>This can further be beta reduced</a:t>
            </a:r>
            <a:r>
              <a:rPr lang="en-US" altLang="ja-JP" sz="2400" dirty="0" smtClean="0">
                <a:sym typeface="Symbol"/>
              </a:rPr>
              <a:t>.)</a:t>
            </a:r>
            <a:endParaRPr lang="en-US" altLang="ja-JP" sz="24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Exercise 4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15616" y="1700808"/>
            <a:ext cx="66247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A lambda expression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x y)  (</a:t>
            </a:r>
            <a:r>
              <a:rPr lang="en-US" altLang="ja-JP" sz="2800" dirty="0" err="1" smtClean="0"/>
              <a:t>λz</a:t>
            </a:r>
            <a:r>
              <a:rPr lang="en-US" altLang="ja-JP" sz="2800" dirty="0" smtClean="0"/>
              <a:t>. z) w can be transformed to w by applying beta reductions. Write the each step of beta reductions.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41871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1320</Words>
  <Application>Microsoft Macintosh PowerPoint</Application>
  <PresentationFormat>画面に合わせる (4:3)</PresentationFormat>
  <Paragraphs>98</Paragraphs>
  <Slides>12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Principles of programming languages 9: Answers for exercises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Exercise 4</vt:lpstr>
      <vt:lpstr>An answer</vt:lpstr>
      <vt:lpstr>Exercise 5</vt:lpstr>
      <vt:lpstr>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Sasano Isao</cp:lastModifiedBy>
  <cp:revision>128</cp:revision>
  <dcterms:created xsi:type="dcterms:W3CDTF">2009-12-20T09:26:10Z</dcterms:created>
  <dcterms:modified xsi:type="dcterms:W3CDTF">2019-10-02T03:22:57Z</dcterms:modified>
</cp:coreProperties>
</file>