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1" r:id="rId3"/>
    <p:sldId id="261" r:id="rId4"/>
    <p:sldId id="258" r:id="rId5"/>
    <p:sldId id="260" r:id="rId6"/>
    <p:sldId id="262" r:id="rId7"/>
    <p:sldId id="282" r:id="rId8"/>
    <p:sldId id="283" r:id="rId9"/>
    <p:sldId id="287" r:id="rId10"/>
    <p:sldId id="265" r:id="rId11"/>
    <p:sldId id="266" r:id="rId12"/>
    <p:sldId id="267" r:id="rId13"/>
    <p:sldId id="269" r:id="rId14"/>
    <p:sldId id="257" r:id="rId15"/>
    <p:sldId id="272" r:id="rId16"/>
    <p:sldId id="273" r:id="rId17"/>
    <p:sldId id="268" r:id="rId18"/>
    <p:sldId id="274" r:id="rId19"/>
    <p:sldId id="270" r:id="rId20"/>
    <p:sldId id="275" r:id="rId21"/>
    <p:sldId id="284" r:id="rId22"/>
    <p:sldId id="278" r:id="rId23"/>
    <p:sldId id="286" r:id="rId24"/>
    <p:sldId id="285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63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04738-03E3-4AE5-B3F4-960D1432F8A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670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04738-03E3-4AE5-B3F4-960D1432F8A7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61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04738-03E3-4AE5-B3F4-960D1432F8A7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6941" y="723854"/>
            <a:ext cx="7857699" cy="362632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Principle of Programming </a:t>
            </a:r>
            <a:r>
              <a:rPr lang="en-US" altLang="ja-JP" dirty="0" smtClean="0"/>
              <a:t>Languages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en-US" altLang="ja-JP" dirty="0" smtClean="0"/>
              <a:t>:  </a:t>
            </a:r>
            <a:br>
              <a:rPr lang="en-US" altLang="ja-JP" dirty="0" smtClean="0"/>
            </a:br>
            <a:r>
              <a:rPr lang="en-US" altLang="ja-JP" sz="3600" dirty="0" smtClean="0"/>
              <a:t>Compilation of statements</a:t>
            </a:r>
            <a:br>
              <a:rPr lang="en-US" altLang="ja-JP" sz="3600" dirty="0" smtClean="0"/>
            </a:br>
            <a:r>
              <a:rPr lang="en-US" altLang="ja-JP" sz="3600" dirty="0" smtClean="0"/>
              <a:t>Statements in C</a:t>
            </a:r>
            <a:br>
              <a:rPr lang="en-US" altLang="ja-JP" sz="3600" dirty="0" smtClean="0"/>
            </a:br>
            <a:r>
              <a:rPr lang="en-US" altLang="ja-JP" sz="3600" dirty="0" smtClean="0"/>
              <a:t>Assertion</a:t>
            </a:r>
            <a:br>
              <a:rPr lang="en-US" altLang="ja-JP" sz="3600" dirty="0" smtClean="0"/>
            </a:br>
            <a:r>
              <a:rPr lang="en-US" altLang="ja-JP" sz="3600" dirty="0" smtClean="0"/>
              <a:t>Hoare</a:t>
            </a:r>
            <a:r>
              <a:rPr lang="en-US" altLang="ja-JP" sz="3600" dirty="0"/>
              <a:t> </a:t>
            </a:r>
            <a:r>
              <a:rPr lang="en-US" altLang="ja-JP" sz="3600" dirty="0" smtClean="0"/>
              <a:t>logic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0366" y="4578050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smtClean="0"/>
              <a:t>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44622" y="5824518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Invariants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6771" y="1535683"/>
            <a:ext cx="464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 </a:t>
            </a:r>
            <a:r>
              <a:rPr kumimoji="1" lang="en-US" altLang="ja-JP" sz="2800" i="1" dirty="0" smtClean="0"/>
              <a:t>invariant</a:t>
            </a:r>
            <a:r>
              <a:rPr kumimoji="1" lang="en-US" altLang="ja-JP" sz="2800" dirty="0" smtClean="0"/>
              <a:t> is a </a:t>
            </a:r>
            <a:r>
              <a:rPr lang="en-US" altLang="ja-JP" sz="2800" dirty="0" smtClean="0"/>
              <a:t>conditional expression (assertion) </a:t>
            </a:r>
            <a:r>
              <a:rPr kumimoji="1" lang="en-US" altLang="ja-JP" sz="2800" dirty="0" smtClean="0"/>
              <a:t>that holds every time control reaches a program point.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2910" y="4000504"/>
            <a:ext cx="22220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 )</a:t>
            </a:r>
          </a:p>
          <a:p>
            <a:r>
              <a:rPr lang="en-US" altLang="ja-JP" sz="2800" dirty="0" smtClean="0"/>
              <a:t> x := 10;</a:t>
            </a:r>
          </a:p>
          <a:p>
            <a:r>
              <a:rPr lang="en-US" altLang="ja-JP" sz="2800" dirty="0" smtClean="0"/>
              <a:t> y := 2;</a:t>
            </a:r>
          </a:p>
          <a:p>
            <a:r>
              <a:rPr kumimoji="1" lang="en-US" altLang="ja-JP" sz="2800" b="1" dirty="0" smtClean="0"/>
              <a:t>while</a:t>
            </a:r>
            <a:r>
              <a:rPr kumimoji="1" lang="en-US" altLang="ja-JP" sz="2800" dirty="0" smtClean="0"/>
              <a:t> x </a:t>
            </a:r>
            <a:r>
              <a:rPr kumimoji="1" lang="en-US" altLang="ja-JP" sz="2800" dirty="0" smtClean="0">
                <a:sym typeface="Symbol"/>
              </a:rPr>
              <a:t></a:t>
            </a:r>
            <a:r>
              <a:rPr kumimoji="1" lang="en-US" altLang="ja-JP" sz="2800" dirty="0" smtClean="0"/>
              <a:t> y </a:t>
            </a:r>
            <a:r>
              <a:rPr kumimoji="1" lang="en-US" altLang="ja-JP" sz="2800" b="1" dirty="0" smtClean="0"/>
              <a:t>do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x := x – y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 </a:t>
            </a:r>
          </a:p>
        </p:txBody>
      </p:sp>
      <p:cxnSp>
        <p:nvCxnSpPr>
          <p:cNvPr id="14" name="直線矢印コネクタ 13"/>
          <p:cNvCxnSpPr/>
          <p:nvPr/>
        </p:nvCxnSpPr>
        <p:spPr>
          <a:xfrm rot="16200000" flipH="1">
            <a:off x="7214956" y="3262620"/>
            <a:ext cx="608668" cy="65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ひし形 15"/>
          <p:cNvSpPr/>
          <p:nvPr/>
        </p:nvSpPr>
        <p:spPr>
          <a:xfrm>
            <a:off x="6616766" y="3570231"/>
            <a:ext cx="178595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 </a:t>
            </a:r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chemeClr val="tx1"/>
                </a:solidFill>
              </a:rPr>
              <a:t> y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7" name="図形 16"/>
          <p:cNvCxnSpPr>
            <a:stCxn id="16" idx="3"/>
          </p:cNvCxnSpPr>
          <p:nvPr/>
        </p:nvCxnSpPr>
        <p:spPr>
          <a:xfrm>
            <a:off x="8402716" y="3927421"/>
            <a:ext cx="341597" cy="1982061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6" idx="2"/>
          </p:cNvCxnSpPr>
          <p:nvPr/>
        </p:nvCxnSpPr>
        <p:spPr>
          <a:xfrm rot="16200000" flipH="1">
            <a:off x="7212232" y="4582120"/>
            <a:ext cx="601299" cy="6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858323" y="4740694"/>
            <a:ext cx="1289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x-y</a:t>
            </a:r>
            <a:endParaRPr kumimoji="1" lang="ja-JP" altLang="en-US" sz="2800" dirty="0"/>
          </a:p>
        </p:txBody>
      </p:sp>
      <p:cxnSp>
        <p:nvCxnSpPr>
          <p:cNvPr id="20" name="図形 19"/>
          <p:cNvCxnSpPr/>
          <p:nvPr/>
        </p:nvCxnSpPr>
        <p:spPr>
          <a:xfrm rot="5400000">
            <a:off x="6730132" y="4849943"/>
            <a:ext cx="372437" cy="11730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rot="5400000" flipH="1" flipV="1">
            <a:off x="5154959" y="4421887"/>
            <a:ext cx="2361066" cy="13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6344013" y="3248211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10800000">
            <a:off x="7531369" y="5923168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5400000">
            <a:off x="7251590" y="6189299"/>
            <a:ext cx="5322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460574" y="41973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29054" y="3462347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38341" y="2442946"/>
            <a:ext cx="96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</a:t>
            </a:r>
            <a:r>
              <a:rPr kumimoji="1" lang="en-US" altLang="ja-JP" sz="2800" dirty="0" smtClean="0"/>
              <a:t> := 2</a:t>
            </a:r>
            <a:endParaRPr kumimoji="1" lang="ja-JP" altLang="en-US" sz="2800" dirty="0"/>
          </a:p>
        </p:txBody>
      </p:sp>
      <p:sp>
        <p:nvSpPr>
          <p:cNvPr id="48" name="正方形/長方形 47"/>
          <p:cNvSpPr/>
          <p:nvPr/>
        </p:nvSpPr>
        <p:spPr>
          <a:xfrm>
            <a:off x="6964978" y="1756727"/>
            <a:ext cx="1144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x := 10</a:t>
            </a:r>
            <a:endParaRPr lang="ja-JP" altLang="en-US" dirty="0"/>
          </a:p>
        </p:txBody>
      </p:sp>
      <p:cxnSp>
        <p:nvCxnSpPr>
          <p:cNvPr id="49" name="直線矢印コネクタ 48"/>
          <p:cNvCxnSpPr/>
          <p:nvPr/>
        </p:nvCxnSpPr>
        <p:spPr>
          <a:xfrm rot="5400000">
            <a:off x="7331741" y="2381537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7334016" y="1633185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5735053" y="4585368"/>
            <a:ext cx="1808257" cy="186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3208421" y="3409454"/>
            <a:ext cx="2486526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A conditional expression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holds every time control reaches this point.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Assertions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9" y="1460311"/>
            <a:ext cx="75875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</a:t>
            </a:r>
            <a:r>
              <a:rPr kumimoji="1" lang="en-US" altLang="ja-JP" sz="2800" i="1" dirty="0" smtClean="0"/>
              <a:t> </a:t>
            </a:r>
            <a:r>
              <a:rPr lang="en-US" altLang="ja-JP" sz="2800" i="1" dirty="0"/>
              <a:t>a</a:t>
            </a:r>
            <a:r>
              <a:rPr kumimoji="1" lang="en-US" altLang="ja-JP" sz="2800" i="1" dirty="0" smtClean="0"/>
              <a:t>ssertion</a:t>
            </a:r>
            <a:r>
              <a:rPr kumimoji="1" lang="en-US" altLang="ja-JP" sz="2800" dirty="0" smtClean="0"/>
              <a:t> is a conditional expression. 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Java has a syntax for describing assertions. </a:t>
            </a:r>
          </a:p>
          <a:p>
            <a:r>
              <a:rPr kumimoji="1" lang="en-US" altLang="ja-JP" sz="2800" dirty="0" smtClean="0"/>
              <a:t>In C++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can use assertions as a macro by including </a:t>
            </a:r>
            <a:r>
              <a:rPr lang="en-US" altLang="ja-JP" sz="2800" dirty="0" err="1" smtClean="0"/>
              <a:t>assert.h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00750" y="4189860"/>
            <a:ext cx="28264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(An ex. </a:t>
            </a:r>
            <a:r>
              <a:rPr lang="en-US" altLang="ja-JP" sz="2800" dirty="0" smtClean="0"/>
              <a:t>in Java)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sum (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n) {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assert (n &gt; 0);</a:t>
            </a:r>
          </a:p>
          <a:p>
            <a:r>
              <a:rPr lang="en-US" altLang="ja-JP" sz="2800" dirty="0" smtClean="0"/>
              <a:t>        …</a:t>
            </a:r>
          </a:p>
          <a:p>
            <a:r>
              <a:rPr lang="en-US" altLang="ja-JP" sz="2800" dirty="0" smtClean="0"/>
              <a:t>    }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03252" y="4039425"/>
            <a:ext cx="48176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programmer intends that the s</a:t>
            </a:r>
            <a:r>
              <a:rPr kumimoji="1" lang="en-US" altLang="ja-JP" sz="2800" dirty="0" smtClean="0"/>
              <a:t>um method always takes as its argument a positive integer, he can insert the assertion for finding bugs concerning this point. 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9259" y="1230002"/>
            <a:ext cx="650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Here we enclose assertions by curly braces. 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678072" y="1785510"/>
            <a:ext cx="28455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6102" y="3214967"/>
            <a:ext cx="7855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Suppose an assertion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r>
              <a:rPr lang="en-US" altLang="ja-JP" sz="2800" dirty="0" smtClean="0"/>
              <a:t> always holds just before the while statement. </a:t>
            </a:r>
            <a:r>
              <a:rPr lang="en-US" altLang="ja-JP" sz="2800" dirty="0"/>
              <a:t>Then the assertion</a:t>
            </a:r>
            <a:r>
              <a:rPr lang="ja-JP" altLang="en-US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{ y &gt; 0 </a:t>
            </a:r>
            <a:r>
              <a:rPr lang="en-US" altLang="ja-JP" sz="2800" b="1" dirty="0">
                <a:solidFill>
                  <a:srgbClr val="FF0000"/>
                </a:solidFill>
              </a:rPr>
              <a:t>and</a:t>
            </a:r>
            <a:r>
              <a:rPr lang="en-US" altLang="ja-JP" sz="2800" dirty="0">
                <a:solidFill>
                  <a:srgbClr val="FF0000"/>
                </a:solidFill>
              </a:rPr>
              <a:t>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y }</a:t>
            </a:r>
            <a:r>
              <a:rPr lang="ja-JP" altLang="en-US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/>
              <a:t>in </a:t>
            </a:r>
            <a:r>
              <a:rPr lang="en-US" altLang="ja-JP" sz="2800" dirty="0" smtClean="0"/>
              <a:t>the program below </a:t>
            </a:r>
            <a:r>
              <a:rPr lang="en-US" altLang="ja-JP" sz="2800" dirty="0"/>
              <a:t>is an invariant.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174" y="1793929"/>
            <a:ext cx="2732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(the previous ex.)</a:t>
            </a:r>
            <a:endParaRPr kumimoji="1"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2786496" y="4899106"/>
            <a:ext cx="36348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 (cont.)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896203" y="1263655"/>
            <a:ext cx="36348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  <a:p>
            <a:r>
              <a:rPr lang="en-US" altLang="ja-JP" sz="2800" dirty="0" smtClean="0">
                <a:solidFill>
                  <a:prstClr val="black"/>
                </a:solidFill>
              </a:rPr>
              <a:t>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1217" y="3939325"/>
            <a:ext cx="7799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assertion just before the while statement is an invariant, the three assertions are all invariants.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60400" y="5291435"/>
            <a:ext cx="7912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The assertion </a:t>
            </a:r>
            <a:r>
              <a:rPr lang="en-US" altLang="ja-JP" sz="2800" dirty="0">
                <a:solidFill>
                  <a:srgbClr val="FF0000"/>
                </a:solidFill>
              </a:rPr>
              <a:t>{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0 </a:t>
            </a:r>
            <a:r>
              <a:rPr lang="en-US" altLang="ja-JP" sz="2800" b="1" dirty="0">
                <a:solidFill>
                  <a:srgbClr val="FF0000"/>
                </a:solidFill>
              </a:rPr>
              <a:t>and </a:t>
            </a:r>
            <a:r>
              <a:rPr lang="en-US" altLang="ja-JP" sz="2800" dirty="0">
                <a:solidFill>
                  <a:srgbClr val="FF0000"/>
                </a:solidFill>
              </a:rPr>
              <a:t>y &gt; 0 } </a:t>
            </a:r>
            <a:r>
              <a:rPr lang="en-US" altLang="ja-JP" sz="2800" dirty="0"/>
              <a:t>holds every time in the loop and is called a </a:t>
            </a:r>
            <a:r>
              <a:rPr lang="en-US" altLang="ja-JP" sz="2800" i="1" dirty="0"/>
              <a:t>loop invariant</a:t>
            </a:r>
            <a:r>
              <a:rPr lang="en-US" altLang="ja-JP" sz="2800" dirty="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Precondition and </a:t>
            </a:r>
            <a:r>
              <a:rPr lang="en-US" altLang="ja-JP" dirty="0" err="1" smtClean="0"/>
              <a:t>postcondition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5910" y="1357298"/>
            <a:ext cx="76192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can characterize the meaning of programs of single entry/single exit by assertions at the </a:t>
            </a:r>
            <a:r>
              <a:rPr lang="en-US" altLang="ja-JP" sz="2800" dirty="0" smtClean="0"/>
              <a:t>entry</a:t>
            </a:r>
            <a:r>
              <a:rPr kumimoji="1" lang="en-US" altLang="ja-JP" sz="2800" dirty="0" smtClean="0"/>
              <a:t> and the exit. (The meaning of a statement in an imperative language is the change of state before and after the statement.</a:t>
            </a:r>
            <a:r>
              <a:rPr kumimoji="1" lang="ja-JP" altLang="en-US" sz="2800" dirty="0" smtClean="0"/>
              <a:t> 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548138" y="4793914"/>
            <a:ext cx="186333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Statement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/>
          <p:cNvCxnSpPr>
            <a:endCxn id="5" idx="0"/>
          </p:cNvCxnSpPr>
          <p:nvPr/>
        </p:nvCxnSpPr>
        <p:spPr>
          <a:xfrm flipH="1">
            <a:off x="2479804" y="3958589"/>
            <a:ext cx="4639" cy="8353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2077039" y="5828971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97962" y="5542511"/>
            <a:ext cx="4604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exit of a statement (</a:t>
            </a:r>
            <a:r>
              <a:rPr lang="en-US" altLang="ja-JP" sz="2800" dirty="0" err="1" smtClean="0"/>
              <a:t>postcondition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1081" y="3732778"/>
            <a:ext cx="4579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entry of a statement (precondition)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42877"/>
            <a:ext cx="8229600" cy="830831"/>
          </a:xfrm>
        </p:spPr>
        <p:txBody>
          <a:bodyPr/>
          <a:lstStyle/>
          <a:p>
            <a:r>
              <a:rPr kumimoji="1" lang="en-US" altLang="ja-JP" dirty="0" smtClean="0"/>
              <a:t>Hoare triple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3023" y="1385767"/>
            <a:ext cx="78585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can describe the meaning of a statement by writing assertions before and after the statement. It was Charles Antony Richard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(Tony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in short) who proposed this notion. A statement with the assertions surrounded by curly braces { } is called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a </a:t>
            </a:r>
            <a:r>
              <a:rPr lang="en-US" altLang="ja-JP" sz="2800" i="1" dirty="0" smtClean="0"/>
              <a:t>Hoare triple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6887" y="4616279"/>
            <a:ext cx="24827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meaning of a Hoare 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002509" y="4732945"/>
            <a:ext cx="5486398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>
                <a:solidFill>
                  <a:prstClr val="black"/>
                </a:solidFill>
              </a:rPr>
              <a:t>  that satisfies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P</a:t>
            </a:r>
            <a:r>
              <a:rPr lang="en-US" altLang="ja-JP" sz="2800" dirty="0" smtClean="0">
                <a:solidFill>
                  <a:prstClr val="black"/>
                </a:solidFill>
              </a:rPr>
              <a:t>, if the execution of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S</a:t>
            </a:r>
            <a:r>
              <a:rPr lang="en-US" altLang="ja-JP" sz="2800" dirty="0" smtClean="0">
                <a:solidFill>
                  <a:prstClr val="black"/>
                </a:solidFill>
              </a:rPr>
              <a:t>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i="1" dirty="0" smtClean="0">
                <a:solidFill>
                  <a:prstClr val="black"/>
                </a:solidFill>
                <a:sym typeface="Symbol"/>
              </a:rPr>
              <a:t>Q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.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Examples of Hoare triple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8301" y="1309357"/>
            <a:ext cx="3980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}  a := a + 1  { a = 1 }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3154" y="1788494"/>
            <a:ext cx="7827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</a:t>
            </a:r>
            <a:r>
              <a:rPr lang="en-US" altLang="ja-JP" sz="2800" dirty="0" smtClean="0">
                <a:solidFill>
                  <a:prstClr val="black"/>
                </a:solidFill>
              </a:rPr>
              <a:t>a=</a:t>
            </a:r>
            <a:r>
              <a:rPr lang="en-US" altLang="ja-JP" sz="2800" dirty="0">
                <a:solidFill>
                  <a:prstClr val="black"/>
                </a:solidFill>
              </a:rPr>
              <a:t>0</a:t>
            </a:r>
            <a:r>
              <a:rPr lang="en-US" altLang="ja-JP" sz="2800" dirty="0" smtClean="0">
                <a:solidFill>
                  <a:prstClr val="black"/>
                </a:solidFill>
              </a:rPr>
              <a:t>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</a:t>
            </a:r>
            <a:r>
              <a:rPr lang="en-US" altLang="ja-JP" sz="2800" dirty="0" smtClean="0">
                <a:solidFill>
                  <a:prstClr val="black"/>
                </a:solidFill>
              </a:rPr>
              <a:t>of a:=a+1 from </a:t>
            </a:r>
            <a:r>
              <a:rPr lang="en-US" altLang="ja-JP" sz="2800" dirty="0">
                <a:solidFill>
                  <a:prstClr val="black"/>
                </a:solidFill>
              </a:rPr>
              <a:t>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a=1.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4757" y="3109011"/>
            <a:ext cx="5721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 = 1 }  a := a – 1; a := a + 1  { a = 1 }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2429" y="4829370"/>
            <a:ext cx="6522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= 5 } 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(a &gt; 0)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- 1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0 }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98554" y="3553794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dirty="0">
                <a:solidFill>
                  <a:prstClr val="black"/>
                </a:solidFill>
              </a:rPr>
              <a:t>1, 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a:=a-1; a</a:t>
            </a:r>
            <a:r>
              <a:rPr lang="en-US" altLang="ja-JP" sz="2800" dirty="0">
                <a:solidFill>
                  <a:prstClr val="black"/>
                </a:solidFill>
              </a:rPr>
              <a:t>:=a+1 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a=1.</a:t>
            </a:r>
            <a:endParaRPr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2354" y="5346005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=5,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the while statement </a:t>
            </a:r>
            <a:r>
              <a:rPr lang="en-US" altLang="ja-JP" sz="2800" dirty="0">
                <a:solidFill>
                  <a:prstClr val="black"/>
                </a:solidFill>
              </a:rPr>
              <a:t>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a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=0.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2657"/>
            <a:ext cx="8229600" cy="6960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Partial correctness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7786" y="934841"/>
            <a:ext cx="86204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 does not say that the statement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terminates (since a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may not terminate). In order to show the termination we need some other way. 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is said to be a  </a:t>
            </a:r>
            <a:r>
              <a:rPr lang="en-US" altLang="ja-JP" sz="2800" i="1" dirty="0" smtClean="0"/>
              <a:t>partial correctness assertion</a:t>
            </a:r>
            <a:r>
              <a:rPr lang="en-US" altLang="ja-JP" sz="2800" dirty="0" smtClean="0"/>
              <a:t>. 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6104" y="5824419"/>
            <a:ext cx="7930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(Note) By extending the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while rule, we get a proof system for proving total correctness assertions.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83" y="3125980"/>
            <a:ext cx="79159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  </a:t>
            </a:r>
            <a:r>
              <a:rPr kumimoji="1" lang="en-US" altLang="ja-JP" sz="2800" dirty="0" smtClean="0"/>
              <a:t>{true}</a:t>
            </a:r>
            <a:r>
              <a:rPr lang="ja-JP" altLang="en-US" sz="2800" dirty="0" smtClean="0"/>
              <a:t>  </a:t>
            </a:r>
            <a:r>
              <a:rPr lang="en-US" altLang="ja-JP" sz="2800" b="1" dirty="0" smtClean="0"/>
              <a:t>while</a:t>
            </a:r>
            <a:r>
              <a:rPr kumimoji="1" lang="en-US" altLang="ja-JP" sz="2800" dirty="0" smtClean="0"/>
              <a:t> true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x := 1  {false} </a:t>
            </a:r>
          </a:p>
          <a:p>
            <a:r>
              <a:rPr lang="en-US" altLang="ja-JP" sz="2800" dirty="0" smtClean="0"/>
              <a:t>          This Hoare triple holds.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510093" y="4027323"/>
            <a:ext cx="73554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(Note)  Total correctness</a:t>
            </a:r>
          </a:p>
          <a:p>
            <a:r>
              <a:rPr lang="en-US" altLang="ja-JP" sz="2800" dirty="0" smtClean="0"/>
              <a:t>                       --- Partial correctness + Termination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41628" y="4939095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We may write [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]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[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] for a total correctness assertion.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2611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9004" y="1066816"/>
            <a:ext cx="84206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present proof rules which generate valid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triples. The proof rules are syntax-directed. </a:t>
            </a:r>
            <a:r>
              <a:rPr lang="en-US" altLang="ja-JP" sz="2800" i="1" dirty="0" smtClean="0"/>
              <a:t>Hoare logic </a:t>
            </a:r>
            <a:r>
              <a:rPr lang="en-US" altLang="ja-JP" sz="2800" dirty="0" smtClean="0"/>
              <a:t>is a proof system consisting of the collection of rules. </a:t>
            </a:r>
            <a:r>
              <a:rPr kumimoji="1" lang="en-US" altLang="ja-JP" sz="2800" dirty="0" smtClean="0"/>
              <a:t>Hoare</a:t>
            </a:r>
            <a:r>
              <a:rPr lang="en-US" altLang="ja-JP" sz="2800" dirty="0" smtClean="0"/>
              <a:t> logic is an </a:t>
            </a:r>
            <a:r>
              <a:rPr kumimoji="1" lang="en-US" altLang="ja-JP" sz="2800" dirty="0" smtClean="0"/>
              <a:t>axiomatic semantics. (There are various kinds of axiomatic semantics.)</a:t>
            </a:r>
            <a:endParaRPr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2320" y="4225387"/>
            <a:ext cx="8574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(Ref. 1) C. A. R. Hoare, "An axiomatic basis for computer programming“, </a:t>
            </a:r>
            <a:r>
              <a:rPr lang="en-US" altLang="ja-JP" sz="2400" i="1" dirty="0" smtClean="0"/>
              <a:t>Communications of the ACM</a:t>
            </a:r>
            <a:r>
              <a:rPr lang="en-US" altLang="ja-JP" sz="2400" dirty="0" smtClean="0"/>
              <a:t>, 12(10):576–580,583, 1969.</a:t>
            </a:r>
          </a:p>
          <a:p>
            <a:r>
              <a:rPr lang="en-US" altLang="ja-JP" sz="2400" dirty="0" smtClean="0"/>
              <a:t>(Ref. 2)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R. W. Floyd, “Assigning meanings to programs”, </a:t>
            </a:r>
            <a:r>
              <a:rPr lang="en-US" altLang="ja-JP" sz="2400" i="1" dirty="0" smtClean="0"/>
              <a:t>Proceedings of the American Mathematical Society Symposium on Applied Mathematics,</a:t>
            </a:r>
            <a:r>
              <a:rPr lang="en-US" altLang="ja-JP" sz="2400" dirty="0" smtClean="0"/>
              <a:t> Vol. 19, pp. 19–32. 1967.</a:t>
            </a:r>
            <a:endParaRPr kumimoji="1"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441997" y="3383394"/>
            <a:ext cx="7666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(Note) Floyd </a:t>
            </a:r>
            <a:r>
              <a:rPr lang="en-US" altLang="ja-JP" sz="2800" dirty="0"/>
              <a:t>considered similar thing on flowchart.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94"/>
            <a:ext cx="8229600" cy="598819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9707" y="1435951"/>
            <a:ext cx="2865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(composition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6337"/>
              </p:ext>
            </p:extLst>
          </p:nvPr>
        </p:nvGraphicFramePr>
        <p:xfrm>
          <a:off x="791577" y="1213271"/>
          <a:ext cx="3662148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2148"/>
              </a:tblGrid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{Q}</a:t>
                      </a:r>
                      <a:r>
                        <a:rPr kumimoji="1" lang="ja-JP" altLang="en-US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    {Q}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;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985102" y="2572788"/>
            <a:ext cx="2690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(conditional rule)</a:t>
            </a:r>
            <a:endParaRPr kumimoji="1" lang="ja-JP" altLang="en-US" sz="28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872163"/>
              </p:ext>
            </p:extLst>
          </p:nvPr>
        </p:nvGraphicFramePr>
        <p:xfrm>
          <a:off x="739257" y="2336040"/>
          <a:ext cx="5106547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6547"/>
              </a:tblGrid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 {Q}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 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2 </a:t>
                      </a:r>
                      <a:r>
                        <a:rPr kumimoji="1" lang="en-US" altLang="ja-JP" sz="2800" dirty="0" smtClean="0"/>
                        <a:t>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if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then</a:t>
                      </a:r>
                      <a:r>
                        <a:rPr kumimoji="1" lang="en-US" altLang="ja-JP" sz="2800" dirty="0" smtClean="0"/>
                        <a:t>  S</a:t>
                      </a:r>
                      <a:r>
                        <a:rPr kumimoji="1" lang="en-US" altLang="ja-JP" sz="2800" baseline="-25000" dirty="0" smtClean="0"/>
                        <a:t>1  </a:t>
                      </a:r>
                      <a:r>
                        <a:rPr kumimoji="1" lang="en-US" altLang="ja-JP" sz="2800" b="1" baseline="0" dirty="0" smtClean="0"/>
                        <a:t>else</a:t>
                      </a:r>
                      <a:r>
                        <a:rPr kumimoji="1" lang="en-US" altLang="ja-JP" sz="2800" b="1" baseline="-25000" dirty="0" smtClean="0"/>
                        <a:t> </a:t>
                      </a:r>
                      <a:r>
                        <a:rPr kumimoji="1" lang="en-US" altLang="ja-JP" sz="2800" baseline="-25000" dirty="0" smtClean="0"/>
                        <a:t> </a:t>
                      </a:r>
                      <a:r>
                        <a:rPr kumimoji="1" lang="en-US" altLang="ja-JP" sz="2800" dirty="0" smtClean="0"/>
                        <a:t>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382216" y="3665192"/>
            <a:ext cx="1875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(while rule)</a:t>
            </a:r>
            <a:endParaRPr kumimoji="1" lang="ja-JP" altLang="en-US" sz="28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782760"/>
              </p:ext>
            </p:extLst>
          </p:nvPr>
        </p:nvGraphicFramePr>
        <p:xfrm>
          <a:off x="725614" y="3442092"/>
          <a:ext cx="4574280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4280"/>
              </a:tblGrid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  {P}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while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do</a:t>
                      </a:r>
                      <a:r>
                        <a:rPr kumimoji="1" lang="en-US" altLang="ja-JP" sz="2800" dirty="0" smtClean="0"/>
                        <a:t> S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772534" y="4779280"/>
            <a:ext cx="299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Q[E/x] } x := E  {Q}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6740" y="4589947"/>
            <a:ext cx="3029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(assignment </a:t>
            </a:r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xiom)</a:t>
            </a:r>
            <a:endParaRPr kumimoji="1" lang="ja-JP" altLang="en-US" sz="28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353332"/>
              </p:ext>
            </p:extLst>
          </p:nvPr>
        </p:nvGraphicFramePr>
        <p:xfrm>
          <a:off x="694459" y="5480732"/>
          <a:ext cx="4458266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8266"/>
              </a:tblGrid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P’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   </a:t>
                      </a:r>
                      <a:r>
                        <a:rPr kumimoji="1" lang="en-US" altLang="ja-JP" sz="2800" dirty="0" smtClean="0"/>
                        <a:t>{P’}  S  {Q’}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Q’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Q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S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399183" y="5728443"/>
            <a:ext cx="298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(consequence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734428" y="4880535"/>
            <a:ext cx="3106015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Translation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9558" y="1310185"/>
            <a:ext cx="8202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</a:t>
            </a:r>
            <a:r>
              <a:rPr kumimoji="1" lang="en-US" altLang="ja-JP" sz="2800" dirty="0" smtClean="0"/>
              <a:t>hile statements are translated to efficient machine code.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30028"/>
              </p:ext>
            </p:extLst>
          </p:nvPr>
        </p:nvGraphicFramePr>
        <p:xfrm>
          <a:off x="3521166" y="2626118"/>
          <a:ext cx="4408221" cy="3856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8221"/>
              </a:tblGrid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82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E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if </a:t>
                      </a:r>
                      <a:r>
                        <a:rPr kumimoji="1" lang="en-US" altLang="ja-JP" sz="2800" i="1" dirty="0" smtClean="0"/>
                        <a:t>E</a:t>
                      </a:r>
                      <a:r>
                        <a:rPr kumimoji="1" lang="en-US" altLang="ja-JP" sz="2800" baseline="0" dirty="0" smtClean="0"/>
                        <a:t> is </a:t>
                      </a:r>
                      <a:r>
                        <a:rPr kumimoji="1" lang="en-US" altLang="ja-JP" sz="2800" dirty="0" smtClean="0"/>
                        <a:t>false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84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S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91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フリーフォーム 10"/>
          <p:cNvSpPr/>
          <p:nvPr/>
        </p:nvSpPr>
        <p:spPr>
          <a:xfrm>
            <a:off x="7697375" y="4189863"/>
            <a:ext cx="818866" cy="2047164"/>
          </a:xfrm>
          <a:custGeom>
            <a:avLst/>
            <a:gdLst>
              <a:gd name="connsiteX0" fmla="*/ 0 w 818866"/>
              <a:gd name="connsiteY0" fmla="*/ 27295 h 2047164"/>
              <a:gd name="connsiteX1" fmla="*/ 68239 w 818866"/>
              <a:gd name="connsiteY1" fmla="*/ 13647 h 2047164"/>
              <a:gd name="connsiteX2" fmla="*/ 109182 w 818866"/>
              <a:gd name="connsiteY2" fmla="*/ 0 h 2047164"/>
              <a:gd name="connsiteX3" fmla="*/ 327547 w 818866"/>
              <a:gd name="connsiteY3" fmla="*/ 13647 h 2047164"/>
              <a:gd name="connsiteX4" fmla="*/ 409433 w 818866"/>
              <a:gd name="connsiteY4" fmla="*/ 40943 h 2047164"/>
              <a:gd name="connsiteX5" fmla="*/ 532263 w 818866"/>
              <a:gd name="connsiteY5" fmla="*/ 122830 h 2047164"/>
              <a:gd name="connsiteX6" fmla="*/ 573206 w 818866"/>
              <a:gd name="connsiteY6" fmla="*/ 150125 h 2047164"/>
              <a:gd name="connsiteX7" fmla="*/ 614150 w 818866"/>
              <a:gd name="connsiteY7" fmla="*/ 177421 h 2047164"/>
              <a:gd name="connsiteX8" fmla="*/ 668741 w 818866"/>
              <a:gd name="connsiteY8" fmla="*/ 259307 h 2047164"/>
              <a:gd name="connsiteX9" fmla="*/ 709684 w 818866"/>
              <a:gd name="connsiteY9" fmla="*/ 341194 h 2047164"/>
              <a:gd name="connsiteX10" fmla="*/ 736979 w 818866"/>
              <a:gd name="connsiteY10" fmla="*/ 464024 h 2047164"/>
              <a:gd name="connsiteX11" fmla="*/ 764275 w 818866"/>
              <a:gd name="connsiteY11" fmla="*/ 573206 h 2047164"/>
              <a:gd name="connsiteX12" fmla="*/ 791570 w 818866"/>
              <a:gd name="connsiteY12" fmla="*/ 859809 h 2047164"/>
              <a:gd name="connsiteX13" fmla="*/ 818866 w 818866"/>
              <a:gd name="connsiteY13" fmla="*/ 1146412 h 2047164"/>
              <a:gd name="connsiteX14" fmla="*/ 805218 w 818866"/>
              <a:gd name="connsiteY14" fmla="*/ 1405719 h 2047164"/>
              <a:gd name="connsiteX15" fmla="*/ 791570 w 818866"/>
              <a:gd name="connsiteY15" fmla="*/ 1446662 h 2047164"/>
              <a:gd name="connsiteX16" fmla="*/ 764275 w 818866"/>
              <a:gd name="connsiteY16" fmla="*/ 1678674 h 2047164"/>
              <a:gd name="connsiteX17" fmla="*/ 750627 w 818866"/>
              <a:gd name="connsiteY17" fmla="*/ 1719618 h 2047164"/>
              <a:gd name="connsiteX18" fmla="*/ 709684 w 818866"/>
              <a:gd name="connsiteY18" fmla="*/ 1856095 h 2047164"/>
              <a:gd name="connsiteX19" fmla="*/ 668741 w 818866"/>
              <a:gd name="connsiteY19" fmla="*/ 1883391 h 2047164"/>
              <a:gd name="connsiteX20" fmla="*/ 559558 w 818866"/>
              <a:gd name="connsiteY20" fmla="*/ 1951630 h 2047164"/>
              <a:gd name="connsiteX21" fmla="*/ 395785 w 818866"/>
              <a:gd name="connsiteY21" fmla="*/ 2033516 h 2047164"/>
              <a:gd name="connsiteX22" fmla="*/ 354842 w 818866"/>
              <a:gd name="connsiteY22" fmla="*/ 2047164 h 2047164"/>
              <a:gd name="connsiteX23" fmla="*/ 245660 w 818866"/>
              <a:gd name="connsiteY23" fmla="*/ 2047164 h 204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18866" h="2047164">
                <a:moveTo>
                  <a:pt x="0" y="27295"/>
                </a:moveTo>
                <a:cubicBezTo>
                  <a:pt x="22746" y="22746"/>
                  <a:pt x="45735" y="19273"/>
                  <a:pt x="68239" y="13647"/>
                </a:cubicBezTo>
                <a:cubicBezTo>
                  <a:pt x="82195" y="10158"/>
                  <a:pt x="94796" y="0"/>
                  <a:pt x="109182" y="0"/>
                </a:cubicBezTo>
                <a:cubicBezTo>
                  <a:pt x="182112" y="0"/>
                  <a:pt x="254759" y="9098"/>
                  <a:pt x="327547" y="13647"/>
                </a:cubicBezTo>
                <a:cubicBezTo>
                  <a:pt x="354842" y="22746"/>
                  <a:pt x="385493" y="24983"/>
                  <a:pt x="409433" y="40943"/>
                </a:cubicBezTo>
                <a:lnTo>
                  <a:pt x="532263" y="122830"/>
                </a:lnTo>
                <a:lnTo>
                  <a:pt x="573206" y="150125"/>
                </a:lnTo>
                <a:lnTo>
                  <a:pt x="614150" y="177421"/>
                </a:lnTo>
                <a:cubicBezTo>
                  <a:pt x="632347" y="204716"/>
                  <a:pt x="658368" y="228185"/>
                  <a:pt x="668741" y="259307"/>
                </a:cubicBezTo>
                <a:cubicBezTo>
                  <a:pt x="687575" y="315811"/>
                  <a:pt x="674408" y="288280"/>
                  <a:pt x="709684" y="341194"/>
                </a:cubicBezTo>
                <a:cubicBezTo>
                  <a:pt x="719062" y="388085"/>
                  <a:pt x="724133" y="419063"/>
                  <a:pt x="736979" y="464024"/>
                </a:cubicBezTo>
                <a:cubicBezTo>
                  <a:pt x="764960" y="561958"/>
                  <a:pt x="736523" y="434450"/>
                  <a:pt x="764275" y="573206"/>
                </a:cubicBezTo>
                <a:cubicBezTo>
                  <a:pt x="797718" y="1007951"/>
                  <a:pt x="760066" y="555267"/>
                  <a:pt x="791570" y="859809"/>
                </a:cubicBezTo>
                <a:cubicBezTo>
                  <a:pt x="801445" y="955266"/>
                  <a:pt x="818866" y="1146412"/>
                  <a:pt x="818866" y="1146412"/>
                </a:cubicBezTo>
                <a:cubicBezTo>
                  <a:pt x="814317" y="1232848"/>
                  <a:pt x="813055" y="1319519"/>
                  <a:pt x="805218" y="1405719"/>
                </a:cubicBezTo>
                <a:cubicBezTo>
                  <a:pt x="803916" y="1420046"/>
                  <a:pt x="793757" y="1432443"/>
                  <a:pt x="791570" y="1446662"/>
                </a:cubicBezTo>
                <a:cubicBezTo>
                  <a:pt x="773521" y="1563982"/>
                  <a:pt x="785234" y="1573881"/>
                  <a:pt x="764275" y="1678674"/>
                </a:cubicBezTo>
                <a:cubicBezTo>
                  <a:pt x="761454" y="1692781"/>
                  <a:pt x="754579" y="1705785"/>
                  <a:pt x="750627" y="1719618"/>
                </a:cubicBezTo>
                <a:cubicBezTo>
                  <a:pt x="744200" y="1742112"/>
                  <a:pt x="721130" y="1848464"/>
                  <a:pt x="709684" y="1856095"/>
                </a:cubicBezTo>
                <a:lnTo>
                  <a:pt x="668741" y="1883391"/>
                </a:lnTo>
                <a:cubicBezTo>
                  <a:pt x="603262" y="1981607"/>
                  <a:pt x="695987" y="1860677"/>
                  <a:pt x="559558" y="1951630"/>
                </a:cubicBezTo>
                <a:cubicBezTo>
                  <a:pt x="453730" y="2022182"/>
                  <a:pt x="508795" y="1995846"/>
                  <a:pt x="395785" y="2033516"/>
                </a:cubicBezTo>
                <a:cubicBezTo>
                  <a:pt x="382137" y="2038065"/>
                  <a:pt x="369228" y="2047164"/>
                  <a:pt x="354842" y="2047164"/>
                </a:cubicBezTo>
                <a:lnTo>
                  <a:pt x="245660" y="2047164"/>
                </a:ln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125375" y="3433315"/>
            <a:ext cx="723332" cy="2339688"/>
          </a:xfrm>
          <a:custGeom>
            <a:avLst/>
            <a:gdLst>
              <a:gd name="connsiteX0" fmla="*/ 723332 w 723332"/>
              <a:gd name="connsiteY0" fmla="*/ 2339688 h 2339688"/>
              <a:gd name="connsiteX1" fmla="*/ 627797 w 723332"/>
              <a:gd name="connsiteY1" fmla="*/ 2312392 h 2339688"/>
              <a:gd name="connsiteX2" fmla="*/ 559558 w 723332"/>
              <a:gd name="connsiteY2" fmla="*/ 2298745 h 2339688"/>
              <a:gd name="connsiteX3" fmla="*/ 327547 w 723332"/>
              <a:gd name="connsiteY3" fmla="*/ 2257801 h 2339688"/>
              <a:gd name="connsiteX4" fmla="*/ 245660 w 723332"/>
              <a:gd name="connsiteY4" fmla="*/ 2216858 h 2339688"/>
              <a:gd name="connsiteX5" fmla="*/ 232012 w 723332"/>
              <a:gd name="connsiteY5" fmla="*/ 2175915 h 2339688"/>
              <a:gd name="connsiteX6" fmla="*/ 204717 w 723332"/>
              <a:gd name="connsiteY6" fmla="*/ 2121324 h 2339688"/>
              <a:gd name="connsiteX7" fmla="*/ 177421 w 723332"/>
              <a:gd name="connsiteY7" fmla="*/ 2080381 h 2339688"/>
              <a:gd name="connsiteX8" fmla="*/ 150126 w 723332"/>
              <a:gd name="connsiteY8" fmla="*/ 2025789 h 2339688"/>
              <a:gd name="connsiteX9" fmla="*/ 95535 w 723332"/>
              <a:gd name="connsiteY9" fmla="*/ 1930255 h 2339688"/>
              <a:gd name="connsiteX10" fmla="*/ 81887 w 723332"/>
              <a:gd name="connsiteY10" fmla="*/ 1875664 h 2339688"/>
              <a:gd name="connsiteX11" fmla="*/ 54591 w 723332"/>
              <a:gd name="connsiteY11" fmla="*/ 1793778 h 2339688"/>
              <a:gd name="connsiteX12" fmla="*/ 40944 w 723332"/>
              <a:gd name="connsiteY12" fmla="*/ 1752834 h 2339688"/>
              <a:gd name="connsiteX13" fmla="*/ 13648 w 723332"/>
              <a:gd name="connsiteY13" fmla="*/ 1657300 h 2339688"/>
              <a:gd name="connsiteX14" fmla="*/ 0 w 723332"/>
              <a:gd name="connsiteY14" fmla="*/ 1479879 h 2339688"/>
              <a:gd name="connsiteX15" fmla="*/ 27296 w 723332"/>
              <a:gd name="connsiteY15" fmla="*/ 974912 h 2339688"/>
              <a:gd name="connsiteX16" fmla="*/ 40944 w 723332"/>
              <a:gd name="connsiteY16" fmla="*/ 879378 h 2339688"/>
              <a:gd name="connsiteX17" fmla="*/ 68239 w 723332"/>
              <a:gd name="connsiteY17" fmla="*/ 701957 h 2339688"/>
              <a:gd name="connsiteX18" fmla="*/ 95535 w 723332"/>
              <a:gd name="connsiteY18" fmla="*/ 510888 h 2339688"/>
              <a:gd name="connsiteX19" fmla="*/ 109182 w 723332"/>
              <a:gd name="connsiteY19" fmla="*/ 429001 h 2339688"/>
              <a:gd name="connsiteX20" fmla="*/ 122830 w 723332"/>
              <a:gd name="connsiteY20" fmla="*/ 388058 h 2339688"/>
              <a:gd name="connsiteX21" fmla="*/ 150126 w 723332"/>
              <a:gd name="connsiteY21" fmla="*/ 251581 h 2339688"/>
              <a:gd name="connsiteX22" fmla="*/ 163773 w 723332"/>
              <a:gd name="connsiteY22" fmla="*/ 210637 h 2339688"/>
              <a:gd name="connsiteX23" fmla="*/ 232012 w 723332"/>
              <a:gd name="connsiteY23" fmla="*/ 74160 h 2339688"/>
              <a:gd name="connsiteX24" fmla="*/ 313899 w 723332"/>
              <a:gd name="connsiteY24" fmla="*/ 5921 h 2339688"/>
              <a:gd name="connsiteX25" fmla="*/ 395785 w 723332"/>
              <a:gd name="connsiteY25" fmla="*/ 5921 h 233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3332" h="2339688">
                <a:moveTo>
                  <a:pt x="723332" y="2339688"/>
                </a:moveTo>
                <a:cubicBezTo>
                  <a:pt x="677741" y="2324491"/>
                  <a:pt x="679203" y="2323815"/>
                  <a:pt x="627797" y="2312392"/>
                </a:cubicBezTo>
                <a:cubicBezTo>
                  <a:pt x="605153" y="2307360"/>
                  <a:pt x="582161" y="2303961"/>
                  <a:pt x="559558" y="2298745"/>
                </a:cubicBezTo>
                <a:cubicBezTo>
                  <a:pt x="386432" y="2258793"/>
                  <a:pt x="513992" y="2278518"/>
                  <a:pt x="327547" y="2257801"/>
                </a:cubicBezTo>
                <a:cubicBezTo>
                  <a:pt x="300573" y="2248810"/>
                  <a:pt x="264903" y="2240912"/>
                  <a:pt x="245660" y="2216858"/>
                </a:cubicBezTo>
                <a:cubicBezTo>
                  <a:pt x="236673" y="2205624"/>
                  <a:pt x="237679" y="2189138"/>
                  <a:pt x="232012" y="2175915"/>
                </a:cubicBezTo>
                <a:cubicBezTo>
                  <a:pt x="223998" y="2157215"/>
                  <a:pt x="214811" y="2138988"/>
                  <a:pt x="204717" y="2121324"/>
                </a:cubicBezTo>
                <a:cubicBezTo>
                  <a:pt x="196579" y="2107083"/>
                  <a:pt x="185559" y="2094622"/>
                  <a:pt x="177421" y="2080381"/>
                </a:cubicBezTo>
                <a:cubicBezTo>
                  <a:pt x="167327" y="2062716"/>
                  <a:pt x="160220" y="2043454"/>
                  <a:pt x="150126" y="2025789"/>
                </a:cubicBezTo>
                <a:cubicBezTo>
                  <a:pt x="121325" y="1975387"/>
                  <a:pt x="118034" y="1990253"/>
                  <a:pt x="95535" y="1930255"/>
                </a:cubicBezTo>
                <a:cubicBezTo>
                  <a:pt x="88949" y="1912692"/>
                  <a:pt x="87277" y="1893630"/>
                  <a:pt x="81887" y="1875664"/>
                </a:cubicBezTo>
                <a:cubicBezTo>
                  <a:pt x="73619" y="1848106"/>
                  <a:pt x="63689" y="1821073"/>
                  <a:pt x="54591" y="1793778"/>
                </a:cubicBezTo>
                <a:cubicBezTo>
                  <a:pt x="50042" y="1780130"/>
                  <a:pt x="44433" y="1766791"/>
                  <a:pt x="40944" y="1752834"/>
                </a:cubicBezTo>
                <a:cubicBezTo>
                  <a:pt x="23807" y="1684287"/>
                  <a:pt x="33228" y="1716037"/>
                  <a:pt x="13648" y="1657300"/>
                </a:cubicBezTo>
                <a:cubicBezTo>
                  <a:pt x="9099" y="1598160"/>
                  <a:pt x="0" y="1539194"/>
                  <a:pt x="0" y="1479879"/>
                </a:cubicBezTo>
                <a:cubicBezTo>
                  <a:pt x="0" y="1300448"/>
                  <a:pt x="7123" y="1146377"/>
                  <a:pt x="27296" y="974912"/>
                </a:cubicBezTo>
                <a:cubicBezTo>
                  <a:pt x="31055" y="942964"/>
                  <a:pt x="37186" y="911326"/>
                  <a:pt x="40944" y="879378"/>
                </a:cubicBezTo>
                <a:cubicBezTo>
                  <a:pt x="60136" y="716246"/>
                  <a:pt x="38839" y="790156"/>
                  <a:pt x="68239" y="701957"/>
                </a:cubicBezTo>
                <a:cubicBezTo>
                  <a:pt x="95815" y="426199"/>
                  <a:pt x="65850" y="659318"/>
                  <a:pt x="95535" y="510888"/>
                </a:cubicBezTo>
                <a:cubicBezTo>
                  <a:pt x="100962" y="483753"/>
                  <a:pt x="103179" y="456014"/>
                  <a:pt x="109182" y="429001"/>
                </a:cubicBezTo>
                <a:cubicBezTo>
                  <a:pt x="112303" y="414958"/>
                  <a:pt x="119595" y="402076"/>
                  <a:pt x="122830" y="388058"/>
                </a:cubicBezTo>
                <a:cubicBezTo>
                  <a:pt x="133262" y="342853"/>
                  <a:pt x="135456" y="295594"/>
                  <a:pt x="150126" y="251581"/>
                </a:cubicBezTo>
                <a:cubicBezTo>
                  <a:pt x="154675" y="237933"/>
                  <a:pt x="159821" y="224470"/>
                  <a:pt x="163773" y="210637"/>
                </a:cubicBezTo>
                <a:cubicBezTo>
                  <a:pt x="182265" y="145914"/>
                  <a:pt x="172461" y="133711"/>
                  <a:pt x="232012" y="74160"/>
                </a:cubicBezTo>
                <a:cubicBezTo>
                  <a:pt x="246225" y="59947"/>
                  <a:pt x="289469" y="11350"/>
                  <a:pt x="313899" y="5921"/>
                </a:cubicBezTo>
                <a:cubicBezTo>
                  <a:pt x="340544" y="0"/>
                  <a:pt x="368490" y="5921"/>
                  <a:pt x="395785" y="5921"/>
                </a:cubicBez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5327" y="3248170"/>
            <a:ext cx="21215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Translation of while </a:t>
            </a:r>
            <a:r>
              <a:rPr lang="en-US" altLang="ja-JP" sz="2800" dirty="0" err="1" smtClean="0"/>
              <a:t>statemtents</a:t>
            </a:r>
            <a:r>
              <a:rPr lang="en-US" altLang="ja-JP" sz="2800" dirty="0" smtClean="0"/>
              <a:t> of the form</a:t>
            </a:r>
          </a:p>
          <a:p>
            <a:pPr algn="ctr"/>
            <a:r>
              <a:rPr lang="en-US" altLang="ja-JP" sz="2800" b="1" dirty="0" smtClean="0"/>
              <a:t>while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476"/>
            <a:ext cx="8229600" cy="899069"/>
          </a:xfrm>
        </p:spPr>
        <p:txBody>
          <a:bodyPr/>
          <a:lstStyle/>
          <a:p>
            <a:r>
              <a:rPr lang="en-US" altLang="ja-JP" dirty="0" smtClean="0"/>
              <a:t>An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0376" y="1019989"/>
            <a:ext cx="8502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prove a Hoare triple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x </a:t>
            </a:r>
            <a:r>
              <a:rPr lang="en-US" altLang="ja-JP" sz="2800" dirty="0" smtClean="0">
                <a:sym typeface="Symbol"/>
              </a:rPr>
              <a:t> 0 } </a:t>
            </a:r>
            <a:r>
              <a:rPr lang="en-US" altLang="ja-JP" sz="2800" b="1" dirty="0" smtClean="0">
                <a:sym typeface="Symbol"/>
              </a:rPr>
              <a:t>while</a:t>
            </a:r>
            <a:r>
              <a:rPr lang="en-US" altLang="ja-JP" sz="2800" dirty="0" smtClean="0">
                <a:sym typeface="Symbol"/>
              </a:rPr>
              <a:t> x &gt; 0 </a:t>
            </a:r>
            <a:r>
              <a:rPr lang="en-US" altLang="ja-JP" sz="2800" b="1" dirty="0" smtClean="0">
                <a:sym typeface="Symbol"/>
              </a:rPr>
              <a:t>do</a:t>
            </a:r>
            <a:r>
              <a:rPr lang="en-US" altLang="ja-JP" sz="2800" dirty="0" smtClean="0">
                <a:sym typeface="Symbol"/>
              </a:rPr>
              <a:t> x := x – 1 {x = 0} by the rules of Hoare logic.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72802" y="3926826"/>
            <a:ext cx="5745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altLang="ja-JP" sz="2800" dirty="0" smtClean="0">
                <a:solidFill>
                  <a:prstClr val="black"/>
                </a:solidFill>
              </a:rPr>
              <a:t>{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:= x – 1 {x = 0}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5532" y="3930658"/>
            <a:ext cx="89938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-95533" y="3419838"/>
            <a:ext cx="9253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:= x – 1 { x  0   x &gt; 0}, </a:t>
            </a:r>
            <a:r>
              <a:rPr lang="ja-JP" altLang="en-US" sz="24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x  0   x &gt; 0  x = 0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111452" y="3330155"/>
            <a:ext cx="5934506" cy="2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856412" y="2827215"/>
            <a:ext cx="427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0}  x := x – 1 { x  0 }</a:t>
            </a:r>
            <a:endParaRPr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261580" y="2756963"/>
            <a:ext cx="6371232" cy="2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3202725" y="2207453"/>
            <a:ext cx="3525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x-1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x := x – 1 { x  0 }</a:t>
            </a:r>
            <a:endParaRPr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191072" y="2207202"/>
            <a:ext cx="3183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  x-1  0,  </a:t>
            </a:r>
            <a:endParaRPr lang="ja-JP" altLang="en-US" sz="2400" dirty="0"/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3184477" y="2170110"/>
            <a:ext cx="3516574" cy="4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124858" y="4544819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020499" y="3066926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(while)</a:t>
            </a:r>
            <a:endParaRPr kumimoji="1" lang="ja-JP" altLang="en-US" sz="24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56894" y="2495995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693174" y="1920509"/>
            <a:ext cx="179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(assignment)</a:t>
            </a:r>
            <a:endParaRPr kumimoji="1" lang="ja-JP" altLang="en-US" sz="2400" dirty="0"/>
          </a:p>
        </p:txBody>
      </p:sp>
      <p:sp>
        <p:nvSpPr>
          <p:cNvPr id="64" name="下矢印 63"/>
          <p:cNvSpPr/>
          <p:nvPr/>
        </p:nvSpPr>
        <p:spPr>
          <a:xfrm rot="10800000">
            <a:off x="8366074" y="3944319"/>
            <a:ext cx="218364" cy="682389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219698" y="5042118"/>
            <a:ext cx="91438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/>
              </a:rPr>
              <a:t>(Note) There are more than one Hoare triple that holds for a statement. </a:t>
            </a:r>
          </a:p>
          <a:p>
            <a:r>
              <a:rPr lang="en-US" altLang="ja-JP" sz="2800" dirty="0" smtClean="0">
                <a:sym typeface="Symbol"/>
              </a:rPr>
              <a:t>(Note) We allow the consequence rule is applied to just one side.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Another example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79177" y="1652367"/>
            <a:ext cx="351467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r := x; </a:t>
            </a:r>
          </a:p>
          <a:p>
            <a:r>
              <a:rPr kumimoji="1" lang="en-US" altLang="ja-JP" sz="2800" dirty="0" smtClean="0"/>
              <a:t>q := 0; </a:t>
            </a:r>
          </a:p>
          <a:p>
            <a:r>
              <a:rPr lang="en-US" altLang="ja-JP" sz="2800" dirty="0" smtClean="0"/>
              <a:t>while y </a:t>
            </a:r>
            <a:r>
              <a:rPr lang="en-US" altLang="ja-JP" sz="2800" dirty="0" smtClean="0">
                <a:sym typeface="Symbol"/>
              </a:rPr>
              <a:t> r do </a:t>
            </a:r>
          </a:p>
          <a:p>
            <a:r>
              <a:rPr lang="en-US" altLang="ja-JP" sz="2800" dirty="0" smtClean="0">
                <a:sym typeface="Symbol"/>
              </a:rPr>
              <a:t>     (r := r – y; q := 1 + q)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5344" y="2470245"/>
            <a:ext cx="1021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{true}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96084" y="1965278"/>
            <a:ext cx="22846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</a:t>
            </a:r>
            <a:r>
              <a:rPr kumimoji="1" lang="en-US" altLang="ja-JP" sz="2800" dirty="0" smtClean="0">
                <a:sym typeface="Symbol"/>
              </a:rPr>
              <a:t> y</a:t>
            </a:r>
            <a:r>
              <a:rPr lang="en-US" altLang="ja-JP" sz="2800" dirty="0" smtClean="0">
                <a:sym typeface="Symbol"/>
              </a:rPr>
              <a:t>  r </a:t>
            </a:r>
          </a:p>
          <a:p>
            <a:r>
              <a:rPr lang="en-US" altLang="ja-JP" sz="2800" dirty="0" smtClean="0">
                <a:sym typeface="Symbol"/>
              </a:rPr>
              <a:t>     </a:t>
            </a:r>
          </a:p>
          <a:p>
            <a:r>
              <a:rPr lang="en-US" altLang="ja-JP" sz="2800" dirty="0" smtClean="0">
                <a:sym typeface="Symbol"/>
              </a:rPr>
              <a:t>  x = r + y * q }</a:t>
            </a:r>
            <a:r>
              <a:rPr kumimoji="1" lang="en-US" altLang="ja-JP" sz="2800" dirty="0" smtClean="0">
                <a:sym typeface="Symbol"/>
              </a:rPr>
              <a:t>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0995" y="5933882"/>
            <a:ext cx="8440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We omit the derivation (proof) of the above Hoare triple. 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4663" y="3617482"/>
            <a:ext cx="75062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This Hoare triple states that 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/>
              <a:t>, if the execution of the statement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/>
              <a:t>terminates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’,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 smtClean="0"/>
              <a:t> satisfies that  the quotient and the remainder of x and y is stored at q and r respectively.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535"/>
          </a:xfrm>
        </p:spPr>
        <p:txBody>
          <a:bodyPr/>
          <a:lstStyle/>
          <a:p>
            <a:r>
              <a:rPr lang="en-US" altLang="ja-JP" dirty="0" smtClean="0"/>
              <a:t>A note about assertions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0251" y="1037222"/>
            <a:ext cx="8393373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As for assertions, in this class, we allow </a:t>
            </a:r>
            <a:r>
              <a:rPr lang="en-US" altLang="ja-JP" sz="2800" dirty="0" smtClean="0"/>
              <a:t>true, false, variables, integers, addition, subtraction, multiplication, comparison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(&lt;, &gt;, </a:t>
            </a:r>
            <a:r>
              <a:rPr lang="en-US" altLang="ja-JP" sz="2800" dirty="0" smtClean="0">
                <a:sym typeface="Symbol"/>
              </a:rPr>
              <a:t>, , </a:t>
            </a:r>
            <a:r>
              <a:rPr lang="en-US" altLang="ja-JP" sz="2800" dirty="0" smtClean="0"/>
              <a:t>=), logical operators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/>
              </a:rPr>
              <a:t>, , , </a:t>
            </a:r>
            <a:r>
              <a:rPr lang="en-US" altLang="ja-JP" sz="2800" dirty="0" smtClean="0"/>
              <a:t>). Although </a:t>
            </a:r>
            <a:r>
              <a:rPr lang="ja-JP" altLang="en-US" sz="2800" dirty="0" smtClean="0">
                <a:sym typeface="Symbol"/>
              </a:rPr>
              <a:t></a:t>
            </a:r>
            <a:r>
              <a:rPr lang="en-US" altLang="ja-JP" sz="2800" dirty="0" smtClean="0">
                <a:sym typeface="Symbol"/>
              </a:rPr>
              <a:t>, </a:t>
            </a:r>
            <a:r>
              <a:rPr lang="ja-JP" altLang="en-US" sz="2800" dirty="0" smtClean="0">
                <a:sym typeface="Symbol"/>
              </a:rPr>
              <a:t></a:t>
            </a:r>
            <a:r>
              <a:rPr lang="en-US" altLang="ja-JP" sz="2800" dirty="0" smtClean="0">
                <a:sym typeface="Symbol"/>
              </a:rPr>
              <a:t> can be used, in this class we do not use them. Although we should write rules for arithmetic operations, comparisons</a:t>
            </a:r>
            <a:r>
              <a:rPr lang="en-US" altLang="ja-JP" sz="2800" dirty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and so on, we do not write them and allow inferences for such kind to be done by common sense and be omitted. 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7670" y="4476465"/>
            <a:ext cx="8229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(Ref. 1) Glynn </a:t>
            </a:r>
            <a:r>
              <a:rPr kumimoji="1" lang="en-US" altLang="ja-JP" sz="2800" dirty="0" err="1" smtClean="0"/>
              <a:t>Winskel</a:t>
            </a:r>
            <a:r>
              <a:rPr kumimoji="1" lang="en-US" altLang="ja-JP" sz="2800" dirty="0" smtClean="0"/>
              <a:t>, “</a:t>
            </a:r>
            <a:r>
              <a:rPr kumimoji="1" lang="en-US" altLang="ja-JP" sz="2800" i="1" dirty="0" smtClean="0"/>
              <a:t>The formal semantics of programming languages</a:t>
            </a:r>
            <a:r>
              <a:rPr kumimoji="1" lang="en-US" altLang="ja-JP" sz="2800" dirty="0" smtClean="0"/>
              <a:t>”, 1993,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MIT Press, Chapter 6. 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98547" y="5445090"/>
            <a:ext cx="79088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(Ref. 2) C. A. R. Hoare, "An axiomatic basis for computer programming“, </a:t>
            </a:r>
            <a:r>
              <a:rPr lang="en-US" altLang="ja-JP" sz="2800" i="1" dirty="0" smtClean="0"/>
              <a:t>Communications of the ACM</a:t>
            </a:r>
            <a:r>
              <a:rPr lang="en-US" altLang="ja-JP" sz="2800" dirty="0" smtClean="0"/>
              <a:t>, 12(10):576–580,583, 1969.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a &lt; 5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0470"/>
            <a:ext cx="8229600" cy="9212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 note (outside the scope of this class)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3206" y="1154368"/>
            <a:ext cx="8024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actual computers basic types have limits and we need rules concerning the limits. 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271" y="2225020"/>
            <a:ext cx="84616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smtClean="0"/>
              <a:t>ex.) overflow about the type of integers more than or equal to 0</a:t>
            </a:r>
          </a:p>
          <a:p>
            <a:r>
              <a:rPr kumimoji="1" lang="en-US" altLang="ja-JP" sz="2800" dirty="0" smtClean="0"/>
              <a:t> (1) Program terminates with error if an overflow occurs.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       </a:t>
            </a:r>
            <a:r>
              <a:rPr kumimoji="1" lang="en-US" altLang="ja-JP" sz="2800" dirty="0" smtClean="0">
                <a:sym typeface="Symbol"/>
              </a:rPr>
              <a:t> x (x = max + 1)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(2) If an overflow occurs, we let the result to be the maximum number.</a:t>
            </a:r>
          </a:p>
          <a:p>
            <a:r>
              <a:rPr lang="en-US" altLang="ja-JP" sz="2800" dirty="0" smtClean="0"/>
              <a:t>          max + 1 = max</a:t>
            </a:r>
          </a:p>
          <a:p>
            <a:r>
              <a:rPr kumimoji="1" lang="en-US" altLang="ja-JP" sz="2800" dirty="0" smtClean="0"/>
              <a:t> (3) If an overflow occurs,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let the result to be the remainder of the </a:t>
            </a:r>
            <a:r>
              <a:rPr lang="en-US" altLang="ja-JP" sz="2800" dirty="0" err="1" smtClean="0"/>
              <a:t>devision</a:t>
            </a:r>
            <a:r>
              <a:rPr lang="en-US" altLang="ja-JP" sz="2800" dirty="0" smtClean="0"/>
              <a:t> by the maximum number.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  max + 1 = 0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73"/>
            <a:ext cx="8229600" cy="803535"/>
          </a:xfrm>
        </p:spPr>
        <p:txBody>
          <a:bodyPr/>
          <a:lstStyle/>
          <a:p>
            <a:r>
              <a:rPr kumimoji="1" lang="en-US" altLang="ja-JP" dirty="0" smtClean="0"/>
              <a:t>Translation of selection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4073" y="1064383"/>
            <a:ext cx="842538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Selection statements like case in Pascal can be translated in various ways, which may affect the programming style.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(ex. 1) A selection is translated to code with a </a:t>
            </a:r>
            <a:r>
              <a:rPr lang="en-US" altLang="ja-JP" sz="2800" dirty="0"/>
              <a:t>j</a:t>
            </a:r>
            <a:r>
              <a:rPr lang="en-US" altLang="ja-JP" sz="2800" dirty="0" smtClean="0"/>
              <a:t>ump table (array) , where a selection is recommended to be used only when the constants are almost adjacent. </a:t>
            </a:r>
            <a:endParaRPr lang="en-US" altLang="ja-JP" sz="2800" dirty="0"/>
          </a:p>
          <a:p>
            <a:r>
              <a:rPr lang="en-US" altLang="ja-JP" sz="2800" dirty="0" smtClean="0"/>
              <a:t>(ex. 2) A selection is translated to code depending on the distribution of the constants. Selections with, say less than 7, cases are translated to nesting of conditionals. </a:t>
            </a:r>
            <a:r>
              <a:rPr lang="en-US" altLang="ja-JP" sz="2800" dirty="0"/>
              <a:t>S</a:t>
            </a:r>
            <a:r>
              <a:rPr lang="en-US" altLang="ja-JP" sz="2800" dirty="0" smtClean="0"/>
              <a:t>election with a larger number of cases are translated to code with a jump table or hash table depending on the distribution of cases.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9887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Syntax of statements in C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3243" y="1037229"/>
            <a:ext cx="7699544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Statements in C are defined using extended BNF as follows. </a:t>
            </a:r>
          </a:p>
          <a:p>
            <a:r>
              <a:rPr lang="en-US" altLang="ja-JP" sz="2400" dirty="0" smtClean="0"/>
              <a:t>&lt;stmt&gt; ::= ;</a:t>
            </a:r>
          </a:p>
          <a:p>
            <a:r>
              <a:rPr kumimoji="1" lang="en-US" altLang="ja-JP" sz="2400" dirty="0" smtClean="0"/>
              <a:t>                | &lt;exp&gt;;</a:t>
            </a:r>
          </a:p>
          <a:p>
            <a:r>
              <a:rPr lang="en-US" altLang="ja-JP" sz="2400" dirty="0" smtClean="0"/>
              <a:t>                | { &lt;stmt-list&gt; }</a:t>
            </a:r>
          </a:p>
          <a:p>
            <a:r>
              <a:rPr kumimoji="1" lang="en-US" altLang="ja-JP" sz="2400" dirty="0" smtClean="0"/>
              <a:t>                | if (&lt;exp&gt;)  &lt;stmt&gt;  | </a:t>
            </a:r>
            <a:r>
              <a:rPr lang="en-US" altLang="ja-JP" sz="2400" dirty="0" smtClean="0"/>
              <a:t>if (&lt;exp&gt;) &lt;stmt&gt; else &lt;stmt&gt;</a:t>
            </a:r>
          </a:p>
          <a:p>
            <a:r>
              <a:rPr kumimoji="1" lang="en-US" altLang="ja-JP" sz="2400" dirty="0" smtClean="0"/>
              <a:t>                | while ( &lt;exp&gt; ) &lt;stmt&gt;</a:t>
            </a:r>
          </a:p>
          <a:p>
            <a:r>
              <a:rPr lang="en-US" altLang="ja-JP" sz="2400" dirty="0" smtClean="0"/>
              <a:t>                | do &lt;stmt&gt; while (&lt;exp&gt;) ;</a:t>
            </a:r>
          </a:p>
          <a:p>
            <a:r>
              <a:rPr kumimoji="1" lang="en-US" altLang="ja-JP" sz="2400" dirty="0" smtClean="0"/>
              <a:t>                | for (&lt;opt-exp</a:t>
            </a:r>
            <a:r>
              <a:rPr lang="en-US" altLang="ja-JP" sz="2400" dirty="0" smtClean="0"/>
              <a:t>&gt;; &lt;opt-exp&gt;; &lt;opt-exp&gt;) &lt;stmt&gt;</a:t>
            </a:r>
          </a:p>
          <a:p>
            <a:r>
              <a:rPr kumimoji="1" lang="en-US" altLang="ja-JP" sz="2400" dirty="0" smtClean="0"/>
              <a:t>                | switch ( &lt;exp</a:t>
            </a:r>
            <a:r>
              <a:rPr lang="en-US" altLang="ja-JP" sz="2400" dirty="0" smtClean="0"/>
              <a:t>&gt; ) &lt;stmt&gt;</a:t>
            </a:r>
          </a:p>
          <a:p>
            <a:r>
              <a:rPr kumimoji="1" lang="en-US" altLang="ja-JP" sz="2400" dirty="0" smtClean="0"/>
              <a:t>                | case &lt;const-exp&gt; : &lt;stmt&gt;</a:t>
            </a:r>
          </a:p>
          <a:p>
            <a:r>
              <a:rPr lang="en-US" altLang="ja-JP" sz="2400" dirty="0" smtClean="0"/>
              <a:t>                | default : &lt;stmt&gt;</a:t>
            </a:r>
          </a:p>
          <a:p>
            <a:r>
              <a:rPr kumimoji="1" lang="en-US" altLang="ja-JP" sz="2400" dirty="0" smtClean="0"/>
              <a:t>                | break;</a:t>
            </a:r>
            <a:r>
              <a:rPr lang="en-US" altLang="ja-JP" sz="2400" dirty="0" smtClean="0"/>
              <a:t>    | continue;</a:t>
            </a:r>
            <a:r>
              <a:rPr kumimoji="1" lang="en-US" altLang="ja-JP" sz="2400" dirty="0" smtClean="0"/>
              <a:t>   | return;   | return &lt;exp&gt;;</a:t>
            </a:r>
          </a:p>
          <a:p>
            <a:r>
              <a:rPr lang="en-US" altLang="ja-JP" sz="2400" dirty="0" smtClean="0"/>
              <a:t>                |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&lt;label&gt;;  |  &lt;label&gt; : &lt;stmt&gt;</a:t>
            </a:r>
          </a:p>
          <a:p>
            <a:r>
              <a:rPr kumimoji="1" lang="en-US" altLang="ja-JP" sz="2400" dirty="0" smtClean="0"/>
              <a:t>&lt;stmt-list&gt; ::= </a:t>
            </a:r>
            <a:r>
              <a:rPr lang="en-US" altLang="ja-JP" sz="2400" dirty="0" smtClean="0">
                <a:sym typeface="Symbol"/>
              </a:rPr>
              <a:t>&lt;stmt&gt; *</a:t>
            </a:r>
          </a:p>
          <a:p>
            <a:r>
              <a:rPr kumimoji="1" lang="en-US" altLang="ja-JP" sz="2400" dirty="0" smtClean="0">
                <a:sym typeface="Symbol"/>
              </a:rPr>
              <a:t>&lt;opt-exp&gt; ::= </a:t>
            </a:r>
            <a:r>
              <a:rPr lang="en-US" altLang="ja-JP" sz="2400" dirty="0" smtClean="0">
                <a:sym typeface="Symbol"/>
              </a:rPr>
              <a:t> | &lt;exp&gt;</a:t>
            </a:r>
            <a:endParaRPr kumimoji="1" lang="en-US" altLang="ja-JP" sz="24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About C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933" y="2271588"/>
            <a:ext cx="8334066" cy="4586412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Basic types do not include the </a:t>
            </a:r>
            <a:r>
              <a:rPr kumimoji="1" lang="en-US" altLang="ja-JP" sz="2800" dirty="0" err="1" smtClean="0"/>
              <a:t>bool</a:t>
            </a:r>
            <a:r>
              <a:rPr kumimoji="1" lang="en-US" altLang="ja-JP" sz="2800" dirty="0" smtClean="0"/>
              <a:t> type. In conditional expression 0 is used as false and the others are used as true. </a:t>
            </a:r>
          </a:p>
          <a:p>
            <a:r>
              <a:rPr lang="en-US" altLang="ja-JP" sz="2800" dirty="0" smtClean="0"/>
              <a:t>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assignment operator,  ==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!= are comparison operator. </a:t>
            </a:r>
          </a:p>
          <a:p>
            <a:r>
              <a:rPr lang="en-US" altLang="ja-JP" sz="2800" dirty="0" smtClean="0"/>
              <a:t>Conditional expressions in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statements must be surrounded by parentheses. </a:t>
            </a:r>
          </a:p>
          <a:p>
            <a:r>
              <a:rPr lang="en-US" altLang="ja-JP" sz="2800" dirty="0" smtClean="0"/>
              <a:t>Braces { and } are used in stead of </a:t>
            </a:r>
            <a:r>
              <a:rPr lang="en-US" altLang="ja-JP" sz="2800" b="1" dirty="0" smtClean="0"/>
              <a:t>begin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Logical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</a:t>
            </a:r>
            <a:r>
              <a:rPr lang="en-US" altLang="ja-JP" sz="2800" dirty="0" smtClean="0"/>
              <a:t> are &amp;&amp;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||</a:t>
            </a:r>
            <a:r>
              <a:rPr lang="en-US" altLang="ja-JP" sz="2800" dirty="0"/>
              <a:t>.</a:t>
            </a:r>
            <a:endParaRPr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0501" y="1473955"/>
            <a:ext cx="7643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 is different from Pascal in the following points.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hort 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0791" y="1472280"/>
            <a:ext cx="81533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M</a:t>
            </a:r>
            <a:r>
              <a:rPr kumimoji="1" lang="en-US" altLang="ja-JP" sz="2800" dirty="0" smtClean="0"/>
              <a:t>ost languages like C</a:t>
            </a:r>
            <a:r>
              <a:rPr lang="en-US" altLang="ja-JP" sz="2800" dirty="0" smtClean="0"/>
              <a:t>, Modula2 and Pascal use </a:t>
            </a:r>
            <a:r>
              <a:rPr lang="en-US" altLang="ja-JP" sz="2800" i="1" dirty="0" smtClean="0"/>
              <a:t>short-circuit evaluation</a:t>
            </a:r>
            <a:r>
              <a:rPr lang="en-US" altLang="ja-JP" sz="2800" dirty="0" smtClean="0"/>
              <a:t> for the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 </a:t>
            </a:r>
            <a:r>
              <a:rPr lang="en-US" altLang="ja-JP" sz="2800" dirty="0" smtClean="0"/>
              <a:t>expressions. (In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expressions, the second operand is evaluated only when it is necessary. 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2278" y="3268323"/>
            <a:ext cx="791570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 ) </a:t>
            </a:r>
          </a:p>
          <a:p>
            <a:r>
              <a:rPr lang="en-US" altLang="ja-JP" sz="2800" dirty="0" smtClean="0"/>
              <a:t>x = 1;</a:t>
            </a:r>
          </a:p>
          <a:p>
            <a:r>
              <a:rPr lang="en-US" altLang="ja-JP" sz="2800" dirty="0" smtClean="0"/>
              <a:t> if (x == 1 || y == 2)</a:t>
            </a:r>
          </a:p>
          <a:p>
            <a:r>
              <a:rPr lang="en-US" altLang="ja-JP" sz="2800" dirty="0" smtClean="0"/>
              <a:t>     …</a:t>
            </a:r>
          </a:p>
          <a:p>
            <a:r>
              <a:rPr lang="en-US" altLang="ja-JP" sz="2800" dirty="0"/>
              <a:t>In the </a:t>
            </a:r>
            <a:r>
              <a:rPr lang="en-US" altLang="ja-JP" sz="2800" dirty="0" smtClean="0"/>
              <a:t>above code </a:t>
            </a:r>
            <a:r>
              <a:rPr lang="en-US" altLang="ja-JP" sz="2800" dirty="0"/>
              <a:t>fragment in </a:t>
            </a:r>
            <a:r>
              <a:rPr lang="en-US" altLang="ja-JP" sz="2800" dirty="0" smtClean="0"/>
              <a:t>C, x==1 is evaluated to 1 (true) so the conditional expression is evaluated to 1 (true) without evaluating the expression y==2.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Control flow in short-circuit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5344" y="1965279"/>
            <a:ext cx="26471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 )</a:t>
            </a:r>
          </a:p>
          <a:p>
            <a:r>
              <a:rPr kumimoji="1" lang="en-US" altLang="ja-JP" sz="2800" dirty="0" smtClean="0"/>
              <a:t> if (x==1 || y==2) </a:t>
            </a:r>
          </a:p>
          <a:p>
            <a:r>
              <a:rPr lang="en-US" altLang="ja-JP" sz="2800" dirty="0" smtClean="0"/>
              <a:t>     x = x + 1;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5923247" y="2122981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357099" y="1551416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407506" y="2518650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978890" y="2875840"/>
            <a:ext cx="428617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16200000" flipH="1">
            <a:off x="6987650" y="3725838"/>
            <a:ext cx="169232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460231" y="601853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37143" y="240946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16921" y="23972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41417" y="460890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x+1</a:t>
            </a:r>
          </a:p>
        </p:txBody>
      </p:sp>
      <p:sp>
        <p:nvSpPr>
          <p:cNvPr id="14" name="ひし形 13"/>
          <p:cNvSpPr/>
          <p:nvPr/>
        </p:nvSpPr>
        <p:spPr>
          <a:xfrm>
            <a:off x="4107979" y="3530860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5" name="直線コネクタ 14"/>
          <p:cNvCxnSpPr>
            <a:stCxn id="14" idx="3"/>
          </p:cNvCxnSpPr>
          <p:nvPr/>
        </p:nvCxnSpPr>
        <p:spPr>
          <a:xfrm>
            <a:off x="5883203" y="3888050"/>
            <a:ext cx="1950612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783617" y="340940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206018" y="287967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2"/>
          </p:cNvCxnSpPr>
          <p:nvPr/>
        </p:nvCxnSpPr>
        <p:spPr>
          <a:xfrm rot="5400000">
            <a:off x="4272398" y="4967923"/>
            <a:ext cx="1445876" cy="51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16200000" flipH="1">
            <a:off x="7541214" y="5384867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008728" y="5677469"/>
            <a:ext cx="283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016745" y="415865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54" name="直線コネクタ 53"/>
          <p:cNvCxnSpPr/>
          <p:nvPr/>
        </p:nvCxnSpPr>
        <p:spPr>
          <a:xfrm rot="16200000" flipH="1">
            <a:off x="6110473" y="5973995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67022" y="3605673"/>
            <a:ext cx="3575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short-circuit evaluation the control flow becomes a little complex but run-time efficiency is a little improved.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99974"/>
            <a:ext cx="839361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Tree-width (out of scope of the lecture)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2546" y="777915"/>
            <a:ext cx="900145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Control flow graphs for programs without </a:t>
            </a:r>
            <a:r>
              <a:rPr kumimoji="1" lang="en-US" altLang="ja-JP" sz="2800" dirty="0" err="1" smtClean="0"/>
              <a:t>goto</a:t>
            </a:r>
            <a:r>
              <a:rPr kumimoji="1" lang="en-US" altLang="ja-JP" sz="2800" dirty="0" smtClean="0"/>
              <a:t> statements have complexity with respect to some criteria called </a:t>
            </a:r>
            <a:r>
              <a:rPr kumimoji="1" lang="en-US" altLang="ja-JP" sz="2800" i="1" dirty="0" smtClean="0"/>
              <a:t>tree-width </a:t>
            </a:r>
            <a:r>
              <a:rPr kumimoji="1" lang="en-US" altLang="ja-JP" sz="2800" dirty="0" smtClean="0"/>
              <a:t>no more than some constants.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Pasal</a:t>
            </a:r>
            <a:r>
              <a:rPr lang="en-US" altLang="ja-JP" sz="2800" dirty="0"/>
              <a:t> 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3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Modula-2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5 (Modula-2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does not have </a:t>
            </a:r>
            <a:r>
              <a:rPr lang="en-US" altLang="ja-JP" sz="2800" dirty="0" err="1" smtClean="0"/>
              <a:t>goto</a:t>
            </a:r>
            <a:r>
              <a:rPr lang="en-US" altLang="ja-JP" sz="2800" dirty="0"/>
              <a:t>)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C without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: ≤ 6</a:t>
            </a:r>
          </a:p>
          <a:p>
            <a:r>
              <a:rPr lang="en-US" altLang="ja-JP" sz="2800" dirty="0" smtClean="0"/>
              <a:t>The </a:t>
            </a:r>
            <a:r>
              <a:rPr lang="en-US" altLang="ja-JP" sz="2800" dirty="0" err="1" smtClean="0"/>
              <a:t>constans</a:t>
            </a:r>
            <a:r>
              <a:rPr lang="en-US" altLang="ja-JP" sz="2800" dirty="0" smtClean="0"/>
              <a:t> decrease by 1 without short-circuit </a:t>
            </a:r>
            <a:r>
              <a:rPr lang="en-US" altLang="ja-JP" sz="2800" dirty="0" err="1" smtClean="0"/>
              <a:t>evalutaion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Different from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and Pascal, Modula-2 allows multiple exits (break) in a loop construct and multiple exits (return) in a function declaration. Additionally C has continue statements.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1366" y="5541933"/>
            <a:ext cx="8079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(Reference) </a:t>
            </a:r>
            <a:r>
              <a:rPr kumimoji="1" lang="en-US" altLang="ja-JP" sz="2400" dirty="0" err="1" smtClean="0"/>
              <a:t>Mikkel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Thorup</a:t>
            </a:r>
            <a:r>
              <a:rPr kumimoji="1" lang="en-US" altLang="ja-JP" sz="2400" dirty="0" smtClean="0"/>
              <a:t>, “All structured programs have small tree-width and good register allocation”,</a:t>
            </a:r>
            <a:r>
              <a:rPr kumimoji="1" lang="en-US" altLang="ja-JP" sz="2400" i="1" dirty="0" smtClean="0"/>
              <a:t> Information and Computation</a:t>
            </a:r>
            <a:r>
              <a:rPr kumimoji="1" lang="en-US" altLang="ja-JP" sz="2400" dirty="0" smtClean="0"/>
              <a:t>, </a:t>
            </a:r>
            <a:r>
              <a:rPr lang="en-US" altLang="ja-JP" sz="2400" dirty="0" smtClean="0"/>
              <a:t>Vol. 142, pp. 159–181, 1998.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(1) Illustrate the control flow graph of the following program fragment in C. 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(2) </a:t>
            </a:r>
            <a:r>
              <a:rPr lang="en-US" altLang="ja-JP" sz="2800" dirty="0"/>
              <a:t>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068984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2663</Words>
  <Application>Microsoft Macintosh PowerPoint</Application>
  <PresentationFormat>画面に合わせる (4:3)</PresentationFormat>
  <Paragraphs>215</Paragraphs>
  <Slides>24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 of Programming Languages 3:   Compilation of statements Statements in C Assertion Hoare logic</vt:lpstr>
      <vt:lpstr>Translation of statements</vt:lpstr>
      <vt:lpstr>Translation of selection statements</vt:lpstr>
      <vt:lpstr>Syntax of statements in C</vt:lpstr>
      <vt:lpstr>About C</vt:lpstr>
      <vt:lpstr>Short circuit evaluation</vt:lpstr>
      <vt:lpstr>Control flow in short-circuit evaluation</vt:lpstr>
      <vt:lpstr>Tree-width (out of scope of the lecture)</vt:lpstr>
      <vt:lpstr>Exercise</vt:lpstr>
      <vt:lpstr>Invariants</vt:lpstr>
      <vt:lpstr>Assertions</vt:lpstr>
      <vt:lpstr>Examples of assertions</vt:lpstr>
      <vt:lpstr>Examples of assertions (cont.)</vt:lpstr>
      <vt:lpstr>Precondition and postcondition</vt:lpstr>
      <vt:lpstr>Hoare triple</vt:lpstr>
      <vt:lpstr>Examples of Hoare triple</vt:lpstr>
      <vt:lpstr>Partial correctness</vt:lpstr>
      <vt:lpstr>Hoare logic</vt:lpstr>
      <vt:lpstr>Hoare logic</vt:lpstr>
      <vt:lpstr>An example</vt:lpstr>
      <vt:lpstr>Another example</vt:lpstr>
      <vt:lpstr>A note about assertions</vt:lpstr>
      <vt:lpstr>Exercises</vt:lpstr>
      <vt:lpstr>A note (outside the scope of this class)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647</cp:revision>
  <dcterms:created xsi:type="dcterms:W3CDTF">2009-10-18T07:18:34Z</dcterms:created>
  <dcterms:modified xsi:type="dcterms:W3CDTF">2019-10-02T03:21:15Z</dcterms:modified>
</cp:coreProperties>
</file>