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2" r:id="rId11"/>
    <p:sldId id="277" r:id="rId12"/>
    <p:sldId id="265" r:id="rId13"/>
    <p:sldId id="266" r:id="rId14"/>
    <p:sldId id="279" r:id="rId15"/>
    <p:sldId id="268" r:id="rId16"/>
    <p:sldId id="269" r:id="rId17"/>
    <p:sldId id="274" r:id="rId18"/>
    <p:sldId id="275" r:id="rId19"/>
    <p:sldId id="270" r:id="rId20"/>
    <p:sldId id="276" r:id="rId21"/>
    <p:sldId id="271" r:id="rId22"/>
    <p:sldId id="278" r:id="rId23"/>
    <p:sldId id="282" r:id="rId24"/>
    <p:sldId id="27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19/10/02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8633" y="1449913"/>
            <a:ext cx="8246578" cy="181317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Principle of Programming Languages</a:t>
            </a:r>
            <a:br>
              <a:rPr kumimoji="1" lang="en-US" altLang="ja-JP" sz="4000" dirty="0" smtClean="0"/>
            </a:br>
            <a:r>
              <a:rPr kumimoji="1" lang="en-US" altLang="ja-JP" sz="4000" dirty="0" smtClean="0"/>
              <a:t>2</a:t>
            </a:r>
            <a:r>
              <a:rPr lang="en-US" altLang="ja-JP" sz="4000" dirty="0" smtClean="0"/>
              <a:t>: Imperative languages</a:t>
            </a:r>
            <a:endParaRPr kumimoji="1" lang="ja-JP" altLang="en-US" sz="3200" dirty="0"/>
          </a:p>
        </p:txBody>
      </p:sp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 smtClean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 smtClean="0"/>
              <a:t> </a:t>
            </a:r>
            <a:r>
              <a:rPr kumimoji="1" lang="en-US" altLang="ja-JP" sz="3200" dirty="0" smtClean="0"/>
              <a:t>Science and </a:t>
            </a:r>
            <a:r>
              <a:rPr lang="en-US" altLang="ja-JP" sz="3200" dirty="0" smtClean="0"/>
              <a:t>Engineering</a:t>
            </a:r>
            <a:r>
              <a:rPr kumimoji="1" lang="en-US" altLang="ja-JP" sz="3200" dirty="0" smtClean="0"/>
              <a:t> 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66751" y="3306068"/>
            <a:ext cx="683111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/>
              <a:t>（</a:t>
            </a:r>
            <a:r>
              <a:rPr lang="en-US" altLang="ja-JP" sz="3200" dirty="0"/>
              <a:t>structured programming, control flow)</a:t>
            </a:r>
            <a:endParaRPr lang="ja-JP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b="1" dirty="0"/>
              <a:t>i</a:t>
            </a:r>
            <a:r>
              <a:rPr lang="en-US" altLang="ja-JP" b="1" dirty="0" smtClean="0"/>
              <a:t>f</a:t>
            </a:r>
            <a:r>
              <a:rPr lang="en-US" altLang="ja-JP" dirty="0" smtClean="0"/>
              <a:t>-</a:t>
            </a:r>
            <a:r>
              <a:rPr lang="en-US" altLang="ja-JP" b="1" dirty="0" smtClean="0"/>
              <a:t>then</a:t>
            </a:r>
            <a:r>
              <a:rPr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25690" y="1766332"/>
            <a:ext cx="29001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x=0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 x:=1;</a:t>
            </a:r>
          </a:p>
          <a:p>
            <a:r>
              <a:rPr lang="en-US" altLang="ja-JP" sz="2800" dirty="0" smtClean="0"/>
              <a:t>               y:=3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390088" y="2341684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746881" y="1769783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961063" y="2627833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532435" y="2985023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135054" y="3559725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854575" y="4668257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358004" y="5743167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6672595" y="5786526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</a:t>
            </a:r>
            <a:r>
              <a:rPr lang="en-US" altLang="ja-JP" sz="2800" dirty="0"/>
              <a:t>t</a:t>
            </a:r>
            <a:endParaRPr lang="en-US" altLang="ja-JP" sz="28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618357" y="257988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87336" y="2548915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18" name="直線矢印コネクタ 17"/>
          <p:cNvCxnSpPr/>
          <p:nvPr/>
        </p:nvCxnSpPr>
        <p:spPr>
          <a:xfrm rot="5400000">
            <a:off x="5300938" y="4303880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951774" y="448607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6640457" y="5459104"/>
            <a:ext cx="13101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rot="16200000" flipV="1">
            <a:off x="6708698" y="4217158"/>
            <a:ext cx="2470245" cy="136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endCxn id="7" idx="3"/>
          </p:cNvCxnSpPr>
          <p:nvPr/>
        </p:nvCxnSpPr>
        <p:spPr>
          <a:xfrm rot="10800000">
            <a:off x="7389823" y="2985024"/>
            <a:ext cx="533524" cy="3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449452" y="4402575"/>
            <a:ext cx="40777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conditional statement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lang="en-US" altLang="ja-JP" sz="2800" dirty="0" smtClean="0"/>
              <a:t>is single entry / single exit when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 and single exit. 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4954520" y="2426064"/>
            <a:ext cx="3422226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5152549" y="3361800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Exercise 1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5308" y="1547643"/>
            <a:ext cx="7684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if </a:t>
            </a:r>
            <a:r>
              <a:rPr lang="en-US" altLang="ja-JP" sz="2800" dirty="0" smtClean="0"/>
              <a:t>x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x := x – 1</a:t>
            </a:r>
          </a:p>
          <a:p>
            <a:r>
              <a:rPr lang="en-US" altLang="ja-JP" sz="2800" b="1" dirty="0" smtClean="0"/>
              <a:t>else if </a:t>
            </a:r>
            <a:r>
              <a:rPr lang="en-US" altLang="ja-JP" sz="2800" dirty="0" smtClean="0"/>
              <a:t>y &gt; 0 </a:t>
            </a:r>
            <a:r>
              <a:rPr lang="en-US" altLang="ja-JP" sz="2800" b="1" dirty="0" smtClean="0"/>
              <a:t>then </a:t>
            </a:r>
            <a:r>
              <a:rPr lang="en-US" altLang="ja-JP" sz="2800" dirty="0" smtClean="0"/>
              <a:t>y := y – 1</a:t>
            </a:r>
          </a:p>
          <a:p>
            <a:r>
              <a:rPr kumimoji="1" lang="en-US" altLang="ja-JP" sz="2800" b="1" dirty="0" smtClean="0"/>
              <a:t>        else </a:t>
            </a:r>
            <a:r>
              <a:rPr kumimoji="1" lang="en-US" altLang="ja-JP" sz="2800" dirty="0" smtClean="0"/>
              <a:t>y := y + 1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Loop statements (while statements)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8002" y="1322753"/>
            <a:ext cx="779514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In Pascal, a while statement has the following form. </a:t>
            </a:r>
          </a:p>
          <a:p>
            <a:r>
              <a:rPr kumimoji="1" lang="en-US" altLang="ja-JP" sz="2800" b="1" dirty="0"/>
              <a:t> </a:t>
            </a:r>
            <a:r>
              <a:rPr kumimoji="1" lang="en-US" altLang="ja-JP" sz="2800" b="1" dirty="0" smtClean="0"/>
              <a:t>    while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E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S</a:t>
            </a:r>
            <a:endParaRPr kumimoji="1" lang="ja-JP" altLang="en-US" sz="2800" i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5430" y="2646382"/>
            <a:ext cx="407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kumimoji="1" lang="en-US" altLang="ja-JP" sz="2800" b="1" dirty="0" smtClean="0"/>
              <a:t>while</a:t>
            </a:r>
            <a:r>
              <a:rPr kumimoji="1" lang="en-US" altLang="ja-JP" sz="2800" dirty="0" smtClean="0"/>
              <a:t> x &gt; 0 </a:t>
            </a:r>
            <a:r>
              <a:rPr kumimoji="1" lang="en-US" altLang="ja-JP" sz="2800" b="1" dirty="0" smtClean="0"/>
              <a:t>do</a:t>
            </a:r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6" name="直線矢印コネクタ 5"/>
          <p:cNvCxnSpPr/>
          <p:nvPr/>
        </p:nvCxnSpPr>
        <p:spPr>
          <a:xfrm flipH="1">
            <a:off x="6746839" y="2220725"/>
            <a:ext cx="6355" cy="77624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6763685" y="1899098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8" name="ひし形 7"/>
          <p:cNvSpPr/>
          <p:nvPr/>
        </p:nvSpPr>
        <p:spPr>
          <a:xfrm>
            <a:off x="6000760" y="2996973"/>
            <a:ext cx="1460458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0" name="図形 9"/>
          <p:cNvCxnSpPr>
            <a:stCxn id="8" idx="3"/>
          </p:cNvCxnSpPr>
          <p:nvPr/>
        </p:nvCxnSpPr>
        <p:spPr>
          <a:xfrm>
            <a:off x="7461218" y="3354163"/>
            <a:ext cx="463138" cy="2288904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5400000">
            <a:off x="6394463" y="4051419"/>
            <a:ext cx="642148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6064946" y="4319092"/>
            <a:ext cx="1309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x := x-1</a:t>
            </a:r>
            <a:endParaRPr kumimoji="1" lang="ja-JP" altLang="en-US" sz="2800" dirty="0"/>
          </a:p>
        </p:txBody>
      </p:sp>
      <p:cxnSp>
        <p:nvCxnSpPr>
          <p:cNvPr id="41" name="図形 40"/>
          <p:cNvCxnSpPr/>
          <p:nvPr/>
        </p:nvCxnSpPr>
        <p:spPr>
          <a:xfrm rot="5400000">
            <a:off x="5894272" y="4495158"/>
            <a:ext cx="467029" cy="117470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5527992" y="2745482"/>
            <a:ext cx="16015" cy="2570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5548596" y="2751003"/>
            <a:ext cx="1187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rot="10800000">
            <a:off x="6720742" y="5634540"/>
            <a:ext cx="12010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6713905" y="5627858"/>
            <a:ext cx="8870" cy="7542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6349905" y="362703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39818" y="2944643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955681" y="6068629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17082" y="4058179"/>
            <a:ext cx="38350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while statement </a:t>
            </a:r>
            <a:r>
              <a:rPr lang="en-US" altLang="ja-JP" sz="2800" b="1" dirty="0"/>
              <a:t>while</a:t>
            </a:r>
            <a:r>
              <a:rPr lang="en-US" altLang="ja-JP" sz="2800" dirty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/>
              <a:t> </a:t>
            </a:r>
            <a:r>
              <a:rPr lang="en-US" altLang="ja-JP" sz="2800" b="1" dirty="0"/>
              <a:t>do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 </a:t>
            </a:r>
            <a:r>
              <a:rPr kumimoji="1" lang="en-US" altLang="ja-JP" sz="2800" dirty="0" smtClean="0"/>
              <a:t>is single entry / single exit if the body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is single entry/ single exit.</a:t>
            </a:r>
            <a:endParaRPr kumimoji="1" lang="ja-JP" altLang="en-US" sz="2800" dirty="0"/>
          </a:p>
        </p:txBody>
      </p:sp>
      <p:sp>
        <p:nvSpPr>
          <p:cNvPr id="20" name="角丸四角形 19"/>
          <p:cNvSpPr/>
          <p:nvPr/>
        </p:nvSpPr>
        <p:spPr>
          <a:xfrm>
            <a:off x="6030723" y="4114420"/>
            <a:ext cx="1361287" cy="912625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5163760" y="2502115"/>
            <a:ext cx="3163660" cy="344516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3552" y="68240"/>
            <a:ext cx="8229600" cy="996287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Selection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8809" y="971906"/>
            <a:ext cx="8235222" cy="35394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In Pascal, a selection statement </a:t>
            </a:r>
            <a:r>
              <a:rPr lang="en-US" altLang="ja-JP" sz="2800" dirty="0" smtClean="0"/>
              <a:t>has the following form.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</a:t>
            </a:r>
            <a:r>
              <a:rPr kumimoji="1" lang="en-US" altLang="ja-JP" sz="2800" i="1" dirty="0" smtClean="0"/>
              <a:t>constant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: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…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i="1" dirty="0" err="1" smtClean="0"/>
              <a:t>constant</a:t>
            </a:r>
            <a:r>
              <a:rPr lang="en-US" altLang="ja-JP" sz="2800" i="1" baseline="-25000" dirty="0" err="1" smtClean="0"/>
              <a:t>n</a:t>
            </a:r>
            <a:r>
              <a:rPr lang="en-US" altLang="ja-JP" sz="2800" dirty="0" smtClean="0"/>
              <a:t> : </a:t>
            </a:r>
            <a:r>
              <a:rPr lang="en-US" altLang="ja-JP" sz="2800" i="1" dirty="0" err="1" smtClean="0"/>
              <a:t>S</a:t>
            </a:r>
            <a:r>
              <a:rPr lang="en-US" altLang="ja-JP" sz="2800" i="1" baseline="-25000" dirty="0" err="1" smtClean="0"/>
              <a:t>n</a:t>
            </a:r>
            <a:endParaRPr lang="en-US" altLang="ja-JP" sz="2800" i="1" baseline="-25000" dirty="0" smtClean="0"/>
          </a:p>
          <a:p>
            <a:r>
              <a:rPr kumimoji="1" lang="en-US" altLang="ja-JP" sz="2800" dirty="0" smtClean="0"/>
              <a:t>    </a:t>
            </a:r>
            <a:r>
              <a:rPr kumimoji="1" lang="en-US" altLang="ja-JP" sz="2800" b="1" dirty="0" smtClean="0"/>
              <a:t>end</a:t>
            </a:r>
            <a:endParaRPr lang="en-US" altLang="ja-JP" sz="2800" dirty="0"/>
          </a:p>
          <a:p>
            <a:r>
              <a:rPr kumimoji="1" lang="en-US" altLang="ja-JP" sz="2800" dirty="0" smtClean="0"/>
              <a:t>(In C, a selection is a switch </a:t>
            </a:r>
          </a:p>
          <a:p>
            <a:r>
              <a:rPr kumimoji="1" lang="en-US" altLang="ja-JP" sz="2800" dirty="0" smtClean="0"/>
              <a:t>statement.)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824" y="4512363"/>
            <a:ext cx="479633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kumimoji="1" lang="en-US" altLang="ja-JP" sz="2800" dirty="0" smtClean="0"/>
              <a:t>             1 : </a:t>
            </a:r>
            <a:r>
              <a:rPr kumimoji="1" lang="en-US" altLang="ja-JP" sz="2800" b="1" dirty="0" smtClean="0"/>
              <a:t>begin</a:t>
            </a:r>
            <a:r>
              <a:rPr kumimoji="1" lang="en-US" altLang="ja-JP" sz="2800" dirty="0" smtClean="0"/>
              <a:t> y:=x; x:=0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dirty="0" smtClean="0"/>
              <a:t>             2:  y:=x+1;</a:t>
            </a:r>
          </a:p>
          <a:p>
            <a:r>
              <a:rPr lang="en-US" altLang="ja-JP" sz="2800" dirty="0" smtClean="0"/>
              <a:t>             4:  y:=x+2</a:t>
            </a:r>
          </a:p>
          <a:p>
            <a:r>
              <a:rPr kumimoji="1" lang="en-US" altLang="ja-JP" sz="2800" dirty="0" smtClean="0"/>
              <a:t>         </a:t>
            </a:r>
            <a:r>
              <a:rPr kumimoji="1" lang="en-US" altLang="ja-JP" sz="2800" b="1" dirty="0" smtClean="0"/>
              <a:t>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609013" y="2190171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952158" y="1618270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1878" y="3394359"/>
            <a:ext cx="94128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y := x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05281" y="3476452"/>
            <a:ext cx="1385316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 := x+2</a:t>
            </a:r>
          </a:p>
        </p:txBody>
      </p:sp>
      <p:cxnSp>
        <p:nvCxnSpPr>
          <p:cNvPr id="12" name="図形 11"/>
          <p:cNvCxnSpPr/>
          <p:nvPr/>
        </p:nvCxnSpPr>
        <p:spPr>
          <a:xfrm rot="16200000" flipH="1">
            <a:off x="5983596" y="4516744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8"/>
          <p:cNvCxnSpPr>
            <a:stCxn id="11" idx="2"/>
          </p:cNvCxnSpPr>
          <p:nvPr/>
        </p:nvCxnSpPr>
        <p:spPr>
          <a:xfrm rot="5400000">
            <a:off x="6782537" y="3890510"/>
            <a:ext cx="1306241" cy="152456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631520" y="5591654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926811" y="24626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1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87181" y="244902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4</a:t>
            </a:r>
            <a:endParaRPr kumimoji="1" lang="ja-JP" altLang="en-US" sz="2800" dirty="0"/>
          </a:p>
        </p:txBody>
      </p:sp>
      <p:cxnSp>
        <p:nvCxnSpPr>
          <p:cNvPr id="17" name="直線矢印コネクタ 16"/>
          <p:cNvCxnSpPr/>
          <p:nvPr/>
        </p:nvCxnSpPr>
        <p:spPr>
          <a:xfrm rot="5400000">
            <a:off x="5422354" y="4152367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073190" y="4294970"/>
            <a:ext cx="12073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0 </a:t>
            </a:r>
          </a:p>
        </p:txBody>
      </p:sp>
      <p:sp>
        <p:nvSpPr>
          <p:cNvPr id="19" name="円/楕円 18"/>
          <p:cNvSpPr/>
          <p:nvPr/>
        </p:nvSpPr>
        <p:spPr>
          <a:xfrm>
            <a:off x="6381711" y="2523450"/>
            <a:ext cx="1009935" cy="750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x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/>
          <p:cNvCxnSpPr>
            <a:stCxn id="19" idx="4"/>
          </p:cNvCxnSpPr>
          <p:nvPr/>
        </p:nvCxnSpPr>
        <p:spPr>
          <a:xfrm rot="16200000" flipH="1">
            <a:off x="6579605" y="3581149"/>
            <a:ext cx="614153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19" idx="2"/>
          </p:cNvCxnSpPr>
          <p:nvPr/>
        </p:nvCxnSpPr>
        <p:spPr>
          <a:xfrm flipH="1">
            <a:off x="5670054" y="2898763"/>
            <a:ext cx="711657" cy="68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rot="5400000">
            <a:off x="5371854" y="3197940"/>
            <a:ext cx="584511" cy="118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6572502" y="31746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2</a:t>
            </a:r>
            <a:endParaRPr kumimoji="1" lang="ja-JP" altLang="en-US" sz="2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51529" y="3900105"/>
            <a:ext cx="1300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y:= x+1 </a:t>
            </a:r>
          </a:p>
        </p:txBody>
      </p:sp>
      <p:cxnSp>
        <p:nvCxnSpPr>
          <p:cNvPr id="38" name="直線コネクタ 37"/>
          <p:cNvCxnSpPr/>
          <p:nvPr/>
        </p:nvCxnSpPr>
        <p:spPr>
          <a:xfrm rot="16200000" flipH="1">
            <a:off x="6490893" y="4898161"/>
            <a:ext cx="84616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>
            <a:stCxn id="19" idx="6"/>
          </p:cNvCxnSpPr>
          <p:nvPr/>
        </p:nvCxnSpPr>
        <p:spPr>
          <a:xfrm>
            <a:off x="7391646" y="2898763"/>
            <a:ext cx="806487" cy="64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endCxn id="11" idx="0"/>
          </p:cNvCxnSpPr>
          <p:nvPr/>
        </p:nvCxnSpPr>
        <p:spPr>
          <a:xfrm flipH="1">
            <a:off x="8197939" y="2905587"/>
            <a:ext cx="2254" cy="570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959761" y="5689590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26" name="角丸四角形 25"/>
          <p:cNvSpPr/>
          <p:nvPr/>
        </p:nvSpPr>
        <p:spPr>
          <a:xfrm>
            <a:off x="5156152" y="3319528"/>
            <a:ext cx="994508" cy="162385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角丸四角形 27"/>
          <p:cNvSpPr/>
          <p:nvPr/>
        </p:nvSpPr>
        <p:spPr>
          <a:xfrm>
            <a:off x="6281686" y="3650501"/>
            <a:ext cx="1270026" cy="101909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角丸四角形 33"/>
          <p:cNvSpPr/>
          <p:nvPr/>
        </p:nvSpPr>
        <p:spPr>
          <a:xfrm>
            <a:off x="7627761" y="3293353"/>
            <a:ext cx="1201883" cy="912329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7" name="角丸四角形 36"/>
          <p:cNvSpPr/>
          <p:nvPr/>
        </p:nvSpPr>
        <p:spPr>
          <a:xfrm>
            <a:off x="4981239" y="2213117"/>
            <a:ext cx="4000204" cy="3315872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</a:t>
            </a:r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8938" y="1501252"/>
            <a:ext cx="7437398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y := 3;</a:t>
            </a:r>
          </a:p>
          <a:p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 x </a:t>
            </a:r>
            <a:r>
              <a:rPr lang="en-US" altLang="ja-JP" sz="2800" b="1" dirty="0" smtClean="0"/>
              <a:t>of</a:t>
            </a:r>
          </a:p>
          <a:p>
            <a:r>
              <a:rPr lang="en-US" altLang="ja-JP" sz="2800" dirty="0" smtClean="0"/>
              <a:t>    1 : y := 1;</a:t>
            </a:r>
          </a:p>
          <a:p>
            <a:r>
              <a:rPr lang="en-US" altLang="ja-JP" sz="2800" dirty="0" smtClean="0"/>
              <a:t>    2 : y := x * 2;</a:t>
            </a:r>
          </a:p>
          <a:p>
            <a:r>
              <a:rPr lang="en-US" altLang="ja-JP" sz="2800" dirty="0" smtClean="0"/>
              <a:t>    3 :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z = 0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   y := y * y</a:t>
            </a:r>
          </a:p>
          <a:p>
            <a:r>
              <a:rPr lang="en-US" altLang="ja-JP" sz="2800" dirty="0" smtClean="0"/>
              <a:t>         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y := y * y * y</a:t>
            </a:r>
          </a:p>
          <a:p>
            <a:r>
              <a:rPr lang="en-US" altLang="ja-JP" sz="2800" b="1" dirty="0" smtClean="0"/>
              <a:t>end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/>
              <a:t>Handling special cases in loops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2638" y="1460310"/>
            <a:ext cx="7451678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B</a:t>
            </a:r>
            <a:r>
              <a:rPr kumimoji="1" lang="en-US" altLang="ja-JP" sz="2800" dirty="0" smtClean="0"/>
              <a:t>reak</a:t>
            </a:r>
            <a:r>
              <a:rPr lang="en-US" altLang="ja-JP" sz="2800" dirty="0" smtClean="0"/>
              <a:t> and </a:t>
            </a:r>
            <a:r>
              <a:rPr kumimoji="1" lang="en-US" altLang="ja-JP" sz="2800" dirty="0" smtClean="0"/>
              <a:t>continue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(in C)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b</a:t>
            </a:r>
            <a:r>
              <a:rPr kumimoji="1" lang="en-US" altLang="ja-JP" sz="2800" b="1" dirty="0" smtClean="0"/>
              <a:t>reak</a:t>
            </a:r>
            <a:r>
              <a:rPr kumimoji="1" lang="en-US" altLang="ja-JP" sz="2800" dirty="0" smtClean="0"/>
              <a:t> statement sends control out of the inner-most enclosing loop to the statement following the loop.</a:t>
            </a:r>
          </a:p>
          <a:p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 </a:t>
            </a:r>
            <a:r>
              <a:rPr lang="en-US" altLang="ja-JP" sz="2800" b="1" dirty="0" smtClean="0"/>
              <a:t>continue</a:t>
            </a:r>
            <a:r>
              <a:rPr lang="en-US" altLang="ja-JP" sz="2800" dirty="0" smtClean="0"/>
              <a:t> statement repeats the inner-most enclosing loop by sending control to the beginning of the loop.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break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4968" y="1378423"/>
            <a:ext cx="24128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x=5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054134" y="206468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562846" y="129658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5818177" y="254907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5389549" y="290626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5995" y="2910097"/>
            <a:ext cx="2736" cy="36760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914175" y="610688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82166" y="243988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80185" y="2430722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719396" y="4980930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4687688" y="356128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x=5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116448" y="3918470"/>
            <a:ext cx="1759547" cy="156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043996" y="3473349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7261847" y="291009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  <a:endCxn id="19" idx="0"/>
          </p:cNvCxnSpPr>
          <p:nvPr/>
        </p:nvCxnSpPr>
        <p:spPr>
          <a:xfrm>
            <a:off x="5402068" y="4275660"/>
            <a:ext cx="13192" cy="70527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153034" y="4038310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>
            <a:stCxn id="19" idx="2"/>
          </p:cNvCxnSpPr>
          <p:nvPr/>
        </p:nvCxnSpPr>
        <p:spPr>
          <a:xfrm>
            <a:off x="5415260" y="5504150"/>
            <a:ext cx="7068" cy="4127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040974" y="5912605"/>
            <a:ext cx="1380699" cy="22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044263" y="215947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91322" y="4071160"/>
            <a:ext cx="26340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  <p:sp>
        <p:nvSpPr>
          <p:cNvPr id="42" name="角丸四角形 41"/>
          <p:cNvSpPr/>
          <p:nvPr/>
        </p:nvSpPr>
        <p:spPr>
          <a:xfrm>
            <a:off x="4545943" y="3319529"/>
            <a:ext cx="1992572" cy="132383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79392" y="4154173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25" name="角丸四角形 24"/>
          <p:cNvSpPr/>
          <p:nvPr/>
        </p:nvSpPr>
        <p:spPr>
          <a:xfrm>
            <a:off x="3483066" y="1901302"/>
            <a:ext cx="4874772" cy="424370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</a:t>
            </a:r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0080" y="1760560"/>
            <a:ext cx="80763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break;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y := y + 1;</a:t>
            </a:r>
          </a:p>
          <a:p>
            <a:r>
              <a:rPr kumimoji="1" lang="en-US" altLang="ja-JP" sz="2800" dirty="0" smtClean="0"/>
              <a:t>        x := x - 1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40986" cy="828543"/>
          </a:xfrm>
        </p:spPr>
        <p:txBody>
          <a:bodyPr/>
          <a:lstStyle/>
          <a:p>
            <a:r>
              <a:rPr kumimoji="1" lang="en-US" altLang="ja-JP" dirty="0" smtClean="0"/>
              <a:t>Exercise 4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8193" y="1061512"/>
            <a:ext cx="7819264" cy="569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055" y="274638"/>
            <a:ext cx="8548886" cy="789887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An example using a continue statement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855" y="1105466"/>
            <a:ext cx="277524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ja-JP" altLang="en-US" sz="2800" dirty="0" smtClean="0"/>
              <a:t>    </a:t>
            </a:r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</a:t>
            </a:r>
            <a:r>
              <a:rPr lang="en-US" altLang="ja-JP" sz="2800" dirty="0" smtClean="0">
                <a:sym typeface="Symbol"/>
              </a:rPr>
              <a:t> </a:t>
            </a:r>
            <a:r>
              <a:rPr lang="en-US" altLang="ja-JP" sz="2800" dirty="0" smtClean="0"/>
              <a:t>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begin</a:t>
            </a:r>
          </a:p>
          <a:p>
            <a:r>
              <a:rPr kumimoji="1" lang="en-US" altLang="ja-JP" sz="2800" dirty="0" smtClean="0"/>
              <a:t>                x := x-1;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continue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end;</a:t>
            </a:r>
            <a:endParaRPr lang="en-US" altLang="ja-JP" sz="2800" b="1" dirty="0" smtClean="0"/>
          </a:p>
          <a:p>
            <a:r>
              <a:rPr kumimoji="1" lang="en-US" altLang="ja-JP" sz="2800" dirty="0" smtClean="0"/>
              <a:t>        x := x-5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   </a:t>
            </a:r>
            <a:r>
              <a:rPr kumimoji="1" lang="en-US" altLang="ja-JP" sz="2800" b="1" dirty="0" smtClean="0"/>
              <a:t> end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801445" y="1973428"/>
            <a:ext cx="962805" cy="595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7296714" y="1258565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7" name="ひし形 6"/>
          <p:cNvSpPr/>
          <p:nvPr/>
        </p:nvSpPr>
        <p:spPr>
          <a:xfrm>
            <a:off x="6565488" y="245781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図形 7"/>
          <p:cNvCxnSpPr>
            <a:stCxn id="7" idx="1"/>
          </p:cNvCxnSpPr>
          <p:nvPr/>
        </p:nvCxnSpPr>
        <p:spPr>
          <a:xfrm rot="10800000" flipV="1">
            <a:off x="6136860" y="2815000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6719436" y="4722690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7840404" y="6141144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240311" y="2349446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949287" y="2337438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15256" y="4739128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20" name="ひし形 19"/>
          <p:cNvSpPr/>
          <p:nvPr/>
        </p:nvSpPr>
        <p:spPr>
          <a:xfrm>
            <a:off x="5434999" y="3470020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</a:t>
            </a:r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</a:t>
            </a:r>
            <a:r>
              <a:rPr lang="en-US" altLang="ja-JP" sz="2800" dirty="0" smtClean="0">
                <a:solidFill>
                  <a:schemeClr val="tx1"/>
                </a:solidFill>
              </a:rPr>
              <a:t>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23" name="直線コネクタ 22"/>
          <p:cNvCxnSpPr>
            <a:stCxn id="20" idx="3"/>
          </p:cNvCxnSpPr>
          <p:nvPr/>
        </p:nvCxnSpPr>
        <p:spPr>
          <a:xfrm>
            <a:off x="6863759" y="3827210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6123027" y="407052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26" name="直線コネクタ 25"/>
          <p:cNvCxnSpPr/>
          <p:nvPr/>
        </p:nvCxnSpPr>
        <p:spPr>
          <a:xfrm rot="10800000">
            <a:off x="8009158" y="2818837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0" idx="2"/>
          </p:cNvCxnSpPr>
          <p:nvPr/>
        </p:nvCxnSpPr>
        <p:spPr>
          <a:xfrm rot="16200000" flipH="1">
            <a:off x="5858187" y="4475591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6200000" flipH="1">
            <a:off x="2900345" y="3939445"/>
            <a:ext cx="3764509" cy="11371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rot="16200000" flipH="1">
            <a:off x="5860461" y="5515096"/>
            <a:ext cx="586067" cy="3683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788285" y="5821345"/>
            <a:ext cx="31253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783969" y="2068211"/>
            <a:ext cx="2507900" cy="71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角丸四角形 41"/>
          <p:cNvSpPr/>
          <p:nvPr/>
        </p:nvSpPr>
        <p:spPr>
          <a:xfrm>
            <a:off x="5293254" y="3228269"/>
            <a:ext cx="1937981" cy="2197291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89863" y="335046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29" name="直線コネクタ 28"/>
          <p:cNvCxnSpPr/>
          <p:nvPr/>
        </p:nvCxnSpPr>
        <p:spPr>
          <a:xfrm rot="5400000">
            <a:off x="7572429" y="4156318"/>
            <a:ext cx="655092" cy="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7308841" y="4411791"/>
            <a:ext cx="1228221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x-5</a:t>
            </a:r>
            <a:endParaRPr lang="ja-JP" altLang="en-US" sz="2800" dirty="0"/>
          </a:p>
        </p:txBody>
      </p:sp>
      <p:cxnSp>
        <p:nvCxnSpPr>
          <p:cNvPr id="33" name="直線コネクタ 32"/>
          <p:cNvCxnSpPr/>
          <p:nvPr/>
        </p:nvCxnSpPr>
        <p:spPr>
          <a:xfrm rot="5400000">
            <a:off x="7419520" y="5326616"/>
            <a:ext cx="988832" cy="62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4403267" y="1832858"/>
            <a:ext cx="4547760" cy="4243708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9039" y="4957557"/>
            <a:ext cx="38475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entry/ two exits but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is single entry / single exit.</a:t>
            </a:r>
            <a:endParaRPr kumimoji="1" lang="en-US" altLang="ja-JP" sz="2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780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Imperative languages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882" y="1070402"/>
            <a:ext cx="896663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In imperative languages, computations are sequences of actions such assignments and procedure calls. </a:t>
            </a:r>
            <a:endParaRPr lang="en-US" altLang="ja-JP" sz="2800" dirty="0" smtClean="0"/>
          </a:p>
          <a:p>
            <a:r>
              <a:rPr lang="en-US" altLang="ja-JP" sz="2800" dirty="0" smtClean="0"/>
              <a:t>Famous</a:t>
            </a:r>
            <a:r>
              <a:rPr kumimoji="1" lang="en-US" altLang="ja-JP" sz="2800" dirty="0" smtClean="0"/>
              <a:t> imperative languages</a:t>
            </a:r>
            <a:r>
              <a:rPr kumimoji="1" lang="ja-JP" altLang="en-US" sz="2800" dirty="0" smtClean="0"/>
              <a:t>：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  </a:t>
            </a:r>
            <a:r>
              <a:rPr kumimoji="1" lang="en-US" altLang="ja-JP" sz="2800" dirty="0" smtClean="0"/>
              <a:t>Fortran</a:t>
            </a:r>
            <a:r>
              <a:rPr lang="ja-JP" altLang="en-US" sz="2800" dirty="0" smtClean="0"/>
              <a:t> </a:t>
            </a:r>
            <a:r>
              <a:rPr kumimoji="1" lang="en-US" altLang="ja-JP" sz="2800" dirty="0" smtClean="0"/>
              <a:t>(1957, John Backus, American</a:t>
            </a:r>
            <a:r>
              <a:rPr lang="en-US" altLang="ja-JP" sz="2800" dirty="0" smtClean="0"/>
              <a:t>, </a:t>
            </a:r>
            <a:r>
              <a:rPr kumimoji="1" lang="en-US" altLang="ja-JP" sz="2800" dirty="0" smtClean="0"/>
              <a:t>1977 Turing award), </a:t>
            </a:r>
          </a:p>
          <a:p>
            <a:r>
              <a:rPr kumimoji="1" lang="en-US" altLang="ja-JP" sz="2800" dirty="0" smtClean="0"/>
              <a:t>  </a:t>
            </a:r>
            <a:r>
              <a:rPr kumimoji="1" lang="en-US" altLang="ja-JP" sz="2800" dirty="0" err="1" smtClean="0"/>
              <a:t>Algol</a:t>
            </a:r>
            <a:r>
              <a:rPr kumimoji="1" lang="en-US" altLang="ja-JP" sz="2800" dirty="0" smtClean="0"/>
              <a:t> 60 (1960, International committee)</a:t>
            </a:r>
          </a:p>
          <a:p>
            <a:r>
              <a:rPr lang="en-US" altLang="ja-JP" sz="2800" dirty="0" smtClean="0"/>
              <a:t>  </a:t>
            </a:r>
            <a:r>
              <a:rPr kumimoji="1" lang="en-US" altLang="ja-JP" sz="2800" dirty="0" smtClean="0"/>
              <a:t>Pascal (1970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/>
              <a:t>Niklaus</a:t>
            </a:r>
            <a:r>
              <a:rPr lang="en-US" altLang="ja-JP" sz="2800" dirty="0" smtClean="0"/>
              <a:t> Wirth, Swiss, 1984 Turing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award), </a:t>
            </a:r>
          </a:p>
          <a:p>
            <a:r>
              <a:rPr lang="en-US" altLang="ja-JP" sz="2800" dirty="0" smtClean="0"/>
              <a:t>  C (1972, Dennis Ritchie, American, 1983 Turing award)</a:t>
            </a:r>
          </a:p>
          <a:p>
            <a:r>
              <a:rPr kumimoji="1" lang="en-US" altLang="ja-JP" sz="2800" dirty="0" smtClean="0"/>
              <a:t>Original Fortran does not have loop constructs like while statements, so many </a:t>
            </a:r>
            <a:r>
              <a:rPr kumimoji="1" lang="en-US" altLang="ja-JP" sz="2800" dirty="0" err="1" smtClean="0"/>
              <a:t>goto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are used.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(Fortran 90 (1991) has loop constructs. )</a:t>
            </a:r>
          </a:p>
          <a:p>
            <a:r>
              <a:rPr lang="en-US" altLang="ja-JP" sz="2800" dirty="0" smtClean="0"/>
              <a:t>Languages like </a:t>
            </a:r>
            <a:r>
              <a:rPr lang="en-US" altLang="ja-JP" sz="2800" dirty="0" err="1" smtClean="0"/>
              <a:t>Algol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Pascal have constructs like while statements and compound statements like begin-end.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38" y="118726"/>
            <a:ext cx="2214545" cy="723331"/>
          </a:xfrm>
        </p:spPr>
        <p:txBody>
          <a:bodyPr>
            <a:normAutofit fontScale="90000"/>
          </a:bodyPr>
          <a:lstStyle/>
          <a:p>
            <a:r>
              <a:rPr lang="en-US" altLang="ja-JP" sz="4000" dirty="0" smtClean="0"/>
              <a:t>Exercise 5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13125" y="238222"/>
            <a:ext cx="6197883" cy="6555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</a:t>
            </a:r>
            <a:r>
              <a:rPr lang="en-US" altLang="ja-JP" sz="2800" dirty="0" smtClean="0">
                <a:sym typeface="Symbol"/>
              </a:rPr>
              <a:t></a:t>
            </a:r>
            <a:r>
              <a:rPr lang="en-US" altLang="ja-JP" sz="2800" dirty="0" smtClean="0"/>
              <a:t>3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b="1" dirty="0" smtClean="0"/>
              <a:t>                    begin</a:t>
            </a:r>
          </a:p>
          <a:p>
            <a:r>
              <a:rPr lang="en-US" altLang="ja-JP" sz="2800" b="1" dirty="0" smtClean="0"/>
              <a:t>                        </a:t>
            </a:r>
            <a:r>
              <a:rPr lang="en-US" altLang="ja-JP" sz="2800" dirty="0" smtClean="0"/>
              <a:t>y := y – 1;</a:t>
            </a:r>
          </a:p>
          <a:p>
            <a:r>
              <a:rPr kumimoji="1" lang="en-US" altLang="ja-JP" sz="2800" dirty="0" smtClean="0"/>
              <a:t>                        </a:t>
            </a:r>
            <a:r>
              <a:rPr kumimoji="1" lang="en-US" altLang="ja-JP" sz="2800" b="1" dirty="0" smtClean="0"/>
              <a:t>continue</a:t>
            </a:r>
          </a:p>
          <a:p>
            <a:r>
              <a:rPr lang="en-US" altLang="ja-JP" sz="2800" b="1" dirty="0" smtClean="0"/>
              <a:t>                    end</a:t>
            </a:r>
            <a:endParaRPr kumimoji="1" lang="en-US" altLang="ja-JP" sz="2800" dirty="0" smtClean="0"/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z := z + 1;</a:t>
            </a:r>
            <a:r>
              <a:rPr kumimoji="1" lang="en-US" altLang="ja-JP" sz="2800" dirty="0" smtClean="0"/>
              <a:t>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7" y="192751"/>
            <a:ext cx="3714740" cy="639762"/>
          </a:xfrm>
        </p:spPr>
        <p:txBody>
          <a:bodyPr>
            <a:normAutofit fontScale="90000"/>
          </a:bodyPr>
          <a:lstStyle/>
          <a:p>
            <a:r>
              <a:rPr lang="en-US" altLang="ja-JP" b="1" dirty="0" err="1"/>
              <a:t>g</a:t>
            </a:r>
            <a:r>
              <a:rPr kumimoji="1" lang="en-US" altLang="ja-JP" b="1" dirty="0" err="1" smtClean="0"/>
              <a:t>oto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8936" y="1024401"/>
            <a:ext cx="34054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err="1" smtClean="0"/>
              <a:t>g</a:t>
            </a:r>
            <a:r>
              <a:rPr kumimoji="1" lang="en-US" altLang="ja-JP" sz="2800" b="1" dirty="0" err="1" smtClean="0"/>
              <a:t>oto</a:t>
            </a:r>
            <a:r>
              <a:rPr kumimoji="1" lang="en-US" altLang="ja-JP" sz="2800" dirty="0" smtClean="0"/>
              <a:t> statements has the following form.</a:t>
            </a:r>
          </a:p>
          <a:p>
            <a:r>
              <a:rPr lang="en-US" altLang="ja-JP" sz="2800" b="1" dirty="0" smtClean="0"/>
              <a:t>    </a:t>
            </a:r>
            <a:r>
              <a:rPr lang="en-US" altLang="ja-JP" sz="2800" b="1" dirty="0" err="1" smtClean="0"/>
              <a:t>goto</a:t>
            </a:r>
            <a:r>
              <a:rPr lang="en-US" altLang="ja-JP" sz="2800" b="1" dirty="0" smtClean="0"/>
              <a:t> </a:t>
            </a:r>
            <a:r>
              <a:rPr lang="en-US" altLang="ja-JP" sz="2800" i="1" dirty="0" smtClean="0"/>
              <a:t>label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5092" y="5745711"/>
            <a:ext cx="6093058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Now the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statement as well as the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statement is single entry / two exits. </a:t>
            </a:r>
            <a:endParaRPr kumimoji="1" lang="ja-JP" altLang="en-US" sz="2800" dirty="0"/>
          </a:p>
        </p:txBody>
      </p:sp>
      <p:cxnSp>
        <p:nvCxnSpPr>
          <p:cNvPr id="27" name="直線矢印コネクタ 26"/>
          <p:cNvCxnSpPr/>
          <p:nvPr/>
        </p:nvCxnSpPr>
        <p:spPr>
          <a:xfrm rot="16200000" flipH="1">
            <a:off x="6878472" y="859811"/>
            <a:ext cx="627798" cy="2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230574" y="364054"/>
            <a:ext cx="966931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</a:t>
            </a:r>
          </a:p>
        </p:txBody>
      </p:sp>
      <p:sp>
        <p:nvSpPr>
          <p:cNvPr id="29" name="ひし形 28"/>
          <p:cNvSpPr/>
          <p:nvPr/>
        </p:nvSpPr>
        <p:spPr>
          <a:xfrm>
            <a:off x="6458403" y="213650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x&gt;0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0" name="図形 29"/>
          <p:cNvCxnSpPr>
            <a:stCxn id="29" idx="1"/>
          </p:cNvCxnSpPr>
          <p:nvPr/>
        </p:nvCxnSpPr>
        <p:spPr>
          <a:xfrm rot="10800000" flipV="1">
            <a:off x="6029775" y="249369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5400000">
            <a:off x="6612351" y="4401386"/>
            <a:ext cx="3807729" cy="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708479" y="5945131"/>
            <a:ext cx="718190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94739" y="2027322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825279" y="2003307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F</a:t>
            </a:r>
            <a:endParaRPr kumimoji="1" lang="ja-JP" altLang="en-US" sz="2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80875" y="4294992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x := x-1</a:t>
            </a:r>
          </a:p>
        </p:txBody>
      </p:sp>
      <p:sp>
        <p:nvSpPr>
          <p:cNvPr id="36" name="ひし形 35"/>
          <p:cNvSpPr/>
          <p:nvPr/>
        </p:nvSpPr>
        <p:spPr>
          <a:xfrm>
            <a:off x="5327914" y="314871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  <a:sym typeface="Symbol"/>
              </a:rPr>
              <a:t>x=8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37" name="直線コネクタ 36"/>
          <p:cNvCxnSpPr>
            <a:stCxn id="36" idx="3"/>
          </p:cNvCxnSpPr>
          <p:nvPr/>
        </p:nvCxnSpPr>
        <p:spPr>
          <a:xfrm>
            <a:off x="6756674" y="3505906"/>
            <a:ext cx="1036216" cy="1562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66439" y="3686716"/>
            <a:ext cx="349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F</a:t>
            </a:r>
            <a:endParaRPr kumimoji="1" lang="ja-JP" altLang="en-US" sz="2800" dirty="0"/>
          </a:p>
        </p:txBody>
      </p:sp>
      <p:cxnSp>
        <p:nvCxnSpPr>
          <p:cNvPr id="39" name="直線コネクタ 38"/>
          <p:cNvCxnSpPr/>
          <p:nvPr/>
        </p:nvCxnSpPr>
        <p:spPr>
          <a:xfrm rot="10800000">
            <a:off x="7902073" y="2497533"/>
            <a:ext cx="6141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6" idx="2"/>
          </p:cNvCxnSpPr>
          <p:nvPr/>
        </p:nvCxnSpPr>
        <p:spPr>
          <a:xfrm rot="16200000" flipH="1">
            <a:off x="5785207" y="4120183"/>
            <a:ext cx="517839" cy="366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4772456" y="1924152"/>
            <a:ext cx="17911" cy="315281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6200000" flipH="1">
            <a:off x="5870967" y="4894654"/>
            <a:ext cx="370062" cy="38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4790364" y="5076963"/>
            <a:ext cx="1269242" cy="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3998794" y="928049"/>
            <a:ext cx="3166283" cy="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6709255" y="3040350"/>
            <a:ext cx="359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T</a:t>
            </a:r>
            <a:endParaRPr kumimoji="1" lang="ja-JP" altLang="en-US" sz="2800" dirty="0"/>
          </a:p>
        </p:txBody>
      </p:sp>
      <p:cxnSp>
        <p:nvCxnSpPr>
          <p:cNvPr id="49" name="直線コネクタ 48"/>
          <p:cNvCxnSpPr/>
          <p:nvPr/>
        </p:nvCxnSpPr>
        <p:spPr>
          <a:xfrm rot="16200000" flipH="1">
            <a:off x="6810249" y="4503751"/>
            <a:ext cx="1992560" cy="20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6474485" y="1074337"/>
            <a:ext cx="13917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x := x - 4</a:t>
            </a:r>
            <a:endParaRPr lang="ja-JP" altLang="en-US" sz="2800" dirty="0"/>
          </a:p>
        </p:txBody>
      </p:sp>
      <p:cxnSp>
        <p:nvCxnSpPr>
          <p:cNvPr id="53" name="直線コネクタ 52"/>
          <p:cNvCxnSpPr>
            <a:stCxn id="52" idx="2"/>
            <a:endCxn id="29" idx="0"/>
          </p:cNvCxnSpPr>
          <p:nvPr/>
        </p:nvCxnSpPr>
        <p:spPr>
          <a:xfrm rot="16200000" flipH="1">
            <a:off x="6902092" y="1865814"/>
            <a:ext cx="538949" cy="2434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4776716" y="1921878"/>
            <a:ext cx="2404284" cy="2275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>
            <a:off x="3985146" y="5500051"/>
            <a:ext cx="38350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/>
          <p:nvPr/>
        </p:nvCxnSpPr>
        <p:spPr>
          <a:xfrm rot="5400000">
            <a:off x="1705978" y="3209498"/>
            <a:ext cx="4574259" cy="11365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4339988" y="1744564"/>
            <a:ext cx="3896347" cy="3501957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正方形/長方形 94"/>
          <p:cNvSpPr/>
          <p:nvPr/>
        </p:nvSpPr>
        <p:spPr>
          <a:xfrm>
            <a:off x="580030" y="2454281"/>
            <a:ext cx="243612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(ex.)</a:t>
            </a:r>
          </a:p>
          <a:p>
            <a:r>
              <a:rPr lang="en-US" altLang="ja-JP" sz="2800" dirty="0" smtClean="0"/>
              <a:t>   L:  x := x - 4;</a:t>
            </a:r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dirty="0" smtClean="0"/>
              <a:t>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x=8 </a:t>
            </a:r>
            <a:r>
              <a:rPr lang="en-US" altLang="ja-JP" sz="2800" b="1" dirty="0" smtClean="0"/>
              <a:t>then</a:t>
            </a:r>
          </a:p>
          <a:p>
            <a:r>
              <a:rPr lang="en-US" altLang="ja-JP" sz="2800" dirty="0" smtClean="0"/>
              <a:t>           </a:t>
            </a:r>
            <a:r>
              <a:rPr lang="en-US" altLang="ja-JP" sz="2800" b="1" dirty="0" err="1" smtClean="0"/>
              <a:t>goto</a:t>
            </a:r>
            <a:r>
              <a:rPr lang="en-US" altLang="ja-JP" sz="2800" dirty="0" smtClean="0"/>
              <a:t> L</a:t>
            </a:r>
          </a:p>
          <a:p>
            <a:r>
              <a:rPr lang="en-US" altLang="ja-JP" sz="2800" b="1" dirty="0" smtClean="0"/>
              <a:t>       else</a:t>
            </a:r>
          </a:p>
          <a:p>
            <a:r>
              <a:rPr lang="en-US" altLang="ja-JP" sz="2800" dirty="0" smtClean="0"/>
              <a:t>           x := x-1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5203452" y="2886229"/>
            <a:ext cx="1891086" cy="2023004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Exercise 6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2264" y="1610434"/>
            <a:ext cx="743821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Illustrate the control flow graph of the following program fragment.</a:t>
            </a:r>
          </a:p>
          <a:p>
            <a:r>
              <a:rPr lang="en-US" altLang="ja-JP" sz="2800" dirty="0" smtClean="0"/>
              <a:t>x := 10;</a:t>
            </a:r>
          </a:p>
          <a:p>
            <a:r>
              <a:rPr lang="en-US" altLang="ja-JP" sz="2800" dirty="0" smtClean="0"/>
              <a:t>sum := 0;</a:t>
            </a:r>
          </a:p>
          <a:p>
            <a:r>
              <a:rPr lang="en-US" altLang="ja-JP" sz="2800" dirty="0" smtClean="0"/>
              <a:t>L:  sum := sum + x;</a:t>
            </a:r>
          </a:p>
          <a:p>
            <a:r>
              <a:rPr lang="en-US" altLang="ja-JP" sz="2800" dirty="0" smtClean="0"/>
              <a:t>x := x – 1;</a:t>
            </a:r>
          </a:p>
          <a:p>
            <a:r>
              <a:rPr lang="en-US" altLang="ja-JP" sz="2800" dirty="0" smtClean="0"/>
              <a:t>if x &gt; 0 then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6258" y="97215"/>
            <a:ext cx="8229600" cy="65341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Exercise 7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6433" y="734037"/>
            <a:ext cx="815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How many entries and exits do the two </a:t>
            </a:r>
            <a:r>
              <a:rPr kumimoji="1" lang="en-US" altLang="ja-JP" sz="2800" b="1" dirty="0" smtClean="0"/>
              <a:t>if </a:t>
            </a:r>
            <a:r>
              <a:rPr kumimoji="1" lang="en-US" altLang="ja-JP" sz="2800" dirty="0" smtClean="0"/>
              <a:t>statements have?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19369" y="1595021"/>
            <a:ext cx="49814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 x&gt;0 </a:t>
            </a:r>
            <a:r>
              <a:rPr lang="en-US" altLang="ja-JP" sz="2800" b="1" dirty="0" smtClean="0"/>
              <a:t>do</a:t>
            </a:r>
          </a:p>
          <a:p>
            <a:r>
              <a:rPr lang="en-US" altLang="ja-JP" sz="2800" b="1" dirty="0" smtClean="0"/>
              <a:t>    begin</a:t>
            </a:r>
          </a:p>
          <a:p>
            <a:r>
              <a:rPr lang="en-US" altLang="ja-JP" sz="2800" b="1" dirty="0" smtClean="0"/>
              <a:t>        while </a:t>
            </a:r>
            <a:r>
              <a:rPr lang="en-US" altLang="ja-JP" sz="2800" dirty="0" smtClean="0"/>
              <a:t>y&gt;0</a:t>
            </a:r>
            <a:r>
              <a:rPr lang="en-US" altLang="ja-JP" sz="2800" b="1" dirty="0" smtClean="0"/>
              <a:t> do</a:t>
            </a:r>
          </a:p>
          <a:p>
            <a:r>
              <a:rPr lang="en-US" altLang="ja-JP" sz="2800" dirty="0" smtClean="0"/>
              <a:t>            </a:t>
            </a:r>
            <a:r>
              <a:rPr lang="en-US" altLang="ja-JP" sz="2800" b="1" dirty="0" smtClean="0"/>
              <a:t>begin</a:t>
            </a:r>
          </a:p>
          <a:p>
            <a:r>
              <a:rPr lang="en-US" altLang="ja-JP" sz="2800" dirty="0" smtClean="0"/>
              <a:t>        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x=3 </a:t>
            </a:r>
            <a:r>
              <a:rPr lang="en-US" altLang="ja-JP" sz="2800" b="1" dirty="0" smtClean="0"/>
              <a:t>then</a:t>
            </a:r>
          </a:p>
          <a:p>
            <a:r>
              <a:rPr kumimoji="1" lang="en-US" altLang="ja-JP" sz="2800" dirty="0" smtClean="0"/>
              <a:t>                    </a:t>
            </a:r>
            <a:r>
              <a:rPr kumimoji="1" lang="en-US" altLang="ja-JP" sz="2800" b="1" dirty="0" smtClean="0"/>
              <a:t>break</a:t>
            </a:r>
            <a:r>
              <a:rPr kumimoji="1" lang="en-US" altLang="ja-JP" sz="2800" dirty="0" smtClean="0"/>
              <a:t>;</a:t>
            </a:r>
          </a:p>
          <a:p>
            <a:r>
              <a:rPr lang="en-US" altLang="ja-JP" sz="2800" b="1" dirty="0" smtClean="0"/>
              <a:t>                </a:t>
            </a:r>
            <a:r>
              <a:rPr lang="en-US" altLang="ja-JP" sz="2800" dirty="0" smtClean="0"/>
              <a:t>L:</a:t>
            </a:r>
            <a:r>
              <a:rPr lang="en-US" altLang="ja-JP" sz="2800" b="1" dirty="0" smtClean="0"/>
              <a:t>  </a:t>
            </a:r>
            <a:r>
              <a:rPr lang="en-US" altLang="ja-JP" sz="2800" dirty="0" smtClean="0"/>
              <a:t>z := z + 1;</a:t>
            </a:r>
          </a:p>
          <a:p>
            <a:r>
              <a:rPr kumimoji="1" lang="en-US" altLang="ja-JP" sz="2800" dirty="0" smtClean="0"/>
              <a:t>                y := y - 1</a:t>
            </a:r>
          </a:p>
          <a:p>
            <a:r>
              <a:rPr kumimoji="1" lang="en-US" altLang="ja-JP" sz="2800" dirty="0" smtClean="0"/>
              <a:t>            </a:t>
            </a:r>
            <a:r>
              <a:rPr kumimoji="1" lang="en-US" altLang="ja-JP" sz="2800" b="1" dirty="0" smtClean="0"/>
              <a:t>end</a:t>
            </a:r>
            <a:r>
              <a:rPr kumimoji="1" lang="en-US" altLang="ja-JP" sz="2800" dirty="0" smtClean="0"/>
              <a:t>;</a:t>
            </a:r>
          </a:p>
          <a:p>
            <a:r>
              <a:rPr kumimoji="1" lang="en-US" altLang="ja-JP" sz="2800" dirty="0" smtClean="0"/>
              <a:t>        x := x – 1;</a:t>
            </a:r>
          </a:p>
          <a:p>
            <a:r>
              <a:rPr lang="en-US" altLang="ja-JP" sz="2800" dirty="0" smtClean="0"/>
              <a:t>   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x = 2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dirty="0" err="1" smtClean="0"/>
              <a:t>goto</a:t>
            </a:r>
            <a:r>
              <a:rPr lang="en-US" altLang="ja-JP" sz="2800" dirty="0" smtClean="0"/>
              <a:t> L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</a:t>
            </a:r>
            <a:r>
              <a:rPr lang="en-US" altLang="ja-JP" sz="2800" b="1" dirty="0" smtClean="0"/>
              <a:t> end</a:t>
            </a:r>
            <a:endParaRPr kumimoji="1"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9066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return</a:t>
            </a:r>
            <a:r>
              <a:rPr kumimoji="1" lang="en-US" altLang="ja-JP" dirty="0" smtClean="0"/>
              <a:t>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8276" y="1385733"/>
            <a:ext cx="7779224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Modula-2, </a:t>
            </a:r>
            <a:r>
              <a:rPr lang="en-US" altLang="ja-JP" sz="2800" b="1" dirty="0" smtClean="0"/>
              <a:t>r</a:t>
            </a:r>
            <a:r>
              <a:rPr kumimoji="1" lang="en-US" altLang="ja-JP" sz="2800" b="1" dirty="0" smtClean="0"/>
              <a:t>eturn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statements have either of the following forms.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</a:t>
            </a:r>
            <a:r>
              <a:rPr lang="en-US" altLang="ja-JP" sz="2800" b="1" dirty="0" smtClean="0"/>
              <a:t>return</a:t>
            </a:r>
            <a:endParaRPr lang="en-US" altLang="ja-JP" sz="2800" dirty="0"/>
          </a:p>
          <a:p>
            <a:r>
              <a:rPr lang="en-US" altLang="ja-JP" sz="2800" b="1" dirty="0" smtClean="0"/>
              <a:t>    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</a:p>
          <a:p>
            <a:r>
              <a:rPr lang="en-US" altLang="ja-JP" sz="2800" dirty="0" smtClean="0"/>
              <a:t>(In C, they are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; or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;.)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back to the caller (with carrying the value of </a:t>
            </a:r>
            <a:r>
              <a:rPr lang="en-US" altLang="ja-JP" sz="2800" i="1" dirty="0" smtClean="0"/>
              <a:t>E</a:t>
            </a:r>
            <a:r>
              <a:rPr lang="en-US" altLang="ja-JP" sz="2800" dirty="0" smtClean="0"/>
              <a:t>). </a:t>
            </a:r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A </a:t>
            </a:r>
            <a:r>
              <a:rPr lang="en-US" altLang="ja-JP" sz="2800" b="1" dirty="0" smtClean="0"/>
              <a:t>return</a:t>
            </a:r>
            <a:r>
              <a:rPr lang="en-US" altLang="ja-JP" sz="2800" dirty="0" smtClean="0"/>
              <a:t> statement sends control out of the enclosing procedure (or function), while a </a:t>
            </a:r>
            <a:r>
              <a:rPr lang="en-US" altLang="ja-JP" sz="2800" b="1" dirty="0" smtClean="0"/>
              <a:t>break</a:t>
            </a:r>
            <a:r>
              <a:rPr lang="en-US" altLang="ja-JP" sz="2800" dirty="0" smtClean="0"/>
              <a:t> statement sends control out of the enclosing loop.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Assignments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81069" y="1414237"/>
            <a:ext cx="819444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Basic units </a:t>
            </a:r>
            <a:r>
              <a:rPr lang="en-US" altLang="ja-JP" sz="2800" dirty="0" smtClean="0"/>
              <a:t>of</a:t>
            </a:r>
            <a:r>
              <a:rPr kumimoji="1" lang="en-US" altLang="ja-JP" sz="2800" dirty="0" smtClean="0"/>
              <a:t> imperative languages are assignments, which change the values of variables.</a:t>
            </a:r>
            <a:endParaRPr lang="en-US" altLang="ja-JP" sz="2800" dirty="0" smtClean="0"/>
          </a:p>
          <a:p>
            <a:r>
              <a:rPr lang="en-US" altLang="ja-JP" sz="2800" dirty="0" smtClean="0"/>
              <a:t>(Examples)</a:t>
            </a:r>
          </a:p>
          <a:p>
            <a:r>
              <a:rPr kumimoji="1" lang="en-US" altLang="ja-JP" sz="2800" dirty="0" smtClean="0"/>
              <a:t>   x := 2+3</a:t>
            </a:r>
          </a:p>
          <a:p>
            <a:r>
              <a:rPr lang="en-US" altLang="ja-JP" sz="2800" dirty="0" smtClean="0"/>
              <a:t>   x := a[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</a:t>
            </a:r>
          </a:p>
          <a:p>
            <a:r>
              <a:rPr kumimoji="1" lang="en-US" altLang="ja-JP" sz="2800" dirty="0" smtClean="0"/>
              <a:t>   a</a:t>
            </a:r>
            <a:r>
              <a:rPr lang="en-US" altLang="ja-JP" sz="2800" dirty="0" smtClean="0"/>
              <a:t>[</a:t>
            </a:r>
            <a:r>
              <a:rPr lang="en-US" altLang="ja-JP" sz="2800" dirty="0" err="1" smtClean="0"/>
              <a:t>i</a:t>
            </a:r>
            <a:r>
              <a:rPr lang="en-US" altLang="ja-JP" sz="2800" dirty="0" smtClean="0"/>
              <a:t>] := x</a:t>
            </a:r>
          </a:p>
          <a:p>
            <a:r>
              <a:rPr lang="en-US" altLang="ja-JP" sz="2800" dirty="0" smtClean="0"/>
              <a:t>Procedure calls can indirectly change the values of variables.</a:t>
            </a:r>
          </a:p>
          <a:p>
            <a:r>
              <a:rPr lang="en-US" altLang="ja-JP" sz="2800" dirty="0" smtClean="0"/>
              <a:t>(Example)</a:t>
            </a:r>
          </a:p>
          <a:p>
            <a:r>
              <a:rPr lang="ja-JP" altLang="en-US" sz="2800" dirty="0" smtClean="0"/>
              <a:t>   </a:t>
            </a:r>
            <a:r>
              <a:rPr lang="en-US" altLang="ja-JP" sz="2800" dirty="0" smtClean="0"/>
              <a:t>read(x)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S</a:t>
            </a:r>
            <a:r>
              <a:rPr lang="en-US" altLang="ja-JP" dirty="0" smtClean="0"/>
              <a:t>tructured programming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1349" y="1494387"/>
            <a:ext cx="7878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We should design programming languages so that we easily understand what </a:t>
            </a:r>
            <a:r>
              <a:rPr lang="en-US" altLang="ja-JP" sz="2800" dirty="0" smtClean="0"/>
              <a:t>kind of computations are performed when we see the program. </a:t>
            </a:r>
            <a:endParaRPr kumimoji="1"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1221749" y="2923809"/>
            <a:ext cx="6921510" cy="13849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800" i="1" dirty="0" smtClean="0"/>
              <a:t>Structured programming</a:t>
            </a:r>
            <a:r>
              <a:rPr lang="ja-JP" altLang="en-US" sz="2800" dirty="0" smtClean="0"/>
              <a:t>：</a:t>
            </a:r>
            <a:r>
              <a:rPr lang="en-US" altLang="ja-JP" sz="2800" dirty="0"/>
              <a:t>The structure of program text should help us understand what the program </a:t>
            </a:r>
            <a:r>
              <a:rPr lang="en-US" altLang="ja-JP" sz="2800" dirty="0" smtClean="0"/>
              <a:t>does.</a:t>
            </a:r>
            <a:endParaRPr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1974" y="4497499"/>
            <a:ext cx="7478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Carefully designed structured programs can be just as efficient as unstructured ones. </a:t>
            </a:r>
            <a:endParaRPr kumimoji="1"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1213181" y="5500107"/>
            <a:ext cx="7316218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[Reference] </a:t>
            </a:r>
            <a:r>
              <a:rPr lang="en-US" altLang="ja-JP" sz="2400" dirty="0" err="1" smtClean="0"/>
              <a:t>Edsger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Dijkstra</a:t>
            </a:r>
            <a:r>
              <a:rPr lang="en-US" altLang="ja-JP" sz="2400" dirty="0" smtClean="0"/>
              <a:t>, “Go to statement considered harmful”, </a:t>
            </a:r>
            <a:r>
              <a:rPr lang="en-US" altLang="ja-JP" sz="2400" i="1" dirty="0" smtClean="0"/>
              <a:t>Communication of the ACM</a:t>
            </a:r>
            <a:r>
              <a:rPr lang="en-US" altLang="ja-JP" sz="2400" dirty="0" smtClean="0"/>
              <a:t>, Vol. 11, No. 3, pp. 147-148, 1968.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Syntax-directed control flow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6336" y="1536816"/>
            <a:ext cx="750176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i="1" dirty="0" smtClean="0"/>
              <a:t>Structured Control Flow</a:t>
            </a:r>
            <a:r>
              <a:rPr kumimoji="1" lang="en-US" altLang="ja-JP" sz="2800" dirty="0" smtClean="0"/>
              <a:t>: A program is structured if the flow of control through the program is evident from the syntactic structure of the program text. 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3313" y="3177442"/>
            <a:ext cx="7617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“</a:t>
            </a:r>
            <a:r>
              <a:rPr lang="en-US" altLang="ja-JP" sz="2800" dirty="0" smtClean="0"/>
              <a:t>Evident” is defined as </a:t>
            </a:r>
            <a:r>
              <a:rPr kumimoji="1" lang="en-US" altLang="ja-JP" sz="2800" i="1" dirty="0" smtClean="0"/>
              <a:t>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i="1" dirty="0" smtClean="0"/>
              <a:t>single exit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i="1" dirty="0" smtClean="0"/>
              <a:t>Statements</a:t>
            </a:r>
            <a:r>
              <a:rPr kumimoji="1" lang="en-US" altLang="ja-JP" sz="2800" dirty="0" smtClean="0"/>
              <a:t> specify actions and the flow of control around actions</a:t>
            </a:r>
            <a:r>
              <a:rPr lang="en-US" altLang="ja-JP" sz="2800" dirty="0" smtClean="0"/>
              <a:t>, which </a:t>
            </a:r>
            <a:r>
              <a:rPr lang="en-US" altLang="ja-JP" sz="2800" dirty="0"/>
              <a:t>w</a:t>
            </a:r>
            <a:r>
              <a:rPr lang="en-US" altLang="ja-JP" sz="2800" dirty="0" smtClean="0"/>
              <a:t>e illustrate in Pascal. </a:t>
            </a:r>
            <a:endParaRPr kumimoji="1" lang="en-US" altLang="ja-JP" sz="28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99807" y="4611916"/>
            <a:ext cx="670144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Compound statements (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Conditional statements (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,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-</a:t>
            </a:r>
            <a:r>
              <a:rPr lang="en-US" altLang="ja-JP" sz="2800" b="1" dirty="0" smtClean="0"/>
              <a:t>else</a:t>
            </a:r>
            <a:r>
              <a:rPr lang="en-US" altLang="ja-JP" sz="2800" dirty="0" smtClean="0"/>
              <a:t>)</a:t>
            </a:r>
          </a:p>
          <a:p>
            <a:r>
              <a:rPr lang="en-US" altLang="ja-JP" sz="2800" dirty="0" smtClean="0"/>
              <a:t>Looping constructs (</a:t>
            </a:r>
            <a:r>
              <a:rPr lang="en-US" altLang="ja-JP" sz="2800" b="1" dirty="0" smtClean="0"/>
              <a:t>while</a:t>
            </a:r>
            <a:r>
              <a:rPr lang="en-US" altLang="ja-JP" sz="2800" dirty="0" smtClean="0"/>
              <a:t>)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Selection (</a:t>
            </a:r>
            <a:r>
              <a:rPr lang="en-US" altLang="ja-JP" sz="2800" b="1" dirty="0" smtClean="0"/>
              <a:t>case</a:t>
            </a:r>
            <a:r>
              <a:rPr lang="en-US" altLang="ja-JP" sz="2800" dirty="0" smtClean="0"/>
              <a:t>)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statements --- assignments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57223" y="1643050"/>
            <a:ext cx="781804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Assignments are single entry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/ </a:t>
            </a:r>
            <a:r>
              <a:rPr kumimoji="1" lang="en-US" altLang="ja-JP" sz="2800" dirty="0" smtClean="0"/>
              <a:t>single exit.</a:t>
            </a:r>
          </a:p>
          <a:p>
            <a:r>
              <a:rPr lang="en-US" altLang="ja-JP" sz="2800" dirty="0" smtClean="0"/>
              <a:t>For example, an assignment statement</a:t>
            </a:r>
          </a:p>
          <a:p>
            <a:r>
              <a:rPr lang="en-US" altLang="ja-JP" sz="2800" dirty="0" smtClean="0"/>
              <a:t>    x := 3</a:t>
            </a:r>
          </a:p>
          <a:p>
            <a:r>
              <a:rPr lang="en-US" altLang="ja-JP" sz="2800" dirty="0" smtClean="0"/>
              <a:t>has the following control flow.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08711" y="4801481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 := 3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3308153" y="5369167"/>
            <a:ext cx="1418" cy="7226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2951587" y="4505131"/>
            <a:ext cx="714380" cy="1588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3469856" y="3872787"/>
            <a:ext cx="1810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Entry point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88060" y="5804604"/>
            <a:ext cx="15720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Exit point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2707363" y="4532705"/>
            <a:ext cx="1315656" cy="1102757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Sequences of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571612"/>
            <a:ext cx="550072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Pascal, a sequence of statements is represented by delimiting statements s1, s2, …, </a:t>
            </a:r>
            <a:r>
              <a:rPr lang="en-US" altLang="ja-JP" sz="2800" dirty="0" err="1" smtClean="0"/>
              <a:t>sn</a:t>
            </a:r>
            <a:r>
              <a:rPr lang="en-US" altLang="ja-JP" sz="2800" dirty="0" smtClean="0"/>
              <a:t> with semicolons.</a:t>
            </a:r>
          </a:p>
          <a:p>
            <a:r>
              <a:rPr lang="en-US" altLang="ja-JP" sz="2800" dirty="0" smtClean="0"/>
              <a:t>    s1; s2; …; </a:t>
            </a:r>
            <a:r>
              <a:rPr lang="en-US" altLang="ja-JP" sz="2800" dirty="0" err="1" smtClean="0"/>
              <a:t>sn</a:t>
            </a:r>
            <a:endParaRPr lang="en-US" altLang="ja-JP" sz="28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768132" y="4013221"/>
            <a:ext cx="2452890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(ex. ) temp := x;  </a:t>
            </a:r>
          </a:p>
          <a:p>
            <a:r>
              <a:rPr lang="en-US" altLang="ja-JP" sz="2800" dirty="0" smtClean="0"/>
              <a:t>          x := y;  </a:t>
            </a:r>
          </a:p>
          <a:p>
            <a:r>
              <a:rPr lang="en-US" altLang="ja-JP" sz="2800" dirty="0" smtClean="0"/>
              <a:t>          y := temp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1033" y="202367"/>
            <a:ext cx="8929718" cy="892022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Compound statements (or blocks)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9570" y="1164133"/>
            <a:ext cx="7206316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In Pascal, by surrounding a sequence of statements by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and </a:t>
            </a:r>
            <a:r>
              <a:rPr lang="en-US" altLang="ja-JP" sz="2800" b="1" dirty="0" smtClean="0"/>
              <a:t>end</a:t>
            </a:r>
            <a:r>
              <a:rPr lang="en-US" altLang="ja-JP" sz="2800" dirty="0" smtClean="0"/>
              <a:t>, we get a statement called a </a:t>
            </a:r>
            <a:r>
              <a:rPr lang="en-US" altLang="ja-JP" sz="2800" i="1" dirty="0" smtClean="0"/>
              <a:t>compound statement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o</a:t>
            </a:r>
            <a:r>
              <a:rPr lang="en-US" altLang="ja-JP" sz="2800" dirty="0" smtClean="0"/>
              <a:t>r a </a:t>
            </a:r>
            <a:r>
              <a:rPr lang="en-US" altLang="ja-JP" sz="2800" i="1" dirty="0" smtClean="0"/>
              <a:t>block</a:t>
            </a:r>
            <a:r>
              <a:rPr lang="en-US" altLang="ja-JP" sz="2800" dirty="0" smtClean="0"/>
              <a:t>. </a:t>
            </a:r>
          </a:p>
          <a:p>
            <a:r>
              <a:rPr lang="en-US" altLang="ja-JP" sz="2800" dirty="0" smtClean="0"/>
              <a:t>(ex.)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temp := x;  x := y;  y := temp </a:t>
            </a:r>
            <a:r>
              <a:rPr lang="en-US" altLang="ja-JP" sz="2800" b="1" dirty="0" smtClean="0"/>
              <a:t>end</a:t>
            </a:r>
            <a:endParaRPr lang="en-US" altLang="ja-JP" sz="2800" dirty="0" smtClean="0"/>
          </a:p>
          <a:p>
            <a:r>
              <a:rPr lang="en-US" altLang="ja-JP" sz="2800" dirty="0" smtClean="0"/>
              <a:t>We can write a compound statement wherever a statement can appear. The number of statements in a compound statement can be 0, so </a:t>
            </a:r>
            <a:r>
              <a:rPr lang="en-US" altLang="ja-JP" sz="2800" b="1" dirty="0" smtClean="0"/>
              <a:t>begin end </a:t>
            </a:r>
            <a:r>
              <a:rPr lang="en-US" altLang="ja-JP" sz="2800" dirty="0" smtClean="0"/>
              <a:t>is a compound statement. </a:t>
            </a:r>
          </a:p>
          <a:p>
            <a:r>
              <a:rPr lang="en-US" altLang="ja-JP" sz="2800" dirty="0" smtClean="0"/>
              <a:t>A compound statement is single entry / single exit when each of the statements in the compound statement is single entry / single exit. 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72242" y="2714620"/>
            <a:ext cx="1558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temp := x 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 rot="5400000">
            <a:off x="7765548" y="346432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>
            <a:off x="8015184" y="1901303"/>
            <a:ext cx="8037" cy="813317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8077398" y="1566743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84442" y="5835061"/>
            <a:ext cx="64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15118" y="3786190"/>
            <a:ext cx="1031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x := y </a:t>
            </a:r>
          </a:p>
        </p:txBody>
      </p:sp>
      <p:cxnSp>
        <p:nvCxnSpPr>
          <p:cNvPr id="29" name="直線矢印コネクタ 28"/>
          <p:cNvCxnSpPr/>
          <p:nvPr/>
        </p:nvCxnSpPr>
        <p:spPr>
          <a:xfrm rot="5400000">
            <a:off x="7765548" y="4535892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443680" y="4786322"/>
            <a:ext cx="1564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  y := temp </a:t>
            </a:r>
          </a:p>
        </p:txBody>
      </p:sp>
      <p:cxnSp>
        <p:nvCxnSpPr>
          <p:cNvPr id="31" name="直線矢印コネクタ 30"/>
          <p:cNvCxnSpPr/>
          <p:nvPr/>
        </p:nvCxnSpPr>
        <p:spPr>
          <a:xfrm>
            <a:off x="8015979" y="5214950"/>
            <a:ext cx="7242" cy="8616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7498478" y="2540141"/>
            <a:ext cx="1361287" cy="828968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7506386" y="3521213"/>
            <a:ext cx="1110022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7544711" y="4571028"/>
            <a:ext cx="1361287" cy="927836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角丸四角形 17"/>
          <p:cNvSpPr/>
          <p:nvPr/>
        </p:nvSpPr>
        <p:spPr>
          <a:xfrm>
            <a:off x="7407220" y="2350011"/>
            <a:ext cx="1589434" cy="3346293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Conditional statements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2354" y="1372604"/>
            <a:ext cx="89387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In </a:t>
            </a:r>
            <a:r>
              <a:rPr kumimoji="1" lang="en-US" altLang="ja-JP" sz="2800" dirty="0" smtClean="0"/>
              <a:t>Pascal</a:t>
            </a:r>
            <a:r>
              <a:rPr lang="en-US" altLang="ja-JP" sz="2800" dirty="0" smtClean="0"/>
              <a:t>, a conditional statement has either of the following form (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is an expression, </a:t>
            </a:r>
            <a:r>
              <a:rPr kumimoji="1" lang="en-US" altLang="ja-JP" sz="2800" i="1" dirty="0" smtClean="0"/>
              <a:t>S</a:t>
            </a:r>
            <a:r>
              <a:rPr kumimoji="1" lang="en-US" altLang="ja-JP" sz="2800" dirty="0" smtClean="0"/>
              <a:t> (with a subscript) is a statement).</a:t>
            </a:r>
          </a:p>
          <a:p>
            <a:r>
              <a:rPr lang="en-US" altLang="ja-JP" sz="2800" b="1" dirty="0"/>
              <a:t> </a:t>
            </a:r>
            <a:r>
              <a:rPr lang="en-US" altLang="ja-JP" sz="2800" b="1" dirty="0" smtClean="0"/>
              <a:t>    </a:t>
            </a:r>
            <a:r>
              <a:rPr kumimoji="1" lang="en-US" altLang="ja-JP" sz="2800" b="1" dirty="0" smtClean="0"/>
              <a:t>if </a:t>
            </a:r>
            <a:r>
              <a:rPr lang="en-US" altLang="ja-JP" sz="2800" i="1" dirty="0"/>
              <a:t>E</a:t>
            </a:r>
            <a:r>
              <a:rPr kumimoji="1" lang="ja-JP" altLang="en-US" sz="2800" b="1" dirty="0" smtClean="0"/>
              <a:t>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kumimoji="1" lang="ja-JP" altLang="en-US" sz="2800" dirty="0" smtClean="0"/>
              <a:t>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endParaRPr kumimoji="1" lang="en-US" altLang="ja-JP" sz="2800" baseline="-25000" dirty="0" smtClean="0"/>
          </a:p>
          <a:p>
            <a:r>
              <a:rPr lang="en-US" altLang="ja-JP" sz="2800" dirty="0" smtClean="0"/>
              <a:t>    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E</a:t>
            </a:r>
            <a:r>
              <a:rPr lang="ja-JP" altLang="en-US" sz="2800" dirty="0" smtClean="0"/>
              <a:t> </a:t>
            </a:r>
            <a:r>
              <a:rPr lang="en-US" altLang="ja-JP" sz="2800" b="1" dirty="0" smtClean="0"/>
              <a:t>then</a:t>
            </a:r>
            <a:r>
              <a:rPr lang="en-US" altLang="ja-JP" sz="2800" dirty="0" smtClean="0"/>
              <a:t> </a:t>
            </a:r>
            <a:r>
              <a:rPr lang="en-US" altLang="ja-JP" sz="2800" i="1" dirty="0"/>
              <a:t>S</a:t>
            </a:r>
            <a:endParaRPr kumimoji="1" lang="en-US" altLang="ja-JP" sz="2800" i="1" dirty="0" smtClean="0"/>
          </a:p>
        </p:txBody>
      </p:sp>
      <p:cxnSp>
        <p:nvCxnSpPr>
          <p:cNvPr id="5" name="直線矢印コネクタ 4"/>
          <p:cNvCxnSpPr/>
          <p:nvPr/>
        </p:nvCxnSpPr>
        <p:spPr>
          <a:xfrm rot="5400000">
            <a:off x="6515059" y="2928537"/>
            <a:ext cx="571504" cy="794"/>
          </a:xfrm>
          <a:prstGeom prst="straightConnector1">
            <a:avLst/>
          </a:prstGeom>
          <a:ln>
            <a:solidFill>
              <a:schemeClr val="tx1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6856640" y="2402267"/>
            <a:ext cx="85151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Entry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9437" y="3177447"/>
            <a:ext cx="429476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(ex. ) </a:t>
            </a:r>
            <a:r>
              <a:rPr kumimoji="1" lang="en-US" altLang="ja-JP" sz="2800" b="1" dirty="0" smtClean="0"/>
              <a:t>if</a:t>
            </a:r>
            <a:r>
              <a:rPr kumimoji="1" lang="en-US" altLang="ja-JP" sz="2800" dirty="0" smtClean="0"/>
              <a:t> x=0 </a:t>
            </a:r>
            <a:r>
              <a:rPr kumimoji="1" lang="en-US" altLang="ja-JP" sz="2800" b="1" dirty="0" smtClean="0"/>
              <a:t>then</a:t>
            </a:r>
            <a:r>
              <a:rPr kumimoji="1" lang="en-US" altLang="ja-JP" sz="2800" dirty="0" smtClean="0"/>
              <a:t> </a:t>
            </a:r>
          </a:p>
          <a:p>
            <a:r>
              <a:rPr lang="en-US" altLang="ja-JP" sz="2800" dirty="0" smtClean="0"/>
              <a:t>              </a:t>
            </a:r>
            <a:r>
              <a:rPr lang="en-US" altLang="ja-JP" sz="2800" b="1" dirty="0" smtClean="0"/>
              <a:t>begin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x:=1; y:=3 </a:t>
            </a:r>
            <a:r>
              <a:rPr kumimoji="1" lang="en-US" altLang="ja-JP" sz="2800" b="1" dirty="0" smtClean="0"/>
              <a:t>end</a:t>
            </a:r>
          </a:p>
          <a:p>
            <a:r>
              <a:rPr lang="en-US" altLang="ja-JP" sz="2800" b="1" dirty="0" smtClean="0"/>
              <a:t>          </a:t>
            </a:r>
            <a:r>
              <a:rPr kumimoji="1" lang="en-US" altLang="ja-JP" sz="2800" b="1" dirty="0" smtClean="0"/>
              <a:t>else</a:t>
            </a:r>
            <a:r>
              <a:rPr kumimoji="1" lang="en-US" altLang="ja-JP" sz="2800" dirty="0" smtClean="0"/>
              <a:t> x:=2</a:t>
            </a:r>
            <a:endParaRPr kumimoji="1" lang="ja-JP" altLang="en-US" sz="2800" dirty="0"/>
          </a:p>
        </p:txBody>
      </p:sp>
      <p:sp>
        <p:nvSpPr>
          <p:cNvPr id="8" name="ひし形 7"/>
          <p:cNvSpPr/>
          <p:nvPr/>
        </p:nvSpPr>
        <p:spPr>
          <a:xfrm>
            <a:off x="6086034" y="3214686"/>
            <a:ext cx="1428760" cy="71438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x=0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図形 10"/>
          <p:cNvCxnSpPr>
            <a:stCxn id="8" idx="1"/>
          </p:cNvCxnSpPr>
          <p:nvPr/>
        </p:nvCxnSpPr>
        <p:spPr>
          <a:xfrm rot="10800000" flipV="1">
            <a:off x="5657406" y="3571876"/>
            <a:ext cx="428628" cy="64294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図形 12"/>
          <p:cNvCxnSpPr>
            <a:stCxn id="8" idx="3"/>
          </p:cNvCxnSpPr>
          <p:nvPr/>
        </p:nvCxnSpPr>
        <p:spPr>
          <a:xfrm>
            <a:off x="7514794" y="3571876"/>
            <a:ext cx="439984" cy="70985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32731" y="4201171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x:=1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05097" y="4167626"/>
            <a:ext cx="880369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x:=2</a:t>
            </a:r>
          </a:p>
        </p:txBody>
      </p:sp>
      <p:cxnSp>
        <p:nvCxnSpPr>
          <p:cNvPr id="17" name="図形 16"/>
          <p:cNvCxnSpPr/>
          <p:nvPr/>
        </p:nvCxnSpPr>
        <p:spPr>
          <a:xfrm rot="16200000" flipH="1">
            <a:off x="5979546" y="5255110"/>
            <a:ext cx="467029" cy="1111309"/>
          </a:xfrm>
          <a:prstGeom prst="bentConnector2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rot="5400000">
            <a:off x="6482975" y="6330020"/>
            <a:ext cx="5714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807535" y="6262827"/>
            <a:ext cx="6419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400" dirty="0" smtClean="0"/>
              <a:t>Exit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61391" y="4518311"/>
            <a:ext cx="40777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conditional </a:t>
            </a:r>
            <a:r>
              <a:rPr lang="en-US" altLang="ja-JP" sz="2800" dirty="0" smtClean="0"/>
              <a:t>statement </a:t>
            </a:r>
            <a:r>
              <a:rPr lang="en-US" altLang="ja-JP" sz="2800" b="1" dirty="0"/>
              <a:t>if </a:t>
            </a:r>
            <a:r>
              <a:rPr lang="en-US" altLang="ja-JP" sz="2800" i="1" dirty="0"/>
              <a:t>E</a:t>
            </a:r>
            <a:r>
              <a:rPr lang="ja-JP" altLang="en-US" sz="2800" b="1" dirty="0"/>
              <a:t> </a:t>
            </a:r>
            <a:r>
              <a:rPr lang="en-US" altLang="ja-JP" sz="2800" b="1" dirty="0"/>
              <a:t>then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ja-JP" altLang="en-US" sz="2800" dirty="0" smtClean="0"/>
              <a:t> </a:t>
            </a:r>
            <a:r>
              <a:rPr lang="en-US" altLang="ja-JP" sz="2800" b="1" dirty="0"/>
              <a:t>else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/>
              <a:t>is single entry / single exit when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kumimoji="1" lang="en-US" altLang="ja-JP" sz="2800" dirty="0" smtClean="0"/>
              <a:t>and</a:t>
            </a:r>
            <a:r>
              <a:rPr kumimoji="1" lang="en-US" altLang="ja-JP" sz="2800" b="1" dirty="0" smtClean="0"/>
              <a:t> </a:t>
            </a:r>
            <a:r>
              <a:rPr lang="en-US" altLang="ja-JP" sz="2800" i="1" dirty="0" smtClean="0"/>
              <a:t>S</a:t>
            </a:r>
            <a:r>
              <a:rPr lang="en-US" altLang="ja-JP" sz="2800" baseline="-25000" dirty="0" smtClean="0"/>
              <a:t>2</a:t>
            </a:r>
            <a:r>
              <a:rPr kumimoji="1" lang="en-US" altLang="ja-JP" sz="2800" dirty="0" smtClean="0"/>
              <a:t> are single entry and single exit. 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794954" y="31667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T</a:t>
            </a:r>
            <a:endParaRPr kumimoji="1" lang="ja-JP" altLang="en-US" sz="2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467685" y="3146094"/>
            <a:ext cx="326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F</a:t>
            </a:r>
            <a:endParaRPr kumimoji="1" lang="ja-JP" altLang="en-US" sz="2400" dirty="0"/>
          </a:p>
        </p:txBody>
      </p:sp>
      <p:cxnSp>
        <p:nvCxnSpPr>
          <p:cNvPr id="20" name="直線矢印コネクタ 19"/>
          <p:cNvCxnSpPr/>
          <p:nvPr/>
        </p:nvCxnSpPr>
        <p:spPr>
          <a:xfrm rot="5400000">
            <a:off x="5425909" y="4890733"/>
            <a:ext cx="500066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076745" y="5100220"/>
            <a:ext cx="1213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 y := 3 </a:t>
            </a:r>
          </a:p>
        </p:txBody>
      </p:sp>
      <p:cxnSp>
        <p:nvCxnSpPr>
          <p:cNvPr id="26" name="直線コネクタ 25"/>
          <p:cNvCxnSpPr/>
          <p:nvPr/>
        </p:nvCxnSpPr>
        <p:spPr>
          <a:xfrm rot="16200000" flipH="1">
            <a:off x="7306377" y="5381423"/>
            <a:ext cx="1321568" cy="75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6765434" y="6045960"/>
            <a:ext cx="1204554" cy="77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7544110" y="4015554"/>
            <a:ext cx="866965" cy="866992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5262926" y="3924586"/>
            <a:ext cx="866965" cy="1824953"/>
          </a:xfrm>
          <a:prstGeom prst="round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5057292" y="2996454"/>
            <a:ext cx="3551511" cy="323221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1770</Words>
  <Application>Microsoft Macintosh PowerPoint</Application>
  <PresentationFormat>画面に合わせる (4:3)</PresentationFormat>
  <Paragraphs>271</Paragraphs>
  <Slides>24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Principle of Programming Languages 2: Imperative languages</vt:lpstr>
      <vt:lpstr>Imperative languages</vt:lpstr>
      <vt:lpstr>Assignments</vt:lpstr>
      <vt:lpstr>Structured programming</vt:lpstr>
      <vt:lpstr>Syntax-directed control flow</vt:lpstr>
      <vt:lpstr>Basic statements --- assignments</vt:lpstr>
      <vt:lpstr>Sequences of statements</vt:lpstr>
      <vt:lpstr>Compound statements (or blocks)</vt:lpstr>
      <vt:lpstr>Conditional statements</vt:lpstr>
      <vt:lpstr>if-then statements</vt:lpstr>
      <vt:lpstr>Exercise 1</vt:lpstr>
      <vt:lpstr>Loop statements (while statements)</vt:lpstr>
      <vt:lpstr>Selection</vt:lpstr>
      <vt:lpstr>Exercise 2</vt:lpstr>
      <vt:lpstr>Handling special cases in loops</vt:lpstr>
      <vt:lpstr>An example using a break statement</vt:lpstr>
      <vt:lpstr>Exercise 3</vt:lpstr>
      <vt:lpstr>Exercise 4</vt:lpstr>
      <vt:lpstr>An example using a continue statement</vt:lpstr>
      <vt:lpstr>Exercise 5</vt:lpstr>
      <vt:lpstr>goto statements</vt:lpstr>
      <vt:lpstr>Exercise 6</vt:lpstr>
      <vt:lpstr>Exercise 7</vt:lpstr>
      <vt:lpstr>return statements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第５回</dc:title>
  <dc:creator>sasano</dc:creator>
  <cp:lastModifiedBy>Sasano Isao</cp:lastModifiedBy>
  <cp:revision>739</cp:revision>
  <dcterms:created xsi:type="dcterms:W3CDTF">2009-10-16T09:27:11Z</dcterms:created>
  <dcterms:modified xsi:type="dcterms:W3CDTF">2019-10-02T03:20:50Z</dcterms:modified>
</cp:coreProperties>
</file>