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6" r:id="rId22"/>
    <p:sldId id="281" r:id="rId23"/>
    <p:sldId id="283" r:id="rId24"/>
    <p:sldId id="287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19/10/02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11: 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b="0" dirty="0" smtClean="0"/>
              <a:t> </a:t>
            </a:r>
            <a:r>
              <a:rPr kumimoji="1" lang="en-US" altLang="ja-JP" sz="3200" b="0" dirty="0" smtClean="0"/>
              <a:t>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fortran</a:t>
            </a:r>
            <a:r>
              <a:rPr kumimoji="1" lang="en-US" altLang="ja-JP" sz="2800" dirty="0" smtClean="0"/>
              <a:t>, algol60).</a:t>
            </a:r>
          </a:p>
          <a:p>
            <a:r>
              <a:rPr lang="en-US" altLang="ja-JP" sz="2800" dirty="0"/>
              <a:t>l</a:t>
            </a:r>
            <a:r>
              <a:rPr lang="en-US" altLang="ja-JP" sz="2800" dirty="0" smtClean="0"/>
              <a:t>ink(algol60, </a:t>
            </a:r>
            <a:r>
              <a:rPr lang="en-US" altLang="ja-JP" sz="2800" dirty="0" err="1" smtClean="0"/>
              <a:t>cpl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cpl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bcpl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c).</a:t>
            </a:r>
          </a:p>
          <a:p>
            <a:r>
              <a:rPr kumimoji="1" lang="en-US" altLang="ja-JP" sz="2800" dirty="0" smtClean="0"/>
              <a:t>link(c,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link(algol60, simula67).</a:t>
            </a:r>
          </a:p>
          <a:p>
            <a:r>
              <a:rPr kumimoji="1" lang="en-US" altLang="ja-JP" sz="2800" dirty="0" smtClean="0"/>
              <a:t>link(simula67,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</a:t>
            </a:r>
            <a:r>
              <a:rPr lang="en-US" altLang="ja-JP" sz="2800" dirty="0" smtClean="0"/>
              <a:t>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 smtClean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query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….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 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…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/>
              <a:t>?</a:t>
            </a:r>
            <a:endParaRPr lang="en-US" altLang="ja-JP" sz="2800" dirty="0" smtClean="0"/>
          </a:p>
          <a:p>
            <a:r>
              <a:rPr lang="en-US" altLang="ja-JP" sz="2800" dirty="0" smtClean="0"/>
              <a:t>Queries are also called </a:t>
            </a:r>
            <a:r>
              <a:rPr lang="en-US" altLang="ja-JP" sz="2800" i="1" dirty="0" smtClean="0"/>
              <a:t>goals</a:t>
            </a:r>
            <a:r>
              <a:rPr lang="en-US" altLang="ja-JP" sz="2800" dirty="0" smtClean="0"/>
              <a:t>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Terms in a query may be called as </a:t>
            </a:r>
            <a:r>
              <a:rPr lang="en-US" altLang="ja-JP" sz="2800" i="1" dirty="0" err="1" smtClean="0"/>
              <a:t>subgoals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(ex.) 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</a:t>
            </a:r>
            <a:r>
              <a:rPr kumimoji="1" lang="en-US" altLang="ja-JP" sz="2800" i="1" dirty="0" smtClean="0"/>
              <a:t>yes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</a:t>
            </a:r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   M=</a:t>
            </a:r>
            <a:r>
              <a:rPr lang="en-US" altLang="ja-JP" sz="2800" i="1" dirty="0" err="1" smtClean="0"/>
              <a:t>bcpl</a:t>
            </a:r>
            <a:endParaRPr lang="en-US" altLang="ja-JP" sz="2800" i="1" dirty="0" smtClean="0"/>
          </a:p>
          <a:p>
            <a:r>
              <a:rPr kumimoji="1" lang="en-US" altLang="ja-JP" sz="2400" dirty="0" smtClean="0"/>
              <a:t>By typing </a:t>
            </a:r>
            <a:r>
              <a:rPr lang="en-US" altLang="ja-JP" sz="2400" dirty="0" smtClean="0"/>
              <a:t>return here, Prolog responds with yes to indicate that there might be more solutions and immediately prompts for the next query. By typing ;, Prolog responds with another solution or with no to indicate that no further solutions can be found.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Is there any L and M satisfying link(algol60,L) and link(L,M)?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bcpl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 smtClean="0"/>
              <a:t> 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M=smalltalk80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/>
              <a:t> </a:t>
            </a:r>
            <a:r>
              <a:rPr lang="en-US" altLang="ja-JP" sz="2800" i="1" dirty="0" smtClean="0"/>
              <a:t>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If Prolog found there are no more solutions it responds with </a:t>
            </a:r>
            <a:r>
              <a:rPr kumimoji="1" lang="en-US" altLang="ja-JP" sz="2400" i="1" dirty="0" smtClean="0"/>
              <a:t>yes</a:t>
            </a:r>
            <a:r>
              <a:rPr kumimoji="1" lang="en-US" altLang="ja-JP" sz="2400" dirty="0" smtClean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 smtClean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rule </a:t>
            </a:r>
            <a:r>
              <a:rPr lang="en-US" altLang="ja-JP" sz="2800" dirty="0" smtClean="0"/>
              <a:t>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 :-  </a:t>
            </a:r>
            <a:r>
              <a:rPr lang="en-US" altLang="ja-JP" sz="2800" dirty="0" smtClean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?</a:t>
            </a:r>
            <a:endParaRPr lang="en-US" altLang="ja-JP" sz="2800" dirty="0"/>
          </a:p>
          <a:p>
            <a:r>
              <a:rPr lang="en-US" altLang="ja-JP" sz="2800" dirty="0" smtClean="0"/>
              <a:t>The term to the left of the :- is called a </a:t>
            </a:r>
            <a:r>
              <a:rPr lang="en-US" altLang="ja-JP" sz="2800" i="1" dirty="0" smtClean="0"/>
              <a:t>head</a:t>
            </a:r>
            <a:r>
              <a:rPr lang="en-US" altLang="ja-JP" sz="2800" dirty="0" smtClean="0"/>
              <a:t> and the </a:t>
            </a:r>
            <a:r>
              <a:rPr lang="en-US" altLang="ja-JP" sz="2800" dirty="0" err="1" smtClean="0"/>
              <a:t>temrs</a:t>
            </a:r>
            <a:r>
              <a:rPr lang="en-US" altLang="ja-JP" sz="2800" dirty="0" smtClean="0"/>
              <a:t> to the right of the :- is called a </a:t>
            </a:r>
            <a:r>
              <a:rPr lang="en-US" altLang="ja-JP" sz="2800" i="1" dirty="0" smtClean="0"/>
              <a:t>conditions </a:t>
            </a:r>
            <a:r>
              <a:rPr lang="en-US" altLang="ja-JP" sz="2800" dirty="0" smtClean="0"/>
              <a:t>or </a:t>
            </a:r>
            <a:r>
              <a:rPr lang="en-US" altLang="ja-JP" sz="2800" i="1" dirty="0" smtClean="0"/>
              <a:t>bodies</a:t>
            </a:r>
            <a:r>
              <a:rPr lang="en-US" altLang="ja-JP" sz="2800" dirty="0" smtClean="0"/>
              <a:t>. A fact is a special case of a rule and has a head and no conditions.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path</a:t>
            </a:r>
            <a:r>
              <a:rPr lang="en-US" altLang="ja-JP" sz="2800" dirty="0"/>
              <a:t>(L,L).</a:t>
            </a:r>
          </a:p>
          <a:p>
            <a:r>
              <a:rPr lang="en-US" altLang="ja-JP" sz="2800" dirty="0" smtClean="0"/>
              <a:t>    path</a:t>
            </a:r>
            <a:r>
              <a:rPr lang="en-US" altLang="ja-JP" sz="2800" dirty="0"/>
              <a:t>(L,M) :- link(L,X), path(X,M) .</a:t>
            </a:r>
            <a:endParaRPr lang="ja-JP" altLang="en-US" sz="2800" dirty="0"/>
          </a:p>
          <a:p>
            <a:r>
              <a:rPr lang="en-US" altLang="ja-JP" sz="2800" dirty="0" smtClean="0"/>
              <a:t>defines a relation </a:t>
            </a:r>
            <a:r>
              <a:rPr lang="en-US" altLang="ja-JP" sz="2800" i="1" dirty="0" smtClean="0"/>
              <a:t>path</a:t>
            </a:r>
            <a:r>
              <a:rPr lang="en-US" altLang="ja-JP" sz="2800" dirty="0" smtClean="0"/>
              <a:t>. The fact path(L,L) represents that for every L, path(L,L) holds. The rule path</a:t>
            </a:r>
            <a:r>
              <a:rPr lang="en-US" altLang="ja-JP" sz="2800" dirty="0"/>
              <a:t>(L,M) :- link(L,X), path(X,M</a:t>
            </a:r>
            <a:r>
              <a:rPr lang="en-US" altLang="ja-JP" sz="2800" dirty="0" smtClean="0"/>
              <a:t>). represents that for every L and M, path(L, M) holds when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there exists X satisfying link(L,X)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answers </a:t>
            </a:r>
            <a:r>
              <a:rPr kumimoji="1" lang="en-US" altLang="ja-JP" sz="2800" i="1" dirty="0" smtClean="0"/>
              <a:t>no</a:t>
            </a:r>
            <a:r>
              <a:rPr kumimoji="1" lang="en-US" altLang="ja-JP" sz="2800" dirty="0" smtClean="0"/>
              <a:t> to a query if it fails to satisfy the query.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(ex.)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 smtClean="0"/>
              <a:t>              no</a:t>
            </a:r>
          </a:p>
          <a:p>
            <a:r>
              <a:rPr kumimoji="1" lang="en-US" altLang="ja-JP" sz="2800" dirty="0" smtClean="0"/>
              <a:t>The not operator (¥+ in Prolog) represents negation as failure rather than logical negation. A query </a:t>
            </a:r>
            <a:r>
              <a:rPr lang="en-US" altLang="ja-JP" sz="2800" dirty="0" smtClean="0"/>
              <a:t>¥+</a:t>
            </a:r>
            <a:r>
              <a:rPr kumimoji="1" lang="en-US" altLang="ja-JP" sz="2800" dirty="0" smtClean="0"/>
              <a:t>(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true if the system fails to deduce 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.</a:t>
            </a:r>
          </a:p>
          <a:p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 smtClean="0"/>
              <a:t>fortran</a:t>
            </a:r>
            <a:endParaRPr lang="en-US" altLang="ja-JP" sz="2800" i="1" dirty="0" smtClean="0"/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</a:t>
            </a:r>
            <a:r>
              <a:rPr lang="en-US" altLang="ja-JP" sz="2800" i="1" dirty="0" err="1" smtClean="0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smtClean="0"/>
              <a:t>algol60</a:t>
            </a:r>
            <a:endParaRPr lang="en-US" altLang="ja-JP" sz="2800" i="1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 smtClean="0"/>
              <a:t>   L=c</a:t>
            </a:r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=simula67 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 smtClean="0"/>
              <a:t>    </a:t>
            </a:r>
            <a:r>
              <a:rPr lang="en-US" altLang="ja-JP" sz="2800" i="1" dirty="0"/>
              <a:t>M=c </a:t>
            </a:r>
            <a:endParaRPr lang="en-US" altLang="ja-JP" sz="2800" i="1" dirty="0" smtClean="0"/>
          </a:p>
          <a:p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N=</a:t>
            </a:r>
            <a:r>
              <a:rPr kumimoji="1"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no</a:t>
            </a:r>
          </a:p>
          <a:p>
            <a:r>
              <a:rPr kumimoji="1"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Deduction in Prolog is based on the concept of unification; the two terms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and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unify</a:t>
            </a:r>
            <a:r>
              <a:rPr kumimoji="1" lang="en-US" altLang="ja-JP" sz="2800" dirty="0" smtClean="0"/>
              <a:t> if they have a common instance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Unification is to obtain most general unifier for given two terms. </a:t>
            </a:r>
          </a:p>
          <a:p>
            <a:r>
              <a:rPr kumimoji="1" lang="en-US" altLang="ja-JP" sz="2800" dirty="0" smtClean="0"/>
              <a:t>Unification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(ex.) </a:t>
            </a:r>
            <a:r>
              <a:rPr lang="en-US" altLang="ja-JP" sz="2400" i="1" dirty="0" smtClean="0"/>
              <a:t>?</a:t>
            </a:r>
            <a:r>
              <a:rPr lang="en-US" altLang="ja-JP" sz="2400" i="1" dirty="0"/>
              <a:t>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(Reference1) John </a:t>
            </a:r>
            <a:r>
              <a:rPr lang="en-US" altLang="ja-JP" sz="2400" dirty="0"/>
              <a:t>A. Robinson. </a:t>
            </a:r>
            <a:r>
              <a:rPr lang="en-US" altLang="ja-JP" sz="2400" dirty="0" smtClean="0"/>
              <a:t>“A </a:t>
            </a:r>
            <a:r>
              <a:rPr lang="en-US" altLang="ja-JP" sz="2400" dirty="0"/>
              <a:t>machine-oriented logic based on the resolution </a:t>
            </a:r>
            <a:r>
              <a:rPr lang="en-US" altLang="ja-JP" sz="2400" dirty="0" smtClean="0"/>
              <a:t>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</a:t>
            </a:r>
            <a:r>
              <a:rPr lang="en-US" altLang="ja-JP" sz="2400" dirty="0" smtClean="0"/>
              <a:t>.</a:t>
            </a:r>
          </a:p>
          <a:p>
            <a:r>
              <a:rPr lang="en-US" altLang="ja-JP" sz="2400" dirty="0" smtClean="0"/>
              <a:t>(Referece2) Alberto </a:t>
            </a:r>
            <a:r>
              <a:rPr lang="en-US" altLang="ja-JP" sz="2400" dirty="0" err="1" smtClean="0"/>
              <a:t>Martelli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Ugo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Montanari</a:t>
            </a:r>
            <a:r>
              <a:rPr lang="en-US" altLang="ja-JP" sz="2400" dirty="0" smtClean="0"/>
              <a:t>, “An efficient unification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lgorithm”, </a:t>
            </a:r>
            <a:r>
              <a:rPr lang="en-US" altLang="ja-JP" sz="2400" i="1" dirty="0" smtClean="0"/>
              <a:t>ACM TOPLAS </a:t>
            </a:r>
            <a:r>
              <a:rPr lang="en-US" altLang="ja-JP" sz="2400" dirty="0" smtClean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term </a:t>
            </a:r>
            <a:r>
              <a:rPr lang="en-US" altLang="ja-JP" sz="2800" i="1" dirty="0" smtClean="0"/>
              <a:t>U</a:t>
            </a:r>
            <a:r>
              <a:rPr lang="en-US" altLang="ja-JP" sz="2800" dirty="0" smtClean="0"/>
              <a:t> is an instance of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, if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 = </a:t>
            </a:r>
            <a:r>
              <a:rPr kumimoji="1" lang="en-US" altLang="ja-JP" sz="2800" i="1" dirty="0" err="1" smtClean="0"/>
              <a:t>Tσ</a:t>
            </a:r>
            <a:r>
              <a:rPr kumimoji="1" lang="en-US" altLang="ja-JP" sz="2800" dirty="0" smtClean="0"/>
              <a:t> for some substitution </a:t>
            </a:r>
            <a:r>
              <a:rPr lang="en-US" altLang="ja-JP" sz="2800" i="1" dirty="0" err="1" smtClean="0"/>
              <a:t>σ</a:t>
            </a:r>
            <a:r>
              <a:rPr lang="en-US" altLang="ja-JP" sz="2800" i="1" dirty="0" smtClean="0"/>
              <a:t>. </a:t>
            </a:r>
          </a:p>
          <a:p>
            <a:r>
              <a:rPr lang="en-US" altLang="ja-JP" sz="2800" dirty="0" smtClean="0"/>
              <a:t>(ex1)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f(</a:t>
            </a:r>
            <a:r>
              <a:rPr lang="en-US" altLang="ja-JP" sz="2800" dirty="0" err="1" smtClean="0"/>
              <a:t>X,b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(ex2)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f(</a:t>
            </a:r>
            <a:r>
              <a:rPr lang="en-US" altLang="ja-JP" sz="2800" dirty="0" err="1" smtClean="0"/>
              <a:t>a,Y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(ex3) The term g(</a:t>
            </a:r>
            <a:r>
              <a:rPr lang="en-US" altLang="ja-JP" sz="2800" dirty="0" err="1" smtClean="0"/>
              <a:t>a,a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(ex4) The term g(h(b),h(b))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g(X,X).</a:t>
            </a:r>
          </a:p>
          <a:p>
            <a:r>
              <a:rPr lang="en-US" altLang="ja-JP" sz="2800" dirty="0" smtClean="0"/>
              <a:t>(ex5) The term g(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</a:t>
            </a:r>
            <a:r>
              <a:rPr lang="en-US" altLang="ja-JP" sz="2800" i="1" dirty="0" smtClean="0"/>
              <a:t>not</a:t>
            </a:r>
            <a:r>
              <a:rPr lang="en-US" altLang="ja-JP" sz="2800" dirty="0" smtClean="0"/>
              <a:t> an instance of the term g(X,X).</a:t>
            </a:r>
            <a:endParaRPr lang="en-US" altLang="ja-JP" sz="2800" dirty="0"/>
          </a:p>
          <a:p>
            <a:r>
              <a:rPr lang="en-US" altLang="ja-JP" sz="2800" dirty="0" smtClean="0"/>
              <a:t>We say terms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 </a:t>
            </a:r>
            <a:r>
              <a:rPr lang="en-US" altLang="ja-JP" sz="2800" i="1" dirty="0" smtClean="0"/>
              <a:t>unify</a:t>
            </a:r>
            <a:r>
              <a:rPr lang="en-US" altLang="ja-JP" sz="2800" dirty="0" smtClean="0"/>
              <a:t> if they have a same instance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Occurs che</a:t>
            </a:r>
            <a:r>
              <a:rPr lang="en-US" altLang="ja-JP" dirty="0" smtClean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When we unify a variable </a:t>
            </a:r>
            <a:r>
              <a:rPr kumimoji="1" lang="en-US" altLang="ja-JP" sz="2800" i="1" dirty="0" smtClean="0"/>
              <a:t>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a </a:t>
            </a:r>
            <a:r>
              <a:rPr kumimoji="1" lang="en-US" altLang="ja-JP" sz="2800" dirty="0" smtClean="0"/>
              <a:t>term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 smtClean="0"/>
              <a:t>, checking whether or not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appears in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said to be </a:t>
            </a:r>
            <a:r>
              <a:rPr kumimoji="1" lang="en-US" altLang="ja-JP" sz="2800" i="1" dirty="0" smtClean="0"/>
              <a:t>occurs check</a:t>
            </a:r>
            <a:r>
              <a:rPr kumimoji="1" lang="en-US" altLang="ja-JP" sz="2800" dirty="0" smtClean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</a:t>
            </a:r>
            <a:r>
              <a:rPr lang="en-US" altLang="ja-JP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   </a:t>
            </a:r>
            <a:r>
              <a:rPr lang="en-US" altLang="ja-JP" sz="2800" i="1" dirty="0" smtClean="0"/>
              <a:t>E = [</a:t>
            </a:r>
            <a:r>
              <a:rPr lang="en-US" altLang="ja-JP" sz="2800" i="1" dirty="0" err="1" smtClean="0"/>
              <a:t>a,b,a,b,a,b,a,b,a,b</a:t>
            </a:r>
            <a:r>
              <a:rPr lang="en-US" altLang="ja-JP" sz="2800" i="1" dirty="0" smtClean="0"/>
              <a:t>,…]</a:t>
            </a:r>
          </a:p>
          <a:p>
            <a:r>
              <a:rPr lang="en-US" altLang="ja-JP" sz="2800" dirty="0" smtClean="0"/>
              <a:t>For append</a:t>
            </a:r>
            <a:r>
              <a:rPr lang="en-US" altLang="ja-JP" sz="2800" dirty="0"/>
              <a:t>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</a:t>
            </a:r>
            <a:r>
              <a:rPr lang="en-US" altLang="ja-JP" sz="2800" dirty="0" smtClean="0"/>
              <a:t>) to unify with </a:t>
            </a:r>
            <a:r>
              <a:rPr lang="en-US" altLang="ja-JP" sz="2800" dirty="0"/>
              <a:t>append([ ], Y, Y</a:t>
            </a:r>
            <a:r>
              <a:rPr lang="en-US" altLang="ja-JP" sz="2800" dirty="0" smtClean="0"/>
              <a:t>), Y must unify with the terms E and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When we attempt to substitute </a:t>
            </a:r>
            <a:r>
              <a:rPr lang="en-US" altLang="ja-JP" sz="2800" dirty="0"/>
              <a:t>[</a:t>
            </a:r>
            <a:r>
              <a:rPr lang="en-US" altLang="ja-JP" sz="2800" dirty="0" err="1"/>
              <a:t>a,b|E</a:t>
            </a:r>
            <a:r>
              <a:rPr lang="en-US" altLang="ja-JP" sz="2800" dirty="0" smtClean="0"/>
              <a:t>] for E, we obtain</a:t>
            </a:r>
          </a:p>
          <a:p>
            <a:r>
              <a:rPr lang="en-US" altLang="ja-JP" sz="2800" dirty="0" smtClean="0"/>
              <a:t>    E =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a,b,a,b,a,b|E</a:t>
            </a:r>
            <a:r>
              <a:rPr lang="en-US" altLang="ja-JP" sz="2800" dirty="0" smtClean="0"/>
              <a:t>] = …</a:t>
            </a:r>
          </a:p>
          <a:p>
            <a:r>
              <a:rPr lang="en-US" altLang="ja-JP" sz="2800" dirty="0" smtClean="0"/>
              <a:t>Some variants of Prolog like GNU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 smtClean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=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=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does unification of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and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endParaRPr lang="en-US" altLang="ja-JP" sz="2800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</a:t>
            </a:r>
            <a:r>
              <a:rPr lang="en-US" altLang="ja-JP" sz="2800" i="1" dirty="0" smtClean="0">
                <a:solidFill>
                  <a:srgbClr val="FF0000"/>
                </a:solidFill>
              </a:rPr>
              <a:t>  </a:t>
            </a:r>
            <a:r>
              <a:rPr lang="en-US" altLang="ja-JP" sz="2800" i="1" dirty="0" smtClean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 smtClean="0"/>
              <a:t>s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 is </a:t>
            </a:r>
            <a:r>
              <a:rPr lang="en-US" altLang="ja-JP" sz="2800" i="1" dirty="0" smtClean="0"/>
              <a:t>e</a:t>
            </a:r>
            <a:r>
              <a:rPr kumimoji="1" lang="en-US" altLang="ja-JP" sz="2800" dirty="0" smtClean="0"/>
              <a:t> does unification of the result of evaluating the expression 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and the term T. 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</a:t>
            </a:r>
            <a:r>
              <a:rPr kumimoji="1" lang="en-US" altLang="ja-JP" sz="2800" i="1" dirty="0" smtClean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 smtClean="0"/>
              <a:t>What is new in </a:t>
            </a:r>
            <a:r>
              <a:rPr lang="en-US" altLang="ja-JP" dirty="0" smtClean="0"/>
              <a:t>logic programming </a:t>
            </a:r>
            <a:r>
              <a:rPr kumimoji="1" lang="en-US" altLang="ja-JP" dirty="0" smtClean="0"/>
              <a:t>is that in the process of deduction some values are computed. </a:t>
            </a:r>
          </a:p>
          <a:p>
            <a:r>
              <a:rPr lang="en-US" altLang="ja-JP" dirty="0" smtClean="0"/>
              <a:t>Based on the syntax of first-order logic</a:t>
            </a:r>
            <a:endParaRPr lang="ja-JP" altLang="en-US" dirty="0" smtClean="0"/>
          </a:p>
          <a:p>
            <a:r>
              <a:rPr lang="en-US" altLang="ja-JP" dirty="0" smtClean="0"/>
              <a:t>Prolog (1973) --- firstly used for natural language processing </a:t>
            </a:r>
          </a:p>
          <a:p>
            <a:r>
              <a:rPr lang="en-US" altLang="ja-JP" dirty="0" smtClean="0"/>
              <a:t>Robert Kowalski: “algorithm = logic + control”</a:t>
            </a:r>
          </a:p>
          <a:p>
            <a:r>
              <a:rPr lang="en-US" altLang="ja-JP" dirty="0" smtClean="0"/>
              <a:t>Alain </a:t>
            </a:r>
            <a:r>
              <a:rPr lang="en-US" altLang="ja-JP" dirty="0" err="1" smtClean="0"/>
              <a:t>Colmerauer</a:t>
            </a:r>
            <a:r>
              <a:rPr lang="en-US" altLang="ja-JP" dirty="0" smtClean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Prolog</a:t>
            </a:r>
            <a:r>
              <a:rPr kumimoji="1" lang="en-US" altLang="ja-JP" dirty="0" smtClean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Each node represents a goal.</a:t>
            </a:r>
          </a:p>
          <a:p>
            <a:r>
              <a:rPr lang="en-US" altLang="ja-JP" dirty="0" smtClean="0"/>
              <a:t>Each node has children, one for the rules that can be applied to the left most </a:t>
            </a:r>
            <a:r>
              <a:rPr lang="en-US" altLang="ja-JP" dirty="0" err="1" smtClean="0"/>
              <a:t>subgoal</a:t>
            </a:r>
            <a:r>
              <a:rPr lang="en-US" altLang="ja-JP" dirty="0"/>
              <a:t> </a:t>
            </a:r>
            <a:r>
              <a:rPr lang="en-US" altLang="ja-JP" dirty="0" smtClean="0"/>
              <a:t>in the node. The order of children is the same as the order of the rules. </a:t>
            </a:r>
          </a:p>
          <a:p>
            <a:r>
              <a:rPr lang="en-US" altLang="ja-JP" dirty="0" smtClean="0"/>
              <a:t>Computation in Prolog</a:t>
            </a:r>
            <a:r>
              <a:rPr lang="en-US" altLang="ja-JP" dirty="0"/>
              <a:t> </a:t>
            </a:r>
            <a:r>
              <a:rPr lang="en-US" altLang="ja-JP" dirty="0" smtClean="0"/>
              <a:t>proceeds by searching Prolog</a:t>
            </a:r>
            <a:r>
              <a:rPr lang="en-US" altLang="ja-JP" dirty="0"/>
              <a:t> </a:t>
            </a:r>
            <a:r>
              <a:rPr lang="en-US" altLang="ja-JP" dirty="0" smtClean="0"/>
              <a:t>search tree in depth-first order. When it arrives at an empty node (i.e., a node that has no goal), it responds with the solution. When it arrives at a non-empty node that has no children, it backtracks. 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95321" y="1489086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5321" y="5105175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532399" y="235581"/>
            <a:ext cx="1151744" cy="97990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(Ex.)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5327" y="4153415"/>
            <a:ext cx="24770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(</a:t>
            </a:r>
            <a:r>
              <a:rPr lang="en-US" altLang="ja-JP" sz="2400" b="1" dirty="0" smtClean="0"/>
              <a:t>fail </a:t>
            </a:r>
            <a:r>
              <a:rPr lang="en-US" altLang="ja-JP" sz="2400" dirty="0" smtClean="0"/>
              <a:t>is a predicate that always fails</a:t>
            </a:r>
            <a:r>
              <a:rPr lang="en-US" altLang="ja-JP" sz="2400" dirty="0"/>
              <a:t>)</a:t>
            </a:r>
            <a:endParaRPr kumimoji="1" lang="ja-JP" altLang="en-US" sz="2400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54029" y="479802"/>
            <a:ext cx="2581310" cy="777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800" dirty="0" smtClean="0"/>
              <a:t>Prolog search tree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860734" y="1361797"/>
            <a:ext cx="76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a(X)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68105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b</a:t>
            </a:r>
            <a:endParaRPr kumimoji="1" lang="ja-JP" altLang="en-US" sz="2800" dirty="0"/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5222601" y="1927369"/>
            <a:ext cx="932379" cy="527041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8607" y="1839605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4318887" y="2904364"/>
            <a:ext cx="530518" cy="52692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4014597" y="3345813"/>
            <a:ext cx="417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c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3830392" y="3832190"/>
            <a:ext cx="364998" cy="62482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474277" y="4457013"/>
            <a:ext cx="71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fail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24832" y="4963723"/>
            <a:ext cx="1698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fail</a:t>
            </a:r>
            <a:r>
              <a:rPr kumimoji="1" lang="en-US" altLang="ja-JP" sz="2400" dirty="0" smtClean="0"/>
              <a:t> </a:t>
            </a:r>
            <a:r>
              <a:rPr lang="en-US" altLang="ja-JP" sz="2400" dirty="0" smtClean="0"/>
              <a:t>fails and</a:t>
            </a:r>
          </a:p>
          <a:p>
            <a:r>
              <a:rPr kumimoji="1" lang="en-US" altLang="ja-JP" sz="2400" dirty="0" smtClean="0"/>
              <a:t>backtrack</a:t>
            </a:r>
            <a:endParaRPr kumimoji="1" lang="ja-JP" altLang="en-US" sz="2400" dirty="0"/>
          </a:p>
        </p:txBody>
      </p:sp>
      <p:cxnSp>
        <p:nvCxnSpPr>
          <p:cNvPr id="34" name="直線コネクタ 33"/>
          <p:cNvCxnSpPr/>
          <p:nvPr/>
        </p:nvCxnSpPr>
        <p:spPr>
          <a:xfrm>
            <a:off x="5090148" y="2904364"/>
            <a:ext cx="417131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280031" y="34923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d</a:t>
            </a:r>
            <a:endParaRPr kumimoji="1" lang="ja-JP" altLang="en-US" sz="2800" dirty="0"/>
          </a:p>
        </p:txBody>
      </p:sp>
      <p:cxnSp>
        <p:nvCxnSpPr>
          <p:cNvPr id="38" name="直線コネクタ 37"/>
          <p:cNvCxnSpPr/>
          <p:nvPr/>
        </p:nvCxnSpPr>
        <p:spPr>
          <a:xfrm>
            <a:off x="5563024" y="4006572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4793723" y="4682281"/>
            <a:ext cx="20483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</a:t>
            </a:r>
          </a:p>
          <a:p>
            <a:r>
              <a:rPr lang="en-US" altLang="ja-JP" sz="2400" dirty="0"/>
              <a:t>o</a:t>
            </a:r>
            <a:r>
              <a:rPr lang="en-US" altLang="ja-JP" sz="2400" dirty="0" smtClean="0"/>
              <a:t>utput X=1</a:t>
            </a:r>
            <a:r>
              <a:rPr lang="en-US" altLang="ja-JP" sz="2400" dirty="0"/>
              <a:t>.</a:t>
            </a:r>
            <a:endParaRPr lang="en-US" altLang="ja-JP" sz="2400" dirty="0" smtClean="0"/>
          </a:p>
          <a:p>
            <a:r>
              <a:rPr lang="en-US" altLang="ja-JP" sz="2400" dirty="0" smtClean="0"/>
              <a:t>(by typing semicolon </a:t>
            </a:r>
          </a:p>
          <a:p>
            <a:r>
              <a:rPr lang="en-US" altLang="ja-JP" sz="2400" dirty="0" smtClean="0"/>
              <a:t>backtrack</a:t>
            </a:r>
            <a:r>
              <a:rPr lang="ja-JP" altLang="en-US" sz="2400" dirty="0" smtClean="0"/>
              <a:t>）</a:t>
            </a:r>
            <a:endParaRPr lang="en-US" altLang="ja-JP" sz="2400" dirty="0"/>
          </a:p>
        </p:txBody>
      </p:sp>
      <p:cxnSp>
        <p:nvCxnSpPr>
          <p:cNvPr id="41" name="直線コネクタ 40"/>
          <p:cNvCxnSpPr/>
          <p:nvPr/>
        </p:nvCxnSpPr>
        <p:spPr>
          <a:xfrm>
            <a:off x="6441321" y="1885017"/>
            <a:ext cx="1064990" cy="569393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7335339" y="2381144"/>
            <a:ext cx="45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e</a:t>
            </a:r>
            <a:endParaRPr kumimoji="1" lang="ja-JP" altLang="en-US" sz="2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056119" y="1798897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>
          <a:xfrm>
            <a:off x="7608340" y="2890788"/>
            <a:ext cx="0" cy="58798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6638870" y="3625056"/>
            <a:ext cx="23019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 output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X=2.</a:t>
            </a:r>
          </a:p>
          <a:p>
            <a:r>
              <a:rPr lang="en-US" altLang="ja-JP" sz="2400" dirty="0" smtClean="0"/>
              <a:t>(output </a:t>
            </a:r>
            <a:r>
              <a:rPr lang="en-US" altLang="ja-JP" sz="2400" i="1" dirty="0" smtClean="0"/>
              <a:t>yes</a:t>
            </a:r>
            <a:r>
              <a:rPr lang="en-US" altLang="ja-JP" sz="2400" dirty="0" smtClean="0"/>
              <a:t> and finish searching)</a:t>
            </a:r>
          </a:p>
        </p:txBody>
      </p:sp>
    </p:spTree>
    <p:extLst>
      <p:ext uri="{BB962C8B-B14F-4D97-AF65-F5344CB8AC3E}">
        <p14:creationId xmlns:p14="http://schemas.microsoft.com/office/powerpoint/2010/main" val="18715754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Cut ! cuts some portion of Prolog search tree and reduces time for computation. </a:t>
            </a:r>
          </a:p>
          <a:p>
            <a:r>
              <a:rPr lang="en-US" altLang="ja-JP" sz="2400" dirty="0" smtClean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B</a:t>
            </a:r>
            <a:r>
              <a:rPr kumimoji="1" lang="en-US" altLang="ja-JP" sz="2400" dirty="0" smtClean="0"/>
              <a:t> :-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-1</a:t>
            </a:r>
            <a:r>
              <a:rPr kumimoji="1" lang="en-US" altLang="ja-JP" sz="2400" dirty="0" smtClean="0"/>
              <a:t>, !,</a:t>
            </a:r>
            <a:r>
              <a:rPr kumimoji="1" lang="en-US" altLang="ja-JP" sz="2400" i="1" dirty="0" smtClean="0"/>
              <a:t> 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+1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err="1" smtClean="0"/>
              <a:t>C</a:t>
            </a:r>
            <a:r>
              <a:rPr kumimoji="1" lang="en-US" altLang="ja-JP" sz="2400" i="1" baseline="-25000" dirty="0" err="1" smtClean="0"/>
              <a:t>k</a:t>
            </a:r>
            <a:endParaRPr kumimoji="1" lang="en-US" altLang="ja-JP" sz="2400" i="1" baseline="-25000" dirty="0" smtClean="0"/>
          </a:p>
          <a:p>
            <a:r>
              <a:rPr kumimoji="1" lang="en-US" altLang="ja-JP" sz="2400" dirty="0" smtClean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kumimoji="1" lang="en-US" altLang="ja-JP" sz="2400" dirty="0" smtClean="0"/>
              <a:t>b :- !, c.</a:t>
            </a:r>
          </a:p>
          <a:p>
            <a:r>
              <a:rPr lang="en-US" altLang="ja-JP" sz="2400" dirty="0" smtClean="0"/>
              <a:t>b :- d.</a:t>
            </a:r>
          </a:p>
          <a:p>
            <a:r>
              <a:rPr lang="en-US" altLang="ja-JP" sz="2400" dirty="0"/>
              <a:t>c :- </a:t>
            </a:r>
            <a:r>
              <a:rPr lang="en-US" altLang="ja-JP" sz="2400" dirty="0" smtClean="0"/>
              <a:t>fail.</a:t>
            </a:r>
            <a:endParaRPr lang="en-US" altLang="ja-JP" sz="2400" dirty="0"/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X=2</a:t>
            </a:r>
            <a:endParaRPr lang="en-US" altLang="ja-JP" sz="2400" i="1" dirty="0" smtClean="0"/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! cuts the portion of Prolog search tree that does not have solutions. This kind of cuts are called </a:t>
            </a:r>
            <a:r>
              <a:rPr lang="en-US" altLang="ja-JP" sz="2800" i="1" dirty="0" smtClean="0"/>
              <a:t>green cuts</a:t>
            </a:r>
            <a:r>
              <a:rPr lang="en-US" altLang="ja-JP" sz="2800" dirty="0" smtClean="0"/>
              <a:t>. Others are called </a:t>
            </a:r>
            <a:r>
              <a:rPr lang="en-US" altLang="ja-JP" sz="2800" i="1" dirty="0" smtClean="0"/>
              <a:t>red cuts</a:t>
            </a:r>
            <a:r>
              <a:rPr lang="en-US" altLang="ja-JP" sz="2800" dirty="0" smtClean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229" y="274638"/>
            <a:ext cx="4040835" cy="787273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The n</a:t>
            </a:r>
            <a:r>
              <a:rPr kumimoji="1" lang="en-US" altLang="ja-JP" dirty="0" smtClean="0"/>
              <a:t>ot</a:t>
            </a:r>
            <a:r>
              <a:rPr lang="en-US" altLang="ja-JP" dirty="0"/>
              <a:t> </a:t>
            </a:r>
            <a:r>
              <a:rPr lang="en-US" altLang="ja-JP" dirty="0" smtClean="0"/>
              <a:t>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457200" y="1266740"/>
            <a:ext cx="320109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[The not operator in Prolog]</a:t>
            </a:r>
          </a:p>
          <a:p>
            <a:r>
              <a:rPr lang="en-US" altLang="ja-JP" sz="2800" dirty="0"/>
              <a:t>\</a:t>
            </a:r>
            <a:r>
              <a:rPr lang="en-US" altLang="ja-JP" sz="2800" dirty="0" smtClean="0"/>
              <a:t>+(Y) :- Y, !, fail.</a:t>
            </a:r>
          </a:p>
          <a:p>
            <a:r>
              <a:rPr lang="en-US" altLang="ja-JP" sz="2800" dirty="0"/>
              <a:t>\</a:t>
            </a:r>
            <a:r>
              <a:rPr lang="en-US" altLang="ja-JP" sz="2800" dirty="0" smtClean="0"/>
              <a:t>+(_).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X=2, \+(X=1).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X=2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\</a:t>
            </a:r>
            <a:r>
              <a:rPr lang="en-US" altLang="ja-JP" sz="2800" dirty="0" smtClean="0">
                <a:solidFill>
                  <a:srgbClr val="FF0000"/>
                </a:solidFill>
              </a:rPr>
              <a:t>+(X=1), X=2.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lang="ja-JP" altLang="en-US" sz="2800" i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747" y="382867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X=2, \+(X=1)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47884" y="1267396"/>
            <a:ext cx="134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\+(2=1)</a:t>
            </a:r>
            <a:endParaRPr kumimoji="1" lang="ja-JP" altLang="en-US" sz="2800" dirty="0"/>
          </a:p>
        </p:txBody>
      </p:sp>
      <p:cxnSp>
        <p:nvCxnSpPr>
          <p:cNvPr id="8" name="直線コネクタ 7"/>
          <p:cNvCxnSpPr>
            <a:endCxn id="7" idx="0"/>
          </p:cNvCxnSpPr>
          <p:nvPr/>
        </p:nvCxnSpPr>
        <p:spPr>
          <a:xfrm>
            <a:off x="5919853" y="906087"/>
            <a:ext cx="0" cy="36130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743676" y="826212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2}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14" name="直線コネクタ 13"/>
          <p:cNvCxnSpPr>
            <a:stCxn id="7" idx="2"/>
          </p:cNvCxnSpPr>
          <p:nvPr/>
        </p:nvCxnSpPr>
        <p:spPr>
          <a:xfrm flipH="1">
            <a:off x="5336180" y="1790616"/>
            <a:ext cx="583673" cy="159140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364064" y="1916962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2=1, !, fail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867796" y="2406515"/>
            <a:ext cx="18974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2=1 fails and</a:t>
            </a:r>
            <a:r>
              <a:rPr lang="en-US" altLang="ja-JP" sz="2400" dirty="0"/>
              <a:t> </a:t>
            </a:r>
            <a:r>
              <a:rPr kumimoji="1" lang="en-US" altLang="ja-JP" sz="2400" dirty="0" smtClean="0"/>
              <a:t>backtrack</a:t>
            </a:r>
            <a:endParaRPr kumimoji="1" lang="ja-JP" altLang="en-US" sz="240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6041153" y="1794417"/>
            <a:ext cx="550669" cy="18743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123428" y="1981853"/>
            <a:ext cx="3020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Succeed and output X=2</a:t>
            </a:r>
          </a:p>
          <a:p>
            <a:r>
              <a:rPr lang="en-US" altLang="ja-JP" sz="2400" dirty="0" smtClean="0"/>
              <a:t>(finish searching with outputting </a:t>
            </a:r>
            <a:r>
              <a:rPr lang="en-US" altLang="ja-JP" sz="2400" i="1" dirty="0" smtClean="0"/>
              <a:t>yes</a:t>
            </a:r>
            <a:r>
              <a:rPr lang="en-US" altLang="ja-JP" sz="2400" dirty="0"/>
              <a:t>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034438" y="3516068"/>
            <a:ext cx="1985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\+(X=1), X=2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124286" y="4345899"/>
            <a:ext cx="23547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X=1, !, fail, X=2</a:t>
            </a:r>
            <a:endParaRPr kumimoji="1" lang="ja-JP" altLang="en-US" sz="2800" dirty="0"/>
          </a:p>
        </p:txBody>
      </p:sp>
      <p:cxnSp>
        <p:nvCxnSpPr>
          <p:cNvPr id="34" name="直線コネクタ 33"/>
          <p:cNvCxnSpPr/>
          <p:nvPr/>
        </p:nvCxnSpPr>
        <p:spPr>
          <a:xfrm flipH="1">
            <a:off x="5350063" y="4039288"/>
            <a:ext cx="552905" cy="336759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33" idx="2"/>
            <a:endCxn id="37" idx="0"/>
          </p:cNvCxnSpPr>
          <p:nvPr/>
        </p:nvCxnSpPr>
        <p:spPr>
          <a:xfrm>
            <a:off x="5301639" y="4869119"/>
            <a:ext cx="12573" cy="238646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498035" y="5107765"/>
            <a:ext cx="1632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!</a:t>
            </a:r>
            <a:r>
              <a:rPr lang="en-US" altLang="ja-JP" sz="2800" dirty="0" smtClean="0"/>
              <a:t>, fail, 1=2</a:t>
            </a:r>
            <a:endParaRPr kumimoji="1" lang="ja-JP" altLang="en-US" sz="28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975821" y="3945479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{Y -&gt; X=1}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127905" y="4783473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{X -&gt; 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>
            <a:off x="5350062" y="5661569"/>
            <a:ext cx="0" cy="223057"/>
          </a:xfrm>
          <a:prstGeom prst="line">
            <a:avLst/>
          </a:prstGeom>
          <a:ln w="1905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732784" y="5808805"/>
            <a:ext cx="134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fail, 1=2</a:t>
            </a:r>
            <a:endParaRPr kumimoji="1" lang="ja-JP" altLang="en-US" sz="28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243933" y="6298782"/>
            <a:ext cx="3172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 </a:t>
            </a:r>
            <a:r>
              <a:rPr kumimoji="1" lang="en-US" altLang="ja-JP" sz="2400" b="1" dirty="0" smtClean="0"/>
              <a:t>fail</a:t>
            </a:r>
            <a:r>
              <a:rPr kumimoji="1" lang="en-US" altLang="ja-JP" sz="2400" dirty="0" smtClean="0"/>
              <a:t> fails and backtrack</a:t>
            </a:r>
            <a:endParaRPr kumimoji="1" lang="ja-JP" altLang="en-US" sz="24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6130388" y="4039288"/>
            <a:ext cx="775856" cy="336759"/>
          </a:xfrm>
          <a:prstGeom prst="line">
            <a:avLst/>
          </a:prstGeom>
          <a:ln w="19050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918817" y="4420687"/>
            <a:ext cx="1138986" cy="1200328"/>
          </a:xfrm>
          <a:prstGeom prst="rect">
            <a:avLst/>
          </a:prstGeom>
          <a:noFill/>
          <a:ln>
            <a:solidFill>
              <a:srgbClr val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do not search here</a:t>
            </a:r>
            <a:endParaRPr kumimoji="1" lang="ja-JP" altLang="en-US" sz="2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418555" y="5657200"/>
            <a:ext cx="2775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(finish searching with outputting </a:t>
            </a:r>
            <a:r>
              <a:rPr lang="en-US" altLang="ja-JP" sz="2400" i="1" dirty="0" smtClean="0"/>
              <a:t>no</a:t>
            </a:r>
            <a:r>
              <a:rPr lang="en-US" altLang="ja-JP" sz="2400" dirty="0" smtClean="0"/>
              <a:t>)</a:t>
            </a:r>
            <a:endParaRPr lang="en-US" altLang="ja-JP" sz="24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2862" y="1546166"/>
            <a:ext cx="1454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{Y -&gt; 2=1}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976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 smtClean="0"/>
              <a:t>Logic --- </a:t>
            </a:r>
            <a:r>
              <a:rPr lang="en-US" altLang="ja-JP" dirty="0" smtClean="0"/>
              <a:t>the </a:t>
            </a:r>
            <a:r>
              <a:rPr lang="en-US" altLang="ja-JP" dirty="0"/>
              <a:t>facts and rules specifying what the algorithm </a:t>
            </a:r>
            <a:r>
              <a:rPr lang="en-US" altLang="ja-JP" dirty="0" smtClean="0"/>
              <a:t>does (programmers write)</a:t>
            </a:r>
            <a:endParaRPr kumimoji="1" lang="en-US" altLang="ja-JP" sz="2800" dirty="0" smtClean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 smtClean="0"/>
              <a:t>Control --- </a:t>
            </a:r>
            <a:r>
              <a:rPr lang="en-US" altLang="ja-JP" dirty="0"/>
              <a:t>how the algorithm can be </a:t>
            </a:r>
            <a:r>
              <a:rPr lang="en-US" altLang="ja-JP" dirty="0" smtClean="0"/>
              <a:t>implemented (provided by languages)</a:t>
            </a:r>
            <a:endParaRPr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Referecnce</a:t>
            </a:r>
            <a:r>
              <a:rPr lang="en-US" altLang="ja-JP" sz="2400" dirty="0" smtClean="0"/>
              <a:t>) R</a:t>
            </a:r>
            <a:r>
              <a:rPr lang="en-US" altLang="ja-JP" sz="2400" dirty="0"/>
              <a:t>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</a:t>
            </a:r>
            <a:r>
              <a:rPr lang="en-US" altLang="ja-JP" sz="2400" dirty="0" smtClean="0"/>
              <a:t>436, 1979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has several dialect</a:t>
            </a:r>
            <a:r>
              <a:rPr lang="en-US" altLang="ja-JP" sz="2800" dirty="0" smtClean="0"/>
              <a:t>s and each of them has their own control. Edinburgh Prolog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de facto standard dialect and made a big influence on the ISO Prolog.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Non-syntactic differences between dialects can be illustrated by a family of equations: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algorithm</a:t>
            </a:r>
            <a:r>
              <a:rPr lang="en-US" altLang="ja-JP" sz="2800" i="1" baseline="-25000" dirty="0" err="1" smtClean="0"/>
              <a:t>D</a:t>
            </a:r>
            <a:r>
              <a:rPr lang="en-US" altLang="ja-JP" sz="2800" dirty="0" smtClean="0"/>
              <a:t> = logic  + </a:t>
            </a:r>
            <a:r>
              <a:rPr lang="en-US" altLang="ja-JP" sz="2800" dirty="0" err="1" smtClean="0"/>
              <a:t>control</a:t>
            </a:r>
            <a:r>
              <a:rPr lang="en-US" altLang="ja-JP" sz="2800" i="1" baseline="-25000" dirty="0" err="1" smtClean="0"/>
              <a:t>D</a:t>
            </a:r>
            <a:endParaRPr lang="en-US" altLang="ja-JP" sz="28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Use relations instead of functions.</a:t>
            </a:r>
          </a:p>
          <a:p>
            <a:r>
              <a:rPr lang="en-US" altLang="ja-JP" dirty="0" smtClean="0"/>
              <a:t>Relation is a table with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≥ 0 columns and a possibly infinite set of rows</a:t>
            </a:r>
            <a:r>
              <a:rPr lang="en-US" altLang="ja-JP" i="1" dirty="0" smtClean="0"/>
              <a:t>.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tuple (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…, </a:t>
            </a:r>
            <a:r>
              <a:rPr lang="en-US" altLang="ja-JP" i="1" dirty="0" smtClean="0"/>
              <a:t>a</a:t>
            </a:r>
            <a:r>
              <a:rPr lang="en-US" altLang="ja-JP" i="1" baseline="-25000" dirty="0" smtClean="0"/>
              <a:t>n</a:t>
            </a:r>
            <a:r>
              <a:rPr lang="en-US" altLang="ja-JP" dirty="0" smtClean="0"/>
              <a:t>) is </a:t>
            </a:r>
            <a:r>
              <a:rPr lang="en-US" altLang="ja-JP" i="1" dirty="0" smtClean="0"/>
              <a:t>in</a:t>
            </a:r>
            <a:r>
              <a:rPr lang="en-US" altLang="ja-JP" dirty="0" smtClean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An example: </a:t>
            </a:r>
            <a:r>
              <a:rPr lang="en-US" altLang="ja-JP" dirty="0" smtClean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/>
                <a:gridCol w="2040791"/>
                <a:gridCol w="2040791"/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relation </a:t>
            </a:r>
            <a:r>
              <a:rPr lang="en-US" altLang="ja-JP" sz="2800" i="1" dirty="0" smtClean="0"/>
              <a:t>append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set of tuples of the form (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) where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 consists of the elements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followed by the elements of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. Relations are also called predicates because a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 can be thought of a test of the form “Is a given tuple in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?”</a:t>
            </a:r>
          </a:p>
          <a:p>
            <a:r>
              <a:rPr lang="en-US" altLang="ja-JP" sz="2800" dirty="0" smtClean="0"/>
              <a:t>(ex.)  ([a],[b],[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" name="数式" r:id="rId3" imgW="152400" imgH="152400" progId="Equation.3">
                  <p:embed/>
                </p:oleObj>
              </mc:Choice>
              <mc:Fallback>
                <p:oleObj name="数式" r:id="rId3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" name="数式" r:id="rId5" imgW="152400" imgH="203200" progId="Equation.3">
                  <p:embed/>
                </p:oleObj>
              </mc:Choice>
              <mc:Fallback>
                <p:oleObj name="数式" r:id="rId5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Relations are described as rules of the form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:-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…,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</a:t>
            </a:r>
            <a:r>
              <a:rPr lang="en-US" altLang="ja-JP" sz="2800" dirty="0" smtClean="0"/>
              <a:t>), which corresponds to the logical expression:</a:t>
            </a:r>
            <a:r>
              <a:rPr lang="en-US" altLang="ja-JP" sz="2800" i="1" dirty="0" smtClean="0"/>
              <a:t>  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P</a:t>
            </a:r>
            <a:r>
              <a:rPr lang="en-US" altLang="ja-JP" sz="2800" dirty="0" smtClean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.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k</a:t>
            </a:r>
            <a:r>
              <a:rPr lang="en-US" altLang="ja-JP" sz="2800" dirty="0" smtClean="0"/>
              <a:t> ≥ 0)</a:t>
            </a:r>
          </a:p>
          <a:p>
            <a:r>
              <a:rPr lang="en-US" altLang="ja-JP" sz="2800" dirty="0" smtClean="0"/>
              <a:t>This means that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holds when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hold (</a:t>
            </a:r>
            <a:r>
              <a:rPr lang="en-US" altLang="ja-JP" sz="2800" i="1" dirty="0" smtClean="0"/>
              <a:t>declarative interpretation</a:t>
            </a:r>
            <a:r>
              <a:rPr lang="en-US" altLang="ja-JP" sz="2800" dirty="0" smtClean="0"/>
              <a:t>). We consider this as follows: In order to establish (or deduce)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establish</a:t>
            </a:r>
            <a:r>
              <a:rPr lang="en-US" altLang="ja-JP" sz="2800" i="1" dirty="0" smtClean="0"/>
              <a:t> 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procedural interpretation</a:t>
            </a:r>
            <a:r>
              <a:rPr lang="en-US" altLang="ja-JP" sz="2800" dirty="0" smtClean="0"/>
              <a:t>). The rules are called </a:t>
            </a:r>
            <a:r>
              <a:rPr lang="en-US" altLang="ja-JP" sz="2800" i="1" dirty="0" smtClean="0"/>
              <a:t>Horn clauses</a:t>
            </a:r>
            <a:r>
              <a:rPr lang="en-US" altLang="ja-JP" sz="2800" dirty="0" smtClean="0"/>
              <a:t>.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When </a:t>
            </a:r>
            <a:r>
              <a:rPr lang="en-US" altLang="ja-JP" sz="2800" i="1" dirty="0" smtClean="0"/>
              <a:t>k</a:t>
            </a:r>
            <a:r>
              <a:rPr lang="en-US" altLang="ja-JP" sz="2800" dirty="0"/>
              <a:t>=</a:t>
            </a:r>
            <a:r>
              <a:rPr lang="en-US" altLang="ja-JP" sz="2800" dirty="0" smtClean="0"/>
              <a:t>0 the rule represents a </a:t>
            </a:r>
            <a:r>
              <a:rPr lang="en-US" altLang="ja-JP" sz="2800" i="1" dirty="0" smtClean="0"/>
              <a:t>fact</a:t>
            </a:r>
            <a:r>
              <a:rPr lang="en-US" altLang="ja-JP" sz="2800" dirty="0" smtClean="0"/>
              <a:t> and we omit := and write just as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. .</a:t>
            </a:r>
          </a:p>
          <a:p>
            <a:r>
              <a:rPr lang="en-US" altLang="ja-JP" sz="2800" dirty="0" smtClean="0"/>
              <a:t>(ex.) The relation append is described as the two rules.</a:t>
            </a:r>
          </a:p>
          <a:p>
            <a:r>
              <a:rPr lang="en-US" altLang="ja-JP" sz="2800" dirty="0" smtClean="0"/>
              <a:t>    append ([ ], Y, Y).</a:t>
            </a:r>
          </a:p>
          <a:p>
            <a:r>
              <a:rPr lang="en-US" altLang="ja-JP" sz="2800" dirty="0" smtClean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(Reference) A. Horn, “On sentences which are true of direct unions of algebras”. </a:t>
            </a:r>
            <a:r>
              <a:rPr lang="en-US" altLang="ja-JP" sz="2400" i="1" dirty="0" smtClean="0"/>
              <a:t>Journal of Symbolic Logic, </a:t>
            </a:r>
            <a:r>
              <a:rPr lang="en-US" altLang="ja-JP" sz="2400" dirty="0" smtClean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 smtClean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yes</a:t>
            </a:r>
          </a:p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Z=[</a:t>
            </a:r>
            <a:r>
              <a:rPr lang="en-US" altLang="ja-JP" sz="2800" i="1" dirty="0" err="1" smtClean="0"/>
              <a:t>a,b,c,d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lang="en-US" altLang="ja-JP" sz="2800" dirty="0" smtClean="0">
                <a:solidFill>
                  <a:srgbClr val="FF0000"/>
                </a:solidFill>
              </a:rPr>
              <a:t>],Y,[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Y=[</a:t>
            </a:r>
            <a:r>
              <a:rPr lang="en-US" altLang="ja-JP" sz="2800" i="1" dirty="0" err="1" smtClean="0"/>
              <a:t>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X=[</a:t>
            </a:r>
            <a:r>
              <a:rPr lang="en-US" altLang="ja-JP" sz="2800" i="1" dirty="0" err="1" smtClean="0"/>
              <a:t>a,b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d,c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simple term:</a:t>
            </a:r>
          </a:p>
          <a:p>
            <a:r>
              <a:rPr lang="en-US" altLang="ja-JP" sz="2800" dirty="0" smtClean="0"/>
              <a:t>    a number --- 0, 1972, etc.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a variable starting with an uppercase letter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--- X, Source, etc.</a:t>
            </a:r>
          </a:p>
          <a:p>
            <a:r>
              <a:rPr kumimoji="1" lang="en-US" altLang="ja-JP" sz="2800" dirty="0" smtClean="0"/>
              <a:t>    </a:t>
            </a:r>
            <a:r>
              <a:rPr lang="en-US" altLang="ja-JP" sz="2800" dirty="0" smtClean="0"/>
              <a:t>an </a:t>
            </a:r>
            <a:r>
              <a:rPr kumimoji="1" lang="en-US" altLang="ja-JP" sz="2800" dirty="0" smtClean="0"/>
              <a:t>atom (standing for itself) --- lisp, algol</a:t>
            </a:r>
            <a:r>
              <a:rPr lang="en-US" altLang="ja-JP" sz="2800" dirty="0" smtClean="0"/>
              <a:t>60, etc.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A </a:t>
            </a:r>
            <a:r>
              <a:rPr lang="en-US" altLang="ja-JP" sz="2800" dirty="0" smtClean="0"/>
              <a:t>co</a:t>
            </a:r>
            <a:r>
              <a:rPr kumimoji="1" lang="en-US" altLang="ja-JP" sz="2800" dirty="0" smtClean="0"/>
              <a:t>mpound term:</a:t>
            </a:r>
          </a:p>
          <a:p>
            <a:r>
              <a:rPr kumimoji="1" lang="en-US" altLang="ja-JP" sz="2800" dirty="0" smtClean="0"/>
              <a:t>    an atom followed by a parenthesized sequence of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subterms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--- 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Syntax of facts, rules, and queries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lang="en-US" altLang="ja-JP" dirty="0" smtClean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fact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rule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:- 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 .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query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number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variable</a:t>
            </a:r>
            <a:r>
              <a:rPr lang="en-US" altLang="ja-JP" sz="2800" dirty="0" smtClean="0"/>
              <a:t>&gt;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     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(&lt;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&gt;)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|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&gt;,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3176</Words>
  <Application>Microsoft Macintosh PowerPoint</Application>
  <PresentationFormat>画面に合わせる (4:3)</PresentationFormat>
  <Paragraphs>278</Paragraphs>
  <Slides>24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ホワイト</vt:lpstr>
      <vt:lpstr>数式</vt:lpstr>
      <vt:lpstr>Principles of programming languages  11: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321</cp:revision>
  <cp:lastPrinted>2012-12-13T09:07:34Z</cp:lastPrinted>
  <dcterms:created xsi:type="dcterms:W3CDTF">2012-11-30T04:37:30Z</dcterms:created>
  <dcterms:modified xsi:type="dcterms:W3CDTF">2019-10-02T03:23:26Z</dcterms:modified>
</cp:coreProperties>
</file>