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89" r:id="rId2"/>
    <p:sldId id="274" r:id="rId3"/>
    <p:sldId id="288" r:id="rId4"/>
    <p:sldId id="260" r:id="rId5"/>
    <p:sldId id="287" r:id="rId6"/>
    <p:sldId id="262" r:id="rId7"/>
    <p:sldId id="263" r:id="rId8"/>
    <p:sldId id="264" r:id="rId9"/>
    <p:sldId id="265" r:id="rId10"/>
    <p:sldId id="266" r:id="rId11"/>
    <p:sldId id="269" r:id="rId12"/>
    <p:sldId id="270" r:id="rId13"/>
    <p:sldId id="271" r:id="rId14"/>
    <p:sldId id="278" r:id="rId15"/>
    <p:sldId id="279" r:id="rId16"/>
    <p:sldId id="273" r:id="rId17"/>
    <p:sldId id="280" r:id="rId18"/>
    <p:sldId id="281" r:id="rId19"/>
    <p:sldId id="282" r:id="rId20"/>
    <p:sldId id="284" r:id="rId21"/>
    <p:sldId id="285" r:id="rId22"/>
    <p:sldId id="286" r:id="rId23"/>
    <p:sldId id="277" r:id="rId24"/>
    <p:sldId id="259"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6" autoAdjust="0"/>
    <p:restoredTop sz="94660"/>
  </p:normalViewPr>
  <p:slideViewPr>
    <p:cSldViewPr>
      <p:cViewPr varScale="1">
        <p:scale>
          <a:sx n="109" d="100"/>
          <a:sy n="109" d="100"/>
        </p:scale>
        <p:origin x="-52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F1263D-1664-4A65-91BD-4C73B328070C}" type="datetimeFigureOut">
              <a:rPr kumimoji="1" lang="ja-JP" altLang="en-US" smtClean="0"/>
              <a:pPr/>
              <a:t>19/10/02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171498-1F99-422F-B620-E1352F50EF96}" type="slidenum">
              <a:rPr kumimoji="1" lang="ja-JP" altLang="en-US" smtClean="0"/>
              <a:pPr/>
              <a:t>‹#›</a:t>
            </a:fld>
            <a:endParaRPr kumimoji="1" lang="ja-JP" altLang="en-US"/>
          </a:p>
        </p:txBody>
      </p:sp>
    </p:spTree>
    <p:extLst>
      <p:ext uri="{BB962C8B-B14F-4D97-AF65-F5344CB8AC3E}">
        <p14:creationId xmlns:p14="http://schemas.microsoft.com/office/powerpoint/2010/main" val="23580644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9171498-1F99-422F-B620-E1352F50EF96}" type="slidenum">
              <a:rPr kumimoji="1" lang="ja-JP" altLang="en-US" smtClean="0"/>
              <a:pPr/>
              <a:t>4</a:t>
            </a:fld>
            <a:endParaRPr kumimoji="1" lang="ja-JP" altLang="en-US"/>
          </a:p>
        </p:txBody>
      </p:sp>
    </p:spTree>
    <p:extLst>
      <p:ext uri="{BB962C8B-B14F-4D97-AF65-F5344CB8AC3E}">
        <p14:creationId xmlns:p14="http://schemas.microsoft.com/office/powerpoint/2010/main" val="4206001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9171498-1F99-422F-B620-E1352F50EF96}" type="slidenum">
              <a:rPr kumimoji="1" lang="ja-JP" altLang="en-US" smtClean="0"/>
              <a:pPr/>
              <a:t>5</a:t>
            </a:fld>
            <a:endParaRPr kumimoji="1" lang="ja-JP" altLang="en-US"/>
          </a:p>
        </p:txBody>
      </p:sp>
    </p:spTree>
    <p:extLst>
      <p:ext uri="{BB962C8B-B14F-4D97-AF65-F5344CB8AC3E}">
        <p14:creationId xmlns:p14="http://schemas.microsoft.com/office/powerpoint/2010/main" val="3202154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9171498-1F99-422F-B620-E1352F50EF96}" type="slidenum">
              <a:rPr kumimoji="1" lang="ja-JP" altLang="en-US" smtClean="0"/>
              <a:pPr/>
              <a:t>13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19/10/02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19/10/02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1628800"/>
            <a:ext cx="7992888" cy="2160240"/>
          </a:xfrm>
        </p:spPr>
        <p:txBody>
          <a:bodyPr>
            <a:normAutofit/>
          </a:bodyPr>
          <a:lstStyle/>
          <a:p>
            <a:r>
              <a:rPr lang="en-US" altLang="ja-JP" sz="3600" dirty="0" smtClean="0"/>
              <a:t>Principles of programming languages </a:t>
            </a:r>
            <a:br>
              <a:rPr lang="en-US" altLang="ja-JP" sz="3600" dirty="0" smtClean="0"/>
            </a:br>
            <a:r>
              <a:rPr lang="en-US" altLang="ja-JP" sz="3600" dirty="0" smtClean="0"/>
              <a:t>10: Object oriented languages</a:t>
            </a:r>
            <a:endParaRPr kumimoji="1" lang="ja-JP" altLang="en-US" sz="2800" dirty="0"/>
          </a:p>
        </p:txBody>
      </p:sp>
      <p:sp>
        <p:nvSpPr>
          <p:cNvPr id="6" name="サブタイトル 2"/>
          <p:cNvSpPr>
            <a:spLocks noGrp="1"/>
          </p:cNvSpPr>
          <p:nvPr>
            <p:ph type="subTitle" idx="1"/>
          </p:nvPr>
        </p:nvSpPr>
        <p:spPr>
          <a:xfrm>
            <a:off x="3059832" y="5733256"/>
            <a:ext cx="2880320" cy="576064"/>
          </a:xfrm>
        </p:spPr>
        <p:txBody>
          <a:bodyPr>
            <a:normAutofit lnSpcReduction="10000"/>
          </a:bodyPr>
          <a:lstStyle/>
          <a:p>
            <a:r>
              <a:rPr kumimoji="1" lang="en-US" altLang="ja-JP" dirty="0" smtClean="0">
                <a:solidFill>
                  <a:schemeClr val="tx1"/>
                </a:solidFill>
              </a:rPr>
              <a:t>Isao Sasano</a:t>
            </a:r>
            <a:endParaRPr kumimoji="1" lang="ja-JP" altLang="en-US" dirty="0">
              <a:solidFill>
                <a:schemeClr val="tx1"/>
              </a:solidFill>
            </a:endParaRPr>
          </a:p>
        </p:txBody>
      </p:sp>
      <p:sp>
        <p:nvSpPr>
          <p:cNvPr id="7" name="テキスト ボックス 6"/>
          <p:cNvSpPr txBox="1"/>
          <p:nvPr/>
        </p:nvSpPr>
        <p:spPr>
          <a:xfrm>
            <a:off x="755576" y="4365104"/>
            <a:ext cx="7776863" cy="1077218"/>
          </a:xfrm>
          <a:prstGeom prst="rect">
            <a:avLst/>
          </a:prstGeom>
          <a:noFill/>
        </p:spPr>
        <p:txBody>
          <a:bodyPr wrap="square" rtlCol="0">
            <a:spAutoFit/>
          </a:bodyPr>
          <a:lstStyle/>
          <a:p>
            <a:pPr algn="ctr"/>
            <a:r>
              <a:rPr kumimoji="1" lang="en-US" altLang="ja-JP" sz="3200" b="0" dirty="0" smtClean="0"/>
              <a:t>Department of </a:t>
            </a:r>
          </a:p>
          <a:p>
            <a:pPr algn="ctr"/>
            <a:r>
              <a:rPr lang="en-US" altLang="ja-JP" sz="3200" dirty="0"/>
              <a:t>Computer</a:t>
            </a:r>
            <a:r>
              <a:rPr kumimoji="1" lang="en-US" altLang="ja-JP" sz="3200" b="0" dirty="0" smtClean="0"/>
              <a:t> </a:t>
            </a:r>
            <a:r>
              <a:rPr kumimoji="1" lang="en-US" altLang="ja-JP" sz="3200" b="0" dirty="0" smtClean="0"/>
              <a:t>Science and </a:t>
            </a:r>
            <a:r>
              <a:rPr lang="en-US" altLang="ja-JP" sz="3200" b="0" dirty="0" smtClean="0"/>
              <a:t>Engineering</a:t>
            </a:r>
            <a:r>
              <a:rPr kumimoji="1" lang="en-US" altLang="ja-JP" sz="3200" b="0" dirty="0" smtClean="0"/>
              <a:t> </a:t>
            </a:r>
            <a:endParaRPr kumimoji="1" lang="ja-JP" altLang="en-US" sz="3200" b="0" dirty="0"/>
          </a:p>
        </p:txBody>
      </p:sp>
    </p:spTree>
    <p:extLst>
      <p:ext uri="{BB962C8B-B14F-4D97-AF65-F5344CB8AC3E}">
        <p14:creationId xmlns:p14="http://schemas.microsoft.com/office/powerpoint/2010/main" val="143376664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Templates (ex.)</a:t>
            </a:r>
            <a:endParaRPr kumimoji="1" lang="ja-JP" altLang="en-US" dirty="0"/>
          </a:p>
        </p:txBody>
      </p:sp>
      <p:sp>
        <p:nvSpPr>
          <p:cNvPr id="4" name="テキスト ボックス 3"/>
          <p:cNvSpPr txBox="1"/>
          <p:nvPr/>
        </p:nvSpPr>
        <p:spPr>
          <a:xfrm>
            <a:off x="179512" y="1340768"/>
            <a:ext cx="8818055" cy="4401205"/>
          </a:xfrm>
          <a:prstGeom prst="rect">
            <a:avLst/>
          </a:prstGeom>
          <a:noFill/>
        </p:spPr>
        <p:txBody>
          <a:bodyPr wrap="none" rtlCol="0">
            <a:spAutoFit/>
          </a:bodyPr>
          <a:lstStyle/>
          <a:p>
            <a:r>
              <a:rPr kumimoji="1" lang="en-US" altLang="ja-JP" sz="2800" dirty="0" smtClean="0"/>
              <a:t> template &lt;class T&gt; class Stack {</a:t>
            </a:r>
          </a:p>
          <a:p>
            <a:r>
              <a:rPr lang="en-US" altLang="ja-JP" sz="2800" dirty="0" smtClean="0"/>
              <a:t>     </a:t>
            </a:r>
            <a:r>
              <a:rPr lang="en-US" altLang="ja-JP" sz="2800" dirty="0" err="1" smtClean="0"/>
              <a:t>int</a:t>
            </a:r>
            <a:r>
              <a:rPr lang="en-US" altLang="ja-JP" sz="2800" dirty="0" smtClean="0"/>
              <a:t>   top;</a:t>
            </a:r>
          </a:p>
          <a:p>
            <a:r>
              <a:rPr kumimoji="1" lang="en-US" altLang="ja-JP" sz="2800" dirty="0" smtClean="0"/>
              <a:t>     </a:t>
            </a:r>
            <a:r>
              <a:rPr kumimoji="1" lang="en-US" altLang="ja-JP" sz="2800" dirty="0" err="1" smtClean="0"/>
              <a:t>int</a:t>
            </a:r>
            <a:r>
              <a:rPr kumimoji="1" lang="en-US" altLang="ja-JP" sz="2800" dirty="0" smtClean="0"/>
              <a:t>   size;</a:t>
            </a:r>
          </a:p>
          <a:p>
            <a:r>
              <a:rPr lang="en-US" altLang="ja-JP" sz="2800" dirty="0" smtClean="0"/>
              <a:t>     T *  elements;</a:t>
            </a:r>
          </a:p>
          <a:p>
            <a:r>
              <a:rPr lang="en-US" altLang="ja-JP" sz="2800" dirty="0" smtClean="0"/>
              <a:t> public:</a:t>
            </a:r>
          </a:p>
          <a:p>
            <a:r>
              <a:rPr lang="en-US" altLang="ja-JP" sz="2800" dirty="0" smtClean="0"/>
              <a:t>             Stack (</a:t>
            </a:r>
            <a:r>
              <a:rPr lang="en-US" altLang="ja-JP" sz="2800" dirty="0" err="1" smtClean="0"/>
              <a:t>int</a:t>
            </a:r>
            <a:r>
              <a:rPr lang="en-US" altLang="ja-JP" sz="2800" dirty="0" smtClean="0"/>
              <a:t> n) {size=n; elements = new T[size]; top=0;}</a:t>
            </a:r>
          </a:p>
          <a:p>
            <a:r>
              <a:rPr lang="en-US" altLang="ja-JP" sz="2800" dirty="0" smtClean="0"/>
              <a:t>             ~Stack()        { delete elements; }</a:t>
            </a:r>
          </a:p>
          <a:p>
            <a:r>
              <a:rPr lang="en-US" altLang="ja-JP" sz="2800" dirty="0" smtClean="0"/>
              <a:t>     void push (T a)    { top++; elements[top]=a; }</a:t>
            </a:r>
          </a:p>
          <a:p>
            <a:r>
              <a:rPr lang="en-US" altLang="ja-JP" sz="2800" dirty="0" smtClean="0"/>
              <a:t>     T      pop()            { top--; return elements[top+1]; }</a:t>
            </a:r>
          </a:p>
          <a:p>
            <a:r>
              <a:rPr lang="en-US" altLang="ja-JP" sz="2800" dirty="0" smtClean="0"/>
              <a:t> };</a:t>
            </a:r>
          </a:p>
        </p:txBody>
      </p:sp>
      <p:sp>
        <p:nvSpPr>
          <p:cNvPr id="5" name="テキスト ボックス 4"/>
          <p:cNvSpPr txBox="1"/>
          <p:nvPr/>
        </p:nvSpPr>
        <p:spPr>
          <a:xfrm>
            <a:off x="360040" y="5787261"/>
            <a:ext cx="8172400" cy="954107"/>
          </a:xfrm>
          <a:prstGeom prst="rect">
            <a:avLst/>
          </a:prstGeom>
          <a:noFill/>
        </p:spPr>
        <p:txBody>
          <a:bodyPr wrap="square" rtlCol="0">
            <a:spAutoFit/>
          </a:bodyPr>
          <a:lstStyle/>
          <a:p>
            <a:r>
              <a:rPr lang="en-US" altLang="ja-JP" sz="2800" dirty="0" smtClean="0"/>
              <a:t>The expression</a:t>
            </a:r>
            <a:r>
              <a:rPr kumimoji="1" lang="en-US" altLang="ja-JP" sz="2800" dirty="0" smtClean="0"/>
              <a:t> </a:t>
            </a:r>
            <a:r>
              <a:rPr kumimoji="1" lang="en-US" altLang="ja-JP" sz="2800" b="1" dirty="0" smtClean="0"/>
              <a:t>new</a:t>
            </a:r>
            <a:r>
              <a:rPr kumimoji="1" lang="en-US" altLang="ja-JP" sz="2800" dirty="0" smtClean="0"/>
              <a:t> Stack&lt;</a:t>
            </a:r>
            <a:r>
              <a:rPr kumimoji="1" lang="en-US" altLang="ja-JP" sz="2800" dirty="0" err="1" smtClean="0"/>
              <a:t>int</a:t>
            </a:r>
            <a:r>
              <a:rPr lang="en-US" altLang="ja-JP" sz="2800" dirty="0" smtClean="0"/>
              <a:t>&gt;</a:t>
            </a:r>
            <a:r>
              <a:rPr kumimoji="1" lang="en-US" altLang="ja-JP" sz="2800" dirty="0" smtClean="0"/>
              <a:t> s(99) generates </a:t>
            </a:r>
            <a:r>
              <a:rPr lang="en-US" altLang="ja-JP" sz="2800" dirty="0" smtClean="0"/>
              <a:t>a Stack object whose elements are of type int.</a:t>
            </a:r>
            <a:endParaRPr kumimoji="1" lang="ja-JP" alt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Comparison between C</a:t>
            </a:r>
            <a:r>
              <a:rPr lang="en-US" altLang="ja-JP" dirty="0" smtClean="0"/>
              <a:t> and C++</a:t>
            </a:r>
            <a:endParaRPr kumimoji="1" lang="ja-JP" altLang="en-US" dirty="0"/>
          </a:p>
        </p:txBody>
      </p:sp>
      <p:sp>
        <p:nvSpPr>
          <p:cNvPr id="4" name="テキスト ボックス 3"/>
          <p:cNvSpPr txBox="1"/>
          <p:nvPr/>
        </p:nvSpPr>
        <p:spPr>
          <a:xfrm>
            <a:off x="251520" y="1412776"/>
            <a:ext cx="8604447" cy="3108544"/>
          </a:xfrm>
          <a:prstGeom prst="rect">
            <a:avLst/>
          </a:prstGeom>
          <a:noFill/>
        </p:spPr>
        <p:txBody>
          <a:bodyPr wrap="square" rtlCol="0">
            <a:spAutoFit/>
          </a:bodyPr>
          <a:lstStyle/>
          <a:p>
            <a:r>
              <a:rPr kumimoji="1" lang="en-US" altLang="ja-JP" sz="2800" dirty="0" smtClean="0"/>
              <a:t>C++</a:t>
            </a:r>
            <a:r>
              <a:rPr lang="en-US" altLang="ja-JP" sz="2800" dirty="0" smtClean="0"/>
              <a:t> was designed and implemented by </a:t>
            </a:r>
            <a:r>
              <a:rPr kumimoji="1" lang="en-US" altLang="ja-JP" sz="2800" dirty="0" err="1" smtClean="0"/>
              <a:t>Bjarne</a:t>
            </a:r>
            <a:r>
              <a:rPr kumimoji="1" lang="en-US" altLang="ja-JP" sz="2800" dirty="0" smtClean="0"/>
              <a:t> </a:t>
            </a:r>
            <a:r>
              <a:rPr kumimoji="1" lang="en-US" altLang="ja-JP" sz="2800" dirty="0" err="1" smtClean="0"/>
              <a:t>Stroustrup</a:t>
            </a:r>
            <a:r>
              <a:rPr kumimoji="1" lang="en-US" altLang="ja-JP" sz="2800" dirty="0" smtClean="0"/>
              <a:t> in </a:t>
            </a:r>
            <a:r>
              <a:rPr lang="en-US" altLang="ja-JP" sz="2800" dirty="0" smtClean="0"/>
              <a:t>1983. C++ was intended to be as an extension of C and most of programs in C is programs in C++ that have the same meaning. But the are some programs that have different meaning in C and C++.</a:t>
            </a:r>
            <a:endParaRPr kumimoji="1" lang="en-US" altLang="ja-JP" sz="2800" dirty="0" smtClean="0"/>
          </a:p>
          <a:p>
            <a:r>
              <a:rPr lang="en-US" altLang="ja-JP" sz="2800" dirty="0" smtClean="0"/>
              <a:t>Comments are</a:t>
            </a:r>
            <a:r>
              <a:rPr lang="ja-JP" altLang="en-US" sz="2800" dirty="0" smtClean="0"/>
              <a:t> </a:t>
            </a:r>
            <a:r>
              <a:rPr lang="en-US" altLang="ja-JP" sz="2800" dirty="0" smtClean="0"/>
              <a:t>/* …  */ in C and // … in C++. </a:t>
            </a:r>
          </a:p>
          <a:p>
            <a:r>
              <a:rPr lang="en-US" altLang="ja-JP" sz="2800" dirty="0" smtClean="0"/>
              <a:t>(In ISO C99, //… are also comments)</a:t>
            </a:r>
            <a:endParaRPr kumimoji="1" lang="ja-JP" altLang="en-US" sz="2800" dirty="0"/>
          </a:p>
        </p:txBody>
      </p:sp>
      <p:sp>
        <p:nvSpPr>
          <p:cNvPr id="5" name="テキスト ボックス 4"/>
          <p:cNvSpPr txBox="1"/>
          <p:nvPr/>
        </p:nvSpPr>
        <p:spPr>
          <a:xfrm>
            <a:off x="971600" y="4797152"/>
            <a:ext cx="827245" cy="523220"/>
          </a:xfrm>
          <a:prstGeom prst="rect">
            <a:avLst/>
          </a:prstGeom>
          <a:noFill/>
        </p:spPr>
        <p:txBody>
          <a:bodyPr wrap="none" rtlCol="0">
            <a:spAutoFit/>
          </a:bodyPr>
          <a:lstStyle/>
          <a:p>
            <a:r>
              <a:rPr lang="en-US" altLang="ja-JP" sz="2800" dirty="0" smtClean="0"/>
              <a:t>(ex.)</a:t>
            </a:r>
            <a:endParaRPr kumimoji="1" lang="ja-JP" altLang="en-US" sz="2800" dirty="0"/>
          </a:p>
        </p:txBody>
      </p:sp>
      <p:sp>
        <p:nvSpPr>
          <p:cNvPr id="6" name="テキスト ボックス 5"/>
          <p:cNvSpPr txBox="1"/>
          <p:nvPr/>
        </p:nvSpPr>
        <p:spPr>
          <a:xfrm>
            <a:off x="1907704" y="4797152"/>
            <a:ext cx="2896690" cy="1815882"/>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dirty="0" err="1" smtClean="0"/>
              <a:t>int</a:t>
            </a:r>
            <a:r>
              <a:rPr kumimoji="1" lang="en-US" altLang="ja-JP" sz="2800" dirty="0" smtClean="0"/>
              <a:t> f (</a:t>
            </a:r>
            <a:r>
              <a:rPr kumimoji="1" lang="en-US" altLang="ja-JP" sz="2800" dirty="0" err="1" smtClean="0"/>
              <a:t>int</a:t>
            </a:r>
            <a:r>
              <a:rPr kumimoji="1" lang="en-US" altLang="ja-JP" sz="2800" dirty="0" smtClean="0"/>
              <a:t> a, </a:t>
            </a:r>
            <a:r>
              <a:rPr kumimoji="1" lang="en-US" altLang="ja-JP" sz="2800" dirty="0" err="1" smtClean="0"/>
              <a:t>int</a:t>
            </a:r>
            <a:r>
              <a:rPr kumimoji="1" lang="en-US" altLang="ja-JP" sz="2800" dirty="0" smtClean="0"/>
              <a:t> b) {</a:t>
            </a:r>
          </a:p>
          <a:p>
            <a:r>
              <a:rPr lang="en-US" altLang="ja-JP" sz="2800" dirty="0" smtClean="0"/>
              <a:t>    return a //* */ b</a:t>
            </a:r>
          </a:p>
          <a:p>
            <a:r>
              <a:rPr kumimoji="1" lang="en-US" altLang="ja-JP" sz="2800" dirty="0" smtClean="0"/>
              <a:t>    ;</a:t>
            </a:r>
          </a:p>
          <a:p>
            <a:r>
              <a:rPr lang="en-US" altLang="ja-JP" sz="2800" dirty="0" smtClean="0"/>
              <a:t>}</a:t>
            </a:r>
            <a:endParaRPr kumimoji="1" lang="ja-JP" altLang="en-US" sz="2800" dirty="0"/>
          </a:p>
        </p:txBody>
      </p:sp>
      <p:sp>
        <p:nvSpPr>
          <p:cNvPr id="7" name="テキスト ボックス 6"/>
          <p:cNvSpPr txBox="1"/>
          <p:nvPr/>
        </p:nvSpPr>
        <p:spPr>
          <a:xfrm>
            <a:off x="5148064" y="4869160"/>
            <a:ext cx="3384376" cy="1815882"/>
          </a:xfrm>
          <a:prstGeom prst="rect">
            <a:avLst/>
          </a:prstGeom>
          <a:noFill/>
        </p:spPr>
        <p:txBody>
          <a:bodyPr wrap="square" rtlCol="0">
            <a:spAutoFit/>
          </a:bodyPr>
          <a:lstStyle/>
          <a:p>
            <a:r>
              <a:rPr lang="en-US" altLang="ja-JP" sz="2800" dirty="0" smtClean="0"/>
              <a:t>The </a:t>
            </a:r>
            <a:r>
              <a:rPr lang="en-US" altLang="ja-JP" sz="2800" dirty="0"/>
              <a:t>expression a //* */ </a:t>
            </a:r>
            <a:r>
              <a:rPr lang="en-US" altLang="ja-JP" sz="2800" dirty="0" smtClean="0"/>
              <a:t>b is a/b in ISO C89 and a in ISO C99 and C++.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16632"/>
            <a:ext cx="8939336" cy="1143000"/>
          </a:xfrm>
        </p:spPr>
        <p:txBody>
          <a:bodyPr>
            <a:normAutofit fontScale="90000"/>
          </a:bodyPr>
          <a:lstStyle/>
          <a:p>
            <a:r>
              <a:rPr kumimoji="1" lang="en-US" altLang="ja-JP" dirty="0" smtClean="0"/>
              <a:t>Comparison </a:t>
            </a:r>
            <a:r>
              <a:rPr lang="en-US" altLang="ja-JP" dirty="0" smtClean="0"/>
              <a:t>between </a:t>
            </a:r>
            <a:r>
              <a:rPr kumimoji="1" lang="en-US" altLang="ja-JP" dirty="0" smtClean="0"/>
              <a:t>C</a:t>
            </a:r>
            <a:r>
              <a:rPr lang="en-US" altLang="ja-JP" dirty="0" smtClean="0"/>
              <a:t> and C++ (Cont.)</a:t>
            </a:r>
            <a:endParaRPr kumimoji="1" lang="ja-JP" altLang="en-US" dirty="0"/>
          </a:p>
        </p:txBody>
      </p:sp>
      <p:sp>
        <p:nvSpPr>
          <p:cNvPr id="4" name="テキスト ボックス 3"/>
          <p:cNvSpPr txBox="1"/>
          <p:nvPr/>
        </p:nvSpPr>
        <p:spPr>
          <a:xfrm>
            <a:off x="1407473" y="4350583"/>
            <a:ext cx="2732479" cy="2246769"/>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dirty="0" err="1" smtClean="0"/>
              <a:t>int</a:t>
            </a:r>
            <a:r>
              <a:rPr kumimoji="1" lang="en-US" altLang="ja-JP" sz="2800" dirty="0" smtClean="0"/>
              <a:t> x[99];</a:t>
            </a:r>
          </a:p>
          <a:p>
            <a:r>
              <a:rPr lang="en-US" altLang="ja-JP" sz="2800" dirty="0" smtClean="0"/>
              <a:t> void f(void) {</a:t>
            </a:r>
          </a:p>
          <a:p>
            <a:r>
              <a:rPr kumimoji="1" lang="en-US" altLang="ja-JP" sz="2800" dirty="0" smtClean="0"/>
              <a:t>    </a:t>
            </a:r>
            <a:r>
              <a:rPr kumimoji="1" lang="en-US" altLang="ja-JP" sz="2800" dirty="0" err="1" smtClean="0"/>
              <a:t>struct</a:t>
            </a:r>
            <a:r>
              <a:rPr kumimoji="1" lang="en-US" altLang="ja-JP" sz="2800" dirty="0" smtClean="0"/>
              <a:t> x {</a:t>
            </a:r>
            <a:r>
              <a:rPr kumimoji="1" lang="en-US" altLang="ja-JP" sz="2800" dirty="0" err="1" smtClean="0"/>
              <a:t>int</a:t>
            </a:r>
            <a:r>
              <a:rPr kumimoji="1" lang="en-US" altLang="ja-JP" sz="2800" dirty="0" smtClean="0"/>
              <a:t> a;};</a:t>
            </a:r>
          </a:p>
          <a:p>
            <a:r>
              <a:rPr lang="en-US" altLang="ja-JP" sz="2800" dirty="0" smtClean="0"/>
              <a:t>    </a:t>
            </a:r>
            <a:r>
              <a:rPr lang="en-US" altLang="ja-JP" sz="2800" dirty="0" err="1" smtClean="0"/>
              <a:t>sizeof</a:t>
            </a:r>
            <a:r>
              <a:rPr lang="en-US" altLang="ja-JP" sz="2800" dirty="0" smtClean="0"/>
              <a:t> (x);</a:t>
            </a:r>
          </a:p>
          <a:p>
            <a:r>
              <a:rPr kumimoji="1" lang="en-US" altLang="ja-JP" sz="2800" dirty="0" smtClean="0"/>
              <a:t> }</a:t>
            </a:r>
            <a:endParaRPr kumimoji="1" lang="ja-JP" altLang="en-US" sz="2800" dirty="0"/>
          </a:p>
        </p:txBody>
      </p:sp>
      <p:sp>
        <p:nvSpPr>
          <p:cNvPr id="5" name="テキスト ボックス 4"/>
          <p:cNvSpPr txBox="1"/>
          <p:nvPr/>
        </p:nvSpPr>
        <p:spPr>
          <a:xfrm>
            <a:off x="539552" y="1340768"/>
            <a:ext cx="8352928" cy="2677656"/>
          </a:xfrm>
          <a:prstGeom prst="rect">
            <a:avLst/>
          </a:prstGeom>
          <a:noFill/>
        </p:spPr>
        <p:txBody>
          <a:bodyPr wrap="square" rtlCol="0">
            <a:spAutoFit/>
          </a:bodyPr>
          <a:lstStyle/>
          <a:p>
            <a:r>
              <a:rPr kumimoji="1" lang="en-US" altLang="ja-JP" sz="2800" dirty="0" smtClean="0"/>
              <a:t>In C++, if a structure is declared with its name, the name itself represents the structure type. </a:t>
            </a:r>
          </a:p>
          <a:p>
            <a:r>
              <a:rPr kumimoji="1" lang="en-US" altLang="ja-JP" sz="2800" dirty="0" smtClean="0"/>
              <a:t>(ex.) </a:t>
            </a:r>
            <a:r>
              <a:rPr kumimoji="1" lang="en-US" altLang="ja-JP" sz="2800" dirty="0" err="1" smtClean="0"/>
              <a:t>struct</a:t>
            </a:r>
            <a:r>
              <a:rPr kumimoji="1" lang="en-US" altLang="ja-JP" sz="2800" dirty="0" smtClean="0"/>
              <a:t> test {</a:t>
            </a:r>
            <a:r>
              <a:rPr kumimoji="1" lang="en-US" altLang="ja-JP" sz="2800" dirty="0" err="1" smtClean="0"/>
              <a:t>int</a:t>
            </a:r>
            <a:r>
              <a:rPr kumimoji="1" lang="en-US" altLang="ja-JP" sz="2800" dirty="0" smtClean="0"/>
              <a:t> a;}</a:t>
            </a:r>
          </a:p>
          <a:p>
            <a:r>
              <a:rPr lang="en-US" altLang="ja-JP" sz="2800" dirty="0" smtClean="0"/>
              <a:t>         test x;</a:t>
            </a:r>
          </a:p>
          <a:p>
            <a:r>
              <a:rPr lang="en-US" altLang="ja-JP" sz="2800" dirty="0" smtClean="0"/>
              <a:t>In C, we need to write </a:t>
            </a:r>
            <a:r>
              <a:rPr lang="en-US" altLang="ja-JP" sz="2800" dirty="0" err="1" smtClean="0"/>
              <a:t>struct</a:t>
            </a:r>
            <a:r>
              <a:rPr lang="en-US" altLang="ja-JP" sz="2800" dirty="0" smtClean="0"/>
              <a:t> test x;. (In C++</a:t>
            </a:r>
            <a:r>
              <a:rPr lang="en-US" altLang="ja-JP" sz="2800" dirty="0"/>
              <a:t> </a:t>
            </a:r>
            <a:r>
              <a:rPr lang="en-US" altLang="ja-JP" sz="2800" dirty="0" smtClean="0"/>
              <a:t>we can also write </a:t>
            </a:r>
            <a:r>
              <a:rPr lang="en-US" altLang="ja-JP" sz="2800" dirty="0" err="1" smtClean="0"/>
              <a:t>struct</a:t>
            </a:r>
            <a:r>
              <a:rPr lang="en-US" altLang="ja-JP" sz="2800" dirty="0" smtClean="0"/>
              <a:t> test x;.)</a:t>
            </a:r>
            <a:endParaRPr kumimoji="1" lang="ja-JP" altLang="en-US" sz="2800" dirty="0"/>
          </a:p>
        </p:txBody>
      </p:sp>
      <p:sp>
        <p:nvSpPr>
          <p:cNvPr id="6" name="テキスト ボックス 5"/>
          <p:cNvSpPr txBox="1"/>
          <p:nvPr/>
        </p:nvSpPr>
        <p:spPr>
          <a:xfrm>
            <a:off x="504395" y="4345940"/>
            <a:ext cx="827245" cy="523220"/>
          </a:xfrm>
          <a:prstGeom prst="rect">
            <a:avLst/>
          </a:prstGeom>
          <a:noFill/>
        </p:spPr>
        <p:txBody>
          <a:bodyPr wrap="none" rtlCol="0">
            <a:spAutoFit/>
          </a:bodyPr>
          <a:lstStyle/>
          <a:p>
            <a:r>
              <a:rPr lang="en-US" altLang="ja-JP" sz="2800" dirty="0" smtClean="0"/>
              <a:t>(ex.)</a:t>
            </a:r>
            <a:endParaRPr kumimoji="1" lang="ja-JP" altLang="en-US" sz="2800" dirty="0"/>
          </a:p>
        </p:txBody>
      </p:sp>
      <p:sp>
        <p:nvSpPr>
          <p:cNvPr id="7" name="テキスト ボックス 6"/>
          <p:cNvSpPr txBox="1"/>
          <p:nvPr/>
        </p:nvSpPr>
        <p:spPr>
          <a:xfrm>
            <a:off x="4283968" y="4350583"/>
            <a:ext cx="4752528" cy="2246769"/>
          </a:xfrm>
          <a:prstGeom prst="rect">
            <a:avLst/>
          </a:prstGeom>
          <a:noFill/>
        </p:spPr>
        <p:txBody>
          <a:bodyPr wrap="square" rtlCol="0">
            <a:spAutoFit/>
          </a:bodyPr>
          <a:lstStyle/>
          <a:p>
            <a:r>
              <a:rPr lang="en-US" altLang="ja-JP" sz="2800" dirty="0" err="1" smtClean="0"/>
              <a:t>sizeof</a:t>
            </a:r>
            <a:r>
              <a:rPr lang="en-US" altLang="ja-JP" sz="2800" dirty="0" smtClean="0"/>
              <a:t>(x) is the size of the array x in C while it is the size of the structure x in C++. In C</a:t>
            </a:r>
            <a:r>
              <a:rPr lang="en-US" altLang="ja-JP" sz="2800" dirty="0"/>
              <a:t> </a:t>
            </a:r>
            <a:r>
              <a:rPr lang="en-US" altLang="ja-JP" sz="2800" dirty="0" smtClean="0"/>
              <a:t>we need to write </a:t>
            </a:r>
            <a:r>
              <a:rPr lang="en-US" altLang="ja-JP" sz="2800" dirty="0" err="1" smtClean="0"/>
              <a:t>sizeof</a:t>
            </a:r>
            <a:r>
              <a:rPr lang="en-US" altLang="ja-JP" sz="2800" dirty="0" smtClean="0"/>
              <a:t> (</a:t>
            </a:r>
            <a:r>
              <a:rPr lang="en-US" altLang="ja-JP" sz="2800" dirty="0" err="1" smtClean="0"/>
              <a:t>struct</a:t>
            </a:r>
            <a:r>
              <a:rPr lang="en-US" altLang="ja-JP" sz="2800" dirty="0" smtClean="0"/>
              <a:t> x) for the size of the structure x.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83569" y="1484784"/>
            <a:ext cx="7848872" cy="4832093"/>
          </a:xfrm>
          <a:prstGeom prst="rect">
            <a:avLst/>
          </a:prstGeom>
          <a:noFill/>
        </p:spPr>
        <p:txBody>
          <a:bodyPr wrap="square" rtlCol="0">
            <a:spAutoFit/>
          </a:bodyPr>
          <a:lstStyle/>
          <a:p>
            <a:r>
              <a:rPr lang="en-US" altLang="ja-JP" sz="2800" dirty="0" smtClean="0"/>
              <a:t>In C, </a:t>
            </a:r>
            <a:r>
              <a:rPr lang="en-US" altLang="ja-JP" sz="2800" dirty="0" err="1" smtClean="0"/>
              <a:t>sizeof</a:t>
            </a:r>
            <a:r>
              <a:rPr lang="en-US" altLang="ja-JP" sz="2800" dirty="0" smtClean="0"/>
              <a:t>(‘a’)</a:t>
            </a:r>
            <a:r>
              <a:rPr lang="en-US" altLang="ja-JP" sz="2800" dirty="0"/>
              <a:t> </a:t>
            </a:r>
            <a:r>
              <a:rPr lang="en-US" altLang="ja-JP" sz="2800" dirty="0" smtClean="0"/>
              <a:t>is equal to </a:t>
            </a:r>
            <a:r>
              <a:rPr lang="en-US" altLang="ja-JP" sz="2800" dirty="0" err="1" smtClean="0"/>
              <a:t>sizeof</a:t>
            </a:r>
            <a:r>
              <a:rPr lang="en-US" altLang="ja-JP" sz="2800" dirty="0" smtClean="0"/>
              <a:t>(</a:t>
            </a:r>
            <a:r>
              <a:rPr lang="en-US" altLang="ja-JP" sz="2800" dirty="0" err="1" smtClean="0"/>
              <a:t>int</a:t>
            </a:r>
            <a:r>
              <a:rPr lang="en-US" altLang="ja-JP" sz="2800" dirty="0" smtClean="0"/>
              <a:t>).</a:t>
            </a:r>
          </a:p>
          <a:p>
            <a:r>
              <a:rPr kumimoji="1" lang="en-US" altLang="ja-JP" sz="2800" dirty="0" smtClean="0"/>
              <a:t>In C++, </a:t>
            </a:r>
            <a:r>
              <a:rPr kumimoji="1" lang="en-US" altLang="ja-JP" sz="2800" dirty="0" err="1" smtClean="0"/>
              <a:t>sizeof</a:t>
            </a:r>
            <a:r>
              <a:rPr kumimoji="1" lang="en-US" altLang="ja-JP" sz="2800" dirty="0" smtClean="0"/>
              <a:t>(‘a’)</a:t>
            </a:r>
            <a:r>
              <a:rPr lang="en-US" altLang="ja-JP" sz="2800" dirty="0"/>
              <a:t> </a:t>
            </a:r>
            <a:r>
              <a:rPr lang="en-US" altLang="ja-JP" sz="2800" dirty="0" smtClean="0"/>
              <a:t>is equal to </a:t>
            </a:r>
            <a:r>
              <a:rPr kumimoji="1" lang="en-US" altLang="ja-JP" sz="2800" dirty="0" err="1" smtClean="0"/>
              <a:t>sizeof</a:t>
            </a:r>
            <a:r>
              <a:rPr kumimoji="1" lang="en-US" altLang="ja-JP" sz="2800" dirty="0" smtClean="0"/>
              <a:t>(char).</a:t>
            </a:r>
          </a:p>
          <a:p>
            <a:endParaRPr lang="en-US" altLang="ja-JP" sz="2800" dirty="0" smtClean="0"/>
          </a:p>
          <a:p>
            <a:r>
              <a:rPr kumimoji="1" lang="en-US" altLang="ja-JP" sz="2800" dirty="0" smtClean="0"/>
              <a:t>In C, the size of an enumerated type is equal to </a:t>
            </a:r>
            <a:r>
              <a:rPr kumimoji="1" lang="en-US" altLang="ja-JP" sz="2800" dirty="0" err="1" smtClean="0"/>
              <a:t>sizeof</a:t>
            </a:r>
            <a:r>
              <a:rPr kumimoji="1" lang="en-US" altLang="ja-JP" sz="2800" dirty="0" smtClean="0"/>
              <a:t>(</a:t>
            </a:r>
            <a:r>
              <a:rPr kumimoji="1" lang="en-US" altLang="ja-JP" sz="2800" dirty="0" err="1" smtClean="0"/>
              <a:t>int</a:t>
            </a:r>
            <a:r>
              <a:rPr kumimoji="1" lang="en-US" altLang="ja-JP" sz="2800" dirty="0" smtClean="0"/>
              <a:t>)</a:t>
            </a:r>
            <a:r>
              <a:rPr lang="en-US" altLang="ja-JP" sz="2800" dirty="0"/>
              <a:t>.</a:t>
            </a:r>
            <a:endParaRPr kumimoji="1" lang="en-US" altLang="ja-JP" sz="2800" dirty="0" smtClean="0"/>
          </a:p>
          <a:p>
            <a:r>
              <a:rPr lang="en-US" altLang="ja-JP" sz="2800" dirty="0" smtClean="0"/>
              <a:t>In C++, the size of enumerated types depends. </a:t>
            </a:r>
          </a:p>
          <a:p>
            <a:endParaRPr kumimoji="1" lang="en-US" altLang="ja-JP" sz="2800" dirty="0" smtClean="0"/>
          </a:p>
          <a:p>
            <a:r>
              <a:rPr lang="en-US" altLang="ja-JP" sz="2800" dirty="0" smtClean="0"/>
              <a:t>(ex.) Under the declaration</a:t>
            </a:r>
          </a:p>
          <a:p>
            <a:r>
              <a:rPr kumimoji="1" lang="en-US" altLang="ja-JP" sz="2800" dirty="0" smtClean="0"/>
              <a:t>   </a:t>
            </a:r>
            <a:r>
              <a:rPr kumimoji="1" lang="en-US" altLang="ja-JP" sz="2800" dirty="0" err="1" smtClean="0"/>
              <a:t>enum</a:t>
            </a:r>
            <a:r>
              <a:rPr kumimoji="1" lang="en-US" altLang="ja-JP" sz="2800" dirty="0" smtClean="0"/>
              <a:t> color {RED, BLUE, YELLOW};</a:t>
            </a:r>
          </a:p>
          <a:p>
            <a:r>
              <a:rPr lang="en-US" altLang="ja-JP" sz="2800" dirty="0" err="1" smtClean="0"/>
              <a:t>sizeof</a:t>
            </a:r>
            <a:r>
              <a:rPr lang="en-US" altLang="ja-JP" sz="2800" dirty="0" smtClean="0"/>
              <a:t>(</a:t>
            </a:r>
            <a:r>
              <a:rPr lang="en-US" altLang="ja-JP" sz="2800" dirty="0" err="1" smtClean="0"/>
              <a:t>enum</a:t>
            </a:r>
            <a:r>
              <a:rPr lang="en-US" altLang="ja-JP" sz="2800" dirty="0" smtClean="0"/>
              <a:t> color)</a:t>
            </a:r>
            <a:r>
              <a:rPr lang="en-US" altLang="ja-JP" sz="2800" dirty="0"/>
              <a:t> </a:t>
            </a:r>
            <a:r>
              <a:rPr lang="en-US" altLang="ja-JP" sz="2800" dirty="0" smtClean="0"/>
              <a:t>and </a:t>
            </a:r>
            <a:r>
              <a:rPr lang="en-US" altLang="ja-JP" sz="2800" dirty="0" err="1" smtClean="0"/>
              <a:t>sizeof</a:t>
            </a:r>
            <a:r>
              <a:rPr lang="en-US" altLang="ja-JP" sz="2800" dirty="0" smtClean="0"/>
              <a:t>(</a:t>
            </a:r>
            <a:r>
              <a:rPr lang="en-US" altLang="ja-JP" sz="2800" dirty="0" err="1" smtClean="0"/>
              <a:t>int</a:t>
            </a:r>
            <a:r>
              <a:rPr lang="en-US" altLang="ja-JP" sz="2800" dirty="0" smtClean="0"/>
              <a:t>) are same in C but they may not be same in C++. </a:t>
            </a:r>
            <a:endParaRPr kumimoji="1" lang="ja-JP" altLang="en-US" sz="2800" dirty="0"/>
          </a:p>
        </p:txBody>
      </p:sp>
      <p:sp>
        <p:nvSpPr>
          <p:cNvPr id="5" name="タイトル 1"/>
          <p:cNvSpPr txBox="1">
            <a:spLocks/>
          </p:cNvSpPr>
          <p:nvPr/>
        </p:nvSpPr>
        <p:spPr>
          <a:xfrm>
            <a:off x="107504" y="116632"/>
            <a:ext cx="8939336"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mtClean="0"/>
              <a:t>Comparison between C and C++ (Cont.)</a:t>
            </a:r>
            <a:endParaRPr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Object-oriented languages</a:t>
            </a:r>
            <a:endParaRPr kumimoji="1" lang="ja-JP" altLang="en-US" dirty="0"/>
          </a:p>
        </p:txBody>
      </p:sp>
      <p:sp>
        <p:nvSpPr>
          <p:cNvPr id="4" name="テキスト ボックス 3"/>
          <p:cNvSpPr txBox="1"/>
          <p:nvPr/>
        </p:nvSpPr>
        <p:spPr>
          <a:xfrm>
            <a:off x="323528" y="1412776"/>
            <a:ext cx="8208912" cy="5262980"/>
          </a:xfrm>
          <a:prstGeom prst="rect">
            <a:avLst/>
          </a:prstGeom>
          <a:noFill/>
        </p:spPr>
        <p:txBody>
          <a:bodyPr wrap="square" rtlCol="0">
            <a:spAutoFit/>
          </a:bodyPr>
          <a:lstStyle/>
          <a:p>
            <a:r>
              <a:rPr kumimoji="1" lang="en-US" altLang="ja-JP" sz="2800" dirty="0" smtClean="0"/>
              <a:t>Objec</a:t>
            </a:r>
            <a:r>
              <a:rPr lang="en-US" altLang="ja-JP" sz="2800" dirty="0" smtClean="0"/>
              <a:t>t-</a:t>
            </a:r>
            <a:r>
              <a:rPr kumimoji="1" lang="en-US" altLang="ja-JP" sz="2800" dirty="0" smtClean="0"/>
              <a:t>oriented languages were invented to describe some simulations. Objects are elements in simulations. </a:t>
            </a:r>
          </a:p>
          <a:p>
            <a:endParaRPr lang="en-US" altLang="ja-JP" sz="2800" dirty="0" smtClean="0"/>
          </a:p>
          <a:p>
            <a:pPr marL="0" lvl="1"/>
            <a:r>
              <a:rPr kumimoji="1" lang="en-US" altLang="ja-JP" sz="2800" dirty="0" smtClean="0"/>
              <a:t>(ex.) </a:t>
            </a:r>
            <a:r>
              <a:rPr kumimoji="1" lang="en-US" altLang="ja-JP" sz="2800" dirty="0" err="1" smtClean="0"/>
              <a:t>Simula</a:t>
            </a:r>
            <a:r>
              <a:rPr kumimoji="1" lang="ja-JP" altLang="en-US" sz="2800" dirty="0" smtClean="0"/>
              <a:t>（</a:t>
            </a:r>
            <a:r>
              <a:rPr kumimoji="1" lang="en-US" altLang="ja-JP" sz="2800" u="sng" dirty="0" smtClean="0"/>
              <a:t>Simu</a:t>
            </a:r>
            <a:r>
              <a:rPr kumimoji="1" lang="en-US" altLang="ja-JP" sz="2800" dirty="0" smtClean="0"/>
              <a:t>lation </a:t>
            </a:r>
            <a:r>
              <a:rPr kumimoji="1" lang="en-US" altLang="ja-JP" sz="2800" u="sng" dirty="0" smtClean="0"/>
              <a:t>la</a:t>
            </a:r>
            <a:r>
              <a:rPr kumimoji="1" lang="en-US" altLang="ja-JP" sz="2800" dirty="0" smtClean="0"/>
              <a:t>nguage, 1967</a:t>
            </a:r>
            <a:r>
              <a:rPr kumimoji="1" lang="ja-JP" altLang="en-US" sz="2800" dirty="0" smtClean="0"/>
              <a:t>）</a:t>
            </a:r>
            <a:endParaRPr lang="en-US" altLang="ja-JP" sz="2800" dirty="0" smtClean="0"/>
          </a:p>
          <a:p>
            <a:pPr marL="457200" lvl="2">
              <a:buFont typeface="Arial" pitchFamily="34" charset="0"/>
              <a:buChar char="•"/>
            </a:pPr>
            <a:r>
              <a:rPr lang="en-US" altLang="ja-JP" sz="2800" dirty="0" smtClean="0"/>
              <a:t>     </a:t>
            </a:r>
            <a:r>
              <a:rPr lang="en-US" altLang="ja-JP" sz="2800" dirty="0"/>
              <a:t>I</a:t>
            </a:r>
            <a:r>
              <a:rPr lang="en-US" altLang="ja-JP" sz="2800" dirty="0" smtClean="0"/>
              <a:t>t was developed by </a:t>
            </a:r>
            <a:r>
              <a:rPr lang="de-DE" altLang="ja-JP" sz="2800" dirty="0" smtClean="0"/>
              <a:t>Ole-Johan Dahl</a:t>
            </a:r>
            <a:r>
              <a:rPr lang="en-US" altLang="ja-JP" sz="2800" dirty="0" smtClean="0"/>
              <a:t>, </a:t>
            </a:r>
            <a:r>
              <a:rPr lang="de-DE" altLang="ja-JP" sz="2800" dirty="0" smtClean="0"/>
              <a:t>Kristen Nygaard</a:t>
            </a:r>
            <a:r>
              <a:rPr lang="en-US" altLang="ja-JP" sz="2800" dirty="0"/>
              <a:t>.</a:t>
            </a:r>
            <a:endParaRPr kumimoji="1" lang="en-US" altLang="ja-JP" sz="2800" dirty="0" smtClean="0"/>
          </a:p>
          <a:p>
            <a:pPr marL="971550" lvl="1" indent="-514350">
              <a:buFont typeface="Arial" pitchFamily="34" charset="0"/>
              <a:buChar char="•"/>
            </a:pPr>
            <a:r>
              <a:rPr lang="en-US" altLang="ja-JP" sz="2800" dirty="0" smtClean="0"/>
              <a:t>It is the first object-oriented language, although the term “object-oriented” were not used at the time.</a:t>
            </a:r>
          </a:p>
          <a:p>
            <a:pPr marL="971550" lvl="1" indent="-514350">
              <a:buFont typeface="Arial" pitchFamily="34" charset="0"/>
              <a:buChar char="•"/>
            </a:pPr>
            <a:r>
              <a:rPr lang="en-US" altLang="ja-JP" sz="2800" dirty="0" smtClean="0"/>
              <a:t>It was designed as an extension of ALGOL.</a:t>
            </a:r>
          </a:p>
          <a:p>
            <a:pPr marL="971550" lvl="1" indent="-514350">
              <a:buFont typeface="Arial" pitchFamily="34" charset="0"/>
              <a:buChar char="•"/>
            </a:pPr>
            <a:r>
              <a:rPr kumimoji="1" lang="en-US" altLang="ja-JP" sz="2800" dirty="0" smtClean="0"/>
              <a:t>Description of airport system was an important example.</a:t>
            </a:r>
            <a:endParaRPr kumimoji="1" lang="ja-JP"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Object-oriented languages</a:t>
            </a:r>
            <a:endParaRPr kumimoji="1" lang="ja-JP" altLang="en-US" dirty="0"/>
          </a:p>
        </p:txBody>
      </p:sp>
      <p:sp>
        <p:nvSpPr>
          <p:cNvPr id="4" name="テキスト ボックス 3"/>
          <p:cNvSpPr txBox="1"/>
          <p:nvPr/>
        </p:nvSpPr>
        <p:spPr>
          <a:xfrm>
            <a:off x="755576" y="1268760"/>
            <a:ext cx="7452320" cy="954107"/>
          </a:xfrm>
          <a:prstGeom prst="rect">
            <a:avLst/>
          </a:prstGeom>
          <a:noFill/>
        </p:spPr>
        <p:txBody>
          <a:bodyPr wrap="square" rtlCol="0">
            <a:spAutoFit/>
          </a:bodyPr>
          <a:lstStyle/>
          <a:p>
            <a:r>
              <a:rPr kumimoji="1" lang="en-US" altLang="ja-JP" sz="2800" dirty="0" smtClean="0"/>
              <a:t>Examples of objects in </a:t>
            </a:r>
            <a:r>
              <a:rPr lang="en-US" altLang="ja-JP" sz="2800" dirty="0" smtClean="0"/>
              <a:t>airports</a:t>
            </a:r>
            <a:r>
              <a:rPr kumimoji="1" lang="en-US" altLang="ja-JP" sz="2800" dirty="0" smtClean="0"/>
              <a:t>: customers, counters, queues, tickets, etc. </a:t>
            </a:r>
            <a:r>
              <a:rPr lang="en-US" altLang="ja-JP" sz="2800" dirty="0" smtClean="0"/>
              <a:t> </a:t>
            </a:r>
            <a:endParaRPr kumimoji="1" lang="ja-JP" altLang="en-US" sz="2800" dirty="0"/>
          </a:p>
        </p:txBody>
      </p:sp>
      <p:sp>
        <p:nvSpPr>
          <p:cNvPr id="5" name="テキスト ボックス 4"/>
          <p:cNvSpPr txBox="1"/>
          <p:nvPr/>
        </p:nvSpPr>
        <p:spPr>
          <a:xfrm>
            <a:off x="683568" y="2625874"/>
            <a:ext cx="7848872" cy="3539431"/>
          </a:xfrm>
          <a:prstGeom prst="rect">
            <a:avLst/>
          </a:prstGeom>
          <a:noFill/>
        </p:spPr>
        <p:txBody>
          <a:bodyPr wrap="square" rtlCol="0">
            <a:spAutoFit/>
          </a:bodyPr>
          <a:lstStyle/>
          <a:p>
            <a:r>
              <a:rPr lang="en-US" altLang="ja-JP" sz="2800" dirty="0" smtClean="0"/>
              <a:t>(external view)</a:t>
            </a:r>
          </a:p>
          <a:p>
            <a:r>
              <a:rPr kumimoji="1" lang="en-US" altLang="ja-JP" sz="2800" dirty="0" smtClean="0"/>
              <a:t>Computations proceed by passing messages between objects.</a:t>
            </a:r>
          </a:p>
          <a:p>
            <a:endParaRPr lang="en-US" altLang="ja-JP" sz="2800" dirty="0" smtClean="0"/>
          </a:p>
          <a:p>
            <a:r>
              <a:rPr lang="en-US" altLang="ja-JP" sz="2800" dirty="0" smtClean="0"/>
              <a:t>(Internal view) </a:t>
            </a:r>
          </a:p>
          <a:p>
            <a:r>
              <a:rPr lang="en-US" altLang="ja-JP" sz="2800" dirty="0" smtClean="0"/>
              <a:t>When receiving a message, a corresponding function is executed. The function is referred to as </a:t>
            </a:r>
            <a:r>
              <a:rPr lang="en-US" altLang="ja-JP" sz="2800" i="1" dirty="0" smtClean="0"/>
              <a:t>method</a:t>
            </a:r>
            <a:r>
              <a:rPr lang="en-US" altLang="ja-JP" sz="2800" dirty="0" smtClean="0"/>
              <a:t> or </a:t>
            </a:r>
            <a:r>
              <a:rPr lang="en-US" altLang="ja-JP" sz="2800" i="1" dirty="0" smtClean="0"/>
              <a:t>member function</a:t>
            </a:r>
            <a:r>
              <a:rPr lang="en-US" altLang="ja-JP" sz="2800" dirty="0" smtClean="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Hierarchy of classes</a:t>
            </a:r>
            <a:endParaRPr kumimoji="1" lang="ja-JP" altLang="en-US" dirty="0"/>
          </a:p>
        </p:txBody>
      </p:sp>
      <p:sp>
        <p:nvSpPr>
          <p:cNvPr id="5" name="テキスト ボックス 4"/>
          <p:cNvSpPr txBox="1"/>
          <p:nvPr/>
        </p:nvSpPr>
        <p:spPr>
          <a:xfrm>
            <a:off x="3491880" y="1412776"/>
            <a:ext cx="1077539" cy="523220"/>
          </a:xfrm>
          <a:prstGeom prst="rect">
            <a:avLst/>
          </a:prstGeom>
          <a:noFill/>
        </p:spPr>
        <p:txBody>
          <a:bodyPr wrap="none" rtlCol="0">
            <a:spAutoFit/>
          </a:bodyPr>
          <a:lstStyle/>
          <a:p>
            <a:r>
              <a:rPr kumimoji="1" lang="en-US" altLang="ja-JP" sz="2800" dirty="0" smtClean="0"/>
              <a:t>Shape</a:t>
            </a:r>
            <a:endParaRPr kumimoji="1" lang="ja-JP" altLang="en-US" sz="2800" dirty="0"/>
          </a:p>
        </p:txBody>
      </p:sp>
      <p:cxnSp>
        <p:nvCxnSpPr>
          <p:cNvPr id="11" name="直線コネクタ 10"/>
          <p:cNvCxnSpPr/>
          <p:nvPr/>
        </p:nvCxnSpPr>
        <p:spPr>
          <a:xfrm rot="10800000" flipV="1">
            <a:off x="2267744" y="2060848"/>
            <a:ext cx="1152128"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547664" y="2708920"/>
            <a:ext cx="717889" cy="523220"/>
          </a:xfrm>
          <a:prstGeom prst="rect">
            <a:avLst/>
          </a:prstGeom>
          <a:noFill/>
        </p:spPr>
        <p:txBody>
          <a:bodyPr wrap="none" rtlCol="0">
            <a:spAutoFit/>
          </a:bodyPr>
          <a:lstStyle/>
          <a:p>
            <a:r>
              <a:rPr kumimoji="1" lang="en-US" altLang="ja-JP" sz="2800" dirty="0" smtClean="0"/>
              <a:t>Box</a:t>
            </a:r>
            <a:endParaRPr kumimoji="1" lang="ja-JP" altLang="en-US" sz="2800" dirty="0"/>
          </a:p>
        </p:txBody>
      </p:sp>
      <p:sp>
        <p:nvSpPr>
          <p:cNvPr id="14" name="テキスト ボックス 13"/>
          <p:cNvSpPr txBox="1"/>
          <p:nvPr/>
        </p:nvSpPr>
        <p:spPr>
          <a:xfrm>
            <a:off x="3203848" y="2708920"/>
            <a:ext cx="1111073" cy="523220"/>
          </a:xfrm>
          <a:prstGeom prst="rect">
            <a:avLst/>
          </a:prstGeom>
          <a:noFill/>
        </p:spPr>
        <p:txBody>
          <a:bodyPr wrap="none" rtlCol="0">
            <a:spAutoFit/>
          </a:bodyPr>
          <a:lstStyle/>
          <a:p>
            <a:r>
              <a:rPr kumimoji="1" lang="en-US" altLang="ja-JP" sz="2800" dirty="0" smtClean="0"/>
              <a:t>Ellipse</a:t>
            </a:r>
            <a:endParaRPr kumimoji="1" lang="ja-JP" altLang="en-US" sz="2800" dirty="0"/>
          </a:p>
        </p:txBody>
      </p:sp>
      <p:sp>
        <p:nvSpPr>
          <p:cNvPr id="15" name="テキスト ボックス 14"/>
          <p:cNvSpPr txBox="1"/>
          <p:nvPr/>
        </p:nvSpPr>
        <p:spPr>
          <a:xfrm>
            <a:off x="3203848" y="3717032"/>
            <a:ext cx="988925" cy="523220"/>
          </a:xfrm>
          <a:prstGeom prst="rect">
            <a:avLst/>
          </a:prstGeom>
          <a:noFill/>
        </p:spPr>
        <p:txBody>
          <a:bodyPr wrap="none" rtlCol="0">
            <a:spAutoFit/>
          </a:bodyPr>
          <a:lstStyle/>
          <a:p>
            <a:r>
              <a:rPr kumimoji="1" lang="en-US" altLang="ja-JP" sz="2800" dirty="0" smtClean="0"/>
              <a:t>Circle</a:t>
            </a:r>
            <a:endParaRPr kumimoji="1" lang="ja-JP" altLang="en-US" sz="2800" dirty="0"/>
          </a:p>
        </p:txBody>
      </p:sp>
      <p:sp>
        <p:nvSpPr>
          <p:cNvPr id="16" name="テキスト ボックス 15"/>
          <p:cNvSpPr txBox="1"/>
          <p:nvPr/>
        </p:nvSpPr>
        <p:spPr>
          <a:xfrm>
            <a:off x="5220072" y="2708920"/>
            <a:ext cx="784189" cy="523220"/>
          </a:xfrm>
          <a:prstGeom prst="rect">
            <a:avLst/>
          </a:prstGeom>
          <a:noFill/>
        </p:spPr>
        <p:txBody>
          <a:bodyPr wrap="none" rtlCol="0">
            <a:spAutoFit/>
          </a:bodyPr>
          <a:lstStyle/>
          <a:p>
            <a:r>
              <a:rPr kumimoji="1" lang="en-US" altLang="ja-JP" sz="2800" dirty="0" smtClean="0"/>
              <a:t>Line</a:t>
            </a:r>
            <a:endParaRPr kumimoji="1" lang="ja-JP" altLang="en-US" sz="2800" dirty="0"/>
          </a:p>
        </p:txBody>
      </p:sp>
      <p:sp>
        <p:nvSpPr>
          <p:cNvPr id="17" name="テキスト ボックス 16"/>
          <p:cNvSpPr txBox="1"/>
          <p:nvPr/>
        </p:nvSpPr>
        <p:spPr>
          <a:xfrm>
            <a:off x="6948264" y="2708920"/>
            <a:ext cx="776687" cy="523220"/>
          </a:xfrm>
          <a:prstGeom prst="rect">
            <a:avLst/>
          </a:prstGeom>
          <a:noFill/>
        </p:spPr>
        <p:txBody>
          <a:bodyPr wrap="none" rtlCol="0">
            <a:spAutoFit/>
          </a:bodyPr>
          <a:lstStyle/>
          <a:p>
            <a:r>
              <a:rPr lang="en-US" altLang="ja-JP" sz="2800" dirty="0" smtClean="0"/>
              <a:t>Text</a:t>
            </a:r>
            <a:endParaRPr kumimoji="1" lang="ja-JP" altLang="en-US" sz="2800" dirty="0"/>
          </a:p>
        </p:txBody>
      </p:sp>
      <p:cxnSp>
        <p:nvCxnSpPr>
          <p:cNvPr id="18" name="直線コネクタ 17"/>
          <p:cNvCxnSpPr>
            <a:endCxn id="14" idx="0"/>
          </p:cNvCxnSpPr>
          <p:nvPr/>
        </p:nvCxnSpPr>
        <p:spPr>
          <a:xfrm rot="5400000">
            <a:off x="3517622" y="2302614"/>
            <a:ext cx="648070" cy="1645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4427984" y="2060848"/>
            <a:ext cx="1008112"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4788024" y="1988840"/>
            <a:ext cx="2160240" cy="7200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5400000">
            <a:off x="3455876" y="3465004"/>
            <a:ext cx="50405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1331640" y="4941168"/>
            <a:ext cx="1008112" cy="1384995"/>
          </a:xfrm>
          <a:prstGeom prst="rect">
            <a:avLst/>
          </a:prstGeom>
          <a:noFill/>
          <a:ln>
            <a:solidFill>
              <a:schemeClr val="tx1"/>
            </a:solidFill>
          </a:ln>
        </p:spPr>
        <p:txBody>
          <a:bodyPr wrap="square" rtlCol="0">
            <a:spAutoFit/>
          </a:bodyPr>
          <a:lstStyle/>
          <a:p>
            <a:r>
              <a:rPr lang="en-US" altLang="ja-JP" sz="2800" dirty="0" smtClean="0"/>
              <a:t>Box</a:t>
            </a:r>
            <a:endParaRPr kumimoji="1" lang="en-US" altLang="ja-JP" sz="2800" dirty="0" smtClean="0"/>
          </a:p>
          <a:p>
            <a:endParaRPr lang="en-US" altLang="ja-JP" sz="2800" dirty="0" smtClean="0"/>
          </a:p>
          <a:p>
            <a:endParaRPr kumimoji="1" lang="ja-JP" altLang="en-US" sz="2800" dirty="0"/>
          </a:p>
        </p:txBody>
      </p:sp>
      <p:sp>
        <p:nvSpPr>
          <p:cNvPr id="32" name="テキスト ボックス 31"/>
          <p:cNvSpPr txBox="1"/>
          <p:nvPr/>
        </p:nvSpPr>
        <p:spPr>
          <a:xfrm>
            <a:off x="2555776" y="4941168"/>
            <a:ext cx="3096344" cy="1440160"/>
          </a:xfrm>
          <a:prstGeom prst="rect">
            <a:avLst/>
          </a:prstGeom>
          <a:noFill/>
          <a:ln>
            <a:solidFill>
              <a:schemeClr val="tx1"/>
            </a:solidFill>
          </a:ln>
        </p:spPr>
        <p:txBody>
          <a:bodyPr wrap="square" rtlCol="0">
            <a:spAutoFit/>
          </a:bodyPr>
          <a:lstStyle/>
          <a:p>
            <a:r>
              <a:rPr lang="en-US" altLang="ja-JP" sz="2800" dirty="0" smtClean="0"/>
              <a:t>Ellipse</a:t>
            </a:r>
            <a:endParaRPr kumimoji="1" lang="en-US" altLang="ja-JP" sz="2800" dirty="0" smtClean="0"/>
          </a:p>
          <a:p>
            <a:endParaRPr lang="en-US" altLang="ja-JP" sz="2800" dirty="0" smtClean="0"/>
          </a:p>
          <a:p>
            <a:endParaRPr kumimoji="1" lang="ja-JP" altLang="en-US" sz="2800" dirty="0"/>
          </a:p>
        </p:txBody>
      </p:sp>
      <p:sp>
        <p:nvSpPr>
          <p:cNvPr id="33" name="テキスト ボックス 32"/>
          <p:cNvSpPr txBox="1"/>
          <p:nvPr/>
        </p:nvSpPr>
        <p:spPr>
          <a:xfrm>
            <a:off x="5940152" y="4941168"/>
            <a:ext cx="1008112" cy="1384995"/>
          </a:xfrm>
          <a:prstGeom prst="rect">
            <a:avLst/>
          </a:prstGeom>
          <a:noFill/>
          <a:ln>
            <a:solidFill>
              <a:schemeClr val="tx1"/>
            </a:solidFill>
          </a:ln>
        </p:spPr>
        <p:txBody>
          <a:bodyPr wrap="square" rtlCol="0">
            <a:spAutoFit/>
          </a:bodyPr>
          <a:lstStyle/>
          <a:p>
            <a:r>
              <a:rPr lang="en-US" altLang="ja-JP" sz="2800" dirty="0" smtClean="0"/>
              <a:t>Line</a:t>
            </a:r>
            <a:endParaRPr kumimoji="1" lang="en-US" altLang="ja-JP" sz="2800" dirty="0" smtClean="0"/>
          </a:p>
          <a:p>
            <a:endParaRPr lang="en-US" altLang="ja-JP" sz="2800" dirty="0" smtClean="0"/>
          </a:p>
          <a:p>
            <a:endParaRPr kumimoji="1" lang="ja-JP" altLang="en-US" sz="2800" dirty="0"/>
          </a:p>
        </p:txBody>
      </p:sp>
      <p:sp>
        <p:nvSpPr>
          <p:cNvPr id="34" name="テキスト ボックス 33"/>
          <p:cNvSpPr txBox="1"/>
          <p:nvPr/>
        </p:nvSpPr>
        <p:spPr>
          <a:xfrm>
            <a:off x="7308304" y="4941168"/>
            <a:ext cx="1008112" cy="1384995"/>
          </a:xfrm>
          <a:prstGeom prst="rect">
            <a:avLst/>
          </a:prstGeom>
          <a:noFill/>
          <a:ln>
            <a:solidFill>
              <a:schemeClr val="tx1"/>
            </a:solidFill>
          </a:ln>
        </p:spPr>
        <p:txBody>
          <a:bodyPr wrap="square" rtlCol="0">
            <a:spAutoFit/>
          </a:bodyPr>
          <a:lstStyle/>
          <a:p>
            <a:r>
              <a:rPr lang="en-US" altLang="ja-JP" sz="2800" dirty="0" smtClean="0"/>
              <a:t>Text</a:t>
            </a:r>
            <a:endParaRPr kumimoji="1" lang="en-US" altLang="ja-JP" sz="2800" dirty="0" smtClean="0"/>
          </a:p>
          <a:p>
            <a:endParaRPr lang="en-US" altLang="ja-JP" sz="2800" dirty="0" smtClean="0"/>
          </a:p>
          <a:p>
            <a:endParaRPr kumimoji="1" lang="ja-JP" altLang="en-US" sz="2800" dirty="0"/>
          </a:p>
        </p:txBody>
      </p:sp>
      <p:sp>
        <p:nvSpPr>
          <p:cNvPr id="35" name="テキスト ボックス 34"/>
          <p:cNvSpPr txBox="1"/>
          <p:nvPr/>
        </p:nvSpPr>
        <p:spPr>
          <a:xfrm>
            <a:off x="3851920" y="5301208"/>
            <a:ext cx="1440160" cy="954107"/>
          </a:xfrm>
          <a:prstGeom prst="rect">
            <a:avLst/>
          </a:prstGeom>
          <a:noFill/>
          <a:ln>
            <a:solidFill>
              <a:schemeClr val="tx1"/>
            </a:solidFill>
          </a:ln>
        </p:spPr>
        <p:txBody>
          <a:bodyPr wrap="square" rtlCol="0">
            <a:spAutoFit/>
          </a:bodyPr>
          <a:lstStyle/>
          <a:p>
            <a:r>
              <a:rPr lang="en-US" altLang="ja-JP" sz="2800" dirty="0" smtClean="0"/>
              <a:t>Circle</a:t>
            </a:r>
          </a:p>
          <a:p>
            <a:endParaRPr kumimoji="1" lang="ja-JP" altLang="en-US" sz="2800" dirty="0"/>
          </a:p>
        </p:txBody>
      </p:sp>
      <p:sp>
        <p:nvSpPr>
          <p:cNvPr id="37" name="テキスト ボックス 36"/>
          <p:cNvSpPr txBox="1"/>
          <p:nvPr/>
        </p:nvSpPr>
        <p:spPr>
          <a:xfrm>
            <a:off x="395536" y="4437112"/>
            <a:ext cx="8352928" cy="2246769"/>
          </a:xfrm>
          <a:prstGeom prst="rect">
            <a:avLst/>
          </a:prstGeom>
          <a:noFill/>
          <a:ln>
            <a:solidFill>
              <a:schemeClr val="tx1"/>
            </a:solidFill>
          </a:ln>
        </p:spPr>
        <p:txBody>
          <a:bodyPr wrap="square" rtlCol="0">
            <a:spAutoFit/>
          </a:bodyPr>
          <a:lstStyle/>
          <a:p>
            <a:r>
              <a:rPr lang="en-US" altLang="ja-JP" sz="2800" dirty="0" smtClean="0"/>
              <a:t>Shape</a:t>
            </a:r>
          </a:p>
          <a:p>
            <a:endParaRPr lang="en-US" altLang="ja-JP" sz="2800" dirty="0" smtClean="0"/>
          </a:p>
          <a:p>
            <a:endParaRPr lang="en-US" altLang="ja-JP" sz="2800" dirty="0" smtClean="0"/>
          </a:p>
          <a:p>
            <a:endParaRPr lang="en-US" altLang="ja-JP" sz="2800" dirty="0" smtClean="0"/>
          </a:p>
          <a:p>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I</a:t>
            </a:r>
            <a:r>
              <a:rPr kumimoji="1" lang="en-US" altLang="ja-JP" dirty="0" smtClean="0"/>
              <a:t>nheritance</a:t>
            </a:r>
            <a:endParaRPr kumimoji="1" lang="ja-JP" altLang="en-US" dirty="0"/>
          </a:p>
        </p:txBody>
      </p:sp>
      <p:sp>
        <p:nvSpPr>
          <p:cNvPr id="3" name="コンテンツ プレースホルダ 2"/>
          <p:cNvSpPr>
            <a:spLocks noGrp="1"/>
          </p:cNvSpPr>
          <p:nvPr>
            <p:ph idx="1"/>
          </p:nvPr>
        </p:nvSpPr>
        <p:spPr>
          <a:xfrm>
            <a:off x="457200" y="1600200"/>
            <a:ext cx="8219256" cy="4525963"/>
          </a:xfrm>
        </p:spPr>
        <p:txBody>
          <a:bodyPr>
            <a:normAutofit fontScale="92500" lnSpcReduction="20000"/>
          </a:bodyPr>
          <a:lstStyle/>
          <a:p>
            <a:r>
              <a:rPr kumimoji="1" lang="en-US" altLang="ja-JP" sz="2800" dirty="0" smtClean="0"/>
              <a:t>Derived class inherits the </a:t>
            </a:r>
            <a:r>
              <a:rPr lang="en-US" altLang="ja-JP" sz="2800" dirty="0" smtClean="0"/>
              <a:t>member variables and member functions of </a:t>
            </a:r>
            <a:r>
              <a:rPr kumimoji="1" lang="en-US" altLang="ja-JP" sz="2800" dirty="0" smtClean="0"/>
              <a:t>its parent (base) class. (The member variables and member functions of the base class becomes the ones in its derived classes.)</a:t>
            </a:r>
          </a:p>
          <a:p>
            <a:r>
              <a:rPr kumimoji="1" lang="en-US" altLang="ja-JP" sz="2800" dirty="0" smtClean="0"/>
              <a:t>In the derived classes, member variables and member functions can be additionally defined. When the name is same, the definition is </a:t>
            </a:r>
            <a:r>
              <a:rPr kumimoji="1" lang="en-US" altLang="ja-JP" sz="2800" dirty="0" err="1" smtClean="0"/>
              <a:t>overrided</a:t>
            </a:r>
            <a:r>
              <a:rPr kumimoji="1" lang="en-US" altLang="ja-JP" sz="2800" dirty="0" smtClean="0"/>
              <a:t>.</a:t>
            </a:r>
            <a:endParaRPr lang="en-US" altLang="ja-JP" sz="2800" dirty="0" smtClean="0"/>
          </a:p>
          <a:p>
            <a:endParaRPr lang="en-US" altLang="ja-JP" sz="2800" dirty="0" smtClean="0"/>
          </a:p>
          <a:p>
            <a:pPr>
              <a:buNone/>
            </a:pPr>
            <a:r>
              <a:rPr lang="en-US" altLang="ja-JP" sz="2800" dirty="0" smtClean="0"/>
              <a:t>(Note) “</a:t>
            </a:r>
            <a:r>
              <a:rPr kumimoji="1" lang="en-US" altLang="ja-JP" sz="2800" dirty="0" smtClean="0"/>
              <a:t>overload” is different from </a:t>
            </a:r>
            <a:r>
              <a:rPr lang="en-US" altLang="ja-JP" sz="2800" dirty="0" smtClean="0"/>
              <a:t>“</a:t>
            </a:r>
            <a:r>
              <a:rPr kumimoji="1" lang="en-US" altLang="ja-JP" sz="2800" dirty="0" smtClean="0"/>
              <a:t>override”. “</a:t>
            </a:r>
            <a:r>
              <a:rPr lang="en-US" altLang="ja-JP" sz="2800" dirty="0" smtClean="0"/>
              <a:t>Overload” is to define methods of the same name with the the number of arguments or the types of arguments being different.</a:t>
            </a:r>
            <a:endParaRPr kumimoji="1" lang="ja-JP"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Examples in C++</a:t>
            </a:r>
            <a:endParaRPr kumimoji="1" lang="ja-JP" altLang="en-US" dirty="0"/>
          </a:p>
        </p:txBody>
      </p:sp>
      <p:sp>
        <p:nvSpPr>
          <p:cNvPr id="4" name="テキスト ボックス 3"/>
          <p:cNvSpPr txBox="1"/>
          <p:nvPr/>
        </p:nvSpPr>
        <p:spPr>
          <a:xfrm>
            <a:off x="539552" y="1412776"/>
            <a:ext cx="6346234" cy="523220"/>
          </a:xfrm>
          <a:prstGeom prst="rect">
            <a:avLst/>
          </a:prstGeom>
          <a:noFill/>
        </p:spPr>
        <p:txBody>
          <a:bodyPr wrap="none" rtlCol="0">
            <a:spAutoFit/>
          </a:bodyPr>
          <a:lstStyle/>
          <a:p>
            <a:r>
              <a:rPr kumimoji="1" lang="en-US" altLang="ja-JP" sz="2800" dirty="0" smtClean="0"/>
              <a:t>In C++, inheritance is described as follows. </a:t>
            </a:r>
            <a:endParaRPr lang="en-US" altLang="ja-JP" sz="2800" dirty="0" smtClean="0"/>
          </a:p>
        </p:txBody>
      </p:sp>
      <p:sp>
        <p:nvSpPr>
          <p:cNvPr id="5" name="テキスト ボックス 4"/>
          <p:cNvSpPr txBox="1"/>
          <p:nvPr/>
        </p:nvSpPr>
        <p:spPr>
          <a:xfrm>
            <a:off x="1043608" y="2276872"/>
            <a:ext cx="3880614" cy="1384995"/>
          </a:xfrm>
          <a:prstGeom prst="rect">
            <a:avLst/>
          </a:prstGeom>
          <a:noFill/>
          <a:ln>
            <a:solidFill>
              <a:schemeClr val="tx1"/>
            </a:solidFill>
          </a:ln>
        </p:spPr>
        <p:txBody>
          <a:bodyPr wrap="none" rtlCol="0">
            <a:spAutoFit/>
          </a:bodyPr>
          <a:lstStyle/>
          <a:p>
            <a:r>
              <a:rPr lang="en-US" altLang="ja-JP" sz="2800" dirty="0" smtClean="0"/>
              <a:t> class Box : public Shape {</a:t>
            </a:r>
          </a:p>
          <a:p>
            <a:r>
              <a:rPr kumimoji="1" lang="en-US" altLang="ja-JP" sz="2800" dirty="0" smtClean="0"/>
              <a:t>    …</a:t>
            </a:r>
          </a:p>
          <a:p>
            <a:r>
              <a:rPr lang="en-US" altLang="ja-JP" sz="2800" dirty="0" smtClean="0"/>
              <a:t> }</a:t>
            </a:r>
            <a:endParaRPr kumimoji="1" lang="ja-JP" altLang="en-US" sz="2800" dirty="0"/>
          </a:p>
        </p:txBody>
      </p:sp>
      <p:sp>
        <p:nvSpPr>
          <p:cNvPr id="6" name="テキスト ボックス 5"/>
          <p:cNvSpPr txBox="1"/>
          <p:nvPr/>
        </p:nvSpPr>
        <p:spPr>
          <a:xfrm>
            <a:off x="5220072" y="2276872"/>
            <a:ext cx="3528392" cy="1384995"/>
          </a:xfrm>
          <a:prstGeom prst="rect">
            <a:avLst/>
          </a:prstGeom>
          <a:noFill/>
        </p:spPr>
        <p:txBody>
          <a:bodyPr wrap="square" rtlCol="0">
            <a:spAutoFit/>
          </a:bodyPr>
          <a:lstStyle/>
          <a:p>
            <a:r>
              <a:rPr lang="en-US" altLang="ja-JP" sz="2800" dirty="0" smtClean="0"/>
              <a:t>Inherit all the members with keeping the visibility. </a:t>
            </a:r>
            <a:endParaRPr kumimoji="1" lang="en-US" altLang="ja-JP" sz="2800" dirty="0" smtClean="0"/>
          </a:p>
        </p:txBody>
      </p:sp>
      <p:sp>
        <p:nvSpPr>
          <p:cNvPr id="7" name="テキスト ボックス 6"/>
          <p:cNvSpPr txBox="1"/>
          <p:nvPr/>
        </p:nvSpPr>
        <p:spPr>
          <a:xfrm>
            <a:off x="467544" y="5356373"/>
            <a:ext cx="8003847" cy="1384995"/>
          </a:xfrm>
          <a:prstGeom prst="rect">
            <a:avLst/>
          </a:prstGeom>
          <a:noFill/>
        </p:spPr>
        <p:txBody>
          <a:bodyPr wrap="square" rtlCol="0">
            <a:spAutoFit/>
          </a:bodyPr>
          <a:lstStyle/>
          <a:p>
            <a:r>
              <a:rPr kumimoji="1" lang="en-US" altLang="ja-JP" sz="2800" dirty="0" smtClean="0"/>
              <a:t>In C++</a:t>
            </a:r>
            <a:r>
              <a:rPr lang="en-US" altLang="ja-JP" sz="2800" dirty="0" smtClean="0"/>
              <a:t>, super classes (or parent classes) are called </a:t>
            </a:r>
            <a:r>
              <a:rPr lang="en-US" altLang="ja-JP" sz="2800" i="1" dirty="0" smtClean="0"/>
              <a:t>base class</a:t>
            </a:r>
            <a:r>
              <a:rPr lang="en-US" altLang="ja-JP" sz="2800" dirty="0" smtClean="0"/>
              <a:t>es and subclasses (or child classes) are called </a:t>
            </a:r>
            <a:r>
              <a:rPr lang="en-US" altLang="ja-JP" sz="2800" i="1" dirty="0" smtClean="0"/>
              <a:t>derived class</a:t>
            </a:r>
            <a:r>
              <a:rPr lang="en-US" altLang="ja-JP" sz="2800" dirty="0" smtClean="0"/>
              <a:t>es. </a:t>
            </a:r>
            <a:endParaRPr kumimoji="1" lang="ja-JP" altLang="en-US" sz="2800" dirty="0"/>
          </a:p>
        </p:txBody>
      </p:sp>
      <p:sp>
        <p:nvSpPr>
          <p:cNvPr id="8" name="テキスト ボックス 7"/>
          <p:cNvSpPr txBox="1"/>
          <p:nvPr/>
        </p:nvSpPr>
        <p:spPr>
          <a:xfrm>
            <a:off x="1043608" y="3861048"/>
            <a:ext cx="4012445" cy="1384995"/>
          </a:xfrm>
          <a:prstGeom prst="rect">
            <a:avLst/>
          </a:prstGeom>
          <a:noFill/>
          <a:ln>
            <a:solidFill>
              <a:schemeClr val="tx1"/>
            </a:solidFill>
          </a:ln>
        </p:spPr>
        <p:txBody>
          <a:bodyPr wrap="none" rtlCol="0">
            <a:spAutoFit/>
          </a:bodyPr>
          <a:lstStyle/>
          <a:p>
            <a:r>
              <a:rPr lang="en-US" altLang="ja-JP" sz="2800" dirty="0" smtClean="0"/>
              <a:t> class Box : private Shape {</a:t>
            </a:r>
          </a:p>
          <a:p>
            <a:r>
              <a:rPr kumimoji="1" lang="en-US" altLang="ja-JP" sz="2800" dirty="0" smtClean="0"/>
              <a:t>    …</a:t>
            </a:r>
          </a:p>
          <a:p>
            <a:r>
              <a:rPr lang="en-US" altLang="ja-JP" sz="2800" dirty="0" smtClean="0"/>
              <a:t> }</a:t>
            </a:r>
            <a:endParaRPr kumimoji="1" lang="ja-JP" altLang="en-US" sz="2800" dirty="0"/>
          </a:p>
        </p:txBody>
      </p:sp>
      <p:sp>
        <p:nvSpPr>
          <p:cNvPr id="9" name="テキスト ボックス 8"/>
          <p:cNvSpPr txBox="1"/>
          <p:nvPr/>
        </p:nvSpPr>
        <p:spPr>
          <a:xfrm>
            <a:off x="5148064" y="3861048"/>
            <a:ext cx="3600400" cy="954107"/>
          </a:xfrm>
          <a:prstGeom prst="rect">
            <a:avLst/>
          </a:prstGeom>
          <a:noFill/>
        </p:spPr>
        <p:txBody>
          <a:bodyPr wrap="square" rtlCol="0">
            <a:spAutoFit/>
          </a:bodyPr>
          <a:lstStyle/>
          <a:p>
            <a:r>
              <a:rPr kumimoji="1" lang="en-US" altLang="ja-JP" sz="2800" dirty="0" smtClean="0"/>
              <a:t>Inherited members are private by default.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936104"/>
          </a:xfrm>
        </p:spPr>
        <p:txBody>
          <a:bodyPr>
            <a:normAutofit/>
          </a:bodyPr>
          <a:lstStyle/>
          <a:p>
            <a:r>
              <a:rPr lang="en-US" altLang="ja-JP" sz="4000" dirty="0"/>
              <a:t>V</a:t>
            </a:r>
            <a:r>
              <a:rPr kumimoji="1" lang="en-US" altLang="ja-JP" sz="4000" dirty="0" smtClean="0"/>
              <a:t>irtual functions</a:t>
            </a:r>
            <a:endParaRPr kumimoji="1" lang="ja-JP" altLang="en-US" sz="4000" dirty="0"/>
          </a:p>
        </p:txBody>
      </p:sp>
      <p:sp>
        <p:nvSpPr>
          <p:cNvPr id="4" name="テキスト ボックス 3"/>
          <p:cNvSpPr txBox="1"/>
          <p:nvPr/>
        </p:nvSpPr>
        <p:spPr>
          <a:xfrm>
            <a:off x="432023" y="2492896"/>
            <a:ext cx="4356001" cy="2677656"/>
          </a:xfrm>
          <a:prstGeom prst="rect">
            <a:avLst/>
          </a:prstGeom>
          <a:noFill/>
          <a:ln>
            <a:solidFill>
              <a:schemeClr val="tx1"/>
            </a:solidFill>
          </a:ln>
        </p:spPr>
        <p:txBody>
          <a:bodyPr wrap="none" rtlCol="0">
            <a:spAutoFit/>
          </a:bodyPr>
          <a:lstStyle/>
          <a:p>
            <a:r>
              <a:rPr kumimoji="1" lang="en-US" altLang="ja-JP" sz="2400" dirty="0" smtClean="0"/>
              <a:t> class B {</a:t>
            </a:r>
          </a:p>
          <a:p>
            <a:r>
              <a:rPr lang="en-US" altLang="ja-JP" sz="2400" dirty="0" smtClean="0"/>
              <a:t> public:</a:t>
            </a:r>
          </a:p>
          <a:p>
            <a:r>
              <a:rPr kumimoji="1" lang="en-US" altLang="ja-JP" sz="2400" dirty="0" smtClean="0"/>
              <a:t> virtual char f () { return ‘B’; }</a:t>
            </a:r>
          </a:p>
          <a:p>
            <a:r>
              <a:rPr lang="en-US" altLang="ja-JP" sz="2400" dirty="0" smtClean="0"/>
              <a:t>              char g() { return ‘B’; }</a:t>
            </a:r>
          </a:p>
          <a:p>
            <a:r>
              <a:rPr kumimoji="1" lang="en-US" altLang="ja-JP" sz="2400" dirty="0" smtClean="0"/>
              <a:t>              char </a:t>
            </a:r>
            <a:r>
              <a:rPr kumimoji="1" lang="en-US" altLang="ja-JP" sz="2400" dirty="0" err="1" smtClean="0"/>
              <a:t>testF</a:t>
            </a:r>
            <a:r>
              <a:rPr kumimoji="1" lang="en-US" altLang="ja-JP" sz="2400" dirty="0" smtClean="0"/>
              <a:t>() {return f(); }</a:t>
            </a:r>
          </a:p>
          <a:p>
            <a:r>
              <a:rPr lang="en-US" altLang="ja-JP" sz="2400" dirty="0" smtClean="0"/>
              <a:t>              char </a:t>
            </a:r>
            <a:r>
              <a:rPr lang="en-US" altLang="ja-JP" sz="2400" dirty="0" err="1" smtClean="0"/>
              <a:t>testG</a:t>
            </a:r>
            <a:r>
              <a:rPr lang="en-US" altLang="ja-JP" sz="2400" dirty="0" smtClean="0"/>
              <a:t>() { return g(); }</a:t>
            </a:r>
          </a:p>
          <a:p>
            <a:r>
              <a:rPr lang="en-US" altLang="ja-JP" sz="2400" dirty="0" smtClean="0"/>
              <a:t> };</a:t>
            </a:r>
            <a:endParaRPr kumimoji="1" lang="ja-JP" altLang="en-US" sz="2400" dirty="0"/>
          </a:p>
        </p:txBody>
      </p:sp>
      <p:sp>
        <p:nvSpPr>
          <p:cNvPr id="7" name="テキスト ボックス 6"/>
          <p:cNvSpPr txBox="1"/>
          <p:nvPr/>
        </p:nvSpPr>
        <p:spPr>
          <a:xfrm>
            <a:off x="5004048" y="1919729"/>
            <a:ext cx="3816424" cy="4893647"/>
          </a:xfrm>
          <a:prstGeom prst="rect">
            <a:avLst/>
          </a:prstGeom>
          <a:noFill/>
          <a:ln>
            <a:solidFill>
              <a:schemeClr val="tx1"/>
            </a:solidFill>
          </a:ln>
        </p:spPr>
        <p:txBody>
          <a:bodyPr wrap="square" rtlCol="0">
            <a:spAutoFit/>
          </a:bodyPr>
          <a:lstStyle/>
          <a:p>
            <a:r>
              <a:rPr kumimoji="1" lang="en-US" altLang="ja-JP" sz="2400" dirty="0" smtClean="0"/>
              <a:t> class D : public B {</a:t>
            </a:r>
          </a:p>
          <a:p>
            <a:r>
              <a:rPr lang="en-US" altLang="ja-JP" sz="2400" dirty="0" smtClean="0"/>
              <a:t> public:</a:t>
            </a:r>
          </a:p>
          <a:p>
            <a:r>
              <a:rPr kumimoji="1" lang="en-US" altLang="ja-JP" sz="2400" dirty="0" smtClean="0"/>
              <a:t>              char f () { return ‘D’; }</a:t>
            </a:r>
          </a:p>
          <a:p>
            <a:r>
              <a:rPr lang="en-US" altLang="ja-JP" sz="2400" dirty="0" smtClean="0"/>
              <a:t>              char g() { return ‘D’; }</a:t>
            </a:r>
          </a:p>
          <a:p>
            <a:r>
              <a:rPr lang="en-US" altLang="ja-JP" sz="2400" dirty="0" smtClean="0"/>
              <a:t> };</a:t>
            </a:r>
            <a:endParaRPr kumimoji="1" lang="en-US" altLang="ja-JP" sz="2400" dirty="0" smtClean="0"/>
          </a:p>
          <a:p>
            <a:r>
              <a:rPr lang="en-US" altLang="ja-JP" sz="2400" dirty="0" smtClean="0"/>
              <a:t> #include &lt;</a:t>
            </a:r>
            <a:r>
              <a:rPr lang="en-US" altLang="ja-JP" sz="2400" dirty="0" err="1" smtClean="0"/>
              <a:t>iostream</a:t>
            </a:r>
            <a:r>
              <a:rPr lang="en-US" altLang="ja-JP" sz="2400" dirty="0" smtClean="0"/>
              <a:t>&gt;</a:t>
            </a:r>
            <a:endParaRPr kumimoji="1" lang="en-US" altLang="ja-JP" sz="2400" dirty="0" smtClean="0"/>
          </a:p>
          <a:p>
            <a:r>
              <a:rPr lang="en-US" altLang="ja-JP" sz="2400" dirty="0" smtClean="0"/>
              <a:t> </a:t>
            </a:r>
            <a:r>
              <a:rPr lang="en-US" altLang="ja-JP" sz="2400" dirty="0" err="1" smtClean="0"/>
              <a:t>int</a:t>
            </a:r>
            <a:r>
              <a:rPr lang="en-US" altLang="ja-JP" sz="2400" dirty="0" smtClean="0"/>
              <a:t> main (void) {</a:t>
            </a:r>
          </a:p>
          <a:p>
            <a:r>
              <a:rPr kumimoji="1" lang="en-US" altLang="ja-JP" sz="2400" dirty="0" smtClean="0"/>
              <a:t>     D </a:t>
            </a:r>
            <a:r>
              <a:rPr kumimoji="1" lang="en-US" altLang="ja-JP" sz="2400" dirty="0" err="1" smtClean="0"/>
              <a:t>d</a:t>
            </a:r>
            <a:r>
              <a:rPr kumimoji="1" lang="en-US" altLang="ja-JP" sz="2400" dirty="0" smtClean="0"/>
              <a:t>;  </a:t>
            </a:r>
          </a:p>
          <a:p>
            <a:r>
              <a:rPr lang="en-US" altLang="ja-JP" sz="2400" dirty="0" smtClean="0"/>
              <a:t>     std::</a:t>
            </a:r>
            <a:r>
              <a:rPr lang="en-US" altLang="ja-JP" sz="2400" dirty="0" err="1" smtClean="0"/>
              <a:t>cout</a:t>
            </a:r>
            <a:r>
              <a:rPr lang="en-US" altLang="ja-JP" sz="2400" dirty="0" smtClean="0"/>
              <a:t> &lt;&lt; </a:t>
            </a:r>
            <a:r>
              <a:rPr lang="en-US" altLang="ja-JP" sz="2400" dirty="0" err="1" smtClean="0"/>
              <a:t>d.testF</a:t>
            </a:r>
            <a:r>
              <a:rPr lang="en-US" altLang="ja-JP" sz="2400" dirty="0" smtClean="0"/>
              <a:t>()</a:t>
            </a:r>
          </a:p>
          <a:p>
            <a:r>
              <a:rPr lang="en-US" altLang="ja-JP" sz="2400" dirty="0" smtClean="0"/>
              <a:t>                      &lt;&lt; </a:t>
            </a:r>
            <a:r>
              <a:rPr lang="en-US" altLang="ja-JP" sz="2400" dirty="0" err="1" smtClean="0"/>
              <a:t>d.testG</a:t>
            </a:r>
            <a:r>
              <a:rPr lang="en-US" altLang="ja-JP" sz="2400" dirty="0" smtClean="0"/>
              <a:t>()</a:t>
            </a:r>
          </a:p>
          <a:p>
            <a:r>
              <a:rPr lang="en-US" altLang="ja-JP" sz="2400" dirty="0" smtClean="0"/>
              <a:t>                      &lt;&lt; "\n";</a:t>
            </a:r>
          </a:p>
          <a:p>
            <a:r>
              <a:rPr lang="en-US" altLang="ja-JP" sz="2400" dirty="0" smtClean="0"/>
              <a:t>     return 0;</a:t>
            </a:r>
          </a:p>
          <a:p>
            <a:r>
              <a:rPr kumimoji="1" lang="en-US" altLang="ja-JP" sz="2400" dirty="0" smtClean="0"/>
              <a:t> }</a:t>
            </a:r>
            <a:endParaRPr kumimoji="1" lang="ja-JP" altLang="en-US" sz="2400" dirty="0"/>
          </a:p>
        </p:txBody>
      </p:sp>
      <p:sp>
        <p:nvSpPr>
          <p:cNvPr id="8" name="テキスト ボックス 7"/>
          <p:cNvSpPr txBox="1"/>
          <p:nvPr/>
        </p:nvSpPr>
        <p:spPr>
          <a:xfrm>
            <a:off x="611560" y="5517232"/>
            <a:ext cx="4032448" cy="954107"/>
          </a:xfrm>
          <a:prstGeom prst="rect">
            <a:avLst/>
          </a:prstGeom>
          <a:noFill/>
        </p:spPr>
        <p:txBody>
          <a:bodyPr wrap="square" rtlCol="0">
            <a:spAutoFit/>
          </a:bodyPr>
          <a:lstStyle/>
          <a:p>
            <a:r>
              <a:rPr lang="en-US" altLang="ja-JP" sz="2800" dirty="0" err="1" smtClean="0"/>
              <a:t>d.testF</a:t>
            </a:r>
            <a:r>
              <a:rPr lang="en-US" altLang="ja-JP" sz="2800" dirty="0" smtClean="0"/>
              <a:t>() returns ’D’ and </a:t>
            </a:r>
            <a:r>
              <a:rPr lang="en-US" altLang="ja-JP" sz="2800" dirty="0" err="1" smtClean="0"/>
              <a:t>d.testG</a:t>
            </a:r>
            <a:r>
              <a:rPr lang="en-US" altLang="ja-JP" sz="2800" dirty="0" smtClean="0"/>
              <a:t>()</a:t>
            </a:r>
            <a:r>
              <a:rPr lang="en-US" altLang="ja-JP" sz="2800" dirty="0"/>
              <a:t> </a:t>
            </a:r>
            <a:r>
              <a:rPr lang="en-US" altLang="ja-JP" sz="2800" dirty="0" smtClean="0"/>
              <a:t>returns ’B’.</a:t>
            </a:r>
            <a:endParaRPr kumimoji="1" lang="ja-JP" altLang="en-US" sz="2800" dirty="0"/>
          </a:p>
        </p:txBody>
      </p:sp>
      <p:sp>
        <p:nvSpPr>
          <p:cNvPr id="9" name="正方形/長方形 8"/>
          <p:cNvSpPr/>
          <p:nvPr/>
        </p:nvSpPr>
        <p:spPr>
          <a:xfrm>
            <a:off x="467544" y="836712"/>
            <a:ext cx="8352928" cy="1384995"/>
          </a:xfrm>
          <a:prstGeom prst="rect">
            <a:avLst/>
          </a:prstGeom>
        </p:spPr>
        <p:txBody>
          <a:bodyPr wrap="square">
            <a:spAutoFit/>
          </a:bodyPr>
          <a:lstStyle/>
          <a:p>
            <a:r>
              <a:rPr lang="en-US" altLang="ja-JP" sz="2800" dirty="0" smtClean="0"/>
              <a:t>Attaching the keyword virtual to a method declaration, which of the methods is executed is determined in runtime, not in compile time.</a:t>
            </a:r>
            <a:endParaRPr lang="ja-JP"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Division of programs</a:t>
            </a:r>
            <a:endParaRPr kumimoji="1" lang="ja-JP" altLang="en-US" dirty="0"/>
          </a:p>
        </p:txBody>
      </p:sp>
      <p:sp>
        <p:nvSpPr>
          <p:cNvPr id="4" name="テキスト ボックス 3"/>
          <p:cNvSpPr txBox="1"/>
          <p:nvPr/>
        </p:nvSpPr>
        <p:spPr>
          <a:xfrm>
            <a:off x="755576" y="1412776"/>
            <a:ext cx="7632848" cy="1815882"/>
          </a:xfrm>
          <a:prstGeom prst="rect">
            <a:avLst/>
          </a:prstGeom>
          <a:noFill/>
        </p:spPr>
        <p:txBody>
          <a:bodyPr wrap="square" rtlCol="0">
            <a:spAutoFit/>
          </a:bodyPr>
          <a:lstStyle/>
          <a:p>
            <a:r>
              <a:rPr lang="en-US" altLang="ja-JP" sz="2800" dirty="0" smtClean="0"/>
              <a:t>It is better to develop large programs by dividing into smaller programs. </a:t>
            </a:r>
          </a:p>
          <a:p>
            <a:r>
              <a:rPr lang="en-US" altLang="ja-JP" sz="2800" dirty="0" smtClean="0"/>
              <a:t>Procedures provide one of the most basic way for division.</a:t>
            </a:r>
          </a:p>
        </p:txBody>
      </p:sp>
      <p:sp>
        <p:nvSpPr>
          <p:cNvPr id="6" name="テキスト ボックス 5"/>
          <p:cNvSpPr txBox="1"/>
          <p:nvPr/>
        </p:nvSpPr>
        <p:spPr>
          <a:xfrm>
            <a:off x="827584" y="3429000"/>
            <a:ext cx="7632848" cy="2677656"/>
          </a:xfrm>
          <a:prstGeom prst="rect">
            <a:avLst/>
          </a:prstGeom>
          <a:noFill/>
        </p:spPr>
        <p:txBody>
          <a:bodyPr wrap="square" rtlCol="0">
            <a:spAutoFit/>
          </a:bodyPr>
          <a:lstStyle/>
          <a:p>
            <a:r>
              <a:rPr lang="en-US" altLang="ja-JP" sz="2800" dirty="0" smtClean="0"/>
              <a:t>Modules provide a way to put together variables, procedures, and types which relate to each other. Modula-2</a:t>
            </a:r>
            <a:r>
              <a:rPr lang="ja-JP" altLang="en-US" sz="2800" dirty="0"/>
              <a:t> </a:t>
            </a:r>
            <a:r>
              <a:rPr lang="en-US" altLang="ja-JP" sz="2800" dirty="0" smtClean="0"/>
              <a:t>(a successor of Pascal) supports modules as its construct.</a:t>
            </a:r>
          </a:p>
          <a:p>
            <a:r>
              <a:rPr lang="en-US" altLang="ja-JP" sz="2800" dirty="0" smtClean="0"/>
              <a:t>Modules enable us to hide implementation of data types processed by procedures. </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1143000"/>
          </a:xfrm>
        </p:spPr>
        <p:txBody>
          <a:bodyPr/>
          <a:lstStyle/>
          <a:p>
            <a:r>
              <a:rPr lang="en-US" altLang="ja-JP" dirty="0" smtClean="0"/>
              <a:t>Note</a:t>
            </a:r>
            <a:endParaRPr kumimoji="1" lang="ja-JP" altLang="en-US" dirty="0"/>
          </a:p>
        </p:txBody>
      </p:sp>
      <p:sp>
        <p:nvSpPr>
          <p:cNvPr id="5" name="テキスト ボックス 4"/>
          <p:cNvSpPr txBox="1"/>
          <p:nvPr/>
        </p:nvSpPr>
        <p:spPr>
          <a:xfrm>
            <a:off x="611560" y="1107901"/>
            <a:ext cx="7920880" cy="1384995"/>
          </a:xfrm>
          <a:prstGeom prst="rect">
            <a:avLst/>
          </a:prstGeom>
          <a:noFill/>
        </p:spPr>
        <p:txBody>
          <a:bodyPr wrap="square" rtlCol="0">
            <a:spAutoFit/>
          </a:bodyPr>
          <a:lstStyle/>
          <a:p>
            <a:r>
              <a:rPr lang="en-US" altLang="ja-JP" sz="2800" dirty="0" smtClean="0"/>
              <a:t>Methods are compiled to functions with having one additional argument </a:t>
            </a:r>
            <a:r>
              <a:rPr lang="en-US" altLang="ja-JP" sz="2800" b="1" dirty="0" smtClean="0"/>
              <a:t>this</a:t>
            </a:r>
            <a:r>
              <a:rPr lang="en-US" altLang="ja-JP" sz="2800" dirty="0"/>
              <a:t> </a:t>
            </a:r>
            <a:r>
              <a:rPr lang="en-US" altLang="ja-JP" sz="2800" dirty="0" smtClean="0"/>
              <a:t>in C++ compiler. The </a:t>
            </a:r>
            <a:r>
              <a:rPr lang="en-US" altLang="ja-JP" sz="2800" dirty="0" err="1" smtClean="0"/>
              <a:t>testF</a:t>
            </a:r>
            <a:r>
              <a:rPr lang="en-US" altLang="ja-JP" sz="2800" dirty="0" smtClean="0"/>
              <a:t> method is compiled as follows. </a:t>
            </a:r>
            <a:endParaRPr kumimoji="1" lang="ja-JP" altLang="en-US" sz="2800" dirty="0"/>
          </a:p>
        </p:txBody>
      </p:sp>
      <p:sp>
        <p:nvSpPr>
          <p:cNvPr id="12" name="テキスト ボックス 11"/>
          <p:cNvSpPr txBox="1"/>
          <p:nvPr/>
        </p:nvSpPr>
        <p:spPr>
          <a:xfrm>
            <a:off x="395536" y="4077072"/>
            <a:ext cx="8208912" cy="2677656"/>
          </a:xfrm>
          <a:prstGeom prst="rect">
            <a:avLst/>
          </a:prstGeom>
          <a:noFill/>
        </p:spPr>
        <p:txBody>
          <a:bodyPr wrap="square" rtlCol="0">
            <a:spAutoFit/>
          </a:bodyPr>
          <a:lstStyle/>
          <a:p>
            <a:r>
              <a:rPr kumimoji="1" lang="en-US" altLang="ja-JP" sz="2800" dirty="0" smtClean="0"/>
              <a:t>Corresponding to this, </a:t>
            </a:r>
            <a:r>
              <a:rPr kumimoji="1" lang="en-US" altLang="ja-JP" sz="2800" dirty="0" err="1" smtClean="0"/>
              <a:t>d.testF</a:t>
            </a:r>
            <a:r>
              <a:rPr lang="en-US" altLang="ja-JP" sz="2800" dirty="0" smtClean="0"/>
              <a:t>() is compiled to </a:t>
            </a:r>
            <a:r>
              <a:rPr lang="en-US" altLang="ja-JP" sz="2800" dirty="0" err="1" smtClean="0"/>
              <a:t>testF</a:t>
            </a:r>
            <a:r>
              <a:rPr lang="en-US" altLang="ja-JP" sz="2800" dirty="0" smtClean="0"/>
              <a:t>(d). In the computation of </a:t>
            </a:r>
            <a:r>
              <a:rPr lang="en-US" altLang="ja-JP" sz="2800" dirty="0" err="1" smtClean="0"/>
              <a:t>testF</a:t>
            </a:r>
            <a:r>
              <a:rPr lang="en-US" altLang="ja-JP" sz="2800" dirty="0" smtClean="0"/>
              <a:t>(d), d-&gt;f() is executed. The method f is virtual in the class B, d-&gt;f() is compiled so that the method f that corresponds to the class of the object d. In this example, the method f in the class D is called and ‘D’ is returned. </a:t>
            </a:r>
            <a:endParaRPr kumimoji="1" lang="ja-JP" altLang="en-US" sz="2800" dirty="0"/>
          </a:p>
        </p:txBody>
      </p:sp>
      <p:sp>
        <p:nvSpPr>
          <p:cNvPr id="8" name="正方形/長方形 7"/>
          <p:cNvSpPr/>
          <p:nvPr/>
        </p:nvSpPr>
        <p:spPr>
          <a:xfrm>
            <a:off x="1331640" y="2492896"/>
            <a:ext cx="4572000" cy="523220"/>
          </a:xfrm>
          <a:prstGeom prst="rect">
            <a:avLst/>
          </a:prstGeom>
          <a:ln>
            <a:noFill/>
          </a:ln>
        </p:spPr>
        <p:txBody>
          <a:bodyPr>
            <a:spAutoFit/>
          </a:bodyPr>
          <a:lstStyle/>
          <a:p>
            <a:r>
              <a:rPr lang="en-US" altLang="ja-JP" sz="2800" dirty="0" smtClean="0"/>
              <a:t>char </a:t>
            </a:r>
            <a:r>
              <a:rPr lang="en-US" altLang="ja-JP" sz="2800" dirty="0" err="1" smtClean="0"/>
              <a:t>testF</a:t>
            </a:r>
            <a:r>
              <a:rPr lang="en-US" altLang="ja-JP" sz="2800" dirty="0" smtClean="0"/>
              <a:t>() { return f(); }</a:t>
            </a:r>
          </a:p>
        </p:txBody>
      </p:sp>
      <p:sp>
        <p:nvSpPr>
          <p:cNvPr id="10" name="正方形/長方形 9"/>
          <p:cNvSpPr/>
          <p:nvPr/>
        </p:nvSpPr>
        <p:spPr>
          <a:xfrm>
            <a:off x="1331640" y="3501008"/>
            <a:ext cx="5904656" cy="523220"/>
          </a:xfrm>
          <a:prstGeom prst="rect">
            <a:avLst/>
          </a:prstGeom>
          <a:ln>
            <a:noFill/>
          </a:ln>
        </p:spPr>
        <p:txBody>
          <a:bodyPr wrap="square">
            <a:spAutoFit/>
          </a:bodyPr>
          <a:lstStyle/>
          <a:p>
            <a:r>
              <a:rPr lang="en-US" altLang="ja-JP" sz="2800" dirty="0" smtClean="0"/>
              <a:t>char </a:t>
            </a:r>
            <a:r>
              <a:rPr lang="en-US" altLang="ja-JP" sz="2800" dirty="0" err="1" smtClean="0"/>
              <a:t>testF</a:t>
            </a:r>
            <a:r>
              <a:rPr lang="en-US" altLang="ja-JP" sz="2800" dirty="0" smtClean="0"/>
              <a:t> (B * this) { return this-&gt;f(); }</a:t>
            </a:r>
          </a:p>
        </p:txBody>
      </p:sp>
      <p:sp>
        <p:nvSpPr>
          <p:cNvPr id="13" name="下矢印 12"/>
          <p:cNvSpPr/>
          <p:nvPr/>
        </p:nvSpPr>
        <p:spPr>
          <a:xfrm>
            <a:off x="3059832" y="3140968"/>
            <a:ext cx="360040" cy="36004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Features of C++</a:t>
            </a:r>
            <a:endParaRPr kumimoji="1" lang="ja-JP" altLang="en-US" dirty="0"/>
          </a:p>
        </p:txBody>
      </p:sp>
      <p:sp>
        <p:nvSpPr>
          <p:cNvPr id="3" name="コンテンツ プレースホルダ 2"/>
          <p:cNvSpPr>
            <a:spLocks noGrp="1"/>
          </p:cNvSpPr>
          <p:nvPr>
            <p:ph idx="1"/>
          </p:nvPr>
        </p:nvSpPr>
        <p:spPr>
          <a:xfrm>
            <a:off x="745232" y="1268760"/>
            <a:ext cx="7859216" cy="4752528"/>
          </a:xfrm>
        </p:spPr>
        <p:txBody>
          <a:bodyPr>
            <a:noAutofit/>
          </a:bodyPr>
          <a:lstStyle/>
          <a:p>
            <a:r>
              <a:rPr kumimoji="1" lang="en-US" altLang="ja-JP" sz="2800" dirty="0" smtClean="0"/>
              <a:t>C++ was designed to keep </a:t>
            </a:r>
            <a:r>
              <a:rPr lang="en-US" altLang="ja-JP" sz="2800" dirty="0" smtClean="0"/>
              <a:t>the </a:t>
            </a:r>
            <a:r>
              <a:rPr kumimoji="1" lang="en-US" altLang="ja-JP" sz="2800" dirty="0" smtClean="0"/>
              <a:t>backward compatibility with C as much as possible. </a:t>
            </a:r>
          </a:p>
          <a:p>
            <a:r>
              <a:rPr lang="en-US" altLang="ja-JP" sz="2800" dirty="0" smtClean="0"/>
              <a:t>Objects are extension of structures in C. That is, objects can be allocated in the activation records (in the stack) as well as in the heap. </a:t>
            </a:r>
          </a:p>
          <a:p>
            <a:r>
              <a:rPr lang="en-US" altLang="ja-JP" sz="2800" dirty="0" smtClean="0"/>
              <a:t>Imperative style of programming is possible. C++ does not force the programmer to program in object-oriented style. </a:t>
            </a:r>
          </a:p>
          <a:p>
            <a:r>
              <a:rPr lang="en-US" altLang="ja-JP" sz="2800" dirty="0" smtClean="0"/>
              <a:t>Multiple inheritance is supported. (This is out of the scope of this class.)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16632"/>
            <a:ext cx="8229600" cy="1143000"/>
          </a:xfrm>
        </p:spPr>
        <p:txBody>
          <a:bodyPr/>
          <a:lstStyle/>
          <a:p>
            <a:r>
              <a:rPr lang="en-US" altLang="ja-JP" dirty="0" smtClean="0"/>
              <a:t>Summary of OO language</a:t>
            </a:r>
            <a:endParaRPr kumimoji="1" lang="ja-JP" altLang="en-US" dirty="0"/>
          </a:p>
        </p:txBody>
      </p:sp>
      <p:sp>
        <p:nvSpPr>
          <p:cNvPr id="3" name="コンテンツ プレースホルダ 2"/>
          <p:cNvSpPr>
            <a:spLocks noGrp="1"/>
          </p:cNvSpPr>
          <p:nvPr>
            <p:ph idx="1"/>
          </p:nvPr>
        </p:nvSpPr>
        <p:spPr>
          <a:xfrm>
            <a:off x="539552" y="1988840"/>
            <a:ext cx="7956376" cy="4509120"/>
          </a:xfrm>
        </p:spPr>
        <p:txBody>
          <a:bodyPr>
            <a:noAutofit/>
          </a:bodyPr>
          <a:lstStyle/>
          <a:p>
            <a:r>
              <a:rPr kumimoji="1" lang="en-US" altLang="ja-JP" sz="2800" dirty="0" smtClean="0"/>
              <a:t>Dynami</a:t>
            </a:r>
            <a:r>
              <a:rPr lang="en-US" altLang="ja-JP" sz="2800" dirty="0" smtClean="0"/>
              <a:t>c lookup</a:t>
            </a:r>
            <a:r>
              <a:rPr lang="en-US" altLang="ja-JP" sz="2800" dirty="0"/>
              <a:t> </a:t>
            </a:r>
            <a:r>
              <a:rPr lang="en-US" altLang="ja-JP" sz="2800" dirty="0" smtClean="0"/>
              <a:t>(which of the methods is executed is determined in runtime. )</a:t>
            </a:r>
          </a:p>
          <a:p>
            <a:r>
              <a:rPr kumimoji="1" lang="en-US" altLang="ja-JP" sz="2800" dirty="0" smtClean="0"/>
              <a:t>Abstraction</a:t>
            </a:r>
            <a:r>
              <a:rPr lang="en-US" altLang="ja-JP" sz="2800" dirty="0"/>
              <a:t> </a:t>
            </a:r>
            <a:r>
              <a:rPr lang="en-US" altLang="ja-JP" sz="2800" dirty="0" smtClean="0"/>
              <a:t>(</a:t>
            </a:r>
            <a:r>
              <a:rPr kumimoji="1" lang="en-US" altLang="ja-JP" sz="2800" dirty="0" smtClean="0"/>
              <a:t>public members serve as interface and private ones are hidden from the outside. )</a:t>
            </a:r>
          </a:p>
          <a:p>
            <a:r>
              <a:rPr lang="en-US" altLang="ja-JP" sz="2800" dirty="0" smtClean="0"/>
              <a:t>Subtyping</a:t>
            </a:r>
            <a:r>
              <a:rPr lang="en-US" altLang="ja-JP" sz="2800" dirty="0"/>
              <a:t> </a:t>
            </a:r>
            <a:r>
              <a:rPr lang="en-US" altLang="ja-JP" sz="2800" dirty="0" smtClean="0"/>
              <a:t>(Where objects of some class are expected, objects of the classes that inherits the class with the public keyword can be used. )</a:t>
            </a:r>
          </a:p>
          <a:p>
            <a:r>
              <a:rPr kumimoji="1" lang="en-US" altLang="ja-JP" sz="2800" dirty="0" smtClean="0"/>
              <a:t>Inheritance</a:t>
            </a:r>
            <a:r>
              <a:rPr lang="en-US" altLang="ja-JP" sz="2800" dirty="0"/>
              <a:t> </a:t>
            </a:r>
            <a:r>
              <a:rPr lang="en-US" altLang="ja-JP" sz="2800" dirty="0" smtClean="0"/>
              <a:t>(The amount of code is reduced so that it is easier to modify code. </a:t>
            </a:r>
            <a:r>
              <a:rPr kumimoji="1" lang="en-US" altLang="ja-JP" sz="2800" dirty="0" smtClean="0"/>
              <a:t>)</a:t>
            </a:r>
            <a:endParaRPr kumimoji="1" lang="ja-JP" altLang="en-US" sz="2800" dirty="0"/>
          </a:p>
        </p:txBody>
      </p:sp>
      <p:sp>
        <p:nvSpPr>
          <p:cNvPr id="4" name="正方形/長方形 3"/>
          <p:cNvSpPr/>
          <p:nvPr/>
        </p:nvSpPr>
        <p:spPr>
          <a:xfrm>
            <a:off x="683568" y="1268760"/>
            <a:ext cx="7776864" cy="523220"/>
          </a:xfrm>
          <a:prstGeom prst="rect">
            <a:avLst/>
          </a:prstGeom>
        </p:spPr>
        <p:txBody>
          <a:bodyPr wrap="square">
            <a:spAutoFit/>
          </a:bodyPr>
          <a:lstStyle/>
          <a:p>
            <a:r>
              <a:rPr lang="en-US" altLang="ja-JP" sz="2800" dirty="0" smtClean="0"/>
              <a:t>OO languages have the following features.</a:t>
            </a:r>
            <a:endParaRPr lang="ja-JP" altLang="en-US" sz="2800" dirty="0"/>
          </a:p>
        </p:txBody>
      </p:sp>
    </p:spTree>
    <p:extLst>
      <p:ext uri="{BB962C8B-B14F-4D97-AF65-F5344CB8AC3E}">
        <p14:creationId xmlns:p14="http://schemas.microsoft.com/office/powerpoint/2010/main" val="2270760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Note</a:t>
            </a:r>
            <a:endParaRPr kumimoji="1" lang="ja-JP" altLang="en-US" dirty="0"/>
          </a:p>
        </p:txBody>
      </p:sp>
      <p:sp>
        <p:nvSpPr>
          <p:cNvPr id="3" name="テキスト ボックス 2"/>
          <p:cNvSpPr txBox="1"/>
          <p:nvPr/>
        </p:nvSpPr>
        <p:spPr>
          <a:xfrm>
            <a:off x="827584" y="1340768"/>
            <a:ext cx="7704856" cy="5262980"/>
          </a:xfrm>
          <a:prstGeom prst="rect">
            <a:avLst/>
          </a:prstGeom>
          <a:noFill/>
        </p:spPr>
        <p:txBody>
          <a:bodyPr wrap="square" rtlCol="0">
            <a:spAutoFit/>
          </a:bodyPr>
          <a:lstStyle/>
          <a:p>
            <a:r>
              <a:rPr lang="en-US" altLang="ja-JP" sz="2800" dirty="0" smtClean="0"/>
              <a:t>Subtyping</a:t>
            </a:r>
            <a:r>
              <a:rPr lang="en-US" altLang="ja-JP" sz="2800" dirty="0"/>
              <a:t> </a:t>
            </a:r>
            <a:r>
              <a:rPr lang="en-US" altLang="ja-JP" sz="2800" dirty="0" smtClean="0"/>
              <a:t>and inheritance are different.</a:t>
            </a:r>
          </a:p>
          <a:p>
            <a:r>
              <a:rPr lang="en-US" altLang="ja-JP" sz="2800" dirty="0" smtClean="0"/>
              <a:t>(ex.) </a:t>
            </a:r>
          </a:p>
          <a:p>
            <a:r>
              <a:rPr kumimoji="1" lang="en-US" altLang="ja-JP" sz="2800" dirty="0" smtClean="0"/>
              <a:t>Queue --- first-in, first-out</a:t>
            </a:r>
          </a:p>
          <a:p>
            <a:r>
              <a:rPr lang="en-US" altLang="ja-JP" sz="2800" dirty="0" smtClean="0"/>
              <a:t>Stack --- last-in, first-out</a:t>
            </a:r>
          </a:p>
          <a:p>
            <a:r>
              <a:rPr lang="en-US" altLang="ja-JP" sz="2800" dirty="0" err="1" smtClean="0"/>
              <a:t>Dequeue</a:t>
            </a:r>
            <a:r>
              <a:rPr lang="en-US" altLang="ja-JP" sz="2800" dirty="0" smtClean="0"/>
              <a:t> ---</a:t>
            </a:r>
            <a:r>
              <a:rPr lang="ja-JP" altLang="en-US" sz="2800" dirty="0" smtClean="0"/>
              <a:t> </a:t>
            </a:r>
            <a:r>
              <a:rPr lang="en-US" altLang="ja-JP" sz="2800" dirty="0" smtClean="0"/>
              <a:t>queue where inputs and outputs can be done in the both side</a:t>
            </a:r>
          </a:p>
          <a:p>
            <a:endParaRPr lang="en-US" altLang="ja-JP" sz="2800" dirty="0" smtClean="0"/>
          </a:p>
          <a:p>
            <a:r>
              <a:rPr lang="en-US" altLang="ja-JP" sz="2800" dirty="0" smtClean="0"/>
              <a:t>Queue class and Stack class can be implemented as a derived class of </a:t>
            </a:r>
            <a:r>
              <a:rPr lang="en-US" altLang="ja-JP" sz="2800" dirty="0" err="1" smtClean="0"/>
              <a:t>Dequeue</a:t>
            </a:r>
            <a:r>
              <a:rPr lang="en-US" altLang="ja-JP" sz="2800" dirty="0" smtClean="0"/>
              <a:t> class by privately inheriting members by default and make public some methods.</a:t>
            </a:r>
          </a:p>
          <a:p>
            <a:r>
              <a:rPr lang="en-US" altLang="ja-JP" sz="2800" dirty="0" smtClean="0"/>
              <a:t>But Queue and Stack</a:t>
            </a:r>
            <a:r>
              <a:rPr lang="en-US" altLang="ja-JP" sz="2800" dirty="0"/>
              <a:t> </a:t>
            </a:r>
            <a:r>
              <a:rPr lang="en-US" altLang="ja-JP" sz="2800" dirty="0" smtClean="0"/>
              <a:t>are not subtype of </a:t>
            </a:r>
            <a:r>
              <a:rPr lang="en-US" altLang="ja-JP" sz="2800" dirty="0" err="1" smtClean="0"/>
              <a:t>Dequeue</a:t>
            </a:r>
            <a:r>
              <a:rPr lang="en-US" altLang="ja-JP" sz="2800" dirty="0" smtClean="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(Just fo</a:t>
            </a:r>
            <a:r>
              <a:rPr lang="en-US" altLang="ja-JP" dirty="0" smtClean="0"/>
              <a:t>r </a:t>
            </a:r>
            <a:r>
              <a:rPr kumimoji="1" lang="en-US" altLang="ja-JP" dirty="0" smtClean="0"/>
              <a:t>Reference) Dat</a:t>
            </a:r>
            <a:r>
              <a:rPr lang="en-US" altLang="ja-JP" dirty="0" smtClean="0"/>
              <a:t>a invariant</a:t>
            </a:r>
            <a:endParaRPr kumimoji="1" lang="ja-JP" altLang="en-US" dirty="0"/>
          </a:p>
        </p:txBody>
      </p:sp>
      <p:sp>
        <p:nvSpPr>
          <p:cNvPr id="3" name="コンテンツ プレースホルダ 2"/>
          <p:cNvSpPr>
            <a:spLocks noGrp="1"/>
          </p:cNvSpPr>
          <p:nvPr>
            <p:ph idx="1"/>
          </p:nvPr>
        </p:nvSpPr>
        <p:spPr>
          <a:xfrm>
            <a:off x="457200" y="1384177"/>
            <a:ext cx="8229600" cy="3052935"/>
          </a:xfrm>
        </p:spPr>
        <p:txBody>
          <a:bodyPr>
            <a:normAutofit fontScale="85000" lnSpcReduction="10000"/>
          </a:bodyPr>
          <a:lstStyle/>
          <a:p>
            <a:r>
              <a:rPr lang="en-US" altLang="ja-JP" dirty="0" smtClean="0"/>
              <a:t>Properties that hold when the control is not in the objects. </a:t>
            </a:r>
          </a:p>
          <a:p>
            <a:r>
              <a:rPr lang="en-US" altLang="ja-JP" dirty="0" smtClean="0"/>
              <a:t>(ex.)</a:t>
            </a:r>
            <a:r>
              <a:rPr lang="ja-JP" altLang="en-US" dirty="0" smtClean="0"/>
              <a:t> </a:t>
            </a:r>
            <a:r>
              <a:rPr lang="en-US" altLang="ja-JP" dirty="0" smtClean="0"/>
              <a:t>bounded buffer (queue with bounded length)</a:t>
            </a:r>
          </a:p>
          <a:p>
            <a:pPr lvl="1"/>
            <a:r>
              <a:rPr lang="en-US" altLang="ja-JP" dirty="0" smtClean="0"/>
              <a:t>It has two methods put(x) and get().</a:t>
            </a:r>
          </a:p>
          <a:p>
            <a:pPr lvl="1"/>
            <a:r>
              <a:rPr lang="en-US" altLang="ja-JP" dirty="0" smtClean="0"/>
              <a:t>It stores objects in an array and members front and rear represents the range, where the next of the last element of the array is the first element of the array. </a:t>
            </a:r>
            <a:endParaRPr lang="en-US" altLang="ja-JP" dirty="0"/>
          </a:p>
        </p:txBody>
      </p:sp>
      <p:sp>
        <p:nvSpPr>
          <p:cNvPr id="4" name="テキスト ボックス 3"/>
          <p:cNvSpPr txBox="1"/>
          <p:nvPr/>
        </p:nvSpPr>
        <p:spPr>
          <a:xfrm>
            <a:off x="696321" y="6165304"/>
            <a:ext cx="7207622" cy="523220"/>
          </a:xfrm>
          <a:prstGeom prst="rect">
            <a:avLst/>
          </a:prstGeom>
          <a:noFill/>
          <a:ln>
            <a:solidFill>
              <a:schemeClr val="tx1"/>
            </a:solidFill>
          </a:ln>
        </p:spPr>
        <p:txBody>
          <a:bodyPr wrap="none" rtlCol="0">
            <a:spAutoFit/>
          </a:bodyPr>
          <a:lstStyle/>
          <a:p>
            <a:r>
              <a:rPr kumimoji="1" lang="en-US" altLang="ja-JP" sz="2800" dirty="0" smtClean="0"/>
              <a:t>Objects are designed considering data invariant.</a:t>
            </a:r>
            <a:endParaRPr kumimoji="1" lang="ja-JP" altLang="en-US" sz="2800" dirty="0"/>
          </a:p>
        </p:txBody>
      </p:sp>
      <p:sp>
        <p:nvSpPr>
          <p:cNvPr id="5" name="正方形/長方形 4"/>
          <p:cNvSpPr/>
          <p:nvPr/>
        </p:nvSpPr>
        <p:spPr>
          <a:xfrm>
            <a:off x="576064" y="4105059"/>
            <a:ext cx="8172400" cy="1988237"/>
          </a:xfrm>
          <a:prstGeom prst="rect">
            <a:avLst/>
          </a:prstGeom>
          <a:ln>
            <a:solidFill>
              <a:schemeClr val="tx1"/>
            </a:solidFill>
          </a:ln>
        </p:spPr>
        <p:txBody>
          <a:bodyPr wrap="square">
            <a:spAutoFit/>
          </a:bodyPr>
          <a:lstStyle/>
          <a:p>
            <a:pPr marL="285750" indent="-285750">
              <a:spcBef>
                <a:spcPct val="20000"/>
              </a:spcBef>
              <a:buFont typeface="Wingdings" pitchFamily="2" charset="2"/>
              <a:buChar char="p"/>
            </a:pPr>
            <a:r>
              <a:rPr lang="ja-JP" altLang="en-US" sz="2800" dirty="0" smtClean="0">
                <a:solidFill>
                  <a:prstClr val="black"/>
                </a:solidFill>
              </a:rPr>
              <a:t> </a:t>
            </a:r>
            <a:r>
              <a:rPr lang="en-US" altLang="ja-JP" sz="2800" dirty="0" smtClean="0">
                <a:solidFill>
                  <a:prstClr val="black"/>
                </a:solidFill>
              </a:rPr>
              <a:t>The buffer is empty when front</a:t>
            </a:r>
            <a:r>
              <a:rPr lang="en-US" altLang="ja-JP" sz="2800" dirty="0">
                <a:solidFill>
                  <a:prstClr val="black"/>
                </a:solidFill>
              </a:rPr>
              <a:t> </a:t>
            </a:r>
            <a:r>
              <a:rPr lang="en-US" altLang="ja-JP" sz="2800" dirty="0" smtClean="0">
                <a:solidFill>
                  <a:prstClr val="black"/>
                </a:solidFill>
              </a:rPr>
              <a:t>is equal to rear.</a:t>
            </a:r>
          </a:p>
          <a:p>
            <a:pPr marL="285750" indent="-285750">
              <a:spcBef>
                <a:spcPct val="20000"/>
              </a:spcBef>
              <a:buFont typeface="Wingdings" pitchFamily="2" charset="2"/>
              <a:buChar char="p"/>
            </a:pPr>
            <a:r>
              <a:rPr lang="en-US" altLang="ja-JP" sz="2800" dirty="0" smtClean="0">
                <a:solidFill>
                  <a:prstClr val="black"/>
                </a:solidFill>
              </a:rPr>
              <a:t> The buffer is full when the next of rear is front. </a:t>
            </a:r>
          </a:p>
          <a:p>
            <a:pPr marL="285750" indent="-285750">
              <a:spcBef>
                <a:spcPct val="20000"/>
              </a:spcBef>
              <a:buFont typeface="Wingdings" pitchFamily="2" charset="2"/>
              <a:buChar char="p"/>
            </a:pPr>
            <a:r>
              <a:rPr lang="en-US" altLang="ja-JP" sz="2800" dirty="0">
                <a:solidFill>
                  <a:prstClr val="black"/>
                </a:solidFill>
              </a:rPr>
              <a:t> </a:t>
            </a:r>
            <a:r>
              <a:rPr lang="en-US" altLang="ja-JP" sz="2800" dirty="0" smtClean="0">
                <a:solidFill>
                  <a:prstClr val="black"/>
                </a:solidFill>
              </a:rPr>
              <a:t>Elements are in the order of putting them between front</a:t>
            </a:r>
            <a:r>
              <a:rPr lang="en-US" altLang="ja-JP" sz="2800" dirty="0">
                <a:solidFill>
                  <a:prstClr val="black"/>
                </a:solidFill>
              </a:rPr>
              <a:t> </a:t>
            </a:r>
            <a:r>
              <a:rPr lang="en-US" altLang="ja-JP" sz="2800" dirty="0" smtClean="0">
                <a:solidFill>
                  <a:prstClr val="black"/>
                </a:solidFill>
              </a:rPr>
              <a:t>and rear.</a:t>
            </a:r>
            <a:endParaRPr lang="ja-JP" altLang="en-US" sz="2800" dirty="0">
              <a:solidFill>
                <a:prstClr val="blac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lstStyle/>
          <a:p>
            <a:r>
              <a:rPr lang="en-US" altLang="ja-JP" dirty="0" smtClean="0"/>
              <a:t>Modules</a:t>
            </a:r>
            <a:endParaRPr kumimoji="1" lang="ja-JP" altLang="en-US" dirty="0"/>
          </a:p>
        </p:txBody>
      </p:sp>
      <p:sp>
        <p:nvSpPr>
          <p:cNvPr id="4" name="テキスト ボックス 3"/>
          <p:cNvSpPr txBox="1"/>
          <p:nvPr/>
        </p:nvSpPr>
        <p:spPr>
          <a:xfrm>
            <a:off x="611560" y="1124744"/>
            <a:ext cx="8280920" cy="5693866"/>
          </a:xfrm>
          <a:prstGeom prst="rect">
            <a:avLst/>
          </a:prstGeom>
          <a:noFill/>
        </p:spPr>
        <p:txBody>
          <a:bodyPr wrap="square" rtlCol="0">
            <a:spAutoFit/>
          </a:bodyPr>
          <a:lstStyle/>
          <a:p>
            <a:r>
              <a:rPr kumimoji="1" lang="en-US" altLang="ja-JP" sz="2800" dirty="0" smtClean="0"/>
              <a:t>Modules group declarations of variables, procedures, types, and so on. By exporting types in modules, we effectively obtain user-defined data types.</a:t>
            </a:r>
          </a:p>
          <a:p>
            <a:r>
              <a:rPr lang="ja-JP" altLang="en-US" sz="2800" dirty="0" smtClean="0"/>
              <a:t> </a:t>
            </a:r>
            <a:r>
              <a:rPr lang="en-US" altLang="ja-JP" sz="2800" dirty="0" smtClean="0"/>
              <a:t>[Implementation of stack in a module</a:t>
            </a:r>
            <a:r>
              <a:rPr lang="ja-JP" altLang="en-US" sz="2800" dirty="0" smtClean="0"/>
              <a:t>（</a:t>
            </a:r>
            <a:r>
              <a:rPr lang="en-US" altLang="ja-JP" sz="2800" dirty="0" smtClean="0"/>
              <a:t>Modula-2</a:t>
            </a:r>
            <a:r>
              <a:rPr lang="ja-JP" altLang="en-US" sz="2800" dirty="0" smtClean="0"/>
              <a:t>）</a:t>
            </a:r>
            <a:r>
              <a:rPr lang="en-US" altLang="ja-JP" sz="2800" dirty="0" smtClean="0"/>
              <a:t>]</a:t>
            </a:r>
            <a:endParaRPr kumimoji="1" lang="en-US" altLang="ja-JP" sz="2800" dirty="0" smtClean="0"/>
          </a:p>
          <a:p>
            <a:r>
              <a:rPr lang="en-US" altLang="ja-JP" sz="2800" b="1" dirty="0"/>
              <a:t>t</a:t>
            </a:r>
            <a:r>
              <a:rPr kumimoji="1" lang="en-US" altLang="ja-JP" sz="2800" b="1" dirty="0" smtClean="0"/>
              <a:t>ype</a:t>
            </a:r>
            <a:r>
              <a:rPr kumimoji="1" lang="en-US" altLang="ja-JP" sz="2800" dirty="0" smtClean="0"/>
              <a:t> stack;</a:t>
            </a:r>
          </a:p>
          <a:p>
            <a:r>
              <a:rPr lang="en-US" altLang="ja-JP" sz="2800" b="1" dirty="0"/>
              <a:t>f</a:t>
            </a:r>
            <a:r>
              <a:rPr lang="en-US" altLang="ja-JP" sz="2800" b="1" dirty="0" smtClean="0"/>
              <a:t>unction</a:t>
            </a:r>
            <a:r>
              <a:rPr lang="en-US" altLang="ja-JP" sz="2800" dirty="0" smtClean="0"/>
              <a:t> pop(s: stack): </a:t>
            </a:r>
            <a:r>
              <a:rPr lang="en-US" altLang="ja-JP" sz="2800" b="1" dirty="0" smtClean="0"/>
              <a:t>integer</a:t>
            </a:r>
            <a:r>
              <a:rPr lang="en-US" altLang="ja-JP" sz="2800" dirty="0" smtClean="0"/>
              <a:t>;</a:t>
            </a:r>
          </a:p>
          <a:p>
            <a:r>
              <a:rPr lang="en-US" altLang="ja-JP" sz="2800" b="1" dirty="0"/>
              <a:t>p</a:t>
            </a:r>
            <a:r>
              <a:rPr kumimoji="1" lang="en-US" altLang="ja-JP" sz="2800" b="1" dirty="0" smtClean="0"/>
              <a:t>rocedure</a:t>
            </a:r>
            <a:r>
              <a:rPr kumimoji="1" lang="en-US" altLang="ja-JP" sz="2800" dirty="0" smtClean="0"/>
              <a:t> push(a: </a:t>
            </a:r>
            <a:r>
              <a:rPr kumimoji="1" lang="en-US" altLang="ja-JP" sz="2800" b="1" dirty="0" smtClean="0"/>
              <a:t>integer</a:t>
            </a:r>
            <a:r>
              <a:rPr kumimoji="1" lang="en-US" altLang="ja-JP" sz="2800" dirty="0" smtClean="0"/>
              <a:t>; s: stack);</a:t>
            </a:r>
          </a:p>
          <a:p>
            <a:r>
              <a:rPr lang="en-US" altLang="ja-JP" sz="2800" b="1" dirty="0"/>
              <a:t>f</a:t>
            </a:r>
            <a:r>
              <a:rPr lang="en-US" altLang="ja-JP" sz="2800" b="1" dirty="0" smtClean="0"/>
              <a:t>unction</a:t>
            </a:r>
            <a:r>
              <a:rPr lang="en-US" altLang="ja-JP" sz="2800" dirty="0" smtClean="0"/>
              <a:t> </a:t>
            </a:r>
            <a:r>
              <a:rPr lang="en-US" altLang="ja-JP" sz="2800" dirty="0" err="1" smtClean="0"/>
              <a:t>newstack</a:t>
            </a:r>
            <a:r>
              <a:rPr lang="en-US" altLang="ja-JP" sz="2800" dirty="0" smtClean="0"/>
              <a:t>: stack;</a:t>
            </a:r>
          </a:p>
          <a:p>
            <a:r>
              <a:rPr kumimoji="1" lang="en-US" altLang="ja-JP" sz="2800" b="1" dirty="0" smtClean="0"/>
              <a:t>type</a:t>
            </a:r>
            <a:r>
              <a:rPr kumimoji="1" lang="en-US" altLang="ja-JP" sz="2800" dirty="0" smtClean="0"/>
              <a:t> stack = ↑rep;</a:t>
            </a:r>
          </a:p>
          <a:p>
            <a:r>
              <a:rPr lang="en-US" altLang="ja-JP" sz="2800" dirty="0"/>
              <a:t> </a:t>
            </a:r>
            <a:r>
              <a:rPr lang="en-US" altLang="ja-JP" sz="2800" dirty="0" smtClean="0"/>
              <a:t>         rep = </a:t>
            </a:r>
            <a:r>
              <a:rPr lang="en-US" altLang="ja-JP" sz="2800" b="1" dirty="0" smtClean="0"/>
              <a:t>record</a:t>
            </a:r>
            <a:r>
              <a:rPr lang="en-US" altLang="ja-JP" sz="2800" dirty="0" smtClean="0"/>
              <a:t> …</a:t>
            </a:r>
            <a:endParaRPr kumimoji="1" lang="en-US" altLang="ja-JP" sz="2800" dirty="0" smtClean="0"/>
          </a:p>
          <a:p>
            <a:r>
              <a:rPr lang="en-US" altLang="ja-JP" sz="2800" b="1" dirty="0" smtClean="0"/>
              <a:t>function</a:t>
            </a:r>
            <a:r>
              <a:rPr lang="en-US" altLang="ja-JP" sz="2800" dirty="0" smtClean="0"/>
              <a:t> </a:t>
            </a:r>
            <a:r>
              <a:rPr lang="en-US" altLang="ja-JP" sz="2800" dirty="0" err="1" smtClean="0"/>
              <a:t>newstack</a:t>
            </a:r>
            <a:r>
              <a:rPr lang="en-US" altLang="ja-JP" sz="2800" dirty="0" smtClean="0"/>
              <a:t>: stack;</a:t>
            </a:r>
          </a:p>
          <a:p>
            <a:r>
              <a:rPr lang="en-US" altLang="ja-JP" sz="2800" dirty="0"/>
              <a:t> </a:t>
            </a:r>
            <a:r>
              <a:rPr lang="en-US" altLang="ja-JP" sz="2800" dirty="0" smtClean="0"/>
              <a:t>  </a:t>
            </a:r>
            <a:r>
              <a:rPr lang="en-US" altLang="ja-JP" sz="2800" b="1" dirty="0" err="1" smtClean="0"/>
              <a:t>var</a:t>
            </a:r>
            <a:r>
              <a:rPr lang="en-US" altLang="ja-JP" sz="2800" dirty="0" smtClean="0"/>
              <a:t> s: stack;</a:t>
            </a:r>
          </a:p>
          <a:p>
            <a:r>
              <a:rPr lang="en-US" altLang="ja-JP" sz="2800" b="1" dirty="0"/>
              <a:t>b</a:t>
            </a:r>
            <a:r>
              <a:rPr lang="en-US" altLang="ja-JP" sz="2800" b="1" dirty="0" smtClean="0"/>
              <a:t>egin</a:t>
            </a:r>
            <a:r>
              <a:rPr lang="en-US" altLang="ja-JP" sz="2800" dirty="0" smtClean="0"/>
              <a:t> …</a:t>
            </a:r>
            <a:endParaRPr lang="en-US" altLang="ja-JP" sz="2800" dirty="0"/>
          </a:p>
        </p:txBody>
      </p:sp>
      <p:sp>
        <p:nvSpPr>
          <p:cNvPr id="5" name="正方形/長方形 4"/>
          <p:cNvSpPr/>
          <p:nvPr/>
        </p:nvSpPr>
        <p:spPr>
          <a:xfrm>
            <a:off x="611560" y="4653136"/>
            <a:ext cx="5760640" cy="2088232"/>
          </a:xfrm>
          <a:prstGeom prst="rect">
            <a:avLst/>
          </a:prstGeom>
          <a:solidFill>
            <a:schemeClr val="tx1">
              <a:alpha val="10000"/>
            </a:schemeClr>
          </a:solidFill>
          <a:ln w="28575"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611560" y="2924944"/>
            <a:ext cx="5760640" cy="3795436"/>
          </a:xfrm>
          <a:prstGeom prst="rect">
            <a:avLst/>
          </a:prstGeom>
          <a:no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516216" y="3579412"/>
            <a:ext cx="1483355" cy="523220"/>
          </a:xfrm>
          <a:prstGeom prst="rect">
            <a:avLst/>
          </a:prstGeom>
          <a:noFill/>
          <a:ln>
            <a:solidFill>
              <a:schemeClr val="tx1"/>
            </a:solidFill>
          </a:ln>
        </p:spPr>
        <p:txBody>
          <a:bodyPr wrap="none" rtlCol="0">
            <a:spAutoFit/>
          </a:bodyPr>
          <a:lstStyle/>
          <a:p>
            <a:r>
              <a:rPr kumimoji="1" lang="en-US" altLang="ja-JP" sz="2800" dirty="0" smtClean="0"/>
              <a:t>Interface</a:t>
            </a:r>
            <a:endParaRPr kumimoji="1" lang="ja-JP" altLang="en-US" sz="2800" dirty="0"/>
          </a:p>
        </p:txBody>
      </p:sp>
      <p:sp>
        <p:nvSpPr>
          <p:cNvPr id="8" name="テキスト ボックス 7"/>
          <p:cNvSpPr txBox="1"/>
          <p:nvPr/>
        </p:nvSpPr>
        <p:spPr>
          <a:xfrm>
            <a:off x="6444208" y="5174032"/>
            <a:ext cx="2525243" cy="523220"/>
          </a:xfrm>
          <a:prstGeom prst="rect">
            <a:avLst/>
          </a:prstGeom>
          <a:noFill/>
        </p:spPr>
        <p:txBody>
          <a:bodyPr wrap="none" rtlCol="0">
            <a:spAutoFit/>
          </a:bodyPr>
          <a:lstStyle/>
          <a:p>
            <a:r>
              <a:rPr kumimoji="1" lang="en-US" altLang="ja-JP" sz="2800" dirty="0" smtClean="0"/>
              <a:t>Implementation</a:t>
            </a:r>
            <a:endParaRPr kumimoji="1" lang="ja-JP" altLang="en-US" sz="2800" dirty="0"/>
          </a:p>
        </p:txBody>
      </p:sp>
    </p:spTree>
    <p:extLst>
      <p:ext uri="{BB962C8B-B14F-4D97-AF65-F5344CB8AC3E}">
        <p14:creationId xmlns:p14="http://schemas.microsoft.com/office/powerpoint/2010/main" val="385216155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32656"/>
            <a:ext cx="8229600" cy="850106"/>
          </a:xfrm>
        </p:spPr>
        <p:txBody>
          <a:bodyPr>
            <a:normAutofit/>
          </a:bodyPr>
          <a:lstStyle/>
          <a:p>
            <a:r>
              <a:rPr kumimoji="1" lang="en-US" altLang="ja-JP" dirty="0" smtClean="0"/>
              <a:t>(reference) abstract data types</a:t>
            </a:r>
            <a:endParaRPr kumimoji="1" lang="ja-JP" altLang="en-US" dirty="0"/>
          </a:p>
        </p:txBody>
      </p:sp>
      <p:sp>
        <p:nvSpPr>
          <p:cNvPr id="5" name="テキスト ボックス 4"/>
          <p:cNvSpPr txBox="1"/>
          <p:nvPr/>
        </p:nvSpPr>
        <p:spPr>
          <a:xfrm>
            <a:off x="755576" y="1406381"/>
            <a:ext cx="7920880" cy="954107"/>
          </a:xfrm>
          <a:prstGeom prst="rect">
            <a:avLst/>
          </a:prstGeom>
          <a:noFill/>
        </p:spPr>
        <p:txBody>
          <a:bodyPr wrap="square" rtlCol="0">
            <a:spAutoFit/>
          </a:bodyPr>
          <a:lstStyle/>
          <a:p>
            <a:endParaRPr lang="en-US" altLang="ja-JP" sz="2800" dirty="0" smtClean="0"/>
          </a:p>
          <a:p>
            <a:endParaRPr lang="en-US" altLang="ja-JP" sz="2800" dirty="0" smtClean="0"/>
          </a:p>
        </p:txBody>
      </p:sp>
      <p:sp>
        <p:nvSpPr>
          <p:cNvPr id="3" name="テキスト ボックス 2"/>
          <p:cNvSpPr txBox="1"/>
          <p:nvPr/>
        </p:nvSpPr>
        <p:spPr>
          <a:xfrm>
            <a:off x="323528" y="1487681"/>
            <a:ext cx="8568952" cy="5262979"/>
          </a:xfrm>
          <a:prstGeom prst="rect">
            <a:avLst/>
          </a:prstGeom>
          <a:noFill/>
        </p:spPr>
        <p:txBody>
          <a:bodyPr wrap="square" rtlCol="0">
            <a:spAutoFit/>
          </a:bodyPr>
          <a:lstStyle/>
          <a:p>
            <a:r>
              <a:rPr kumimoji="1" lang="en-US" altLang="ja-JP" sz="2800" dirty="0" smtClean="0"/>
              <a:t>Abstract </a:t>
            </a:r>
            <a:r>
              <a:rPr lang="en-US" altLang="ja-JP" sz="2800" dirty="0" smtClean="0"/>
              <a:t>data types consist of types and operations on them. </a:t>
            </a:r>
            <a:r>
              <a:rPr kumimoji="1" lang="en-US" altLang="ja-JP" sz="2800" dirty="0" smtClean="0"/>
              <a:t>They enable us to define new types similarly to the built-in types such as </a:t>
            </a:r>
            <a:r>
              <a:rPr lang="en-US" altLang="ja-JP" sz="2800" dirty="0" smtClean="0"/>
              <a:t>int.</a:t>
            </a:r>
            <a:endParaRPr kumimoji="1" lang="en-US" altLang="ja-JP" sz="2800" dirty="0" smtClean="0"/>
          </a:p>
          <a:p>
            <a:r>
              <a:rPr kumimoji="1" lang="en-US" altLang="ja-JP" sz="2800" dirty="0" smtClean="0"/>
              <a:t>Built-in types such as </a:t>
            </a:r>
            <a:r>
              <a:rPr kumimoji="1" lang="en-US" altLang="ja-JP" sz="2800" dirty="0" err="1" smtClean="0"/>
              <a:t>int</a:t>
            </a:r>
            <a:r>
              <a:rPr kumimoji="1" lang="en-US" altLang="ja-JP" sz="2800" dirty="0" smtClean="0"/>
              <a:t> accompany operations such as addition, subtraction, multiplication, division, etc. If the language is defined so that accessing to the values of built-in types is only allowed through the accompanying operations, </a:t>
            </a:r>
            <a:r>
              <a:rPr lang="en-US" altLang="ja-JP" sz="2800" dirty="0" smtClean="0"/>
              <a:t>the behaviors of programs are not </a:t>
            </a:r>
            <a:r>
              <a:rPr lang="en-US" altLang="ja-JP" sz="2800" dirty="0"/>
              <a:t>a</a:t>
            </a:r>
            <a:r>
              <a:rPr lang="en-US" altLang="ja-JP" sz="2800" dirty="0" smtClean="0"/>
              <a:t>ffected even if the representations of the built-in types are different in different computer architectures. Similarly, behaviors of programs with abstract data types are not affected </a:t>
            </a:r>
            <a:r>
              <a:rPr kumimoji="1" lang="en-US" altLang="ja-JP" sz="2800" dirty="0" smtClean="0"/>
              <a:t>even if their </a:t>
            </a:r>
            <a:r>
              <a:rPr lang="en-US" altLang="ja-JP" sz="2800" dirty="0" smtClean="0"/>
              <a:t>implementation are changed. </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(Reference) Abstract data types (cont.)</a:t>
            </a:r>
            <a:endParaRPr kumimoji="1" lang="ja-JP" altLang="en-US" dirty="0"/>
          </a:p>
        </p:txBody>
      </p:sp>
      <p:sp>
        <p:nvSpPr>
          <p:cNvPr id="4" name="正方形/長方形 3"/>
          <p:cNvSpPr/>
          <p:nvPr/>
        </p:nvSpPr>
        <p:spPr>
          <a:xfrm>
            <a:off x="395536" y="1340768"/>
            <a:ext cx="8424936" cy="5262980"/>
          </a:xfrm>
          <a:prstGeom prst="rect">
            <a:avLst/>
          </a:prstGeom>
        </p:spPr>
        <p:txBody>
          <a:bodyPr wrap="square">
            <a:spAutoFit/>
          </a:bodyPr>
          <a:lstStyle/>
          <a:p>
            <a:r>
              <a:rPr lang="en-US" altLang="ja-JP" sz="2800" dirty="0" smtClean="0"/>
              <a:t>Languages like Standard ML support abstract data types. Standard ML is statically typed and checks whether or not the values of abstract data types are only accessed by the accompanying operations. </a:t>
            </a:r>
          </a:p>
          <a:p>
            <a:r>
              <a:rPr lang="en-US" altLang="ja-JP" sz="2800" dirty="0" smtClean="0"/>
              <a:t>(Programs that access the values of abstract data types not by the accompanying operations become type error in compile time.)</a:t>
            </a:r>
          </a:p>
          <a:p>
            <a:endParaRPr lang="en-US" altLang="ja-JP" sz="2800" dirty="0"/>
          </a:p>
          <a:p>
            <a:r>
              <a:rPr lang="en-US" altLang="ja-JP" sz="2800" dirty="0" smtClean="0"/>
              <a:t>[Comparison between abstract data types and modules]</a:t>
            </a:r>
          </a:p>
          <a:p>
            <a:r>
              <a:rPr lang="en-US" altLang="ja-JP" sz="2800" dirty="0" smtClean="0"/>
              <a:t>An abstract data type gives a type, while a module may groups more than one data types (which may relate to each other).</a:t>
            </a:r>
          </a:p>
        </p:txBody>
      </p:sp>
    </p:spTree>
    <p:extLst>
      <p:ext uri="{BB962C8B-B14F-4D97-AF65-F5344CB8AC3E}">
        <p14:creationId xmlns:p14="http://schemas.microsoft.com/office/powerpoint/2010/main" val="228032027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936104"/>
          </a:xfrm>
        </p:spPr>
        <p:txBody>
          <a:bodyPr/>
          <a:lstStyle/>
          <a:p>
            <a:r>
              <a:rPr kumimoji="1" lang="en-US" altLang="ja-JP" dirty="0" smtClean="0"/>
              <a:t>Classes in C++</a:t>
            </a:r>
            <a:endParaRPr kumimoji="1" lang="ja-JP" altLang="en-US" dirty="0"/>
          </a:p>
        </p:txBody>
      </p:sp>
      <p:sp>
        <p:nvSpPr>
          <p:cNvPr id="5" name="テキスト ボックス 4"/>
          <p:cNvSpPr txBox="1"/>
          <p:nvPr/>
        </p:nvSpPr>
        <p:spPr>
          <a:xfrm>
            <a:off x="755576" y="980728"/>
            <a:ext cx="7560840" cy="2246769"/>
          </a:xfrm>
          <a:prstGeom prst="rect">
            <a:avLst/>
          </a:prstGeom>
          <a:noFill/>
        </p:spPr>
        <p:txBody>
          <a:bodyPr wrap="square" rtlCol="0">
            <a:spAutoFit/>
          </a:bodyPr>
          <a:lstStyle/>
          <a:p>
            <a:r>
              <a:rPr kumimoji="1" lang="en-US" altLang="ja-JP" sz="2800" dirty="0" smtClean="0"/>
              <a:t>Classes in C++</a:t>
            </a:r>
            <a:r>
              <a:rPr lang="ja-JP" altLang="en-US" sz="2800" dirty="0"/>
              <a:t> </a:t>
            </a:r>
            <a:r>
              <a:rPr lang="en-US" altLang="ja-JP" sz="2800" dirty="0" smtClean="0"/>
              <a:t>are generalizations of records, which are called structures in C.</a:t>
            </a:r>
          </a:p>
          <a:p>
            <a:r>
              <a:rPr kumimoji="1" lang="en-US" altLang="ja-JP" sz="2800" dirty="0" smtClean="0"/>
              <a:t>After declaring a class, we can use it as a type name, declare variables of the type, and generate an object of the type. </a:t>
            </a:r>
          </a:p>
        </p:txBody>
      </p:sp>
      <p:sp>
        <p:nvSpPr>
          <p:cNvPr id="6" name="テキスト ボックス 5"/>
          <p:cNvSpPr txBox="1"/>
          <p:nvPr/>
        </p:nvSpPr>
        <p:spPr>
          <a:xfrm>
            <a:off x="1024108" y="3212976"/>
            <a:ext cx="3691908" cy="3108543"/>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u="sng" dirty="0" err="1" smtClean="0"/>
              <a:t>struct</a:t>
            </a:r>
            <a:r>
              <a:rPr kumimoji="1" lang="en-US" altLang="ja-JP" sz="2800" dirty="0" smtClean="0"/>
              <a:t> Stack {</a:t>
            </a:r>
          </a:p>
          <a:p>
            <a:r>
              <a:rPr lang="en-US" altLang="ja-JP" sz="2800" dirty="0" smtClean="0"/>
              <a:t>      </a:t>
            </a:r>
            <a:r>
              <a:rPr lang="en-US" altLang="ja-JP" sz="2800" dirty="0" err="1" smtClean="0"/>
              <a:t>int</a:t>
            </a:r>
            <a:r>
              <a:rPr lang="en-US" altLang="ja-JP" sz="2800" dirty="0" smtClean="0"/>
              <a:t> top;</a:t>
            </a:r>
          </a:p>
          <a:p>
            <a:r>
              <a:rPr kumimoji="1" lang="en-US" altLang="ja-JP" sz="2800" dirty="0" smtClean="0"/>
              <a:t>      char elements [101];</a:t>
            </a:r>
          </a:p>
          <a:p>
            <a:r>
              <a:rPr lang="en-US" altLang="ja-JP" sz="2800" dirty="0" smtClean="0"/>
              <a:t>      char pop();</a:t>
            </a:r>
          </a:p>
          <a:p>
            <a:r>
              <a:rPr kumimoji="1" lang="en-US" altLang="ja-JP" sz="2800" dirty="0" smtClean="0"/>
              <a:t>      void push (char);</a:t>
            </a:r>
          </a:p>
          <a:p>
            <a:r>
              <a:rPr lang="en-US" altLang="ja-JP" sz="2800" dirty="0" smtClean="0"/>
              <a:t>               Stack();</a:t>
            </a:r>
          </a:p>
          <a:p>
            <a:r>
              <a:rPr kumimoji="1" lang="en-US" altLang="ja-JP" sz="2800" dirty="0" smtClean="0"/>
              <a:t>  };</a:t>
            </a:r>
            <a:endParaRPr kumimoji="1" lang="ja-JP" altLang="en-US" sz="2800" dirty="0"/>
          </a:p>
        </p:txBody>
      </p:sp>
      <p:sp>
        <p:nvSpPr>
          <p:cNvPr id="7" name="テキスト ボックス 6"/>
          <p:cNvSpPr txBox="1"/>
          <p:nvPr/>
        </p:nvSpPr>
        <p:spPr>
          <a:xfrm>
            <a:off x="212805" y="3265820"/>
            <a:ext cx="822020" cy="523220"/>
          </a:xfrm>
          <a:prstGeom prst="rect">
            <a:avLst/>
          </a:prstGeom>
          <a:noFill/>
        </p:spPr>
        <p:txBody>
          <a:bodyPr wrap="none" rtlCol="0">
            <a:spAutoFit/>
          </a:bodyPr>
          <a:lstStyle/>
          <a:p>
            <a:r>
              <a:rPr lang="en-US" altLang="ja-JP" sz="2800" dirty="0" smtClean="0"/>
              <a:t>(ex.)</a:t>
            </a:r>
            <a:endParaRPr kumimoji="1" lang="ja-JP" altLang="en-US" sz="2800" dirty="0"/>
          </a:p>
        </p:txBody>
      </p:sp>
      <p:sp>
        <p:nvSpPr>
          <p:cNvPr id="8" name="テキスト ボックス 7"/>
          <p:cNvSpPr txBox="1"/>
          <p:nvPr/>
        </p:nvSpPr>
        <p:spPr>
          <a:xfrm>
            <a:off x="5076056" y="2852936"/>
            <a:ext cx="3691908" cy="3539430"/>
          </a:xfrm>
          <a:prstGeom prst="rect">
            <a:avLst/>
          </a:prstGeom>
          <a:noFill/>
          <a:ln>
            <a:solidFill>
              <a:schemeClr val="tx1"/>
            </a:solidFill>
          </a:ln>
        </p:spPr>
        <p:txBody>
          <a:bodyPr wrap="none" rtlCol="0">
            <a:spAutoFit/>
          </a:bodyPr>
          <a:lstStyle/>
          <a:p>
            <a:r>
              <a:rPr kumimoji="1" lang="en-US" altLang="ja-JP" sz="2800" dirty="0" smtClean="0"/>
              <a:t>  </a:t>
            </a:r>
            <a:r>
              <a:rPr kumimoji="1" lang="en-US" altLang="ja-JP" sz="2800" u="sng" dirty="0" smtClean="0"/>
              <a:t>class</a:t>
            </a:r>
            <a:r>
              <a:rPr kumimoji="1" lang="en-US" altLang="ja-JP" sz="2800" dirty="0" smtClean="0"/>
              <a:t> Stack {</a:t>
            </a:r>
          </a:p>
          <a:p>
            <a:r>
              <a:rPr lang="en-US" altLang="ja-JP" sz="2800" dirty="0" smtClean="0"/>
              <a:t>  </a:t>
            </a:r>
            <a:r>
              <a:rPr lang="en-US" altLang="ja-JP" sz="2800" u="sng" dirty="0" smtClean="0"/>
              <a:t>public:</a:t>
            </a:r>
            <a:endParaRPr kumimoji="1" lang="en-US" altLang="ja-JP" sz="2800" u="sng" dirty="0" smtClean="0"/>
          </a:p>
          <a:p>
            <a:r>
              <a:rPr lang="en-US" altLang="ja-JP" sz="2800" dirty="0" smtClean="0"/>
              <a:t>      </a:t>
            </a:r>
            <a:r>
              <a:rPr lang="en-US" altLang="ja-JP" sz="2800" dirty="0" err="1" smtClean="0"/>
              <a:t>int</a:t>
            </a:r>
            <a:r>
              <a:rPr lang="en-US" altLang="ja-JP" sz="2800" dirty="0" smtClean="0"/>
              <a:t> top;</a:t>
            </a:r>
          </a:p>
          <a:p>
            <a:r>
              <a:rPr kumimoji="1" lang="en-US" altLang="ja-JP" sz="2800" dirty="0" smtClean="0"/>
              <a:t>      char elements [101];</a:t>
            </a:r>
          </a:p>
          <a:p>
            <a:r>
              <a:rPr lang="en-US" altLang="ja-JP" sz="2800" dirty="0" smtClean="0"/>
              <a:t>      char pop();</a:t>
            </a:r>
          </a:p>
          <a:p>
            <a:r>
              <a:rPr kumimoji="1" lang="en-US" altLang="ja-JP" sz="2800" dirty="0" smtClean="0"/>
              <a:t>      void push (char);</a:t>
            </a:r>
          </a:p>
          <a:p>
            <a:r>
              <a:rPr lang="en-US" altLang="ja-JP" sz="2800" dirty="0" smtClean="0"/>
              <a:t>               Stack();</a:t>
            </a:r>
          </a:p>
          <a:p>
            <a:r>
              <a:rPr kumimoji="1" lang="en-US" altLang="ja-JP" sz="2800" dirty="0" smtClean="0"/>
              <a:t>};</a:t>
            </a:r>
            <a:endParaRPr kumimoji="1" lang="ja-JP" altLang="en-US" sz="2800" dirty="0"/>
          </a:p>
        </p:txBody>
      </p:sp>
      <p:sp>
        <p:nvSpPr>
          <p:cNvPr id="9" name="正方形/長方形 8"/>
          <p:cNvSpPr/>
          <p:nvPr/>
        </p:nvSpPr>
        <p:spPr>
          <a:xfrm>
            <a:off x="683568" y="6396335"/>
            <a:ext cx="7848872" cy="461665"/>
          </a:xfrm>
          <a:prstGeom prst="rect">
            <a:avLst/>
          </a:prstGeom>
        </p:spPr>
        <p:txBody>
          <a:bodyPr wrap="square">
            <a:spAutoFit/>
          </a:bodyPr>
          <a:lstStyle/>
          <a:p>
            <a:r>
              <a:rPr lang="en-US" altLang="ja-JP" sz="2400" dirty="0" smtClean="0"/>
              <a:t>(Cf.) C++ is designed by porting classes in </a:t>
            </a:r>
            <a:r>
              <a:rPr lang="en-US" altLang="ja-JP" sz="2400" dirty="0" err="1" smtClean="0"/>
              <a:t>Simula</a:t>
            </a:r>
            <a:r>
              <a:rPr lang="en-US" altLang="ja-JP" sz="2400" dirty="0" smtClean="0"/>
              <a:t> 67 to C. </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Class declarations in C++</a:t>
            </a:r>
            <a:endParaRPr kumimoji="1" lang="ja-JP" altLang="en-US" dirty="0"/>
          </a:p>
        </p:txBody>
      </p:sp>
      <p:sp>
        <p:nvSpPr>
          <p:cNvPr id="4" name="テキスト ボックス 3"/>
          <p:cNvSpPr txBox="1"/>
          <p:nvPr/>
        </p:nvSpPr>
        <p:spPr>
          <a:xfrm>
            <a:off x="1547664" y="1628800"/>
            <a:ext cx="5623354" cy="3539431"/>
          </a:xfrm>
          <a:prstGeom prst="rect">
            <a:avLst/>
          </a:prstGeom>
          <a:noFill/>
        </p:spPr>
        <p:txBody>
          <a:bodyPr wrap="none" rtlCol="0">
            <a:spAutoFit/>
          </a:bodyPr>
          <a:lstStyle/>
          <a:p>
            <a:r>
              <a:rPr lang="en-US" altLang="ja-JP" sz="2800" dirty="0" smtClean="0"/>
              <a:t>The declaration</a:t>
            </a:r>
          </a:p>
          <a:p>
            <a:r>
              <a:rPr lang="en-US" altLang="ja-JP" sz="2800" dirty="0" smtClean="0"/>
              <a:t>    </a:t>
            </a:r>
            <a:r>
              <a:rPr lang="en-US" altLang="ja-JP" sz="2800" dirty="0" err="1" smtClean="0"/>
              <a:t>struct</a:t>
            </a:r>
            <a:r>
              <a:rPr lang="en-US" altLang="ja-JP" sz="2800" dirty="0" smtClean="0"/>
              <a:t> X { &lt;</a:t>
            </a:r>
            <a:r>
              <a:rPr lang="en-US" altLang="ja-JP" sz="2800" i="1" dirty="0" smtClean="0"/>
              <a:t>declarations</a:t>
            </a:r>
            <a:r>
              <a:rPr lang="en-US" altLang="ja-JP" sz="2800" dirty="0" smtClean="0"/>
              <a:t>&gt; };</a:t>
            </a:r>
          </a:p>
          <a:p>
            <a:r>
              <a:rPr lang="en-US" altLang="ja-JP" sz="2800" dirty="0"/>
              <a:t>i</a:t>
            </a:r>
            <a:r>
              <a:rPr lang="en-US" altLang="ja-JP" sz="2800" dirty="0" smtClean="0"/>
              <a:t>s equivalent to the declaration</a:t>
            </a:r>
            <a:endParaRPr lang="en-US" altLang="ja-JP" sz="2800" dirty="0"/>
          </a:p>
          <a:p>
            <a:r>
              <a:rPr lang="en-US" altLang="ja-JP" sz="2800" dirty="0" smtClean="0"/>
              <a:t>    class X { public : &lt;</a:t>
            </a:r>
            <a:r>
              <a:rPr lang="en-US" altLang="ja-JP" sz="2800" i="1" dirty="0" smtClean="0"/>
              <a:t>declarations</a:t>
            </a:r>
            <a:r>
              <a:rPr lang="en-US" altLang="ja-JP" sz="2800" dirty="0" smtClean="0"/>
              <a:t>&gt; }</a:t>
            </a:r>
          </a:p>
          <a:p>
            <a:r>
              <a:rPr lang="en-US" altLang="ja-JP" sz="2800" dirty="0"/>
              <a:t>a</a:t>
            </a:r>
            <a:r>
              <a:rPr lang="en-US" altLang="ja-JP" sz="2800" dirty="0" smtClean="0"/>
              <a:t>nd the declaration</a:t>
            </a:r>
            <a:endParaRPr kumimoji="1" lang="en-US" altLang="ja-JP" sz="2800" dirty="0" smtClean="0"/>
          </a:p>
          <a:p>
            <a:r>
              <a:rPr lang="en-US" altLang="ja-JP" sz="2800" dirty="0" smtClean="0"/>
              <a:t>    class X { &lt;</a:t>
            </a:r>
            <a:r>
              <a:rPr lang="en-US" altLang="ja-JP" sz="2800" i="1" dirty="0" smtClean="0"/>
              <a:t>declarations</a:t>
            </a:r>
            <a:r>
              <a:rPr lang="en-US" altLang="ja-JP" sz="2800" dirty="0" smtClean="0"/>
              <a:t>&gt; };</a:t>
            </a:r>
          </a:p>
          <a:p>
            <a:r>
              <a:rPr lang="en-US" altLang="ja-JP" sz="2800" dirty="0" smtClean="0"/>
              <a:t>is equivalent to the declaration</a:t>
            </a:r>
            <a:endParaRPr kumimoji="1" lang="en-US" altLang="ja-JP" sz="2800" dirty="0" smtClean="0"/>
          </a:p>
          <a:p>
            <a:r>
              <a:rPr lang="en-US" altLang="ja-JP" sz="2800" dirty="0" smtClean="0"/>
              <a:t>    </a:t>
            </a:r>
            <a:r>
              <a:rPr lang="en-US" altLang="ja-JP" sz="2800" dirty="0" err="1" smtClean="0"/>
              <a:t>struct</a:t>
            </a:r>
            <a:r>
              <a:rPr lang="en-US" altLang="ja-JP" sz="2800" dirty="0" smtClean="0"/>
              <a:t> X { private : &lt;</a:t>
            </a:r>
            <a:r>
              <a:rPr lang="en-US" altLang="ja-JP" sz="2800" i="1" dirty="0" smtClean="0"/>
              <a:t>declarations</a:t>
            </a:r>
            <a:r>
              <a:rPr lang="en-US" altLang="ja-JP" sz="2800" dirty="0" smtClean="0"/>
              <a:t>&gt; };</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274638"/>
            <a:ext cx="8136904" cy="778098"/>
          </a:xfrm>
        </p:spPr>
        <p:txBody>
          <a:bodyPr>
            <a:normAutofit/>
          </a:bodyPr>
          <a:lstStyle/>
          <a:p>
            <a:r>
              <a:rPr lang="en-US" altLang="ja-JP" dirty="0" smtClean="0"/>
              <a:t>An example of class declaration</a:t>
            </a:r>
            <a:endParaRPr kumimoji="1" lang="ja-JP" altLang="en-US" dirty="0"/>
          </a:p>
        </p:txBody>
      </p:sp>
      <p:sp>
        <p:nvSpPr>
          <p:cNvPr id="4" name="テキスト ボックス 3"/>
          <p:cNvSpPr txBox="1"/>
          <p:nvPr/>
        </p:nvSpPr>
        <p:spPr>
          <a:xfrm>
            <a:off x="539552" y="1268760"/>
            <a:ext cx="8160567" cy="4832092"/>
          </a:xfrm>
          <a:prstGeom prst="rect">
            <a:avLst/>
          </a:prstGeom>
          <a:noFill/>
          <a:ln>
            <a:noFill/>
          </a:ln>
        </p:spPr>
        <p:txBody>
          <a:bodyPr wrap="none" rtlCol="0">
            <a:spAutoFit/>
          </a:bodyPr>
          <a:lstStyle/>
          <a:p>
            <a:r>
              <a:rPr kumimoji="1" lang="en-US" altLang="ja-JP" sz="2800" dirty="0" smtClean="0"/>
              <a:t> class Stack {</a:t>
            </a:r>
          </a:p>
          <a:p>
            <a:r>
              <a:rPr kumimoji="1" lang="en-US" altLang="ja-JP" sz="2800" dirty="0" smtClean="0"/>
              <a:t>     </a:t>
            </a:r>
            <a:r>
              <a:rPr kumimoji="1" lang="en-US" altLang="ja-JP" sz="2800" dirty="0" err="1" smtClean="0"/>
              <a:t>int</a:t>
            </a:r>
            <a:r>
              <a:rPr kumimoji="1" lang="en-US" altLang="ja-JP" sz="2800" dirty="0" smtClean="0"/>
              <a:t> top;</a:t>
            </a:r>
          </a:p>
          <a:p>
            <a:r>
              <a:rPr lang="en-US" altLang="ja-JP" sz="2800" dirty="0" smtClean="0"/>
              <a:t>     </a:t>
            </a:r>
            <a:r>
              <a:rPr lang="en-US" altLang="ja-JP" sz="2800" dirty="0" err="1" smtClean="0"/>
              <a:t>int</a:t>
            </a:r>
            <a:r>
              <a:rPr lang="en-US" altLang="ja-JP" sz="2800" dirty="0" smtClean="0"/>
              <a:t> size;</a:t>
            </a:r>
          </a:p>
          <a:p>
            <a:r>
              <a:rPr lang="en-US" altLang="ja-JP" sz="2800" dirty="0" smtClean="0"/>
              <a:t>     char *elements;</a:t>
            </a:r>
          </a:p>
          <a:p>
            <a:r>
              <a:rPr lang="en-US" altLang="ja-JP" sz="2800" dirty="0" smtClean="0"/>
              <a:t> public: </a:t>
            </a:r>
          </a:p>
          <a:p>
            <a:r>
              <a:rPr lang="en-US" altLang="ja-JP" sz="2800" dirty="0" smtClean="0"/>
              <a:t>             Stack (</a:t>
            </a:r>
            <a:r>
              <a:rPr lang="en-US" altLang="ja-JP" sz="2800" dirty="0" err="1" smtClean="0"/>
              <a:t>int</a:t>
            </a:r>
            <a:r>
              <a:rPr lang="en-US" altLang="ja-JP" sz="2800" dirty="0" smtClean="0"/>
              <a:t> n) {size=n;  </a:t>
            </a:r>
          </a:p>
          <a:p>
            <a:r>
              <a:rPr lang="en-US" altLang="ja-JP" sz="2800" dirty="0" smtClean="0"/>
              <a:t>                                    elements = new char[size]; top=0;}</a:t>
            </a:r>
          </a:p>
          <a:p>
            <a:r>
              <a:rPr lang="en-US" altLang="ja-JP" sz="2800" dirty="0" smtClean="0"/>
              <a:t>             ~Stack()        { delete elements; }</a:t>
            </a:r>
          </a:p>
          <a:p>
            <a:r>
              <a:rPr kumimoji="1" lang="en-US" altLang="ja-JP" sz="2800" dirty="0" smtClean="0"/>
              <a:t>     void push (char</a:t>
            </a:r>
            <a:r>
              <a:rPr lang="ja-JP" altLang="en-US" sz="2800" dirty="0" smtClean="0"/>
              <a:t> </a:t>
            </a:r>
            <a:r>
              <a:rPr lang="en-US" altLang="ja-JP" sz="2800" dirty="0" smtClean="0"/>
              <a:t>a</a:t>
            </a:r>
            <a:r>
              <a:rPr kumimoji="1" lang="en-US" altLang="ja-JP" sz="2800" dirty="0" smtClean="0"/>
              <a:t>) {top++; elements[top] = a;</a:t>
            </a:r>
          </a:p>
          <a:p>
            <a:r>
              <a:rPr lang="en-US" altLang="ja-JP" sz="2800" dirty="0" smtClean="0"/>
              <a:t>     char pop()               {top--; return elements[top+1];</a:t>
            </a:r>
          </a:p>
          <a:p>
            <a:r>
              <a:rPr lang="en-US" altLang="ja-JP" sz="2800" dirty="0" smtClean="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normAutofit/>
          </a:bodyPr>
          <a:lstStyle/>
          <a:p>
            <a:r>
              <a:rPr lang="en-US" altLang="ja-JP" dirty="0" smtClean="0"/>
              <a:t>Generation and deletion of objects</a:t>
            </a:r>
            <a:endParaRPr kumimoji="1" lang="ja-JP" altLang="en-US" dirty="0"/>
          </a:p>
        </p:txBody>
      </p:sp>
      <p:sp>
        <p:nvSpPr>
          <p:cNvPr id="4" name="テキスト ボックス 3"/>
          <p:cNvSpPr txBox="1"/>
          <p:nvPr/>
        </p:nvSpPr>
        <p:spPr>
          <a:xfrm>
            <a:off x="539552" y="1119509"/>
            <a:ext cx="8100392" cy="5693867"/>
          </a:xfrm>
          <a:prstGeom prst="rect">
            <a:avLst/>
          </a:prstGeom>
          <a:noFill/>
        </p:spPr>
        <p:txBody>
          <a:bodyPr wrap="square" rtlCol="0">
            <a:spAutoFit/>
          </a:bodyPr>
          <a:lstStyle/>
          <a:p>
            <a:r>
              <a:rPr kumimoji="1" lang="en-US" altLang="ja-JP" sz="2800" dirty="0" smtClean="0"/>
              <a:t>In C++ objects are generated by </a:t>
            </a:r>
            <a:r>
              <a:rPr lang="en-US" altLang="ja-JP" sz="2800" b="1" dirty="0" smtClean="0"/>
              <a:t>new</a:t>
            </a:r>
            <a:r>
              <a:rPr lang="en-US" altLang="ja-JP" sz="2800" dirty="0" smtClean="0"/>
              <a:t> and deleted by </a:t>
            </a:r>
            <a:r>
              <a:rPr lang="en-US" altLang="ja-JP" sz="2800" b="1" dirty="0" smtClean="0"/>
              <a:t>delete</a:t>
            </a:r>
            <a:r>
              <a:rPr lang="en-US" altLang="ja-JP" sz="2800" dirty="0" smtClean="0"/>
              <a:t>. For any type T, the expression</a:t>
            </a:r>
          </a:p>
          <a:p>
            <a:r>
              <a:rPr kumimoji="1" lang="en-US" altLang="ja-JP" sz="2800" b="1" dirty="0"/>
              <a:t> </a:t>
            </a:r>
            <a:r>
              <a:rPr kumimoji="1" lang="en-US" altLang="ja-JP" sz="2800" b="1" dirty="0" smtClean="0"/>
              <a:t>     new</a:t>
            </a:r>
            <a:r>
              <a:rPr kumimoji="1" lang="en-US" altLang="ja-JP" sz="2800" dirty="0" smtClean="0"/>
              <a:t> T</a:t>
            </a:r>
          </a:p>
          <a:p>
            <a:r>
              <a:rPr lang="en-US" altLang="ja-JP" sz="2800" dirty="0" smtClean="0"/>
              <a:t>generates an object of type T and the value of the expression is the pointer to the generated object.</a:t>
            </a:r>
          </a:p>
          <a:p>
            <a:r>
              <a:rPr kumimoji="1" lang="en-US" altLang="ja-JP" sz="2800" dirty="0" smtClean="0"/>
              <a:t>      </a:t>
            </a:r>
            <a:r>
              <a:rPr kumimoji="1" lang="en-US" altLang="ja-JP" sz="2800" b="1" dirty="0" smtClean="0"/>
              <a:t>delete</a:t>
            </a:r>
            <a:r>
              <a:rPr kumimoji="1" lang="en-US" altLang="ja-JP" sz="2800" dirty="0" smtClean="0"/>
              <a:t> p</a:t>
            </a:r>
          </a:p>
          <a:p>
            <a:r>
              <a:rPr lang="en-US" altLang="ja-JP" sz="2800" dirty="0" smtClean="0"/>
              <a:t>deletes the object pointed by p.</a:t>
            </a:r>
          </a:p>
          <a:p>
            <a:r>
              <a:rPr lang="en-US" altLang="ja-JP" sz="2800" dirty="0" smtClean="0"/>
              <a:t>(ex.) In the previous example, </a:t>
            </a:r>
          </a:p>
          <a:p>
            <a:r>
              <a:rPr lang="en-US" altLang="ja-JP" sz="2800" dirty="0"/>
              <a:t> </a:t>
            </a:r>
            <a:r>
              <a:rPr lang="en-US" altLang="ja-JP" sz="2800" dirty="0" smtClean="0"/>
              <a:t>     elements = </a:t>
            </a:r>
            <a:r>
              <a:rPr lang="en-US" altLang="ja-JP" sz="2800" b="1" dirty="0" smtClean="0"/>
              <a:t>new</a:t>
            </a:r>
            <a:r>
              <a:rPr lang="en-US" altLang="ja-JP" sz="2800" dirty="0" smtClean="0"/>
              <a:t> char [size]</a:t>
            </a:r>
          </a:p>
          <a:p>
            <a:r>
              <a:rPr lang="en-US" altLang="ja-JP" sz="2800" dirty="0"/>
              <a:t>g</a:t>
            </a:r>
            <a:r>
              <a:rPr lang="en-US" altLang="ja-JP" sz="2800" dirty="0" smtClean="0"/>
              <a:t>enerates an array of length size of type char. elements[0], elements[1], …, elements[size-1] are the elements of the array. By </a:t>
            </a:r>
            <a:r>
              <a:rPr lang="en-US" altLang="ja-JP" sz="2800" b="1" dirty="0" smtClean="0"/>
              <a:t>delete</a:t>
            </a:r>
            <a:r>
              <a:rPr lang="en-US" altLang="ja-JP" sz="2800" dirty="0" smtClean="0"/>
              <a:t> elements the array object pointed by elements is deleted. </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cmpd="sng">
          <a:solidFill>
            <a:schemeClr val="tx1"/>
          </a:solidFill>
        </a:ln>
      </a:spPr>
      <a:bodyPr rtlCol="0" anchor="ctr"/>
      <a:lstStyle>
        <a:defPPr algn="ctr">
          <a:defRPr kumimoji="1"/>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1230</TotalTime>
  <Words>2454</Words>
  <Application>Microsoft Macintosh PowerPoint</Application>
  <PresentationFormat>画面に合わせる (4:3)</PresentationFormat>
  <Paragraphs>232</Paragraphs>
  <Slides>24</Slides>
  <Notes>3</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Principles of programming languages  10: Object oriented languages</vt:lpstr>
      <vt:lpstr>Division of programs</vt:lpstr>
      <vt:lpstr>Modules</vt:lpstr>
      <vt:lpstr>(reference) abstract data types</vt:lpstr>
      <vt:lpstr>(Reference) Abstract data types (cont.)</vt:lpstr>
      <vt:lpstr>Classes in C++</vt:lpstr>
      <vt:lpstr>Class declarations in C++</vt:lpstr>
      <vt:lpstr>An example of class declaration</vt:lpstr>
      <vt:lpstr>Generation and deletion of objects</vt:lpstr>
      <vt:lpstr>Templates (ex.)</vt:lpstr>
      <vt:lpstr>Comparison between C and C++</vt:lpstr>
      <vt:lpstr>Comparison between C and C++ (Cont.)</vt:lpstr>
      <vt:lpstr>PowerPoint プレゼンテーション</vt:lpstr>
      <vt:lpstr>Object-oriented languages</vt:lpstr>
      <vt:lpstr>Object-oriented languages</vt:lpstr>
      <vt:lpstr>Hierarchy of classes</vt:lpstr>
      <vt:lpstr>Inheritance</vt:lpstr>
      <vt:lpstr>Examples in C++</vt:lpstr>
      <vt:lpstr>Virtual functions</vt:lpstr>
      <vt:lpstr>Note</vt:lpstr>
      <vt:lpstr>Features of C++</vt:lpstr>
      <vt:lpstr>Summary of OO language</vt:lpstr>
      <vt:lpstr>Note</vt:lpstr>
      <vt:lpstr>(Just for Reference) Data invariant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プログラミング言語論</dc:title>
  <dc:creator>sasano</dc:creator>
  <cp:lastModifiedBy>Sasano Isao</cp:lastModifiedBy>
  <cp:revision>446</cp:revision>
  <dcterms:created xsi:type="dcterms:W3CDTF">2010-11-04T09:52:56Z</dcterms:created>
  <dcterms:modified xsi:type="dcterms:W3CDTF">2019-10-02T03:23:07Z</dcterms:modified>
</cp:coreProperties>
</file>