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5" r:id="rId2"/>
    <p:sldId id="296" r:id="rId3"/>
    <p:sldId id="292" r:id="rId4"/>
    <p:sldId id="293" r:id="rId5"/>
    <p:sldId id="297" r:id="rId6"/>
    <p:sldId id="287" r:id="rId7"/>
    <p:sldId id="288" r:id="rId8"/>
    <p:sldId id="289" r:id="rId9"/>
    <p:sldId id="290" r:id="rId10"/>
    <p:sldId id="291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 snapToGrid="0">
      <p:cViewPr varScale="1">
        <p:scale>
          <a:sx n="61" d="100"/>
          <a:sy n="61" d="100"/>
        </p:scale>
        <p:origin x="-12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AC52B-4C5B-4329-B70A-EF9B7E71F231}" type="datetimeFigureOut">
              <a:rPr kumimoji="1" lang="ja-JP" altLang="en-US" smtClean="0"/>
              <a:pPr/>
              <a:t>18/10/18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04738-03E3-4AE5-B3F4-960D1432F8A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699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18/10/18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Principles of programming languages</a:t>
            </a:r>
            <a:br>
              <a:rPr kumimoji="1" lang="en-US" altLang="ja-JP" sz="4000" dirty="0" smtClean="0"/>
            </a:br>
            <a:r>
              <a:rPr lang="en-US" altLang="ja-JP" sz="4000" dirty="0"/>
              <a:t>3</a:t>
            </a:r>
            <a:r>
              <a:rPr lang="en-US" altLang="ja-JP" sz="4000" dirty="0" smtClean="0"/>
              <a:t>: Answers for exercises</a:t>
            </a:r>
            <a:endParaRPr kumimoji="1" lang="ja-JP" altLang="en-US" sz="40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39320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(3) An answer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1571604" y="4143380"/>
            <a:ext cx="47149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1643042" y="4753285"/>
            <a:ext cx="5572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1 } </a:t>
            </a:r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a &lt; 5 </a:t>
            </a:r>
            <a:r>
              <a:rPr lang="en-US" altLang="ja-JP" sz="2400" b="1" dirty="0" smtClean="0"/>
              <a:t>do</a:t>
            </a:r>
            <a:r>
              <a:rPr lang="en-US" altLang="ja-JP" sz="2400" dirty="0" smtClean="0"/>
              <a:t> a := a + 1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 a = 5 }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1406" y="4214818"/>
            <a:ext cx="8715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000" dirty="0" smtClean="0"/>
              <a:t> a=1 </a:t>
            </a:r>
            <a:r>
              <a:rPr lang="en-US" altLang="ja-JP" sz="2000" dirty="0" smtClean="0">
                <a:sym typeface="Symbol"/>
              </a:rPr>
              <a:t> a5     </a:t>
            </a:r>
            <a:r>
              <a:rPr lang="en-US" altLang="ja-JP" sz="2000" dirty="0" smtClean="0"/>
              <a:t>{a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} </a:t>
            </a:r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a&lt;5 </a:t>
            </a:r>
            <a:r>
              <a:rPr lang="en-US" altLang="ja-JP" sz="2000" b="1" dirty="0" smtClean="0"/>
              <a:t>do</a:t>
            </a:r>
            <a:r>
              <a:rPr lang="en-US" altLang="ja-JP" sz="2000" dirty="0" smtClean="0"/>
              <a:t> a := a + 1 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{a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ym typeface="Symbol"/>
              </a:rPr>
              <a:t> a&lt;5</a:t>
            </a:r>
            <a:r>
              <a:rPr lang="en-US" altLang="ja-JP" sz="2000" dirty="0" smtClean="0"/>
              <a:t>}     (a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ym typeface="Symbol"/>
              </a:rPr>
              <a:t> a&lt;5)  a=5</a:t>
            </a:r>
            <a:endParaRPr lang="en-US" altLang="ja-JP" sz="2000" dirty="0" smtClean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214282" y="4643446"/>
            <a:ext cx="83582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429520" y="5314906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6" name="下矢印 15"/>
          <p:cNvSpPr/>
          <p:nvPr/>
        </p:nvSpPr>
        <p:spPr>
          <a:xfrm rot="10800000" flipH="1">
            <a:off x="8358215" y="4714884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215074" y="3929066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(while)</a:t>
            </a:r>
            <a:endParaRPr kumimoji="1" lang="ja-JP" altLang="en-US" sz="20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143108" y="3681715"/>
            <a:ext cx="40719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 a&lt;5</a:t>
            </a:r>
            <a:r>
              <a:rPr lang="en-US" altLang="ja-JP" sz="2400" dirty="0" smtClean="0"/>
              <a:t>}  a := a + 1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</a:t>
            </a:r>
            <a:endParaRPr lang="ja-JP" altLang="en-US" sz="2400" dirty="0"/>
          </a:p>
        </p:txBody>
      </p:sp>
      <p:cxnSp>
        <p:nvCxnSpPr>
          <p:cNvPr id="21" name="直線コネクタ 20"/>
          <p:cNvCxnSpPr/>
          <p:nvPr/>
        </p:nvCxnSpPr>
        <p:spPr>
          <a:xfrm>
            <a:off x="142844" y="3643314"/>
            <a:ext cx="73581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-32" y="314324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 (a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 a&lt;5)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 a+15    </a:t>
            </a:r>
            <a:r>
              <a:rPr lang="en-US" altLang="ja-JP" sz="2400" dirty="0" smtClean="0"/>
              <a:t>{a+1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 a := a+1 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  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 a5</a:t>
            </a:r>
            <a:r>
              <a:rPr lang="en-US" altLang="ja-JP" sz="2400" dirty="0" smtClean="0"/>
              <a:t> </a:t>
            </a:r>
            <a:endParaRPr lang="ja-JP" altLang="en-US" sz="2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429520" y="3429000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215074" y="2385948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cxnSp>
        <p:nvCxnSpPr>
          <p:cNvPr id="29" name="直線コネクタ 28"/>
          <p:cNvCxnSpPr/>
          <p:nvPr/>
        </p:nvCxnSpPr>
        <p:spPr>
          <a:xfrm>
            <a:off x="3000364" y="3143248"/>
            <a:ext cx="28575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下矢印 29"/>
          <p:cNvSpPr/>
          <p:nvPr/>
        </p:nvSpPr>
        <p:spPr>
          <a:xfrm rot="2594049">
            <a:off x="5975179" y="2565270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3107"/>
          </a:xfrm>
        </p:spPr>
        <p:txBody>
          <a:bodyPr/>
          <a:lstStyle/>
          <a:p>
            <a:r>
              <a:rPr kumimoji="1" lang="en-US" altLang="ja-JP" dirty="0" smtClean="0"/>
              <a:t>Exercise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5093" y="1253021"/>
            <a:ext cx="78558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(1) Illustrate the control flow graph of the following program fragment in C. </a:t>
            </a:r>
            <a:endParaRPr kumimoji="1"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3701" y="2171202"/>
            <a:ext cx="273344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if (y==1 || y==2) </a:t>
            </a:r>
          </a:p>
          <a:p>
            <a:r>
              <a:rPr lang="en-US" altLang="ja-JP" sz="2800" dirty="0" smtClean="0"/>
              <a:t>     if (x &gt; 0)</a:t>
            </a:r>
          </a:p>
          <a:p>
            <a:r>
              <a:rPr kumimoji="1" lang="en-US" altLang="ja-JP" sz="2800" dirty="0" smtClean="0"/>
              <a:t>         x = x - 1;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1834" y="3578185"/>
            <a:ext cx="7991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(2) </a:t>
            </a:r>
            <a:r>
              <a:rPr lang="en-US" altLang="ja-JP" sz="2800" dirty="0"/>
              <a:t>Illustrate the control flow graph of the following program fragment in C. 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18454" y="4519573"/>
            <a:ext cx="384219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while (x &gt; 0) {</a:t>
            </a:r>
          </a:p>
          <a:p>
            <a:r>
              <a:rPr lang="en-US" altLang="ja-JP" sz="2800" dirty="0" smtClean="0"/>
              <a:t>    </a:t>
            </a:r>
            <a:r>
              <a:rPr kumimoji="1" lang="en-US" altLang="ja-JP" sz="2800" dirty="0" smtClean="0"/>
              <a:t> if (x</a:t>
            </a:r>
            <a:r>
              <a:rPr lang="en-US" altLang="ja-JP" sz="2800" dirty="0"/>
              <a:t>%</a:t>
            </a:r>
            <a:r>
              <a:rPr lang="en-US" altLang="ja-JP" sz="2800" dirty="0" smtClean="0"/>
              <a:t>2==0</a:t>
            </a:r>
            <a:r>
              <a:rPr kumimoji="1" lang="en-US" altLang="ja-JP" sz="2800" dirty="0" smtClean="0"/>
              <a:t> || x%3==</a:t>
            </a:r>
            <a:r>
              <a:rPr lang="en-US" altLang="ja-JP" sz="2800" dirty="0" smtClean="0"/>
              <a:t>0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dirty="0" smtClean="0"/>
              <a:t>     </a:t>
            </a:r>
            <a:r>
              <a:rPr kumimoji="1" lang="en-US" altLang="ja-JP" sz="2800" dirty="0" smtClean="0"/>
              <a:t>    s = s </a:t>
            </a:r>
            <a:r>
              <a:rPr lang="en-US" altLang="ja-JP" sz="2800" dirty="0" smtClean="0"/>
              <a:t>+ x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x = x – 1;</a:t>
            </a:r>
          </a:p>
          <a:p>
            <a:r>
              <a:rPr lang="en-US" altLang="ja-JP" sz="2800" dirty="0" smtClean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3840236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(1) An answer</a:t>
            </a:r>
            <a:endParaRPr kumimoji="1" lang="ja-JP" altLang="en-US" dirty="0"/>
          </a:p>
        </p:txBody>
      </p:sp>
      <p:cxnSp>
        <p:nvCxnSpPr>
          <p:cNvPr id="29" name="直線矢印コネクタ 28"/>
          <p:cNvCxnSpPr/>
          <p:nvPr/>
        </p:nvCxnSpPr>
        <p:spPr>
          <a:xfrm rot="5400000">
            <a:off x="3534415" y="2036892"/>
            <a:ext cx="758085" cy="595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3968267" y="1465327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31" name="ひし形 30"/>
          <p:cNvSpPr/>
          <p:nvPr/>
        </p:nvSpPr>
        <p:spPr>
          <a:xfrm>
            <a:off x="3018674" y="2432561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y</a:t>
            </a:r>
            <a:r>
              <a:rPr lang="en-US" altLang="ja-JP" sz="2800" dirty="0" smtClean="0">
                <a:solidFill>
                  <a:schemeClr val="tx1"/>
                </a:solidFill>
              </a:rPr>
              <a:t>==1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2" name="図形 7"/>
          <p:cNvCxnSpPr>
            <a:stCxn id="31" idx="1"/>
          </p:cNvCxnSpPr>
          <p:nvPr/>
        </p:nvCxnSpPr>
        <p:spPr>
          <a:xfrm rot="10800000" flipV="1">
            <a:off x="2422252" y="2789751"/>
            <a:ext cx="596422" cy="365912"/>
          </a:xfrm>
          <a:prstGeom prst="bentConnector3">
            <a:avLst>
              <a:gd name="adj1" fmla="val 10049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>
            <a:off x="5433700" y="2793590"/>
            <a:ext cx="11278" cy="10560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4071399" y="6057190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724019" y="231204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732953" y="232568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297588" y="4614471"/>
            <a:ext cx="1291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= x-1</a:t>
            </a:r>
          </a:p>
        </p:txBody>
      </p:sp>
      <p:sp>
        <p:nvSpPr>
          <p:cNvPr id="40" name="ひし形 39"/>
          <p:cNvSpPr/>
          <p:nvPr/>
        </p:nvSpPr>
        <p:spPr>
          <a:xfrm>
            <a:off x="1548934" y="3156703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==2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41" name="直線コネクタ 40"/>
          <p:cNvCxnSpPr>
            <a:stCxn id="40" idx="3"/>
          </p:cNvCxnSpPr>
          <p:nvPr/>
        </p:nvCxnSpPr>
        <p:spPr>
          <a:xfrm flipV="1">
            <a:off x="3324158" y="3509202"/>
            <a:ext cx="2096449" cy="469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3283563" y="3442647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43" name="直線コネクタ 42"/>
          <p:cNvCxnSpPr/>
          <p:nvPr/>
        </p:nvCxnSpPr>
        <p:spPr>
          <a:xfrm rot="10800000">
            <a:off x="4817186" y="2793588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40" idx="2"/>
          </p:cNvCxnSpPr>
          <p:nvPr/>
        </p:nvCxnSpPr>
        <p:spPr>
          <a:xfrm flipH="1">
            <a:off x="2435345" y="3871083"/>
            <a:ext cx="1201" cy="1837917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6949299" y="5151621"/>
            <a:ext cx="3218" cy="54428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2396065" y="5709000"/>
            <a:ext cx="4568289" cy="2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1988656" y="382904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48" name="直線コネクタ 47"/>
          <p:cNvCxnSpPr/>
          <p:nvPr/>
        </p:nvCxnSpPr>
        <p:spPr>
          <a:xfrm rot="16200000" flipH="1">
            <a:off x="3721641" y="6058129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ひし形 48"/>
          <p:cNvSpPr/>
          <p:nvPr/>
        </p:nvSpPr>
        <p:spPr>
          <a:xfrm>
            <a:off x="4545867" y="3841988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50" name="直線矢印コネクタ 49"/>
          <p:cNvCxnSpPr/>
          <p:nvPr/>
        </p:nvCxnSpPr>
        <p:spPr>
          <a:xfrm flipH="1">
            <a:off x="6965611" y="4203018"/>
            <a:ext cx="6564" cy="5239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274995" y="370191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52" name="直線コネクタ 51"/>
          <p:cNvCxnSpPr/>
          <p:nvPr/>
        </p:nvCxnSpPr>
        <p:spPr>
          <a:xfrm rot="10800000">
            <a:off x="6344383" y="420301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>
            <a:off x="5433700" y="4560338"/>
            <a:ext cx="9576" cy="114866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5029405" y="4472935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54830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(2) An answer</a:t>
            </a:r>
            <a:endParaRPr kumimoji="1" lang="ja-JP" altLang="en-US" dirty="0"/>
          </a:p>
        </p:txBody>
      </p:sp>
      <p:cxnSp>
        <p:nvCxnSpPr>
          <p:cNvPr id="32" name="直線矢印コネクタ 31"/>
          <p:cNvCxnSpPr/>
          <p:nvPr/>
        </p:nvCxnSpPr>
        <p:spPr>
          <a:xfrm flipH="1">
            <a:off x="3635526" y="1754600"/>
            <a:ext cx="17491" cy="716687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3719496" y="1308200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34" name="ひし形 33"/>
          <p:cNvSpPr/>
          <p:nvPr/>
        </p:nvSpPr>
        <p:spPr>
          <a:xfrm>
            <a:off x="4249440" y="3362237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x</a:t>
            </a:r>
            <a:r>
              <a:rPr lang="en-US" altLang="ja-JP" dirty="0" smtClean="0">
                <a:solidFill>
                  <a:schemeClr val="tx1"/>
                </a:solidFill>
              </a:rPr>
              <a:t>%2==0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5" name="図形 7"/>
          <p:cNvCxnSpPr>
            <a:stCxn id="34" idx="1"/>
          </p:cNvCxnSpPr>
          <p:nvPr/>
        </p:nvCxnSpPr>
        <p:spPr>
          <a:xfrm rot="10800000" flipV="1">
            <a:off x="3653018" y="3719427"/>
            <a:ext cx="596422" cy="365912"/>
          </a:xfrm>
          <a:prstGeom prst="bentConnector3">
            <a:avLst>
              <a:gd name="adj1" fmla="val 10049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H="1">
            <a:off x="6664466" y="3723266"/>
            <a:ext cx="11278" cy="10560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1243256" y="6024108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938186" y="3238208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980318" y="3240516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009536" y="4666847"/>
            <a:ext cx="1303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s = </a:t>
            </a:r>
            <a:r>
              <a:rPr lang="en-US" altLang="ja-JP" sz="2800" dirty="0" err="1" smtClean="0"/>
              <a:t>s+x</a:t>
            </a:r>
            <a:endParaRPr lang="en-US" altLang="ja-JP" sz="2800" dirty="0" smtClean="0"/>
          </a:p>
        </p:txBody>
      </p:sp>
      <p:sp>
        <p:nvSpPr>
          <p:cNvPr id="45" name="ひし形 44"/>
          <p:cNvSpPr/>
          <p:nvPr/>
        </p:nvSpPr>
        <p:spPr>
          <a:xfrm>
            <a:off x="2779700" y="4086379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</a:rPr>
              <a:t>x%3==0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46" name="直線コネクタ 45"/>
          <p:cNvCxnSpPr>
            <a:stCxn id="45" idx="3"/>
          </p:cNvCxnSpPr>
          <p:nvPr/>
        </p:nvCxnSpPr>
        <p:spPr>
          <a:xfrm flipV="1">
            <a:off x="4554924" y="4438878"/>
            <a:ext cx="2096449" cy="469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4501236" y="4372323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48" name="直線コネクタ 47"/>
          <p:cNvCxnSpPr/>
          <p:nvPr/>
        </p:nvCxnSpPr>
        <p:spPr>
          <a:xfrm rot="10800000">
            <a:off x="6047952" y="3723264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45" idx="2"/>
          </p:cNvCxnSpPr>
          <p:nvPr/>
        </p:nvCxnSpPr>
        <p:spPr>
          <a:xfrm flipH="1">
            <a:off x="3653017" y="4800759"/>
            <a:ext cx="14295" cy="72492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3639924" y="5525682"/>
            <a:ext cx="30245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3244786" y="468015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52" name="ひし形 51"/>
          <p:cNvSpPr/>
          <p:nvPr/>
        </p:nvSpPr>
        <p:spPr>
          <a:xfrm>
            <a:off x="2725905" y="2467114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57" name="直線矢印コネクタ 56"/>
          <p:cNvCxnSpPr/>
          <p:nvPr/>
        </p:nvCxnSpPr>
        <p:spPr>
          <a:xfrm flipH="1">
            <a:off x="5145650" y="2828145"/>
            <a:ext cx="6564" cy="5239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4445447" y="232096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59" name="直線コネクタ 58"/>
          <p:cNvCxnSpPr/>
          <p:nvPr/>
        </p:nvCxnSpPr>
        <p:spPr>
          <a:xfrm rot="10800000">
            <a:off x="4524422" y="282814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6660949" y="5228134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2398593" y="2350764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62" name="図形 7"/>
          <p:cNvCxnSpPr/>
          <p:nvPr/>
        </p:nvCxnSpPr>
        <p:spPr>
          <a:xfrm rot="5400000">
            <a:off x="575243" y="4383261"/>
            <a:ext cx="3696525" cy="578610"/>
          </a:xfrm>
          <a:prstGeom prst="bentConnector3">
            <a:avLst>
              <a:gd name="adj1" fmla="val 40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V="1">
            <a:off x="7620273" y="1990293"/>
            <a:ext cx="13093" cy="4438877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 flipH="1">
            <a:off x="3639924" y="2003387"/>
            <a:ext cx="3980349" cy="13094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5137413" y="5537662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4499093" y="5670359"/>
            <a:ext cx="1128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x=x-1</a:t>
            </a:r>
          </a:p>
        </p:txBody>
      </p:sp>
      <p:cxnSp>
        <p:nvCxnSpPr>
          <p:cNvPr id="67" name="直線コネクタ 66"/>
          <p:cNvCxnSpPr/>
          <p:nvPr/>
        </p:nvCxnSpPr>
        <p:spPr>
          <a:xfrm>
            <a:off x="5145787" y="6135259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V="1">
            <a:off x="5127835" y="6416076"/>
            <a:ext cx="2505531" cy="83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767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5720" y="1428736"/>
            <a:ext cx="8545929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Derive (prove) the following Hoare triples. 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0 }  a := a + 2  { a = 2 }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3 }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 a = 3 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 a := a + 1</a:t>
            </a:r>
            <a:r>
              <a:rPr lang="en-US" altLang="ja-JP" sz="2800" baseline="-25000" dirty="0" smtClean="0"/>
              <a:t>  </a:t>
            </a:r>
            <a:r>
              <a:rPr lang="en-US" altLang="ja-JP" sz="2800" b="1" dirty="0" smtClean="0"/>
              <a:t>else</a:t>
            </a:r>
            <a:r>
              <a:rPr lang="en-US" altLang="ja-JP" sz="2800" b="1" baseline="-25000" dirty="0" smtClean="0"/>
              <a:t> </a:t>
            </a:r>
            <a:r>
              <a:rPr lang="en-US" altLang="ja-JP" sz="2800" baseline="-25000" dirty="0" smtClean="0"/>
              <a:t> </a:t>
            </a:r>
            <a:r>
              <a:rPr lang="en-US" altLang="ja-JP" sz="2800" dirty="0" smtClean="0"/>
              <a:t>a := a – 1 { a = 4 }</a:t>
            </a:r>
            <a:endParaRPr lang="ja-JP" altLang="en-US" sz="2800" dirty="0" smtClean="0"/>
          </a:p>
          <a:p>
            <a:pPr marL="514350" indent="-514350">
              <a:buAutoNum type="arabicParenBoth"/>
            </a:pPr>
            <a:r>
              <a:rPr lang="en-US" altLang="ja-JP" sz="2800" dirty="0" smtClean="0"/>
              <a:t>{ a = 1 }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a &lt; 5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a := a + 1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a = 5 }</a:t>
            </a:r>
          </a:p>
        </p:txBody>
      </p:sp>
    </p:spTree>
    <p:extLst>
      <p:ext uri="{BB962C8B-B14F-4D97-AF65-F5344CB8AC3E}">
        <p14:creationId xmlns:p14="http://schemas.microsoft.com/office/powerpoint/2010/main" val="3623283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(1) An answer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2911335" y="2357430"/>
            <a:ext cx="45159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ja-JP" sz="2800" dirty="0" smtClean="0"/>
              <a:t>{ a + 2 = 2 }  a := a + 2  { a = 2 }</a:t>
            </a:r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2804578" y="2360083"/>
            <a:ext cx="468841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7467498" y="2143116"/>
            <a:ext cx="978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(assign)</a:t>
            </a:r>
            <a:endParaRPr kumimoji="1" lang="ja-JP" altLang="en-US" sz="2000" dirty="0"/>
          </a:p>
        </p:txBody>
      </p:sp>
      <p:cxnSp>
        <p:nvCxnSpPr>
          <p:cNvPr id="18" name="直線コネクタ 17"/>
          <p:cNvCxnSpPr/>
          <p:nvPr/>
        </p:nvCxnSpPr>
        <p:spPr>
          <a:xfrm flipV="1">
            <a:off x="486833" y="2931584"/>
            <a:ext cx="7514167" cy="105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8062654" y="2697682"/>
            <a:ext cx="1081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</a:t>
            </a:r>
            <a:r>
              <a:rPr kumimoji="1" lang="en-US" altLang="ja-JP" sz="2000" dirty="0" err="1" smtClean="0"/>
              <a:t>conseq</a:t>
            </a:r>
            <a:r>
              <a:rPr kumimoji="1" lang="en-US" altLang="ja-JP" sz="2000" dirty="0" smtClean="0"/>
              <a:t>)</a:t>
            </a:r>
            <a:endParaRPr kumimoji="1" lang="ja-JP" altLang="en-US" sz="2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1952517" y="3049580"/>
            <a:ext cx="40703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ja-JP" sz="2800" dirty="0" smtClean="0"/>
              <a:t>{ a = 0 }  a := a + 2  { a = 2 }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92660" y="2365915"/>
            <a:ext cx="21278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a=0 </a:t>
            </a:r>
            <a:r>
              <a:rPr lang="en-US" altLang="ja-JP" sz="2800" dirty="0"/>
              <a:t> </a:t>
            </a:r>
            <a:r>
              <a:rPr lang="en-US" altLang="ja-JP" sz="2800" dirty="0" smtClean="0"/>
              <a:t>a+2=2</a:t>
            </a:r>
            <a:endParaRPr lang="en-US" altLang="ja-JP" sz="2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1429" y="4635700"/>
            <a:ext cx="7471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We abbreviate (assignment axiom) as (assign) and (consequence rule) as (</a:t>
            </a:r>
            <a:r>
              <a:rPr lang="en-US" altLang="ja-JP" sz="2400" dirty="0" err="1" smtClean="0"/>
              <a:t>conseq</a:t>
            </a:r>
            <a:r>
              <a:rPr lang="en-US" altLang="ja-JP" sz="2400" dirty="0" smtClean="0"/>
              <a:t>).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An answer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357158" y="4110343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8501090" y="3862992"/>
            <a:ext cx="540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(if)</a:t>
            </a:r>
            <a:endParaRPr kumimoji="1" lang="ja-JP" altLang="en-US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785786" y="4181781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}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 a = 3  </a:t>
            </a:r>
            <a:r>
              <a:rPr lang="en-US" altLang="ja-JP" sz="2400" b="1" dirty="0" smtClean="0"/>
              <a:t>then</a:t>
            </a:r>
            <a:r>
              <a:rPr lang="en-US" altLang="ja-JP" sz="2400" dirty="0" smtClean="0"/>
              <a:t>  a := a + 1</a:t>
            </a:r>
            <a:r>
              <a:rPr lang="en-US" altLang="ja-JP" sz="2400" baseline="-25000" dirty="0" smtClean="0"/>
              <a:t>  </a:t>
            </a:r>
            <a:r>
              <a:rPr lang="en-US" altLang="ja-JP" sz="2400" b="1" dirty="0" smtClean="0"/>
              <a:t>else</a:t>
            </a:r>
            <a:r>
              <a:rPr lang="en-US" altLang="ja-JP" sz="2400" b="1" baseline="-25000" dirty="0" smtClean="0"/>
              <a:t> 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a := a – 1  { a = 4 }</a:t>
            </a:r>
            <a:endParaRPr lang="ja-JP" altLang="en-US" sz="2400" dirty="0" smtClean="0"/>
          </a:p>
        </p:txBody>
      </p:sp>
      <p:sp>
        <p:nvSpPr>
          <p:cNvPr id="10" name="正方形/長方形 9"/>
          <p:cNvSpPr/>
          <p:nvPr/>
        </p:nvSpPr>
        <p:spPr>
          <a:xfrm>
            <a:off x="142844" y="3577240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a = 3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sp>
        <p:nvSpPr>
          <p:cNvPr id="11" name="正方形/長方形 10"/>
          <p:cNvSpPr/>
          <p:nvPr/>
        </p:nvSpPr>
        <p:spPr>
          <a:xfrm>
            <a:off x="4357686" y="3577240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 a = 3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71406" y="3610277"/>
            <a:ext cx="4214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429124" y="3610277"/>
            <a:ext cx="4214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955375" y="3088944"/>
            <a:ext cx="2495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See the next page.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983706" y="3107484"/>
            <a:ext cx="3115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See the next next page.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89099" y="5745309"/>
            <a:ext cx="747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We abbreviate (conditional rule) as (if).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Cont. 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14282" y="3471920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7038903" y="2143116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sp>
        <p:nvSpPr>
          <p:cNvPr id="10" name="正方形/長方形 9"/>
          <p:cNvSpPr/>
          <p:nvPr/>
        </p:nvSpPr>
        <p:spPr>
          <a:xfrm>
            <a:off x="1643042" y="3510321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a = 3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3428992" y="2971853"/>
            <a:ext cx="321471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42844" y="2971854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(a = 3 </a:t>
            </a:r>
            <a:r>
              <a:rPr lang="en-US" altLang="ja-JP" sz="2400" dirty="0" smtClean="0">
                <a:sym typeface="Symbol"/>
              </a:rPr>
              <a:t> a = 3)  a+1 = 4   </a:t>
            </a:r>
            <a:r>
              <a:rPr lang="en-US" altLang="ja-JP" sz="2400" dirty="0" smtClean="0"/>
              <a:t>{a+1</a:t>
            </a:r>
            <a:r>
              <a:rPr lang="en-US" altLang="ja-JP" sz="2400" dirty="0" smtClean="0">
                <a:sym typeface="Symbol"/>
              </a:rPr>
              <a:t> = 4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{a = 4}   a=4 </a:t>
            </a:r>
            <a:r>
              <a:rPr lang="en-US" altLang="ja-JP" sz="2400" dirty="0" smtClean="0">
                <a:sym typeface="Symbol"/>
              </a:rPr>
              <a:t> a=4</a:t>
            </a:r>
            <a:endParaRPr lang="ja-JP" altLang="en-US" sz="24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55970" y="4114862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9" name="下矢印 18"/>
          <p:cNvSpPr/>
          <p:nvPr/>
        </p:nvSpPr>
        <p:spPr>
          <a:xfrm rot="10800000" flipH="1">
            <a:off x="8072463" y="3543357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 rot="2594049">
            <a:off x="6806550" y="2368430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Cont. 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14282" y="2943336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858016" y="1571612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3643306" y="2471787"/>
            <a:ext cx="292895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42844" y="2443270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(a = 3 </a:t>
            </a:r>
            <a:r>
              <a:rPr lang="en-US" altLang="ja-JP" sz="2400" dirty="0" smtClean="0">
                <a:sym typeface="Symbol"/>
              </a:rPr>
              <a:t>  a = 3)  a-1 = 4   </a:t>
            </a:r>
            <a:r>
              <a:rPr lang="en-US" altLang="ja-JP" sz="2400" dirty="0" smtClean="0"/>
              <a:t>{a-1</a:t>
            </a:r>
            <a:r>
              <a:rPr lang="en-US" altLang="ja-JP" sz="2400" dirty="0" smtClean="0">
                <a:sym typeface="Symbol"/>
              </a:rPr>
              <a:t>=4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{a=4}   a=4 </a:t>
            </a:r>
            <a:r>
              <a:rPr lang="en-US" altLang="ja-JP" sz="2400" dirty="0" smtClean="0">
                <a:sym typeface="Symbol"/>
              </a:rPr>
              <a:t> a=4</a:t>
            </a:r>
            <a:endParaRPr lang="ja-JP" altLang="en-US" sz="24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55970" y="3586278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9" name="下矢印 18"/>
          <p:cNvSpPr/>
          <p:nvPr/>
        </p:nvSpPr>
        <p:spPr>
          <a:xfrm rot="10800000" flipH="1">
            <a:off x="8072463" y="3014773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 rot="2594049">
            <a:off x="6618121" y="1868364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143108" y="2971854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 a = 3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63702" y="4328794"/>
            <a:ext cx="84709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(Note) </a:t>
            </a:r>
          </a:p>
          <a:p>
            <a:r>
              <a:rPr kumimoji="1" lang="en-US" altLang="ja-JP" sz="2800" dirty="0" smtClean="0"/>
              <a:t>The logical expression </a:t>
            </a:r>
            <a:r>
              <a:rPr lang="en-US" altLang="ja-JP" sz="2800" dirty="0" smtClean="0"/>
              <a:t>(a = 3 </a:t>
            </a:r>
            <a:r>
              <a:rPr lang="en-US" altLang="ja-JP" sz="2800" dirty="0" smtClean="0">
                <a:sym typeface="Symbol"/>
              </a:rPr>
              <a:t>  a = 3)  a-1 = 4 is true because </a:t>
            </a:r>
            <a:r>
              <a:rPr lang="en-US" altLang="ja-JP" sz="2800" dirty="0" smtClean="0"/>
              <a:t>a = 3 </a:t>
            </a:r>
            <a:r>
              <a:rPr lang="en-US" altLang="ja-JP" sz="2800" dirty="0" smtClean="0">
                <a:sym typeface="Symbol"/>
              </a:rPr>
              <a:t>  a = 3 is false </a:t>
            </a:r>
            <a:r>
              <a:rPr lang="en-US" altLang="ja-JP" sz="2800" dirty="0" smtClean="0">
                <a:sym typeface="Symbol"/>
              </a:rPr>
              <a:t>any value of a. </a:t>
            </a:r>
            <a:r>
              <a:rPr lang="en-US" altLang="ja-JP" sz="2800" dirty="0" smtClean="0">
                <a:sym typeface="Symbol"/>
              </a:rPr>
              <a:t>By the definition of , the whole expression is true since the left side of  is false.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784</Words>
  <Application>Microsoft Macintosh PowerPoint</Application>
  <PresentationFormat>画面に合わせる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Principles of programming languages 3: Answers for exercises</vt:lpstr>
      <vt:lpstr>Exercise</vt:lpstr>
      <vt:lpstr>(1) An answer</vt:lpstr>
      <vt:lpstr>(2) An answer</vt:lpstr>
      <vt:lpstr>Exercises</vt:lpstr>
      <vt:lpstr>(1) An answer</vt:lpstr>
      <vt:lpstr>(2) An answer</vt:lpstr>
      <vt:lpstr>(2) Cont. </vt:lpstr>
      <vt:lpstr>(2) Cont. </vt:lpstr>
      <vt:lpstr>(3) An answer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Sasano Isao</cp:lastModifiedBy>
  <cp:revision>557</cp:revision>
  <dcterms:created xsi:type="dcterms:W3CDTF">2009-10-18T07:18:34Z</dcterms:created>
  <dcterms:modified xsi:type="dcterms:W3CDTF">2018-10-18T12:10:59Z</dcterms:modified>
</cp:coreProperties>
</file>