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34" r:id="rId2"/>
    <p:sldId id="333" r:id="rId3"/>
    <p:sldId id="305" r:id="rId4"/>
    <p:sldId id="314" r:id="rId5"/>
    <p:sldId id="304" r:id="rId6"/>
    <p:sldId id="306" r:id="rId7"/>
    <p:sldId id="308" r:id="rId8"/>
    <p:sldId id="319" r:id="rId9"/>
    <p:sldId id="303" r:id="rId10"/>
    <p:sldId id="310" r:id="rId11"/>
    <p:sldId id="312" r:id="rId12"/>
    <p:sldId id="315" r:id="rId13"/>
    <p:sldId id="316" r:id="rId14"/>
    <p:sldId id="318" r:id="rId15"/>
    <p:sldId id="320" r:id="rId16"/>
    <p:sldId id="321" r:id="rId17"/>
    <p:sldId id="322" r:id="rId18"/>
    <p:sldId id="324" r:id="rId19"/>
    <p:sldId id="326" r:id="rId20"/>
    <p:sldId id="327" r:id="rId21"/>
    <p:sldId id="329" r:id="rId22"/>
    <p:sldId id="330" r:id="rId23"/>
    <p:sldId id="332" r:id="rId24"/>
    <p:sldId id="331" r:id="rId2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9D069-CD88-8640-BE5C-216841B4F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98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7EE6E-7770-3549-B7A9-5386A1056E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1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2C7F-A399-024A-BF06-1B599EA4D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7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0E48-A18F-CF4E-AB9A-A2B5AF5F8D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30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176BE-67CC-E948-BDBC-7B94108E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033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0E07-7D68-6640-8D85-7DF294A69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9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7C9A-BF55-DD45-AA2F-033F03B98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C315F-3551-FD41-BB02-F00612468E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5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F43C-8157-3A46-8C87-113514509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C369-B94C-0445-8B61-F648EA68B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C0AF-47B0-9241-B864-A63CDEBE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74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D625-4659-7D44-B3FF-7877D9B88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2A6B-ED3D-6044-8734-58F489842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5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2A029C3-9E57-3040-9544-B18292FF0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8: </a:t>
            </a:r>
            <a:r>
              <a:rPr lang="en-US" altLang="ja-JP" sz="3600" dirty="0" smtClean="0"/>
              <a:t>Types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37031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2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declarations (1) and (2) </a:t>
            </a:r>
            <a:r>
              <a:rPr lang="en-US" altLang="ja-JP" dirty="0">
                <a:latin typeface="Arial" charset="0"/>
                <a:ea typeface="ＭＳ Ｐゴシック" charset="0"/>
              </a:rPr>
              <a:t>in C in the postfix notation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.</a:t>
            </a:r>
          </a:p>
          <a:p>
            <a:pPr marL="0"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* z;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c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[13];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3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662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declarations (1) and (2) in C in the postfix notation.</a:t>
            </a:r>
          </a:p>
          <a:p>
            <a:pPr>
              <a:buFontTx/>
              <a:buNone/>
            </a:pP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b[2][13]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;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>
          <a:xfrm>
            <a:off x="642938" y="428625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7650" name="コンテンツ プレースホルダ 2"/>
          <p:cNvSpPr>
            <a:spLocks noGrp="1"/>
          </p:cNvSpPr>
          <p:nvPr>
            <p:ph idx="1"/>
          </p:nvPr>
        </p:nvSpPr>
        <p:spPr>
          <a:xfrm>
            <a:off x="642938" y="1500188"/>
            <a:ext cx="7772400" cy="516917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Under the variable declaration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w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hat type does the expression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y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[2] have?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 indent="342000"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 marL="0" indent="-34200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rewriting the declaration in the postfix notation, we obtain 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y </a:t>
            </a:r>
            <a:r>
              <a:rPr lang="en-US" altLang="ja-JP" dirty="0">
                <a:latin typeface="Arial" charset="0"/>
                <a:ea typeface="ＭＳ Ｐゴシック" charset="0"/>
              </a:rPr>
              <a:t>: char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*  ( )  *  [3]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removing the outermost [3], we obtain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y </a:t>
            </a:r>
            <a:r>
              <a:rPr lang="en-US" altLang="ja-JP" dirty="0">
                <a:latin typeface="Arial" charset="0"/>
                <a:ea typeface="ＭＳ Ｐゴシック" charset="0"/>
              </a:rPr>
              <a:t>[2]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: </a:t>
            </a:r>
            <a:r>
              <a:rPr lang="en-US" altLang="ja-JP" dirty="0">
                <a:latin typeface="Arial" charset="0"/>
                <a:ea typeface="ＭＳ Ｐゴシック" charset="0"/>
              </a:rPr>
              <a:t>char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</a:t>
            </a:r>
            <a:r>
              <a:rPr lang="en-US" altLang="ja-JP" dirty="0">
                <a:latin typeface="Arial" charset="0"/>
                <a:ea typeface="ＭＳ Ｐゴシック" charset="0"/>
              </a:rPr>
              <a:t>* (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*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4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867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what type does the expression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have?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Inference rules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9698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1957388" cy="13763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e :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[ n ]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 e [ i ] : 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endParaRPr lang="en-US" altLang="ja-JP">
              <a:latin typeface="Arial" charset="0"/>
              <a:ea typeface="ＭＳ Ｐゴシック" charset="0"/>
            </a:endParaRPr>
          </a:p>
        </p:txBody>
      </p:sp>
      <p:cxnSp>
        <p:nvCxnSpPr>
          <p:cNvPr id="29699" name="直線コネクタ 6"/>
          <p:cNvCxnSpPr>
            <a:cxnSpLocks noChangeShapeType="1"/>
          </p:cNvCxnSpPr>
          <p:nvPr/>
        </p:nvCxnSpPr>
        <p:spPr bwMode="auto">
          <a:xfrm rot="10800000" flipH="1">
            <a:off x="685800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0" name="コンテンツ プレースホルダ 2"/>
          <p:cNvSpPr txBox="1">
            <a:spLocks/>
          </p:cNvSpPr>
          <p:nvPr/>
        </p:nvSpPr>
        <p:spPr bwMode="auto">
          <a:xfrm>
            <a:off x="3286125" y="2000250"/>
            <a:ext cx="1957388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( )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( )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1" name="直線コネクタ 19"/>
          <p:cNvCxnSpPr>
            <a:cxnSpLocks noChangeShapeType="1"/>
          </p:cNvCxnSpPr>
          <p:nvPr/>
        </p:nvCxnSpPr>
        <p:spPr bwMode="auto">
          <a:xfrm rot="10800000" flipH="1">
            <a:off x="3071813" y="2571750"/>
            <a:ext cx="19573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2" name="コンテンツ プレースホルダ 2"/>
          <p:cNvSpPr txBox="1">
            <a:spLocks/>
          </p:cNvSpPr>
          <p:nvPr/>
        </p:nvSpPr>
        <p:spPr bwMode="auto">
          <a:xfrm>
            <a:off x="5786438" y="2000250"/>
            <a:ext cx="1957387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3" name="直線コネクタ 21"/>
          <p:cNvCxnSpPr>
            <a:cxnSpLocks noChangeShapeType="1"/>
          </p:cNvCxnSpPr>
          <p:nvPr/>
        </p:nvCxnSpPr>
        <p:spPr bwMode="auto">
          <a:xfrm rot="10800000" flipH="1">
            <a:off x="5572125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683568" y="4869160"/>
            <a:ext cx="7000875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3200" b="0" dirty="0" smtClean="0">
                <a:ea typeface="ＭＳ Ｐゴシック" pitchFamily="80" charset="-128"/>
                <a:cs typeface="+mn-cs"/>
              </a:rPr>
              <a:t>We use </a:t>
            </a:r>
            <a:r>
              <a:rPr lang="en-US" altLang="ja-JP" sz="3200" b="0" dirty="0" err="1" smtClean="0">
                <a:ea typeface="ＭＳ Ｐゴシック" pitchFamily="80" charset="-128"/>
                <a:cs typeface="+mn-cs"/>
              </a:rPr>
              <a:t>metavariables</a:t>
            </a:r>
            <a:r>
              <a:rPr lang="en-US" altLang="ja-JP" sz="3200" b="0" dirty="0" smtClean="0">
                <a:ea typeface="ＭＳ Ｐゴシック" pitchFamily="80" charset="-128"/>
                <a:cs typeface="+mn-cs"/>
              </a:rPr>
              <a:t> e and </a:t>
            </a:r>
            <a:r>
              <a:rPr lang="en-US" altLang="ja-JP" sz="3200" b="0" kern="0" dirty="0" smtClean="0">
                <a:ea typeface="ＭＳ Ｐゴシック" pitchFamily="80" charset="-128"/>
                <a:cs typeface="+mn-cs"/>
                <a:sym typeface="Symbol"/>
              </a:rPr>
              <a:t> for representing expressions and types respectively.</a:t>
            </a:r>
            <a:endParaRPr lang="en-US" altLang="ja-JP" sz="3200" b="0" kern="0" dirty="0">
              <a:ea typeface="ＭＳ Ｐゴシック" pitchFamily="80" charset="-128"/>
              <a:cs typeface="+mn-cs"/>
              <a:sym typeface="Symbol"/>
            </a:endParaRPr>
          </a:p>
        </p:txBody>
      </p:sp>
      <p:sp>
        <p:nvSpPr>
          <p:cNvPr id="29705" name="テキスト ボックス 23"/>
          <p:cNvSpPr txBox="1">
            <a:spLocks noChangeArrowheads="1"/>
          </p:cNvSpPr>
          <p:nvPr/>
        </p:nvSpPr>
        <p:spPr bwMode="auto">
          <a:xfrm>
            <a:off x="1115616" y="3573016"/>
            <a:ext cx="717335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3200" b="0" dirty="0"/>
              <a:t> 0 </a:t>
            </a:r>
            <a:r>
              <a:rPr lang="en-US" altLang="ja-JP" sz="3200" b="0" dirty="0">
                <a:sym typeface="Symbol" charset="0"/>
              </a:rPr>
              <a:t></a:t>
            </a:r>
            <a:r>
              <a:rPr lang="en-US" altLang="ja-JP" sz="3200" b="0" dirty="0"/>
              <a:t> </a:t>
            </a:r>
            <a:r>
              <a:rPr lang="en-US" altLang="ja-JP" sz="3200" b="0" dirty="0" err="1"/>
              <a:t>i</a:t>
            </a:r>
            <a:r>
              <a:rPr lang="en-US" altLang="ja-JP" sz="3200" b="0" dirty="0"/>
              <a:t> &lt; n, </a:t>
            </a:r>
            <a:r>
              <a:rPr lang="en-US" altLang="ja-JP" sz="3200" b="0" dirty="0" smtClean="0"/>
              <a:t>where n is a positive integer. </a:t>
            </a:r>
            <a:endParaRPr lang="ja-JP" altLang="en-US" sz="32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714375" y="269776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0722" name="コンテンツ プレースホルダ 10"/>
          <p:cNvSpPr>
            <a:spLocks noGrp="1"/>
          </p:cNvSpPr>
          <p:nvPr>
            <p:ph idx="1"/>
          </p:nvPr>
        </p:nvSpPr>
        <p:spPr>
          <a:xfrm>
            <a:off x="688032" y="1628502"/>
            <a:ext cx="7772400" cy="288061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(*a) [13] ;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the expression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*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a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had type of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[13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 in postfix notation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(cf. exercise 4). We can derive this from the type in postfix notation by applying an inference rule.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0723" name="テキスト ボックス 3"/>
          <p:cNvSpPr txBox="1">
            <a:spLocks noChangeArrowheads="1"/>
          </p:cNvSpPr>
          <p:nvPr/>
        </p:nvSpPr>
        <p:spPr bwMode="auto">
          <a:xfrm>
            <a:off x="1619672" y="4869160"/>
            <a:ext cx="2108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/>
              <a:t> a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 *</a:t>
            </a:r>
          </a:p>
          <a:p>
            <a:r>
              <a:rPr lang="en-US" altLang="ja-JP" sz="2800" b="0" dirty="0"/>
              <a:t> *a 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</a:t>
            </a:r>
            <a:endParaRPr lang="ja-JP" altLang="en-US" sz="2800" b="0" dirty="0"/>
          </a:p>
        </p:txBody>
      </p:sp>
      <p:cxnSp>
        <p:nvCxnSpPr>
          <p:cNvPr id="30724" name="直線コネクタ 5"/>
          <p:cNvCxnSpPr>
            <a:cxnSpLocks noChangeShapeType="1"/>
            <a:stCxn id="30723" idx="1"/>
            <a:endCxn id="30723" idx="3"/>
          </p:cNvCxnSpPr>
          <p:nvPr/>
        </p:nvCxnSpPr>
        <p:spPr bwMode="auto">
          <a:xfrm>
            <a:off x="1619672" y="5346997"/>
            <a:ext cx="210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1746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448147"/>
            <a:ext cx="7772400" cy="262892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(*a)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he expression (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*a) [3]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has type of 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. We can derive this from the type in postfix notation by applying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two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inference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rules.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1747" name="テキスト ボックス 3"/>
          <p:cNvSpPr txBox="1">
            <a:spLocks noChangeArrowheads="1"/>
          </p:cNvSpPr>
          <p:nvPr/>
        </p:nvSpPr>
        <p:spPr bwMode="auto">
          <a:xfrm>
            <a:off x="1928813" y="4420964"/>
            <a:ext cx="2108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</a:p>
          <a:p>
            <a:r>
              <a:rPr lang="en-US" altLang="ja-JP" sz="2800" b="0"/>
              <a:t> *a  : int [13]</a:t>
            </a:r>
          </a:p>
          <a:p>
            <a:r>
              <a:rPr lang="en-US" altLang="ja-JP" sz="2800" b="0"/>
              <a:t> (*a) [3] : int</a:t>
            </a:r>
            <a:endParaRPr lang="ja-JP" altLang="en-US" sz="2800" b="0"/>
          </a:p>
        </p:txBody>
      </p:sp>
      <p:cxnSp>
        <p:nvCxnSpPr>
          <p:cNvPr id="31748" name="直線コネクタ 7"/>
          <p:cNvCxnSpPr>
            <a:cxnSpLocks noChangeShapeType="1"/>
          </p:cNvCxnSpPr>
          <p:nvPr/>
        </p:nvCxnSpPr>
        <p:spPr bwMode="auto">
          <a:xfrm>
            <a:off x="1573213" y="4921027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49" name="直線コネクタ 10"/>
          <p:cNvCxnSpPr>
            <a:cxnSpLocks noChangeShapeType="1"/>
          </p:cNvCxnSpPr>
          <p:nvPr/>
        </p:nvCxnSpPr>
        <p:spPr bwMode="auto">
          <a:xfrm>
            <a:off x="1573213" y="5349652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5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2770" name="コンテンツ プレースホルダ 10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2520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erive the type of the expression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 [1] by applying inference rules to the type of b in the postfix notation.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6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379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266429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derive the type of the expression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[4] by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applying inference rules to the type of b in the postfix notation.</a:t>
            </a: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Array types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4818" name="コンテンツ プレースホルダ 10"/>
          <p:cNvSpPr>
            <a:spLocks noGrp="1"/>
          </p:cNvSpPr>
          <p:nvPr>
            <p:ph idx="1"/>
          </p:nvPr>
        </p:nvSpPr>
        <p:spPr>
          <a:xfrm>
            <a:off x="714375" y="1643063"/>
            <a:ext cx="7772400" cy="71437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add the following inference rule about array types.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4819" name="コンテンツ プレースホルダ 2"/>
          <p:cNvSpPr txBox="1">
            <a:spLocks/>
          </p:cNvSpPr>
          <p:nvPr/>
        </p:nvSpPr>
        <p:spPr bwMode="auto">
          <a:xfrm>
            <a:off x="1400175" y="2481263"/>
            <a:ext cx="19573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[ n ]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4820" name="直線コネクタ 6"/>
          <p:cNvCxnSpPr>
            <a:cxnSpLocks noChangeShapeType="1"/>
          </p:cNvCxnSpPr>
          <p:nvPr/>
        </p:nvCxnSpPr>
        <p:spPr bwMode="auto">
          <a:xfrm rot="10800000" flipH="1">
            <a:off x="1400175" y="3071813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714375" y="3714750"/>
            <a:ext cx="7500938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b="0" dirty="0" smtClean="0">
                <a:ea typeface="ＭＳ Ｐゴシック" pitchFamily="80" charset="-128"/>
                <a:cs typeface="+mn-cs"/>
              </a:rPr>
              <a:t>The notation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e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&amp;</a:t>
            </a:r>
            <a:r>
              <a:rPr lang="en-US" altLang="ja-JP" sz="2800" b="0" dirty="0" smtClean="0">
                <a:ea typeface="ＭＳ Ｐゴシック" pitchFamily="80" charset="-128"/>
                <a:cs typeface="+mn-cs"/>
                <a:sym typeface="Symbol" pitchFamily="18" charset="2"/>
              </a:rPr>
              <a:t> shows that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e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* holds and e does not have address (i.e., e is an non-l-value expression.)</a:t>
            </a:r>
            <a:endParaRPr lang="en-US" altLang="ja-JP" sz="2800" b="0" kern="0" dirty="0">
              <a:ea typeface="ＭＳ Ｐゴシック" pitchFamily="80" charset="-128"/>
              <a:cs typeface="+mn-cs"/>
            </a:endParaRPr>
          </a:p>
        </p:txBody>
      </p:sp>
      <p:sp>
        <p:nvSpPr>
          <p:cNvPr id="34822" name="テキスト ボックス 6"/>
          <p:cNvSpPr txBox="1">
            <a:spLocks noChangeArrowheads="1"/>
          </p:cNvSpPr>
          <p:nvPr/>
        </p:nvSpPr>
        <p:spPr bwMode="auto">
          <a:xfrm>
            <a:off x="428625" y="5357813"/>
            <a:ext cx="8215313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 smtClean="0"/>
              <a:t>The rule means that when the outermost is an array type we can change it to the corresponding pointer type.</a:t>
            </a:r>
            <a:endParaRPr lang="en-US" altLang="ja-JP" sz="28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US" altLang="ja-JP" dirty="0" smtClean="0"/>
              <a:t>Typed languages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90464"/>
            <a:ext cx="8712968" cy="4114800"/>
          </a:xfrm>
        </p:spPr>
        <p:txBody>
          <a:bodyPr/>
          <a:lstStyle/>
          <a:p>
            <a:r>
              <a:rPr lang="en-US" altLang="ja-JP" dirty="0" smtClean="0"/>
              <a:t>Statically-typed languages</a:t>
            </a:r>
          </a:p>
          <a:p>
            <a:pPr lvl="1"/>
            <a:r>
              <a:rPr lang="en-US" altLang="ja-JP" dirty="0" smtClean="0"/>
              <a:t>Check the consistency of types in compile time</a:t>
            </a:r>
          </a:p>
          <a:p>
            <a:pPr lvl="1"/>
            <a:r>
              <a:rPr lang="en-US" altLang="ja-JP" dirty="0" smtClean="0"/>
              <a:t>(ex.) C, Java, Pascal, etc.</a:t>
            </a:r>
          </a:p>
          <a:p>
            <a:r>
              <a:rPr lang="en-US" altLang="ja-JP" dirty="0" smtClean="0"/>
              <a:t>D</a:t>
            </a:r>
            <a:r>
              <a:rPr kumimoji="1" lang="en-US" altLang="ja-JP" dirty="0" smtClean="0"/>
              <a:t>ynamically-typed languages</a:t>
            </a:r>
          </a:p>
          <a:p>
            <a:pPr lvl="1"/>
            <a:r>
              <a:rPr lang="en-US" altLang="ja-JP" dirty="0" smtClean="0"/>
              <a:t>Check the consistency of types in runtime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(ex.) Lisp, </a:t>
            </a:r>
            <a:r>
              <a:rPr lang="en-US" altLang="ja-JP" dirty="0" err="1" smtClean="0"/>
              <a:t>Emacs</a:t>
            </a:r>
            <a:r>
              <a:rPr lang="en-US" altLang="ja-JP" dirty="0" smtClean="0"/>
              <a:t> Lisp, Scheme, etc.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0852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Assignment operator =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5842" name="コンテンツ プレースホルダ 10"/>
          <p:cNvSpPr>
            <a:spLocks noGrp="1"/>
          </p:cNvSpPr>
          <p:nvPr>
            <p:ph idx="1"/>
          </p:nvPr>
        </p:nvSpPr>
        <p:spPr>
          <a:xfrm>
            <a:off x="460002" y="1634505"/>
            <a:ext cx="8504486" cy="570359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add an inference rule about the assignment operator =.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5843" name="コンテンツ プレースホルダ 2"/>
          <p:cNvSpPr txBox="1">
            <a:spLocks/>
          </p:cNvSpPr>
          <p:nvPr/>
        </p:nvSpPr>
        <p:spPr bwMode="auto">
          <a:xfrm>
            <a:off x="1541909" y="3131617"/>
            <a:ext cx="2886075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    </a:t>
            </a:r>
            <a:r>
              <a:rPr lang="en-US" altLang="ja-JP" sz="3200" b="0"/>
              <a:t>e’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>
              <a:sym typeface="Symbo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  e = e’ 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5844" name="直線コネクタ 6"/>
          <p:cNvCxnSpPr>
            <a:cxnSpLocks noChangeShapeType="1"/>
          </p:cNvCxnSpPr>
          <p:nvPr/>
        </p:nvCxnSpPr>
        <p:spPr bwMode="auto">
          <a:xfrm flipV="1">
            <a:off x="1541909" y="3722167"/>
            <a:ext cx="26003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5" name="テキスト ボックス 8"/>
          <p:cNvSpPr txBox="1">
            <a:spLocks noChangeArrowheads="1"/>
          </p:cNvSpPr>
          <p:nvPr/>
        </p:nvSpPr>
        <p:spPr bwMode="auto">
          <a:xfrm>
            <a:off x="467544" y="4437112"/>
            <a:ext cx="80724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 smtClean="0"/>
              <a:t>where e is an l-value expression and is not a constant (i.e., is modifiable). 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Address operator &amp;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6866" name="コンテンツ プレースホルダ 10"/>
          <p:cNvSpPr>
            <a:spLocks noGrp="1"/>
          </p:cNvSpPr>
          <p:nvPr>
            <p:ph idx="1"/>
          </p:nvPr>
        </p:nvSpPr>
        <p:spPr>
          <a:xfrm>
            <a:off x="755576" y="1700808"/>
            <a:ext cx="7772400" cy="71437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add the following inference rules about the address operator &amp;.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4725144"/>
            <a:ext cx="8072437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b="0" dirty="0" smtClean="0">
                <a:ea typeface="ＭＳ Ｐゴシック" pitchFamily="80" charset="-128"/>
                <a:cs typeface="+mn-cs"/>
              </a:rPr>
              <a:t>where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the outermost part of  is not &amp;. </a:t>
            </a:r>
            <a:endParaRPr lang="ja-JP" altLang="en-US" sz="2800" b="0" dirty="0">
              <a:ea typeface="ＭＳ Ｐゴシック" pitchFamily="80" charset="-128"/>
              <a:cs typeface="+mn-cs"/>
            </a:endParaRPr>
          </a:p>
        </p:txBody>
      </p:sp>
      <p:sp>
        <p:nvSpPr>
          <p:cNvPr id="36868" name="コンテンツ プレースホルダ 2"/>
          <p:cNvSpPr txBox="1">
            <a:spLocks/>
          </p:cNvSpPr>
          <p:nvPr/>
        </p:nvSpPr>
        <p:spPr bwMode="auto">
          <a:xfrm>
            <a:off x="387995" y="3401740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</a:t>
            </a:r>
            <a:r>
              <a:rPr lang="ja-JP" altLang="en-US" sz="3200" b="0"/>
              <a:t>   </a:t>
            </a:r>
            <a:r>
              <a:rPr lang="en-US" altLang="ja-JP" sz="3200" b="0"/>
              <a:t>e : </a:t>
            </a:r>
            <a:r>
              <a:rPr lang="en-US" altLang="ja-JP" sz="3200" b="0">
                <a:sym typeface="Symbol" charset="0"/>
              </a:rPr>
              <a:t></a:t>
            </a:r>
          </a:p>
          <a:p>
            <a:pPr eaLnBrk="0" hangingPunct="0">
              <a:spcBef>
                <a:spcPct val="20000"/>
              </a:spcBef>
            </a:pP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69" name="直線コネクタ 6"/>
          <p:cNvCxnSpPr>
            <a:cxnSpLocks noChangeShapeType="1"/>
          </p:cNvCxnSpPr>
          <p:nvPr/>
        </p:nvCxnSpPr>
        <p:spPr bwMode="auto">
          <a:xfrm flipV="1">
            <a:off x="387995" y="3992290"/>
            <a:ext cx="18573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0" name="コンテンツ プレースホルダ 2"/>
          <p:cNvSpPr txBox="1">
            <a:spLocks/>
          </p:cNvSpPr>
          <p:nvPr/>
        </p:nvSpPr>
        <p:spPr bwMode="auto">
          <a:xfrm>
            <a:off x="2988320" y="3420790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6871" name="直線コネクタ 19"/>
          <p:cNvCxnSpPr>
            <a:cxnSpLocks noChangeShapeType="1"/>
          </p:cNvCxnSpPr>
          <p:nvPr/>
        </p:nvCxnSpPr>
        <p:spPr bwMode="auto">
          <a:xfrm rot="10800000" flipH="1">
            <a:off x="2774007" y="3992290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2" name="コンテンツ プレースホルダ 2"/>
          <p:cNvSpPr txBox="1">
            <a:spLocks/>
          </p:cNvSpPr>
          <p:nvPr/>
        </p:nvSpPr>
        <p:spPr bwMode="auto">
          <a:xfrm>
            <a:off x="5488632" y="3420790"/>
            <a:ext cx="32146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     e’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 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 = e’  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73" name="直線コネクタ 21"/>
          <p:cNvCxnSpPr>
            <a:cxnSpLocks noChangeShapeType="1"/>
          </p:cNvCxnSpPr>
          <p:nvPr/>
        </p:nvCxnSpPr>
        <p:spPr bwMode="auto">
          <a:xfrm flipV="1">
            <a:off x="5274320" y="3992290"/>
            <a:ext cx="3429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The first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7890" name="コンテンツ プレースホルダ 10"/>
          <p:cNvSpPr>
            <a:spLocks noGrp="1"/>
          </p:cNvSpPr>
          <p:nvPr>
            <p:ph idx="1"/>
          </p:nvPr>
        </p:nvSpPr>
        <p:spPr>
          <a:xfrm>
            <a:off x="428624" y="1424905"/>
            <a:ext cx="7887791" cy="27146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following declarations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*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 b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can show that the assignment expression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 is consistent with respect to types by applying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inrefence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rules to the declarations in the postfix notation.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7891" name="テキスト ボックス 13"/>
          <p:cNvSpPr txBox="1">
            <a:spLocks noChangeArrowheads="1"/>
          </p:cNvSpPr>
          <p:nvPr/>
        </p:nvSpPr>
        <p:spPr bwMode="auto">
          <a:xfrm>
            <a:off x="4357688" y="4869160"/>
            <a:ext cx="23987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: int [13] [2]</a:t>
            </a:r>
          </a:p>
          <a:p>
            <a:r>
              <a:rPr lang="en-US" altLang="ja-JP" sz="2800" b="0"/>
              <a:t> b : int [13] &amp;</a:t>
            </a:r>
            <a:endParaRPr lang="ja-JP" altLang="en-US" sz="2800" b="0"/>
          </a:p>
        </p:txBody>
      </p:sp>
      <p:sp>
        <p:nvSpPr>
          <p:cNvPr id="37892" name="テキスト ボックス 14"/>
          <p:cNvSpPr txBox="1">
            <a:spLocks noChangeArrowheads="1"/>
          </p:cNvSpPr>
          <p:nvPr/>
        </p:nvSpPr>
        <p:spPr bwMode="auto">
          <a:xfrm>
            <a:off x="1384300" y="5297785"/>
            <a:ext cx="210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  <a:endParaRPr lang="ja-JP" altLang="en-US" sz="2800" b="0"/>
          </a:p>
        </p:txBody>
      </p:sp>
      <p:sp>
        <p:nvSpPr>
          <p:cNvPr id="37893" name="テキスト ボックス 15"/>
          <p:cNvSpPr txBox="1">
            <a:spLocks noChangeArrowheads="1"/>
          </p:cNvSpPr>
          <p:nvPr/>
        </p:nvSpPr>
        <p:spPr bwMode="auto">
          <a:xfrm>
            <a:off x="2730500" y="5869285"/>
            <a:ext cx="2849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= b : int [13] &amp;</a:t>
            </a:r>
            <a:endParaRPr lang="ja-JP" altLang="en-US" sz="2800" b="0"/>
          </a:p>
        </p:txBody>
      </p:sp>
      <p:cxnSp>
        <p:nvCxnSpPr>
          <p:cNvPr id="37894" name="直線コネクタ 17"/>
          <p:cNvCxnSpPr>
            <a:cxnSpLocks noChangeShapeType="1"/>
            <a:stCxn id="37891" idx="1"/>
            <a:endCxn id="37891" idx="3"/>
          </p:cNvCxnSpPr>
          <p:nvPr/>
        </p:nvCxnSpPr>
        <p:spPr bwMode="auto">
          <a:xfrm rot="10800000" flipH="1">
            <a:off x="4357688" y="5346998"/>
            <a:ext cx="23987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5" name="直線コネクタ 21"/>
          <p:cNvCxnSpPr>
            <a:cxnSpLocks noChangeShapeType="1"/>
          </p:cNvCxnSpPr>
          <p:nvPr/>
        </p:nvCxnSpPr>
        <p:spPr bwMode="auto">
          <a:xfrm>
            <a:off x="1214438" y="5797848"/>
            <a:ext cx="57864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Notes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891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3816424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In the full set of C, functions may have parameters. The full set have several other constructs such as structures and unions. </a:t>
            </a: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Note that in C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the type of union is not checked, so programmers have to write programs with taking into account which of the components each union has at every moment.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7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9938" name="コンテンツ プレースホルダ 10"/>
          <p:cNvSpPr>
            <a:spLocks noGrp="1"/>
          </p:cNvSpPr>
          <p:nvPr>
            <p:ph idx="1"/>
          </p:nvPr>
        </p:nvSpPr>
        <p:spPr>
          <a:xfrm>
            <a:off x="571500" y="1643063"/>
            <a:ext cx="7772400" cy="35004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following declarations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p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*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s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how that the assignment expression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p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&amp;a[1]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is consistent with respect to types by using the inference rules.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/>
          <p:cNvSpPr>
            <a:spLocks noGrp="1"/>
          </p:cNvSpPr>
          <p:nvPr>
            <p:ph type="title"/>
          </p:nvPr>
        </p:nvSpPr>
        <p:spPr>
          <a:xfrm>
            <a:off x="642938" y="35718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The role of types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7410" name="コンテンツ プレースホルダ 2"/>
          <p:cNvSpPr>
            <a:spLocks noGrp="1"/>
          </p:cNvSpPr>
          <p:nvPr>
            <p:ph idx="1"/>
          </p:nvPr>
        </p:nvSpPr>
        <p:spPr>
          <a:xfrm>
            <a:off x="857250" y="1571625"/>
            <a:ext cx="2643188" cy="41433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/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* example */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f ( ) {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x, y;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x = 4;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y = 3 + x;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return y;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}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7411" name="正方形/長方形 3"/>
          <p:cNvSpPr>
            <a:spLocks noChangeArrowheads="1"/>
          </p:cNvSpPr>
          <p:nvPr/>
        </p:nvSpPr>
        <p:spPr bwMode="auto">
          <a:xfrm>
            <a:off x="3851920" y="2276872"/>
            <a:ext cx="482453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Programs in statically-typed languages must have type consistency in compile time.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>
          <a:xfrm>
            <a:off x="714375" y="35718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Type checking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643063"/>
            <a:ext cx="8820472" cy="45910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Consistency of programs is checked in compile time with respect to the typing constraint of the language. Type checking partially ensures the correctness of programs and decreases the runtime errors.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Types are </a:t>
            </a:r>
            <a:r>
              <a:rPr lang="en-US" altLang="ja-JP" sz="2800" i="1" dirty="0" smtClean="0">
                <a:latin typeface="Arial" charset="0"/>
                <a:ea typeface="ＭＳ Ｐゴシック" charset="0"/>
              </a:rPr>
              <a:t>static semantics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(information that is obtained without executing programs) and type checking is a kind of static program analysis. 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spcBef>
                <a:spcPts val="672"/>
              </a:spcBef>
              <a:spcAft>
                <a:spcPts val="0"/>
              </a:spcAft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Type checking is performed after the parsing in compilers.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Variable declarations in C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9458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4" y="1981200"/>
            <a:ext cx="8893176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(ex.) 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[13];</a:t>
            </a: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This declares a variable a</a:t>
            </a: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of type pointer to array of length 13 of int. 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Expressions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 j ] (0 </a:t>
            </a:r>
            <a:r>
              <a:rPr lang="en-US" altLang="ja-JP" dirty="0">
                <a:latin typeface="Arial" charset="0"/>
                <a:ea typeface="ＭＳ Ｐゴシック" charset="0"/>
                <a:sym typeface="Symbol" charset="0"/>
              </a:rPr>
              <a:t> </a:t>
            </a:r>
            <a:r>
              <a:rPr lang="en-US" altLang="ja-JP" dirty="0">
                <a:latin typeface="Arial" charset="0"/>
                <a:ea typeface="ＭＳ Ｐゴシック" charset="0"/>
              </a:rPr>
              <a:t>j &lt; 13)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have type of int. 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An expression (</a:t>
            </a:r>
            <a:r>
              <a:rPr lang="en-US" altLang="ja-JP" dirty="0">
                <a:latin typeface="Arial" charset="0"/>
                <a:ea typeface="ＭＳ Ｐゴシック" charset="0"/>
              </a:rPr>
              <a:t>* a) [0]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has type of int. 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>
          <a:xfrm>
            <a:off x="642938" y="125760"/>
            <a:ext cx="7772400" cy="854968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Variable declarations in C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0482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908720"/>
            <a:ext cx="8748857" cy="5949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(ex.)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(*a) [13];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b [2] [13];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above declarations, the assignment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a =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is consistent with respect to types. b is replaced with &amp;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b[0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 in compile time. The following equation holds just after the execution of the assignment expression. 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(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*a) [ j ] = b[0][ j ] (0 </a:t>
            </a:r>
            <a:r>
              <a:rPr lang="en-US" altLang="ja-JP" sz="2800" dirty="0">
                <a:latin typeface="Arial" charset="0"/>
                <a:ea typeface="ＭＳ Ｐゴシック" charset="0"/>
                <a:sym typeface="Symbol" charset="0"/>
              </a:rPr>
              <a:t>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j &lt; 13) 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This is obtained by adding [ j ] to the equations 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 *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a = *b = *(&amp;b[0]) = b[0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].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study how to check the type consistency of this kind of programs.</a:t>
            </a: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Variable declarations in C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2530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312118"/>
            <a:ext cx="8424936" cy="54292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Can you read the following variable declaration?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 * ( * x ( ) )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) ( )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; 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Read the variable x firstly and then go outside according to the precedence in the next page and then finally read char.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)  char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reversing this, we obtain the following.</a:t>
            </a:r>
          </a:p>
          <a:p>
            <a:pPr marL="0" indent="0"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char  ( )  *  [3]  *  ( )</a:t>
            </a:r>
          </a:p>
          <a:p>
            <a:pPr marL="0" indent="0"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writing this after x : , we obtain the following.</a:t>
            </a:r>
          </a:p>
          <a:p>
            <a:pPr marL="0" indent="0"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 x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char  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)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call this a declaration of x in the postfix notation.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タイトル 1"/>
          <p:cNvSpPr>
            <a:spLocks noGrp="1"/>
          </p:cNvSpPr>
          <p:nvPr>
            <p:ph type="title"/>
          </p:nvPr>
        </p:nvSpPr>
        <p:spPr>
          <a:xfrm>
            <a:off x="714375" y="2603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Precedence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3555" name="正方形/長方形 1"/>
          <p:cNvSpPr>
            <a:spLocks noChangeArrowheads="1"/>
          </p:cNvSpPr>
          <p:nvPr/>
        </p:nvSpPr>
        <p:spPr bwMode="auto">
          <a:xfrm>
            <a:off x="611560" y="1556792"/>
            <a:ext cx="7848600" cy="483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800" b="0" dirty="0" smtClean="0"/>
              <a:t>The precedence is defined as ( </a:t>
            </a:r>
            <a:r>
              <a:rPr lang="en-US" altLang="ja-JP" sz="2800" b="0" dirty="0"/>
              <a:t>), [ ], * </a:t>
            </a:r>
            <a:r>
              <a:rPr lang="en-US" altLang="ja-JP" sz="2800" b="0" dirty="0" smtClean="0"/>
              <a:t>in descending order. We can use parentheses for overriding this precedence. In the declaration</a:t>
            </a:r>
          </a:p>
          <a:p>
            <a:r>
              <a:rPr lang="da-DK" altLang="ja-JP" sz="2800" b="0" dirty="0" smtClean="0"/>
              <a:t>    </a:t>
            </a:r>
            <a:r>
              <a:rPr lang="da-DK" altLang="ja-JP" sz="2800" b="0" dirty="0" err="1" smtClean="0"/>
              <a:t>char</a:t>
            </a:r>
            <a:r>
              <a:rPr lang="da-DK" altLang="ja-JP" sz="2800" b="0" dirty="0" smtClean="0"/>
              <a:t> </a:t>
            </a:r>
            <a:r>
              <a:rPr lang="da-DK" altLang="ja-JP" sz="2800" b="0" dirty="0"/>
              <a:t>( * ( * x ( ) ) </a:t>
            </a:r>
            <a:r>
              <a:rPr lang="da-DK" altLang="ja-JP" sz="2800" b="0" dirty="0" smtClean="0"/>
              <a:t>[3] </a:t>
            </a:r>
            <a:r>
              <a:rPr lang="da-DK" altLang="ja-JP" sz="2800" b="0" dirty="0"/>
              <a:t>) ( ) ; </a:t>
            </a:r>
            <a:endParaRPr lang="en-US" altLang="ja-JP" sz="2800" b="0" dirty="0"/>
          </a:p>
          <a:p>
            <a:r>
              <a:rPr lang="en-US" altLang="ja-JP" sz="2800" b="0" dirty="0" smtClean="0"/>
              <a:t>the parentheses for overriding the precedence is in bold font in the following. </a:t>
            </a:r>
          </a:p>
          <a:p>
            <a:r>
              <a:rPr lang="en-US" altLang="ja-JP" sz="2800" b="0" dirty="0" smtClean="0"/>
              <a:t>    char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x ( )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[3]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( )</a:t>
            </a:r>
            <a:r>
              <a:rPr lang="ja-JP" altLang="en-US" sz="2800" b="0" dirty="0"/>
              <a:t> </a:t>
            </a:r>
            <a:r>
              <a:rPr lang="en-US" altLang="ja-JP" sz="2800" b="0" dirty="0" smtClean="0"/>
              <a:t>;</a:t>
            </a:r>
          </a:p>
          <a:p>
            <a:r>
              <a:rPr lang="en-US" altLang="ja-JP" sz="2800" b="0" dirty="0" smtClean="0"/>
              <a:t>By take into consideration the precedence and parentheses, we read the declaration in the following order. </a:t>
            </a:r>
          </a:p>
          <a:p>
            <a:r>
              <a:rPr lang="en-US" altLang="ja-JP" sz="2800" b="0" dirty="0"/>
              <a:t> </a:t>
            </a:r>
            <a:r>
              <a:rPr lang="en-US" altLang="ja-JP" sz="2800" b="0" dirty="0" smtClean="0"/>
              <a:t>    ( </a:t>
            </a:r>
            <a:r>
              <a:rPr lang="en-US" altLang="ja-JP" sz="2800" b="0" dirty="0"/>
              <a:t>)  *  </a:t>
            </a:r>
            <a:r>
              <a:rPr lang="en-US" altLang="ja-JP" sz="2800" b="0" dirty="0" smtClean="0"/>
              <a:t>[3]  </a:t>
            </a:r>
            <a:r>
              <a:rPr lang="en-US" altLang="ja-JP" sz="2800" b="0" dirty="0"/>
              <a:t>*  ( )  char </a:t>
            </a:r>
            <a:endParaRPr lang="en-US" altLang="ja-JP" sz="2800" b="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1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457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Rewrite the following variable declaration in C in the postfix notation.</a:t>
            </a: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 marL="0"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1504</Words>
  <Application>Microsoft Macintosh PowerPoint</Application>
  <PresentationFormat>画面に合わせる (4:3)</PresentationFormat>
  <Paragraphs>152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新しいプレゼンテーション</vt:lpstr>
      <vt:lpstr>Principles of programming languages  8: Types</vt:lpstr>
      <vt:lpstr>Typed languages</vt:lpstr>
      <vt:lpstr>The role of types</vt:lpstr>
      <vt:lpstr>Type checking</vt:lpstr>
      <vt:lpstr>Variable declarations in C</vt:lpstr>
      <vt:lpstr>Variable declarations in C</vt:lpstr>
      <vt:lpstr>Variable declarations in C</vt:lpstr>
      <vt:lpstr>Precedence</vt:lpstr>
      <vt:lpstr>Exercise 1</vt:lpstr>
      <vt:lpstr>Exercise 2</vt:lpstr>
      <vt:lpstr>Exercise 3</vt:lpstr>
      <vt:lpstr>An example</vt:lpstr>
      <vt:lpstr>Exercise 4</vt:lpstr>
      <vt:lpstr>Inference rules</vt:lpstr>
      <vt:lpstr>An example</vt:lpstr>
      <vt:lpstr>An example</vt:lpstr>
      <vt:lpstr>Exercise 5</vt:lpstr>
      <vt:lpstr>Exercise 6</vt:lpstr>
      <vt:lpstr>Array types</vt:lpstr>
      <vt:lpstr>Assignment operator =</vt:lpstr>
      <vt:lpstr>Address operator &amp;</vt:lpstr>
      <vt:lpstr>The first example</vt:lpstr>
      <vt:lpstr>Notes</vt:lpstr>
      <vt:lpstr>Exercise 7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Sasano Isao</cp:lastModifiedBy>
  <cp:revision>494</cp:revision>
  <dcterms:created xsi:type="dcterms:W3CDTF">2006-11-28T12:30:10Z</dcterms:created>
  <dcterms:modified xsi:type="dcterms:W3CDTF">2017-09-17T00:43:14Z</dcterms:modified>
</cp:coreProperties>
</file>