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62" r:id="rId4"/>
    <p:sldId id="264" r:id="rId5"/>
    <p:sldId id="265" r:id="rId6"/>
    <p:sldId id="266" r:id="rId7"/>
    <p:sldId id="270" r:id="rId8"/>
    <p:sldId id="267" r:id="rId9"/>
    <p:sldId id="268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6" r:id="rId18"/>
    <p:sldId id="278" r:id="rId19"/>
    <p:sldId id="285" r:id="rId20"/>
    <p:sldId id="279" r:id="rId21"/>
    <p:sldId id="280" r:id="rId22"/>
    <p:sldId id="283" r:id="rId23"/>
    <p:sldId id="281" r:id="rId24"/>
    <p:sldId id="282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1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8D25F-132B-6F43-8CA7-02F1FA7838E3}" type="datetimeFigureOut">
              <a:rPr kumimoji="1" lang="ja-JP" altLang="en-US" smtClean="0"/>
              <a:t>17/10/25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4391-463C-A24E-919C-C5FE42F08E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4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44391-463C-A24E-919C-C5FE42F08EC7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47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17/10/25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4348" y="836712"/>
            <a:ext cx="7672414" cy="3357586"/>
          </a:xfrm>
        </p:spPr>
        <p:txBody>
          <a:bodyPr>
            <a:normAutofit/>
          </a:bodyPr>
          <a:lstStyle/>
          <a:p>
            <a:r>
              <a:rPr lang="en-US" altLang="ja-JP" dirty="0"/>
              <a:t>Principles of programming </a:t>
            </a:r>
            <a:r>
              <a:rPr lang="en-US" altLang="ja-JP" dirty="0" smtClean="0"/>
              <a:t>languages 4:</a:t>
            </a:r>
            <a:br>
              <a:rPr lang="en-US" altLang="ja-JP" dirty="0" smtClean="0"/>
            </a:br>
            <a:r>
              <a:rPr lang="en-US" altLang="ja-JP" dirty="0" smtClean="0"/>
              <a:t>Parameter passing, 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Scope rules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kumimoji="1" lang="en-US" altLang="ja-JP" sz="3200" dirty="0" smtClean="0"/>
              <a:t>Information 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Parameter </a:t>
            </a:r>
            <a:r>
              <a:rPr lang="en-US" altLang="ja-JP" smtClean="0"/>
              <a:t>passing methods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794" y="1340768"/>
            <a:ext cx="724259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smtClean="0"/>
              <a:t>function</a:t>
            </a:r>
            <a:r>
              <a:rPr kumimoji="1" lang="en-US" altLang="ja-JP" sz="2800" dirty="0" smtClean="0"/>
              <a:t> square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square := x * x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In the function x is a parameter. </a:t>
            </a:r>
          </a:p>
          <a:p>
            <a:r>
              <a:rPr lang="en-US" altLang="ja-JP" sz="2800" dirty="0" smtClean="0"/>
              <a:t>For example, the value of a function call expression square(2)is 4, which is obtained by evaluating x * x in the state where 2 is assigned to </a:t>
            </a:r>
            <a:r>
              <a:rPr lang="en-US" altLang="ja-JP" sz="2800" dirty="0" err="1" smtClean="0"/>
              <a:t>x.The</a:t>
            </a:r>
            <a:r>
              <a:rPr lang="en-US" altLang="ja-JP" sz="2800" dirty="0" smtClean="0"/>
              <a:t> situation is simple when the actual parameter is a number, but there are various ways when the actual parameter is a variable or an element of an array.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Parameter passing methods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dirty="0" smtClean="0"/>
              <a:t>There are three major ways for parameter passing.</a:t>
            </a:r>
          </a:p>
          <a:p>
            <a:r>
              <a:rPr kumimoji="1" lang="en-US" altLang="ja-JP" dirty="0" smtClean="0"/>
              <a:t>Call-by-value</a:t>
            </a:r>
          </a:p>
          <a:p>
            <a:r>
              <a:rPr lang="en-US" altLang="ja-JP" dirty="0" smtClean="0"/>
              <a:t>Call-by-reference</a:t>
            </a:r>
          </a:p>
          <a:p>
            <a:r>
              <a:rPr lang="en-US" altLang="ja-JP" dirty="0" smtClean="0"/>
              <a:t>Call-by-name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Call by value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216" y="975493"/>
            <a:ext cx="8858280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value of actual parameters are passed to the corresponding formal parameters. Suppose a procedure (or function)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has a formal parameter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. The execution (or evaluation) of procedure call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) is performed as follows. </a:t>
            </a:r>
          </a:p>
          <a:p>
            <a:r>
              <a:rPr lang="en-US" altLang="ja-JP" sz="2800" dirty="0" smtClean="0"/>
              <a:t>  </a:t>
            </a:r>
            <a:r>
              <a:rPr lang="ja-JP" altLang="en-US" sz="2800" dirty="0" smtClean="0"/>
              <a:t>  </a:t>
            </a:r>
            <a:r>
              <a:rPr lang="en-US" altLang="ja-JP" sz="2800" dirty="0" smtClean="0"/>
              <a:t>(1) 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:= </a:t>
            </a:r>
            <a:r>
              <a:rPr lang="en-US" altLang="ja-JP" sz="2800" i="1" dirty="0" smtClean="0"/>
              <a:t>e</a:t>
            </a:r>
            <a:endParaRPr lang="en-US" altLang="ja-JP" sz="2800" dirty="0" smtClean="0"/>
          </a:p>
          <a:p>
            <a:r>
              <a:rPr lang="en-US" altLang="ja-JP" sz="2800" dirty="0" smtClean="0"/>
              <a:t>    (2) execute the body of the procedure </a:t>
            </a:r>
            <a:r>
              <a:rPr lang="en-US" altLang="ja-JP" sz="2800" i="1" dirty="0" smtClean="0"/>
              <a:t>p</a:t>
            </a:r>
          </a:p>
          <a:p>
            <a:r>
              <a:rPr lang="en-US" altLang="ja-JP" sz="2800" dirty="0" smtClean="0"/>
              <a:t>    (3) return the result (when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is a function).</a:t>
            </a:r>
          </a:p>
          <a:p>
            <a:r>
              <a:rPr lang="en-US" altLang="ja-JP" sz="2800" dirty="0" smtClean="0"/>
              <a:t>(Note) When the variable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is also declared in the caller, the formal parameter </a:t>
            </a:r>
            <a:r>
              <a:rPr lang="en-US" altLang="ja-JP" sz="2800" i="1" dirty="0" smtClean="0"/>
              <a:t>x </a:t>
            </a:r>
            <a:r>
              <a:rPr lang="en-US" altLang="ja-JP" sz="2800" dirty="0" smtClean="0"/>
              <a:t>is different from that</a:t>
            </a:r>
            <a:r>
              <a:rPr lang="en-US" altLang="ja-JP" sz="2800" i="1" dirty="0" smtClean="0"/>
              <a:t>. </a:t>
            </a:r>
            <a:endParaRPr lang="en-US" altLang="ja-JP" sz="2800" dirty="0" smtClean="0"/>
          </a:p>
          <a:p>
            <a:r>
              <a:rPr lang="en-US" altLang="ja-JP" sz="2800" dirty="0" smtClean="0"/>
              <a:t>(ex.) When evaluating square (2+3), x := 2 + 3 is firstly performed, thus 5 is assigned to the formal parameter x. Then x * x is evaluated to 25, which is the value of the function call expression square (2+3).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example that does not work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39949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nget</a:t>
            </a:r>
            <a:r>
              <a:rPr lang="en-US" altLang="ja-JP" sz="2800" dirty="0" smtClean="0"/>
              <a:t> (c : </a:t>
            </a:r>
            <a:r>
              <a:rPr lang="en-US" altLang="ja-JP" sz="2800" b="1" dirty="0" smtClean="0"/>
              <a:t>char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    read (c)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5786" y="3786190"/>
            <a:ext cx="7429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When this procedure is called, a </a:t>
            </a:r>
            <a:r>
              <a:rPr lang="en-US" altLang="ja-JP" sz="2800" dirty="0" err="1" smtClean="0"/>
              <a:t>keybord</a:t>
            </a:r>
            <a:r>
              <a:rPr lang="en-US" altLang="ja-JP" sz="2800" dirty="0" smtClean="0"/>
              <a:t> input is </a:t>
            </a:r>
            <a:r>
              <a:rPr lang="en-US" altLang="ja-JP" sz="2800" dirty="0" err="1" smtClean="0"/>
              <a:t>assinged</a:t>
            </a:r>
            <a:r>
              <a:rPr lang="en-US" altLang="ja-JP" sz="2800" dirty="0" smtClean="0"/>
              <a:t> to the parameter </a:t>
            </a:r>
            <a:r>
              <a:rPr kumimoji="1" lang="en-US" altLang="ja-JP" sz="2800" dirty="0" smtClean="0"/>
              <a:t>c. </a:t>
            </a:r>
            <a:r>
              <a:rPr lang="en-US" altLang="ja-JP" sz="2800" dirty="0" smtClean="0"/>
              <a:t>When executing </a:t>
            </a:r>
            <a:r>
              <a:rPr lang="en-US" altLang="ja-JP" sz="2800" dirty="0" err="1" smtClean="0"/>
              <a:t>nget</a:t>
            </a:r>
            <a:r>
              <a:rPr lang="en-US" altLang="ja-JP" sz="2800" dirty="0" smtClean="0"/>
              <a:t>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), the value of 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 is not affected.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Another example that does not work 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357298"/>
            <a:ext cx="620817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swap (x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 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z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z := x; x := y; y := z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2910" y="3643314"/>
            <a:ext cx="80010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Executing the procedure call s</a:t>
            </a:r>
            <a:r>
              <a:rPr kumimoji="1" lang="en-US" altLang="ja-JP" sz="2800" dirty="0" smtClean="0"/>
              <a:t>wap (</a:t>
            </a:r>
            <a:r>
              <a:rPr kumimoji="1" lang="en-US" altLang="ja-JP" sz="2800" dirty="0" err="1" smtClean="0"/>
              <a:t>a,b</a:t>
            </a:r>
            <a:r>
              <a:rPr kumimoji="1" lang="en-US" altLang="ja-JP" sz="2800" dirty="0" smtClean="0"/>
              <a:t>) does not change the value of variables a and b.</a:t>
            </a:r>
            <a:r>
              <a:rPr kumimoji="1" lang="ja-JP" altLang="en-US" sz="2800" dirty="0" smtClean="0"/>
              <a:t> 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The values of a and b are assigned to the formal parameters x and y respectively and the the value of x and y are swapped, so the values of a and b are not affected.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Call by reference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64133"/>
            <a:ext cx="7858179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formal parameter becomes a synonym for the actual parameter. (The location of the formal parameter becomes the location of the actual parameter. )</a:t>
            </a:r>
          </a:p>
          <a:p>
            <a:r>
              <a:rPr lang="en-US" altLang="ja-JP" sz="2800" dirty="0" smtClean="0"/>
              <a:t>Pascal has call by value and call by reference. </a:t>
            </a:r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procedure</a:t>
            </a:r>
            <a:r>
              <a:rPr kumimoji="1" lang="en-US" altLang="ja-JP" sz="2800" dirty="0" smtClean="0"/>
              <a:t> p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 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y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);</a:t>
            </a:r>
          </a:p>
          <a:p>
            <a:r>
              <a:rPr lang="en-US" altLang="ja-JP" sz="2800" dirty="0" smtClean="0"/>
              <a:t>     …</a:t>
            </a:r>
          </a:p>
          <a:p>
            <a:r>
              <a:rPr kumimoji="1" lang="en-US" altLang="ja-JP" sz="2800" dirty="0" smtClean="0"/>
              <a:t>Formal parameters with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b="1" dirty="0" smtClean="0"/>
              <a:t> </a:t>
            </a:r>
            <a:r>
              <a:rPr kumimoji="1" lang="en-US" altLang="ja-JP" sz="2800" dirty="0" smtClean="0"/>
              <a:t>is cal</a:t>
            </a:r>
            <a:r>
              <a:rPr lang="en-US" altLang="ja-JP" sz="2800" dirty="0" smtClean="0"/>
              <a:t>l by reference and ones without </a:t>
            </a:r>
            <a:r>
              <a:rPr lang="en-US" altLang="ja-JP" sz="2800" b="1" dirty="0" err="1" smtClean="0"/>
              <a:t>var</a:t>
            </a:r>
            <a:r>
              <a:rPr lang="en-US" altLang="ja-JP" sz="2800" dirty="0"/>
              <a:t> </a:t>
            </a:r>
            <a:r>
              <a:rPr kumimoji="1" lang="en-US" altLang="ja-JP" sz="2800" dirty="0" smtClean="0"/>
              <a:t>is call by value. </a:t>
            </a:r>
            <a:endParaRPr lang="en-US" altLang="ja-JP" sz="2800" dirty="0" smtClean="0"/>
          </a:p>
          <a:p>
            <a:r>
              <a:rPr lang="en-US" altLang="ja-JP" sz="2800" dirty="0" smtClean="0"/>
              <a:t>In the above example, the second argument of p must be an expression that has some location (i.e., that can appear in the LHS of an assignment), such as a variable or an element of array.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6908"/>
          </a:xfrm>
        </p:spPr>
        <p:txBody>
          <a:bodyPr/>
          <a:lstStyle/>
          <a:p>
            <a:r>
              <a:rPr kumimoji="1" lang="en-US" altLang="ja-JP" dirty="0" smtClean="0"/>
              <a:t>Procedure for swapping in Pascal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66325" y="764704"/>
            <a:ext cx="72780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swap (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  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err="1" smtClean="0"/>
              <a:t>var</a:t>
            </a:r>
            <a:r>
              <a:rPr kumimoji="1" lang="en-US" altLang="ja-JP" sz="2800" dirty="0" smtClean="0"/>
              <a:t> z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z := x; x := y; y := z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2852936"/>
            <a:ext cx="82495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swap, 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y are </a:t>
            </a:r>
            <a:r>
              <a:rPr kumimoji="1" lang="en-US" altLang="ja-JP" sz="2800" dirty="0" smtClean="0"/>
              <a:t>call by reference</a:t>
            </a:r>
            <a:r>
              <a:rPr lang="en-US" altLang="ja-JP" sz="2800" dirty="0" smtClean="0"/>
              <a:t>. For example, execution of </a:t>
            </a:r>
            <a:r>
              <a:rPr kumimoji="1" lang="en-US" altLang="ja-JP" sz="2800" dirty="0" smtClean="0"/>
              <a:t>swap (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, A[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]) is performed as follows.</a:t>
            </a:r>
          </a:p>
          <a:p>
            <a:r>
              <a:rPr lang="en-US" altLang="ja-JP" sz="2800" dirty="0" smtClean="0"/>
              <a:t>   (1) Make the location of x same as that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   (2) Make the location of y same as that of A[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].</a:t>
            </a:r>
          </a:p>
          <a:p>
            <a:r>
              <a:rPr lang="en-US" altLang="ja-JP" sz="2800" dirty="0" smtClean="0"/>
              <a:t>   (3) z := x; x := y; y := z</a:t>
            </a:r>
          </a:p>
          <a:p>
            <a:r>
              <a:rPr lang="en-US" altLang="ja-JP" sz="2800" dirty="0" smtClean="0"/>
              <a:t>Suppose the value of</a:t>
            </a:r>
            <a:r>
              <a:rPr kumimoji="1" lang="ja-JP" altLang="en-US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is 2</a:t>
            </a:r>
            <a:r>
              <a:rPr kumimoji="1" lang="en-US" altLang="ja-JP" sz="2800" dirty="0" smtClean="0"/>
              <a:t>, the </a:t>
            </a:r>
            <a:r>
              <a:rPr lang="en-US" altLang="ja-JP" sz="2800" dirty="0" smtClean="0"/>
              <a:t>value of </a:t>
            </a:r>
            <a:r>
              <a:rPr kumimoji="1" lang="en-US" altLang="ja-JP" sz="2800" dirty="0" smtClean="0"/>
              <a:t>A[2] is </a:t>
            </a:r>
            <a:r>
              <a:rPr lang="en-US" altLang="ja-JP" sz="2800" dirty="0" smtClean="0"/>
              <a:t>99. Then the execution of the procedure call is effectively same as the execution of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z := </a:t>
            </a:r>
            <a:r>
              <a:rPr lang="en-US" altLang="ja-JP" sz="2800" dirty="0" smtClean="0"/>
              <a:t>2</a:t>
            </a:r>
            <a:r>
              <a:rPr kumimoji="1" lang="en-US" altLang="ja-JP" sz="2800" dirty="0" smtClean="0"/>
              <a:t>; 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dirty="0" smtClean="0"/>
              <a:t> := 99; A[</a:t>
            </a:r>
            <a:r>
              <a:rPr lang="en-US" altLang="ja-JP" sz="2800" dirty="0" smtClean="0"/>
              <a:t>2</a:t>
            </a:r>
            <a:r>
              <a:rPr kumimoji="1" lang="en-US" altLang="ja-JP" sz="2800" dirty="0" smtClean="0"/>
              <a:t>] = z, so </a:t>
            </a:r>
            <a:r>
              <a:rPr lang="en-US" altLang="ja-JP" sz="2800" dirty="0" smtClean="0"/>
              <a:t>the values of </a:t>
            </a:r>
            <a:r>
              <a:rPr lang="en-US" altLang="ja-JP" sz="2800" dirty="0" err="1"/>
              <a:t>i</a:t>
            </a:r>
            <a:r>
              <a:rPr lang="en-US" altLang="ja-JP" sz="2800" dirty="0" smtClean="0"/>
              <a:t> and A[2] are swapped. 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Exercise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564904"/>
            <a:ext cx="48965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program test;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x : integer;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y : integer;</a:t>
            </a:r>
          </a:p>
          <a:p>
            <a:r>
              <a:rPr lang="en-US" altLang="ja-JP" sz="2800" dirty="0" smtClean="0"/>
              <a:t>procedure swap</a:t>
            </a:r>
          </a:p>
          <a:p>
            <a:r>
              <a:rPr lang="en-US" altLang="ja-JP" sz="2800" dirty="0" smtClean="0"/>
              <a:t>    (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x: integer;</a:t>
            </a:r>
            <a:r>
              <a:rPr lang="ja-JP" altLang="en-US" sz="2800" dirty="0" smtClean="0"/>
              <a:t>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y : integer);</a:t>
            </a:r>
          </a:p>
          <a:p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z : integer;</a:t>
            </a:r>
          </a:p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    z := x; x := y; y := z</a:t>
            </a:r>
          </a:p>
          <a:p>
            <a:r>
              <a:rPr lang="en-US" altLang="ja-JP" sz="2800" dirty="0" smtClean="0"/>
              <a:t>end;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228184" y="2708920"/>
            <a:ext cx="20162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x := 3;</a:t>
            </a:r>
          </a:p>
          <a:p>
            <a:r>
              <a:rPr lang="en-US" altLang="ja-JP" sz="2800" dirty="0" smtClean="0"/>
              <a:t>y := 4;</a:t>
            </a:r>
          </a:p>
          <a:p>
            <a:r>
              <a:rPr lang="en-US" altLang="ja-JP" sz="2800" dirty="0" smtClean="0"/>
              <a:t>swap (</a:t>
            </a:r>
            <a:r>
              <a:rPr lang="en-US" altLang="ja-JP" sz="2800" dirty="0" err="1" smtClean="0"/>
              <a:t>x,y</a:t>
            </a:r>
            <a:r>
              <a:rPr lang="en-US" altLang="ja-JP" sz="2800" dirty="0" smtClean="0"/>
              <a:t>);</a:t>
            </a:r>
          </a:p>
          <a:p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(x);</a:t>
            </a:r>
          </a:p>
          <a:p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(y)</a:t>
            </a:r>
          </a:p>
          <a:p>
            <a:r>
              <a:rPr lang="en-US" altLang="ja-JP" sz="2800" dirty="0" smtClean="0"/>
              <a:t>end.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1292567"/>
            <a:ext cx="799288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Show the result (display output) when executing the following Pascal program. The procedure </a:t>
            </a:r>
            <a:r>
              <a:rPr lang="en-US" altLang="ja-JP" sz="2400" dirty="0" err="1" smtClean="0"/>
              <a:t>writeln</a:t>
            </a:r>
            <a:r>
              <a:rPr lang="en-US" altLang="ja-JP" sz="2400" dirty="0" smtClean="0"/>
              <a:t> prints the value of the parameter and a newline character. 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en-US" altLang="ja-JP" dirty="0" smtClean="0"/>
              <a:t>About the language C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340768"/>
            <a:ext cx="832100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language C supports only the call by value as parameter passing. Instead, </a:t>
            </a:r>
            <a:r>
              <a:rPr kumimoji="1" lang="en-US" altLang="ja-JP" sz="2800" dirty="0" smtClean="0"/>
              <a:t>C provides pointers so that we can simulate call by reference by passing pointers to functions as their parameters. </a:t>
            </a:r>
          </a:p>
          <a:p>
            <a:r>
              <a:rPr lang="en-US" altLang="ja-JP" sz="2800" b="1" dirty="0" smtClean="0"/>
              <a:t>    v</a:t>
            </a:r>
            <a:r>
              <a:rPr kumimoji="1" lang="en-US" altLang="ja-JP" sz="2800" b="1" dirty="0" smtClean="0"/>
              <a:t>oid</a:t>
            </a:r>
            <a:r>
              <a:rPr kumimoji="1" lang="en-US" altLang="ja-JP" sz="2800" dirty="0" smtClean="0"/>
              <a:t> swap (</a:t>
            </a:r>
            <a:r>
              <a:rPr kumimoji="1" lang="en-US" altLang="ja-JP" sz="2800" b="1" dirty="0" err="1" smtClean="0"/>
              <a:t>int</a:t>
            </a:r>
            <a:r>
              <a:rPr kumimoji="1" lang="en-US" altLang="ja-JP" sz="2800" b="1" dirty="0" smtClean="0"/>
              <a:t> </a:t>
            </a:r>
            <a:r>
              <a:rPr kumimoji="1" lang="en-US" altLang="ja-JP" sz="2800" dirty="0" smtClean="0"/>
              <a:t>* 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b="1" dirty="0" err="1" smtClean="0"/>
              <a:t>int</a:t>
            </a:r>
            <a:r>
              <a:rPr kumimoji="1" lang="en-US" altLang="ja-JP" sz="2800" dirty="0" smtClean="0"/>
              <a:t> * </a:t>
            </a:r>
            <a:r>
              <a:rPr kumimoji="1" lang="en-US" altLang="ja-JP" sz="2800" dirty="0" err="1" smtClean="0"/>
              <a:t>py</a:t>
            </a:r>
            <a:r>
              <a:rPr kumimoji="1" lang="en-US" altLang="ja-JP" sz="2800" dirty="0" smtClean="0"/>
              <a:t>) {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err="1" smtClean="0"/>
              <a:t>int</a:t>
            </a:r>
            <a:r>
              <a:rPr lang="en-US" altLang="ja-JP" sz="2800" dirty="0" smtClean="0"/>
              <a:t> z;</a:t>
            </a:r>
          </a:p>
          <a:p>
            <a:r>
              <a:rPr kumimoji="1" lang="en-US" altLang="ja-JP" sz="2800" dirty="0" smtClean="0"/>
              <a:t>        z = *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; *</a:t>
            </a:r>
            <a:r>
              <a:rPr kumimoji="1" lang="en-US" altLang="ja-JP" sz="2800" dirty="0" err="1" smtClean="0"/>
              <a:t>px</a:t>
            </a:r>
            <a:r>
              <a:rPr kumimoji="1" lang="en-US" altLang="ja-JP" sz="2800" dirty="0" smtClean="0"/>
              <a:t> = *</a:t>
            </a:r>
            <a:r>
              <a:rPr kumimoji="1" lang="en-US" altLang="ja-JP" sz="2800" dirty="0" err="1" smtClean="0"/>
              <a:t>py</a:t>
            </a:r>
            <a:r>
              <a:rPr kumimoji="1" lang="en-US" altLang="ja-JP" sz="2800" dirty="0" smtClean="0"/>
              <a:t>; *</a:t>
            </a:r>
            <a:r>
              <a:rPr kumimoji="1" lang="en-US" altLang="ja-JP" sz="2800" dirty="0" err="1" smtClean="0"/>
              <a:t>py</a:t>
            </a:r>
            <a:r>
              <a:rPr lang="en-US" altLang="ja-JP" sz="2800" dirty="0" smtClean="0"/>
              <a:t> = z;</a:t>
            </a:r>
          </a:p>
          <a:p>
            <a:r>
              <a:rPr kumimoji="1" lang="en-US" altLang="ja-JP" sz="2800" dirty="0" smtClean="0"/>
              <a:t>    }</a:t>
            </a:r>
            <a:endParaRPr lang="en-US" altLang="ja-JP" sz="2800" dirty="0" smtClean="0"/>
          </a:p>
          <a:p>
            <a:r>
              <a:rPr lang="en-US" altLang="ja-JP" sz="2800" dirty="0" smtClean="0"/>
              <a:t>The following program fragment swaps the values of variables a and b.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err="1" smtClean="0"/>
              <a:t>int</a:t>
            </a:r>
            <a:r>
              <a:rPr lang="en-US" altLang="ja-JP" sz="2800" dirty="0" smtClean="0"/>
              <a:t> a = 1, b = 2;</a:t>
            </a:r>
          </a:p>
          <a:p>
            <a:r>
              <a:rPr kumimoji="1" lang="en-US" altLang="ja-JP" sz="2800" dirty="0" smtClean="0"/>
              <a:t>    swap (&amp;a, &amp;b);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72547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Call by name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908720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Actual parameters are textually substituted for the formal parameters. Name conflicts are avoided by renaming the local variables in the procedure body. </a:t>
            </a:r>
            <a:r>
              <a:rPr lang="en-US" altLang="ja-JP" sz="2800" dirty="0" smtClean="0"/>
              <a:t>Algol60 is call by name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by default.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5720" y="2636912"/>
            <a:ext cx="87055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program  </a:t>
            </a:r>
            <a:r>
              <a:rPr lang="en-US" altLang="ja-JP" sz="2800" dirty="0" smtClean="0"/>
              <a:t>{computation of inner product}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err="1" smtClean="0"/>
              <a:t>var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n, z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</a:t>
            </a:r>
            <a:r>
              <a:rPr lang="ja-JP" altLang="en-US" sz="2800" dirty="0" smtClean="0"/>
              <a:t>        </a:t>
            </a:r>
            <a:r>
              <a:rPr kumimoji="1" lang="en-US" altLang="ja-JP" sz="2800" dirty="0" smtClean="0"/>
              <a:t>a, b : </a:t>
            </a:r>
            <a:r>
              <a:rPr kumimoji="1" lang="en-US" altLang="ja-JP" sz="2800" b="1" dirty="0" smtClean="0"/>
              <a:t>array</a:t>
            </a:r>
            <a:r>
              <a:rPr kumimoji="1" lang="en-US" altLang="ja-JP" sz="2800" dirty="0" smtClean="0"/>
              <a:t> [0..9] of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procedure </a:t>
            </a:r>
            <a:r>
              <a:rPr lang="en-US" altLang="ja-JP" sz="2800" dirty="0" smtClean="0"/>
              <a:t>sum (x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&lt; n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z := z + x;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+ 1 </a:t>
            </a:r>
            <a:r>
              <a:rPr lang="en-US" altLang="ja-JP" sz="2800" b="1" dirty="0" smtClean="0"/>
              <a:t>end </a:t>
            </a:r>
            <a:r>
              <a:rPr lang="en-US" altLang="ja-JP" sz="2800" b="1" dirty="0" err="1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n := 10;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0; z := 0; sum (a[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 * b[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]); </a:t>
            </a:r>
            <a:r>
              <a:rPr lang="en-US" altLang="ja-JP" sz="2800" dirty="0" err="1" smtClean="0"/>
              <a:t>writeln</a:t>
            </a:r>
            <a:r>
              <a:rPr lang="en-US" altLang="ja-JP" sz="2800" dirty="0" smtClean="0"/>
              <a:t> (z)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4282" y="5229200"/>
            <a:ext cx="87868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Arguments are evaluated when necessary. It is called </a:t>
            </a:r>
            <a:r>
              <a:rPr lang="en-US" altLang="ja-JP" sz="2400" i="1" dirty="0" smtClean="0"/>
              <a:t>lazy evaluation</a:t>
            </a:r>
            <a:r>
              <a:rPr lang="en-US" altLang="ja-JP" sz="2400" dirty="0" smtClean="0"/>
              <a:t>. </a:t>
            </a:r>
            <a:r>
              <a:rPr lang="ja-JP" altLang="en-US" sz="2400" dirty="0" smtClean="0"/>
              <a:t>。</a:t>
            </a:r>
            <a:r>
              <a:rPr lang="en-US" altLang="ja-JP" sz="2400" dirty="0" smtClean="0"/>
              <a:t>Lazy evaluation is call by name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or </a:t>
            </a:r>
            <a:r>
              <a:rPr lang="en-US" altLang="ja-JP" sz="2400" i="1" dirty="0" smtClean="0"/>
              <a:t>call by need </a:t>
            </a:r>
            <a:r>
              <a:rPr lang="en-US" altLang="ja-JP" sz="2400" dirty="0" smtClean="0"/>
              <a:t>(an argument is evaluated once). If there is no side-effect, these two strategies yields the same result.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How do we get to values from variables?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621243"/>
            <a:ext cx="857252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imperative languages variables represent locations (via their declarations). By accessing the locations we get the values. How we relate an occurrence of a variable, its declaration, and its location is specified by the scope rule and the parameter passing method of the language. </a:t>
            </a:r>
          </a:p>
          <a:p>
            <a:endParaRPr kumimoji="1"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Parameter passing methods</a:t>
            </a:r>
          </a:p>
          <a:p>
            <a:pPr lvl="1"/>
            <a:r>
              <a:rPr lang="en-US" altLang="ja-JP" sz="2800" dirty="0" smtClean="0"/>
              <a:t>      call by value, call by reference, call by name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</a:t>
            </a:r>
            <a:r>
              <a:rPr lang="en-US" altLang="ja-JP" sz="2800" dirty="0" smtClean="0"/>
              <a:t>Correspondence between an occurrence of a variable and its declaration</a:t>
            </a:r>
          </a:p>
          <a:p>
            <a:pPr lvl="1"/>
            <a:r>
              <a:rPr lang="en-US" altLang="ja-JP" sz="2800" dirty="0"/>
              <a:t> </a:t>
            </a:r>
            <a:r>
              <a:rPr lang="en-US" altLang="ja-JP" sz="2800" dirty="0" smtClean="0"/>
              <a:t>     Static scope, dynamic scope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1115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(supplement) Call-by-value-result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733270"/>
            <a:ext cx="85011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Call-by-value-result (also called as copy-in/copy-out), the actual parameters are initially copied into the formals and the locations of the actuals are computed and saved. </a:t>
            </a:r>
            <a:r>
              <a:rPr lang="en-US" altLang="ja-JP" sz="2800" dirty="0"/>
              <a:t>T</a:t>
            </a:r>
            <a:r>
              <a:rPr lang="en-US" altLang="ja-JP" sz="2800" dirty="0" smtClean="0"/>
              <a:t>he final values of the formals are copied back out to the saved locations.  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(ex.)  </a:t>
            </a:r>
            <a:r>
              <a:rPr lang="en-US" altLang="ja-JP" sz="2800" b="1" dirty="0" smtClean="0"/>
              <a:t>program </a:t>
            </a:r>
            <a:r>
              <a:rPr lang="en-US" altLang="ja-JP" sz="2800" dirty="0" smtClean="0"/>
              <a:t>{a subtle example}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j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b="1" dirty="0" smtClean="0"/>
              <a:t>procedure</a:t>
            </a:r>
            <a:r>
              <a:rPr lang="en-US" altLang="ja-JP" sz="2800" dirty="0" smtClean="0"/>
              <a:t> foo (x, y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);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y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:= 2; j := 3; </a:t>
            </a:r>
            <a:r>
              <a:rPr lang="en-US" altLang="ja-JP" sz="2800" dirty="0" err="1" smtClean="0"/>
              <a:t>foo</a:t>
            </a:r>
            <a:r>
              <a:rPr lang="en-US" altLang="ja-JP" sz="2800" dirty="0" smtClean="0"/>
              <a:t> (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j)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</a:p>
          <a:p>
            <a:r>
              <a:rPr lang="en-US" altLang="ja-JP" sz="2800" dirty="0" smtClean="0"/>
              <a:t>In call-by-reference the value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would become 3, while in call-by-value-result the value of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(and j) would not be changed. </a:t>
            </a:r>
          </a:p>
          <a:p>
            <a:r>
              <a:rPr lang="en-US" altLang="ja-JP" sz="2800" dirty="0"/>
              <a:t>Ada has three ways, </a:t>
            </a:r>
            <a:r>
              <a:rPr lang="en-US" altLang="ja-JP" sz="2800" b="1" dirty="0"/>
              <a:t>in</a:t>
            </a:r>
            <a:r>
              <a:rPr lang="en-US" altLang="ja-JP" sz="2800" dirty="0"/>
              <a:t>, </a:t>
            </a:r>
            <a:r>
              <a:rPr lang="en-US" altLang="ja-JP" sz="2800" b="1" dirty="0"/>
              <a:t>out</a:t>
            </a:r>
            <a:r>
              <a:rPr lang="en-US" altLang="ja-JP" sz="2800" dirty="0"/>
              <a:t>, and </a:t>
            </a:r>
            <a:r>
              <a:rPr lang="en-US" altLang="ja-JP" sz="2800" b="1" dirty="0"/>
              <a:t>in out</a:t>
            </a:r>
            <a:r>
              <a:rPr lang="en-US" altLang="ja-JP" sz="2800" dirty="0"/>
              <a:t>, for parameter passing. </a:t>
            </a:r>
            <a:r>
              <a:rPr lang="en-US" altLang="ja-JP" sz="2800" b="1" dirty="0"/>
              <a:t>in out </a:t>
            </a:r>
            <a:r>
              <a:rPr lang="en-US" altLang="ja-JP" sz="2800" dirty="0"/>
              <a:t>is for call-by-value-result</a:t>
            </a:r>
            <a:r>
              <a:rPr lang="en-US" altLang="ja-JP" sz="2800" dirty="0" smtClean="0"/>
              <a:t>.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kumimoji="1" lang="en-US" altLang="ja-JP" dirty="0" smtClean="0"/>
              <a:t>Scope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785818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scope rules of a language determine the correspondence between an occurrence of a name (such as variables, types, procedures, etc.) and its declaration. </a:t>
            </a:r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In </a:t>
            </a:r>
            <a:r>
              <a:rPr kumimoji="1" lang="en-US" altLang="ja-JP" sz="2800" i="1" dirty="0" smtClean="0"/>
              <a:t>static scope </a:t>
            </a:r>
            <a:r>
              <a:rPr kumimoji="1" lang="en-US" altLang="ja-JP" sz="2800" dirty="0" smtClean="0"/>
              <a:t>(also called as </a:t>
            </a:r>
            <a:r>
              <a:rPr kumimoji="1" lang="en-US" altLang="ja-JP" sz="2800" i="1" dirty="0" smtClean="0"/>
              <a:t>lexical scope</a:t>
            </a:r>
            <a:r>
              <a:rPr kumimoji="1" lang="en-US" altLang="ja-JP" sz="2800" dirty="0" smtClean="0"/>
              <a:t>), scopes of names can be determined statically (i.e., in compile-time).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In </a:t>
            </a:r>
            <a:r>
              <a:rPr lang="en-US" altLang="ja-JP" sz="2800" i="1" dirty="0" smtClean="0"/>
              <a:t>dynamic scope</a:t>
            </a:r>
            <a:r>
              <a:rPr lang="en-US" altLang="ja-JP" sz="2800" dirty="0" smtClean="0"/>
              <a:t>, the binding of name occurrences to declarations is done dynamically (i.e., at run time).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 example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357298"/>
            <a:ext cx="255666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p</a:t>
            </a:r>
            <a:r>
              <a:rPr kumimoji="1" lang="en-US" altLang="ja-JP" sz="2800" dirty="0" smtClean="0"/>
              <a:t>rogram L;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n : char;</a:t>
            </a:r>
          </a:p>
          <a:p>
            <a:r>
              <a:rPr kumimoji="1" lang="en-US" altLang="ja-JP" sz="2800" dirty="0" smtClean="0"/>
              <a:t>    procedure W;</a:t>
            </a:r>
          </a:p>
          <a:p>
            <a:r>
              <a:rPr lang="en-US" altLang="ja-JP" sz="2800" dirty="0" smtClean="0"/>
              <a:t>    begin</a:t>
            </a:r>
          </a:p>
          <a:p>
            <a:r>
              <a:rPr kumimoji="1" lang="en-US" altLang="ja-JP" sz="2800" dirty="0" smtClean="0"/>
              <a:t>        </a:t>
            </a:r>
            <a:r>
              <a:rPr kumimoji="1" lang="en-US" altLang="ja-JP" sz="2800" dirty="0" err="1" smtClean="0"/>
              <a:t>writeln</a:t>
            </a:r>
            <a:r>
              <a:rPr kumimoji="1" lang="en-US" altLang="ja-JP" sz="2800" dirty="0" smtClean="0"/>
              <a:t>(n)</a:t>
            </a:r>
          </a:p>
          <a:p>
            <a:r>
              <a:rPr lang="en-US" altLang="ja-JP" sz="2800" dirty="0" smtClean="0"/>
              <a:t>    end;</a:t>
            </a:r>
          </a:p>
          <a:p>
            <a:r>
              <a:rPr kumimoji="1" lang="en-US" altLang="ja-JP" sz="2800" dirty="0" smtClean="0"/>
              <a:t>    procedure D;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dirty="0" err="1" smtClean="0"/>
              <a:t>var</a:t>
            </a:r>
            <a:r>
              <a:rPr lang="en-US" altLang="ja-JP" sz="2800" dirty="0" smtClean="0"/>
              <a:t> n : char;</a:t>
            </a:r>
          </a:p>
          <a:p>
            <a:r>
              <a:rPr kumimoji="1" lang="en-US" altLang="ja-JP" sz="2800" dirty="0" smtClean="0"/>
              <a:t>    begin</a:t>
            </a:r>
          </a:p>
          <a:p>
            <a:r>
              <a:rPr lang="en-US" altLang="ja-JP" sz="2800" dirty="0" smtClean="0"/>
              <a:t>        n := ‘D’;</a:t>
            </a:r>
          </a:p>
          <a:p>
            <a:r>
              <a:rPr kumimoji="1" lang="en-US" altLang="ja-JP" sz="2800" dirty="0" smtClean="0"/>
              <a:t>        W</a:t>
            </a:r>
          </a:p>
          <a:p>
            <a:r>
              <a:rPr lang="en-US" altLang="ja-JP" sz="2800" dirty="0" smtClean="0"/>
              <a:t>    end;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4357686" y="1357298"/>
            <a:ext cx="4357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{body of the program L}</a:t>
            </a:r>
          </a:p>
          <a:p>
            <a:r>
              <a:rPr lang="en-US" altLang="ja-JP" sz="2800" dirty="0" smtClean="0"/>
              <a:t>begin</a:t>
            </a:r>
          </a:p>
          <a:p>
            <a:r>
              <a:rPr lang="en-US" altLang="ja-JP" sz="2800" dirty="0" smtClean="0"/>
              <a:t>    n := ‘L’;</a:t>
            </a:r>
          </a:p>
          <a:p>
            <a:r>
              <a:rPr lang="en-US" altLang="ja-JP" sz="2800" dirty="0" smtClean="0"/>
              <a:t>    W;</a:t>
            </a:r>
          </a:p>
          <a:p>
            <a:r>
              <a:rPr lang="en-US" altLang="ja-JP" sz="2800" dirty="0" smtClean="0"/>
              <a:t>    D</a:t>
            </a:r>
          </a:p>
          <a:p>
            <a:r>
              <a:rPr lang="en-US" altLang="ja-JP" sz="2800" dirty="0" smtClean="0"/>
              <a:t>end.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kumimoji="1" lang="en-US" altLang="ja-JP" dirty="0" smtClean="0"/>
              <a:t>Static scope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124744"/>
            <a:ext cx="8393016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static scope, intuitively, </a:t>
            </a:r>
            <a:r>
              <a:rPr lang="en-US" altLang="ja-JP" sz="2800" dirty="0"/>
              <a:t>a</a:t>
            </a:r>
            <a:r>
              <a:rPr kumimoji="1" lang="en-US" altLang="ja-JP" sz="2800" dirty="0" smtClean="0"/>
              <a:t>n occurrence of a name </a:t>
            </a:r>
            <a:r>
              <a:rPr kumimoji="1" lang="en-US" altLang="ja-JP" sz="2800" i="1" smtClean="0"/>
              <a:t>x</a:t>
            </a:r>
            <a:r>
              <a:rPr kumimoji="1" lang="en-US" altLang="ja-JP" sz="2800" smtClean="0"/>
              <a:t> </a:t>
            </a:r>
            <a:r>
              <a:rPr lang="en-US" altLang="ja-JP" sz="2800" smtClean="0"/>
              <a:t>corresponds to</a:t>
            </a:r>
            <a:r>
              <a:rPr kumimoji="1" lang="en-US" altLang="ja-JP" sz="2800" smtClean="0"/>
              <a:t> </a:t>
            </a:r>
            <a:r>
              <a:rPr kumimoji="1" lang="en-US" altLang="ja-JP" sz="2800" dirty="0" smtClean="0"/>
              <a:t>the inner-most declaration of x. Almost all languages </a:t>
            </a:r>
            <a:r>
              <a:rPr lang="en-US" altLang="ja-JP" sz="2800" dirty="0" smtClean="0"/>
              <a:t>like </a:t>
            </a:r>
            <a:r>
              <a:rPr kumimoji="1" lang="en-US" altLang="ja-JP" sz="2800" dirty="0" smtClean="0"/>
              <a:t>Pascal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C are static scope. In static scope, the previous example would result in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L</a:t>
            </a:r>
          </a:p>
          <a:p>
            <a:r>
              <a:rPr lang="en-US" altLang="ja-JP" sz="2800" dirty="0" smtClean="0"/>
              <a:t>    L</a:t>
            </a:r>
          </a:p>
          <a:p>
            <a:endParaRPr lang="en-US" altLang="ja-JP" sz="2800" dirty="0"/>
          </a:p>
          <a:p>
            <a:r>
              <a:rPr kumimoji="1" lang="en-US" altLang="ja-JP" sz="2800" dirty="0" smtClean="0"/>
              <a:t>Principle: Consistent renaming of local names in the source </a:t>
            </a:r>
            <a:r>
              <a:rPr lang="en-US" altLang="ja-JP" sz="2800" dirty="0" smtClean="0"/>
              <a:t>program should have no effect on the computation. </a:t>
            </a:r>
            <a:endParaRPr kumimoji="1" lang="en-US" altLang="ja-JP" sz="2800" dirty="0"/>
          </a:p>
          <a:p>
            <a:r>
              <a:rPr kumimoji="1" lang="en-US" altLang="ja-JP" sz="2800" dirty="0" smtClean="0"/>
              <a:t>By following the principle, the scope rule becomes static scope.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4366" y="142852"/>
            <a:ext cx="8229600" cy="1011222"/>
          </a:xfrm>
        </p:spPr>
        <p:txBody>
          <a:bodyPr/>
          <a:lstStyle/>
          <a:p>
            <a:r>
              <a:rPr kumimoji="1" lang="en-US" altLang="ja-JP" dirty="0" smtClean="0"/>
              <a:t>Dynamic scope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5536" y="1124744"/>
            <a:ext cx="8429652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Under dynamic scope, an occurrence of a name is bound to a declaration at run time</a:t>
            </a:r>
            <a:r>
              <a:rPr lang="en-US" altLang="ja-JP" sz="2800" dirty="0"/>
              <a:t>. </a:t>
            </a:r>
            <a:r>
              <a:rPr lang="en-US" altLang="ja-JP" sz="2800"/>
              <a:t>In </a:t>
            </a:r>
            <a:r>
              <a:rPr lang="en-US" altLang="ja-JP" sz="2800" smtClean="0"/>
              <a:t>dynamic </a:t>
            </a:r>
            <a:r>
              <a:rPr lang="en-US" altLang="ja-JP" sz="2800" dirty="0"/>
              <a:t>scope, the previous example would result in </a:t>
            </a:r>
          </a:p>
          <a:p>
            <a:r>
              <a:rPr kumimoji="1" lang="en-US" altLang="ja-JP" sz="2800" dirty="0" smtClean="0"/>
              <a:t>    L</a:t>
            </a:r>
          </a:p>
          <a:p>
            <a:r>
              <a:rPr lang="en-US" altLang="ja-JP" sz="2800" dirty="0" smtClean="0"/>
              <a:t>    D</a:t>
            </a:r>
          </a:p>
          <a:p>
            <a:endParaRPr lang="en-US" altLang="ja-JP" sz="2800" dirty="0"/>
          </a:p>
          <a:p>
            <a:r>
              <a:rPr lang="en-US" altLang="ja-JP" sz="2800" dirty="0" err="1"/>
              <a:t>Emacs</a:t>
            </a:r>
            <a:r>
              <a:rPr lang="en-US" altLang="ja-JP" sz="2800" dirty="0"/>
              <a:t> lisp uses dynamic scope. 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(Idea) In </a:t>
            </a:r>
            <a:r>
              <a:rPr lang="en-US" altLang="ja-JP" sz="2800" dirty="0"/>
              <a:t>d</a:t>
            </a:r>
            <a:r>
              <a:rPr lang="en-US" altLang="ja-JP" sz="2800" dirty="0" smtClean="0"/>
              <a:t>ynamic scope, an occurrence of a name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corresponds to the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that is located in the closest activation record in the stack.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1700808"/>
            <a:ext cx="828092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Procedure</a:t>
            </a:r>
            <a:r>
              <a:rPr lang="en-US" altLang="ja-JP" sz="2800" dirty="0" smtClean="0"/>
              <a:t> is a construct for giving a name to a piece of code. The piece is referred to as the </a:t>
            </a:r>
            <a:r>
              <a:rPr lang="en-US" altLang="ja-JP" sz="2800" i="1" dirty="0" smtClean="0"/>
              <a:t>procedure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body</a:t>
            </a:r>
            <a:r>
              <a:rPr lang="en-US" altLang="ja-JP" sz="2800" dirty="0" smtClean="0"/>
              <a:t>. When the name is called, the body is executed. Each execution of the body is called an </a:t>
            </a:r>
            <a:r>
              <a:rPr lang="en-US" altLang="ja-JP" sz="2800" i="1" dirty="0" smtClean="0"/>
              <a:t>activation</a:t>
            </a:r>
            <a:r>
              <a:rPr lang="en-US" altLang="ja-JP" sz="2800" dirty="0" smtClean="0"/>
              <a:t>. </a:t>
            </a:r>
          </a:p>
          <a:p>
            <a:endParaRPr lang="en-US" altLang="ja-JP" sz="2800" i="1" dirty="0"/>
          </a:p>
          <a:p>
            <a:r>
              <a:rPr lang="en-US" altLang="ja-JP" sz="2800" i="1" dirty="0" smtClean="0"/>
              <a:t>Function</a:t>
            </a:r>
            <a:r>
              <a:rPr lang="en-US" altLang="ja-JP" sz="2800" dirty="0" smtClean="0"/>
              <a:t> is a procedure that returns a value.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eople may not distinguish between procedures and functions.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Procedure calls and function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628800"/>
            <a:ext cx="77867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function call is an expression, while a (non-function) procedure call is a statement. </a:t>
            </a:r>
          </a:p>
          <a:p>
            <a:r>
              <a:rPr lang="en-US" altLang="ja-JP" sz="2800" dirty="0" smtClean="0"/>
              <a:t>(ex.)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r * sin (angle)</a:t>
            </a:r>
          </a:p>
          <a:p>
            <a:r>
              <a:rPr kumimoji="1" lang="en-US" altLang="ja-JP" sz="2800" dirty="0" smtClean="0"/>
              <a:t>    sin (angle)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is an function call expression. It can appear anywhere an expression can appear as far as the syntax is concerned. </a:t>
            </a:r>
          </a:p>
          <a:p>
            <a:r>
              <a:rPr lang="en-US" altLang="ja-JP" sz="2800" dirty="0" smtClean="0"/>
              <a:t>(ex.) 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read (</a:t>
            </a:r>
            <a:r>
              <a:rPr kumimoji="1" lang="en-US" altLang="ja-JP" sz="2800" dirty="0" err="1" smtClean="0"/>
              <a:t>ch</a:t>
            </a:r>
            <a:r>
              <a:rPr kumimoji="1" lang="en-US" altLang="ja-JP" sz="2800" dirty="0" smtClean="0"/>
              <a:t>)</a:t>
            </a:r>
          </a:p>
          <a:p>
            <a:r>
              <a:rPr lang="en-US" altLang="ja-JP" sz="2800" dirty="0" smtClean="0"/>
              <a:t>    read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is a procedure call statement. It can appear anywhere a statement can appear as far as the </a:t>
            </a:r>
            <a:r>
              <a:rPr lang="en-US" altLang="ja-JP" sz="2800" smtClean="0"/>
              <a:t>syntax is concerned</a:t>
            </a:r>
            <a:r>
              <a:rPr lang="en-US" altLang="ja-JP" sz="2800" dirty="0" smtClean="0"/>
              <a:t>. 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403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Syntax of procedure calls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5720" y="857232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Syntax of procedure (or function) calls (in prefix notation)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95743" y="1412776"/>
            <a:ext cx="555252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&lt;procedure name&gt; ( &lt;parameters&gt; 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008" y="1988840"/>
            <a:ext cx="903649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parameters are called </a:t>
            </a:r>
            <a:r>
              <a:rPr kumimoji="1" lang="en-US" altLang="ja-JP" sz="2800" i="1" dirty="0" smtClean="0"/>
              <a:t>actual parameters</a:t>
            </a:r>
            <a:r>
              <a:rPr kumimoji="1" lang="en-US" altLang="ja-JP" sz="2800" dirty="0" smtClean="0"/>
              <a:t>. </a:t>
            </a:r>
          </a:p>
          <a:p>
            <a:r>
              <a:rPr lang="en-US" altLang="ja-JP" sz="2800" dirty="0" smtClean="0"/>
              <a:t>(ex.) angle is an actual parameter in the function call </a:t>
            </a:r>
          </a:p>
          <a:p>
            <a:r>
              <a:rPr lang="en-US" altLang="ja-JP" sz="2800" dirty="0" smtClean="0"/>
              <a:t>sin (angle).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 is an actual parameter in the procedure call </a:t>
            </a:r>
          </a:p>
          <a:p>
            <a:r>
              <a:rPr kumimoji="1" lang="en-US" altLang="ja-JP" sz="2800" dirty="0" smtClean="0"/>
              <a:t>read (</a:t>
            </a:r>
            <a:r>
              <a:rPr kumimoji="1" lang="en-US" altLang="ja-JP" sz="2800" dirty="0" err="1" smtClean="0"/>
              <a:t>ch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In procedure calls, parentheses are usually necessary even if there is no parameters (in C, Modula-2, Java, etc.). In Pascal we do not write parentheses if there is no parameters. 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begin while </a:t>
            </a:r>
            <a:r>
              <a:rPr lang="en-US" altLang="ja-JP" sz="2800" dirty="0" err="1" smtClean="0"/>
              <a:t>eoln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do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readln</a:t>
            </a:r>
            <a:r>
              <a:rPr lang="en-US" altLang="ja-JP" sz="2800" dirty="0" smtClean="0"/>
              <a:t>; read(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err="1" smtClean="0"/>
              <a:t>Eoln</a:t>
            </a:r>
            <a:r>
              <a:rPr lang="en-US" altLang="ja-JP" sz="2800" dirty="0" smtClean="0"/>
              <a:t> is a function call expression, </a:t>
            </a:r>
            <a:r>
              <a:rPr lang="en-US" altLang="ja-JP" sz="2800" dirty="0" err="1" smtClean="0"/>
              <a:t>readln</a:t>
            </a:r>
            <a:r>
              <a:rPr lang="en-US" altLang="ja-JP" sz="2800" dirty="0" smtClean="0"/>
              <a:t> is a procedure call statement, and read(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 is a procedure call statement.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Syntax of procedure declarations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643050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Procedure (or function) declarations consists of the following.</a:t>
            </a:r>
            <a:endParaRPr lang="en-US" altLang="ja-JP" sz="2800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800" dirty="0" smtClean="0"/>
              <a:t>  </a:t>
            </a:r>
            <a:r>
              <a:rPr lang="en-US" altLang="ja-JP" sz="2800" dirty="0" smtClean="0"/>
              <a:t>Name of the procedure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Names and types of parameters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--- The parameters are called </a:t>
            </a:r>
            <a:r>
              <a:rPr lang="en-US" altLang="ja-JP" sz="2800" i="1" dirty="0" smtClean="0"/>
              <a:t>formal parameters</a:t>
            </a:r>
            <a:r>
              <a:rPr lang="en-US" altLang="ja-JP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Result type (in function declarations)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800" dirty="0" smtClean="0"/>
              <a:t>  Local declarations and statements</a:t>
            </a:r>
          </a:p>
          <a:p>
            <a:r>
              <a:rPr lang="en-US" altLang="ja-JP" sz="2800" dirty="0" smtClean="0"/>
              <a:t>Designers of languages freely define the syntax of procedure declarations as far as the above four are clear.</a:t>
            </a:r>
            <a:endParaRPr lang="en-US" altLang="ja-JP" sz="28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An procedure declaration in Pascal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7584" y="1556792"/>
            <a:ext cx="7750074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procedure </a:t>
            </a:r>
            <a:r>
              <a:rPr lang="en-US" altLang="ja-JP" sz="2800" dirty="0" err="1" smtClean="0"/>
              <a:t>getch</a:t>
            </a:r>
            <a:r>
              <a:rPr lang="en-US" altLang="ja-JP" sz="2800" dirty="0" smtClean="0"/>
              <a:t>;</a:t>
            </a:r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read (</a:t>
            </a:r>
            <a:r>
              <a:rPr lang="en-US" altLang="ja-JP" sz="2800" dirty="0" err="1" smtClean="0"/>
              <a:t>ch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</a:p>
          <a:p>
            <a:endParaRPr lang="en-US" altLang="ja-JP" sz="2800" dirty="0"/>
          </a:p>
          <a:p>
            <a:r>
              <a:rPr lang="en-US" altLang="ja-JP" sz="2800" dirty="0" smtClean="0"/>
              <a:t>The name of the above procedure is </a:t>
            </a:r>
            <a:r>
              <a:rPr lang="en-US" altLang="ja-JP" sz="2800" dirty="0" err="1" smtClean="0"/>
              <a:t>getch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It has no parameters. </a:t>
            </a:r>
            <a:endParaRPr lang="ja-JP" alt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 function declaration in Pascal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1410" y="4077072"/>
            <a:ext cx="77890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The name </a:t>
            </a:r>
            <a:r>
              <a:rPr lang="en-US" altLang="ja-JP" sz="2800" dirty="0" smtClean="0"/>
              <a:t>of the function is f. The parameter has the type of i</a:t>
            </a:r>
            <a:r>
              <a:rPr kumimoji="1" lang="en-US" altLang="ja-JP" sz="2800" dirty="0" smtClean="0"/>
              <a:t>nteger and the result type is integer. In Pascal, the assignment f</a:t>
            </a:r>
            <a:r>
              <a:rPr lang="en-US" altLang="ja-JP" sz="2800" dirty="0" smtClean="0"/>
              <a:t>:= …determines the return value of the function. </a:t>
            </a:r>
          </a:p>
          <a:p>
            <a:r>
              <a:rPr lang="en-US" altLang="ja-JP" sz="2800" dirty="0"/>
              <a:t>U</a:t>
            </a:r>
            <a:r>
              <a:rPr lang="en-US" altLang="ja-JP" sz="2800" dirty="0" smtClean="0"/>
              <a:t>sual languages like C, Modula-2, Java, etc. provide return statements.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7224" y="1428736"/>
            <a:ext cx="480227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f</a:t>
            </a:r>
            <a:r>
              <a:rPr kumimoji="1" lang="en-US" altLang="ja-JP" sz="2800" b="1" dirty="0" smtClean="0"/>
              <a:t>unction</a:t>
            </a:r>
            <a:r>
              <a:rPr kumimoji="1" lang="en-US" altLang="ja-JP" sz="2800" dirty="0" smtClean="0"/>
              <a:t> f (x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err="1" smtClean="0"/>
              <a:t>var</a:t>
            </a:r>
            <a:r>
              <a:rPr lang="en-US" altLang="ja-JP" sz="2800" b="1" dirty="0" smtClean="0"/>
              <a:t> </a:t>
            </a:r>
            <a:r>
              <a:rPr lang="en-US" altLang="ja-JP" sz="2800" dirty="0" smtClean="0"/>
              <a:t>square : </a:t>
            </a:r>
            <a:r>
              <a:rPr lang="en-US" altLang="ja-JP" sz="2800" b="1" dirty="0" smtClean="0"/>
              <a:t>integer</a:t>
            </a:r>
            <a:r>
              <a:rPr lang="en-US" altLang="ja-JP" sz="2800" dirty="0" smtClean="0"/>
              <a:t>;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begin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 square := x * x;</a:t>
            </a:r>
          </a:p>
          <a:p>
            <a:r>
              <a:rPr lang="en-US" altLang="ja-JP" sz="2800" dirty="0" smtClean="0"/>
              <a:t>    f := square + 1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Recursive functions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1357298"/>
            <a:ext cx="596188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b="1" dirty="0" smtClean="0"/>
              <a:t>function</a:t>
            </a:r>
            <a:r>
              <a:rPr kumimoji="1" lang="en-US" altLang="ja-JP" sz="2800" dirty="0" smtClean="0"/>
              <a:t> f (n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) : </a:t>
            </a:r>
            <a:r>
              <a:rPr kumimoji="1" lang="en-US" altLang="ja-JP" sz="2800" b="1" dirty="0" smtClean="0"/>
              <a:t>integer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begin</a:t>
            </a:r>
          </a:p>
          <a:p>
            <a:r>
              <a:rPr kumimoji="1" lang="en-US" altLang="ja-JP" sz="2800" dirty="0" smtClean="0"/>
              <a:t>     </a:t>
            </a:r>
            <a:r>
              <a:rPr kumimoji="1" lang="en-US" altLang="ja-JP" sz="2800" b="1" dirty="0" smtClean="0"/>
              <a:t>if</a:t>
            </a:r>
            <a:r>
              <a:rPr kumimoji="1" lang="en-US" altLang="ja-JP" sz="2800" dirty="0" smtClean="0"/>
              <a:t> n = 0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f := 1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f := n * f (n-1);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200776"/>
            <a:ext cx="7456912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function f computes the factorial of the given parameter. For example, the computation of f(3) can be illustrated as follows.</a:t>
            </a:r>
          </a:p>
          <a:p>
            <a:r>
              <a:rPr kumimoji="1" lang="en-US" altLang="ja-JP" sz="2800" dirty="0" smtClean="0"/>
              <a:t>f (3) = 3 * f (2)                                                          = 6</a:t>
            </a:r>
          </a:p>
          <a:p>
            <a:r>
              <a:rPr lang="en-US" altLang="ja-JP" sz="2800" dirty="0" smtClean="0"/>
              <a:t>                   f (2) = 2 * f (1)                                = 2</a:t>
            </a:r>
          </a:p>
          <a:p>
            <a:r>
              <a:rPr kumimoji="1" lang="en-US" altLang="ja-JP" sz="2800" dirty="0" smtClean="0"/>
              <a:t>                                     f (1) = 1 * f (0)        = 1</a:t>
            </a:r>
          </a:p>
          <a:p>
            <a:r>
              <a:rPr lang="en-US" altLang="ja-JP" sz="2800" dirty="0" smtClean="0"/>
              <a:t>                                                       f (0) = 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2373</Words>
  <Application>Microsoft Macintosh PowerPoint</Application>
  <PresentationFormat>画面に合わせる (4:3)</PresentationFormat>
  <Paragraphs>202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Principles of programming languages 4: Parameter passing,   Scope rules</vt:lpstr>
      <vt:lpstr>How do we get to values from variables?</vt:lpstr>
      <vt:lpstr>Procedures</vt:lpstr>
      <vt:lpstr>Procedure calls and function calls</vt:lpstr>
      <vt:lpstr>Syntax of procedure calls</vt:lpstr>
      <vt:lpstr>Syntax of procedure declarations</vt:lpstr>
      <vt:lpstr>An procedure declaration in Pascal</vt:lpstr>
      <vt:lpstr>A function declaration in Pascal</vt:lpstr>
      <vt:lpstr>Recursive functions</vt:lpstr>
      <vt:lpstr>Parameter passing methods</vt:lpstr>
      <vt:lpstr>Parameter passing methods</vt:lpstr>
      <vt:lpstr>Call by value</vt:lpstr>
      <vt:lpstr>An example that does not work</vt:lpstr>
      <vt:lpstr>Another example that does not work </vt:lpstr>
      <vt:lpstr>Call by reference</vt:lpstr>
      <vt:lpstr>Procedure for swapping in Pascal</vt:lpstr>
      <vt:lpstr>Exercise</vt:lpstr>
      <vt:lpstr>About the language C</vt:lpstr>
      <vt:lpstr>Call by name</vt:lpstr>
      <vt:lpstr>(supplement) Call-by-value-result</vt:lpstr>
      <vt:lpstr>Scope rules</vt:lpstr>
      <vt:lpstr>An example</vt:lpstr>
      <vt:lpstr>Static scope</vt:lpstr>
      <vt:lpstr>Dynamic scope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第８回</dc:title>
  <dc:creator>sasano</dc:creator>
  <cp:lastModifiedBy>Isao Sasano</cp:lastModifiedBy>
  <cp:revision>522</cp:revision>
  <dcterms:created xsi:type="dcterms:W3CDTF">2009-11-17T06:04:40Z</dcterms:created>
  <dcterms:modified xsi:type="dcterms:W3CDTF">2017-10-25T02:44:16Z</dcterms:modified>
</cp:coreProperties>
</file>