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7" r:id="rId3"/>
    <p:sldId id="289" r:id="rId4"/>
    <p:sldId id="261" r:id="rId5"/>
    <p:sldId id="262" r:id="rId6"/>
    <p:sldId id="263" r:id="rId7"/>
    <p:sldId id="264" r:id="rId8"/>
    <p:sldId id="257" r:id="rId9"/>
    <p:sldId id="267" r:id="rId10"/>
    <p:sldId id="268" r:id="rId11"/>
    <p:sldId id="269" r:id="rId12"/>
    <p:sldId id="270" r:id="rId13"/>
    <p:sldId id="271" r:id="rId14"/>
    <p:sldId id="272" r:id="rId15"/>
    <p:sldId id="273" r:id="rId16"/>
    <p:sldId id="274" r:id="rId17"/>
    <p:sldId id="275" r:id="rId18"/>
    <p:sldId id="285" r:id="rId19"/>
    <p:sldId id="276" r:id="rId20"/>
    <p:sldId id="277" r:id="rId21"/>
    <p:sldId id="286" r:id="rId22"/>
    <p:sldId id="279" r:id="rId23"/>
    <p:sldId id="280" r:id="rId24"/>
    <p:sldId id="2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p:cViewPr varScale="1">
        <p:scale>
          <a:sx n="103" d="100"/>
          <a:sy n="103" d="100"/>
        </p:scale>
        <p:origin x="-113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CE8F3F-0A2D-40E0-A6E3-F946466A3D63}" type="datetimeFigureOut">
              <a:rPr kumimoji="1" lang="ja-JP" altLang="en-US" smtClean="0"/>
              <a:pPr/>
              <a:t>16/09/28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159E61-542A-470C-8378-EC17405A3C7E}" type="slidenum">
              <a:rPr kumimoji="1" lang="ja-JP" altLang="en-US" smtClean="0"/>
              <a:pPr/>
              <a:t>‹#›</a:t>
            </a:fld>
            <a:endParaRPr kumimoji="1" lang="ja-JP" altLang="en-US"/>
          </a:p>
        </p:txBody>
      </p:sp>
    </p:spTree>
    <p:extLst>
      <p:ext uri="{BB962C8B-B14F-4D97-AF65-F5344CB8AC3E}">
        <p14:creationId xmlns:p14="http://schemas.microsoft.com/office/powerpoint/2010/main" val="20864286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5</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6</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7</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2159E61-542A-470C-8378-EC17405A3C7E}" type="slidenum">
              <a:rPr kumimoji="1" lang="ja-JP" altLang="en-US" smtClean="0"/>
              <a:pPr/>
              <a:t>8</a:t>
            </a:fld>
            <a:endParaRPr kumimoji="1" lang="ja-JP" altLang="en-US"/>
          </a:p>
        </p:txBody>
      </p:sp>
    </p:spTree>
    <p:extLst>
      <p:ext uri="{BB962C8B-B14F-4D97-AF65-F5344CB8AC3E}">
        <p14:creationId xmlns:p14="http://schemas.microsoft.com/office/powerpoint/2010/main" val="3001384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22</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23</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16/09/28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16/09/28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16/09/28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16/09/28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16/09/28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16/09/28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16/09/28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16/09/28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16/09/28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16/09/28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16/09/28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16/09/28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asano@sic.shibaura-it.ac.jp" TargetMode="External"/><Relationship Id="rId3" Type="http://schemas.openxmlformats.org/officeDocument/2006/relationships/hyperlink" Target="http://www.sic.shibaura-it.ac.jp/~sasano/index-j.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628800"/>
            <a:ext cx="7992888" cy="2520280"/>
          </a:xfrm>
        </p:spPr>
        <p:txBody>
          <a:bodyPr>
            <a:normAutofit fontScale="90000"/>
          </a:bodyPr>
          <a:lstStyle/>
          <a:p>
            <a:r>
              <a:rPr lang="en-US" altLang="ja-JP" dirty="0" smtClean="0"/>
              <a:t>Principles of programming </a:t>
            </a:r>
            <a:r>
              <a:rPr lang="en-US" altLang="ja-JP" dirty="0"/>
              <a:t>l</a:t>
            </a:r>
            <a:r>
              <a:rPr lang="en-US" altLang="ja-JP" dirty="0" smtClean="0"/>
              <a:t>anguages </a:t>
            </a:r>
            <a:br>
              <a:rPr lang="en-US" altLang="ja-JP" dirty="0" smtClean="0"/>
            </a:br>
            <a:r>
              <a:rPr lang="en-US" altLang="ja-JP" dirty="0" smtClean="0"/>
              <a:t>1: Introduction </a:t>
            </a:r>
            <a:br>
              <a:rPr lang="en-US" altLang="ja-JP" dirty="0" smtClean="0"/>
            </a:br>
            <a:r>
              <a:rPr lang="en-US" altLang="ja-JP" sz="3600" dirty="0"/>
              <a:t>(</a:t>
            </a:r>
            <a:r>
              <a:rPr lang="en-US" altLang="ja-JP" sz="3600" dirty="0" smtClean="0"/>
              <a:t>with a simple language)</a:t>
            </a:r>
            <a:endParaRPr kumimoji="1" lang="ja-JP" altLang="en-US" sz="3600" dirty="0"/>
          </a:p>
        </p:txBody>
      </p:sp>
      <p:sp>
        <p:nvSpPr>
          <p:cNvPr id="6" name="サブタイトル 2"/>
          <p:cNvSpPr>
            <a:spLocks noGrp="1"/>
          </p:cNvSpPr>
          <p:nvPr>
            <p:ph type="subTitle" idx="1"/>
          </p:nvPr>
        </p:nvSpPr>
        <p:spPr>
          <a:xfrm>
            <a:off x="3059832" y="5733256"/>
            <a:ext cx="2880320" cy="576064"/>
          </a:xfrm>
        </p:spPr>
        <p:txBody>
          <a:bodyPr>
            <a:normAutofit lnSpcReduction="10000"/>
          </a:bodyPr>
          <a:lstStyle/>
          <a:p>
            <a:r>
              <a:rPr kumimoji="1" lang="en-US" altLang="ja-JP" dirty="0" smtClean="0">
                <a:solidFill>
                  <a:schemeClr val="tx1"/>
                </a:solidFill>
              </a:rPr>
              <a:t>Isao Sasano</a:t>
            </a:r>
            <a:endParaRPr kumimoji="1" lang="ja-JP" altLang="en-US" dirty="0">
              <a:solidFill>
                <a:schemeClr val="tx1"/>
              </a:solidFill>
            </a:endParaRPr>
          </a:p>
        </p:txBody>
      </p:sp>
      <p:sp>
        <p:nvSpPr>
          <p:cNvPr id="7" name="テキスト ボックス 6"/>
          <p:cNvSpPr txBox="1"/>
          <p:nvPr/>
        </p:nvSpPr>
        <p:spPr>
          <a:xfrm>
            <a:off x="755576" y="4365104"/>
            <a:ext cx="7776863" cy="1077218"/>
          </a:xfrm>
          <a:prstGeom prst="rect">
            <a:avLst/>
          </a:prstGeom>
          <a:noFill/>
        </p:spPr>
        <p:txBody>
          <a:bodyPr wrap="square" rtlCol="0">
            <a:spAutoFit/>
          </a:bodyPr>
          <a:lstStyle/>
          <a:p>
            <a:pPr algn="ctr"/>
            <a:r>
              <a:rPr kumimoji="1" lang="en-US" altLang="ja-JP" sz="3200" dirty="0" smtClean="0"/>
              <a:t>Department of </a:t>
            </a:r>
          </a:p>
          <a:p>
            <a:pPr algn="ctr"/>
            <a:r>
              <a:rPr kumimoji="1" lang="en-US" altLang="ja-JP" sz="3200" dirty="0" smtClean="0"/>
              <a:t>Information Science and </a:t>
            </a:r>
            <a:r>
              <a:rPr lang="en-US" altLang="ja-JP" sz="3200" dirty="0" smtClean="0"/>
              <a:t>Engineering</a:t>
            </a:r>
            <a:r>
              <a:rPr kumimoji="1" lang="en-US" altLang="ja-JP" sz="3200" dirty="0" smtClean="0"/>
              <a:t> </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What languages provide (2)</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Abstraction</a:t>
            </a:r>
          </a:p>
          <a:p>
            <a:pPr lvl="1"/>
            <a:r>
              <a:rPr lang="en-US" altLang="ja-JP" dirty="0" smtClean="0"/>
              <a:t>(ex. 1) Variables in imperative languages</a:t>
            </a:r>
          </a:p>
          <a:p>
            <a:pPr lvl="2"/>
            <a:r>
              <a:rPr lang="en-US" altLang="ja-JP" dirty="0" smtClean="0"/>
              <a:t>A variable abstracts some address in memory.</a:t>
            </a:r>
          </a:p>
          <a:p>
            <a:pPr lvl="2"/>
            <a:r>
              <a:rPr lang="en-US" altLang="ja-JP" dirty="0" smtClean="0"/>
              <a:t>Variables are instantiated in compile time and runtime.</a:t>
            </a:r>
          </a:p>
          <a:p>
            <a:pPr lvl="1"/>
            <a:r>
              <a:rPr lang="en-US" altLang="ja-JP" dirty="0" smtClean="0"/>
              <a:t>(ex. </a:t>
            </a:r>
            <a:r>
              <a:rPr lang="en-US" altLang="ja-JP" dirty="0" smtClean="0"/>
              <a:t>2) </a:t>
            </a:r>
            <a:r>
              <a:rPr lang="en-US" altLang="ja-JP" dirty="0" smtClean="0"/>
              <a:t>Functions in imperative languages</a:t>
            </a:r>
          </a:p>
          <a:p>
            <a:pPr lvl="2"/>
            <a:r>
              <a:rPr lang="en-US" altLang="ja-JP" dirty="0" smtClean="0"/>
              <a:t>A function definition abstracts some computation.</a:t>
            </a:r>
          </a:p>
          <a:p>
            <a:pPr lvl="2"/>
            <a:r>
              <a:rPr lang="en-US" altLang="ja-JP" dirty="0" smtClean="0"/>
              <a:t>A function call (application) instantiates the function body by assigning the actual parameters to the corresponding formal parameters.</a:t>
            </a:r>
          </a:p>
          <a:p>
            <a:pPr lvl="1"/>
            <a:r>
              <a:rPr lang="en-US" altLang="ja-JP" dirty="0" smtClean="0"/>
              <a:t>(ex. </a:t>
            </a:r>
            <a:r>
              <a:rPr lang="en-US" altLang="ja-JP" dirty="0" smtClean="0"/>
              <a:t>3, </a:t>
            </a:r>
            <a:r>
              <a:rPr lang="en-US" altLang="ja-JP" dirty="0" smtClean="0"/>
              <a:t>advanced) Polymorphic types in functional languages</a:t>
            </a:r>
          </a:p>
          <a:p>
            <a:pPr lvl="2"/>
            <a:r>
              <a:rPr lang="en-US" altLang="ja-JP" dirty="0" smtClean="0"/>
              <a:t>Types are abstracted and instantiated. </a:t>
            </a:r>
          </a:p>
          <a:p>
            <a:r>
              <a:rPr lang="en-US" altLang="ja-JP" dirty="0"/>
              <a:t>Checking </a:t>
            </a:r>
            <a:r>
              <a:rPr lang="en-US" altLang="ja-JP" dirty="0" smtClean="0"/>
              <a:t>mechanisms</a:t>
            </a:r>
          </a:p>
          <a:p>
            <a:pPr lvl="1"/>
            <a:r>
              <a:rPr lang="en-US" altLang="ja-JP" dirty="0"/>
              <a:t>(</a:t>
            </a:r>
            <a:r>
              <a:rPr lang="en-US" altLang="ja-JP" dirty="0" smtClean="0"/>
              <a:t>ex. ) </a:t>
            </a:r>
            <a:r>
              <a:rPr lang="en-US" altLang="ja-JP" dirty="0"/>
              <a:t>Syntax checking </a:t>
            </a:r>
            <a:r>
              <a:rPr lang="en-US" altLang="ja-JP" dirty="0" smtClean="0"/>
              <a:t>(parsing)</a:t>
            </a:r>
            <a:r>
              <a:rPr lang="en-US" altLang="ja-JP" dirty="0"/>
              <a:t>, type </a:t>
            </a:r>
            <a:r>
              <a:rPr lang="en-US" altLang="ja-JP" dirty="0" smtClean="0"/>
              <a:t>checking</a:t>
            </a:r>
          </a:p>
          <a:p>
            <a:pPr lvl="2"/>
            <a:r>
              <a:rPr lang="en-US" altLang="ja-JP" dirty="0"/>
              <a:t>In compile time syntax errors and type errors are detected.</a:t>
            </a:r>
            <a:endParaRPr lang="en-US" altLang="ja-JP" dirty="0" smtClean="0"/>
          </a:p>
          <a:p>
            <a:pPr lvl="1">
              <a:buNone/>
            </a:pP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Syntax of programming languages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(ex)</a:t>
            </a:r>
            <a:r>
              <a:rPr kumimoji="1" lang="ja-JP" altLang="en-US" dirty="0" smtClean="0"/>
              <a:t> </a:t>
            </a:r>
            <a:r>
              <a:rPr kumimoji="1" lang="en-US" altLang="ja-JP" dirty="0" smtClean="0"/>
              <a:t>Syntax of the </a:t>
            </a:r>
            <a:r>
              <a:rPr lang="en-US" altLang="ja-JP" dirty="0"/>
              <a:t>l</a:t>
            </a:r>
            <a:r>
              <a:rPr kumimoji="1" lang="en-US" altLang="ja-JP" dirty="0" smtClean="0"/>
              <a:t>anguages of sequence of numbers in BNF notation</a:t>
            </a:r>
            <a:endParaRPr lang="en-US" altLang="ja-JP" dirty="0" smtClean="0"/>
          </a:p>
          <a:p>
            <a:pPr>
              <a:buNone/>
            </a:pPr>
            <a:r>
              <a:rPr lang="en-US" altLang="ja-JP" dirty="0" smtClean="0"/>
              <a:t>    &lt;d&gt; ::= 0|1|2|3|4|5|6|7|8|9</a:t>
            </a:r>
          </a:p>
          <a:p>
            <a:pPr>
              <a:buNone/>
            </a:pPr>
            <a:r>
              <a:rPr kumimoji="1" lang="en-US" altLang="ja-JP" dirty="0" smtClean="0"/>
              <a:t>    &lt;</a:t>
            </a:r>
            <a:r>
              <a:rPr kumimoji="1" lang="en-US" altLang="ja-JP" dirty="0" err="1" smtClean="0"/>
              <a:t>digit_seq</a:t>
            </a:r>
            <a:r>
              <a:rPr kumimoji="1" lang="en-US" altLang="ja-JP" dirty="0" smtClean="0"/>
              <a:t>&gt; </a:t>
            </a:r>
            <a:r>
              <a:rPr lang="en-US" altLang="ja-JP" dirty="0" smtClean="0"/>
              <a:t>::= &lt;d&gt;</a:t>
            </a:r>
          </a:p>
          <a:p>
            <a:pPr>
              <a:buNone/>
            </a:pPr>
            <a:r>
              <a:rPr kumimoji="1" lang="en-US" altLang="ja-JP" dirty="0" smtClean="0"/>
              <a:t>                          |   &lt;d&gt;&lt;digit-</a:t>
            </a:r>
            <a:r>
              <a:rPr kumimoji="1" lang="en-US" altLang="ja-JP" dirty="0" err="1" smtClean="0"/>
              <a:t>seq</a:t>
            </a:r>
            <a:r>
              <a:rPr kumimoji="1" lang="en-US" altLang="ja-JP" dirty="0" smtClean="0"/>
              <a:t>&gt;</a:t>
            </a:r>
          </a:p>
          <a:p>
            <a:pPr>
              <a:buNone/>
            </a:pPr>
            <a:r>
              <a:rPr lang="en-US" altLang="ja-JP" dirty="0" smtClean="0"/>
              <a:t>    &lt;real-number&gt; ::= &lt;digit-</a:t>
            </a:r>
            <a:r>
              <a:rPr lang="en-US" altLang="ja-JP" dirty="0" err="1" smtClean="0"/>
              <a:t>seq</a:t>
            </a:r>
            <a:r>
              <a:rPr lang="en-US" altLang="ja-JP" dirty="0" smtClean="0"/>
              <a:t>&gt; . &lt;digit-</a:t>
            </a:r>
            <a:r>
              <a:rPr lang="en-US" altLang="ja-JP" dirty="0" err="1" smtClean="0"/>
              <a:t>seq</a:t>
            </a:r>
            <a:r>
              <a:rPr lang="en-US" altLang="ja-JP" dirty="0" smtClean="0"/>
              <a:t>&gt;</a:t>
            </a:r>
            <a:endParaRPr kumimoji="1" lang="en-US" altLang="ja-JP" dirty="0" smtClean="0"/>
          </a:p>
          <a:p>
            <a:pPr>
              <a:buNone/>
            </a:pPr>
            <a:endParaRPr kumimoji="1" lang="ja-JP" altLang="en-US" dirty="0"/>
          </a:p>
        </p:txBody>
      </p:sp>
      <p:sp>
        <p:nvSpPr>
          <p:cNvPr id="4" name="テキスト ボックス 3"/>
          <p:cNvSpPr txBox="1"/>
          <p:nvPr/>
        </p:nvSpPr>
        <p:spPr>
          <a:xfrm>
            <a:off x="467544" y="5085184"/>
            <a:ext cx="8064896" cy="1384995"/>
          </a:xfrm>
          <a:prstGeom prst="rect">
            <a:avLst/>
          </a:prstGeom>
          <a:noFill/>
        </p:spPr>
        <p:txBody>
          <a:bodyPr wrap="square" rtlCol="0">
            <a:spAutoFit/>
          </a:bodyPr>
          <a:lstStyle/>
          <a:p>
            <a:r>
              <a:rPr kumimoji="1" lang="en-US" altLang="ja-JP" sz="2800" dirty="0" smtClean="0"/>
              <a:t>Usually the </a:t>
            </a:r>
            <a:r>
              <a:rPr kumimoji="1" lang="en-US" altLang="ja-JP" sz="2800" dirty="0" smtClean="0"/>
              <a:t>grammar </a:t>
            </a:r>
            <a:r>
              <a:rPr kumimoji="1" lang="en-US" altLang="ja-JP" sz="2800" dirty="0" smtClean="0"/>
              <a:t>of programming languages belong to context-free grammars. BNF notation is a concise way to describe context-free grammars.</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Semantics of programming languages</a:t>
            </a:r>
            <a:endParaRPr kumimoji="1" lang="ja-JP" altLang="en-US" dirty="0"/>
          </a:p>
        </p:txBody>
      </p:sp>
      <p:sp>
        <p:nvSpPr>
          <p:cNvPr id="3" name="コンテンツ プレースホルダ 2"/>
          <p:cNvSpPr>
            <a:spLocks noGrp="1"/>
          </p:cNvSpPr>
          <p:nvPr>
            <p:ph idx="1"/>
          </p:nvPr>
        </p:nvSpPr>
        <p:spPr>
          <a:xfrm>
            <a:off x="457200" y="1600201"/>
            <a:ext cx="8075240" cy="3989040"/>
          </a:xfrm>
        </p:spPr>
        <p:txBody>
          <a:bodyPr>
            <a:normAutofit lnSpcReduction="10000"/>
          </a:bodyPr>
          <a:lstStyle/>
          <a:p>
            <a:pPr>
              <a:buNone/>
            </a:pPr>
            <a:r>
              <a:rPr lang="en-US" altLang="ja-JP" dirty="0" smtClean="0"/>
              <a:t>(ex.) Syntax of the language of dates</a:t>
            </a:r>
            <a:endParaRPr kumimoji="1" lang="en-US" altLang="ja-JP" dirty="0" smtClean="0"/>
          </a:p>
          <a:p>
            <a:pPr>
              <a:buNone/>
            </a:pPr>
            <a:r>
              <a:rPr kumimoji="1" lang="en-US" altLang="ja-JP" dirty="0" smtClean="0"/>
              <a:t>&lt;date&gt; ::= &lt;d&gt;&lt;d&gt; / &lt;d&gt;&lt;d&gt; / &lt;d&gt;&lt;d&gt;&lt;d&gt;&lt;d&gt;</a:t>
            </a:r>
          </a:p>
          <a:p>
            <a:pPr>
              <a:buNone/>
            </a:pPr>
            <a:endParaRPr kumimoji="1" lang="en-US" altLang="ja-JP" dirty="0" smtClean="0"/>
          </a:p>
          <a:p>
            <a:pPr>
              <a:buNone/>
            </a:pPr>
            <a:r>
              <a:rPr kumimoji="1" lang="en-US" altLang="ja-JP" dirty="0" smtClean="0"/>
              <a:t>01/02/2001</a:t>
            </a:r>
          </a:p>
          <a:p>
            <a:pPr>
              <a:buNone/>
            </a:pPr>
            <a:r>
              <a:rPr lang="en-US" altLang="ja-JP" dirty="0" smtClean="0"/>
              <a:t>  In US this represents January 2, 2001</a:t>
            </a:r>
            <a:r>
              <a:rPr lang="en-US" altLang="ja-JP" dirty="0"/>
              <a:t>.</a:t>
            </a:r>
            <a:endParaRPr lang="en-US" altLang="ja-JP" dirty="0" smtClean="0"/>
          </a:p>
          <a:p>
            <a:pPr>
              <a:buNone/>
            </a:pPr>
            <a:r>
              <a:rPr kumimoji="1" lang="en-US" altLang="ja-JP" dirty="0" smtClean="0"/>
              <a:t>  </a:t>
            </a:r>
            <a:r>
              <a:rPr lang="en-US" altLang="ja-JP" dirty="0" smtClean="0"/>
              <a:t>In some other countries is represents</a:t>
            </a:r>
            <a:r>
              <a:rPr lang="en-US" altLang="ja-JP" dirty="0"/>
              <a:t> </a:t>
            </a:r>
            <a:r>
              <a:rPr lang="en-US" altLang="ja-JP" dirty="0" smtClean="0"/>
              <a:t>February 1, 2001. </a:t>
            </a:r>
            <a:endParaRPr kumimoji="1" lang="en-US" altLang="ja-JP" dirty="0" smtClean="0"/>
          </a:p>
          <a:p>
            <a:pPr>
              <a:buNone/>
            </a:pPr>
            <a:endParaRPr kumimoji="1" lang="ja-JP" altLang="en-US" dirty="0"/>
          </a:p>
        </p:txBody>
      </p:sp>
      <p:sp>
        <p:nvSpPr>
          <p:cNvPr id="6" name="テキスト ボックス 5"/>
          <p:cNvSpPr txBox="1"/>
          <p:nvPr/>
        </p:nvSpPr>
        <p:spPr>
          <a:xfrm>
            <a:off x="1000100" y="5643578"/>
            <a:ext cx="6786610" cy="830997"/>
          </a:xfrm>
          <a:prstGeom prst="rect">
            <a:avLst/>
          </a:prstGeom>
          <a:noFill/>
          <a:ln>
            <a:solidFill>
              <a:schemeClr val="tx1"/>
            </a:solidFill>
          </a:ln>
        </p:spPr>
        <p:txBody>
          <a:bodyPr wrap="square" rtlCol="0">
            <a:spAutoFit/>
          </a:bodyPr>
          <a:lstStyle/>
          <a:p>
            <a:r>
              <a:rPr lang="en-US" altLang="ja-JP" sz="2400" dirty="0" smtClean="0"/>
              <a:t>A programming language is specified by defining its syntax and semantics. </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Definitions and explanations of </a:t>
            </a:r>
            <a:r>
              <a:rPr lang="en-US" altLang="ja-JP" smtClean="0"/>
              <a:t>programming languages</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Tutorial</a:t>
            </a:r>
          </a:p>
          <a:p>
            <a:pPr lvl="1"/>
            <a:r>
              <a:rPr lang="en-US" altLang="ja-JP" dirty="0" smtClean="0"/>
              <a:t>Tutorial of a programming language introduces its outline.</a:t>
            </a:r>
          </a:p>
          <a:p>
            <a:r>
              <a:rPr kumimoji="1" lang="en-US" altLang="ja-JP" dirty="0" smtClean="0"/>
              <a:t>Reference manual</a:t>
            </a:r>
          </a:p>
          <a:p>
            <a:pPr lvl="1"/>
            <a:r>
              <a:rPr lang="en-US" altLang="ja-JP" dirty="0" smtClean="0"/>
              <a:t>Reference manual of a programming language describes its syntax </a:t>
            </a:r>
            <a:r>
              <a:rPr lang="en-US" altLang="ja-JP" dirty="0"/>
              <a:t>in BNF and </a:t>
            </a:r>
            <a:r>
              <a:rPr lang="en-US" altLang="ja-JP" dirty="0" smtClean="0"/>
              <a:t>semantics </a:t>
            </a:r>
            <a:r>
              <a:rPr lang="en-US" altLang="ja-JP" dirty="0" smtClean="0"/>
              <a:t>in</a:t>
            </a:r>
            <a:r>
              <a:rPr lang="en-US" altLang="ja-JP" dirty="0" smtClean="0"/>
              <a:t> </a:t>
            </a:r>
            <a:r>
              <a:rPr lang="en-US" altLang="ja-JP" dirty="0" smtClean="0"/>
              <a:t>some natural language (typically English). Syntax is formally defined by BNF and semantics is informally described. </a:t>
            </a:r>
          </a:p>
          <a:p>
            <a:r>
              <a:rPr kumimoji="1" lang="en-US" altLang="ja-JP" dirty="0" smtClean="0"/>
              <a:t>Formal definition</a:t>
            </a:r>
          </a:p>
          <a:p>
            <a:pPr lvl="1"/>
            <a:r>
              <a:rPr lang="en-US" altLang="ja-JP" dirty="0" smtClean="0"/>
              <a:t>Formal definition of a programming language is a description of syntax (in BNF) and semantics in some formal description such as operational semantics, </a:t>
            </a:r>
            <a:r>
              <a:rPr lang="en-US" altLang="ja-JP" dirty="0" err="1" smtClean="0"/>
              <a:t>denotational</a:t>
            </a:r>
            <a:r>
              <a:rPr lang="en-US" altLang="ja-JP" dirty="0" smtClean="0"/>
              <a:t> </a:t>
            </a:r>
            <a:r>
              <a:rPr lang="en-US" altLang="ja-JP" dirty="0" smtClean="0"/>
              <a:t>semantics</a:t>
            </a:r>
            <a:r>
              <a:rPr lang="en-US" altLang="ja-JP" dirty="0" smtClean="0"/>
              <a:t>, and axiomatic semantics which suits formal arguments. </a:t>
            </a:r>
            <a:endParaRPr kumimoji="1"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A simple language -</a:t>
            </a:r>
            <a:r>
              <a:rPr lang="en-US" altLang="ja-JP" dirty="0"/>
              <a:t>--Little </a:t>
            </a:r>
            <a:r>
              <a:rPr lang="en-US" altLang="ja-JP" dirty="0" smtClean="0"/>
              <a:t>Quilt</a:t>
            </a:r>
            <a:endParaRPr kumimoji="1" lang="ja-JP" altLang="en-US" dirty="0"/>
          </a:p>
        </p:txBody>
      </p:sp>
      <p:sp>
        <p:nvSpPr>
          <p:cNvPr id="6" name="テキスト ボックス 5"/>
          <p:cNvSpPr txBox="1"/>
          <p:nvPr/>
        </p:nvSpPr>
        <p:spPr>
          <a:xfrm>
            <a:off x="3707904" y="5661248"/>
            <a:ext cx="1368152" cy="584776"/>
          </a:xfrm>
          <a:prstGeom prst="rect">
            <a:avLst/>
          </a:prstGeom>
          <a:noFill/>
        </p:spPr>
        <p:txBody>
          <a:bodyPr wrap="square" rtlCol="0">
            <a:spAutoFit/>
          </a:bodyPr>
          <a:lstStyle/>
          <a:p>
            <a:r>
              <a:rPr kumimoji="1" lang="en-US" altLang="ja-JP" sz="3200" dirty="0" smtClean="0"/>
              <a:t>A quilt</a:t>
            </a:r>
          </a:p>
        </p:txBody>
      </p:sp>
      <p:pic>
        <p:nvPicPr>
          <p:cNvPr id="3" name="Picture 2" descr="C:\Users\sasano\Desktop\aa.jpg"/>
          <p:cNvPicPr>
            <a:picLocks noChangeAspect="1" noChangeArrowheads="1"/>
          </p:cNvPicPr>
          <p:nvPr/>
        </p:nvPicPr>
        <p:blipFill>
          <a:blip r:embed="rId2" cstate="print"/>
          <a:srcRect/>
          <a:stretch>
            <a:fillRect/>
          </a:stretch>
        </p:blipFill>
        <p:spPr bwMode="auto">
          <a:xfrm>
            <a:off x="2771800" y="1988840"/>
            <a:ext cx="3528392" cy="3384376"/>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Little </a:t>
            </a:r>
            <a:r>
              <a:rPr kumimoji="1" lang="en-US" altLang="ja-JP" dirty="0" err="1" smtClean="0"/>
              <a:t>Quil</a:t>
            </a:r>
            <a:r>
              <a:rPr kumimoji="1" lang="ja-JP" altLang="en-US" dirty="0" smtClean="0"/>
              <a:t>ｔ</a:t>
            </a:r>
            <a:r>
              <a:rPr kumimoji="1" lang="en-US" altLang="ja-JP" dirty="0" smtClean="0"/>
              <a:t> language</a:t>
            </a:r>
            <a:endParaRPr kumimoji="1" lang="ja-JP" altLang="en-US" dirty="0"/>
          </a:p>
        </p:txBody>
      </p:sp>
      <p:sp>
        <p:nvSpPr>
          <p:cNvPr id="7" name="コンテンツ プレースホルダ 6"/>
          <p:cNvSpPr>
            <a:spLocks noGrp="1"/>
          </p:cNvSpPr>
          <p:nvPr>
            <p:ph idx="1"/>
          </p:nvPr>
        </p:nvSpPr>
        <p:spPr/>
        <p:txBody>
          <a:bodyPr/>
          <a:lstStyle/>
          <a:p>
            <a:r>
              <a:rPr lang="en-US" altLang="ja-JP" dirty="0" smtClean="0"/>
              <a:t>Little quilt is a language that makes a quilt that consists of two basic figures.</a:t>
            </a:r>
          </a:p>
        </p:txBody>
      </p:sp>
      <p:sp>
        <p:nvSpPr>
          <p:cNvPr id="9" name="正方形/長方形 8"/>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弧 9"/>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円弧 10"/>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円弧 11"/>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7" name="グループ化 26"/>
          <p:cNvGrpSpPr/>
          <p:nvPr/>
        </p:nvGrpSpPr>
        <p:grpSpPr>
          <a:xfrm>
            <a:off x="4429124" y="3571876"/>
            <a:ext cx="1071570" cy="1071570"/>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テキスト ボックス 23"/>
          <p:cNvSpPr txBox="1"/>
          <p:nvPr/>
        </p:nvSpPr>
        <p:spPr>
          <a:xfrm>
            <a:off x="1714480" y="4714884"/>
            <a:ext cx="381836" cy="584775"/>
          </a:xfrm>
          <a:prstGeom prst="rect">
            <a:avLst/>
          </a:prstGeom>
          <a:noFill/>
        </p:spPr>
        <p:txBody>
          <a:bodyPr wrap="none" rtlCol="0">
            <a:spAutoFit/>
          </a:bodyPr>
          <a:lstStyle/>
          <a:p>
            <a:r>
              <a:rPr kumimoji="1" lang="en-US" altLang="ja-JP" sz="3200" dirty="0" smtClean="0"/>
              <a:t>a</a:t>
            </a:r>
            <a:endParaRPr kumimoji="1" lang="ja-JP" altLang="en-US" sz="3200" dirty="0"/>
          </a:p>
        </p:txBody>
      </p:sp>
      <p:sp>
        <p:nvSpPr>
          <p:cNvPr id="25" name="テキスト ボックス 24"/>
          <p:cNvSpPr txBox="1"/>
          <p:nvPr/>
        </p:nvSpPr>
        <p:spPr>
          <a:xfrm>
            <a:off x="4786314" y="4786322"/>
            <a:ext cx="401072" cy="584775"/>
          </a:xfrm>
          <a:prstGeom prst="rect">
            <a:avLst/>
          </a:prstGeom>
          <a:noFill/>
        </p:spPr>
        <p:txBody>
          <a:bodyPr wrap="none" rtlCol="0">
            <a:spAutoFit/>
          </a:bodyPr>
          <a:lstStyle/>
          <a:p>
            <a:r>
              <a:rPr kumimoji="1" lang="en-US" altLang="ja-JP" sz="3200" dirty="0" smtClean="0"/>
              <a:t>b</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Expressions of </a:t>
            </a:r>
            <a:r>
              <a:rPr lang="en-US" altLang="ja-JP" dirty="0" smtClean="0"/>
              <a:t>Little Quilt</a:t>
            </a:r>
            <a:endParaRPr kumimoji="1" lang="ja-JP" altLang="en-US" dirty="0"/>
          </a:p>
        </p:txBody>
      </p:sp>
      <p:sp>
        <p:nvSpPr>
          <p:cNvPr id="7" name="コンテンツ プレースホルダ 6"/>
          <p:cNvSpPr>
            <a:spLocks noGrp="1"/>
          </p:cNvSpPr>
          <p:nvPr>
            <p:ph idx="1"/>
          </p:nvPr>
        </p:nvSpPr>
        <p:spPr>
          <a:xfrm>
            <a:off x="971600" y="1268760"/>
            <a:ext cx="6715172" cy="2500330"/>
          </a:xfrm>
        </p:spPr>
        <p:txBody>
          <a:bodyPr>
            <a:noAutofit/>
          </a:bodyPr>
          <a:lstStyle/>
          <a:p>
            <a:pPr>
              <a:buNone/>
            </a:pPr>
            <a:r>
              <a:rPr lang="en-US" altLang="ja-JP" dirty="0" smtClean="0"/>
              <a:t>&lt;exp&gt; ::= </a:t>
            </a:r>
            <a:r>
              <a:rPr lang="ja-JP" altLang="en-US" dirty="0"/>
              <a:t> </a:t>
            </a:r>
            <a:r>
              <a:rPr lang="en-US" altLang="ja-JP" dirty="0" smtClean="0"/>
              <a:t>a</a:t>
            </a:r>
          </a:p>
          <a:p>
            <a:pPr>
              <a:buNone/>
            </a:pPr>
            <a:r>
              <a:rPr kumimoji="1" lang="en-US" altLang="ja-JP" dirty="0" smtClean="0"/>
              <a:t>              |  b</a:t>
            </a:r>
          </a:p>
          <a:p>
            <a:pPr>
              <a:buNone/>
            </a:pPr>
            <a:r>
              <a:rPr lang="en-US" altLang="ja-JP" dirty="0" smtClean="0"/>
              <a:t>              | turn (&lt;exp&gt;)</a:t>
            </a:r>
          </a:p>
          <a:p>
            <a:pPr>
              <a:buNone/>
            </a:pPr>
            <a:r>
              <a:rPr kumimoji="1" lang="en-US" altLang="ja-JP" dirty="0" smtClean="0"/>
              <a:t>              | sew (&lt;exp&gt;, &lt;exp&gt;)</a:t>
            </a:r>
          </a:p>
        </p:txBody>
      </p:sp>
      <p:sp>
        <p:nvSpPr>
          <p:cNvPr id="28" name="テキスト ボックス 27"/>
          <p:cNvSpPr txBox="1"/>
          <p:nvPr/>
        </p:nvSpPr>
        <p:spPr>
          <a:xfrm>
            <a:off x="395536" y="3645024"/>
            <a:ext cx="8424936" cy="3108544"/>
          </a:xfrm>
          <a:prstGeom prst="rect">
            <a:avLst/>
          </a:prstGeom>
          <a:noFill/>
        </p:spPr>
        <p:txBody>
          <a:bodyPr wrap="square" rtlCol="0">
            <a:spAutoFit/>
          </a:bodyPr>
          <a:lstStyle/>
          <a:p>
            <a:pPr marL="457200" indent="-457200">
              <a:buFont typeface="Arial"/>
              <a:buChar char="•"/>
            </a:pPr>
            <a:r>
              <a:rPr kumimoji="1" lang="en-US" altLang="ja-JP" sz="2800" dirty="0" smtClean="0"/>
              <a:t>turn (e) --- represents the quilt </a:t>
            </a:r>
            <a:r>
              <a:rPr lang="en-US" altLang="ja-JP" sz="2800" dirty="0"/>
              <a:t>obtained by rotating 90 degrees to the </a:t>
            </a:r>
            <a:r>
              <a:rPr lang="en-US" altLang="ja-JP" sz="2800" dirty="0" smtClean="0"/>
              <a:t>right the </a:t>
            </a:r>
            <a:r>
              <a:rPr lang="en-US" altLang="ja-JP" sz="2800" dirty="0"/>
              <a:t>quilt represented by the expression </a:t>
            </a:r>
            <a:r>
              <a:rPr lang="en-US" altLang="ja-JP" sz="2800" dirty="0" smtClean="0"/>
              <a:t>e.</a:t>
            </a:r>
            <a:endParaRPr kumimoji="1" lang="en-US" altLang="ja-JP" sz="2800" dirty="0" smtClean="0"/>
          </a:p>
          <a:p>
            <a:pPr marL="457200" indent="-457200">
              <a:buFont typeface="Arial"/>
              <a:buChar char="•"/>
            </a:pPr>
            <a:r>
              <a:rPr lang="en-US" altLang="ja-JP" sz="2800" dirty="0" smtClean="0"/>
              <a:t>sew (e1, e2) --- represents the quilt obtained by sewing the two quilt e1 and e2 (e1 is in the left side and e2 is in the right side). The quilt e1 and e2 must have the same height. </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Examples of expressions of Little Quilt</a:t>
            </a:r>
            <a:endParaRPr kumimoji="1" lang="ja-JP" altLang="en-US" dirty="0"/>
          </a:p>
        </p:txBody>
      </p:sp>
      <p:graphicFrame>
        <p:nvGraphicFramePr>
          <p:cNvPr id="18" name="表 17"/>
          <p:cNvGraphicFramePr>
            <a:graphicFrameLocks noGrp="1"/>
          </p:cNvGraphicFramePr>
          <p:nvPr>
            <p:extLst>
              <p:ext uri="{D42A27DB-BD31-4B8C-83A1-F6EECF244321}">
                <p14:modId xmlns:p14="http://schemas.microsoft.com/office/powerpoint/2010/main" val="622355611"/>
              </p:ext>
            </p:extLst>
          </p:nvPr>
        </p:nvGraphicFramePr>
        <p:xfrm>
          <a:off x="1071538" y="1785926"/>
          <a:ext cx="7429552" cy="4071966"/>
        </p:xfrm>
        <a:graphic>
          <a:graphicData uri="http://schemas.openxmlformats.org/drawingml/2006/table">
            <a:tbl>
              <a:tblPr firstRow="1" bandRow="1">
                <a:tableStyleId>{5C22544A-7EE6-4342-B048-85BDC9FD1C3A}</a:tableStyleId>
              </a:tblPr>
              <a:tblGrid>
                <a:gridCol w="4221336"/>
                <a:gridCol w="3208216"/>
              </a:tblGrid>
              <a:tr h="678661">
                <a:tc>
                  <a:txBody>
                    <a:bodyPr/>
                    <a:lstStyle/>
                    <a:p>
                      <a:r>
                        <a:rPr kumimoji="1" lang="en-US" altLang="ja-JP" sz="3200" dirty="0" smtClean="0">
                          <a:solidFill>
                            <a:schemeClr val="tx1"/>
                          </a:solidFill>
                        </a:rPr>
                        <a:t>expressions</a:t>
                      </a:r>
                      <a:endParaRPr kumimoji="1" lang="ja-JP" altLang="en-US" sz="32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3200" baseline="0" dirty="0" smtClean="0">
                          <a:solidFill>
                            <a:schemeClr val="tx1"/>
                          </a:solidFill>
                        </a:rPr>
                        <a:t>quilts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baseline="0" dirty="0" smtClean="0"/>
                        <a:t>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turn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sew</a:t>
                      </a:r>
                      <a:r>
                        <a:rPr kumimoji="1" lang="en-US" altLang="ja-JP" sz="3200" baseline="0" dirty="0" smtClean="0"/>
                        <a:t> (turn (turn (b)),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3" name="グループ化 20"/>
          <p:cNvGrpSpPr/>
          <p:nvPr/>
        </p:nvGrpSpPr>
        <p:grpSpPr>
          <a:xfrm>
            <a:off x="5500694" y="2571744"/>
            <a:ext cx="571504" cy="571504"/>
            <a:chOff x="4429124" y="3571876"/>
            <a:chExt cx="1071570" cy="1071570"/>
          </a:xfrm>
        </p:grpSpPr>
        <p:sp>
          <p:nvSpPr>
            <p:cNvPr id="22" name="正方形/長方形 2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20"/>
          <p:cNvGrpSpPr/>
          <p:nvPr/>
        </p:nvGrpSpPr>
        <p:grpSpPr>
          <a:xfrm rot="5400000">
            <a:off x="5500694" y="3214686"/>
            <a:ext cx="571504" cy="571504"/>
            <a:chOff x="4429124" y="3571876"/>
            <a:chExt cx="1071570" cy="1071570"/>
          </a:xfrm>
        </p:grpSpPr>
        <p:sp>
          <p:nvSpPr>
            <p:cNvPr id="12" name="正方形/長方形 1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20"/>
          <p:cNvGrpSpPr/>
          <p:nvPr/>
        </p:nvGrpSpPr>
        <p:grpSpPr>
          <a:xfrm rot="10800000">
            <a:off x="5500694" y="3857628"/>
            <a:ext cx="571504" cy="571504"/>
            <a:chOff x="4429124" y="3571876"/>
            <a:chExt cx="1071570" cy="1071570"/>
          </a:xfrm>
        </p:grpSpPr>
        <p:sp>
          <p:nvSpPr>
            <p:cNvPr id="17" name="正方形/長方形 16"/>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p:cNvGrpSpPr/>
          <p:nvPr/>
        </p:nvGrpSpPr>
        <p:grpSpPr>
          <a:xfrm>
            <a:off x="5000628" y="4572008"/>
            <a:ext cx="1071570" cy="1143008"/>
            <a:chOff x="428596" y="3500438"/>
            <a:chExt cx="2000264" cy="2143140"/>
          </a:xfrm>
        </p:grpSpPr>
        <p:sp>
          <p:nvSpPr>
            <p:cNvPr id="25" name="正方形/長方形 24"/>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弧 2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円弧 2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円弧 2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31" name="グループ化 20"/>
          <p:cNvGrpSpPr/>
          <p:nvPr/>
        </p:nvGrpSpPr>
        <p:grpSpPr>
          <a:xfrm rot="10800000">
            <a:off x="5500694" y="5214950"/>
            <a:ext cx="571504" cy="571504"/>
            <a:chOff x="4429124" y="3571876"/>
            <a:chExt cx="1071570" cy="1071570"/>
          </a:xfrm>
        </p:grpSpPr>
        <p:sp>
          <p:nvSpPr>
            <p:cNvPr id="32" name="正方形/長方形 3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p:cNvGrpSpPr/>
          <p:nvPr/>
        </p:nvGrpSpPr>
        <p:grpSpPr>
          <a:xfrm>
            <a:off x="5572132" y="5214950"/>
            <a:ext cx="1071570" cy="1143008"/>
            <a:chOff x="428596" y="3500438"/>
            <a:chExt cx="2000264" cy="2143140"/>
          </a:xfrm>
        </p:grpSpPr>
        <p:sp>
          <p:nvSpPr>
            <p:cNvPr id="37" name="正方形/長方形 36"/>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弧 3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円弧 3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円弧 3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Exercise 1</a:t>
            </a:r>
            <a:endParaRPr kumimoji="1" lang="ja-JP" altLang="en-US" dirty="0"/>
          </a:p>
        </p:txBody>
      </p:sp>
      <p:sp>
        <p:nvSpPr>
          <p:cNvPr id="4" name="正方形/長方形 3"/>
          <p:cNvSpPr/>
          <p:nvPr/>
        </p:nvSpPr>
        <p:spPr>
          <a:xfrm>
            <a:off x="395536" y="3789040"/>
            <a:ext cx="8143900" cy="769441"/>
          </a:xfrm>
          <a:prstGeom prst="rect">
            <a:avLst/>
          </a:prstGeom>
        </p:spPr>
        <p:txBody>
          <a:bodyPr wrap="square">
            <a:spAutoFit/>
          </a:bodyPr>
          <a:lstStyle/>
          <a:p>
            <a:r>
              <a:rPr lang="en-US" altLang="ja-JP" sz="4400" dirty="0" smtClean="0"/>
              <a:t> turn (sew (turn (b), turn (b)))</a:t>
            </a:r>
            <a:endParaRPr lang="ja-JP" altLang="en-US" sz="4400" dirty="0"/>
          </a:p>
        </p:txBody>
      </p:sp>
      <p:sp>
        <p:nvSpPr>
          <p:cNvPr id="6" name="テキスト ボックス 5"/>
          <p:cNvSpPr txBox="1"/>
          <p:nvPr/>
        </p:nvSpPr>
        <p:spPr>
          <a:xfrm>
            <a:off x="785786" y="2071678"/>
            <a:ext cx="6666534" cy="1200329"/>
          </a:xfrm>
          <a:prstGeom prst="rect">
            <a:avLst/>
          </a:prstGeom>
          <a:noFill/>
        </p:spPr>
        <p:txBody>
          <a:bodyPr wrap="square" rtlCol="0">
            <a:spAutoFit/>
          </a:bodyPr>
          <a:lstStyle/>
          <a:p>
            <a:r>
              <a:rPr lang="en-US" altLang="ja-JP" sz="3600" dirty="0" smtClean="0"/>
              <a:t>Illustrate the quilt represented by the following expression.</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Function declaration</a:t>
            </a:r>
            <a:endParaRPr kumimoji="1" lang="ja-JP" altLang="en-US" dirty="0"/>
          </a:p>
        </p:txBody>
      </p:sp>
      <p:sp>
        <p:nvSpPr>
          <p:cNvPr id="36" name="テキスト ボックス 35"/>
          <p:cNvSpPr txBox="1"/>
          <p:nvPr/>
        </p:nvSpPr>
        <p:spPr>
          <a:xfrm>
            <a:off x="395536" y="1268760"/>
            <a:ext cx="8352928" cy="2123658"/>
          </a:xfrm>
          <a:prstGeom prst="rect">
            <a:avLst/>
          </a:prstGeom>
          <a:noFill/>
        </p:spPr>
        <p:txBody>
          <a:bodyPr wrap="square" rtlCol="0">
            <a:spAutoFit/>
          </a:bodyPr>
          <a:lstStyle/>
          <a:p>
            <a:r>
              <a:rPr lang="en-US" altLang="ja-JP" sz="2800" b="1" dirty="0" smtClean="0"/>
              <a:t> fun </a:t>
            </a:r>
            <a:r>
              <a:rPr lang="en-US" altLang="ja-JP" sz="2800" dirty="0" err="1" smtClean="0"/>
              <a:t>unturn</a:t>
            </a:r>
            <a:r>
              <a:rPr lang="en-US" altLang="ja-JP" sz="2800" dirty="0" smtClean="0"/>
              <a:t> (x) = turn (turn (turn (x)))</a:t>
            </a:r>
          </a:p>
          <a:p>
            <a:r>
              <a:rPr lang="en-US" altLang="ja-JP" sz="2800" dirty="0"/>
              <a:t> </a:t>
            </a:r>
            <a:r>
              <a:rPr lang="en-US" altLang="ja-JP" sz="2800" dirty="0" smtClean="0"/>
              <a:t>  </a:t>
            </a:r>
            <a:r>
              <a:rPr lang="en-US" altLang="ja-JP" sz="2400" dirty="0" smtClean="0"/>
              <a:t>This function represents the operation of left turn</a:t>
            </a:r>
            <a:r>
              <a:rPr kumimoji="1" lang="en-US" altLang="ja-JP" sz="2400" dirty="0" smtClean="0"/>
              <a:t>.</a:t>
            </a:r>
            <a:endParaRPr lang="en-US" altLang="ja-JP" sz="2400" dirty="0" smtClean="0"/>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400" dirty="0" smtClean="0"/>
              <a:t>   This function sews the quilt x and y, where x is in the upper side and y is in the lower. The quilt x and y must have the same width. </a:t>
            </a:r>
          </a:p>
        </p:txBody>
      </p:sp>
      <p:sp>
        <p:nvSpPr>
          <p:cNvPr id="41" name="正方形/長方形 40"/>
          <p:cNvSpPr/>
          <p:nvPr/>
        </p:nvSpPr>
        <p:spPr>
          <a:xfrm>
            <a:off x="899592" y="4509120"/>
            <a:ext cx="6916927" cy="1384995"/>
          </a:xfrm>
          <a:prstGeom prst="rect">
            <a:avLst/>
          </a:prstGeom>
          <a:ln>
            <a:solidFill>
              <a:schemeClr val="tx1"/>
            </a:solidFill>
          </a:ln>
        </p:spPr>
        <p:txBody>
          <a:bodyPr wrap="none">
            <a:spAutoFit/>
          </a:bodyPr>
          <a:lstStyle/>
          <a:p>
            <a:r>
              <a:rPr lang="en-US" altLang="ja-JP" sz="2800" dirty="0" smtClean="0"/>
              <a:t>Syntax of function declaration:</a:t>
            </a:r>
          </a:p>
          <a:p>
            <a:r>
              <a:rPr lang="en-US" altLang="ja-JP" sz="2800" b="1" dirty="0" smtClean="0"/>
              <a:t>     fun</a:t>
            </a:r>
            <a:r>
              <a:rPr lang="en-US" altLang="ja-JP" sz="2800" dirty="0" smtClean="0"/>
              <a:t> &lt;name&gt; (&lt;formals&gt;) = &lt;exp&gt;</a:t>
            </a:r>
          </a:p>
          <a:p>
            <a:r>
              <a:rPr lang="en-US" altLang="ja-JP" sz="2800" dirty="0" smtClean="0"/>
              <a:t>     &lt;formals&gt; ::= &lt;name&gt; | &lt;name&gt;, &lt;formals&gt;</a:t>
            </a:r>
          </a:p>
        </p:txBody>
      </p:sp>
      <p:sp>
        <p:nvSpPr>
          <p:cNvPr id="42" name="正方形/長方形 41"/>
          <p:cNvSpPr/>
          <p:nvPr/>
        </p:nvSpPr>
        <p:spPr>
          <a:xfrm>
            <a:off x="395536" y="5910371"/>
            <a:ext cx="8280920" cy="830997"/>
          </a:xfrm>
          <a:prstGeom prst="rect">
            <a:avLst/>
          </a:prstGeom>
        </p:spPr>
        <p:txBody>
          <a:bodyPr wrap="square">
            <a:spAutoFit/>
          </a:bodyPr>
          <a:lstStyle/>
          <a:p>
            <a:r>
              <a:rPr lang="en-US" altLang="ja-JP" sz="2400" dirty="0" smtClean="0"/>
              <a:t>Later we add &lt;name&gt; and function application to the definition of &lt;</a:t>
            </a:r>
            <a:r>
              <a:rPr lang="en-US" altLang="ja-JP" sz="2400" dirty="0" err="1" smtClean="0"/>
              <a:t>exp</a:t>
            </a:r>
            <a:r>
              <a:rPr lang="en-US" altLang="ja-JP" sz="2400" dirty="0" smtClean="0"/>
              <a:t>&gt;.</a:t>
            </a:r>
          </a:p>
        </p:txBody>
      </p:sp>
      <p:sp>
        <p:nvSpPr>
          <p:cNvPr id="3" name="正方形/長方形 2"/>
          <p:cNvSpPr/>
          <p:nvPr/>
        </p:nvSpPr>
        <p:spPr>
          <a:xfrm>
            <a:off x="899592" y="3410997"/>
            <a:ext cx="6696744" cy="954107"/>
          </a:xfrm>
          <a:prstGeom prst="rect">
            <a:avLst/>
          </a:prstGeom>
          <a:ln>
            <a:solidFill>
              <a:schemeClr val="tx1"/>
            </a:solidFill>
          </a:ln>
        </p:spPr>
        <p:txBody>
          <a:bodyPr wrap="square">
            <a:spAutoFit/>
          </a:bodyPr>
          <a:lstStyle/>
          <a:p>
            <a:r>
              <a:rPr lang="en-US" altLang="ja-JP" sz="2800" dirty="0"/>
              <a:t>Function declaration provides a way to name computation patterns that frequently occur.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Schedule</a:t>
            </a:r>
            <a:endParaRPr kumimoji="1" lang="ja-JP" altLang="en-US" dirty="0"/>
          </a:p>
        </p:txBody>
      </p:sp>
      <p:sp>
        <p:nvSpPr>
          <p:cNvPr id="3" name="コンテンツ プレースホルダ 2"/>
          <p:cNvSpPr>
            <a:spLocks noGrp="1"/>
          </p:cNvSpPr>
          <p:nvPr>
            <p:ph idx="1"/>
          </p:nvPr>
        </p:nvSpPr>
        <p:spPr>
          <a:xfrm>
            <a:off x="285720" y="1500174"/>
            <a:ext cx="8858280" cy="4525963"/>
          </a:xfrm>
        </p:spPr>
        <p:txBody>
          <a:bodyPr>
            <a:normAutofit/>
          </a:bodyPr>
          <a:lstStyle/>
          <a:p>
            <a:r>
              <a:rPr kumimoji="1" lang="en-US" altLang="ja-JP" dirty="0" smtClean="0"/>
              <a:t>13 Lectures</a:t>
            </a:r>
            <a:r>
              <a:rPr lang="en-US" altLang="ja-JP" dirty="0" smtClean="0"/>
              <a:t>, </a:t>
            </a:r>
            <a:r>
              <a:rPr kumimoji="1" lang="en-US" altLang="ja-JP" dirty="0" smtClean="0"/>
              <a:t>Mid-term exam</a:t>
            </a:r>
            <a:r>
              <a:rPr lang="en-US" altLang="ja-JP" dirty="0" smtClean="0"/>
              <a:t>, Final exam</a:t>
            </a:r>
            <a:endParaRPr kumimoji="1" lang="en-US" altLang="ja-JP" dirty="0" smtClean="0"/>
          </a:p>
          <a:p>
            <a:r>
              <a:rPr lang="en-US" altLang="ja-JP" dirty="0" smtClean="0"/>
              <a:t>Evaluation</a:t>
            </a:r>
          </a:p>
          <a:p>
            <a:pPr lvl="1"/>
            <a:r>
              <a:rPr kumimoji="1" lang="en-US" altLang="ja-JP" dirty="0" smtClean="0"/>
              <a:t>Mid-term exam:  M point / </a:t>
            </a:r>
            <a:r>
              <a:rPr lang="en-US" altLang="ja-JP" dirty="0" smtClean="0"/>
              <a:t>4</a:t>
            </a:r>
            <a:r>
              <a:rPr kumimoji="1" lang="en-US" altLang="ja-JP" dirty="0" smtClean="0"/>
              <a:t>0 point</a:t>
            </a:r>
          </a:p>
          <a:p>
            <a:pPr lvl="1"/>
            <a:r>
              <a:rPr lang="en-US" altLang="ja-JP" dirty="0" smtClean="0"/>
              <a:t>Final exam:  F point / 50 point</a:t>
            </a:r>
          </a:p>
          <a:p>
            <a:pPr lvl="1"/>
            <a:r>
              <a:rPr lang="en-US" altLang="ja-JP" dirty="0" smtClean="0"/>
              <a:t>Small exam:  S point / </a:t>
            </a:r>
            <a:r>
              <a:rPr kumimoji="1" lang="en-US" altLang="ja-JP" dirty="0" smtClean="0"/>
              <a:t>10 </a:t>
            </a:r>
            <a:r>
              <a:rPr lang="en-US" altLang="ja-JP" dirty="0" smtClean="0"/>
              <a:t>point</a:t>
            </a:r>
            <a:endParaRPr kumimoji="1" lang="en-US" altLang="ja-JP" dirty="0" smtClean="0"/>
          </a:p>
          <a:p>
            <a:pPr lvl="1"/>
            <a:r>
              <a:rPr lang="en-US" altLang="ja-JP" dirty="0"/>
              <a:t>T</a:t>
            </a:r>
            <a:r>
              <a:rPr lang="en-US" altLang="ja-JP" dirty="0" smtClean="0"/>
              <a:t>he overall score: S</a:t>
            </a:r>
            <a:r>
              <a:rPr lang="en-US" altLang="ja-JP" dirty="0"/>
              <a:t>+M+F*(100-(S+M))/50 </a:t>
            </a:r>
            <a:endParaRPr lang="en-US" altLang="ja-JP" dirty="0" smtClean="0"/>
          </a:p>
          <a:p>
            <a:pPr>
              <a:buNone/>
            </a:pPr>
            <a:endParaRPr kumimoji="1" lang="ja-JP" altLang="en-US" dirty="0"/>
          </a:p>
        </p:txBody>
      </p:sp>
    </p:spTree>
    <p:extLst>
      <p:ext uri="{BB962C8B-B14F-4D97-AF65-F5344CB8AC3E}">
        <p14:creationId xmlns:p14="http://schemas.microsoft.com/office/powerpoint/2010/main" val="8639689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Local declarations (let</a:t>
            </a:r>
            <a:r>
              <a:rPr lang="en-US" altLang="ja-JP" dirty="0"/>
              <a:t> </a:t>
            </a:r>
            <a:r>
              <a:rPr lang="en-US" altLang="ja-JP" dirty="0" smtClean="0"/>
              <a:t>expressions</a:t>
            </a:r>
            <a:r>
              <a:rPr kumimoji="1" lang="en-US" altLang="ja-JP" dirty="0" smtClean="0"/>
              <a:t>)</a:t>
            </a:r>
            <a:endParaRPr kumimoji="1" lang="ja-JP" altLang="en-US" dirty="0"/>
          </a:p>
        </p:txBody>
      </p:sp>
      <p:sp>
        <p:nvSpPr>
          <p:cNvPr id="36" name="テキスト ボックス 35"/>
          <p:cNvSpPr txBox="1"/>
          <p:nvPr/>
        </p:nvSpPr>
        <p:spPr>
          <a:xfrm>
            <a:off x="500034" y="1124744"/>
            <a:ext cx="7500990" cy="3108543"/>
          </a:xfrm>
          <a:prstGeom prst="rect">
            <a:avLst/>
          </a:prstGeom>
          <a:noFill/>
        </p:spPr>
        <p:txBody>
          <a:bodyPr wrap="square" rtlCol="0">
            <a:spAutoFit/>
          </a:bodyPr>
          <a:lstStyle/>
          <a:p>
            <a:r>
              <a:rPr lang="en-US" altLang="ja-JP" sz="2800" dirty="0" smtClean="0"/>
              <a:t>(ex.)</a:t>
            </a:r>
          </a:p>
          <a:p>
            <a:r>
              <a:rPr lang="ja-JP" altLang="en-US" sz="2800" b="1" dirty="0" smtClean="0"/>
              <a:t> </a:t>
            </a:r>
            <a:r>
              <a:rPr lang="en-US" altLang="ja-JP" sz="2800" b="1" dirty="0" smtClean="0"/>
              <a:t>let </a:t>
            </a:r>
          </a:p>
          <a:p>
            <a:r>
              <a:rPr lang="en-US" altLang="ja-JP" sz="2800" dirty="0" smtClean="0"/>
              <a:t>    fun </a:t>
            </a:r>
            <a:r>
              <a:rPr lang="en-US" altLang="ja-JP" sz="2800" dirty="0" err="1" smtClean="0"/>
              <a:t>unturn</a:t>
            </a:r>
            <a:r>
              <a:rPr lang="en-US" altLang="ja-JP" sz="2800" dirty="0" smtClean="0"/>
              <a:t> (x) = turn (turn (turn (x)))</a:t>
            </a:r>
          </a:p>
          <a:p>
            <a:r>
              <a:rPr kumimoji="1" lang="en-US" altLang="ja-JP" sz="2800" dirty="0" smtClean="0"/>
              <a:t>    </a:t>
            </a:r>
            <a:r>
              <a:rPr lang="en-US" altLang="ja-JP" sz="2800" dirty="0" smtClean="0"/>
              <a:t>fun 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800" b="1" dirty="0" smtClean="0"/>
              <a:t> in</a:t>
            </a:r>
          </a:p>
          <a:p>
            <a:r>
              <a:rPr lang="en-US" altLang="ja-JP" sz="2800" dirty="0" smtClean="0"/>
              <a:t>     pile (</a:t>
            </a:r>
            <a:r>
              <a:rPr lang="en-US" altLang="ja-JP" sz="2800" dirty="0" err="1" smtClean="0"/>
              <a:t>unturn</a:t>
            </a:r>
            <a:r>
              <a:rPr lang="en-US" altLang="ja-JP" sz="2800" dirty="0" smtClean="0"/>
              <a:t> (b), turn (b))</a:t>
            </a:r>
          </a:p>
          <a:p>
            <a:r>
              <a:rPr lang="en-US" altLang="ja-JP" sz="2800" b="1" dirty="0" smtClean="0"/>
              <a:t> end</a:t>
            </a:r>
            <a:endParaRPr kumimoji="1" lang="en-US" altLang="ja-JP" sz="2800" b="1" dirty="0" smtClean="0"/>
          </a:p>
        </p:txBody>
      </p:sp>
      <p:sp>
        <p:nvSpPr>
          <p:cNvPr id="4" name="テキスト ボックス 3"/>
          <p:cNvSpPr txBox="1"/>
          <p:nvPr/>
        </p:nvSpPr>
        <p:spPr>
          <a:xfrm>
            <a:off x="642910" y="4221088"/>
            <a:ext cx="4218798" cy="954107"/>
          </a:xfrm>
          <a:prstGeom prst="rect">
            <a:avLst/>
          </a:prstGeom>
          <a:noFill/>
          <a:ln>
            <a:solidFill>
              <a:schemeClr val="tx1"/>
            </a:solidFill>
          </a:ln>
        </p:spPr>
        <p:txBody>
          <a:bodyPr wrap="none" rtlCol="0">
            <a:spAutoFit/>
          </a:bodyPr>
          <a:lstStyle/>
          <a:p>
            <a:r>
              <a:rPr lang="en-US" altLang="ja-JP" sz="2800" dirty="0" smtClean="0"/>
              <a:t>S</a:t>
            </a:r>
            <a:r>
              <a:rPr kumimoji="1" lang="en-US" altLang="ja-JP" sz="2800" dirty="0" smtClean="0"/>
              <a:t>yntax of let expressions</a:t>
            </a:r>
          </a:p>
          <a:p>
            <a:r>
              <a:rPr lang="en-US" altLang="ja-JP" sz="2800" dirty="0" smtClean="0"/>
              <a:t>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p:txBody>
      </p:sp>
      <p:sp>
        <p:nvSpPr>
          <p:cNvPr id="5" name="正方形/長方形 4"/>
          <p:cNvSpPr/>
          <p:nvPr/>
        </p:nvSpPr>
        <p:spPr>
          <a:xfrm>
            <a:off x="539552" y="5229200"/>
            <a:ext cx="8208912" cy="1569660"/>
          </a:xfrm>
          <a:prstGeom prst="rect">
            <a:avLst/>
          </a:prstGeom>
        </p:spPr>
        <p:txBody>
          <a:bodyPr wrap="square">
            <a:spAutoFit/>
          </a:bodyPr>
          <a:lstStyle/>
          <a:p>
            <a:r>
              <a:rPr lang="en-US" altLang="ja-JP" sz="2400" dirty="0" smtClean="0"/>
              <a:t>The scope of each of the names of the functions declared in &lt;</a:t>
            </a:r>
            <a:r>
              <a:rPr lang="en-US" altLang="ja-JP" sz="2400" dirty="0" err="1" smtClean="0"/>
              <a:t>decls</a:t>
            </a:r>
            <a:r>
              <a:rPr lang="en-US" altLang="ja-JP" sz="2400" dirty="0" smtClean="0"/>
              <a:t>&gt; is in the declarations after its declaration in &lt;</a:t>
            </a:r>
            <a:r>
              <a:rPr lang="en-US" altLang="ja-JP" sz="2400" dirty="0" err="1" smtClean="0"/>
              <a:t>decls</a:t>
            </a:r>
            <a:r>
              <a:rPr lang="en-US" altLang="ja-JP" sz="2400" dirty="0" smtClean="0"/>
              <a:t>&gt; and between </a:t>
            </a:r>
            <a:r>
              <a:rPr lang="en-US" altLang="ja-JP" sz="2400" b="1" dirty="0" smtClean="0"/>
              <a:t>in</a:t>
            </a:r>
            <a:r>
              <a:rPr lang="en-US" altLang="ja-JP" sz="2400" dirty="0" smtClean="0"/>
              <a:t> and </a:t>
            </a:r>
            <a:r>
              <a:rPr lang="en-US" altLang="ja-JP" sz="2400" b="1" dirty="0" smtClean="0"/>
              <a:t>end</a:t>
            </a:r>
            <a:r>
              <a:rPr lang="en-US" altLang="ja-JP" sz="2400" dirty="0" smtClean="0"/>
              <a:t>, where the scopes of the same name declared there are excluded. </a:t>
            </a:r>
          </a:p>
        </p:txBody>
      </p:sp>
      <p:sp>
        <p:nvSpPr>
          <p:cNvPr id="6" name="正方形/長方形 5"/>
          <p:cNvSpPr/>
          <p:nvPr/>
        </p:nvSpPr>
        <p:spPr>
          <a:xfrm>
            <a:off x="5004048" y="4653136"/>
            <a:ext cx="3214792" cy="461665"/>
          </a:xfrm>
          <a:prstGeom prst="rect">
            <a:avLst/>
          </a:prstGeom>
        </p:spPr>
        <p:txBody>
          <a:bodyPr wrap="none">
            <a:spAutoFit/>
          </a:bodyPr>
          <a:lstStyle/>
          <a:p>
            <a:r>
              <a:rPr lang="en-US" altLang="ja-JP" sz="2400" dirty="0" smtClean="0"/>
              <a:t>We define &lt;</a:t>
            </a:r>
            <a:r>
              <a:rPr lang="en-US" altLang="ja-JP" sz="2400" dirty="0" err="1" smtClean="0"/>
              <a:t>decls</a:t>
            </a:r>
            <a:r>
              <a:rPr lang="en-US" altLang="ja-JP" sz="2400" dirty="0" smtClean="0"/>
              <a:t>&gt; later. </a:t>
            </a:r>
          </a:p>
        </p:txBody>
      </p:sp>
      <p:grpSp>
        <p:nvGrpSpPr>
          <p:cNvPr id="7" name="グループ化 20"/>
          <p:cNvGrpSpPr/>
          <p:nvPr/>
        </p:nvGrpSpPr>
        <p:grpSpPr>
          <a:xfrm rot="5400000">
            <a:off x="7858148" y="3286124"/>
            <a:ext cx="571504" cy="571504"/>
            <a:chOff x="4429124" y="3571876"/>
            <a:chExt cx="1071570" cy="1071570"/>
          </a:xfrm>
        </p:grpSpPr>
        <p:sp>
          <p:nvSpPr>
            <p:cNvPr id="8" name="正方形/長方形 7"/>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20"/>
          <p:cNvGrpSpPr/>
          <p:nvPr/>
        </p:nvGrpSpPr>
        <p:grpSpPr>
          <a:xfrm rot="16200000">
            <a:off x="7858148" y="2714620"/>
            <a:ext cx="571504" cy="571504"/>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Exercise 2</a:t>
            </a:r>
            <a:endParaRPr kumimoji="1" lang="ja-JP" altLang="en-US" dirty="0"/>
          </a:p>
        </p:txBody>
      </p:sp>
      <p:sp>
        <p:nvSpPr>
          <p:cNvPr id="4" name="正方形/長方形 3"/>
          <p:cNvSpPr/>
          <p:nvPr/>
        </p:nvSpPr>
        <p:spPr>
          <a:xfrm>
            <a:off x="500034" y="3071810"/>
            <a:ext cx="8143900" cy="3477875"/>
          </a:xfrm>
          <a:prstGeom prst="rect">
            <a:avLst/>
          </a:prstGeom>
        </p:spPr>
        <p:txBody>
          <a:bodyPr wrap="square">
            <a:spAutoFit/>
          </a:bodyPr>
          <a:lstStyle/>
          <a:p>
            <a:r>
              <a:rPr lang="en-US" altLang="ja-JP" sz="4400" dirty="0" smtClean="0"/>
              <a:t>  let</a:t>
            </a:r>
          </a:p>
          <a:p>
            <a:r>
              <a:rPr lang="en-US" altLang="ja-JP" sz="4400" dirty="0" smtClean="0"/>
              <a:t>        fun f (x) = turn (turn (x))</a:t>
            </a:r>
          </a:p>
          <a:p>
            <a:r>
              <a:rPr lang="en-US" altLang="ja-JP" sz="4400" dirty="0" smtClean="0"/>
              <a:t>  in </a:t>
            </a:r>
          </a:p>
          <a:p>
            <a:r>
              <a:rPr lang="en-US" altLang="ja-JP" sz="4400" dirty="0" smtClean="0"/>
              <a:t>        f (f (b))</a:t>
            </a:r>
          </a:p>
          <a:p>
            <a:r>
              <a:rPr lang="en-US" altLang="ja-JP" sz="4400" smtClean="0"/>
              <a:t>  end</a:t>
            </a:r>
            <a:endParaRPr lang="ja-JP" altLang="en-US" sz="4400" dirty="0"/>
          </a:p>
        </p:txBody>
      </p:sp>
      <p:sp>
        <p:nvSpPr>
          <p:cNvPr id="5" name="テキスト ボックス 4"/>
          <p:cNvSpPr txBox="1"/>
          <p:nvPr/>
        </p:nvSpPr>
        <p:spPr>
          <a:xfrm>
            <a:off x="827584" y="1484784"/>
            <a:ext cx="6666534" cy="1200329"/>
          </a:xfrm>
          <a:prstGeom prst="rect">
            <a:avLst/>
          </a:prstGeom>
          <a:noFill/>
        </p:spPr>
        <p:txBody>
          <a:bodyPr wrap="square" rtlCol="0">
            <a:spAutoFit/>
          </a:bodyPr>
          <a:lstStyle/>
          <a:p>
            <a:r>
              <a:rPr lang="en-US" altLang="ja-JP" sz="3600" dirty="0" smtClean="0"/>
              <a:t>Illustrate the quilt represented by the following expression.</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Syntax that names some value (i.e., quilt)</a:t>
            </a:r>
            <a:endParaRPr kumimoji="1" lang="ja-JP" altLang="en-US" dirty="0"/>
          </a:p>
        </p:txBody>
      </p:sp>
      <p:sp>
        <p:nvSpPr>
          <p:cNvPr id="4" name="テキスト ボックス 3"/>
          <p:cNvSpPr txBox="1"/>
          <p:nvPr/>
        </p:nvSpPr>
        <p:spPr>
          <a:xfrm>
            <a:off x="714348" y="1556792"/>
            <a:ext cx="3398110" cy="3108543"/>
          </a:xfrm>
          <a:prstGeom prst="rect">
            <a:avLst/>
          </a:prstGeom>
          <a:noFill/>
        </p:spPr>
        <p:txBody>
          <a:bodyPr wrap="none" rtlCol="0">
            <a:spAutoFit/>
          </a:bodyPr>
          <a:lstStyle/>
          <a:p>
            <a:r>
              <a:rPr lang="en-US" altLang="ja-JP" sz="2800" dirty="0" smtClean="0"/>
              <a:t>(ex.)  </a:t>
            </a:r>
          </a:p>
          <a:p>
            <a:r>
              <a:rPr lang="en-US" altLang="ja-JP" sz="2800" b="1" dirty="0" smtClean="0"/>
              <a:t>   let</a:t>
            </a:r>
            <a:r>
              <a:rPr lang="en-US" altLang="ja-JP" sz="2800" dirty="0" smtClean="0"/>
              <a:t> </a:t>
            </a:r>
          </a:p>
          <a:p>
            <a:r>
              <a:rPr lang="ja-JP" altLang="en-US" sz="2800" dirty="0" smtClean="0"/>
              <a:t>         </a:t>
            </a:r>
            <a:r>
              <a:rPr lang="en-US" altLang="ja-JP" sz="2800" dirty="0" err="1" smtClean="0"/>
              <a:t>val</a:t>
            </a:r>
            <a:r>
              <a:rPr lang="en-US" altLang="ja-JP" sz="2800" dirty="0" smtClean="0"/>
              <a:t> x = </a:t>
            </a:r>
            <a:r>
              <a:rPr lang="en-US" altLang="ja-JP" sz="2800" dirty="0" err="1" smtClean="0"/>
              <a:t>unturn</a:t>
            </a:r>
            <a:r>
              <a:rPr lang="en-US" altLang="ja-JP" sz="2800" dirty="0" smtClean="0"/>
              <a:t> (b)</a:t>
            </a:r>
          </a:p>
          <a:p>
            <a:r>
              <a:rPr lang="en-US" altLang="ja-JP" sz="2800" dirty="0" smtClean="0"/>
              <a:t>         </a:t>
            </a:r>
            <a:r>
              <a:rPr lang="en-US" altLang="ja-JP" sz="2800" dirty="0" err="1" smtClean="0"/>
              <a:t>val</a:t>
            </a:r>
            <a:r>
              <a:rPr lang="en-US" altLang="ja-JP" sz="2800" dirty="0" smtClean="0"/>
              <a:t> y = turn (b)</a:t>
            </a:r>
          </a:p>
          <a:p>
            <a:r>
              <a:rPr lang="en-US" altLang="ja-JP" sz="2800" b="1" dirty="0" smtClean="0"/>
              <a:t>   in</a:t>
            </a:r>
          </a:p>
          <a:p>
            <a:r>
              <a:rPr lang="en-US" altLang="ja-JP" sz="2800" dirty="0" smtClean="0"/>
              <a:t>         sew (</a:t>
            </a:r>
            <a:r>
              <a:rPr lang="en-US" altLang="ja-JP" sz="2800" dirty="0" err="1" smtClean="0"/>
              <a:t>x,y</a:t>
            </a:r>
            <a:r>
              <a:rPr lang="en-US" altLang="ja-JP" sz="2800" dirty="0" smtClean="0"/>
              <a:t>)</a:t>
            </a:r>
          </a:p>
          <a:p>
            <a:r>
              <a:rPr lang="en-US" altLang="ja-JP" sz="2800" b="1" dirty="0" smtClean="0"/>
              <a:t>   end</a:t>
            </a:r>
          </a:p>
        </p:txBody>
      </p:sp>
      <p:grpSp>
        <p:nvGrpSpPr>
          <p:cNvPr id="5" name="グループ化 4"/>
          <p:cNvGrpSpPr/>
          <p:nvPr/>
        </p:nvGrpSpPr>
        <p:grpSpPr>
          <a:xfrm rot="16200000">
            <a:off x="5286380" y="3143249"/>
            <a:ext cx="1071570" cy="1071570"/>
            <a:chOff x="4429124" y="3571876"/>
            <a:chExt cx="1071570" cy="1071570"/>
          </a:xfrm>
        </p:grpSpPr>
        <p:sp>
          <p:nvSpPr>
            <p:cNvPr id="6" name="正方形/長方形 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rot="5400000">
            <a:off x="6357950" y="3143248"/>
            <a:ext cx="1071570" cy="1071570"/>
            <a:chOff x="4429124" y="3571876"/>
            <a:chExt cx="1071570" cy="1071570"/>
          </a:xfrm>
        </p:grpSpPr>
        <p:sp>
          <p:nvSpPr>
            <p:cNvPr id="11" name="正方形/長方形 1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正方形/長方形 14"/>
          <p:cNvSpPr/>
          <p:nvPr/>
        </p:nvSpPr>
        <p:spPr>
          <a:xfrm>
            <a:off x="1214414" y="5072074"/>
            <a:ext cx="4389393" cy="954107"/>
          </a:xfrm>
          <a:prstGeom prst="rect">
            <a:avLst/>
          </a:prstGeom>
          <a:ln>
            <a:solidFill>
              <a:schemeClr val="tx1"/>
            </a:solidFill>
          </a:ln>
        </p:spPr>
        <p:txBody>
          <a:bodyPr wrap="none">
            <a:spAutoFit/>
          </a:bodyPr>
          <a:lstStyle/>
          <a:p>
            <a:r>
              <a:rPr lang="en-US" altLang="ja-JP" sz="2800" dirty="0" smtClean="0"/>
              <a:t>Syntax for value declarations</a:t>
            </a:r>
          </a:p>
          <a:p>
            <a:r>
              <a:rPr lang="en-US" altLang="ja-JP" sz="2800" dirty="0" smtClean="0"/>
              <a:t>    </a:t>
            </a:r>
            <a:r>
              <a:rPr lang="en-US" altLang="ja-JP" sz="2800" b="1" dirty="0" err="1" smtClean="0"/>
              <a:t>val</a:t>
            </a:r>
            <a:r>
              <a:rPr lang="en-US" altLang="ja-JP" sz="2800" dirty="0" smtClean="0"/>
              <a:t> &lt;name&gt; = &lt;exp&gt;</a:t>
            </a:r>
          </a:p>
        </p:txBody>
      </p:sp>
      <p:sp>
        <p:nvSpPr>
          <p:cNvPr id="16" name="テキスト ボックス 15"/>
          <p:cNvSpPr txBox="1"/>
          <p:nvPr/>
        </p:nvSpPr>
        <p:spPr>
          <a:xfrm>
            <a:off x="683568" y="6165304"/>
            <a:ext cx="7367497" cy="400110"/>
          </a:xfrm>
          <a:prstGeom prst="rect">
            <a:avLst/>
          </a:prstGeom>
          <a:noFill/>
        </p:spPr>
        <p:txBody>
          <a:bodyPr wrap="none" rtlCol="0">
            <a:spAutoFit/>
          </a:bodyPr>
          <a:lstStyle/>
          <a:p>
            <a:r>
              <a:rPr kumimoji="1" lang="en-US" altLang="ja-JP" sz="2000" dirty="0" smtClean="0"/>
              <a:t>Scopes of names are defined in the same way as </a:t>
            </a:r>
            <a:r>
              <a:rPr kumimoji="1" lang="en-US" altLang="ja-JP" sz="2000" dirty="0" err="1" smtClean="0"/>
              <a:t>funtion</a:t>
            </a:r>
            <a:r>
              <a:rPr kumimoji="1" lang="en-US" altLang="ja-JP" sz="2000" dirty="0" smtClean="0"/>
              <a:t> declarations</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A larger example</a:t>
            </a:r>
            <a:endParaRPr kumimoji="1" lang="ja-JP" altLang="en-US" dirty="0"/>
          </a:p>
        </p:txBody>
      </p:sp>
      <p:sp>
        <p:nvSpPr>
          <p:cNvPr id="4" name="テキスト ボックス 3"/>
          <p:cNvSpPr txBox="1"/>
          <p:nvPr/>
        </p:nvSpPr>
        <p:spPr>
          <a:xfrm>
            <a:off x="357158" y="1428736"/>
            <a:ext cx="8429652" cy="4401205"/>
          </a:xfrm>
          <a:prstGeom prst="rect">
            <a:avLst/>
          </a:prstGeom>
          <a:noFill/>
        </p:spPr>
        <p:txBody>
          <a:bodyPr wrap="square" rtlCol="0">
            <a:spAutoFit/>
          </a:bodyPr>
          <a:lstStyle/>
          <a:p>
            <a:r>
              <a:rPr kumimoji="1" lang="en-US" altLang="ja-JP" sz="2800" b="1" dirty="0" smtClean="0"/>
              <a:t> </a:t>
            </a:r>
            <a:r>
              <a:rPr lang="ja-JP" altLang="en-US" sz="2800" b="1" dirty="0" smtClean="0"/>
              <a:t> </a:t>
            </a:r>
            <a:r>
              <a:rPr lang="en-US" altLang="ja-JP" sz="2800" b="1" dirty="0" smtClean="0"/>
              <a:t>let  </a:t>
            </a:r>
          </a:p>
          <a:p>
            <a:r>
              <a:rPr lang="ja-JP" altLang="en-US" sz="2800" b="1" dirty="0" smtClean="0"/>
              <a:t>         </a:t>
            </a:r>
            <a:r>
              <a:rPr lang="en-US" altLang="ja-JP" sz="2800" b="1" dirty="0" smtClean="0"/>
              <a:t>fun</a:t>
            </a:r>
            <a:r>
              <a:rPr lang="en-US" altLang="ja-JP" sz="2800" dirty="0" smtClean="0"/>
              <a:t>  </a:t>
            </a:r>
            <a:r>
              <a:rPr lang="en-US" altLang="ja-JP" sz="2800" dirty="0" err="1" smtClean="0"/>
              <a:t>unturn</a:t>
            </a:r>
            <a:r>
              <a:rPr lang="en-US" altLang="ja-JP" sz="2800" dirty="0" smtClean="0"/>
              <a:t> (x) = turn (turn (turn (x)))</a:t>
            </a:r>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lang="en-US" altLang="ja-JP" sz="2800" b="1" dirty="0" smtClean="0"/>
              <a:t>         </a:t>
            </a:r>
            <a:r>
              <a:rPr lang="en-US" altLang="ja-JP" sz="2800" b="1" dirty="0" err="1" smtClean="0"/>
              <a:t>val</a:t>
            </a:r>
            <a:r>
              <a:rPr lang="en-US" altLang="ja-JP" sz="2800" b="1" dirty="0" smtClean="0"/>
              <a:t>  </a:t>
            </a:r>
            <a:r>
              <a:rPr lang="en-US" altLang="ja-JP" sz="2800" dirty="0" err="1" smtClean="0"/>
              <a:t>aa</a:t>
            </a:r>
            <a:r>
              <a:rPr lang="en-US" altLang="ja-JP" sz="2800" dirty="0" smtClean="0"/>
              <a:t> = pile (a, turn (turn (a)))</a:t>
            </a:r>
          </a:p>
          <a:p>
            <a:r>
              <a:rPr lang="en-US" altLang="ja-JP" sz="2800" b="1" dirty="0" smtClean="0"/>
              <a:t>         </a:t>
            </a:r>
            <a:r>
              <a:rPr lang="en-US" altLang="ja-JP" sz="2800" b="1" dirty="0" err="1" smtClean="0"/>
              <a:t>val</a:t>
            </a:r>
            <a:r>
              <a:rPr lang="en-US" altLang="ja-JP" sz="2800" b="1" dirty="0" smtClean="0"/>
              <a:t>  </a:t>
            </a:r>
            <a:r>
              <a:rPr lang="en-US" altLang="ja-JP" sz="2800" dirty="0" smtClean="0"/>
              <a:t>bb = pile (</a:t>
            </a:r>
            <a:r>
              <a:rPr lang="en-US" altLang="ja-JP" sz="2800" dirty="0" err="1" smtClean="0"/>
              <a:t>unturn</a:t>
            </a:r>
            <a:r>
              <a:rPr lang="en-US" altLang="ja-JP" sz="2800" dirty="0" smtClean="0"/>
              <a:t> (b), turn (b))</a:t>
            </a:r>
          </a:p>
          <a:p>
            <a:r>
              <a:rPr lang="en-US" altLang="ja-JP" sz="2800" b="1" dirty="0" smtClean="0"/>
              <a:t>         </a:t>
            </a:r>
            <a:r>
              <a:rPr lang="en-US" altLang="ja-JP" sz="2800" b="1" dirty="0" err="1" smtClean="0"/>
              <a:t>val</a:t>
            </a:r>
            <a:r>
              <a:rPr lang="en-US" altLang="ja-JP" sz="2800" b="1" dirty="0" smtClean="0"/>
              <a:t>  </a:t>
            </a:r>
            <a:r>
              <a:rPr lang="en-US" altLang="ja-JP" sz="2800" dirty="0" smtClean="0"/>
              <a:t>p = sew (bb, </a:t>
            </a:r>
            <a:r>
              <a:rPr lang="en-US" altLang="ja-JP" sz="2800" dirty="0" err="1" smtClean="0"/>
              <a:t>aa</a:t>
            </a:r>
            <a:r>
              <a:rPr lang="en-US" altLang="ja-JP" sz="2800" dirty="0" smtClean="0"/>
              <a:t>)</a:t>
            </a:r>
          </a:p>
          <a:p>
            <a:r>
              <a:rPr lang="en-US" altLang="ja-JP" sz="2800" b="1" dirty="0" smtClean="0"/>
              <a:t>         </a:t>
            </a:r>
            <a:r>
              <a:rPr lang="en-US" altLang="ja-JP" sz="2800" b="1" dirty="0" err="1" smtClean="0"/>
              <a:t>val</a:t>
            </a:r>
            <a:r>
              <a:rPr lang="en-US" altLang="ja-JP" sz="2800" b="1" dirty="0" smtClean="0"/>
              <a:t>  </a:t>
            </a:r>
            <a:r>
              <a:rPr lang="en-US" altLang="ja-JP" sz="2800" dirty="0" smtClean="0"/>
              <a:t>q = sew (</a:t>
            </a:r>
            <a:r>
              <a:rPr lang="en-US" altLang="ja-JP" sz="2800" dirty="0" err="1" smtClean="0"/>
              <a:t>aa</a:t>
            </a:r>
            <a:r>
              <a:rPr lang="en-US" altLang="ja-JP" sz="2800" dirty="0" smtClean="0"/>
              <a:t>, bb)</a:t>
            </a:r>
          </a:p>
          <a:p>
            <a:r>
              <a:rPr lang="en-US" altLang="ja-JP" sz="2800" b="1" dirty="0" smtClean="0"/>
              <a:t>  in</a:t>
            </a:r>
          </a:p>
          <a:p>
            <a:r>
              <a:rPr lang="en-US" altLang="ja-JP" sz="2800" b="1" dirty="0" smtClean="0"/>
              <a:t>         </a:t>
            </a:r>
            <a:r>
              <a:rPr lang="en-US" altLang="ja-JP" sz="2800" dirty="0" smtClean="0"/>
              <a:t>pile (</a:t>
            </a:r>
            <a:r>
              <a:rPr lang="en-US" altLang="ja-JP" sz="2800" dirty="0" err="1" smtClean="0"/>
              <a:t>p,q</a:t>
            </a:r>
            <a:r>
              <a:rPr lang="en-US" altLang="ja-JP" sz="2800" dirty="0" smtClean="0"/>
              <a:t>)</a:t>
            </a:r>
          </a:p>
          <a:p>
            <a:r>
              <a:rPr lang="en-US" altLang="ja-JP" sz="2800" b="1" dirty="0" smtClean="0"/>
              <a:t> </a:t>
            </a:r>
            <a:r>
              <a:rPr lang="ja-JP" altLang="en-US" sz="2800" b="1" dirty="0" smtClean="0"/>
              <a:t> </a:t>
            </a:r>
            <a:r>
              <a:rPr lang="en-US" altLang="ja-JP" sz="2800" b="1" dirty="0" smtClean="0"/>
              <a:t>end</a:t>
            </a:r>
          </a:p>
        </p:txBody>
      </p:sp>
      <p:grpSp>
        <p:nvGrpSpPr>
          <p:cNvPr id="15" name="グループ化 14"/>
          <p:cNvGrpSpPr/>
          <p:nvPr/>
        </p:nvGrpSpPr>
        <p:grpSpPr>
          <a:xfrm>
            <a:off x="6429388" y="3929065"/>
            <a:ext cx="1071570" cy="1143008"/>
            <a:chOff x="428596" y="3500438"/>
            <a:chExt cx="2000264" cy="2143140"/>
          </a:xfrm>
        </p:grpSpPr>
        <p:sp>
          <p:nvSpPr>
            <p:cNvPr id="16" name="正方形/長方形 1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弧 1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円弧 1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0" name="グループ化 19"/>
          <p:cNvGrpSpPr/>
          <p:nvPr/>
        </p:nvGrpSpPr>
        <p:grpSpPr>
          <a:xfrm rot="10800000">
            <a:off x="6929454" y="3929065"/>
            <a:ext cx="1071570" cy="1143008"/>
            <a:chOff x="428596" y="3500438"/>
            <a:chExt cx="2000264" cy="2143140"/>
          </a:xfrm>
        </p:grpSpPr>
        <p:sp>
          <p:nvSpPr>
            <p:cNvPr id="21" name="正方形/長方形 2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弧 2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円弧 2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5" name="グループ化 20"/>
          <p:cNvGrpSpPr/>
          <p:nvPr/>
        </p:nvGrpSpPr>
        <p:grpSpPr>
          <a:xfrm rot="5400000">
            <a:off x="6357950" y="4500569"/>
            <a:ext cx="571504" cy="571504"/>
            <a:chOff x="4429124" y="3571876"/>
            <a:chExt cx="1071570" cy="1071570"/>
          </a:xfrm>
        </p:grpSpPr>
        <p:sp>
          <p:nvSpPr>
            <p:cNvPr id="26" name="正方形/長方形 2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グループ化 20"/>
          <p:cNvGrpSpPr/>
          <p:nvPr/>
        </p:nvGrpSpPr>
        <p:grpSpPr>
          <a:xfrm rot="16200000">
            <a:off x="6357950" y="3929065"/>
            <a:ext cx="571504" cy="571504"/>
            <a:chOff x="4429124" y="3571876"/>
            <a:chExt cx="1071570" cy="1071570"/>
          </a:xfrm>
        </p:grpSpPr>
        <p:sp>
          <p:nvSpPr>
            <p:cNvPr id="31" name="正方形/長方形 3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グループ化 20"/>
          <p:cNvGrpSpPr/>
          <p:nvPr/>
        </p:nvGrpSpPr>
        <p:grpSpPr>
          <a:xfrm rot="5400000">
            <a:off x="6929454" y="5643577"/>
            <a:ext cx="571504" cy="571504"/>
            <a:chOff x="4429124" y="3571876"/>
            <a:chExt cx="1071570" cy="1071570"/>
          </a:xfrm>
        </p:grpSpPr>
        <p:sp>
          <p:nvSpPr>
            <p:cNvPr id="36" name="正方形/長方形 3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20"/>
          <p:cNvGrpSpPr/>
          <p:nvPr/>
        </p:nvGrpSpPr>
        <p:grpSpPr>
          <a:xfrm rot="16200000">
            <a:off x="6929454" y="5072073"/>
            <a:ext cx="571504" cy="571504"/>
            <a:chOff x="4429124" y="3571876"/>
            <a:chExt cx="1071570" cy="1071570"/>
          </a:xfrm>
        </p:grpSpPr>
        <p:sp>
          <p:nvSpPr>
            <p:cNvPr id="41" name="正方形/長方形 4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 name="グループ化 64"/>
          <p:cNvGrpSpPr/>
          <p:nvPr/>
        </p:nvGrpSpPr>
        <p:grpSpPr>
          <a:xfrm>
            <a:off x="5857884" y="5072073"/>
            <a:ext cx="1071570" cy="1143008"/>
            <a:chOff x="428596" y="3500438"/>
            <a:chExt cx="2000264" cy="2143140"/>
          </a:xfrm>
        </p:grpSpPr>
        <p:sp>
          <p:nvSpPr>
            <p:cNvPr id="66" name="正方形/長方形 6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弧 6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8" name="円弧 6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9" name="円弧 6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70" name="グループ化 69"/>
          <p:cNvGrpSpPr/>
          <p:nvPr/>
        </p:nvGrpSpPr>
        <p:grpSpPr>
          <a:xfrm rot="10800000">
            <a:off x="6357950" y="5072073"/>
            <a:ext cx="1071570" cy="1143008"/>
            <a:chOff x="428596" y="3500438"/>
            <a:chExt cx="2000264" cy="2143140"/>
          </a:xfrm>
        </p:grpSpPr>
        <p:sp>
          <p:nvSpPr>
            <p:cNvPr id="71" name="正方形/長方形 7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弧 7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円弧 7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円弧 7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7158" y="1571612"/>
            <a:ext cx="8143932" cy="3539430"/>
          </a:xfrm>
          <a:prstGeom prst="rect">
            <a:avLst/>
          </a:prstGeom>
          <a:noFill/>
        </p:spPr>
        <p:txBody>
          <a:bodyPr wrap="square" rtlCol="0">
            <a:spAutoFit/>
          </a:bodyPr>
          <a:lstStyle/>
          <a:p>
            <a:r>
              <a:rPr kumimoji="1" lang="en-US" altLang="ja-JP" sz="2800" dirty="0" smtClean="0"/>
              <a:t> </a:t>
            </a:r>
            <a:r>
              <a:rPr lang="ja-JP" altLang="en-US" sz="2800" dirty="0" smtClean="0"/>
              <a:t> </a:t>
            </a:r>
            <a:r>
              <a:rPr lang="en-US" altLang="ja-JP" sz="2800" dirty="0" smtClean="0"/>
              <a:t>&lt;exp&gt; ::= a | b | &lt;name&gt; | &lt;name&gt; ( &lt;</a:t>
            </a:r>
            <a:r>
              <a:rPr lang="en-US" altLang="ja-JP" sz="2800" dirty="0" err="1" smtClean="0"/>
              <a:t>actuals</a:t>
            </a:r>
            <a:r>
              <a:rPr lang="en-US" altLang="ja-JP" sz="2800" dirty="0" smtClean="0"/>
              <a:t>&gt;)</a:t>
            </a:r>
          </a:p>
          <a:p>
            <a:r>
              <a:rPr lang="en-US" altLang="ja-JP" sz="2800" dirty="0" smtClean="0"/>
              <a:t>               | turn (&lt;exp&gt;) | sew (&lt;exp&gt;, &lt;exp&gt;)</a:t>
            </a:r>
          </a:p>
          <a:p>
            <a:r>
              <a:rPr lang="en-US" altLang="ja-JP" sz="2800" dirty="0" smtClean="0"/>
              <a:t>               |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a:p>
            <a:r>
              <a:rPr lang="en-US" altLang="ja-JP" sz="2800" dirty="0" smtClean="0"/>
              <a:t>  &lt;</a:t>
            </a:r>
            <a:r>
              <a:rPr lang="en-US" altLang="ja-JP" sz="2800" dirty="0" err="1" smtClean="0"/>
              <a:t>actuals</a:t>
            </a:r>
            <a:r>
              <a:rPr lang="en-US" altLang="ja-JP" sz="2800" dirty="0" smtClean="0"/>
              <a:t>&gt; ::=  &lt;exp&gt;  |  &lt;exp&gt; ,  &lt;</a:t>
            </a:r>
            <a:r>
              <a:rPr lang="en-US" altLang="ja-JP" sz="2800" dirty="0" err="1" smtClean="0"/>
              <a:t>actuals</a:t>
            </a:r>
            <a:r>
              <a:rPr lang="en-US" altLang="ja-JP" sz="2800" dirty="0" smtClean="0"/>
              <a:t>&gt;</a:t>
            </a:r>
          </a:p>
          <a:p>
            <a:r>
              <a:rPr lang="en-US" altLang="ja-JP" sz="2800" dirty="0" smtClean="0"/>
              <a:t>  &lt;</a:t>
            </a:r>
            <a:r>
              <a:rPr lang="en-US" altLang="ja-JP" sz="2800" dirty="0" err="1" smtClean="0"/>
              <a:t>decls</a:t>
            </a:r>
            <a:r>
              <a:rPr lang="en-US" altLang="ja-JP" sz="2800" dirty="0" smtClean="0"/>
              <a:t>&gt; ::= &lt;</a:t>
            </a:r>
            <a:r>
              <a:rPr lang="en-US" altLang="ja-JP" sz="2800" dirty="0" err="1" smtClean="0"/>
              <a:t>decl</a:t>
            </a:r>
            <a:r>
              <a:rPr lang="en-US" altLang="ja-JP" sz="2800" dirty="0" smtClean="0"/>
              <a:t>&gt; | &lt;</a:t>
            </a:r>
            <a:r>
              <a:rPr lang="en-US" altLang="ja-JP" sz="2800" dirty="0" err="1" smtClean="0"/>
              <a:t>decl</a:t>
            </a:r>
            <a:r>
              <a:rPr lang="en-US" altLang="ja-JP" sz="2800" dirty="0" smtClean="0"/>
              <a:t>&gt; &lt;</a:t>
            </a:r>
            <a:r>
              <a:rPr lang="en-US" altLang="ja-JP" sz="2800" dirty="0" err="1" smtClean="0"/>
              <a:t>decls</a:t>
            </a:r>
            <a:r>
              <a:rPr lang="en-US" altLang="ja-JP" sz="2800" dirty="0" smtClean="0"/>
              <a:t>&gt;</a:t>
            </a:r>
          </a:p>
          <a:p>
            <a:r>
              <a:rPr lang="en-US" altLang="ja-JP" sz="2800" dirty="0" smtClean="0"/>
              <a:t>  &lt;</a:t>
            </a:r>
            <a:r>
              <a:rPr lang="en-US" altLang="ja-JP" sz="2800" dirty="0" err="1" smtClean="0"/>
              <a:t>decl</a:t>
            </a:r>
            <a:r>
              <a:rPr lang="en-US" altLang="ja-JP" sz="2800" dirty="0" smtClean="0"/>
              <a:t>&gt; ::= </a:t>
            </a:r>
            <a:r>
              <a:rPr lang="en-US" altLang="ja-JP" sz="2800" b="1" dirty="0" smtClean="0"/>
              <a:t>fun</a:t>
            </a:r>
            <a:r>
              <a:rPr lang="en-US" altLang="ja-JP" sz="2800" dirty="0" smtClean="0"/>
              <a:t> &lt;name&gt; (&lt;formals&gt;) = &lt;exp&gt;</a:t>
            </a:r>
          </a:p>
          <a:p>
            <a:r>
              <a:rPr lang="en-US" altLang="ja-JP" sz="2800" dirty="0" smtClean="0"/>
              <a:t>                  | </a:t>
            </a:r>
            <a:r>
              <a:rPr lang="en-US" altLang="ja-JP" sz="2800" b="1" dirty="0" err="1" smtClean="0"/>
              <a:t>val</a:t>
            </a:r>
            <a:r>
              <a:rPr lang="en-US" altLang="ja-JP" sz="2800" dirty="0" smtClean="0"/>
              <a:t> &lt;name&gt; = &lt;exp&gt;</a:t>
            </a:r>
          </a:p>
          <a:p>
            <a:r>
              <a:rPr lang="en-US" altLang="ja-JP" sz="2800" dirty="0" smtClean="0"/>
              <a:t>  &lt;formals&gt; ::= &lt;name&gt; | &lt;name&gt;, &lt;formals&gt;</a:t>
            </a:r>
          </a:p>
        </p:txBody>
      </p:sp>
      <p:sp>
        <p:nvSpPr>
          <p:cNvPr id="45" name="タイトル 44"/>
          <p:cNvSpPr>
            <a:spLocks noGrp="1"/>
          </p:cNvSpPr>
          <p:nvPr>
            <p:ph type="title"/>
          </p:nvPr>
        </p:nvSpPr>
        <p:spPr/>
        <p:txBody>
          <a:bodyPr>
            <a:normAutofit/>
          </a:bodyPr>
          <a:lstStyle/>
          <a:p>
            <a:r>
              <a:rPr kumimoji="1" lang="en-US" altLang="ja-JP" dirty="0" smtClean="0"/>
              <a:t>Syntax of the Little Quilt language</a:t>
            </a:r>
            <a:endParaRPr kumimoji="1" lang="ja-JP" altLang="en-US" dirty="0"/>
          </a:p>
        </p:txBody>
      </p:sp>
      <p:sp>
        <p:nvSpPr>
          <p:cNvPr id="46" name="正方形/長方形 45"/>
          <p:cNvSpPr/>
          <p:nvPr/>
        </p:nvSpPr>
        <p:spPr>
          <a:xfrm>
            <a:off x="899592" y="5157192"/>
            <a:ext cx="7072362" cy="1569660"/>
          </a:xfrm>
          <a:prstGeom prst="rect">
            <a:avLst/>
          </a:prstGeom>
        </p:spPr>
        <p:txBody>
          <a:bodyPr wrap="square">
            <a:spAutoFit/>
          </a:bodyPr>
          <a:lstStyle/>
          <a:p>
            <a:r>
              <a:rPr lang="en-US" altLang="ja-JP" sz="2400" dirty="0" smtClean="0"/>
              <a:t>&lt;name&gt; is strings, usually processed by lexical analysis. In BNF, &lt;name&gt; can be defined as follows. </a:t>
            </a:r>
            <a:endParaRPr lang="en-US" altLang="ja-JP" sz="2400" b="1" dirty="0" smtClean="0"/>
          </a:p>
          <a:p>
            <a:r>
              <a:rPr lang="en-US" altLang="ja-JP" sz="2400" b="1" dirty="0" smtClean="0"/>
              <a:t>  </a:t>
            </a:r>
            <a:r>
              <a:rPr lang="en-US" altLang="ja-JP" sz="2400" dirty="0" smtClean="0"/>
              <a:t>&lt;name&gt; ::= &lt;c&gt; | &lt;c&gt;&lt;name&gt;</a:t>
            </a:r>
          </a:p>
          <a:p>
            <a:r>
              <a:rPr lang="en-US" altLang="ja-JP" sz="2400" dirty="0" smtClean="0"/>
              <a:t>  &lt;c&gt; ::= a | b | c | d | e …</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Contact information</a:t>
            </a:r>
            <a:endParaRPr kumimoji="1" lang="ja-JP" altLang="en-US" dirty="0"/>
          </a:p>
        </p:txBody>
      </p:sp>
      <p:sp>
        <p:nvSpPr>
          <p:cNvPr id="3" name="コンテンツ プレースホルダ 2"/>
          <p:cNvSpPr>
            <a:spLocks noGrp="1"/>
          </p:cNvSpPr>
          <p:nvPr>
            <p:ph idx="1"/>
          </p:nvPr>
        </p:nvSpPr>
        <p:spPr>
          <a:xfrm>
            <a:off x="428596" y="1643050"/>
            <a:ext cx="8501122" cy="4525963"/>
          </a:xfrm>
        </p:spPr>
        <p:txBody>
          <a:bodyPr>
            <a:normAutofit/>
          </a:bodyPr>
          <a:lstStyle/>
          <a:p>
            <a:r>
              <a:rPr lang="en-US" altLang="ja-JP" sz="2800" dirty="0" smtClean="0"/>
              <a:t>Isao Sasano</a:t>
            </a:r>
          </a:p>
          <a:p>
            <a:pPr>
              <a:buNone/>
            </a:pPr>
            <a:r>
              <a:rPr lang="ja-JP" altLang="en-US" sz="2800" dirty="0" smtClean="0"/>
              <a:t>     </a:t>
            </a:r>
            <a:r>
              <a:rPr lang="en-US" altLang="ja-JP" sz="2800" dirty="0" smtClean="0"/>
              <a:t> Office:</a:t>
            </a:r>
            <a:r>
              <a:rPr lang="ja-JP" altLang="en-US" sz="2800" dirty="0" smtClean="0"/>
              <a:t> </a:t>
            </a:r>
            <a:r>
              <a:rPr lang="en-US" altLang="ja-JP" sz="2800" dirty="0" err="1" smtClean="0"/>
              <a:t>Toyosu</a:t>
            </a:r>
            <a:r>
              <a:rPr lang="en-US" altLang="ja-JP" sz="2800" dirty="0" smtClean="0"/>
              <a:t> campus 14K32 on the 14</a:t>
            </a:r>
            <a:r>
              <a:rPr lang="en-US" altLang="ja-JP" sz="2800" baseline="30000" dirty="0" smtClean="0"/>
              <a:t>th</a:t>
            </a:r>
            <a:r>
              <a:rPr lang="en-US" altLang="ja-JP" sz="2800" dirty="0" smtClean="0"/>
              <a:t> </a:t>
            </a:r>
            <a:r>
              <a:rPr lang="en-US" altLang="ja-JP" sz="2800" dirty="0"/>
              <a:t>floor</a:t>
            </a:r>
            <a:r>
              <a:rPr lang="ja-JP" altLang="en-US" sz="2800" dirty="0"/>
              <a:t> </a:t>
            </a:r>
            <a:endParaRPr lang="en-US" altLang="ja-JP" sz="2800" dirty="0" smtClean="0"/>
          </a:p>
          <a:p>
            <a:pPr>
              <a:buNone/>
            </a:pPr>
            <a:r>
              <a:rPr lang="en-US" altLang="ja-JP" sz="2800" dirty="0" smtClean="0"/>
              <a:t>       E-mail:  </a:t>
            </a:r>
            <a:r>
              <a:rPr lang="en-US" altLang="ja-JP" sz="2800" dirty="0" smtClean="0">
                <a:hlinkClick r:id="rId2"/>
              </a:rPr>
              <a:t>sasano@sic.shibaura-it.ac.jp</a:t>
            </a:r>
            <a:endParaRPr lang="en-US" altLang="ja-JP" sz="2800" dirty="0" smtClean="0"/>
          </a:p>
          <a:p>
            <a:pPr>
              <a:buNone/>
            </a:pPr>
            <a:r>
              <a:rPr lang="en-US" altLang="ja-JP" sz="2800" dirty="0" smtClean="0"/>
              <a:t>       web: </a:t>
            </a:r>
            <a:r>
              <a:rPr lang="en-US" altLang="ja-JP" sz="2800" dirty="0" smtClean="0">
                <a:hlinkClick r:id="rId3"/>
              </a:rPr>
              <a:t>http://www.sic.shibaura-it.ac.jp/~sasano/index.html</a:t>
            </a:r>
            <a:endParaRPr lang="en-US" altLang="ja-JP" sz="2800" dirty="0" smtClean="0"/>
          </a:p>
          <a:p>
            <a:pPr>
              <a:buNone/>
            </a:pPr>
            <a:r>
              <a:rPr lang="en-US" altLang="ja-JP" sz="2800" dirty="0" smtClean="0"/>
              <a:t>       The lecture page is linked from the above web page.</a:t>
            </a:r>
          </a:p>
        </p:txBody>
      </p:sp>
    </p:spTree>
    <p:extLst>
      <p:ext uri="{BB962C8B-B14F-4D97-AF65-F5344CB8AC3E}">
        <p14:creationId xmlns:p14="http://schemas.microsoft.com/office/powerpoint/2010/main" val="4877733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a:t>
            </a:r>
            <a:r>
              <a:rPr lang="en-US" altLang="ja-JP" dirty="0" smtClean="0"/>
              <a:t>achine language</a:t>
            </a:r>
            <a:endParaRPr kumimoji="1" lang="ja-JP" altLang="en-US" dirty="0"/>
          </a:p>
        </p:txBody>
      </p:sp>
      <p:sp>
        <p:nvSpPr>
          <p:cNvPr id="3" name="コンテンツ プレースホルダ 2"/>
          <p:cNvSpPr>
            <a:spLocks noGrp="1"/>
          </p:cNvSpPr>
          <p:nvPr>
            <p:ph idx="1"/>
          </p:nvPr>
        </p:nvSpPr>
        <p:spPr>
          <a:xfrm>
            <a:off x="457200" y="1600201"/>
            <a:ext cx="8229600" cy="1684783"/>
          </a:xfrm>
        </p:spPr>
        <p:txBody>
          <a:bodyPr>
            <a:normAutofit/>
          </a:bodyPr>
          <a:lstStyle/>
          <a:p>
            <a:r>
              <a:rPr lang="en-US" altLang="ja-JP" dirty="0" smtClean="0"/>
              <a:t>Machine language is the native language of a computer, directory interpreted and executed by the computer.</a:t>
            </a:r>
          </a:p>
        </p:txBody>
      </p:sp>
      <p:sp>
        <p:nvSpPr>
          <p:cNvPr id="4" name="正方形/長方形 3"/>
          <p:cNvSpPr/>
          <p:nvPr/>
        </p:nvSpPr>
        <p:spPr>
          <a:xfrm>
            <a:off x="1187624" y="3284984"/>
            <a:ext cx="6624736" cy="954107"/>
          </a:xfrm>
          <a:prstGeom prst="rect">
            <a:avLst/>
          </a:prstGeom>
        </p:spPr>
        <p:txBody>
          <a:bodyPr wrap="square">
            <a:spAutoFit/>
          </a:bodyPr>
          <a:lstStyle/>
          <a:p>
            <a:pPr lvl="1"/>
            <a:r>
              <a:rPr lang="en-US" altLang="ja-JP" sz="2800" dirty="0"/>
              <a:t>The term </a:t>
            </a:r>
            <a:r>
              <a:rPr lang="en-US" altLang="ja-JP" sz="2800" i="1" dirty="0"/>
              <a:t>code</a:t>
            </a:r>
            <a:r>
              <a:rPr lang="en-US" altLang="ja-JP" sz="2800" dirty="0"/>
              <a:t> originally referred to a program written in a machine </a:t>
            </a:r>
            <a:r>
              <a:rPr lang="en-US" altLang="ja-JP" sz="2800" dirty="0" smtClean="0"/>
              <a:t>language.</a:t>
            </a:r>
            <a:endParaRPr lang="en-US" altLang="ja-JP" sz="2800" dirty="0"/>
          </a:p>
        </p:txBody>
      </p:sp>
      <p:sp>
        <p:nvSpPr>
          <p:cNvPr id="5" name="コンテンツ プレースホルダ 2"/>
          <p:cNvSpPr txBox="1">
            <a:spLocks/>
          </p:cNvSpPr>
          <p:nvPr/>
        </p:nvSpPr>
        <p:spPr>
          <a:xfrm>
            <a:off x="518864" y="4509120"/>
            <a:ext cx="8229600" cy="187220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dirty="0" smtClean="0"/>
              <a:t>von Neumann machine</a:t>
            </a:r>
          </a:p>
          <a:p>
            <a:pPr lvl="1"/>
            <a:r>
              <a:rPr lang="en-US" altLang="ja-JP" dirty="0" smtClean="0"/>
              <a:t>designed in Princeton in 1946</a:t>
            </a:r>
          </a:p>
          <a:p>
            <a:pPr lvl="1"/>
            <a:r>
              <a:rPr lang="en-US" altLang="ja-JP" dirty="0" smtClean="0"/>
              <a:t>Turing machine + random access + IO</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en-US" altLang="ja-JP" sz="3900" dirty="0"/>
              <a:t>M</a:t>
            </a:r>
            <a:r>
              <a:rPr lang="en-US" altLang="ja-JP" sz="3900" dirty="0" smtClean="0"/>
              <a:t>achine language</a:t>
            </a:r>
            <a:endParaRPr lang="ja-JP" altLang="en-US" sz="3900" dirty="0" smtClean="0"/>
          </a:p>
        </p:txBody>
      </p:sp>
      <p:sp>
        <p:nvSpPr>
          <p:cNvPr id="28675" name="テキスト ボックス 11"/>
          <p:cNvSpPr txBox="1">
            <a:spLocks noChangeArrowheads="1"/>
          </p:cNvSpPr>
          <p:nvPr/>
        </p:nvSpPr>
        <p:spPr bwMode="auto">
          <a:xfrm>
            <a:off x="500034" y="1164134"/>
            <a:ext cx="7929562" cy="4401205"/>
          </a:xfrm>
          <a:prstGeom prst="rect">
            <a:avLst/>
          </a:prstGeom>
          <a:noFill/>
          <a:ln w="9525">
            <a:noFill/>
            <a:miter lim="800000"/>
            <a:headEnd/>
            <a:tailEnd/>
          </a:ln>
        </p:spPr>
        <p:txBody>
          <a:bodyPr>
            <a:spAutoFit/>
          </a:bodyPr>
          <a:lstStyle/>
          <a:p>
            <a:r>
              <a:rPr lang="en-US" altLang="ja-JP" sz="2800" dirty="0" smtClean="0"/>
              <a:t>A program written in some machine language is a sequence of numbers.</a:t>
            </a:r>
          </a:p>
          <a:p>
            <a:r>
              <a:rPr lang="en-US" altLang="ja-JP" sz="2800" dirty="0" smtClean="0"/>
              <a:t>[A code fragment for the von Neumann machine]</a:t>
            </a:r>
          </a:p>
          <a:p>
            <a:r>
              <a:rPr lang="en-US" altLang="ja-JP" sz="2800" dirty="0" smtClean="0"/>
              <a:t>00000010101111001010</a:t>
            </a:r>
          </a:p>
          <a:p>
            <a:r>
              <a:rPr lang="en-US" altLang="ja-JP" sz="2800" dirty="0" smtClean="0"/>
              <a:t>00000010111111001000</a:t>
            </a:r>
          </a:p>
          <a:p>
            <a:r>
              <a:rPr lang="en-US" altLang="ja-JP" sz="2800" dirty="0" smtClean="0"/>
              <a:t>00000011001110101000</a:t>
            </a:r>
          </a:p>
          <a:p>
            <a:r>
              <a:rPr lang="en-US" altLang="ja-JP" sz="2800" dirty="0" smtClean="0"/>
              <a:t>(This fragment adds the numbers of locations 10 and 11 and stores the result in location 12.)</a:t>
            </a:r>
          </a:p>
          <a:p>
            <a:r>
              <a:rPr lang="en-US" altLang="ja-JP" sz="2800" dirty="0" smtClean="0"/>
              <a:t>Modern computers are said to have a von Neumann architecture.</a:t>
            </a:r>
          </a:p>
        </p:txBody>
      </p:sp>
      <p:sp>
        <p:nvSpPr>
          <p:cNvPr id="2" name="正方形/長方形 1"/>
          <p:cNvSpPr/>
          <p:nvPr/>
        </p:nvSpPr>
        <p:spPr>
          <a:xfrm>
            <a:off x="827584" y="5661248"/>
            <a:ext cx="7416824" cy="830997"/>
          </a:xfrm>
          <a:prstGeom prst="rect">
            <a:avLst/>
          </a:prstGeom>
        </p:spPr>
        <p:txBody>
          <a:bodyPr wrap="square">
            <a:spAutoFit/>
          </a:bodyPr>
          <a:lstStyle/>
          <a:p>
            <a:r>
              <a:rPr lang="en-US" altLang="ja-JP" sz="2400" dirty="0"/>
              <a:t>In assembly language instructions are represented by symbols.</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en-US" altLang="ja-JP" sz="3900" dirty="0" smtClean="0"/>
              <a:t>Programming languages</a:t>
            </a:r>
            <a:endParaRPr lang="ja-JP" altLang="en-US" sz="3900" dirty="0" smtClean="0"/>
          </a:p>
        </p:txBody>
      </p:sp>
      <p:sp>
        <p:nvSpPr>
          <p:cNvPr id="4" name="テキスト ボックス 3"/>
          <p:cNvSpPr txBox="1"/>
          <p:nvPr/>
        </p:nvSpPr>
        <p:spPr>
          <a:xfrm>
            <a:off x="714349" y="1500174"/>
            <a:ext cx="7786742" cy="954107"/>
          </a:xfrm>
          <a:prstGeom prst="rect">
            <a:avLst/>
          </a:prstGeom>
          <a:noFill/>
        </p:spPr>
        <p:txBody>
          <a:bodyPr wrap="square" rtlCol="0">
            <a:spAutoFit/>
          </a:bodyPr>
          <a:lstStyle/>
          <a:p>
            <a:r>
              <a:rPr lang="en-US" altLang="ja-JP" sz="2800" dirty="0" smtClean="0"/>
              <a:t>Programming languages are expected not to depend on specific machines (i.e., expected to be high level).</a:t>
            </a:r>
          </a:p>
        </p:txBody>
      </p:sp>
      <p:sp>
        <p:nvSpPr>
          <p:cNvPr id="5" name="テキスト ボックス 3"/>
          <p:cNvSpPr txBox="1">
            <a:spLocks noChangeArrowheads="1"/>
          </p:cNvSpPr>
          <p:nvPr/>
        </p:nvSpPr>
        <p:spPr bwMode="auto">
          <a:xfrm>
            <a:off x="928662" y="2928934"/>
            <a:ext cx="7531770" cy="3416320"/>
          </a:xfrm>
          <a:prstGeom prst="rect">
            <a:avLst/>
          </a:prstGeom>
          <a:noFill/>
          <a:ln w="9525">
            <a:noFill/>
            <a:miter lim="800000"/>
            <a:headEnd/>
            <a:tailEnd/>
          </a:ln>
        </p:spPr>
        <p:txBody>
          <a:bodyPr wrap="square">
            <a:spAutoFit/>
          </a:bodyPr>
          <a:lstStyle/>
          <a:p>
            <a:r>
              <a:rPr lang="en-US" altLang="ja-JP" sz="2400" dirty="0" smtClean="0"/>
              <a:t>Properties that programming languages should have:</a:t>
            </a:r>
            <a:endParaRPr lang="en-US" altLang="ja-JP" sz="2400" dirty="0"/>
          </a:p>
          <a:p>
            <a:pPr>
              <a:buFont typeface="Wingdings" pitchFamily="2" charset="2"/>
              <a:buChar char="Ø"/>
            </a:pPr>
            <a:r>
              <a:rPr lang="en-US" altLang="ja-JP" sz="2400" dirty="0" smtClean="0"/>
              <a:t> High</a:t>
            </a:r>
            <a:r>
              <a:rPr lang="en-US" altLang="ja-JP" sz="2400" dirty="0"/>
              <a:t> </a:t>
            </a:r>
            <a:r>
              <a:rPr lang="en-US" altLang="ja-JP" sz="2400" dirty="0" smtClean="0"/>
              <a:t>level</a:t>
            </a:r>
            <a:endParaRPr lang="en-US" altLang="ja-JP" sz="2400" dirty="0"/>
          </a:p>
          <a:p>
            <a:pPr lvl="1">
              <a:buFont typeface="Arial" charset="0"/>
              <a:buChar char="•"/>
            </a:pPr>
            <a:r>
              <a:rPr lang="ja-JP" altLang="en-US" sz="2400" dirty="0"/>
              <a:t> </a:t>
            </a:r>
            <a:r>
              <a:rPr lang="en-US" altLang="ja-JP" sz="2400" dirty="0" smtClean="0"/>
              <a:t>Logical structure of programs are concisely described.</a:t>
            </a:r>
          </a:p>
          <a:p>
            <a:pPr>
              <a:buFont typeface="Wingdings" pitchFamily="2" charset="2"/>
              <a:buChar char="Ø"/>
            </a:pPr>
            <a:r>
              <a:rPr lang="ja-JP" altLang="en-US" sz="2400" dirty="0" smtClean="0"/>
              <a:t> </a:t>
            </a:r>
            <a:r>
              <a:rPr lang="en-US" altLang="ja-JP" sz="2400" dirty="0" smtClean="0"/>
              <a:t>Semantics of programs being strictly defined</a:t>
            </a:r>
          </a:p>
          <a:p>
            <a:pPr lvl="1">
              <a:buFont typeface="Arial" charset="0"/>
              <a:buChar char="•"/>
            </a:pPr>
            <a:r>
              <a:rPr lang="ja-JP" altLang="en-US" sz="2400" dirty="0" smtClean="0"/>
              <a:t> </a:t>
            </a:r>
            <a:r>
              <a:rPr lang="en-US" altLang="ja-JP" sz="2400" dirty="0" smtClean="0"/>
              <a:t>Semantics (behavior) of all the programs are completely specified.</a:t>
            </a:r>
            <a:endParaRPr lang="en-US" altLang="ja-JP" sz="2400" dirty="0"/>
          </a:p>
          <a:p>
            <a:pPr>
              <a:buFont typeface="Wingdings" pitchFamily="2" charset="2"/>
              <a:buChar char="Ø"/>
            </a:pPr>
            <a:r>
              <a:rPr lang="ja-JP" altLang="en-US" sz="2400" dirty="0"/>
              <a:t> </a:t>
            </a:r>
            <a:r>
              <a:rPr lang="en-US" altLang="ja-JP" sz="2400" dirty="0" smtClean="0"/>
              <a:t>Efficient</a:t>
            </a:r>
          </a:p>
          <a:p>
            <a:pPr lvl="1">
              <a:buFont typeface="Arial" charset="0"/>
              <a:buChar char="•"/>
            </a:pPr>
            <a:r>
              <a:rPr lang="ja-JP" altLang="en-US" sz="2400" dirty="0" smtClean="0"/>
              <a:t> </a:t>
            </a:r>
            <a:r>
              <a:rPr lang="en-US" altLang="ja-JP" sz="2400" dirty="0" smtClean="0"/>
              <a:t>Programs are transformed into efficient code in machine languages.</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en-US" altLang="ja-JP" sz="3900" dirty="0" smtClean="0"/>
              <a:t>Benefits of high-level languages</a:t>
            </a:r>
            <a:endParaRPr lang="ja-JP" altLang="en-US" sz="3900" dirty="0" smtClean="0"/>
          </a:p>
        </p:txBody>
      </p:sp>
      <p:sp>
        <p:nvSpPr>
          <p:cNvPr id="4" name="テキスト ボックス 3"/>
          <p:cNvSpPr txBox="1"/>
          <p:nvPr/>
        </p:nvSpPr>
        <p:spPr>
          <a:xfrm>
            <a:off x="683568" y="1268760"/>
            <a:ext cx="7786742" cy="1384995"/>
          </a:xfrm>
          <a:prstGeom prst="rect">
            <a:avLst/>
          </a:prstGeom>
          <a:noFill/>
        </p:spPr>
        <p:txBody>
          <a:bodyPr wrap="square" rtlCol="0">
            <a:spAutoFit/>
          </a:bodyPr>
          <a:lstStyle/>
          <a:p>
            <a:r>
              <a:rPr lang="en-US" altLang="ja-JP" sz="2800" dirty="0" smtClean="0"/>
              <a:t>Higher-level languages have took the place of machine and assembly languages in virtually all areas of programming.</a:t>
            </a:r>
          </a:p>
        </p:txBody>
      </p:sp>
      <p:sp>
        <p:nvSpPr>
          <p:cNvPr id="6" name="テキスト ボックス 5"/>
          <p:cNvSpPr txBox="1"/>
          <p:nvPr/>
        </p:nvSpPr>
        <p:spPr>
          <a:xfrm>
            <a:off x="971600" y="2564904"/>
            <a:ext cx="7443063" cy="1569660"/>
          </a:xfrm>
          <a:prstGeom prst="rect">
            <a:avLst/>
          </a:prstGeom>
          <a:noFill/>
        </p:spPr>
        <p:txBody>
          <a:bodyPr wrap="none" rtlCol="0">
            <a:spAutoFit/>
          </a:bodyPr>
          <a:lstStyle/>
          <a:p>
            <a:pPr>
              <a:buFont typeface="Arial" pitchFamily="34" charset="0"/>
              <a:buChar char="•"/>
            </a:pPr>
            <a:r>
              <a:rPr lang="en-US" altLang="ja-JP" sz="2400" dirty="0" smtClean="0"/>
              <a:t> Readable familiar notations</a:t>
            </a:r>
          </a:p>
          <a:p>
            <a:pPr>
              <a:buFont typeface="Arial" pitchFamily="34" charset="0"/>
              <a:buChar char="•"/>
            </a:pPr>
            <a:r>
              <a:rPr lang="en-US" altLang="ja-JP" sz="2400" dirty="0"/>
              <a:t> </a:t>
            </a:r>
            <a:r>
              <a:rPr lang="en-US" altLang="ja-JP" sz="2400" dirty="0" smtClean="0"/>
              <a:t>machine independence (i.e., portability)</a:t>
            </a:r>
          </a:p>
          <a:p>
            <a:pPr>
              <a:buFont typeface="Arial" pitchFamily="34" charset="0"/>
              <a:buChar char="•"/>
            </a:pPr>
            <a:r>
              <a:rPr lang="en-US" altLang="ja-JP" sz="2400" dirty="0"/>
              <a:t> </a:t>
            </a:r>
            <a:r>
              <a:rPr lang="en-US" altLang="ja-JP" sz="2400" dirty="0" smtClean="0"/>
              <a:t>Availability of program libraries</a:t>
            </a:r>
          </a:p>
          <a:p>
            <a:pPr>
              <a:buFont typeface="Arial" pitchFamily="34" charset="0"/>
              <a:buChar char="•"/>
            </a:pPr>
            <a:r>
              <a:rPr lang="en-US" altLang="ja-JP" sz="2400" dirty="0"/>
              <a:t> </a:t>
            </a:r>
            <a:r>
              <a:rPr lang="en-US" altLang="ja-JP" sz="2400" dirty="0" smtClean="0"/>
              <a:t>Consistency checking that detects syntax and type errors</a:t>
            </a:r>
          </a:p>
        </p:txBody>
      </p:sp>
      <p:sp>
        <p:nvSpPr>
          <p:cNvPr id="7" name="テキスト ボックス 6"/>
          <p:cNvSpPr txBox="1"/>
          <p:nvPr/>
        </p:nvSpPr>
        <p:spPr>
          <a:xfrm>
            <a:off x="323528" y="4077072"/>
            <a:ext cx="8072494" cy="523220"/>
          </a:xfrm>
          <a:prstGeom prst="rect">
            <a:avLst/>
          </a:prstGeom>
          <a:noFill/>
        </p:spPr>
        <p:txBody>
          <a:bodyPr wrap="square" rtlCol="0">
            <a:spAutoFit/>
          </a:bodyPr>
          <a:lstStyle/>
          <a:p>
            <a:r>
              <a:rPr lang="en-US" altLang="ja-JP" sz="2800" dirty="0" smtClean="0"/>
              <a:t>(ex.) The language C</a:t>
            </a:r>
            <a:endParaRPr kumimoji="1" lang="ja-JP" altLang="en-US" sz="2800" dirty="0"/>
          </a:p>
        </p:txBody>
      </p:sp>
      <p:sp>
        <p:nvSpPr>
          <p:cNvPr id="8" name="テキスト ボックス 7"/>
          <p:cNvSpPr txBox="1"/>
          <p:nvPr/>
        </p:nvSpPr>
        <p:spPr>
          <a:xfrm>
            <a:off x="755576" y="4549676"/>
            <a:ext cx="7920880" cy="2308324"/>
          </a:xfrm>
          <a:prstGeom prst="rect">
            <a:avLst/>
          </a:prstGeom>
          <a:noFill/>
        </p:spPr>
        <p:txBody>
          <a:bodyPr wrap="square" rtlCol="0">
            <a:spAutoFit/>
          </a:bodyPr>
          <a:lstStyle/>
          <a:p>
            <a:pPr lvl="0">
              <a:buFont typeface="Arial" pitchFamily="34" charset="0"/>
              <a:buChar char="•"/>
            </a:pPr>
            <a:r>
              <a:rPr lang="en-US" altLang="ja-JP" sz="2400" dirty="0" smtClean="0">
                <a:solidFill>
                  <a:prstClr val="black"/>
                </a:solidFill>
              </a:rPr>
              <a:t> UNIX kernel (originally written in assembly languages) was rewritten in the language C in 1973. </a:t>
            </a:r>
          </a:p>
          <a:p>
            <a:pPr lvl="0">
              <a:buFont typeface="Arial" pitchFamily="34" charset="0"/>
              <a:buChar char="•"/>
            </a:pPr>
            <a:r>
              <a:rPr lang="en-US" altLang="ja-JP" sz="2400" dirty="0">
                <a:solidFill>
                  <a:prstClr val="black"/>
                </a:solidFill>
              </a:rPr>
              <a:t> </a:t>
            </a:r>
            <a:r>
              <a:rPr lang="en-US" altLang="ja-JP" sz="2400" dirty="0" smtClean="0">
                <a:solidFill>
                  <a:prstClr val="black"/>
                </a:solidFill>
              </a:rPr>
              <a:t>It becomes much easier to modify codes and support new devices </a:t>
            </a:r>
          </a:p>
          <a:p>
            <a:pPr lvl="0">
              <a:buFont typeface="Arial" pitchFamily="34" charset="0"/>
              <a:buChar char="•"/>
            </a:pPr>
            <a:r>
              <a:rPr lang="en-US" altLang="ja-JP" sz="2400" dirty="0" smtClean="0">
                <a:solidFill>
                  <a:prstClr val="black"/>
                </a:solidFill>
              </a:rPr>
              <a:t> UNIX was made available on </a:t>
            </a:r>
            <a:r>
              <a:rPr lang="en-US" altLang="ja-JP" sz="2400" dirty="0" err="1" smtClean="0">
                <a:solidFill>
                  <a:prstClr val="black"/>
                </a:solidFill>
              </a:rPr>
              <a:t>hardwares</a:t>
            </a:r>
            <a:r>
              <a:rPr lang="en-US" altLang="ja-JP" sz="2400" dirty="0" smtClean="0">
                <a:solidFill>
                  <a:prstClr val="black"/>
                </a:solidFill>
              </a:rPr>
              <a:t> other than PDP-11 without modifying most of the codes. </a:t>
            </a:r>
            <a:endParaRPr kumimoji="1" lang="ja-JP" altLang="en-US" sz="16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Classification of </a:t>
            </a:r>
            <a:br>
              <a:rPr lang="en-US" altLang="ja-JP" dirty="0" smtClean="0"/>
            </a:br>
            <a:r>
              <a:rPr lang="en-US" altLang="ja-JP" dirty="0" smtClean="0"/>
              <a:t>programming languages</a:t>
            </a:r>
            <a:endParaRPr kumimoji="1" lang="ja-JP" altLang="en-US" dirty="0"/>
          </a:p>
        </p:txBody>
      </p:sp>
      <p:sp>
        <p:nvSpPr>
          <p:cNvPr id="3" name="コンテンツ プレースホルダ 2"/>
          <p:cNvSpPr>
            <a:spLocks noGrp="1"/>
          </p:cNvSpPr>
          <p:nvPr>
            <p:ph idx="1"/>
          </p:nvPr>
        </p:nvSpPr>
        <p:spPr>
          <a:xfrm>
            <a:off x="500034" y="3000372"/>
            <a:ext cx="8143932" cy="3500462"/>
          </a:xfrm>
        </p:spPr>
        <p:txBody>
          <a:bodyPr>
            <a:noAutofit/>
          </a:bodyPr>
          <a:lstStyle/>
          <a:p>
            <a:r>
              <a:rPr lang="en-US" altLang="ja-JP" sz="2800" dirty="0" smtClean="0"/>
              <a:t>Imperative languages (or procedural languages)</a:t>
            </a:r>
          </a:p>
          <a:p>
            <a:r>
              <a:rPr lang="en-US" altLang="ja-JP" sz="2800" dirty="0"/>
              <a:t>F</a:t>
            </a:r>
            <a:r>
              <a:rPr lang="en-US" altLang="ja-JP" sz="2800" dirty="0" smtClean="0"/>
              <a:t>unctional languages</a:t>
            </a:r>
          </a:p>
          <a:p>
            <a:pPr marL="342900" lvl="1" indent="-342900">
              <a:buFont typeface="Arial" pitchFamily="34" charset="0"/>
              <a:buChar char="•"/>
            </a:pPr>
            <a:r>
              <a:rPr lang="en-US" altLang="ja-JP" dirty="0"/>
              <a:t>O</a:t>
            </a:r>
            <a:r>
              <a:rPr lang="en-US" altLang="ja-JP" dirty="0" smtClean="0"/>
              <a:t>bject-oriented languages</a:t>
            </a:r>
          </a:p>
          <a:p>
            <a:r>
              <a:rPr lang="en-US" altLang="ja-JP" sz="2800" dirty="0" smtClean="0"/>
              <a:t>Logic programming language</a:t>
            </a:r>
            <a:r>
              <a:rPr lang="en-US" altLang="ja-JP" sz="2800" dirty="0"/>
              <a:t>s</a:t>
            </a:r>
            <a:endParaRPr lang="en-US" altLang="ja-JP" sz="2800" dirty="0" smtClean="0"/>
          </a:p>
        </p:txBody>
      </p:sp>
      <p:sp>
        <p:nvSpPr>
          <p:cNvPr id="4" name="正方形/長方形 3"/>
          <p:cNvSpPr/>
          <p:nvPr/>
        </p:nvSpPr>
        <p:spPr>
          <a:xfrm>
            <a:off x="467544" y="1628800"/>
            <a:ext cx="8249000" cy="1384995"/>
          </a:xfrm>
          <a:prstGeom prst="rect">
            <a:avLst/>
          </a:prstGeom>
        </p:spPr>
        <p:txBody>
          <a:bodyPr wrap="square">
            <a:spAutoFit/>
          </a:bodyPr>
          <a:lstStyle/>
          <a:p>
            <a:r>
              <a:rPr lang="en-US" altLang="ja-JP" sz="2800" dirty="0" smtClean="0"/>
              <a:t>Programming languages are roughly classified into the following four according to their computational models</a:t>
            </a:r>
            <a:r>
              <a:rPr lang="en-US" altLang="ja-JP" sz="2800" dirty="0"/>
              <a:t>.</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What languages provide</a:t>
            </a:r>
            <a:r>
              <a:rPr lang="en-US" altLang="ja-JP" dirty="0"/>
              <a:t> </a:t>
            </a:r>
            <a:r>
              <a:rPr lang="en-US" altLang="ja-JP" dirty="0" smtClean="0"/>
              <a:t>(1)</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en-US" altLang="ja-JP" dirty="0" smtClean="0"/>
              <a:t>Computational model </a:t>
            </a:r>
            <a:r>
              <a:rPr kumimoji="1" lang="ja-JP" altLang="en-US" dirty="0" smtClean="0"/>
              <a:t>（</a:t>
            </a:r>
            <a:r>
              <a:rPr kumimoji="1" lang="en-US" altLang="ja-JP" dirty="0" smtClean="0"/>
              <a:t>cf. previous page)</a:t>
            </a:r>
          </a:p>
          <a:p>
            <a:r>
              <a:rPr lang="en-US" altLang="ja-JP" dirty="0" smtClean="0"/>
              <a:t>Data types (and operations on them</a:t>
            </a:r>
            <a:r>
              <a:rPr lang="en-US" altLang="ja-JP" dirty="0"/>
              <a:t>)</a:t>
            </a:r>
            <a:endParaRPr lang="en-US" altLang="ja-JP" dirty="0" smtClean="0"/>
          </a:p>
          <a:p>
            <a:pPr lvl="1"/>
            <a:r>
              <a:rPr lang="en-US" altLang="ja-JP" dirty="0" smtClean="0"/>
              <a:t>(ex.) </a:t>
            </a:r>
            <a:r>
              <a:rPr lang="en-US" altLang="ja-JP" dirty="0"/>
              <a:t>The language C </a:t>
            </a:r>
            <a:r>
              <a:rPr lang="en-US" altLang="ja-JP" dirty="0" smtClean="0"/>
              <a:t>provides </a:t>
            </a:r>
            <a:r>
              <a:rPr lang="en-US" altLang="ja-JP" dirty="0"/>
              <a:t>primitive data types such as </a:t>
            </a:r>
            <a:r>
              <a:rPr lang="en-US" altLang="ja-JP" dirty="0" err="1"/>
              <a:t>int</a:t>
            </a:r>
            <a:r>
              <a:rPr lang="en-US" altLang="ja-JP" dirty="0"/>
              <a:t>, char, double, etc. </a:t>
            </a:r>
            <a:r>
              <a:rPr lang="en-US" altLang="ja-JP" dirty="0" smtClean="0"/>
              <a:t>The language C also provides mechanisms to construct large objects using smaller objects, such as arrays, structures (records in general terminology), pointers, and unions. The language C also provides operators to access the components of compound data, such as dot operator (member access operator) for structures (records). </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903</TotalTime>
  <Words>1877</Words>
  <Application>Microsoft Macintosh PowerPoint</Application>
  <PresentationFormat>画面に合わせる (4:3)</PresentationFormat>
  <Paragraphs>190</Paragraphs>
  <Slides>24</Slides>
  <Notes>7</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Principles of programming languages  1: Introduction  (with a simple language)</vt:lpstr>
      <vt:lpstr>Schedule</vt:lpstr>
      <vt:lpstr>Contact information</vt:lpstr>
      <vt:lpstr>Machine language</vt:lpstr>
      <vt:lpstr>Machine language</vt:lpstr>
      <vt:lpstr>Programming languages</vt:lpstr>
      <vt:lpstr>Benefits of high-level languages</vt:lpstr>
      <vt:lpstr>Classification of  programming languages</vt:lpstr>
      <vt:lpstr>What languages provide (1)</vt:lpstr>
      <vt:lpstr>What languages provide (2)</vt:lpstr>
      <vt:lpstr>Syntax of programming languages</vt:lpstr>
      <vt:lpstr>Semantics of programming languages</vt:lpstr>
      <vt:lpstr>Definitions and explanations of programming languages</vt:lpstr>
      <vt:lpstr>A simple language ---Little Quilt</vt:lpstr>
      <vt:lpstr>Little Quilｔ language</vt:lpstr>
      <vt:lpstr>Expressions of Little Quilt</vt:lpstr>
      <vt:lpstr>Examples of expressions of Little Quilt</vt:lpstr>
      <vt:lpstr>Exercise 1</vt:lpstr>
      <vt:lpstr>Function declaration</vt:lpstr>
      <vt:lpstr>Local declarations (let expressions)</vt:lpstr>
      <vt:lpstr>Exercise 2</vt:lpstr>
      <vt:lpstr>Syntax that names some value (i.e., quilt)</vt:lpstr>
      <vt:lpstr>A larger example</vt:lpstr>
      <vt:lpstr>Syntax of the Little Quilt language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Sasano Isao</cp:lastModifiedBy>
  <cp:revision>541</cp:revision>
  <dcterms:created xsi:type="dcterms:W3CDTF">2009-09-11T09:19:03Z</dcterms:created>
  <dcterms:modified xsi:type="dcterms:W3CDTF">2016-09-28T05:51:26Z</dcterms:modified>
</cp:coreProperties>
</file>