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embeddings/oleObject1.bin" ContentType="application/vnd.openxmlformats-officedocument.oleObject"/>
  <Override PartName="/ppt/embeddings/oleObject2.bin" ContentType="application/vnd.openxmlformats-officedocument.oleObject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85" r:id="rId2"/>
    <p:sldId id="257" r:id="rId3"/>
    <p:sldId id="263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58" r:id="rId17"/>
    <p:sldId id="277" r:id="rId18"/>
    <p:sldId id="282" r:id="rId19"/>
    <p:sldId id="278" r:id="rId20"/>
    <p:sldId id="279" r:id="rId21"/>
    <p:sldId id="280" r:id="rId22"/>
    <p:sldId id="281" r:id="rId23"/>
    <p:sldId id="283" r:id="rId24"/>
    <p:sldId id="284" r:id="rId25"/>
  </p:sldIdLst>
  <p:sldSz cx="9144000" cy="6858000" type="screen4x3"/>
  <p:notesSz cx="6858000" cy="9144000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6" d="100"/>
          <a:sy n="126" d="100"/>
        </p:scale>
        <p:origin x="-128" y="-7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printerSettings" Target="printerSettings/printerSettings1.bin"/><Relationship Id="rId27" Type="http://schemas.openxmlformats.org/officeDocument/2006/relationships/presProps" Target="presProps.xml"/><Relationship Id="rId28" Type="http://schemas.openxmlformats.org/officeDocument/2006/relationships/viewProps" Target="viewProps.xml"/><Relationship Id="rId29" Type="http://schemas.openxmlformats.org/officeDocument/2006/relationships/theme" Target="theme/theme1.xml"/><Relationship Id="rId3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Relationship Id="rId2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15/12/23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22657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15/12/23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114222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15/12/23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14715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15/12/23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323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15/12/23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0499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15/12/23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6450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15/12/23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8431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15/12/23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2637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15/12/23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80081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15/12/23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3116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C0B91-4105-FC41-AF23-562AED5B73ED}" type="datetimeFigureOut">
              <a:rPr kumimoji="1" lang="ja-JP" altLang="en-US" smtClean="0"/>
              <a:t>15/12/23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81735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AC0B91-4105-FC41-AF23-562AED5B73ED}" type="datetimeFigureOut">
              <a:rPr kumimoji="1" lang="ja-JP" altLang="en-US" smtClean="0"/>
              <a:t>15/12/23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42233-1190-AC4A-A979-7F14CBD0119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50602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4" Type="http://schemas.openxmlformats.org/officeDocument/2006/relationships/image" Target="../media/image1.emf"/><Relationship Id="rId5" Type="http://schemas.openxmlformats.org/officeDocument/2006/relationships/oleObject" Target="../embeddings/oleObject2.bin"/><Relationship Id="rId6" Type="http://schemas.openxmlformats.org/officeDocument/2006/relationships/image" Target="../media/image2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7992888" cy="2160240"/>
          </a:xfrm>
        </p:spPr>
        <p:txBody>
          <a:bodyPr>
            <a:normAutofit/>
          </a:bodyPr>
          <a:lstStyle/>
          <a:p>
            <a:r>
              <a:rPr lang="en-US" altLang="ja-JP" sz="3600" dirty="0" smtClean="0"/>
              <a:t>Principles of programming languages </a:t>
            </a:r>
            <a:br>
              <a:rPr lang="en-US" altLang="ja-JP" sz="3600" dirty="0" smtClean="0"/>
            </a:br>
            <a:r>
              <a:rPr lang="en-US" altLang="ja-JP" sz="3600" dirty="0" smtClean="0"/>
              <a:t>12: Logic programming</a:t>
            </a:r>
            <a:endParaRPr kumimoji="1" lang="ja-JP" altLang="en-US" sz="2800" dirty="0"/>
          </a:p>
        </p:txBody>
      </p:sp>
      <p:sp>
        <p:nvSpPr>
          <p:cNvPr id="6" name="サブタイトル 2"/>
          <p:cNvSpPr>
            <a:spLocks noGrp="1"/>
          </p:cNvSpPr>
          <p:nvPr>
            <p:ph type="subTitle" idx="1"/>
          </p:nvPr>
        </p:nvSpPr>
        <p:spPr>
          <a:xfrm>
            <a:off x="3059832" y="5733256"/>
            <a:ext cx="2880320" cy="576064"/>
          </a:xfrm>
        </p:spPr>
        <p:txBody>
          <a:bodyPr>
            <a:normAutofit lnSpcReduction="10000"/>
          </a:bodyPr>
          <a:lstStyle/>
          <a:p>
            <a:r>
              <a:rPr kumimoji="1" lang="en-US" altLang="ja-JP" dirty="0" smtClean="0">
                <a:solidFill>
                  <a:schemeClr val="tx1"/>
                </a:solidFill>
              </a:rPr>
              <a:t>Isao Sasano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4365104"/>
            <a:ext cx="777686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3200" b="0" dirty="0" smtClean="0"/>
              <a:t>Department of </a:t>
            </a:r>
          </a:p>
          <a:p>
            <a:pPr algn="ctr"/>
            <a:r>
              <a:rPr kumimoji="1" lang="en-US" altLang="ja-JP" sz="3200" b="0" dirty="0" smtClean="0"/>
              <a:t>Information Science and </a:t>
            </a:r>
            <a:r>
              <a:rPr lang="en-US" altLang="ja-JP" sz="3200" b="0" dirty="0" smtClean="0"/>
              <a:t>Engineering</a:t>
            </a:r>
            <a:r>
              <a:rPr kumimoji="1" lang="en-US" altLang="ja-JP" sz="3200" b="0" dirty="0" smtClean="0"/>
              <a:t> </a:t>
            </a:r>
            <a:endParaRPr kumimoji="1" lang="ja-JP" altLang="en-US" sz="3200" b="0" dirty="0"/>
          </a:p>
        </p:txBody>
      </p:sp>
    </p:spTree>
    <p:extLst>
      <p:ext uri="{BB962C8B-B14F-4D97-AF65-F5344CB8AC3E}">
        <p14:creationId xmlns:p14="http://schemas.microsoft.com/office/powerpoint/2010/main" val="27212061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Examples of facts and rules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372239" y="1490634"/>
            <a:ext cx="4962191" cy="483209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l</a:t>
            </a:r>
            <a:r>
              <a:rPr kumimoji="1" lang="en-US" altLang="ja-JP" sz="2800" dirty="0" smtClean="0"/>
              <a:t>ink(</a:t>
            </a:r>
            <a:r>
              <a:rPr kumimoji="1" lang="en-US" altLang="ja-JP" sz="2800" dirty="0" err="1" smtClean="0"/>
              <a:t>fortran</a:t>
            </a:r>
            <a:r>
              <a:rPr kumimoji="1" lang="en-US" altLang="ja-JP" sz="2800" dirty="0" smtClean="0"/>
              <a:t>, algol60).</a:t>
            </a:r>
          </a:p>
          <a:p>
            <a:r>
              <a:rPr lang="en-US" altLang="ja-JP" sz="2800" dirty="0"/>
              <a:t>l</a:t>
            </a:r>
            <a:r>
              <a:rPr lang="en-US" altLang="ja-JP" sz="2800" dirty="0" smtClean="0"/>
              <a:t>ink(algol60, </a:t>
            </a:r>
            <a:r>
              <a:rPr lang="en-US" altLang="ja-JP" sz="2800" dirty="0" err="1" smtClean="0"/>
              <a:t>cpl</a:t>
            </a:r>
            <a:r>
              <a:rPr lang="en-US" altLang="ja-JP" sz="2800" dirty="0" smtClean="0"/>
              <a:t>).</a:t>
            </a:r>
          </a:p>
          <a:p>
            <a:r>
              <a:rPr lang="en-US" altLang="ja-JP" sz="2800" dirty="0"/>
              <a:t>l</a:t>
            </a:r>
            <a:r>
              <a:rPr kumimoji="1" lang="en-US" altLang="ja-JP" sz="2800" dirty="0" smtClean="0"/>
              <a:t>ink(</a:t>
            </a:r>
            <a:r>
              <a:rPr kumimoji="1" lang="en-US" altLang="ja-JP" sz="2800" dirty="0" err="1" smtClean="0"/>
              <a:t>cpl</a:t>
            </a:r>
            <a:r>
              <a:rPr kumimoji="1" lang="en-US" altLang="ja-JP" sz="2800" dirty="0" smtClean="0"/>
              <a:t>, </a:t>
            </a:r>
            <a:r>
              <a:rPr kumimoji="1" lang="en-US" altLang="ja-JP" sz="2800" dirty="0" err="1" smtClean="0"/>
              <a:t>bcpl</a:t>
            </a:r>
            <a:r>
              <a:rPr kumimoji="1" lang="en-US" altLang="ja-JP" sz="2800" dirty="0" smtClean="0"/>
              <a:t>).</a:t>
            </a:r>
          </a:p>
          <a:p>
            <a:r>
              <a:rPr lang="en-US" altLang="ja-JP" sz="2800" dirty="0" smtClean="0"/>
              <a:t>link(</a:t>
            </a:r>
            <a:r>
              <a:rPr lang="en-US" altLang="ja-JP" sz="2800" dirty="0" err="1" smtClean="0"/>
              <a:t>bcpl</a:t>
            </a:r>
            <a:r>
              <a:rPr lang="en-US" altLang="ja-JP" sz="2800" dirty="0" smtClean="0"/>
              <a:t>, c).</a:t>
            </a:r>
          </a:p>
          <a:p>
            <a:r>
              <a:rPr kumimoji="1" lang="en-US" altLang="ja-JP" sz="2800" dirty="0" smtClean="0"/>
              <a:t>link(c, </a:t>
            </a:r>
            <a:r>
              <a:rPr kumimoji="1" lang="en-US" altLang="ja-JP" sz="2800" dirty="0" err="1" smtClean="0"/>
              <a:t>cplusplus</a:t>
            </a:r>
            <a:r>
              <a:rPr kumimoji="1" lang="en-US" altLang="ja-JP" sz="2800" dirty="0" smtClean="0"/>
              <a:t>).</a:t>
            </a:r>
          </a:p>
          <a:p>
            <a:r>
              <a:rPr lang="en-US" altLang="ja-JP" sz="2800" dirty="0" smtClean="0"/>
              <a:t>link(algol60, simula67).</a:t>
            </a:r>
          </a:p>
          <a:p>
            <a:r>
              <a:rPr kumimoji="1" lang="en-US" altLang="ja-JP" sz="2800" dirty="0" smtClean="0"/>
              <a:t>link(simula67, </a:t>
            </a:r>
            <a:r>
              <a:rPr kumimoji="1" lang="en-US" altLang="ja-JP" sz="2800" dirty="0" err="1" smtClean="0"/>
              <a:t>cplusplus</a:t>
            </a:r>
            <a:r>
              <a:rPr kumimoji="1" lang="en-US" altLang="ja-JP" sz="2800" dirty="0" smtClean="0"/>
              <a:t>).</a:t>
            </a:r>
          </a:p>
          <a:p>
            <a:r>
              <a:rPr lang="en-US" altLang="ja-JP" sz="2800" dirty="0" smtClean="0"/>
              <a:t>link(simula67, smalltalk80).</a:t>
            </a:r>
          </a:p>
          <a:p>
            <a:endParaRPr kumimoji="1" lang="en-US" altLang="ja-JP" sz="2800" dirty="0"/>
          </a:p>
          <a:p>
            <a:r>
              <a:rPr lang="en-US" altLang="ja-JP" sz="2800" dirty="0"/>
              <a:t>p</a:t>
            </a:r>
            <a:r>
              <a:rPr lang="en-US" altLang="ja-JP" sz="2800" dirty="0" smtClean="0"/>
              <a:t>ath(L,L).</a:t>
            </a:r>
          </a:p>
          <a:p>
            <a:r>
              <a:rPr lang="en-US" altLang="ja-JP" sz="2800" dirty="0"/>
              <a:t>p</a:t>
            </a:r>
            <a:r>
              <a:rPr kumimoji="1" lang="en-US" altLang="ja-JP" sz="2800" dirty="0" smtClean="0"/>
              <a:t>ath(L,M) :- link(L,X), path(X,M) .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332203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383"/>
            <a:ext cx="8229600" cy="878799"/>
          </a:xfrm>
        </p:spPr>
        <p:txBody>
          <a:bodyPr/>
          <a:lstStyle/>
          <a:p>
            <a:r>
              <a:rPr kumimoji="1" lang="en-US" altLang="ja-JP" dirty="0" smtClean="0"/>
              <a:t>Existential queries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16067" y="1089226"/>
            <a:ext cx="8778230" cy="54476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 query </a:t>
            </a:r>
            <a:r>
              <a:rPr lang="en-US" altLang="ja-JP" sz="2800" dirty="0" smtClean="0"/>
              <a:t>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,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, ….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i="1" baseline="-25000" dirty="0" smtClean="0"/>
              <a:t>k</a:t>
            </a:r>
            <a:r>
              <a:rPr lang="en-US" altLang="ja-JP" sz="2800" dirty="0" smtClean="0"/>
              <a:t> . corresponds to the </a:t>
            </a:r>
            <a:r>
              <a:rPr lang="en-US" altLang="ja-JP" sz="2800" dirty="0" err="1" smtClean="0"/>
              <a:t>pseudocode</a:t>
            </a:r>
            <a:r>
              <a:rPr lang="en-US" altLang="ja-JP" sz="2800" dirty="0" smtClean="0"/>
              <a:t>: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and</a:t>
            </a:r>
            <a:r>
              <a:rPr lang="en-US" altLang="ja-JP" sz="2800" dirty="0" smtClean="0"/>
              <a:t>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and</a:t>
            </a:r>
            <a:r>
              <a:rPr lang="en-US" altLang="ja-JP" sz="2800" dirty="0" smtClean="0"/>
              <a:t> … </a:t>
            </a:r>
            <a:r>
              <a:rPr lang="en-US" altLang="ja-JP" sz="2800" b="1" dirty="0" smtClean="0"/>
              <a:t>and</a:t>
            </a:r>
            <a:r>
              <a:rPr lang="en-US" altLang="ja-JP" sz="2800" dirty="0" smtClean="0"/>
              <a:t>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</a:t>
            </a:r>
            <a:r>
              <a:rPr lang="en-US" altLang="ja-JP" sz="2800" i="1" baseline="-25000" dirty="0" smtClean="0"/>
              <a:t>k</a:t>
            </a:r>
            <a:r>
              <a:rPr lang="en-US" altLang="ja-JP" sz="2800" dirty="0"/>
              <a:t>?</a:t>
            </a:r>
            <a:endParaRPr lang="en-US" altLang="ja-JP" sz="2800" dirty="0" smtClean="0"/>
          </a:p>
          <a:p>
            <a:r>
              <a:rPr lang="en-US" altLang="ja-JP" sz="2800" dirty="0" smtClean="0"/>
              <a:t>Queries are also called </a:t>
            </a:r>
            <a:r>
              <a:rPr lang="en-US" altLang="ja-JP" sz="2800" i="1" dirty="0" smtClean="0"/>
              <a:t>goals</a:t>
            </a:r>
            <a:r>
              <a:rPr lang="en-US" altLang="ja-JP" sz="2800" dirty="0" smtClean="0"/>
              <a:t>.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Terms in a query may be called as </a:t>
            </a:r>
            <a:r>
              <a:rPr lang="en-US" altLang="ja-JP" sz="2800" i="1" dirty="0" err="1" smtClean="0"/>
              <a:t>subgoals</a:t>
            </a:r>
            <a:r>
              <a:rPr lang="en-US" altLang="ja-JP" sz="2800" dirty="0" smtClean="0"/>
              <a:t>.</a:t>
            </a:r>
          </a:p>
          <a:p>
            <a:r>
              <a:rPr kumimoji="1" lang="en-US" altLang="ja-JP" sz="2800" dirty="0" smtClean="0"/>
              <a:t>(ex.)  </a:t>
            </a:r>
            <a:r>
              <a:rPr kumimoji="1" lang="en-US" altLang="ja-JP" sz="2800" i="1" dirty="0" smtClean="0"/>
              <a:t>?-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link(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cpl</a:t>
            </a:r>
            <a:r>
              <a:rPr lang="en-US" altLang="ja-JP" sz="2800" dirty="0" smtClean="0">
                <a:solidFill>
                  <a:srgbClr val="FF0000"/>
                </a:solidFill>
              </a:rPr>
              <a:t>, 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bcpl</a:t>
            </a:r>
            <a:r>
              <a:rPr lang="en-US" altLang="ja-JP" sz="2800" dirty="0" smtClean="0">
                <a:solidFill>
                  <a:srgbClr val="FF0000"/>
                </a:solidFill>
              </a:rPr>
              <a:t>), link(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bcpl</a:t>
            </a:r>
            <a:r>
              <a:rPr lang="en-US" altLang="ja-JP" sz="2800" dirty="0" smtClean="0">
                <a:solidFill>
                  <a:srgbClr val="FF0000"/>
                </a:solidFill>
              </a:rPr>
              <a:t>, c).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       </a:t>
            </a:r>
            <a:r>
              <a:rPr kumimoji="1" lang="en-US" altLang="ja-JP" sz="2800" i="1" dirty="0" smtClean="0"/>
              <a:t>yes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    </a:t>
            </a:r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link(algol60, L), link(L, M).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      </a:t>
            </a:r>
            <a:r>
              <a:rPr kumimoji="1" lang="en-US" altLang="ja-JP" sz="2800" i="1" dirty="0" smtClean="0"/>
              <a:t>L=</a:t>
            </a:r>
            <a:r>
              <a:rPr kumimoji="1" lang="en-US" altLang="ja-JP" sz="2800" i="1" dirty="0" err="1" smtClean="0"/>
              <a:t>cpl</a:t>
            </a:r>
            <a:endParaRPr kumimoji="1" lang="en-US" altLang="ja-JP" sz="2800" i="1" dirty="0" smtClean="0"/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      M=</a:t>
            </a:r>
            <a:r>
              <a:rPr lang="en-US" altLang="ja-JP" sz="2800" i="1" dirty="0" err="1" smtClean="0"/>
              <a:t>bcpl</a:t>
            </a:r>
            <a:endParaRPr lang="en-US" altLang="ja-JP" sz="2800" i="1" dirty="0" smtClean="0"/>
          </a:p>
          <a:p>
            <a:r>
              <a:rPr kumimoji="1" lang="en-US" altLang="ja-JP" sz="2400" dirty="0" smtClean="0"/>
              <a:t>By typing </a:t>
            </a:r>
            <a:r>
              <a:rPr lang="en-US" altLang="ja-JP" sz="2400" dirty="0" smtClean="0"/>
              <a:t>return here, Prolog responds with yes to indicate that there might be more solutions and immediately prompts for the next query. By typing ;, Prolog responds with another solution or with no to indicate that no further solutions can be found.</a:t>
            </a:r>
            <a:endParaRPr kumimoji="1" lang="en-US" altLang="ja-JP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354710" y="3724666"/>
            <a:ext cx="3332090" cy="1200328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Is there any L and M satisfying link(algol60,L) </a:t>
            </a:r>
            <a:r>
              <a:rPr kumimoji="1" lang="en-US" altLang="ja-JP" sz="2400" dirty="0" smtClean="0"/>
              <a:t>and link</a:t>
            </a:r>
            <a:r>
              <a:rPr kumimoji="1" lang="en-US" altLang="ja-JP" sz="2400" dirty="0" smtClean="0"/>
              <a:t>(L,M)?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316570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(Cont.)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884490" y="1304435"/>
            <a:ext cx="7802310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link(algol60, L), link(L, M).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</a:t>
            </a:r>
            <a:r>
              <a:rPr kumimoji="1" lang="en-US" altLang="ja-JP" sz="2800" i="1" dirty="0" smtClean="0"/>
              <a:t>L=</a:t>
            </a:r>
            <a:r>
              <a:rPr kumimoji="1" lang="en-US" altLang="ja-JP" sz="2800" i="1" dirty="0" err="1" smtClean="0"/>
              <a:t>cpl</a:t>
            </a:r>
            <a:endParaRPr kumimoji="1" lang="en-US" altLang="ja-JP" sz="2800" i="1" dirty="0" smtClean="0"/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M=</a:t>
            </a:r>
            <a:r>
              <a:rPr lang="en-US" altLang="ja-JP" sz="2800" i="1" dirty="0" err="1" smtClean="0"/>
              <a:t>bcpl</a:t>
            </a:r>
            <a:r>
              <a:rPr lang="en-US" altLang="ja-JP" sz="2800" i="1" dirty="0" smtClean="0"/>
              <a:t>  </a:t>
            </a:r>
            <a:r>
              <a:rPr lang="en-US" altLang="ja-JP" sz="28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L=simula67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M=</a:t>
            </a:r>
            <a:r>
              <a:rPr lang="en-US" altLang="ja-JP" sz="2800" i="1" dirty="0" err="1" smtClean="0"/>
              <a:t>cplusplus</a:t>
            </a:r>
            <a:r>
              <a:rPr lang="en-US" altLang="ja-JP" sz="2800" i="1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</a:t>
            </a:r>
            <a:r>
              <a:rPr lang="en-US" altLang="ja-JP" sz="2800" i="1" dirty="0" smtClean="0"/>
              <a:t> L=simula67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M=smalltalk80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</a:t>
            </a:r>
            <a:r>
              <a:rPr lang="en-US" altLang="ja-JP" sz="2800" i="1" dirty="0"/>
              <a:t> </a:t>
            </a:r>
            <a:r>
              <a:rPr lang="en-US" altLang="ja-JP" sz="2800" i="1" dirty="0" smtClean="0"/>
              <a:t>yes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08528" y="4527302"/>
            <a:ext cx="4787425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If Prolog found there are no more solutions it responds with </a:t>
            </a:r>
            <a:r>
              <a:rPr kumimoji="1" lang="en-US" altLang="ja-JP" sz="2400" i="1" dirty="0" smtClean="0"/>
              <a:t>yes</a:t>
            </a:r>
            <a:r>
              <a:rPr kumimoji="1" lang="en-US" altLang="ja-JP" sz="2400" dirty="0" smtClean="0"/>
              <a:t> without typing ;.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895170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02101"/>
          </a:xfrm>
        </p:spPr>
        <p:txBody>
          <a:bodyPr/>
          <a:lstStyle/>
          <a:p>
            <a:r>
              <a:rPr kumimoji="1" lang="en-US" altLang="ja-JP" dirty="0" smtClean="0"/>
              <a:t>Universal facts and rules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78396" y="1305588"/>
            <a:ext cx="8888240" cy="5262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A rule </a:t>
            </a:r>
            <a:r>
              <a:rPr lang="en-US" altLang="ja-JP" sz="2800" dirty="0" smtClean="0"/>
              <a:t>&lt;</a:t>
            </a:r>
            <a:r>
              <a:rPr kumimoji="1" lang="en-US" altLang="ja-JP" sz="2800" i="1" dirty="0" smtClean="0"/>
              <a:t>term</a:t>
            </a:r>
            <a:r>
              <a:rPr kumimoji="1" lang="en-US" altLang="ja-JP" sz="2800" dirty="0" smtClean="0"/>
              <a:t>&gt;  :-  </a:t>
            </a:r>
            <a:r>
              <a:rPr lang="en-US" altLang="ja-JP" sz="2800" dirty="0" smtClean="0"/>
              <a:t>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,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….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i="1" baseline="-25000" dirty="0"/>
              <a:t>k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. corresponds to the </a:t>
            </a:r>
            <a:r>
              <a:rPr lang="en-US" altLang="ja-JP" sz="2800" dirty="0" err="1" smtClean="0"/>
              <a:t>pseudocode</a:t>
            </a:r>
            <a:r>
              <a:rPr lang="en-US" altLang="ja-JP" sz="2800" dirty="0" smtClean="0"/>
              <a:t>: &lt;</a:t>
            </a:r>
            <a:r>
              <a:rPr lang="en-US" altLang="ja-JP" sz="2800" i="1" dirty="0"/>
              <a:t>term</a:t>
            </a:r>
            <a:r>
              <a:rPr lang="en-US" altLang="ja-JP" sz="2800" dirty="0" smtClean="0"/>
              <a:t>&gt; </a:t>
            </a:r>
            <a:r>
              <a:rPr lang="en-US" altLang="ja-JP" sz="2800" b="1" dirty="0" smtClean="0"/>
              <a:t>if</a:t>
            </a:r>
            <a:r>
              <a:rPr lang="en-US" altLang="ja-JP" sz="2800" dirty="0" smtClean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…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&lt;</a:t>
            </a:r>
            <a:r>
              <a:rPr lang="en-US" altLang="ja-JP" sz="2800" i="1" dirty="0"/>
              <a:t>term</a:t>
            </a:r>
            <a:r>
              <a:rPr lang="en-US" altLang="ja-JP" sz="2800" dirty="0"/>
              <a:t>&gt;</a:t>
            </a:r>
            <a:r>
              <a:rPr lang="en-US" altLang="ja-JP" sz="2800" i="1" baseline="-25000" dirty="0" smtClean="0"/>
              <a:t>k</a:t>
            </a:r>
            <a:r>
              <a:rPr lang="en-US" altLang="ja-JP" sz="2800" dirty="0" smtClean="0"/>
              <a:t>?</a:t>
            </a:r>
            <a:endParaRPr lang="en-US" altLang="ja-JP" sz="2800" dirty="0"/>
          </a:p>
          <a:p>
            <a:r>
              <a:rPr lang="en-US" altLang="ja-JP" sz="2800" dirty="0" smtClean="0"/>
              <a:t>The term to the left of the :- is called a </a:t>
            </a:r>
            <a:r>
              <a:rPr lang="en-US" altLang="ja-JP" sz="2800" i="1" dirty="0" smtClean="0"/>
              <a:t>head</a:t>
            </a:r>
            <a:r>
              <a:rPr lang="en-US" altLang="ja-JP" sz="2800" dirty="0" smtClean="0"/>
              <a:t> and the </a:t>
            </a:r>
            <a:r>
              <a:rPr lang="en-US" altLang="ja-JP" sz="2800" dirty="0" err="1" smtClean="0"/>
              <a:t>temrs</a:t>
            </a:r>
            <a:r>
              <a:rPr lang="en-US" altLang="ja-JP" sz="2800" dirty="0" smtClean="0"/>
              <a:t> to the right of the :- is called a </a:t>
            </a:r>
            <a:r>
              <a:rPr lang="en-US" altLang="ja-JP" sz="2800" i="1" dirty="0" smtClean="0"/>
              <a:t>conditions </a:t>
            </a:r>
            <a:r>
              <a:rPr lang="en-US" altLang="ja-JP" sz="2800" dirty="0" smtClean="0"/>
              <a:t>or </a:t>
            </a:r>
            <a:r>
              <a:rPr lang="en-US" altLang="ja-JP" sz="2800" i="1" dirty="0" smtClean="0"/>
              <a:t>bodies</a:t>
            </a:r>
            <a:r>
              <a:rPr lang="en-US" altLang="ja-JP" sz="2800" dirty="0" smtClean="0"/>
              <a:t>. A fact is a special case of a rule and has a head and no conditions.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path</a:t>
            </a:r>
            <a:r>
              <a:rPr lang="en-US" altLang="ja-JP" sz="2800" dirty="0"/>
              <a:t>(L,L).</a:t>
            </a:r>
          </a:p>
          <a:p>
            <a:r>
              <a:rPr lang="en-US" altLang="ja-JP" sz="2800" dirty="0" smtClean="0"/>
              <a:t>    path</a:t>
            </a:r>
            <a:r>
              <a:rPr lang="en-US" altLang="ja-JP" sz="2800" dirty="0"/>
              <a:t>(L,M) :- link(L,X), path(X,M) .</a:t>
            </a:r>
            <a:endParaRPr lang="ja-JP" altLang="en-US" sz="2800" dirty="0"/>
          </a:p>
          <a:p>
            <a:r>
              <a:rPr lang="en-US" altLang="ja-JP" sz="2800" dirty="0" smtClean="0"/>
              <a:t>defines a relation </a:t>
            </a:r>
            <a:r>
              <a:rPr lang="en-US" altLang="ja-JP" sz="2800" i="1" dirty="0" smtClean="0"/>
              <a:t>path</a:t>
            </a:r>
            <a:r>
              <a:rPr lang="en-US" altLang="ja-JP" sz="2800" dirty="0" smtClean="0"/>
              <a:t>. The fact path(L,L) represents that for every L, path(L,L) holds. The rule path</a:t>
            </a:r>
            <a:r>
              <a:rPr lang="en-US" altLang="ja-JP" sz="2800" dirty="0"/>
              <a:t>(L,M) :- link(L,X), path(X,M</a:t>
            </a:r>
            <a:r>
              <a:rPr lang="en-US" altLang="ja-JP" sz="2800" dirty="0" smtClean="0"/>
              <a:t>). represents that for every L and M, path(L, M) holds when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there exists X satisfying link(L,X)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path(X,M).</a:t>
            </a:r>
          </a:p>
        </p:txBody>
      </p:sp>
    </p:spTree>
    <p:extLst>
      <p:ext uri="{BB962C8B-B14F-4D97-AF65-F5344CB8AC3E}">
        <p14:creationId xmlns:p14="http://schemas.microsoft.com/office/powerpoint/2010/main" val="1513945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Negation as failure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2605" y="1520975"/>
            <a:ext cx="8104195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Prolog answers </a:t>
            </a:r>
            <a:r>
              <a:rPr kumimoji="1" lang="en-US" altLang="ja-JP" sz="2800" i="1" dirty="0" smtClean="0"/>
              <a:t>no</a:t>
            </a:r>
            <a:r>
              <a:rPr kumimoji="1" lang="en-US" altLang="ja-JP" sz="2800" dirty="0" smtClean="0"/>
              <a:t> to a query if it fails to satisfy the query. </a:t>
            </a:r>
            <a:endParaRPr lang="en-US" altLang="ja-JP" sz="2800" dirty="0" smtClean="0"/>
          </a:p>
          <a:p>
            <a:r>
              <a:rPr kumimoji="1" lang="en-US" altLang="ja-JP" sz="2800" dirty="0" smtClean="0"/>
              <a:t>(ex.) </a:t>
            </a:r>
            <a:r>
              <a:rPr kumimoji="1" lang="en-US" altLang="ja-JP" sz="2800" i="1" dirty="0" smtClean="0"/>
              <a:t>?-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link(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lisp,scheme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) .</a:t>
            </a:r>
          </a:p>
          <a:p>
            <a:r>
              <a:rPr lang="en-US" altLang="ja-JP" sz="2800" i="1" dirty="0" smtClean="0"/>
              <a:t>              no</a:t>
            </a:r>
          </a:p>
          <a:p>
            <a:r>
              <a:rPr kumimoji="1" lang="en-US" altLang="ja-JP" sz="2800" dirty="0" smtClean="0"/>
              <a:t>The not operator (¥+ in Prolog) represents negation as failure rather than logical negation. A query </a:t>
            </a:r>
            <a:r>
              <a:rPr lang="en-US" altLang="ja-JP" sz="2800" dirty="0" smtClean="0"/>
              <a:t>¥+</a:t>
            </a:r>
            <a:r>
              <a:rPr kumimoji="1" lang="en-US" altLang="ja-JP" sz="2800" dirty="0" smtClean="0"/>
              <a:t>(</a:t>
            </a:r>
            <a:r>
              <a:rPr kumimoji="1" lang="en-US" altLang="ja-JP" sz="2800" i="1" dirty="0" smtClean="0"/>
              <a:t>P</a:t>
            </a:r>
            <a:r>
              <a:rPr kumimoji="1"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true if the system fails to deduce </a:t>
            </a:r>
            <a:r>
              <a:rPr kumimoji="1" lang="en-US" altLang="ja-JP" sz="2800" i="1" dirty="0" smtClean="0"/>
              <a:t>P</a:t>
            </a:r>
            <a:r>
              <a:rPr kumimoji="1" lang="en-US" altLang="ja-JP" sz="2800" dirty="0" smtClean="0"/>
              <a:t>.</a:t>
            </a:r>
          </a:p>
          <a:p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6452257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494109" y="161236"/>
            <a:ext cx="3704447" cy="1006807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(Cont.)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82605" y="602417"/>
            <a:ext cx="8104195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i="1" dirty="0"/>
              <a:t>?-</a:t>
            </a:r>
            <a:r>
              <a:rPr lang="en-US" altLang="ja-JP" sz="2800" dirty="0"/>
              <a:t> </a:t>
            </a:r>
            <a:r>
              <a:rPr lang="en-US" altLang="ja-JP" sz="2800" dirty="0">
                <a:solidFill>
                  <a:srgbClr val="FF0000"/>
                </a:solidFill>
              </a:rPr>
              <a:t>link(L,N), link(M,N) .</a:t>
            </a:r>
          </a:p>
          <a:p>
            <a:r>
              <a:rPr lang="en-US" altLang="ja-JP" sz="2800" dirty="0"/>
              <a:t> </a:t>
            </a:r>
            <a:r>
              <a:rPr lang="en-US" altLang="ja-JP" sz="2800" i="1" dirty="0"/>
              <a:t>   L=</a:t>
            </a:r>
            <a:r>
              <a:rPr lang="en-US" altLang="ja-JP" sz="2800" i="1" dirty="0" err="1" smtClean="0"/>
              <a:t>fortran</a:t>
            </a:r>
            <a:endParaRPr lang="en-US" altLang="ja-JP" sz="2800" i="1" dirty="0" smtClean="0"/>
          </a:p>
          <a:p>
            <a:r>
              <a:rPr lang="en-US" altLang="ja-JP" sz="2800" i="1" dirty="0" smtClean="0"/>
              <a:t>    M</a:t>
            </a:r>
            <a:r>
              <a:rPr lang="en-US" altLang="ja-JP" sz="2800" i="1" dirty="0"/>
              <a:t>=</a:t>
            </a:r>
            <a:r>
              <a:rPr lang="en-US" altLang="ja-JP" sz="2800" i="1" dirty="0" err="1" smtClean="0"/>
              <a:t>fortran</a:t>
            </a:r>
            <a:endParaRPr lang="en-US" altLang="ja-JP" sz="2800" i="1" dirty="0"/>
          </a:p>
          <a:p>
            <a:r>
              <a:rPr lang="en-US" altLang="ja-JP" sz="2800" i="1" dirty="0"/>
              <a:t>    N=</a:t>
            </a:r>
            <a:r>
              <a:rPr lang="en-US" altLang="ja-JP" sz="2800" i="1" dirty="0" smtClean="0"/>
              <a:t>algol60</a:t>
            </a:r>
            <a:endParaRPr lang="en-US" altLang="ja-JP" sz="2800" i="1" dirty="0"/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link(L,N), link(M,N), ¥+(L=M) .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i="1" dirty="0" smtClean="0"/>
              <a:t>   L=c</a:t>
            </a:r>
          </a:p>
          <a:p>
            <a:r>
              <a:rPr lang="en-US" altLang="ja-JP" sz="2800" i="1" dirty="0" smtClean="0"/>
              <a:t>    M</a:t>
            </a:r>
            <a:r>
              <a:rPr lang="en-US" altLang="ja-JP" sz="2800" i="1" dirty="0"/>
              <a:t>=simula67 </a:t>
            </a:r>
            <a:endParaRPr kumimoji="1" lang="en-US" altLang="ja-JP" sz="2800" i="1" dirty="0" smtClean="0"/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N=</a:t>
            </a:r>
            <a:r>
              <a:rPr lang="en-US" altLang="ja-JP" sz="2800" i="1" dirty="0" err="1" smtClean="0"/>
              <a:t>cplusplus</a:t>
            </a:r>
            <a:r>
              <a:rPr lang="en-US" altLang="ja-JP" sz="2800" i="1" dirty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</a:t>
            </a:r>
            <a:r>
              <a:rPr lang="en-US" altLang="ja-JP" sz="2800" i="1" dirty="0" smtClean="0"/>
              <a:t>L=simula67</a:t>
            </a:r>
          </a:p>
          <a:p>
            <a:r>
              <a:rPr lang="en-US" altLang="ja-JP" sz="2800" i="1" dirty="0" smtClean="0"/>
              <a:t>    </a:t>
            </a:r>
            <a:r>
              <a:rPr lang="en-US" altLang="ja-JP" sz="2800" i="1" dirty="0"/>
              <a:t>M=c </a:t>
            </a:r>
            <a:endParaRPr lang="en-US" altLang="ja-JP" sz="2800" i="1" dirty="0" smtClean="0"/>
          </a:p>
          <a:p>
            <a:r>
              <a:rPr kumimoji="1" lang="en-US" altLang="ja-JP" sz="2800" i="1" dirty="0"/>
              <a:t> </a:t>
            </a:r>
            <a:r>
              <a:rPr kumimoji="1" lang="en-US" altLang="ja-JP" sz="2800" i="1" dirty="0" smtClean="0"/>
              <a:t>   N=</a:t>
            </a:r>
            <a:r>
              <a:rPr kumimoji="1" lang="en-US" altLang="ja-JP" sz="2800" i="1" dirty="0" err="1" smtClean="0"/>
              <a:t>cplusplus</a:t>
            </a:r>
            <a:r>
              <a:rPr lang="en-US" altLang="ja-JP" sz="2800" i="1" dirty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;</a:t>
            </a:r>
          </a:p>
          <a:p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</a:t>
            </a:r>
            <a:r>
              <a:rPr kumimoji="1" lang="en-US" altLang="ja-JP" sz="2800" i="1" dirty="0" smtClean="0"/>
              <a:t>no</a:t>
            </a:r>
          </a:p>
          <a:p>
            <a:r>
              <a:rPr kumimoji="1" lang="en-US" altLang="ja-JP" sz="2800" i="1" dirty="0" smtClean="0"/>
              <a:t>?- </a:t>
            </a:r>
            <a:r>
              <a:rPr lang="en-US" altLang="ja-JP" sz="2800" dirty="0" smtClean="0">
                <a:solidFill>
                  <a:srgbClr val="FF0000"/>
                </a:solidFill>
              </a:rPr>
              <a:t>¥+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(L=M), link(L,N), link(M,N) .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no</a:t>
            </a:r>
            <a:endParaRPr kumimoji="1" lang="ja-JP" alt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41409696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21104"/>
            <a:ext cx="8229600" cy="909477"/>
          </a:xfrm>
        </p:spPr>
        <p:txBody>
          <a:bodyPr>
            <a:normAutofit/>
          </a:bodyPr>
          <a:lstStyle/>
          <a:p>
            <a:r>
              <a:rPr lang="en-US" altLang="ja-JP" dirty="0" smtClean="0"/>
              <a:t>U</a:t>
            </a:r>
            <a:r>
              <a:rPr kumimoji="1" lang="en-US" altLang="ja-JP" dirty="0" smtClean="0"/>
              <a:t>nification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199" y="977309"/>
            <a:ext cx="8526583" cy="3121818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Deduction in Prolog is based on the concept of unification; the two terms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baseline="-25000" dirty="0" smtClean="0"/>
              <a:t>1</a:t>
            </a:r>
            <a:r>
              <a:rPr kumimoji="1" lang="en-US" altLang="ja-JP" sz="2800" dirty="0" smtClean="0"/>
              <a:t> and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baseline="-25000" dirty="0" smtClean="0"/>
              <a:t>2</a:t>
            </a:r>
            <a:r>
              <a:rPr kumimoji="1" lang="en-US" altLang="ja-JP" sz="2800" dirty="0" smtClean="0"/>
              <a:t> </a:t>
            </a:r>
            <a:r>
              <a:rPr kumimoji="1" lang="en-US" altLang="ja-JP" sz="2800" i="1" dirty="0" smtClean="0"/>
              <a:t>unify</a:t>
            </a:r>
            <a:r>
              <a:rPr kumimoji="1" lang="en-US" altLang="ja-JP" sz="2800" dirty="0" smtClean="0"/>
              <a:t> if they have a common instance </a:t>
            </a:r>
            <a:r>
              <a:rPr kumimoji="1" lang="en-US" altLang="ja-JP" sz="2800" i="1" dirty="0" smtClean="0"/>
              <a:t>U</a:t>
            </a:r>
            <a:r>
              <a:rPr kumimoji="1" lang="en-US" altLang="ja-JP" sz="2800" dirty="0" smtClean="0"/>
              <a:t>. </a:t>
            </a:r>
            <a:r>
              <a:rPr lang="en-US" altLang="ja-JP" sz="2800" dirty="0" smtClean="0"/>
              <a:t>Unification is to obtain most general unifier for given two terms. </a:t>
            </a:r>
          </a:p>
          <a:p>
            <a:r>
              <a:rPr kumimoji="1" lang="en-US" altLang="ja-JP" sz="2800" dirty="0" smtClean="0"/>
              <a:t>Unification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implicitly applied for checking whether or not some rule can be applied to some term. Prolog provides a built-in predicate for doing unification.</a:t>
            </a:r>
          </a:p>
        </p:txBody>
      </p:sp>
      <p:sp>
        <p:nvSpPr>
          <p:cNvPr id="6" name="正方形/長方形 5"/>
          <p:cNvSpPr/>
          <p:nvPr/>
        </p:nvSpPr>
        <p:spPr>
          <a:xfrm>
            <a:off x="1124965" y="4122418"/>
            <a:ext cx="3689989" cy="1200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(ex.) </a:t>
            </a:r>
            <a:r>
              <a:rPr lang="en-US" altLang="ja-JP" sz="2400" i="1" dirty="0" smtClean="0"/>
              <a:t>?</a:t>
            </a:r>
            <a:r>
              <a:rPr lang="en-US" altLang="ja-JP" sz="2400" i="1" dirty="0"/>
              <a:t>-</a:t>
            </a:r>
            <a:r>
              <a:rPr lang="en-US" altLang="ja-JP" sz="2400" dirty="0"/>
              <a:t> </a:t>
            </a:r>
            <a:r>
              <a:rPr lang="en-US" altLang="ja-JP" sz="2400" dirty="0">
                <a:solidFill>
                  <a:srgbClr val="FF0000"/>
                </a:solidFill>
              </a:rPr>
              <a:t>f (</a:t>
            </a:r>
            <a:r>
              <a:rPr lang="en-US" altLang="ja-JP" sz="2400" dirty="0" err="1">
                <a:solidFill>
                  <a:srgbClr val="FF0000"/>
                </a:solidFill>
              </a:rPr>
              <a:t>X,b</a:t>
            </a:r>
            <a:r>
              <a:rPr lang="en-US" altLang="ja-JP" sz="2400" dirty="0">
                <a:solidFill>
                  <a:srgbClr val="FF0000"/>
                </a:solidFill>
              </a:rPr>
              <a:t>) = f (</a:t>
            </a:r>
            <a:r>
              <a:rPr lang="en-US" altLang="ja-JP" sz="2400" dirty="0" err="1">
                <a:solidFill>
                  <a:srgbClr val="FF0000"/>
                </a:solidFill>
              </a:rPr>
              <a:t>a,Y</a:t>
            </a:r>
            <a:r>
              <a:rPr lang="en-US" altLang="ja-JP" sz="2400" dirty="0">
                <a:solidFill>
                  <a:srgbClr val="FF0000"/>
                </a:solidFill>
              </a:rPr>
              <a:t>) .</a:t>
            </a:r>
          </a:p>
          <a:p>
            <a:r>
              <a:rPr lang="en-US" altLang="ja-JP" sz="2400" dirty="0"/>
              <a:t>             </a:t>
            </a:r>
            <a:r>
              <a:rPr lang="en-US" altLang="ja-JP" sz="2400" i="1" dirty="0"/>
              <a:t>X=a</a:t>
            </a:r>
          </a:p>
          <a:p>
            <a:r>
              <a:rPr lang="en-US" altLang="ja-JP" sz="2400" i="1" dirty="0"/>
              <a:t>             Y=b</a:t>
            </a:r>
            <a:endParaRPr lang="ja-JP" altLang="en-US" sz="2400" i="1" dirty="0"/>
          </a:p>
        </p:txBody>
      </p:sp>
      <p:sp>
        <p:nvSpPr>
          <p:cNvPr id="7" name="正方形/長方形 6"/>
          <p:cNvSpPr/>
          <p:nvPr/>
        </p:nvSpPr>
        <p:spPr>
          <a:xfrm>
            <a:off x="385547" y="5202182"/>
            <a:ext cx="8598236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(Reference1) John </a:t>
            </a:r>
            <a:r>
              <a:rPr lang="en-US" altLang="ja-JP" sz="2400" dirty="0"/>
              <a:t>A. Robinson. </a:t>
            </a:r>
            <a:r>
              <a:rPr lang="en-US" altLang="ja-JP" sz="2400" dirty="0" smtClean="0"/>
              <a:t>“A </a:t>
            </a:r>
            <a:r>
              <a:rPr lang="en-US" altLang="ja-JP" sz="2400" dirty="0"/>
              <a:t>machine-oriented logic based on the resolution </a:t>
            </a:r>
            <a:r>
              <a:rPr lang="en-US" altLang="ja-JP" sz="2400" dirty="0" smtClean="0"/>
              <a:t>principle”. </a:t>
            </a:r>
            <a:r>
              <a:rPr lang="en-US" altLang="ja-JP" sz="2400" i="1" dirty="0"/>
              <a:t>Journal of the ACM</a:t>
            </a:r>
            <a:r>
              <a:rPr lang="en-US" altLang="ja-JP" sz="2400" dirty="0"/>
              <a:t>, 12(1):23–41, 1965</a:t>
            </a:r>
            <a:r>
              <a:rPr lang="en-US" altLang="ja-JP" sz="2400" dirty="0" smtClean="0"/>
              <a:t>.</a:t>
            </a:r>
          </a:p>
          <a:p>
            <a:r>
              <a:rPr lang="en-US" altLang="ja-JP" sz="2400" dirty="0" smtClean="0"/>
              <a:t>(Referece2) Alberto </a:t>
            </a:r>
            <a:r>
              <a:rPr lang="en-US" altLang="ja-JP" sz="2400" dirty="0" err="1" smtClean="0"/>
              <a:t>Martelli</a:t>
            </a:r>
            <a:r>
              <a:rPr lang="en-US" altLang="ja-JP" sz="2400" dirty="0" smtClean="0"/>
              <a:t> and </a:t>
            </a:r>
            <a:r>
              <a:rPr lang="en-US" altLang="ja-JP" sz="2400" dirty="0" err="1" smtClean="0"/>
              <a:t>Ugo</a:t>
            </a:r>
            <a:r>
              <a:rPr lang="en-US" altLang="ja-JP" sz="2400" dirty="0" smtClean="0"/>
              <a:t> </a:t>
            </a:r>
            <a:r>
              <a:rPr lang="en-US" altLang="ja-JP" sz="2400" dirty="0" err="1" smtClean="0"/>
              <a:t>Montanari</a:t>
            </a:r>
            <a:r>
              <a:rPr lang="en-US" altLang="ja-JP" sz="2400" dirty="0" smtClean="0"/>
              <a:t>, “An efficient unification </a:t>
            </a:r>
            <a:r>
              <a:rPr lang="en-US" altLang="ja-JP" sz="2400" dirty="0"/>
              <a:t>a</a:t>
            </a:r>
            <a:r>
              <a:rPr lang="en-US" altLang="ja-JP" sz="2400" dirty="0" smtClean="0"/>
              <a:t>lgorithm”, </a:t>
            </a:r>
            <a:r>
              <a:rPr lang="en-US" altLang="ja-JP" sz="2400" i="1" dirty="0" smtClean="0"/>
              <a:t>ACM TOPLAS </a:t>
            </a:r>
            <a:r>
              <a:rPr lang="en-US" altLang="ja-JP" sz="2400" dirty="0" smtClean="0"/>
              <a:t>4(2), pp. 258-282, 1982.</a:t>
            </a:r>
          </a:p>
        </p:txBody>
      </p:sp>
    </p:spTree>
    <p:extLst>
      <p:ext uri="{BB962C8B-B14F-4D97-AF65-F5344CB8AC3E}">
        <p14:creationId xmlns:p14="http://schemas.microsoft.com/office/powerpoint/2010/main" val="12895077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Instance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29698" y="1413657"/>
            <a:ext cx="8887278" cy="3539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term </a:t>
            </a:r>
            <a:r>
              <a:rPr lang="en-US" altLang="ja-JP" sz="2800" i="1" dirty="0" smtClean="0"/>
              <a:t>U</a:t>
            </a:r>
            <a:r>
              <a:rPr lang="en-US" altLang="ja-JP" sz="2800" dirty="0" smtClean="0"/>
              <a:t> is an instance of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dirty="0" smtClean="0"/>
              <a:t>, if </a:t>
            </a:r>
            <a:r>
              <a:rPr kumimoji="1" lang="en-US" altLang="ja-JP" sz="2800" i="1" dirty="0" smtClean="0"/>
              <a:t>U</a:t>
            </a:r>
            <a:r>
              <a:rPr kumimoji="1" lang="en-US" altLang="ja-JP" sz="2800" dirty="0" smtClean="0"/>
              <a:t> = </a:t>
            </a:r>
            <a:r>
              <a:rPr kumimoji="1" lang="en-US" altLang="ja-JP" sz="2800" i="1" dirty="0" err="1" smtClean="0"/>
              <a:t>Tσ</a:t>
            </a:r>
            <a:r>
              <a:rPr kumimoji="1" lang="en-US" altLang="ja-JP" sz="2800" dirty="0" smtClean="0"/>
              <a:t> for some substitution </a:t>
            </a:r>
            <a:r>
              <a:rPr lang="en-US" altLang="ja-JP" sz="2800" i="1" dirty="0" err="1" smtClean="0"/>
              <a:t>σ</a:t>
            </a:r>
            <a:r>
              <a:rPr lang="en-US" altLang="ja-JP" sz="2800" i="1" dirty="0" smtClean="0"/>
              <a:t>. </a:t>
            </a:r>
          </a:p>
          <a:p>
            <a:r>
              <a:rPr lang="en-US" altLang="ja-JP" sz="2800" dirty="0" smtClean="0"/>
              <a:t>(ex1) The term f(</a:t>
            </a:r>
            <a:r>
              <a:rPr lang="en-US" altLang="ja-JP" sz="2800" dirty="0" err="1" smtClean="0"/>
              <a:t>a,b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an instance of the term f(</a:t>
            </a:r>
            <a:r>
              <a:rPr lang="en-US" altLang="ja-JP" sz="2800" dirty="0" err="1" smtClean="0"/>
              <a:t>X,b</a:t>
            </a:r>
            <a:r>
              <a:rPr lang="en-US" altLang="ja-JP" sz="2800" dirty="0" smtClean="0"/>
              <a:t>).</a:t>
            </a:r>
          </a:p>
          <a:p>
            <a:r>
              <a:rPr lang="en-US" altLang="ja-JP" sz="2800" dirty="0" smtClean="0"/>
              <a:t>(ex2) The term f(</a:t>
            </a:r>
            <a:r>
              <a:rPr lang="en-US" altLang="ja-JP" sz="2800" dirty="0" err="1" smtClean="0"/>
              <a:t>a,b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an instance of f(</a:t>
            </a:r>
            <a:r>
              <a:rPr lang="en-US" altLang="ja-JP" sz="2800" dirty="0" err="1" smtClean="0"/>
              <a:t>a,Y</a:t>
            </a:r>
            <a:r>
              <a:rPr lang="en-US" altLang="ja-JP" sz="2800" dirty="0" smtClean="0"/>
              <a:t>).</a:t>
            </a:r>
          </a:p>
          <a:p>
            <a:r>
              <a:rPr lang="en-US" altLang="ja-JP" sz="2800" dirty="0" smtClean="0"/>
              <a:t>(ex3) The term g(</a:t>
            </a:r>
            <a:r>
              <a:rPr lang="en-US" altLang="ja-JP" sz="2800" dirty="0" err="1" smtClean="0"/>
              <a:t>a,a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an instance of the term g(X,X)</a:t>
            </a:r>
            <a:r>
              <a:rPr lang="en-US" altLang="ja-JP" sz="2800" dirty="0"/>
              <a:t>.</a:t>
            </a:r>
            <a:endParaRPr lang="en-US" altLang="ja-JP" sz="2800" dirty="0" smtClean="0"/>
          </a:p>
          <a:p>
            <a:r>
              <a:rPr lang="en-US" altLang="ja-JP" sz="2800" dirty="0" smtClean="0"/>
              <a:t>(ex4) The term g(h(b),h(b))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an instance of the term g(X,X).</a:t>
            </a:r>
          </a:p>
          <a:p>
            <a:r>
              <a:rPr lang="en-US" altLang="ja-JP" sz="2800" dirty="0" smtClean="0"/>
              <a:t>(ex5) The term g(</a:t>
            </a:r>
            <a:r>
              <a:rPr lang="en-US" altLang="ja-JP" sz="2800" dirty="0" err="1" smtClean="0"/>
              <a:t>a,b</a:t>
            </a:r>
            <a:r>
              <a:rPr lang="en-US" altLang="ja-JP" sz="2800" dirty="0" smtClean="0"/>
              <a:t>)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</a:t>
            </a:r>
            <a:r>
              <a:rPr lang="en-US" altLang="ja-JP" sz="2800" i="1" dirty="0" smtClean="0"/>
              <a:t>not</a:t>
            </a:r>
            <a:r>
              <a:rPr lang="en-US" altLang="ja-JP" sz="2800" dirty="0" smtClean="0"/>
              <a:t> an instance of the term g(X,X).</a:t>
            </a:r>
            <a:endParaRPr lang="en-US" altLang="ja-JP" sz="2800" dirty="0"/>
          </a:p>
          <a:p>
            <a:r>
              <a:rPr lang="en-US" altLang="ja-JP" sz="2800" dirty="0" smtClean="0"/>
              <a:t>We say terms </a:t>
            </a:r>
            <a:r>
              <a:rPr lang="en-US" altLang="ja-JP" sz="2800" i="1" dirty="0" smtClean="0"/>
              <a:t>T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T</a:t>
            </a:r>
            <a:r>
              <a:rPr lang="en-US" altLang="ja-JP" sz="2800" baseline="-25000" dirty="0" smtClean="0"/>
              <a:t>2 </a:t>
            </a:r>
            <a:r>
              <a:rPr lang="en-US" altLang="ja-JP" sz="2800" i="1" dirty="0" smtClean="0"/>
              <a:t>unify</a:t>
            </a:r>
            <a:r>
              <a:rPr lang="en-US" altLang="ja-JP" sz="2800" dirty="0" smtClean="0"/>
              <a:t> if they have a same instance </a:t>
            </a:r>
            <a:r>
              <a:rPr lang="en-US" altLang="ja-JP" sz="2800" i="1" dirty="0" smtClean="0"/>
              <a:t>T</a:t>
            </a:r>
            <a:r>
              <a:rPr lang="en-US" altLang="ja-JP" sz="2800" dirty="0" smtClean="0"/>
              <a:t>.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7200" y="5435152"/>
            <a:ext cx="797353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(cf.) Unification is also used for type inference typically in functional languages.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30757605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57322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Occurs che</a:t>
            </a:r>
            <a:r>
              <a:rPr lang="en-US" altLang="ja-JP" dirty="0" smtClean="0"/>
              <a:t>ck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248654"/>
            <a:ext cx="8229600" cy="940010"/>
          </a:xfrm>
        </p:spPr>
        <p:txBody>
          <a:bodyPr>
            <a:normAutofit fontScale="92500"/>
          </a:bodyPr>
          <a:lstStyle/>
          <a:p>
            <a:r>
              <a:rPr kumimoji="1" lang="en-US" altLang="ja-JP" sz="2800" dirty="0" smtClean="0"/>
              <a:t>When we unify a variable </a:t>
            </a:r>
            <a:r>
              <a:rPr kumimoji="1" lang="en-US" altLang="ja-JP" sz="2800" i="1" dirty="0" smtClean="0"/>
              <a:t>X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and a </a:t>
            </a:r>
            <a:r>
              <a:rPr kumimoji="1" lang="en-US" altLang="ja-JP" sz="2800" dirty="0" smtClean="0"/>
              <a:t>term </a:t>
            </a:r>
            <a:r>
              <a:rPr kumimoji="1" lang="en-US" altLang="ja-JP" sz="2800" i="1" dirty="0" smtClean="0"/>
              <a:t>T</a:t>
            </a:r>
            <a:r>
              <a:rPr lang="en-US" altLang="ja-JP" sz="2800" dirty="0" smtClean="0"/>
              <a:t>, checking whether or not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appears in </a:t>
            </a:r>
            <a:r>
              <a:rPr kumimoji="1" lang="en-US" altLang="ja-JP" sz="2800" i="1" dirty="0" smtClean="0"/>
              <a:t>T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said to be </a:t>
            </a:r>
            <a:r>
              <a:rPr kumimoji="1" lang="en-US" altLang="ja-JP" sz="2800" i="1" dirty="0" smtClean="0"/>
              <a:t>occurs check</a:t>
            </a:r>
            <a:r>
              <a:rPr kumimoji="1" lang="en-US" altLang="ja-JP" sz="2800" dirty="0" smtClean="0"/>
              <a:t>.</a:t>
            </a:r>
          </a:p>
        </p:txBody>
      </p:sp>
      <p:sp>
        <p:nvSpPr>
          <p:cNvPr id="4" name="正方形/長方形 3"/>
          <p:cNvSpPr/>
          <p:nvPr/>
        </p:nvSpPr>
        <p:spPr>
          <a:xfrm>
            <a:off x="457201" y="2109284"/>
            <a:ext cx="8473992" cy="35394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i="1" dirty="0"/>
              <a:t>?- </a:t>
            </a:r>
            <a:r>
              <a:rPr lang="en-US" altLang="ja-JP" sz="2800" dirty="0">
                <a:solidFill>
                  <a:srgbClr val="FF0000"/>
                </a:solidFill>
              </a:rPr>
              <a:t>append([ ], E, [</a:t>
            </a:r>
            <a:r>
              <a:rPr lang="en-US" altLang="ja-JP" sz="2800" dirty="0" err="1">
                <a:solidFill>
                  <a:srgbClr val="FF0000"/>
                </a:solidFill>
              </a:rPr>
              <a:t>a,b|E</a:t>
            </a:r>
            <a:r>
              <a:rPr lang="en-US" altLang="ja-JP" sz="2800" dirty="0">
                <a:solidFill>
                  <a:srgbClr val="FF0000"/>
                </a:solidFill>
              </a:rPr>
              <a:t>])</a:t>
            </a:r>
            <a:r>
              <a:rPr lang="en-US" altLang="ja-JP" sz="2800" dirty="0" smtClean="0">
                <a:solidFill>
                  <a:srgbClr val="FF0000"/>
                </a:solidFill>
              </a:rPr>
              <a:t>.</a:t>
            </a:r>
          </a:p>
          <a:p>
            <a:r>
              <a:rPr lang="en-US" altLang="ja-JP" sz="2800" dirty="0">
                <a:solidFill>
                  <a:srgbClr val="FF0000"/>
                </a:solidFill>
              </a:rPr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   </a:t>
            </a:r>
            <a:r>
              <a:rPr lang="en-US" altLang="ja-JP" sz="2800" i="1" dirty="0" smtClean="0"/>
              <a:t>E = [</a:t>
            </a:r>
            <a:r>
              <a:rPr lang="en-US" altLang="ja-JP" sz="2800" i="1" dirty="0" err="1" smtClean="0"/>
              <a:t>a,b,a,b,a,b,a,b,a,b</a:t>
            </a:r>
            <a:r>
              <a:rPr lang="en-US" altLang="ja-JP" sz="2800" i="1" dirty="0" smtClean="0"/>
              <a:t>,…]</a:t>
            </a:r>
          </a:p>
          <a:p>
            <a:r>
              <a:rPr lang="en-US" altLang="ja-JP" sz="2800" dirty="0" smtClean="0"/>
              <a:t>For append</a:t>
            </a:r>
            <a:r>
              <a:rPr lang="en-US" altLang="ja-JP" sz="2800" dirty="0"/>
              <a:t>([ ], E, [</a:t>
            </a:r>
            <a:r>
              <a:rPr lang="en-US" altLang="ja-JP" sz="2800" dirty="0" err="1"/>
              <a:t>a,b|E</a:t>
            </a:r>
            <a:r>
              <a:rPr lang="en-US" altLang="ja-JP" sz="2800" dirty="0"/>
              <a:t>]</a:t>
            </a:r>
            <a:r>
              <a:rPr lang="en-US" altLang="ja-JP" sz="2800" dirty="0" smtClean="0"/>
              <a:t>) to unify with </a:t>
            </a:r>
            <a:r>
              <a:rPr lang="en-US" altLang="ja-JP" sz="2800" dirty="0"/>
              <a:t>append([ ], Y, Y</a:t>
            </a:r>
            <a:r>
              <a:rPr lang="en-US" altLang="ja-JP" sz="2800" dirty="0" smtClean="0"/>
              <a:t>), Y must unify with the terms E and [</a:t>
            </a:r>
            <a:r>
              <a:rPr lang="en-US" altLang="ja-JP" sz="2800" dirty="0" err="1" smtClean="0"/>
              <a:t>a,b|E</a:t>
            </a:r>
            <a:r>
              <a:rPr lang="en-US" altLang="ja-JP" sz="2800" dirty="0" smtClean="0"/>
              <a:t>].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When we attempt to substitute </a:t>
            </a:r>
            <a:r>
              <a:rPr lang="en-US" altLang="ja-JP" sz="2800" dirty="0"/>
              <a:t>[</a:t>
            </a:r>
            <a:r>
              <a:rPr lang="en-US" altLang="ja-JP" sz="2800" dirty="0" err="1"/>
              <a:t>a,b|E</a:t>
            </a:r>
            <a:r>
              <a:rPr lang="en-US" altLang="ja-JP" sz="2800" dirty="0" smtClean="0"/>
              <a:t>] for E, we obtain</a:t>
            </a:r>
          </a:p>
          <a:p>
            <a:r>
              <a:rPr lang="en-US" altLang="ja-JP" sz="2800" dirty="0" smtClean="0"/>
              <a:t>    E = [</a:t>
            </a:r>
            <a:r>
              <a:rPr lang="en-US" altLang="ja-JP" sz="2800" dirty="0" err="1" smtClean="0"/>
              <a:t>a,b|E</a:t>
            </a:r>
            <a:r>
              <a:rPr lang="en-US" altLang="ja-JP" sz="2800" dirty="0" smtClean="0"/>
              <a:t>] = [</a:t>
            </a:r>
            <a:r>
              <a:rPr lang="en-US" altLang="ja-JP" sz="2800" dirty="0" err="1" smtClean="0"/>
              <a:t>a,b,a,b|E</a:t>
            </a:r>
            <a:r>
              <a:rPr lang="en-US" altLang="ja-JP" sz="2800" dirty="0" smtClean="0"/>
              <a:t>] = [</a:t>
            </a:r>
            <a:r>
              <a:rPr lang="en-US" altLang="ja-JP" sz="2800" dirty="0" err="1" smtClean="0"/>
              <a:t>a,b,a,b,a,b|E</a:t>
            </a:r>
            <a:r>
              <a:rPr lang="en-US" altLang="ja-JP" sz="2800" dirty="0" smtClean="0"/>
              <a:t>] = …</a:t>
            </a:r>
          </a:p>
          <a:p>
            <a:r>
              <a:rPr lang="en-US" altLang="ja-JP" sz="2800" dirty="0" smtClean="0"/>
              <a:t>Some variants of Prolog like GNU </a:t>
            </a:r>
            <a:r>
              <a:rPr lang="en-US" altLang="ja-JP" sz="2800" dirty="0"/>
              <a:t>P</a:t>
            </a:r>
            <a:r>
              <a:rPr lang="en-US" altLang="ja-JP" sz="2800" dirty="0" smtClean="0"/>
              <a:t>rolog construct cyclic terms in this kind of cases. 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902387" y="5728095"/>
            <a:ext cx="356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a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349528" y="6251315"/>
            <a:ext cx="3733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b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492724" y="5204875"/>
            <a:ext cx="36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•</a:t>
            </a:r>
            <a:endParaRPr kumimoji="1" lang="ja-JP" altLang="en-US" sz="28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921384" y="5728095"/>
            <a:ext cx="36350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•</a:t>
            </a:r>
            <a:endParaRPr kumimoji="1" lang="ja-JP" altLang="en-US" sz="2800" dirty="0"/>
          </a:p>
        </p:txBody>
      </p:sp>
      <p:cxnSp>
        <p:nvCxnSpPr>
          <p:cNvPr id="10" name="直線コネクタ 9"/>
          <p:cNvCxnSpPr/>
          <p:nvPr/>
        </p:nvCxnSpPr>
        <p:spPr>
          <a:xfrm flipH="1">
            <a:off x="5259050" y="5602070"/>
            <a:ext cx="331167" cy="3422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H="1">
            <a:off x="5666147" y="6102857"/>
            <a:ext cx="331167" cy="3422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5755801" y="5602070"/>
            <a:ext cx="274345" cy="342275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フリーフォーム 21"/>
          <p:cNvSpPr/>
          <p:nvPr/>
        </p:nvSpPr>
        <p:spPr>
          <a:xfrm>
            <a:off x="5792013" y="5329905"/>
            <a:ext cx="1224681" cy="1065981"/>
          </a:xfrm>
          <a:custGeom>
            <a:avLst/>
            <a:gdLst>
              <a:gd name="connsiteX0" fmla="*/ 374208 w 1224681"/>
              <a:gd name="connsiteY0" fmla="*/ 793816 h 1065981"/>
              <a:gd name="connsiteX1" fmla="*/ 430907 w 1224681"/>
              <a:gd name="connsiteY1" fmla="*/ 839176 h 1065981"/>
              <a:gd name="connsiteX2" fmla="*/ 453586 w 1224681"/>
              <a:gd name="connsiteY2" fmla="*/ 861857 h 1065981"/>
              <a:gd name="connsiteX3" fmla="*/ 487605 w 1224681"/>
              <a:gd name="connsiteY3" fmla="*/ 873197 h 1065981"/>
              <a:gd name="connsiteX4" fmla="*/ 532963 w 1224681"/>
              <a:gd name="connsiteY4" fmla="*/ 929898 h 1065981"/>
              <a:gd name="connsiteX5" fmla="*/ 601001 w 1224681"/>
              <a:gd name="connsiteY5" fmla="*/ 952579 h 1065981"/>
              <a:gd name="connsiteX6" fmla="*/ 646360 w 1224681"/>
              <a:gd name="connsiteY6" fmla="*/ 986599 h 1065981"/>
              <a:gd name="connsiteX7" fmla="*/ 669039 w 1224681"/>
              <a:gd name="connsiteY7" fmla="*/ 1009280 h 1065981"/>
              <a:gd name="connsiteX8" fmla="*/ 737077 w 1224681"/>
              <a:gd name="connsiteY8" fmla="*/ 1031960 h 1065981"/>
              <a:gd name="connsiteX9" fmla="*/ 816454 w 1224681"/>
              <a:gd name="connsiteY9" fmla="*/ 1065981 h 1065981"/>
              <a:gd name="connsiteX10" fmla="*/ 1009228 w 1224681"/>
              <a:gd name="connsiteY10" fmla="*/ 1043300 h 1065981"/>
              <a:gd name="connsiteX11" fmla="*/ 1043247 w 1224681"/>
              <a:gd name="connsiteY11" fmla="*/ 1020620 h 1065981"/>
              <a:gd name="connsiteX12" fmla="*/ 1077266 w 1224681"/>
              <a:gd name="connsiteY12" fmla="*/ 986599 h 1065981"/>
              <a:gd name="connsiteX13" fmla="*/ 1133964 w 1224681"/>
              <a:gd name="connsiteY13" fmla="*/ 907218 h 1065981"/>
              <a:gd name="connsiteX14" fmla="*/ 1190662 w 1224681"/>
              <a:gd name="connsiteY14" fmla="*/ 839176 h 1065981"/>
              <a:gd name="connsiteX15" fmla="*/ 1224681 w 1224681"/>
              <a:gd name="connsiteY15" fmla="*/ 714434 h 1065981"/>
              <a:gd name="connsiteX16" fmla="*/ 1213342 w 1224681"/>
              <a:gd name="connsiteY16" fmla="*/ 578351 h 1065981"/>
              <a:gd name="connsiteX17" fmla="*/ 1190662 w 1224681"/>
              <a:gd name="connsiteY17" fmla="*/ 510310 h 1065981"/>
              <a:gd name="connsiteX18" fmla="*/ 1156643 w 1224681"/>
              <a:gd name="connsiteY18" fmla="*/ 442269 h 1065981"/>
              <a:gd name="connsiteX19" fmla="*/ 1145304 w 1224681"/>
              <a:gd name="connsiteY19" fmla="*/ 408248 h 1065981"/>
              <a:gd name="connsiteX20" fmla="*/ 1099945 w 1224681"/>
              <a:gd name="connsiteY20" fmla="*/ 340207 h 1065981"/>
              <a:gd name="connsiteX21" fmla="*/ 1054587 w 1224681"/>
              <a:gd name="connsiteY21" fmla="*/ 226804 h 1065981"/>
              <a:gd name="connsiteX22" fmla="*/ 1031907 w 1224681"/>
              <a:gd name="connsiteY22" fmla="*/ 192784 h 1065981"/>
              <a:gd name="connsiteX23" fmla="*/ 997888 w 1224681"/>
              <a:gd name="connsiteY23" fmla="*/ 181443 h 1065981"/>
              <a:gd name="connsiteX24" fmla="*/ 963870 w 1224681"/>
              <a:gd name="connsiteY24" fmla="*/ 147423 h 1065981"/>
              <a:gd name="connsiteX25" fmla="*/ 895832 w 1224681"/>
              <a:gd name="connsiteY25" fmla="*/ 124742 h 1065981"/>
              <a:gd name="connsiteX26" fmla="*/ 861813 w 1224681"/>
              <a:gd name="connsiteY26" fmla="*/ 113402 h 1065981"/>
              <a:gd name="connsiteX27" fmla="*/ 793775 w 1224681"/>
              <a:gd name="connsiteY27" fmla="*/ 68041 h 1065981"/>
              <a:gd name="connsiteX28" fmla="*/ 691718 w 1224681"/>
              <a:gd name="connsiteY28" fmla="*/ 34021 h 1065981"/>
              <a:gd name="connsiteX29" fmla="*/ 657699 w 1224681"/>
              <a:gd name="connsiteY29" fmla="*/ 22680 h 1065981"/>
              <a:gd name="connsiteX30" fmla="*/ 623680 w 1224681"/>
              <a:gd name="connsiteY30" fmla="*/ 0 h 1065981"/>
              <a:gd name="connsiteX31" fmla="*/ 226793 w 1224681"/>
              <a:gd name="connsiteY31" fmla="*/ 11340 h 1065981"/>
              <a:gd name="connsiteX32" fmla="*/ 147416 w 1224681"/>
              <a:gd name="connsiteY32" fmla="*/ 34021 h 1065981"/>
              <a:gd name="connsiteX33" fmla="*/ 113397 w 1224681"/>
              <a:gd name="connsiteY33" fmla="*/ 56701 h 1065981"/>
              <a:gd name="connsiteX34" fmla="*/ 45359 w 1224681"/>
              <a:gd name="connsiteY34" fmla="*/ 79381 h 1065981"/>
              <a:gd name="connsiteX35" fmla="*/ 0 w 1224681"/>
              <a:gd name="connsiteY35" fmla="*/ 102062 h 10659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224681" h="1065981">
                <a:moveTo>
                  <a:pt x="374208" y="793816"/>
                </a:moveTo>
                <a:cubicBezTo>
                  <a:pt x="393108" y="808936"/>
                  <a:pt x="412531" y="823424"/>
                  <a:pt x="430907" y="839176"/>
                </a:cubicBezTo>
                <a:cubicBezTo>
                  <a:pt x="439024" y="846134"/>
                  <a:pt x="444418" y="856356"/>
                  <a:pt x="453586" y="861857"/>
                </a:cubicBezTo>
                <a:cubicBezTo>
                  <a:pt x="463836" y="868007"/>
                  <a:pt x="476265" y="869417"/>
                  <a:pt x="487605" y="873197"/>
                </a:cubicBezTo>
                <a:cubicBezTo>
                  <a:pt x="499901" y="910088"/>
                  <a:pt x="492821" y="912056"/>
                  <a:pt x="532963" y="929898"/>
                </a:cubicBezTo>
                <a:cubicBezTo>
                  <a:pt x="554809" y="939608"/>
                  <a:pt x="601001" y="952579"/>
                  <a:pt x="601001" y="952579"/>
                </a:cubicBezTo>
                <a:cubicBezTo>
                  <a:pt x="616121" y="963919"/>
                  <a:pt x="631841" y="974499"/>
                  <a:pt x="646360" y="986599"/>
                </a:cubicBezTo>
                <a:cubicBezTo>
                  <a:pt x="654573" y="993444"/>
                  <a:pt x="659476" y="1004498"/>
                  <a:pt x="669039" y="1009280"/>
                </a:cubicBezTo>
                <a:cubicBezTo>
                  <a:pt x="690421" y="1019972"/>
                  <a:pt x="715695" y="1021268"/>
                  <a:pt x="737077" y="1031960"/>
                </a:cubicBezTo>
                <a:cubicBezTo>
                  <a:pt x="793126" y="1059987"/>
                  <a:pt x="766398" y="1049295"/>
                  <a:pt x="816454" y="1065981"/>
                </a:cubicBezTo>
                <a:cubicBezTo>
                  <a:pt x="841559" y="1064188"/>
                  <a:pt x="957677" y="1069077"/>
                  <a:pt x="1009228" y="1043300"/>
                </a:cubicBezTo>
                <a:cubicBezTo>
                  <a:pt x="1021418" y="1037205"/>
                  <a:pt x="1032777" y="1029345"/>
                  <a:pt x="1043247" y="1020620"/>
                </a:cubicBezTo>
                <a:cubicBezTo>
                  <a:pt x="1055567" y="1010353"/>
                  <a:pt x="1065926" y="997939"/>
                  <a:pt x="1077266" y="986599"/>
                </a:cubicBezTo>
                <a:cubicBezTo>
                  <a:pt x="1119232" y="902661"/>
                  <a:pt x="1076498" y="976181"/>
                  <a:pt x="1133964" y="907218"/>
                </a:cubicBezTo>
                <a:cubicBezTo>
                  <a:pt x="1212908" y="812481"/>
                  <a:pt x="1091267" y="938577"/>
                  <a:pt x="1190662" y="839176"/>
                </a:cubicBezTo>
                <a:cubicBezTo>
                  <a:pt x="1216241" y="736858"/>
                  <a:pt x="1203486" y="778027"/>
                  <a:pt x="1224681" y="714434"/>
                </a:cubicBezTo>
                <a:cubicBezTo>
                  <a:pt x="1220901" y="669073"/>
                  <a:pt x="1220825" y="623250"/>
                  <a:pt x="1213342" y="578351"/>
                </a:cubicBezTo>
                <a:cubicBezTo>
                  <a:pt x="1209412" y="554769"/>
                  <a:pt x="1198222" y="532990"/>
                  <a:pt x="1190662" y="510310"/>
                </a:cubicBezTo>
                <a:cubicBezTo>
                  <a:pt x="1175011" y="463356"/>
                  <a:pt x="1185956" y="486239"/>
                  <a:pt x="1156643" y="442269"/>
                </a:cubicBezTo>
                <a:cubicBezTo>
                  <a:pt x="1152863" y="430929"/>
                  <a:pt x="1151109" y="418697"/>
                  <a:pt x="1145304" y="408248"/>
                </a:cubicBezTo>
                <a:cubicBezTo>
                  <a:pt x="1132067" y="384420"/>
                  <a:pt x="1099945" y="340207"/>
                  <a:pt x="1099945" y="340207"/>
                </a:cubicBezTo>
                <a:cubicBezTo>
                  <a:pt x="1081361" y="284450"/>
                  <a:pt x="1081282" y="273522"/>
                  <a:pt x="1054587" y="226804"/>
                </a:cubicBezTo>
                <a:cubicBezTo>
                  <a:pt x="1047825" y="214971"/>
                  <a:pt x="1042549" y="201298"/>
                  <a:pt x="1031907" y="192784"/>
                </a:cubicBezTo>
                <a:cubicBezTo>
                  <a:pt x="1022573" y="185317"/>
                  <a:pt x="1009228" y="185223"/>
                  <a:pt x="997888" y="181443"/>
                </a:cubicBezTo>
                <a:cubicBezTo>
                  <a:pt x="986549" y="170103"/>
                  <a:pt x="977888" y="155211"/>
                  <a:pt x="963870" y="147423"/>
                </a:cubicBezTo>
                <a:cubicBezTo>
                  <a:pt x="942972" y="135813"/>
                  <a:pt x="918511" y="132302"/>
                  <a:pt x="895832" y="124742"/>
                </a:cubicBezTo>
                <a:cubicBezTo>
                  <a:pt x="884492" y="120962"/>
                  <a:pt x="871758" y="120033"/>
                  <a:pt x="861813" y="113402"/>
                </a:cubicBezTo>
                <a:cubicBezTo>
                  <a:pt x="839134" y="98282"/>
                  <a:pt x="819634" y="76661"/>
                  <a:pt x="793775" y="68041"/>
                </a:cubicBezTo>
                <a:lnTo>
                  <a:pt x="691718" y="34021"/>
                </a:lnTo>
                <a:cubicBezTo>
                  <a:pt x="680378" y="30241"/>
                  <a:pt x="667645" y="29311"/>
                  <a:pt x="657699" y="22680"/>
                </a:cubicBezTo>
                <a:lnTo>
                  <a:pt x="623680" y="0"/>
                </a:lnTo>
                <a:cubicBezTo>
                  <a:pt x="491384" y="3780"/>
                  <a:pt x="358969" y="4562"/>
                  <a:pt x="226793" y="11340"/>
                </a:cubicBezTo>
                <a:cubicBezTo>
                  <a:pt x="218692" y="11755"/>
                  <a:pt x="158750" y="28354"/>
                  <a:pt x="147416" y="34021"/>
                </a:cubicBezTo>
                <a:cubicBezTo>
                  <a:pt x="135226" y="40116"/>
                  <a:pt x="125851" y="51166"/>
                  <a:pt x="113397" y="56701"/>
                </a:cubicBezTo>
                <a:cubicBezTo>
                  <a:pt x="91551" y="66410"/>
                  <a:pt x="45359" y="79381"/>
                  <a:pt x="45359" y="79381"/>
                </a:cubicBezTo>
                <a:cubicBezTo>
                  <a:pt x="17335" y="107408"/>
                  <a:pt x="33371" y="102062"/>
                  <a:pt x="0" y="102062"/>
                </a:cubicBezTo>
              </a:path>
            </a:pathLst>
          </a:custGeom>
          <a:ln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244719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08692" y="1046886"/>
            <a:ext cx="898738" cy="4978562"/>
          </a:xfrm>
        </p:spPr>
        <p:txBody>
          <a:bodyPr vert="eaVert">
            <a:normAutofit/>
          </a:bodyPr>
          <a:lstStyle/>
          <a:p>
            <a:r>
              <a:rPr kumimoji="1" lang="en-US" altLang="ja-JP" dirty="0" smtClean="0"/>
              <a:t>Arithmetic operators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808845" y="501665"/>
            <a:ext cx="6852113" cy="6201886"/>
          </a:xfrm>
        </p:spPr>
        <p:txBody>
          <a:bodyPr>
            <a:noAutofit/>
          </a:bodyPr>
          <a:lstStyle/>
          <a:p>
            <a:r>
              <a:rPr kumimoji="1" lang="en-US" altLang="ja-JP" sz="2800" dirty="0" smtClean="0"/>
              <a:t>= operator ---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baseline="-25000" dirty="0" smtClean="0"/>
              <a:t>1</a:t>
            </a:r>
            <a:r>
              <a:rPr kumimoji="1" lang="en-US" altLang="ja-JP" sz="2800" dirty="0" smtClean="0"/>
              <a:t>=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baseline="-25000" dirty="0" smtClean="0"/>
              <a:t>2</a:t>
            </a:r>
            <a:r>
              <a:rPr kumimoji="1" lang="en-US" altLang="ja-JP" sz="2800" dirty="0" smtClean="0"/>
              <a:t> does unification of </a:t>
            </a:r>
            <a:r>
              <a:rPr lang="en-US" altLang="ja-JP" sz="2800" i="1" dirty="0" smtClean="0"/>
              <a:t>T</a:t>
            </a:r>
            <a:r>
              <a:rPr lang="en-US" altLang="ja-JP" sz="2800" baseline="-25000" dirty="0" smtClean="0"/>
              <a:t>1 </a:t>
            </a:r>
            <a:r>
              <a:rPr lang="en-US" altLang="ja-JP" sz="2800" dirty="0" smtClean="0"/>
              <a:t>and </a:t>
            </a:r>
            <a:r>
              <a:rPr lang="en-US" altLang="ja-JP" sz="2800" i="1" dirty="0" smtClean="0"/>
              <a:t>T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 </a:t>
            </a:r>
            <a:endParaRPr lang="en-US" altLang="ja-JP" sz="2800" dirty="0"/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X=2+3.</a:t>
            </a:r>
          </a:p>
          <a:p>
            <a:pPr marL="0" indent="0">
              <a:buNone/>
            </a:pPr>
            <a:r>
              <a:rPr lang="en-US" altLang="ja-JP" sz="2800" dirty="0"/>
              <a:t> </a:t>
            </a:r>
            <a:r>
              <a:rPr lang="en-US" altLang="ja-JP" sz="2800" dirty="0" smtClean="0"/>
              <a:t>      </a:t>
            </a:r>
            <a:r>
              <a:rPr lang="en-US" altLang="ja-JP" sz="2800" i="1" dirty="0" smtClean="0">
                <a:solidFill>
                  <a:srgbClr val="FF0000"/>
                </a:solidFill>
              </a:rPr>
              <a:t>  </a:t>
            </a:r>
            <a:r>
              <a:rPr lang="en-US" altLang="ja-JP" sz="2800" i="1" dirty="0" smtClean="0"/>
              <a:t>X=2+3</a:t>
            </a:r>
            <a:endParaRPr lang="en-US" altLang="ja-JP" sz="2800" dirty="0"/>
          </a:p>
          <a:p>
            <a:r>
              <a:rPr lang="en-US" altLang="ja-JP" sz="2800" dirty="0"/>
              <a:t>i</a:t>
            </a:r>
            <a:r>
              <a:rPr kumimoji="1" lang="en-US" altLang="ja-JP" sz="2800" dirty="0" smtClean="0"/>
              <a:t>s operator --- </a:t>
            </a:r>
            <a:r>
              <a:rPr kumimoji="1" lang="en-US" altLang="ja-JP" sz="2800" i="1" dirty="0" smtClean="0"/>
              <a:t>T</a:t>
            </a:r>
            <a:r>
              <a:rPr kumimoji="1" lang="en-US" altLang="ja-JP" sz="2800" dirty="0" smtClean="0"/>
              <a:t> is </a:t>
            </a:r>
            <a:r>
              <a:rPr lang="en-US" altLang="ja-JP" sz="2800" i="1" dirty="0" smtClean="0"/>
              <a:t>e</a:t>
            </a:r>
            <a:r>
              <a:rPr kumimoji="1" lang="en-US" altLang="ja-JP" sz="2800" dirty="0" smtClean="0"/>
              <a:t> does unification of the result of evaluating the expression </a:t>
            </a:r>
            <a:r>
              <a:rPr kumimoji="1" lang="en-US" altLang="ja-JP" sz="2800" i="1" dirty="0" smtClean="0"/>
              <a:t>e</a:t>
            </a:r>
            <a:r>
              <a:rPr kumimoji="1" lang="en-US" altLang="ja-JP" sz="2800" dirty="0" smtClean="0"/>
              <a:t> and the term T. </a:t>
            </a:r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X is 2+3.</a:t>
            </a:r>
          </a:p>
          <a:p>
            <a:pPr marL="0" indent="0">
              <a:buNone/>
            </a:pPr>
            <a:r>
              <a:rPr kumimoji="1" lang="en-US" altLang="ja-JP" sz="2800" dirty="0"/>
              <a:t> </a:t>
            </a:r>
            <a:r>
              <a:rPr kumimoji="1" lang="en-US" altLang="ja-JP" sz="2800" dirty="0" smtClean="0"/>
              <a:t>      </a:t>
            </a:r>
            <a:r>
              <a:rPr kumimoji="1" lang="en-US" altLang="ja-JP" sz="2800" i="1" dirty="0" smtClean="0"/>
              <a:t> X=5</a:t>
            </a:r>
          </a:p>
          <a:p>
            <a:pPr marL="0" indent="0">
              <a:buNone/>
            </a:pPr>
            <a:r>
              <a:rPr lang="en-US" altLang="ja-JP" sz="2800" i="1" dirty="0"/>
              <a:t> </a:t>
            </a:r>
            <a:r>
              <a:rPr lang="en-US" altLang="ja-JP" sz="2800" i="1" dirty="0" smtClean="0"/>
              <a:t>   ?- </a:t>
            </a:r>
            <a:r>
              <a:rPr lang="en-US" altLang="ja-JP" sz="2800" dirty="0" smtClean="0">
                <a:solidFill>
                  <a:srgbClr val="FF0000"/>
                </a:solidFill>
              </a:rPr>
              <a:t>X is 2+3, X=5.</a:t>
            </a:r>
          </a:p>
          <a:p>
            <a:pPr marL="0" indent="0">
              <a:buNone/>
            </a:pPr>
            <a:r>
              <a:rPr kumimoji="1" lang="en-US" altLang="ja-JP" sz="2800" i="1" dirty="0"/>
              <a:t> </a:t>
            </a:r>
            <a:r>
              <a:rPr kumimoji="1" lang="en-US" altLang="ja-JP" sz="2800" i="1" dirty="0" smtClean="0"/>
              <a:t>       X=5</a:t>
            </a:r>
          </a:p>
          <a:p>
            <a:pPr marL="0" indent="0">
              <a:buNone/>
            </a:pPr>
            <a:r>
              <a:rPr lang="en-US" altLang="ja-JP" sz="2800" i="1" dirty="0"/>
              <a:t> </a:t>
            </a:r>
            <a:r>
              <a:rPr lang="en-US" altLang="ja-JP" sz="2800" i="1" dirty="0" smtClean="0"/>
              <a:t>   ?- </a:t>
            </a:r>
            <a:r>
              <a:rPr lang="en-US" altLang="ja-JP" sz="2800" dirty="0" smtClean="0">
                <a:solidFill>
                  <a:srgbClr val="FF0000"/>
                </a:solidFill>
              </a:rPr>
              <a:t>X is 2+3, X=2+3.</a:t>
            </a:r>
          </a:p>
          <a:p>
            <a:pPr marL="0" indent="0">
              <a:buNone/>
            </a:pPr>
            <a:r>
              <a:rPr kumimoji="1" lang="en-US" altLang="ja-JP" sz="2800" i="1" dirty="0"/>
              <a:t> </a:t>
            </a:r>
            <a:r>
              <a:rPr kumimoji="1" lang="en-US" altLang="ja-JP" sz="2800" i="1" dirty="0" smtClean="0"/>
              <a:t>       no</a:t>
            </a:r>
          </a:p>
        </p:txBody>
      </p:sp>
    </p:spTree>
    <p:extLst>
      <p:ext uri="{BB962C8B-B14F-4D97-AF65-F5344CB8AC3E}">
        <p14:creationId xmlns:p14="http://schemas.microsoft.com/office/powerpoint/2010/main" val="28640188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Logic programming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90920"/>
            <a:ext cx="8229600" cy="4525963"/>
          </a:xfrm>
        </p:spPr>
        <p:txBody>
          <a:bodyPr>
            <a:normAutofit fontScale="85000" lnSpcReduction="20000"/>
          </a:bodyPr>
          <a:lstStyle/>
          <a:p>
            <a:r>
              <a:rPr lang="en-US" altLang="ja-JP" dirty="0" smtClean="0"/>
              <a:t>Originated in automated theorem proving from which logic programming took the notion of a deduction</a:t>
            </a:r>
          </a:p>
          <a:p>
            <a:pPr lvl="1"/>
            <a:r>
              <a:rPr kumimoji="1" lang="en-US" altLang="ja-JP" dirty="0" smtClean="0"/>
              <a:t>What is new in </a:t>
            </a:r>
            <a:r>
              <a:rPr lang="en-US" altLang="ja-JP" dirty="0" smtClean="0"/>
              <a:t>logic programming </a:t>
            </a:r>
            <a:r>
              <a:rPr kumimoji="1" lang="en-US" altLang="ja-JP" dirty="0" smtClean="0"/>
              <a:t>is that in the process of deduction some values are computed. </a:t>
            </a:r>
          </a:p>
          <a:p>
            <a:r>
              <a:rPr lang="en-US" altLang="ja-JP" dirty="0" smtClean="0"/>
              <a:t>Based on the syntax of first-order logic</a:t>
            </a:r>
            <a:endParaRPr lang="ja-JP" altLang="en-US" dirty="0" smtClean="0"/>
          </a:p>
          <a:p>
            <a:r>
              <a:rPr lang="en-US" altLang="ja-JP" dirty="0" smtClean="0"/>
              <a:t>Prolog (1973) --- firstly used for natural language processing </a:t>
            </a:r>
          </a:p>
          <a:p>
            <a:r>
              <a:rPr lang="en-US" altLang="ja-JP" dirty="0" smtClean="0"/>
              <a:t>Robert Kowalski: “algorithm = logic + control”</a:t>
            </a:r>
          </a:p>
          <a:p>
            <a:r>
              <a:rPr lang="en-US" altLang="ja-JP" dirty="0" smtClean="0"/>
              <a:t>Alain </a:t>
            </a:r>
            <a:r>
              <a:rPr lang="en-US" altLang="ja-JP" dirty="0" err="1" smtClean="0"/>
              <a:t>Colmerauer</a:t>
            </a:r>
            <a:r>
              <a:rPr lang="en-US" altLang="ja-JP" dirty="0" smtClean="0"/>
              <a:t> and his team was developing a language for natural language processing and they collaborated with Kowalski and led to the development of Prolog.</a:t>
            </a:r>
          </a:p>
        </p:txBody>
      </p:sp>
    </p:spTree>
    <p:extLst>
      <p:ext uri="{BB962C8B-B14F-4D97-AF65-F5344CB8AC3E}">
        <p14:creationId xmlns:p14="http://schemas.microsoft.com/office/powerpoint/2010/main" val="11512118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Prolog</a:t>
            </a:r>
            <a:r>
              <a:rPr kumimoji="1" lang="en-US" altLang="ja-JP" dirty="0" smtClean="0"/>
              <a:t> search trees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kumimoji="1" lang="en-US" altLang="ja-JP" dirty="0" smtClean="0"/>
              <a:t>Each node represents a goal.</a:t>
            </a:r>
          </a:p>
          <a:p>
            <a:r>
              <a:rPr lang="en-US" altLang="ja-JP" dirty="0" smtClean="0"/>
              <a:t>Each node has children, one for the rules that can be applied to the left most </a:t>
            </a:r>
            <a:r>
              <a:rPr lang="en-US" altLang="ja-JP" dirty="0" err="1" smtClean="0"/>
              <a:t>subgoal</a:t>
            </a:r>
            <a:r>
              <a:rPr lang="en-US" altLang="ja-JP" dirty="0"/>
              <a:t> </a:t>
            </a:r>
            <a:r>
              <a:rPr lang="en-US" altLang="ja-JP" dirty="0" smtClean="0"/>
              <a:t>in the node. The order of children is the same as the order of the rules. </a:t>
            </a:r>
          </a:p>
          <a:p>
            <a:r>
              <a:rPr lang="en-US" altLang="ja-JP" dirty="0" smtClean="0"/>
              <a:t>Computation in Prolog</a:t>
            </a:r>
            <a:r>
              <a:rPr lang="en-US" altLang="ja-JP" dirty="0"/>
              <a:t> </a:t>
            </a:r>
            <a:r>
              <a:rPr lang="en-US" altLang="ja-JP" dirty="0" smtClean="0"/>
              <a:t>proceeds by searching Prolog</a:t>
            </a:r>
            <a:r>
              <a:rPr lang="en-US" altLang="ja-JP" dirty="0"/>
              <a:t> </a:t>
            </a:r>
            <a:r>
              <a:rPr lang="en-US" altLang="ja-JP" dirty="0" smtClean="0"/>
              <a:t>search tree in depth-first order. When it arrives at an empty node (i.e., a node that has no goal), it responds with the solution. When it arrives at a non-empty node that has no children, it backtracks. </a:t>
            </a:r>
            <a:endParaRPr lang="en-US" altLang="ja-JP" dirty="0"/>
          </a:p>
          <a:p>
            <a:endParaRPr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15690462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3804" y="235581"/>
            <a:ext cx="1128964" cy="979905"/>
          </a:xfrm>
        </p:spPr>
        <p:txBody>
          <a:bodyPr>
            <a:normAutofit/>
          </a:bodyPr>
          <a:lstStyle/>
          <a:p>
            <a:r>
              <a:rPr kumimoji="1" lang="en-US" altLang="ja-JP" sz="3200" dirty="0" smtClean="0"/>
              <a:t>(Ex.)</a:t>
            </a:r>
            <a:endParaRPr kumimoji="1" lang="ja-JP" altLang="en-US" sz="32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334273" y="121089"/>
            <a:ext cx="42866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s</a:t>
            </a:r>
            <a:r>
              <a:rPr kumimoji="1" lang="en-US" altLang="ja-JP" sz="2800" dirty="0" smtClean="0"/>
              <a:t>uffix([b],L), prefix(L,[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954597" y="839744"/>
            <a:ext cx="51778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append</a:t>
            </a:r>
            <a:r>
              <a:rPr kumimoji="1" lang="en-US" altLang="ja-JP" sz="2800" dirty="0" smtClean="0"/>
              <a:t>(_1,[b],L), prefix(L,[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88590" y="1924817"/>
            <a:ext cx="273201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prefix([b],[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209533" y="1417792"/>
            <a:ext cx="2287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{_1 -&gt; [ ], L-&gt;[b]}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57200" y="2736139"/>
            <a:ext cx="34496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 append([b],_2,[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079500" y="3122951"/>
            <a:ext cx="17107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b="1" dirty="0" smtClean="0"/>
              <a:t> backtrack</a:t>
            </a:r>
            <a:endParaRPr kumimoji="1" lang="ja-JP" altLang="en-US" sz="2800" b="1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213042" y="1362964"/>
            <a:ext cx="36346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{_1 -&gt; [_3|_4 ], L-&gt;[_3|_5]}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11652" y="1858649"/>
            <a:ext cx="399858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/>
              <a:t> </a:t>
            </a:r>
            <a:r>
              <a:rPr lang="en-US" altLang="ja-JP" sz="2800" dirty="0" smtClean="0"/>
              <a:t>append</a:t>
            </a:r>
            <a:r>
              <a:rPr kumimoji="1" lang="en-US" altLang="ja-JP" sz="2800" dirty="0" smtClean="0"/>
              <a:t>(_4, [b], _5),</a:t>
            </a:r>
          </a:p>
          <a:p>
            <a:r>
              <a:rPr kumimoji="1" lang="en-US" altLang="ja-JP" sz="2800" dirty="0" smtClean="0"/>
              <a:t>        prefix([_3|_5],[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426776" y="3259359"/>
            <a:ext cx="318243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prefix([_3,b],[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5229472" y="2818318"/>
            <a:ext cx="2467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{_4 -&gt; [ ], _5-&gt;[b]}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160318" y="4018663"/>
            <a:ext cx="38188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append</a:t>
            </a:r>
            <a:r>
              <a:rPr kumimoji="1" lang="en-US" altLang="ja-JP" sz="2800" dirty="0" smtClean="0"/>
              <a:t>([_3,b],_6,[</a:t>
            </a:r>
            <a:r>
              <a:rPr kumimoji="1" lang="en-US" altLang="ja-JP" sz="2800" dirty="0" err="1" smtClean="0"/>
              <a:t>a,b,c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5014012" y="4421182"/>
            <a:ext cx="13003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{_3 -&gt; a}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069509" y="4731395"/>
            <a:ext cx="3188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append</a:t>
            </a:r>
            <a:r>
              <a:rPr kumimoji="1" lang="en-US" altLang="ja-JP" sz="2800" dirty="0" smtClean="0"/>
              <a:t>([b],_6,[</a:t>
            </a:r>
            <a:r>
              <a:rPr kumimoji="1" lang="en-US" altLang="ja-JP" sz="2800" dirty="0" err="1" smtClean="0"/>
              <a:t>b,c</a:t>
            </a:r>
            <a:r>
              <a:rPr kumimoji="1" lang="en-US" altLang="ja-JP" sz="2800" dirty="0" smtClean="0"/>
              <a:t>])</a:t>
            </a:r>
            <a:endParaRPr kumimoji="1" lang="ja-JP" altLang="en-US" sz="28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370898" y="5529010"/>
            <a:ext cx="28023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append</a:t>
            </a:r>
            <a:r>
              <a:rPr kumimoji="1" lang="en-US" altLang="ja-JP" sz="2800" dirty="0" smtClean="0"/>
              <a:t>([ ],_6,[c])</a:t>
            </a:r>
            <a:endParaRPr kumimoji="1" lang="ja-JP" altLang="en-US" sz="28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5306741" y="5968262"/>
            <a:ext cx="14670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>
                <a:solidFill>
                  <a:srgbClr val="FF0000"/>
                </a:solidFill>
              </a:rPr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{_6 -&gt; [c]}</a:t>
            </a:r>
            <a:endParaRPr kumimoji="1" lang="ja-JP" altLang="en-US" sz="2400" dirty="0">
              <a:solidFill>
                <a:srgbClr val="FF0000"/>
              </a:solidFill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656711" y="6241227"/>
            <a:ext cx="8242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</a:t>
            </a:r>
            <a:r>
              <a:rPr lang="en-US" altLang="ja-JP" sz="2800" i="1" dirty="0" smtClean="0"/>
              <a:t>yes</a:t>
            </a:r>
            <a:endParaRPr kumimoji="1" lang="ja-JP" altLang="en-US" sz="2800" i="1" dirty="0"/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8117647" y="3325343"/>
            <a:ext cx="51375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800" dirty="0" smtClean="0"/>
              <a:t> …</a:t>
            </a:r>
            <a:endParaRPr kumimoji="1" lang="ja-JP" altLang="en-US" sz="2800" dirty="0"/>
          </a:p>
        </p:txBody>
      </p:sp>
      <p:cxnSp>
        <p:nvCxnSpPr>
          <p:cNvPr id="24" name="直線コネクタ 23"/>
          <p:cNvCxnSpPr/>
          <p:nvPr/>
        </p:nvCxnSpPr>
        <p:spPr>
          <a:xfrm flipH="1">
            <a:off x="4473750" y="639220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H="1">
            <a:off x="2143191" y="1365041"/>
            <a:ext cx="231948" cy="605942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直線コネクタ 26"/>
          <p:cNvCxnSpPr/>
          <p:nvPr/>
        </p:nvCxnSpPr>
        <p:spPr>
          <a:xfrm>
            <a:off x="4975320" y="1331020"/>
            <a:ext cx="448922" cy="639963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直線コネクタ 30"/>
          <p:cNvCxnSpPr/>
          <p:nvPr/>
        </p:nvCxnSpPr>
        <p:spPr>
          <a:xfrm>
            <a:off x="2143191" y="2448037"/>
            <a:ext cx="0" cy="364719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 flipH="1">
            <a:off x="5068818" y="2812756"/>
            <a:ext cx="355424" cy="525018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直線コネクタ 37"/>
          <p:cNvCxnSpPr/>
          <p:nvPr/>
        </p:nvCxnSpPr>
        <p:spPr>
          <a:xfrm flipH="1">
            <a:off x="5066894" y="3782579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直線コネクタ 38"/>
          <p:cNvCxnSpPr/>
          <p:nvPr/>
        </p:nvCxnSpPr>
        <p:spPr>
          <a:xfrm flipH="1">
            <a:off x="5064970" y="4500562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/>
          <p:nvPr/>
        </p:nvCxnSpPr>
        <p:spPr>
          <a:xfrm flipH="1">
            <a:off x="5058615" y="5254615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/>
          <p:cNvCxnSpPr/>
          <p:nvPr/>
        </p:nvCxnSpPr>
        <p:spPr>
          <a:xfrm flipH="1">
            <a:off x="5051075" y="6023766"/>
            <a:ext cx="1924" cy="360801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/>
          <p:cNvCxnSpPr/>
          <p:nvPr/>
        </p:nvCxnSpPr>
        <p:spPr>
          <a:xfrm>
            <a:off x="7891584" y="2812756"/>
            <a:ext cx="448922" cy="639963"/>
          </a:xfrm>
          <a:prstGeom prst="line">
            <a:avLst/>
          </a:prstGeom>
          <a:ln w="19050">
            <a:solidFill>
              <a:srgbClr val="0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9708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Cut !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311364"/>
            <a:ext cx="8229600" cy="1684771"/>
          </a:xfrm>
        </p:spPr>
        <p:txBody>
          <a:bodyPr>
            <a:noAutofit/>
          </a:bodyPr>
          <a:lstStyle/>
          <a:p>
            <a:r>
              <a:rPr kumimoji="1" lang="en-US" altLang="ja-JP" sz="2400" dirty="0" smtClean="0"/>
              <a:t>Cut ! cuts some portion of Prolog search tree and reduces time for computation. </a:t>
            </a:r>
          </a:p>
          <a:p>
            <a:r>
              <a:rPr lang="en-US" altLang="ja-JP" sz="2400" dirty="0" smtClean="0"/>
              <a:t>Terms having cut may not have the same meaning as the corresponding logical expression. </a:t>
            </a:r>
            <a:endParaRPr kumimoji="1" lang="ja-JP" altLang="en-US" sz="2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37076" y="2996135"/>
            <a:ext cx="7949724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400" i="1" dirty="0" smtClean="0"/>
              <a:t>B</a:t>
            </a:r>
            <a:r>
              <a:rPr kumimoji="1" lang="en-US" altLang="ja-JP" sz="2400" dirty="0" smtClean="0"/>
              <a:t> :- </a:t>
            </a:r>
            <a:r>
              <a:rPr kumimoji="1" lang="en-US" altLang="ja-JP" sz="2400" i="1" dirty="0" smtClean="0"/>
              <a:t>C</a:t>
            </a:r>
            <a:r>
              <a:rPr kumimoji="1" lang="en-US" altLang="ja-JP" sz="2400" baseline="-25000" dirty="0" smtClean="0"/>
              <a:t>1</a:t>
            </a:r>
            <a:r>
              <a:rPr kumimoji="1" lang="en-US" altLang="ja-JP" sz="2400" dirty="0" smtClean="0"/>
              <a:t>, …, </a:t>
            </a:r>
            <a:r>
              <a:rPr kumimoji="1" lang="en-US" altLang="ja-JP" sz="2400" i="1" dirty="0" smtClean="0"/>
              <a:t>C</a:t>
            </a:r>
            <a:r>
              <a:rPr kumimoji="1" lang="en-US" altLang="ja-JP" sz="2400" i="1" baseline="-25000" dirty="0" smtClean="0"/>
              <a:t>j</a:t>
            </a:r>
            <a:r>
              <a:rPr kumimoji="1" lang="en-US" altLang="ja-JP" sz="2400" baseline="-25000" dirty="0" smtClean="0"/>
              <a:t>-1</a:t>
            </a:r>
            <a:r>
              <a:rPr kumimoji="1" lang="en-US" altLang="ja-JP" sz="2400" dirty="0" smtClean="0"/>
              <a:t>, !,</a:t>
            </a:r>
            <a:r>
              <a:rPr kumimoji="1" lang="en-US" altLang="ja-JP" sz="2400" i="1" dirty="0" smtClean="0"/>
              <a:t> C</a:t>
            </a:r>
            <a:r>
              <a:rPr kumimoji="1" lang="en-US" altLang="ja-JP" sz="2400" i="1" baseline="-25000" dirty="0" smtClean="0"/>
              <a:t>j</a:t>
            </a:r>
            <a:r>
              <a:rPr kumimoji="1" lang="en-US" altLang="ja-JP" sz="2400" baseline="-25000" dirty="0" smtClean="0"/>
              <a:t>+1</a:t>
            </a:r>
            <a:r>
              <a:rPr kumimoji="1" lang="en-US" altLang="ja-JP" sz="2400" dirty="0" smtClean="0"/>
              <a:t>, …, </a:t>
            </a:r>
            <a:r>
              <a:rPr kumimoji="1" lang="en-US" altLang="ja-JP" sz="2400" i="1" dirty="0" err="1" smtClean="0"/>
              <a:t>C</a:t>
            </a:r>
            <a:r>
              <a:rPr kumimoji="1" lang="en-US" altLang="ja-JP" sz="2400" i="1" baseline="-25000" dirty="0" err="1" smtClean="0"/>
              <a:t>k</a:t>
            </a:r>
            <a:endParaRPr kumimoji="1" lang="en-US" altLang="ja-JP" sz="2400" i="1" baseline="-25000" dirty="0" smtClean="0"/>
          </a:p>
          <a:p>
            <a:r>
              <a:rPr kumimoji="1" lang="en-US" altLang="ja-JP" sz="2400" dirty="0" smtClean="0"/>
              <a:t>The cut ! always succeeds and </a:t>
            </a:r>
            <a:r>
              <a:rPr lang="en-US" altLang="ja-JP" sz="2400" dirty="0"/>
              <a:t>the predicate </a:t>
            </a:r>
            <a:r>
              <a:rPr lang="en-US" altLang="ja-JP" sz="2400" i="1" dirty="0"/>
              <a:t>B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fails when the control comes back to ! by backtracking.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75210" y="4124349"/>
            <a:ext cx="12298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a</a:t>
            </a:r>
            <a:r>
              <a:rPr kumimoji="1" lang="en-US" altLang="ja-JP" sz="2400" dirty="0" smtClean="0"/>
              <a:t>(1) :- b.</a:t>
            </a:r>
          </a:p>
          <a:p>
            <a:r>
              <a:rPr lang="en-US" altLang="ja-JP" sz="2400" dirty="0"/>
              <a:t>a</a:t>
            </a:r>
            <a:r>
              <a:rPr lang="en-US" altLang="ja-JP" sz="2400" dirty="0" smtClean="0"/>
              <a:t>(2) :- e.</a:t>
            </a:r>
          </a:p>
          <a:p>
            <a:r>
              <a:rPr lang="en-US" altLang="ja-JP" sz="2400" dirty="0"/>
              <a:t>b</a:t>
            </a:r>
            <a:r>
              <a:rPr kumimoji="1" lang="en-US" altLang="ja-JP" sz="2400" dirty="0" smtClean="0"/>
              <a:t> :- c.</a:t>
            </a:r>
          </a:p>
          <a:p>
            <a:r>
              <a:rPr lang="en-US" altLang="ja-JP" sz="2400" dirty="0"/>
              <a:t>b</a:t>
            </a:r>
            <a:r>
              <a:rPr lang="en-US" altLang="ja-JP" sz="2400" dirty="0" smtClean="0"/>
              <a:t> :- d.</a:t>
            </a:r>
          </a:p>
          <a:p>
            <a:r>
              <a:rPr lang="en-US" altLang="ja-JP" sz="2400" dirty="0"/>
              <a:t>c</a:t>
            </a:r>
            <a:r>
              <a:rPr lang="en-US" altLang="ja-JP" sz="2400" dirty="0" smtClean="0"/>
              <a:t> :- fail.</a:t>
            </a:r>
          </a:p>
          <a:p>
            <a:r>
              <a:rPr kumimoji="1" lang="en-US" altLang="ja-JP" sz="2400" dirty="0" smtClean="0"/>
              <a:t>d.</a:t>
            </a:r>
          </a:p>
          <a:p>
            <a:r>
              <a:rPr lang="en-US" altLang="ja-JP" sz="2400" dirty="0" smtClean="0"/>
              <a:t>e.</a:t>
            </a:r>
            <a:endParaRPr kumimoji="1" lang="ja-JP" altLang="en-US" sz="24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458863" y="4090329"/>
            <a:ext cx="1229874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dirty="0"/>
              <a:t>a</a:t>
            </a:r>
            <a:r>
              <a:rPr kumimoji="1" lang="en-US" altLang="ja-JP" sz="2400" dirty="0" smtClean="0"/>
              <a:t>(1) :- b.</a:t>
            </a:r>
          </a:p>
          <a:p>
            <a:r>
              <a:rPr lang="en-US" altLang="ja-JP" sz="2400" dirty="0"/>
              <a:t>a</a:t>
            </a:r>
            <a:r>
              <a:rPr lang="en-US" altLang="ja-JP" sz="2400" dirty="0" smtClean="0"/>
              <a:t>(2) :- e.</a:t>
            </a:r>
          </a:p>
          <a:p>
            <a:r>
              <a:rPr kumimoji="1" lang="en-US" altLang="ja-JP" sz="2400" dirty="0" smtClean="0"/>
              <a:t>b :- !, c.</a:t>
            </a:r>
          </a:p>
          <a:p>
            <a:r>
              <a:rPr lang="en-US" altLang="ja-JP" sz="2400" dirty="0" smtClean="0"/>
              <a:t>b :- d.</a:t>
            </a:r>
          </a:p>
          <a:p>
            <a:r>
              <a:rPr lang="en-US" altLang="ja-JP" sz="2400" dirty="0"/>
              <a:t>c :- </a:t>
            </a:r>
            <a:r>
              <a:rPr lang="en-US" altLang="ja-JP" sz="2400" dirty="0" smtClean="0"/>
              <a:t>fail.</a:t>
            </a:r>
            <a:endParaRPr lang="en-US" altLang="ja-JP" sz="2400" dirty="0"/>
          </a:p>
          <a:p>
            <a:r>
              <a:rPr kumimoji="1" lang="en-US" altLang="ja-JP" sz="2400" dirty="0" smtClean="0"/>
              <a:t>d.</a:t>
            </a:r>
          </a:p>
          <a:p>
            <a:r>
              <a:rPr lang="en-US" altLang="ja-JP" sz="2400" dirty="0" smtClean="0"/>
              <a:t>e.</a:t>
            </a:r>
            <a:endParaRPr kumimoji="1" lang="ja-JP" altLang="en-US" sz="24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333642" y="4147029"/>
            <a:ext cx="10888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 smtClean="0"/>
              <a:t>?-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a(X).</a:t>
            </a:r>
          </a:p>
          <a:p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   </a:t>
            </a:r>
            <a:r>
              <a:rPr kumimoji="1" lang="en-US" altLang="ja-JP" sz="2400" i="1" dirty="0" smtClean="0"/>
              <a:t>X=1</a:t>
            </a:r>
            <a:r>
              <a:rPr kumimoji="1" lang="en-US" altLang="ja-JP" sz="2400" dirty="0" smtClean="0">
                <a:solidFill>
                  <a:srgbClr val="FF0000"/>
                </a:solidFill>
              </a:rPr>
              <a:t>;</a:t>
            </a:r>
          </a:p>
          <a:p>
            <a:r>
              <a:rPr lang="en-US" altLang="ja-JP" sz="2400" i="1" dirty="0"/>
              <a:t> </a:t>
            </a:r>
            <a:r>
              <a:rPr lang="en-US" altLang="ja-JP" sz="2400" i="1" dirty="0" smtClean="0"/>
              <a:t>   X=2</a:t>
            </a:r>
          </a:p>
          <a:p>
            <a:r>
              <a:rPr kumimoji="1" lang="en-US" altLang="ja-JP" sz="2400" i="1" dirty="0"/>
              <a:t> </a:t>
            </a:r>
            <a:r>
              <a:rPr kumimoji="1" lang="en-US" altLang="ja-JP" sz="2400" i="1" dirty="0" smtClean="0"/>
              <a:t>   yes</a:t>
            </a:r>
            <a:endParaRPr kumimoji="1" lang="ja-JP" altLang="en-US" sz="2400" i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239461" y="4135689"/>
            <a:ext cx="1078014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2400" i="1" dirty="0" smtClean="0"/>
              <a:t>?-</a:t>
            </a:r>
            <a:r>
              <a:rPr lang="en-US" altLang="ja-JP" sz="2400" dirty="0" smtClean="0"/>
              <a:t> </a:t>
            </a:r>
            <a:r>
              <a:rPr lang="en-US" altLang="ja-JP" sz="2400" dirty="0" smtClean="0">
                <a:solidFill>
                  <a:srgbClr val="FF0000"/>
                </a:solidFill>
              </a:rPr>
              <a:t>a(X).</a:t>
            </a:r>
          </a:p>
          <a:p>
            <a:r>
              <a:rPr kumimoji="1" lang="en-US" altLang="ja-JP" sz="2400" dirty="0"/>
              <a:t> </a:t>
            </a:r>
            <a:r>
              <a:rPr kumimoji="1" lang="en-US" altLang="ja-JP" sz="2400" dirty="0" smtClean="0"/>
              <a:t>   </a:t>
            </a:r>
            <a:r>
              <a:rPr kumimoji="1" lang="en-US" altLang="ja-JP" sz="2400" i="1" dirty="0" smtClean="0"/>
              <a:t>X=2</a:t>
            </a:r>
            <a:endParaRPr lang="en-US" altLang="ja-JP" sz="2400" i="1" dirty="0" smtClean="0"/>
          </a:p>
          <a:p>
            <a:r>
              <a:rPr kumimoji="1" lang="en-US" altLang="ja-JP" sz="2400" i="1" dirty="0"/>
              <a:t> </a:t>
            </a:r>
            <a:r>
              <a:rPr kumimoji="1" lang="en-US" altLang="ja-JP" sz="2400" i="1" dirty="0" smtClean="0"/>
              <a:t>   yes</a:t>
            </a:r>
            <a:endParaRPr kumimoji="1" lang="ja-JP" alt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291423164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An example of usage of cut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30411" y="1417638"/>
            <a:ext cx="7897634" cy="4832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node(K,_,_)).                 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node(N,S,_)) :- K&lt;N,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(K,S).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node(N,_,T)) :- K&gt;N,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(K,T)</a:t>
            </a:r>
            <a:r>
              <a:rPr lang="en-US" altLang="ja-JP" sz="2800" dirty="0" smtClean="0"/>
              <a:t>.</a:t>
            </a:r>
          </a:p>
          <a:p>
            <a:r>
              <a:rPr lang="en-US" altLang="ja-JP" sz="2800" dirty="0" smtClean="0"/>
              <a:t>In this definition of </a:t>
            </a:r>
            <a:r>
              <a:rPr lang="en-US" altLang="ja-JP" sz="2800" dirty="0" err="1" smtClean="0"/>
              <a:t>mem</a:t>
            </a:r>
            <a:r>
              <a:rPr lang="en-US" altLang="ja-JP" sz="2800" dirty="0" smtClean="0"/>
              <a:t>, the three rules are mutually exclusive.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node(K,_,_)).                 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node(N,S,_)) :- K&lt;N, !,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(K,S).                                           </a:t>
            </a:r>
          </a:p>
          <a:p>
            <a:r>
              <a:rPr lang="en-US" altLang="ja-JP" sz="2800" dirty="0" err="1"/>
              <a:t>mem</a:t>
            </a:r>
            <a:r>
              <a:rPr lang="en-US" altLang="ja-JP" sz="2800" dirty="0"/>
              <a:t>(K, node(N,_,T)) :- K&gt;N, </a:t>
            </a:r>
            <a:r>
              <a:rPr lang="en-US" altLang="ja-JP" sz="2800" dirty="0" err="1"/>
              <a:t>mem</a:t>
            </a:r>
            <a:r>
              <a:rPr lang="en-US" altLang="ja-JP" sz="2800" dirty="0"/>
              <a:t>(K,T)</a:t>
            </a:r>
            <a:r>
              <a:rPr lang="en-US" altLang="ja-JP" sz="2800" dirty="0" smtClean="0"/>
              <a:t>.</a:t>
            </a:r>
          </a:p>
          <a:p>
            <a:r>
              <a:rPr lang="en-US" altLang="ja-JP" sz="2800" dirty="0" smtClean="0"/>
              <a:t>In this definition of </a:t>
            </a:r>
            <a:r>
              <a:rPr lang="en-US" altLang="ja-JP" sz="2800" dirty="0" err="1" smtClean="0"/>
              <a:t>mem</a:t>
            </a:r>
            <a:r>
              <a:rPr lang="en-US" altLang="ja-JP" sz="2800" dirty="0" smtClean="0"/>
              <a:t>, ! cuts the portion of Prolog search tree that does not have solutions. This kind of cuts are called </a:t>
            </a:r>
            <a:r>
              <a:rPr lang="en-US" altLang="ja-JP" sz="2800" i="1" dirty="0" smtClean="0"/>
              <a:t>green cuts</a:t>
            </a:r>
            <a:r>
              <a:rPr lang="en-US" altLang="ja-JP" sz="2800" dirty="0" smtClean="0"/>
              <a:t>. Others are called </a:t>
            </a:r>
            <a:r>
              <a:rPr lang="en-US" altLang="ja-JP" sz="2800" i="1" dirty="0" smtClean="0"/>
              <a:t>red cuts</a:t>
            </a:r>
            <a:r>
              <a:rPr lang="en-US" altLang="ja-JP" sz="2800" dirty="0" smtClean="0"/>
              <a:t>.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22388561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The n</a:t>
            </a:r>
            <a:r>
              <a:rPr kumimoji="1" lang="en-US" altLang="ja-JP" dirty="0" smtClean="0"/>
              <a:t>ot operator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30411" y="1417638"/>
            <a:ext cx="7897634" cy="4832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The not operator in Prolog is ¥+, which is defined by using cut as follows.</a:t>
            </a:r>
          </a:p>
          <a:p>
            <a:r>
              <a:rPr lang="en-US" altLang="ja-JP" sz="2800" dirty="0" smtClean="0"/>
              <a:t>¥+(X) :- X, !, fail.</a:t>
            </a:r>
          </a:p>
          <a:p>
            <a:r>
              <a:rPr lang="en-US" altLang="ja-JP" sz="2800" dirty="0" smtClean="0"/>
              <a:t>¥+(_).</a:t>
            </a:r>
          </a:p>
          <a:p>
            <a:endParaRPr lang="en-US" altLang="ja-JP" sz="2800" dirty="0" smtClean="0"/>
          </a:p>
          <a:p>
            <a:r>
              <a:rPr lang="en-US" altLang="ja-JP" sz="2800" i="1" dirty="0" smtClean="0"/>
              <a:t>?- </a:t>
            </a:r>
            <a:r>
              <a:rPr lang="en-US" altLang="ja-JP" sz="2800" dirty="0" smtClean="0">
                <a:solidFill>
                  <a:srgbClr val="FF0000"/>
                </a:solidFill>
              </a:rPr>
              <a:t>X=2, ¥+(X=1).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X=2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yes</a:t>
            </a:r>
          </a:p>
          <a:p>
            <a:endParaRPr lang="en-US" altLang="ja-JP" sz="2800" i="1" dirty="0" smtClean="0"/>
          </a:p>
          <a:p>
            <a:r>
              <a:rPr lang="en-US" altLang="ja-JP" sz="2800" i="1" dirty="0" smtClean="0"/>
              <a:t>?- </a:t>
            </a:r>
            <a:r>
              <a:rPr lang="en-US" altLang="ja-JP" sz="2800" dirty="0" smtClean="0">
                <a:solidFill>
                  <a:srgbClr val="FF0000"/>
                </a:solidFill>
              </a:rPr>
              <a:t>¥+(X=1), X=2.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no</a:t>
            </a:r>
            <a:endParaRPr lang="ja-JP" altLang="en-US" sz="2800" i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56444" y="2382174"/>
            <a:ext cx="5010411" cy="230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400" dirty="0" smtClean="0"/>
              <a:t>X=2</a:t>
            </a:r>
            <a:r>
              <a:rPr lang="en-US" altLang="ja-JP" sz="2400" dirty="0" smtClean="0"/>
              <a:t> succeeds with X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being 2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and ¥+(2=1)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becomes a goal. Next, </a:t>
            </a:r>
            <a:r>
              <a:rPr kumimoji="1" lang="en-US" altLang="ja-JP" sz="2400" dirty="0" smtClean="0"/>
              <a:t>2=1, !, fail becomes a goal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and </a:t>
            </a:r>
            <a:r>
              <a:rPr kumimoji="1" lang="en-US" altLang="ja-JP" sz="2400" dirty="0" smtClean="0"/>
              <a:t>2=1 fails. So the second rule of</a:t>
            </a:r>
            <a:r>
              <a:rPr kumimoji="1" lang="ja-JP" altLang="en-US" sz="2400" dirty="0" smtClean="0"/>
              <a:t> </a:t>
            </a:r>
            <a:r>
              <a:rPr kumimoji="1" lang="en-US" altLang="ja-JP" sz="2400" dirty="0" smtClean="0"/>
              <a:t>¥+ is tried and ¥+(2=1) succeeds. Thus the overall query succeeds with X being 2. </a:t>
            </a:r>
            <a:endParaRPr kumimoji="1" lang="ja-JP" altLang="en-US" sz="2400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3555019" y="4806942"/>
            <a:ext cx="5207766" cy="1938992"/>
          </a:xfrm>
          <a:prstGeom prst="rect">
            <a:avLst/>
          </a:prstGeom>
          <a:noFill/>
          <a:ln>
            <a:solidFill>
              <a:srgbClr val="00000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X=1, !, fail, X=2 becomes a goal. X=1 succeeds with X</a:t>
            </a:r>
            <a:r>
              <a:rPr lang="en-US" altLang="ja-JP" sz="2400" dirty="0"/>
              <a:t> </a:t>
            </a:r>
            <a:r>
              <a:rPr lang="en-US" altLang="ja-JP" sz="2400" dirty="0" smtClean="0"/>
              <a:t>being 1, !</a:t>
            </a:r>
            <a:r>
              <a:rPr lang="en-US" altLang="ja-JP" sz="2400" dirty="0"/>
              <a:t> s</a:t>
            </a:r>
            <a:r>
              <a:rPr lang="en-US" altLang="ja-JP" sz="2400" dirty="0" smtClean="0"/>
              <a:t>ucceeds, and fail fails. Then by the existence of !, ¥+(X=1) fails without trying the second rule of ¥+, and the overall query fails. </a:t>
            </a:r>
            <a:endParaRPr kumimoji="1" lang="ja-JP" altLang="en-US" sz="2400" dirty="0"/>
          </a:p>
        </p:txBody>
      </p:sp>
      <p:sp>
        <p:nvSpPr>
          <p:cNvPr id="4" name="左矢印 3"/>
          <p:cNvSpPr/>
          <p:nvPr/>
        </p:nvSpPr>
        <p:spPr>
          <a:xfrm rot="19537887">
            <a:off x="3040842" y="3174015"/>
            <a:ext cx="662762" cy="325667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左矢印 6"/>
          <p:cNvSpPr/>
          <p:nvPr/>
        </p:nvSpPr>
        <p:spPr>
          <a:xfrm rot="19978724">
            <a:off x="2770247" y="4937746"/>
            <a:ext cx="662762" cy="361861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4663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Algorithm = logic + control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464117"/>
            <a:ext cx="8229600" cy="2085373"/>
          </a:xfrm>
        </p:spPr>
        <p:txBody>
          <a:bodyPr>
            <a:normAutofit/>
          </a:bodyPr>
          <a:lstStyle/>
          <a:p>
            <a:pPr marL="342900" lvl="1" indent="-342900">
              <a:buFont typeface="Arial"/>
              <a:buChar char="•"/>
            </a:pPr>
            <a:r>
              <a:rPr kumimoji="1" lang="en-US" altLang="ja-JP" sz="2800" dirty="0" smtClean="0"/>
              <a:t>Logic --- </a:t>
            </a:r>
            <a:r>
              <a:rPr lang="en-US" altLang="ja-JP" dirty="0" smtClean="0"/>
              <a:t>the </a:t>
            </a:r>
            <a:r>
              <a:rPr lang="en-US" altLang="ja-JP" dirty="0"/>
              <a:t>facts and rules specifying what the algorithm </a:t>
            </a:r>
            <a:r>
              <a:rPr lang="en-US" altLang="ja-JP" dirty="0" smtClean="0"/>
              <a:t>does (programmers write)</a:t>
            </a:r>
            <a:endParaRPr kumimoji="1" lang="en-US" altLang="ja-JP" sz="2800" dirty="0" smtClean="0"/>
          </a:p>
          <a:p>
            <a:pPr marL="342900" lvl="1" indent="-342900">
              <a:buFont typeface="Arial"/>
              <a:buChar char="•"/>
            </a:pPr>
            <a:r>
              <a:rPr lang="en-US" altLang="ja-JP" sz="2800" dirty="0" smtClean="0"/>
              <a:t>Control --- </a:t>
            </a:r>
            <a:r>
              <a:rPr lang="en-US" altLang="ja-JP" dirty="0"/>
              <a:t>how the algorithm can be </a:t>
            </a:r>
            <a:r>
              <a:rPr lang="en-US" altLang="ja-JP" dirty="0" smtClean="0"/>
              <a:t>implemented (provided by languages)</a:t>
            </a:r>
            <a:endParaRPr lang="en-US" altLang="ja-JP" sz="2800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555578" y="6027003"/>
            <a:ext cx="771529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400" dirty="0" smtClean="0"/>
              <a:t>(</a:t>
            </a:r>
            <a:r>
              <a:rPr lang="en-US" altLang="ja-JP" sz="2400" dirty="0" err="1" smtClean="0"/>
              <a:t>Referecnce</a:t>
            </a:r>
            <a:r>
              <a:rPr lang="en-US" altLang="ja-JP" sz="2400" dirty="0" smtClean="0"/>
              <a:t>) R</a:t>
            </a:r>
            <a:r>
              <a:rPr lang="en-US" altLang="ja-JP" sz="2400" dirty="0"/>
              <a:t>. A. Kowalski, “Algorithm = Logic + Control”. </a:t>
            </a:r>
            <a:r>
              <a:rPr lang="en-US" altLang="ja-JP" sz="2400" i="1" dirty="0"/>
              <a:t>Communication of the ACM</a:t>
            </a:r>
            <a:r>
              <a:rPr lang="en-US" altLang="ja-JP" sz="2400" dirty="0"/>
              <a:t>, 22(7), pp. 424-</a:t>
            </a:r>
            <a:r>
              <a:rPr lang="en-US" altLang="ja-JP" sz="2400" dirty="0" smtClean="0"/>
              <a:t>436, 1979</a:t>
            </a:r>
            <a:endParaRPr lang="en-US" altLang="ja-JP" sz="2400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" y="3342559"/>
            <a:ext cx="8319679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Prolog has several dialect</a:t>
            </a:r>
            <a:r>
              <a:rPr lang="en-US" altLang="ja-JP" sz="2800" dirty="0" smtClean="0"/>
              <a:t>s and each of them has their own control. Edinburgh Prolog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the de facto standard dialect and made a big influence on the ISO Prolog.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Non-syntactic differences between dialects can be illustrated by a family of equations:</a:t>
            </a:r>
          </a:p>
          <a:p>
            <a:r>
              <a:rPr lang="en-US" altLang="ja-JP" sz="2800" dirty="0" smtClean="0"/>
              <a:t>      </a:t>
            </a:r>
            <a:r>
              <a:rPr lang="en-US" altLang="ja-JP" sz="2800" dirty="0" err="1" smtClean="0"/>
              <a:t>algorithm</a:t>
            </a:r>
            <a:r>
              <a:rPr lang="en-US" altLang="ja-JP" sz="2800" i="1" baseline="-25000" dirty="0" err="1" smtClean="0"/>
              <a:t>D</a:t>
            </a:r>
            <a:r>
              <a:rPr lang="en-US" altLang="ja-JP" sz="2800" dirty="0" smtClean="0"/>
              <a:t> = logic  + </a:t>
            </a:r>
            <a:r>
              <a:rPr lang="en-US" altLang="ja-JP" sz="2800" dirty="0" err="1" smtClean="0"/>
              <a:t>control</a:t>
            </a:r>
            <a:r>
              <a:rPr lang="en-US" altLang="ja-JP" sz="2800" i="1" baseline="-25000" dirty="0" err="1" smtClean="0"/>
              <a:t>D</a:t>
            </a:r>
            <a:endParaRPr lang="en-US" altLang="ja-JP" sz="2800" i="1" baseline="-25000" dirty="0" smtClean="0"/>
          </a:p>
        </p:txBody>
      </p:sp>
    </p:spTree>
    <p:extLst>
      <p:ext uri="{BB962C8B-B14F-4D97-AF65-F5344CB8AC3E}">
        <p14:creationId xmlns:p14="http://schemas.microsoft.com/office/powerpoint/2010/main" val="38659483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Idea of logic programming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Use relations instead of functions.</a:t>
            </a:r>
          </a:p>
          <a:p>
            <a:r>
              <a:rPr lang="en-US" altLang="ja-JP" dirty="0" smtClean="0"/>
              <a:t>Relation is a table with </a:t>
            </a:r>
            <a:r>
              <a:rPr lang="en-US" altLang="ja-JP" i="1" dirty="0" smtClean="0"/>
              <a:t>n</a:t>
            </a:r>
            <a:r>
              <a:rPr lang="en-US" altLang="ja-JP" dirty="0" smtClean="0"/>
              <a:t> ≥ 0 columns and a possibly infinite set of rows</a:t>
            </a:r>
            <a:r>
              <a:rPr lang="en-US" altLang="ja-JP" i="1" dirty="0" smtClean="0"/>
              <a:t>. </a:t>
            </a:r>
            <a:endParaRPr kumimoji="1" lang="en-US" altLang="ja-JP" dirty="0" smtClean="0"/>
          </a:p>
          <a:p>
            <a:pPr lvl="1"/>
            <a:r>
              <a:rPr lang="en-US" altLang="ja-JP" dirty="0" smtClean="0"/>
              <a:t>A tuple (</a:t>
            </a:r>
            <a:r>
              <a:rPr lang="en-US" altLang="ja-JP" i="1" dirty="0" smtClean="0"/>
              <a:t>a</a:t>
            </a:r>
            <a:r>
              <a:rPr lang="en-US" altLang="ja-JP" baseline="-25000" dirty="0" smtClean="0"/>
              <a:t>1</a:t>
            </a:r>
            <a:r>
              <a:rPr lang="en-US" altLang="ja-JP" dirty="0" smtClean="0"/>
              <a:t>, </a:t>
            </a:r>
            <a:r>
              <a:rPr lang="en-US" altLang="ja-JP" i="1" dirty="0" smtClean="0"/>
              <a:t>a</a:t>
            </a:r>
            <a:r>
              <a:rPr lang="en-US" altLang="ja-JP" baseline="-25000" dirty="0" smtClean="0"/>
              <a:t>2</a:t>
            </a:r>
            <a:r>
              <a:rPr lang="en-US" altLang="ja-JP" dirty="0" smtClean="0"/>
              <a:t>, …, </a:t>
            </a:r>
            <a:r>
              <a:rPr lang="en-US" altLang="ja-JP" i="1" dirty="0" smtClean="0"/>
              <a:t>a</a:t>
            </a:r>
            <a:r>
              <a:rPr lang="en-US" altLang="ja-JP" i="1" baseline="-25000" dirty="0" smtClean="0"/>
              <a:t>n</a:t>
            </a:r>
            <a:r>
              <a:rPr lang="en-US" altLang="ja-JP" dirty="0" smtClean="0"/>
              <a:t>) is </a:t>
            </a:r>
            <a:r>
              <a:rPr lang="en-US" altLang="ja-JP" i="1" dirty="0" smtClean="0"/>
              <a:t>in</a:t>
            </a:r>
            <a:r>
              <a:rPr lang="en-US" altLang="ja-JP" dirty="0" smtClean="0"/>
              <a:t> a relation if the tuple appears in some row in the table for the relation.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4799708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58763"/>
            <a:ext cx="8229600" cy="725487"/>
          </a:xfrm>
        </p:spPr>
        <p:txBody>
          <a:bodyPr>
            <a:normAutofit fontScale="90000"/>
          </a:bodyPr>
          <a:lstStyle/>
          <a:p>
            <a:r>
              <a:rPr kumimoji="1" lang="en-US" altLang="ja-JP" dirty="0" smtClean="0"/>
              <a:t>An example: </a:t>
            </a:r>
            <a:r>
              <a:rPr lang="en-US" altLang="ja-JP" dirty="0" smtClean="0"/>
              <a:t>append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2044"/>
              </p:ext>
            </p:extLst>
          </p:nvPr>
        </p:nvGraphicFramePr>
        <p:xfrm>
          <a:off x="1505566" y="1043591"/>
          <a:ext cx="6122373" cy="310895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0791"/>
                <a:gridCol w="2040791"/>
                <a:gridCol w="2040791"/>
              </a:tblGrid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X</a:t>
                      </a:r>
                      <a:endParaRPr kumimoji="1" lang="ja-JP" altLang="en-US" sz="2800" b="0" i="1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Y</a:t>
                      </a:r>
                      <a:endParaRPr kumimoji="1" lang="ja-JP" altLang="en-US" sz="2800" b="0" i="1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b="0" i="1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Z</a:t>
                      </a:r>
                      <a:endParaRPr kumimoji="1" lang="ja-JP" altLang="en-US" sz="2800" b="0" i="1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baseline="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[a]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 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[a]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[a]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[b]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a,b</a:t>
                      </a:r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a,b</a:t>
                      </a:r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c,d</a:t>
                      </a:r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[</a:t>
                      </a:r>
                      <a:r>
                        <a:rPr kumimoji="1" lang="en-US" altLang="ja-JP" sz="2800" dirty="0" err="1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a,b,c,d</a:t>
                      </a:r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]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9811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800" dirty="0" smtClean="0">
                          <a:solidFill>
                            <a:schemeClr val="tx1"/>
                          </a:solidFill>
                          <a:latin typeface="ＭＳ Ｐ明朝"/>
                          <a:ea typeface="ＭＳ Ｐ明朝"/>
                          <a:cs typeface="ＭＳ Ｐ明朝"/>
                        </a:rPr>
                        <a:t>…</a:t>
                      </a:r>
                      <a:endParaRPr kumimoji="1" lang="ja-JP" altLang="en-US" sz="2800" dirty="0">
                        <a:solidFill>
                          <a:schemeClr val="tx1"/>
                        </a:solidFill>
                        <a:latin typeface="ＭＳ Ｐ明朝"/>
                        <a:ea typeface="ＭＳ Ｐ明朝"/>
                        <a:cs typeface="ＭＳ Ｐ明朝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sp>
        <p:nvSpPr>
          <p:cNvPr id="6" name="テキスト ボックス 5"/>
          <p:cNvSpPr txBox="1"/>
          <p:nvPr/>
        </p:nvSpPr>
        <p:spPr>
          <a:xfrm>
            <a:off x="277814" y="4161123"/>
            <a:ext cx="8794750" cy="267765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relation </a:t>
            </a:r>
            <a:r>
              <a:rPr lang="en-US" altLang="ja-JP" sz="2800" i="1" dirty="0" smtClean="0"/>
              <a:t>append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is a set of tuples of the form (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Y</a:t>
            </a:r>
            <a:r>
              <a:rPr lang="en-US" altLang="ja-JP" sz="2800" dirty="0" smtClean="0"/>
              <a:t>, </a:t>
            </a:r>
            <a:r>
              <a:rPr lang="en-US" altLang="ja-JP" sz="2800" i="1" dirty="0" smtClean="0"/>
              <a:t>Z</a:t>
            </a:r>
            <a:r>
              <a:rPr lang="en-US" altLang="ja-JP" sz="2800" dirty="0" smtClean="0"/>
              <a:t>) where </a:t>
            </a:r>
            <a:r>
              <a:rPr lang="en-US" altLang="ja-JP" sz="2800" i="1" dirty="0" smtClean="0"/>
              <a:t>Z</a:t>
            </a:r>
            <a:r>
              <a:rPr lang="en-US" altLang="ja-JP" sz="2800" dirty="0" smtClean="0"/>
              <a:t> consists of the elements of </a:t>
            </a:r>
            <a:r>
              <a:rPr lang="en-US" altLang="ja-JP" sz="2800" i="1" dirty="0" smtClean="0"/>
              <a:t>X</a:t>
            </a:r>
            <a:r>
              <a:rPr lang="en-US" altLang="ja-JP" sz="2800" dirty="0" smtClean="0"/>
              <a:t> followed by the elements of </a:t>
            </a:r>
            <a:r>
              <a:rPr lang="en-US" altLang="ja-JP" sz="2800" i="1" dirty="0" smtClean="0"/>
              <a:t>Y</a:t>
            </a:r>
            <a:r>
              <a:rPr lang="en-US" altLang="ja-JP" sz="2800" dirty="0" smtClean="0"/>
              <a:t>. Relations are also called predicates because a relation </a:t>
            </a:r>
            <a:r>
              <a:rPr lang="en-US" altLang="ja-JP" sz="2800" i="1" dirty="0" smtClean="0"/>
              <a:t>R</a:t>
            </a:r>
            <a:r>
              <a:rPr lang="en-US" altLang="ja-JP" sz="2800" dirty="0" smtClean="0"/>
              <a:t> can be thought of a test of the form “Is a given tuple in relation </a:t>
            </a:r>
            <a:r>
              <a:rPr lang="en-US" altLang="ja-JP" sz="2800" i="1" dirty="0" smtClean="0"/>
              <a:t>R</a:t>
            </a:r>
            <a:r>
              <a:rPr lang="en-US" altLang="ja-JP" sz="2800" dirty="0" smtClean="0"/>
              <a:t>?”</a:t>
            </a:r>
          </a:p>
          <a:p>
            <a:r>
              <a:rPr lang="en-US" altLang="ja-JP" sz="2800" dirty="0" smtClean="0"/>
              <a:t>(ex.)  ([a],[b],[</a:t>
            </a:r>
            <a:r>
              <a:rPr lang="en-US" altLang="ja-JP" sz="2800" dirty="0" err="1" smtClean="0"/>
              <a:t>a,b</a:t>
            </a:r>
            <a:r>
              <a:rPr lang="en-US" altLang="ja-JP" sz="2800" dirty="0" smtClean="0"/>
              <a:t>])     append,  ([a],[b],[ ])      append</a:t>
            </a:r>
          </a:p>
        </p:txBody>
      </p:sp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70390668"/>
              </p:ext>
            </p:extLst>
          </p:nvPr>
        </p:nvGraphicFramePr>
        <p:xfrm>
          <a:off x="3064728" y="6442408"/>
          <a:ext cx="304800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7" name="数式" r:id="rId3" imgW="152400" imgH="152400" progId="Equation.3">
                  <p:embed/>
                </p:oleObj>
              </mc:Choice>
              <mc:Fallback>
                <p:oleObj name="数式" r:id="rId3" imgW="152400" imgH="152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64728" y="6442408"/>
                        <a:ext cx="304800" cy="304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7927939"/>
              </p:ext>
            </p:extLst>
          </p:nvPr>
        </p:nvGraphicFramePr>
        <p:xfrm>
          <a:off x="6342376" y="6385590"/>
          <a:ext cx="304800" cy="406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8" name="数式" r:id="rId5" imgW="152400" imgH="203200" progId="Equation.3">
                  <p:embed/>
                </p:oleObj>
              </mc:Choice>
              <mc:Fallback>
                <p:oleObj name="数式" r:id="rId5" imgW="152400" imgH="203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342376" y="6385590"/>
                        <a:ext cx="304800" cy="406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75806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1526"/>
            <a:ext cx="8229600" cy="692385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Horn clauses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09368" y="803911"/>
            <a:ext cx="8612382" cy="526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 smtClean="0"/>
              <a:t>Relations are described as rules of the form</a:t>
            </a:r>
            <a:r>
              <a:rPr lang="en-US" altLang="ja-JP" sz="2800" dirty="0"/>
              <a:t> 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 </a:t>
            </a:r>
            <a:r>
              <a:rPr lang="en-US" altLang="ja-JP" sz="2800" b="1" dirty="0" smtClean="0"/>
              <a:t>:- </a:t>
            </a:r>
            <a:r>
              <a:rPr lang="en-US" altLang="ja-JP" sz="2800" i="1" dirty="0" smtClean="0"/>
              <a:t>Q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,</a:t>
            </a:r>
            <a:r>
              <a:rPr lang="en-US" altLang="ja-JP" sz="2800" b="1" dirty="0"/>
              <a:t> </a:t>
            </a:r>
            <a:r>
              <a:rPr lang="en-US" altLang="ja-JP" sz="2800" i="1" dirty="0" smtClean="0"/>
              <a:t>Q</a:t>
            </a:r>
            <a:r>
              <a:rPr lang="en-US" altLang="ja-JP" sz="2800" baseline="-25000" dirty="0" smtClean="0"/>
              <a:t>2</a:t>
            </a:r>
            <a:r>
              <a:rPr lang="en-US" altLang="ja-JP" sz="2800" dirty="0" smtClean="0"/>
              <a:t>, …, </a:t>
            </a:r>
            <a:r>
              <a:rPr lang="en-US" altLang="ja-JP" sz="2800" i="1" dirty="0" err="1" smtClean="0"/>
              <a:t>Q</a:t>
            </a:r>
            <a:r>
              <a:rPr lang="en-US" altLang="ja-JP" sz="2800" i="1" baseline="-25000" dirty="0" err="1" smtClean="0"/>
              <a:t>k</a:t>
            </a:r>
            <a:r>
              <a:rPr lang="en-US" altLang="ja-JP" sz="2800" dirty="0" smtClean="0"/>
              <a:t> .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i="1" dirty="0"/>
              <a:t>k</a:t>
            </a:r>
            <a:r>
              <a:rPr lang="en-US" altLang="ja-JP" sz="2800" dirty="0"/>
              <a:t> ≥ 0</a:t>
            </a:r>
            <a:r>
              <a:rPr lang="en-US" altLang="ja-JP" sz="2800" dirty="0" smtClean="0"/>
              <a:t>), which corresponds to the logical expression:</a:t>
            </a:r>
            <a:r>
              <a:rPr lang="en-US" altLang="ja-JP" sz="2800" i="1" dirty="0" smtClean="0"/>
              <a:t>  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   P</a:t>
            </a:r>
            <a:r>
              <a:rPr lang="en-US" altLang="ja-JP" sz="2800" dirty="0" smtClean="0"/>
              <a:t> </a:t>
            </a:r>
            <a:r>
              <a:rPr lang="en-US" altLang="ja-JP" sz="2800" b="1" dirty="0"/>
              <a:t>if</a:t>
            </a:r>
            <a:r>
              <a:rPr lang="en-US" altLang="ja-JP" sz="2800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1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… </a:t>
            </a:r>
            <a:r>
              <a:rPr lang="en-US" altLang="ja-JP" sz="2800" b="1" dirty="0"/>
              <a:t>and</a:t>
            </a:r>
            <a:r>
              <a:rPr lang="en-US" altLang="ja-JP" sz="2800" dirty="0"/>
              <a:t> </a:t>
            </a:r>
            <a:r>
              <a:rPr lang="en-US" altLang="ja-JP" sz="2800" i="1" dirty="0" err="1" smtClean="0"/>
              <a:t>Q</a:t>
            </a:r>
            <a:r>
              <a:rPr lang="en-US" altLang="ja-JP" sz="2800" i="1" baseline="-25000" dirty="0" err="1" smtClean="0"/>
              <a:t>k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.</a:t>
            </a:r>
            <a:r>
              <a:rPr lang="en-US" altLang="ja-JP" sz="2800" i="1" dirty="0" smtClean="0"/>
              <a:t>  </a:t>
            </a:r>
            <a:r>
              <a:rPr lang="en-US" altLang="ja-JP" sz="2800" dirty="0" smtClean="0"/>
              <a:t>(</a:t>
            </a:r>
            <a:r>
              <a:rPr lang="en-US" altLang="ja-JP" sz="2800" i="1" dirty="0" smtClean="0"/>
              <a:t>k</a:t>
            </a:r>
            <a:r>
              <a:rPr lang="en-US" altLang="ja-JP" sz="2800" dirty="0" smtClean="0"/>
              <a:t> ≥ 0)</a:t>
            </a:r>
          </a:p>
          <a:p>
            <a:r>
              <a:rPr lang="en-US" altLang="ja-JP" sz="2800" dirty="0" smtClean="0"/>
              <a:t>This means that 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 holds when </a:t>
            </a:r>
            <a:r>
              <a:rPr lang="en-US" altLang="ja-JP" sz="2800" i="1" dirty="0" smtClean="0"/>
              <a:t>Q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,</a:t>
            </a:r>
            <a:r>
              <a:rPr lang="en-US" altLang="ja-JP" sz="2800" b="1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…, </a:t>
            </a:r>
            <a:r>
              <a:rPr lang="en-US" altLang="ja-JP" sz="2800" i="1" dirty="0" err="1"/>
              <a:t>Q</a:t>
            </a:r>
            <a:r>
              <a:rPr lang="en-US" altLang="ja-JP" sz="2800" i="1" baseline="-25000" dirty="0" err="1"/>
              <a:t>k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hold (</a:t>
            </a:r>
            <a:r>
              <a:rPr lang="en-US" altLang="ja-JP" sz="2800" i="1" dirty="0" smtClean="0"/>
              <a:t>declarative interpretation</a:t>
            </a:r>
            <a:r>
              <a:rPr lang="en-US" altLang="ja-JP" sz="2800" dirty="0" smtClean="0"/>
              <a:t>). We consider this as follows: In order to establish (or deduce) </a:t>
            </a:r>
            <a:r>
              <a:rPr lang="en-US" altLang="ja-JP" sz="2800" i="1" dirty="0" smtClean="0"/>
              <a:t>P </a:t>
            </a:r>
            <a:r>
              <a:rPr lang="en-US" altLang="ja-JP" sz="2800" dirty="0" smtClean="0"/>
              <a:t>establish</a:t>
            </a:r>
            <a:r>
              <a:rPr lang="en-US" altLang="ja-JP" sz="2800" i="1" dirty="0" smtClean="0"/>
              <a:t> Q</a:t>
            </a:r>
            <a:r>
              <a:rPr lang="en-US" altLang="ja-JP" sz="2800" baseline="-25000" dirty="0" smtClean="0"/>
              <a:t>1</a:t>
            </a:r>
            <a:r>
              <a:rPr lang="en-US" altLang="ja-JP" sz="2800" dirty="0" smtClean="0"/>
              <a:t> </a:t>
            </a:r>
            <a:r>
              <a:rPr lang="en-US" altLang="ja-JP" sz="2800" dirty="0"/>
              <a:t>,</a:t>
            </a:r>
            <a:r>
              <a:rPr lang="en-US" altLang="ja-JP" sz="2800" b="1" dirty="0"/>
              <a:t> </a:t>
            </a:r>
            <a:r>
              <a:rPr lang="en-US" altLang="ja-JP" sz="2800" i="1" dirty="0"/>
              <a:t>Q</a:t>
            </a:r>
            <a:r>
              <a:rPr lang="en-US" altLang="ja-JP" sz="2800" baseline="-25000" dirty="0"/>
              <a:t>2</a:t>
            </a:r>
            <a:r>
              <a:rPr lang="en-US" altLang="ja-JP" sz="2800" dirty="0"/>
              <a:t>, …, </a:t>
            </a:r>
            <a:r>
              <a:rPr lang="en-US" altLang="ja-JP" sz="2800" i="1" dirty="0" err="1"/>
              <a:t>Q</a:t>
            </a:r>
            <a:r>
              <a:rPr lang="en-US" altLang="ja-JP" sz="2800" i="1" baseline="-25000" dirty="0" err="1"/>
              <a:t>k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(</a:t>
            </a:r>
            <a:r>
              <a:rPr lang="en-US" altLang="ja-JP" sz="2800" i="1" dirty="0" smtClean="0"/>
              <a:t>procedural interpretation</a:t>
            </a:r>
            <a:r>
              <a:rPr lang="en-US" altLang="ja-JP" sz="2800" dirty="0" smtClean="0"/>
              <a:t>). The rules are called </a:t>
            </a:r>
            <a:r>
              <a:rPr lang="en-US" altLang="ja-JP" sz="2800" i="1" dirty="0" smtClean="0"/>
              <a:t>Horn clauses</a:t>
            </a:r>
            <a:r>
              <a:rPr lang="en-US" altLang="ja-JP" sz="2800" dirty="0" smtClean="0"/>
              <a:t>. </a:t>
            </a:r>
            <a:r>
              <a:rPr lang="ja-JP" altLang="en-US" sz="2800" dirty="0" smtClean="0"/>
              <a:t> </a:t>
            </a:r>
            <a:r>
              <a:rPr lang="en-US" altLang="ja-JP" sz="2800" dirty="0" smtClean="0"/>
              <a:t>When </a:t>
            </a:r>
            <a:r>
              <a:rPr lang="en-US" altLang="ja-JP" sz="2800" i="1" dirty="0" smtClean="0"/>
              <a:t>k</a:t>
            </a:r>
            <a:r>
              <a:rPr lang="en-US" altLang="ja-JP" sz="2800" dirty="0"/>
              <a:t>=</a:t>
            </a:r>
            <a:r>
              <a:rPr lang="en-US" altLang="ja-JP" sz="2800" dirty="0" smtClean="0"/>
              <a:t>0 the rule represents a </a:t>
            </a:r>
            <a:r>
              <a:rPr lang="en-US" altLang="ja-JP" sz="2800" i="1" dirty="0" smtClean="0"/>
              <a:t>fact</a:t>
            </a:r>
            <a:r>
              <a:rPr lang="en-US" altLang="ja-JP" sz="2800" dirty="0" smtClean="0"/>
              <a:t> and we omit := and write just as </a:t>
            </a:r>
            <a:r>
              <a:rPr lang="en-US" altLang="ja-JP" sz="2800" i="1" dirty="0" smtClean="0"/>
              <a:t>P</a:t>
            </a:r>
            <a:r>
              <a:rPr lang="en-US" altLang="ja-JP" sz="2800" dirty="0" smtClean="0"/>
              <a:t>. .</a:t>
            </a:r>
          </a:p>
          <a:p>
            <a:r>
              <a:rPr lang="en-US" altLang="ja-JP" sz="2800" dirty="0" smtClean="0"/>
              <a:t>(ex.) The relation append is described as the two rules.</a:t>
            </a:r>
          </a:p>
          <a:p>
            <a:r>
              <a:rPr lang="en-US" altLang="ja-JP" sz="2800" dirty="0" smtClean="0"/>
              <a:t>    append ([ ], Y, Y).</a:t>
            </a:r>
          </a:p>
          <a:p>
            <a:r>
              <a:rPr lang="en-US" altLang="ja-JP" sz="2800" dirty="0" smtClean="0"/>
              <a:t>    append ( [H|X], Y, [H|Z] ) :- append (X,Y,Z).</a:t>
            </a: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28849" y="5922224"/>
            <a:ext cx="849269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400" dirty="0" smtClean="0"/>
              <a:t>(Reference) A. Horn, “On sentences which are true of direct unions of algebras”. </a:t>
            </a:r>
            <a:r>
              <a:rPr lang="en-US" altLang="ja-JP" sz="2400" i="1" dirty="0" smtClean="0"/>
              <a:t>Journal of Symbolic Logic, </a:t>
            </a:r>
            <a:r>
              <a:rPr lang="en-US" altLang="ja-JP" sz="2400" dirty="0" smtClean="0"/>
              <a:t>Vol. 16, pp. 14-21, 1951.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95031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07545"/>
          </a:xfrm>
        </p:spPr>
        <p:txBody>
          <a:bodyPr/>
          <a:lstStyle/>
          <a:p>
            <a:r>
              <a:rPr kumimoji="1" lang="en-US" altLang="ja-JP" dirty="0" smtClean="0"/>
              <a:t>Examples of queries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773709" y="1082183"/>
            <a:ext cx="4666437" cy="569386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i="1" dirty="0" smtClean="0"/>
              <a:t>?-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append([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a,b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],[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c,d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],[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a,b,c,d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yes</a:t>
            </a:r>
          </a:p>
          <a:p>
            <a:r>
              <a:rPr kumimoji="1" lang="en-US" altLang="ja-JP" sz="2800" i="1" dirty="0" smtClean="0"/>
              <a:t>?-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append([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a,b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],[</a:t>
            </a:r>
            <a:r>
              <a:rPr kumimoji="1" lang="en-US" altLang="ja-JP" sz="2800" dirty="0" err="1" smtClean="0">
                <a:solidFill>
                  <a:srgbClr val="FF0000"/>
                </a:solidFill>
              </a:rPr>
              <a:t>c,d</a:t>
            </a:r>
            <a:r>
              <a:rPr kumimoji="1" lang="en-US" altLang="ja-JP" sz="2800" dirty="0" smtClean="0">
                <a:solidFill>
                  <a:srgbClr val="FF0000"/>
                </a:solidFill>
              </a:rPr>
              <a:t>],Z).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Z=[</a:t>
            </a:r>
            <a:r>
              <a:rPr lang="en-US" altLang="ja-JP" sz="2800" i="1" dirty="0" err="1" smtClean="0"/>
              <a:t>a,b,c,d</a:t>
            </a:r>
            <a:r>
              <a:rPr lang="en-US" altLang="ja-JP" sz="2800" i="1" dirty="0" smtClean="0"/>
              <a:t>]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yes</a:t>
            </a:r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append([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a,b</a:t>
            </a:r>
            <a:r>
              <a:rPr lang="en-US" altLang="ja-JP" sz="2800" dirty="0" smtClean="0">
                <a:solidFill>
                  <a:srgbClr val="FF0000"/>
                </a:solidFill>
              </a:rPr>
              <a:t>],Y,[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a,b,c,d</a:t>
            </a:r>
            <a:r>
              <a:rPr lang="en-US" altLang="ja-JP" sz="2800" dirty="0" smtClean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Y=[</a:t>
            </a:r>
            <a:r>
              <a:rPr lang="en-US" altLang="ja-JP" sz="2800" i="1" dirty="0" err="1" smtClean="0"/>
              <a:t>c,d</a:t>
            </a:r>
            <a:r>
              <a:rPr lang="en-US" altLang="ja-JP" sz="2800" i="1" dirty="0" smtClean="0"/>
              <a:t>]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yes</a:t>
            </a:r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append(X,[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c,d</a:t>
            </a:r>
            <a:r>
              <a:rPr lang="en-US" altLang="ja-JP" sz="2800" dirty="0" smtClean="0">
                <a:solidFill>
                  <a:srgbClr val="FF0000"/>
                </a:solidFill>
              </a:rPr>
              <a:t>],[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a,b,c,d</a:t>
            </a:r>
            <a:r>
              <a:rPr lang="en-US" altLang="ja-JP" sz="2800" dirty="0" smtClean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X=[</a:t>
            </a:r>
            <a:r>
              <a:rPr lang="en-US" altLang="ja-JP" sz="2800" i="1" dirty="0" err="1" smtClean="0"/>
              <a:t>a,b</a:t>
            </a:r>
            <a:r>
              <a:rPr lang="en-US" altLang="ja-JP" sz="2800" i="1" dirty="0" smtClean="0"/>
              <a:t>]</a:t>
            </a:r>
          </a:p>
          <a:p>
            <a:r>
              <a:rPr lang="en-US" altLang="ja-JP" sz="2800" i="1" dirty="0"/>
              <a:t> </a:t>
            </a:r>
            <a:r>
              <a:rPr lang="en-US" altLang="ja-JP" sz="2800" i="1" dirty="0" smtClean="0"/>
              <a:t>   yes</a:t>
            </a:r>
          </a:p>
          <a:p>
            <a:r>
              <a:rPr lang="en-US" altLang="ja-JP" sz="2800" i="1" dirty="0" smtClean="0"/>
              <a:t>?-</a:t>
            </a:r>
            <a:r>
              <a:rPr lang="en-US" altLang="ja-JP" sz="2800" dirty="0" smtClean="0"/>
              <a:t> </a:t>
            </a:r>
            <a:r>
              <a:rPr lang="en-US" altLang="ja-JP" sz="2800" dirty="0" smtClean="0">
                <a:solidFill>
                  <a:srgbClr val="FF0000"/>
                </a:solidFill>
              </a:rPr>
              <a:t>append(X,[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d,c</a:t>
            </a:r>
            <a:r>
              <a:rPr lang="en-US" altLang="ja-JP" sz="2800" dirty="0" smtClean="0">
                <a:solidFill>
                  <a:srgbClr val="FF0000"/>
                </a:solidFill>
              </a:rPr>
              <a:t>],[</a:t>
            </a:r>
            <a:r>
              <a:rPr lang="en-US" altLang="ja-JP" sz="2800" dirty="0" err="1" smtClean="0">
                <a:solidFill>
                  <a:srgbClr val="FF0000"/>
                </a:solidFill>
              </a:rPr>
              <a:t>a,b,c,d</a:t>
            </a:r>
            <a:r>
              <a:rPr lang="en-US" altLang="ja-JP" sz="2800" dirty="0" smtClean="0">
                <a:solidFill>
                  <a:srgbClr val="FF0000"/>
                </a:solidFill>
              </a:rPr>
              <a:t>]).</a:t>
            </a:r>
          </a:p>
          <a:p>
            <a:r>
              <a:rPr lang="en-US" altLang="ja-JP" sz="2800" dirty="0" smtClean="0"/>
              <a:t>    </a:t>
            </a:r>
            <a:r>
              <a:rPr lang="en-US" altLang="ja-JP" sz="2800" i="1" dirty="0" smtClean="0"/>
              <a:t>no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440146" y="1953042"/>
            <a:ext cx="3460977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2800" dirty="0" smtClean="0"/>
              <a:t>Computation in logic programming is to find answers for the given query, which may include variables. 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90155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Terms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44561" y="1278930"/>
            <a:ext cx="8256828" cy="35394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sz="2800" dirty="0" smtClean="0"/>
              <a:t>A simple term:</a:t>
            </a:r>
          </a:p>
          <a:p>
            <a:r>
              <a:rPr lang="en-US" altLang="ja-JP" sz="2800" dirty="0" smtClean="0"/>
              <a:t>    a number --- 0, 1972, etc.</a:t>
            </a:r>
            <a:endParaRPr kumimoji="1" lang="en-US" altLang="ja-JP" sz="2800" dirty="0" smtClean="0"/>
          </a:p>
          <a:p>
            <a:r>
              <a:rPr lang="en-US" altLang="ja-JP" sz="2800" dirty="0" smtClean="0"/>
              <a:t>    a variable starting with an uppercase letter 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 --- X, Source, etc.</a:t>
            </a:r>
          </a:p>
          <a:p>
            <a:r>
              <a:rPr kumimoji="1" lang="en-US" altLang="ja-JP" sz="2800" dirty="0" smtClean="0"/>
              <a:t>    </a:t>
            </a:r>
            <a:r>
              <a:rPr lang="en-US" altLang="ja-JP" sz="2800" dirty="0" smtClean="0"/>
              <a:t>an </a:t>
            </a:r>
            <a:r>
              <a:rPr kumimoji="1" lang="en-US" altLang="ja-JP" sz="2800" dirty="0" smtClean="0"/>
              <a:t>atom (standing for itself) --- lisp, algol</a:t>
            </a:r>
            <a:r>
              <a:rPr lang="en-US" altLang="ja-JP" sz="2800" dirty="0" smtClean="0"/>
              <a:t>60, etc.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A </a:t>
            </a:r>
            <a:r>
              <a:rPr lang="en-US" altLang="ja-JP" sz="2800" dirty="0" smtClean="0"/>
              <a:t>co</a:t>
            </a:r>
            <a:r>
              <a:rPr kumimoji="1" lang="en-US" altLang="ja-JP" sz="2800" dirty="0" smtClean="0"/>
              <a:t>mpound term:</a:t>
            </a:r>
          </a:p>
          <a:p>
            <a:r>
              <a:rPr kumimoji="1" lang="en-US" altLang="ja-JP" sz="2800" dirty="0" smtClean="0"/>
              <a:t>    an atom followed by a parenthesized sequence of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</a:t>
            </a:r>
            <a:r>
              <a:rPr kumimoji="1" lang="en-US" altLang="ja-JP" sz="2800" dirty="0" smtClean="0"/>
              <a:t> </a:t>
            </a:r>
            <a:r>
              <a:rPr kumimoji="1" lang="en-US" altLang="ja-JP" sz="2800" dirty="0" err="1" smtClean="0"/>
              <a:t>subterms</a:t>
            </a:r>
            <a:r>
              <a:rPr lang="en-US" altLang="ja-JP" sz="2800" dirty="0"/>
              <a:t> </a:t>
            </a:r>
            <a:r>
              <a:rPr lang="en-US" altLang="ja-JP" sz="2800" dirty="0" smtClean="0"/>
              <a:t>--- link(</a:t>
            </a:r>
            <a:r>
              <a:rPr lang="en-US" altLang="ja-JP" sz="2800" dirty="0" err="1" smtClean="0"/>
              <a:t>bcpl</a:t>
            </a:r>
            <a:r>
              <a:rPr lang="en-US" altLang="ja-JP" sz="2800" dirty="0" smtClean="0"/>
              <a:t>, c), path(L, M), etc.</a:t>
            </a:r>
          </a:p>
        </p:txBody>
      </p:sp>
      <p:sp>
        <p:nvSpPr>
          <p:cNvPr id="3" name="正方形/長方形 2"/>
          <p:cNvSpPr/>
          <p:nvPr/>
        </p:nvSpPr>
        <p:spPr>
          <a:xfrm>
            <a:off x="457200" y="4959515"/>
            <a:ext cx="845777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2800" dirty="0"/>
              <a:t>In some cases a compound term may be written in infix. </a:t>
            </a:r>
          </a:p>
          <a:p>
            <a:r>
              <a:rPr lang="en-US" altLang="ja-JP" sz="2800" dirty="0"/>
              <a:t>(ex.) =(X,Y) can be written as X=Y.</a:t>
            </a:r>
          </a:p>
          <a:p>
            <a:r>
              <a:rPr lang="en-US" altLang="ja-JP" sz="2800" dirty="0"/>
              <a:t>The special variable _ is a placeholder for an unnamed term. </a:t>
            </a:r>
            <a:endParaRPr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21476728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1070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altLang="ja-JP" dirty="0" smtClean="0"/>
              <a:t>Syntax of facts, rules, and queries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en-US" altLang="ja-JP" dirty="0" smtClean="0"/>
              <a:t>(</a:t>
            </a:r>
            <a:r>
              <a:rPr lang="en-US" altLang="ja-JP" dirty="0" smtClean="0"/>
              <a:t>in Edinburgh Prolog)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55452" y="2257627"/>
            <a:ext cx="6603616" cy="267765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/>
              <a:t>&lt;</a:t>
            </a:r>
            <a:r>
              <a:rPr kumimoji="1" lang="en-US" altLang="ja-JP" sz="2800" i="1" dirty="0" smtClean="0"/>
              <a:t>fact</a:t>
            </a:r>
            <a:r>
              <a:rPr kumimoji="1" lang="en-US" altLang="ja-JP" sz="2800" dirty="0" smtClean="0"/>
              <a:t>&gt; ::= &lt;</a:t>
            </a:r>
            <a:r>
              <a:rPr kumimoji="1" lang="en-US" altLang="ja-JP" sz="2800" i="1" dirty="0" smtClean="0"/>
              <a:t>term</a:t>
            </a:r>
            <a:r>
              <a:rPr kumimoji="1" lang="en-US" altLang="ja-JP" sz="2800" dirty="0" smtClean="0"/>
              <a:t>&gt; .</a:t>
            </a:r>
          </a:p>
          <a:p>
            <a:r>
              <a:rPr lang="en-US" altLang="ja-JP" sz="2800" dirty="0" smtClean="0"/>
              <a:t>&lt;</a:t>
            </a:r>
            <a:r>
              <a:rPr lang="en-US" altLang="ja-JP" sz="2800" i="1" dirty="0" smtClean="0"/>
              <a:t>rule</a:t>
            </a:r>
            <a:r>
              <a:rPr lang="en-US" altLang="ja-JP" sz="2800" dirty="0" smtClean="0"/>
              <a:t>&gt; ::= 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 :- &lt;</a:t>
            </a:r>
            <a:r>
              <a:rPr lang="en-US" altLang="ja-JP" sz="2800" i="1" dirty="0" smtClean="0"/>
              <a:t>terms</a:t>
            </a:r>
            <a:r>
              <a:rPr lang="en-US" altLang="ja-JP" sz="2800" dirty="0" smtClean="0"/>
              <a:t>&gt; .</a:t>
            </a:r>
          </a:p>
          <a:p>
            <a:r>
              <a:rPr kumimoji="1" lang="en-US" altLang="ja-JP" sz="2800" dirty="0" smtClean="0"/>
              <a:t>&lt;</a:t>
            </a:r>
            <a:r>
              <a:rPr kumimoji="1" lang="en-US" altLang="ja-JP" sz="2800" i="1" dirty="0" smtClean="0"/>
              <a:t>query</a:t>
            </a:r>
            <a:r>
              <a:rPr kumimoji="1" lang="en-US" altLang="ja-JP" sz="2800" dirty="0" smtClean="0"/>
              <a:t>&gt; ::= &lt;</a:t>
            </a:r>
            <a:r>
              <a:rPr kumimoji="1" lang="en-US" altLang="ja-JP" sz="2800" i="1" dirty="0" smtClean="0"/>
              <a:t>terms</a:t>
            </a:r>
            <a:r>
              <a:rPr kumimoji="1" lang="en-US" altLang="ja-JP" sz="2800" dirty="0" smtClean="0"/>
              <a:t>&gt; .</a:t>
            </a:r>
          </a:p>
          <a:p>
            <a:r>
              <a:rPr lang="en-US" altLang="ja-JP" sz="2800" dirty="0" smtClean="0"/>
              <a:t>&lt;</a:t>
            </a:r>
            <a:r>
              <a:rPr lang="en-US" altLang="ja-JP" sz="2800" i="1" dirty="0" smtClean="0"/>
              <a:t>term</a:t>
            </a:r>
            <a:r>
              <a:rPr lang="en-US" altLang="ja-JP" sz="2800" dirty="0" smtClean="0"/>
              <a:t>&gt; ::= &lt;</a:t>
            </a:r>
            <a:r>
              <a:rPr lang="en-US" altLang="ja-JP" sz="2800" i="1" dirty="0" smtClean="0"/>
              <a:t>number</a:t>
            </a:r>
            <a:r>
              <a:rPr lang="en-US" altLang="ja-JP" sz="2800" dirty="0" smtClean="0"/>
              <a:t>&gt; | &lt;</a:t>
            </a:r>
            <a:r>
              <a:rPr lang="en-US" altLang="ja-JP" sz="2800" i="1" dirty="0" smtClean="0"/>
              <a:t>atom</a:t>
            </a:r>
            <a:r>
              <a:rPr lang="en-US" altLang="ja-JP" sz="2800" dirty="0" smtClean="0"/>
              <a:t>&gt; | &lt;</a:t>
            </a:r>
            <a:r>
              <a:rPr lang="en-US" altLang="ja-JP" sz="2800" i="1" dirty="0" smtClean="0"/>
              <a:t>variable</a:t>
            </a:r>
            <a:r>
              <a:rPr lang="en-US" altLang="ja-JP" sz="2800" dirty="0" smtClean="0"/>
              <a:t>&gt; </a:t>
            </a:r>
          </a:p>
          <a:p>
            <a:r>
              <a:rPr lang="en-US" altLang="ja-JP" sz="2800" dirty="0"/>
              <a:t> </a:t>
            </a:r>
            <a:r>
              <a:rPr lang="en-US" altLang="ja-JP" sz="2800" dirty="0" smtClean="0"/>
              <a:t>                | &lt;</a:t>
            </a:r>
            <a:r>
              <a:rPr lang="en-US" altLang="ja-JP" sz="2800" i="1" dirty="0" smtClean="0"/>
              <a:t>atom</a:t>
            </a:r>
            <a:r>
              <a:rPr lang="en-US" altLang="ja-JP" sz="2800" dirty="0" smtClean="0"/>
              <a:t>&gt; (&lt;</a:t>
            </a:r>
            <a:r>
              <a:rPr lang="en-US" altLang="ja-JP" sz="2800" i="1" dirty="0" smtClean="0"/>
              <a:t>terms</a:t>
            </a:r>
            <a:r>
              <a:rPr lang="en-US" altLang="ja-JP" sz="2800" dirty="0" smtClean="0"/>
              <a:t>&gt;)</a:t>
            </a:r>
          </a:p>
          <a:p>
            <a:r>
              <a:rPr kumimoji="1" lang="en-US" altLang="ja-JP" sz="2800" dirty="0" smtClean="0"/>
              <a:t>&lt;</a:t>
            </a:r>
            <a:r>
              <a:rPr kumimoji="1" lang="en-US" altLang="ja-JP" sz="2800" i="1" dirty="0" smtClean="0"/>
              <a:t>terms</a:t>
            </a:r>
            <a:r>
              <a:rPr kumimoji="1" lang="en-US" altLang="ja-JP" sz="2800" dirty="0" smtClean="0"/>
              <a:t>&gt; ::= &lt;</a:t>
            </a:r>
            <a:r>
              <a:rPr kumimoji="1" lang="en-US" altLang="ja-JP" sz="2800" i="1" dirty="0" smtClean="0"/>
              <a:t>term</a:t>
            </a:r>
            <a:r>
              <a:rPr kumimoji="1" lang="en-US" altLang="ja-JP" sz="2800" dirty="0" smtClean="0"/>
              <a:t>&gt; | &lt;</a:t>
            </a:r>
            <a:r>
              <a:rPr kumimoji="1" lang="en-US" altLang="ja-JP" sz="2800" i="1" dirty="0" smtClean="0"/>
              <a:t>term</a:t>
            </a:r>
            <a:r>
              <a:rPr kumimoji="1" lang="en-US" altLang="ja-JP" sz="2800" dirty="0" smtClean="0"/>
              <a:t>&gt;, &lt;</a:t>
            </a:r>
            <a:r>
              <a:rPr kumimoji="1" lang="en-US" altLang="ja-JP" sz="2800" i="1" dirty="0" smtClean="0"/>
              <a:t>terms</a:t>
            </a:r>
            <a:r>
              <a:rPr kumimoji="1" lang="en-US" altLang="ja-JP" sz="2800" dirty="0" smtClean="0"/>
              <a:t>&gt;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41638112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3304</Words>
  <Application>Microsoft Macintosh PowerPoint</Application>
  <PresentationFormat>画面に合わせる (4:3)</PresentationFormat>
  <Paragraphs>253</Paragraphs>
  <Slides>24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24</vt:i4>
      </vt:variant>
    </vt:vector>
  </HeadingPairs>
  <TitlesOfParts>
    <vt:vector size="26" baseType="lpstr">
      <vt:lpstr>ホワイト</vt:lpstr>
      <vt:lpstr>数式</vt:lpstr>
      <vt:lpstr>Principles of programming languages  12: Logic programming</vt:lpstr>
      <vt:lpstr>Logic programming</vt:lpstr>
      <vt:lpstr>Algorithm = logic + control</vt:lpstr>
      <vt:lpstr>Idea of logic programming</vt:lpstr>
      <vt:lpstr>An example: append</vt:lpstr>
      <vt:lpstr>Horn clauses</vt:lpstr>
      <vt:lpstr>Examples of queries</vt:lpstr>
      <vt:lpstr>Terms</vt:lpstr>
      <vt:lpstr>Syntax of facts, rules, and queries (in Edinburgh Prolog)</vt:lpstr>
      <vt:lpstr>Examples of facts and rules</vt:lpstr>
      <vt:lpstr>Existential queries</vt:lpstr>
      <vt:lpstr>(Cont.)</vt:lpstr>
      <vt:lpstr>Universal facts and rules</vt:lpstr>
      <vt:lpstr>Negation as failure</vt:lpstr>
      <vt:lpstr>(Cont.)</vt:lpstr>
      <vt:lpstr>Unification</vt:lpstr>
      <vt:lpstr>Instance</vt:lpstr>
      <vt:lpstr>Occurs check</vt:lpstr>
      <vt:lpstr>Arithmetic operators</vt:lpstr>
      <vt:lpstr>Prolog search trees</vt:lpstr>
      <vt:lpstr>(Ex.)</vt:lpstr>
      <vt:lpstr>Cut !</vt:lpstr>
      <vt:lpstr>An example of usage of cut</vt:lpstr>
      <vt:lpstr>The not operator</vt:lpstr>
    </vt:vector>
  </TitlesOfParts>
  <Company>Shibaura Institute of Technology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プログラミング言語論 第10回</dc:title>
  <dc:creator>Sasano Isao</dc:creator>
  <cp:lastModifiedBy>Isao Sasano</cp:lastModifiedBy>
  <cp:revision>308</cp:revision>
  <cp:lastPrinted>2012-12-13T09:07:34Z</cp:lastPrinted>
  <dcterms:created xsi:type="dcterms:W3CDTF">2012-11-30T04:37:30Z</dcterms:created>
  <dcterms:modified xsi:type="dcterms:W3CDTF">2015-12-23T03:23:38Z</dcterms:modified>
</cp:coreProperties>
</file>