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292" r:id="rId3"/>
    <p:sldId id="286" r:id="rId4"/>
    <p:sldId id="293" r:id="rId5"/>
    <p:sldId id="287" r:id="rId6"/>
    <p:sldId id="290" r:id="rId7"/>
    <p:sldId id="294" r:id="rId8"/>
    <p:sldId id="288" r:id="rId9"/>
    <p:sldId id="295" r:id="rId10"/>
    <p:sldId id="270" r:id="rId11"/>
    <p:sldId id="296" r:id="rId12"/>
    <p:sldId id="280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0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Principles of programming languages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9</a:t>
            </a:r>
            <a:r>
              <a:rPr lang="en-US" altLang="ja-JP" sz="3600" dirty="0" smtClean="0"/>
              <a:t>: </a:t>
            </a:r>
            <a:r>
              <a:rPr lang="en-US" altLang="ja-JP" sz="3600" dirty="0" smtClean="0"/>
              <a:t>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51882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answer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0100" y="3861048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6021287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(Note that we omit the description in the substitution notation.)</a:t>
            </a:r>
            <a:endParaRPr kumimoji="1" lang="ja-JP" altLang="en-US" sz="2400" dirty="0"/>
          </a:p>
        </p:txBody>
      </p:sp>
      <p:sp>
        <p:nvSpPr>
          <p:cNvPr id="2" name="正方形/長方形 1"/>
          <p:cNvSpPr/>
          <p:nvPr/>
        </p:nvSpPr>
        <p:spPr>
          <a:xfrm>
            <a:off x="1043608" y="3327375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5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Beta reduce the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w until obtaining a lambda expression that can not be beta reduced.</a:t>
            </a:r>
          </a:p>
          <a:p>
            <a:r>
              <a:rPr lang="en-US" altLang="ja-JP" sz="2800" dirty="0" smtClean="0"/>
              <a:t>In this example, there are two sequences of beta reductions. Show both of them.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16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answer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7224" y="1643050"/>
            <a:ext cx="70913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altLang="ja-JP" sz="2800" b="0" dirty="0" smtClean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/>
              </a:rPr>
              <a:t> (</a:t>
            </a:r>
            <a:r>
              <a:rPr lang="en-US" altLang="ja-JP" sz="2800" b="0" dirty="0" err="1" smtClean="0">
                <a:sym typeface="Symbol"/>
              </a:rPr>
              <a:t>λz</a:t>
            </a:r>
            <a:r>
              <a:rPr lang="en-US" altLang="ja-JP" sz="2800" b="0" dirty="0" smtClean="0">
                <a:sym typeface="Symbol"/>
              </a:rPr>
              <a:t>. (</a:t>
            </a:r>
            <a:r>
              <a:rPr lang="en-US" altLang="ja-JP" sz="2800" b="0" dirty="0" err="1" smtClean="0">
                <a:sym typeface="Symbol"/>
              </a:rPr>
              <a:t>λx</a:t>
            </a:r>
            <a:r>
              <a:rPr lang="en-US" altLang="ja-JP" sz="2800" b="0" dirty="0" smtClean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 w </a:t>
            </a:r>
            <a:r>
              <a:rPr lang="en-US" altLang="ja-JP" sz="2800" dirty="0" smtClean="0">
                <a:sym typeface="Symbol"/>
              </a:rPr>
              <a:t>y</a:t>
            </a:r>
            <a:endParaRPr lang="en-US" altLang="ja-JP" sz="2800" dirty="0" smtClean="0">
              <a:sym typeface="Symbol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54011" y="3458932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84878" y="4041501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/>
              <a:t>(</a:t>
            </a:r>
            <a:r>
              <a:rPr lang="en-US" altLang="ja-JP" sz="2800" dirty="0">
                <a:sym typeface="Symbol" pitchFamily="18" charset="2"/>
              </a:rPr>
              <a:t>x. y. x y) 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 w y</a:t>
            </a:r>
            <a:endParaRPr lang="ja-JP" altLang="en-US" sz="2800" dirty="0">
              <a:sym typeface="Symbol" pitchFamily="18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7202" y="6093296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(Note that we omit the description in the substitution notation.)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(1) Obtain the free variables in</a:t>
            </a:r>
            <a:r>
              <a:rPr kumimoji="1" lang="ja-JP" altLang="en-US" sz="2800" dirty="0" smtClean="0"/>
              <a:t> </a:t>
            </a:r>
            <a:r>
              <a:rPr lang="en-US" altLang="ja-JP" sz="2800" dirty="0" smtClean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 smtClean="0">
                <a:sym typeface="Symbol" pitchFamily="18" charset="2"/>
              </a:rPr>
              <a:t>(2) Obtain the free variables in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y) ((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w</a:t>
            </a:r>
            <a:r>
              <a:rPr lang="en-US" altLang="ja-JP" sz="2800" dirty="0">
                <a:sym typeface="Symbol" pitchFamily="18" charset="2"/>
              </a:rPr>
              <a:t>) according to the definition of free variables. </a:t>
            </a:r>
          </a:p>
        </p:txBody>
      </p:sp>
    </p:spTree>
    <p:extLst>
      <p:ext uri="{BB962C8B-B14F-4D97-AF65-F5344CB8AC3E}">
        <p14:creationId xmlns:p14="http://schemas.microsoft.com/office/powerpoint/2010/main" val="377725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 answer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76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FV((z. z) w) = FV((z. z))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FV (w)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(FV (z)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({z}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 }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{w}</a:t>
            </a:r>
          </a:p>
          <a:p>
            <a:r>
              <a:rPr lang="en-US" altLang="ja-JP" sz="2400" dirty="0" smtClean="0">
                <a:sym typeface="Symbol" pitchFamily="18" charset="2"/>
              </a:rPr>
              <a:t>(2)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FV((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w)) = FV(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</a:t>
            </a:r>
            <a:r>
              <a:rPr lang="en-US" altLang="ja-JP" sz="2400" dirty="0" smtClean="0">
                <a:sym typeface="Symbol"/>
              </a:rPr>
              <a:t> FV</a:t>
            </a:r>
            <a:r>
              <a:rPr lang="en-US" altLang="ja-JP" sz="2400" dirty="0" smtClean="0">
                <a:sym typeface="Symbol" pitchFamily="18" charset="2"/>
              </a:rPr>
              <a:t>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 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(FV (z y) \ {z}) </a:t>
            </a:r>
            <a:r>
              <a:rPr lang="en-US" altLang="ja-JP" sz="2400" dirty="0" smtClean="0">
                <a:sym typeface="Symbol"/>
              </a:rPr>
              <a:t> (FV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 FV(</a:t>
            </a:r>
            <a:r>
              <a:rPr lang="en-US" altLang="ja-JP" sz="2400" dirty="0" smtClean="0">
                <a:sym typeface="Symbol" pitchFamily="18" charset="2"/>
              </a:rPr>
              <a:t>w))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((FV (z) </a:t>
            </a:r>
            <a:r>
              <a:rPr lang="en-US" altLang="ja-JP" sz="2400" dirty="0" smtClean="0">
                <a:sym typeface="Symbol"/>
              </a:rPr>
              <a:t> FV(y)) \ {z})  ((FV</a:t>
            </a:r>
            <a:r>
              <a:rPr lang="en-US" altLang="ja-JP" sz="2400" dirty="0" smtClean="0">
                <a:sym typeface="Symbol" pitchFamily="18" charset="2"/>
              </a:rPr>
              <a:t>(z) \ {z}) </a:t>
            </a:r>
            <a:r>
              <a:rPr lang="en-US" altLang="ja-JP" sz="2400" dirty="0" smtClean="0">
                <a:sym typeface="Symbol"/>
              </a:rPr>
              <a:t>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(({z} </a:t>
            </a:r>
            <a:r>
              <a:rPr lang="en-US" altLang="ja-JP" sz="2400" dirty="0" smtClean="0">
                <a:sym typeface="Symbol"/>
              </a:rPr>
              <a:t> {y}) \ {z})  (({z} \ {z})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({</a:t>
            </a:r>
            <a:r>
              <a:rPr lang="en-US" altLang="ja-JP" sz="2400" dirty="0" err="1" smtClean="0">
                <a:sym typeface="Symbol" pitchFamily="18" charset="2"/>
              </a:rPr>
              <a:t>z,y</a:t>
            </a:r>
            <a:r>
              <a:rPr lang="en-US" altLang="ja-JP" sz="2400" dirty="0" smtClean="0">
                <a:sym typeface="Symbol" pitchFamily="18" charset="2"/>
              </a:rPr>
              <a:t>} \ {z}) </a:t>
            </a:r>
            <a:r>
              <a:rPr lang="en-US" altLang="ja-JP" sz="2400" dirty="0" smtClean="0">
                <a:sym typeface="Symbol"/>
              </a:rPr>
              <a:t> ({ }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{y} </a:t>
            </a:r>
            <a:r>
              <a:rPr lang="en-US" altLang="ja-JP" sz="2400" dirty="0" smtClean="0">
                <a:sym typeface="Symbol"/>
              </a:rPr>
              <a:t> {w}</a:t>
            </a:r>
          </a:p>
          <a:p>
            <a:r>
              <a:rPr lang="en-US" altLang="ja-JP" sz="2400" dirty="0" smtClean="0">
                <a:sym typeface="Symbol"/>
              </a:rPr>
              <a:t>                                        = {y, w}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ym typeface="Symbol" pitchFamily="18" charset="2"/>
              </a:rPr>
              <a:t>(1) What does</a:t>
            </a:r>
            <a:r>
              <a:rPr lang="en-US" altLang="ja-JP" sz="2800" dirty="0" smtClean="0">
                <a:sym typeface="Symbol" pitchFamily="18" charset="2"/>
              </a:rPr>
              <a:t> (x y) [z/x] represent? </a:t>
            </a:r>
            <a:endParaRPr kumimoji="1"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(2)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(3) What does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(4)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y/x] represent?</a:t>
            </a:r>
          </a:p>
        </p:txBody>
      </p:sp>
    </p:spTree>
    <p:extLst>
      <p:ext uri="{BB962C8B-B14F-4D97-AF65-F5344CB8AC3E}">
        <p14:creationId xmlns:p14="http://schemas.microsoft.com/office/powerpoint/2010/main" val="79160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ym typeface="Symbol" pitchFamily="18" charset="2"/>
              </a:rPr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(x y) [z/x] = (x [z/x]) (y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= z y</a:t>
            </a:r>
            <a:endParaRPr kumimoji="1"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(2)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[z/x]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y)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[z/x]) (y [z/x]))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(z y)</a:t>
            </a:r>
            <a:r>
              <a:rPr lang="ja-JP" altLang="en-US" sz="2400" dirty="0" smtClean="0">
                <a:sym typeface="Symbol" pitchFamily="18" charset="2"/>
              </a:rPr>
              <a:t>   </a:t>
            </a:r>
            <a:r>
              <a:rPr lang="ja-JP" altLang="en-US" sz="2400" dirty="0" smtClean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(The parentheses can be </a:t>
            </a:r>
            <a:r>
              <a:rPr lang="en-US" altLang="ja-JP" sz="2400" dirty="0" err="1" smtClean="0">
                <a:sym typeface="Symbol" pitchFamily="18" charset="2"/>
              </a:rPr>
              <a:t>ommited</a:t>
            </a:r>
            <a:r>
              <a:rPr lang="en-US" altLang="ja-JP" sz="2400" dirty="0" smtClean="0">
                <a:sym typeface="Symbol" pitchFamily="18" charset="2"/>
              </a:rPr>
              <a:t>.)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(3)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[y/x]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[y/x]) (z [y/x]))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(y z</a:t>
            </a:r>
            <a:r>
              <a:rPr lang="en-US" altLang="ja-JP" sz="2400" dirty="0" smtClean="0">
                <a:sym typeface="Symbol" pitchFamily="18" charset="2"/>
              </a:rPr>
              <a:t>)    </a:t>
            </a:r>
            <a:r>
              <a:rPr lang="en-US" altLang="ja-JP" sz="2400" dirty="0">
                <a:sym typeface="Symbol" pitchFamily="18" charset="2"/>
              </a:rPr>
              <a:t>(The parentheses can be </a:t>
            </a:r>
            <a:r>
              <a:rPr lang="en-US" altLang="ja-JP" sz="2400" dirty="0" err="1">
                <a:sym typeface="Symbol" pitchFamily="18" charset="2"/>
              </a:rPr>
              <a:t>ommited</a:t>
            </a:r>
            <a:r>
              <a:rPr lang="en-US" altLang="ja-JP" sz="2400" dirty="0">
                <a:sym typeface="Symbol" pitchFamily="18" charset="2"/>
              </a:rPr>
              <a:t>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 (cont.)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48071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ym typeface="Symbol" pitchFamily="18" charset="2"/>
              </a:rPr>
              <a:t>(4)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y) [w/y])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[w/y]) (y [w/y]))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w)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 (w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w)    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                                       (The outer parentheses can be omitted.)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 smtClean="0"/>
              <a:t>Beta reduce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once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 smtClean="0">
                <a:sym typeface="Symbol" pitchFamily="18" charset="2"/>
              </a:rPr>
              <a:t>Beta reduce once</a:t>
            </a:r>
            <a:r>
              <a:rPr kumimoji="1"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kumimoji="1" lang="en-US" altLang="ja-JP" sz="2800" dirty="0" err="1" smtClean="0">
                <a:sym typeface="Symbol" pitchFamily="18" charset="2"/>
              </a:rPr>
              <a:t>λx</a:t>
            </a:r>
            <a:r>
              <a:rPr kumimoji="1" lang="en-US" altLang="ja-JP" sz="2800" dirty="0" smtClean="0">
                <a:sym typeface="Symbol" pitchFamily="18" charset="2"/>
              </a:rPr>
              <a:t>. (</a:t>
            </a:r>
            <a:r>
              <a:rPr kumimoji="1" lang="en-US" altLang="ja-JP" sz="2800" dirty="0" err="1" smtClean="0">
                <a:sym typeface="Symbol" pitchFamily="18" charset="2"/>
              </a:rPr>
              <a:t>λy</a:t>
            </a:r>
            <a:r>
              <a:rPr kumimoji="1" lang="en-US" altLang="ja-JP" sz="2800" dirty="0" smtClean="0">
                <a:sym typeface="Symbol" pitchFamily="18" charset="2"/>
              </a:rPr>
              <a:t>. x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kumimoji="1" lang="en-US" altLang="ja-JP" sz="2800" dirty="0" smtClean="0">
                <a:sym typeface="Symbol" pitchFamily="18" charset="2"/>
              </a:rPr>
              <a:t>)) (</a:t>
            </a:r>
            <a:r>
              <a:rPr kumimoji="1" lang="en-US" altLang="ja-JP" sz="2800" dirty="0" err="1" smtClean="0">
                <a:sym typeface="Symbol" pitchFamily="18" charset="2"/>
              </a:rPr>
              <a:t>λz</a:t>
            </a:r>
            <a:r>
              <a:rPr kumimoji="1"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 z</a:t>
            </a:r>
            <a:r>
              <a:rPr kumimoji="1" lang="en-US" altLang="ja-JP" sz="2800" dirty="0" smtClean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08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5197" y="1484784"/>
            <a:ext cx="846449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x</a:t>
            </a:r>
            <a:r>
              <a:rPr lang="ja-JP" altLang="en-US" sz="2400" dirty="0" smtClean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y)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 (x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z/x]) (</a:t>
            </a:r>
            <a:r>
              <a:rPr lang="en-US" altLang="ja-JP" sz="2400" dirty="0" smtClean="0">
                <a:sym typeface="Symbol"/>
              </a:rPr>
              <a:t>y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  <a:r>
              <a:rPr lang="en-US" altLang="ja-JP" sz="2400" dirty="0" smtClean="0">
                <a:sym typeface="Symbol"/>
              </a:rPr>
              <a:t>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y</a:t>
            </a:r>
            <a:r>
              <a:rPr lang="ja-JP" altLang="en-US" sz="2400" dirty="0" smtClean="0">
                <a:sym typeface="Symbol"/>
              </a:rPr>
              <a:t>    </a:t>
            </a:r>
            <a:endParaRPr lang="en-US" altLang="ja-JP" sz="2400" dirty="0" smtClean="0">
              <a:sym typeface="Symbol"/>
            </a:endParaRPr>
          </a:p>
          <a:p>
            <a:r>
              <a:rPr lang="ja-JP" altLang="en-US" sz="2400" dirty="0" smtClean="0">
                <a:sym typeface="Symbol"/>
              </a:rPr>
              <a:t>                            </a:t>
            </a:r>
            <a:r>
              <a:rPr lang="en-US" altLang="ja-JP" sz="2400" dirty="0" smtClean="0">
                <a:sym typeface="Symbol"/>
              </a:rPr>
              <a:t>(This can further be beta reduced.)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kumimoji="1" lang="en-US" altLang="ja-JP" sz="2400" dirty="0" smtClean="0">
                <a:sym typeface="Symbol" pitchFamily="18" charset="2"/>
              </a:rPr>
              <a:t>(2)</a:t>
            </a:r>
            <a:endParaRPr kumimoji="1"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</a:t>
            </a:r>
            <a:r>
              <a:rPr lang="en-US" altLang="ja-JP" sz="2400" dirty="0" smtClean="0">
                <a:sym typeface="Symbol"/>
              </a:rPr>
              <a:t></a:t>
            </a:r>
            <a:r>
              <a:rPr lang="en-US" altLang="ja-JP" sz="2400" dirty="0" smtClean="0">
                <a:sym typeface="Symbol" pitchFamily="18" charset="2"/>
              </a:rPr>
              <a:t>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 (z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z) 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                                              </a:t>
            </a:r>
            <a:r>
              <a:rPr lang="en-US" altLang="ja-JP" sz="2400" dirty="0">
                <a:sym typeface="Symbol" pitchFamily="18" charset="2"/>
              </a:rPr>
              <a:t>(The outer parentheses can be omitted</a:t>
            </a:r>
            <a:r>
              <a:rPr lang="en-US" altLang="ja-JP" sz="2400" dirty="0" smtClean="0">
                <a:sym typeface="Symbol" pitchFamily="18" charset="2"/>
              </a:rPr>
              <a:t>.)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ja-JP" altLang="en-US" sz="2400" dirty="0" smtClean="0">
                <a:sym typeface="Symbol"/>
              </a:rPr>
              <a:t>                                      </a:t>
            </a:r>
            <a:r>
              <a:rPr kumimoji="1" lang="en-US" altLang="ja-JP" sz="2400" dirty="0" smtClean="0">
                <a:sym typeface="Symbol" pitchFamily="18" charset="2"/>
              </a:rPr>
              <a:t>         </a:t>
            </a:r>
            <a:r>
              <a:rPr lang="en-US" altLang="ja-JP" sz="2400" dirty="0" smtClean="0">
                <a:sym typeface="Symbol"/>
              </a:rPr>
              <a:t>(</a:t>
            </a:r>
            <a:r>
              <a:rPr lang="en-US" altLang="ja-JP" sz="2400" dirty="0">
                <a:sym typeface="Symbol"/>
              </a:rPr>
              <a:t>This can further be beta reduced</a:t>
            </a:r>
            <a:r>
              <a:rPr lang="en-US" altLang="ja-JP" sz="2400" dirty="0" smtClean="0">
                <a:sym typeface="Symbol"/>
              </a:rPr>
              <a:t>.)</a:t>
            </a:r>
            <a:endParaRPr lang="en-US" altLang="ja-JP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4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1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1122</Words>
  <Application>Microsoft Office PowerPoint</Application>
  <PresentationFormat>画面に合わせる (4:3)</PresentationFormat>
  <Paragraphs>98</Paragraphs>
  <Slides>12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Principles of programming languages 9: Answers for exercises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Exercise 4</vt:lpstr>
      <vt:lpstr>An answer</vt:lpstr>
      <vt:lpstr>Exercise 5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127</cp:revision>
  <dcterms:created xsi:type="dcterms:W3CDTF">2009-12-20T09:26:10Z</dcterms:created>
  <dcterms:modified xsi:type="dcterms:W3CDTF">2014-11-26T04:17:24Z</dcterms:modified>
</cp:coreProperties>
</file>