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286" r:id="rId3"/>
    <p:sldId id="268" r:id="rId4"/>
    <p:sldId id="287" r:id="rId5"/>
    <p:sldId id="272" r:id="rId6"/>
    <p:sldId id="288" r:id="rId7"/>
    <p:sldId id="279" r:id="rId8"/>
    <p:sldId id="289" r:id="rId9"/>
    <p:sldId id="283" r:id="rId10"/>
    <p:sldId id="284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0947-2102-4407-AB99-F1F40C7FFFC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C3F88-AE40-4385-9B82-713F48DC2DA7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BDCB-BB51-467F-A4B2-3D2863522DA5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5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04317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2988" y="1706237"/>
            <a:ext cx="74613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answer is given in another fil</a:t>
            </a:r>
            <a:r>
              <a:rPr lang="en-US" altLang="ja-JP" sz="2800" dirty="0" smtClean="0"/>
              <a:t>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due to the lack of space.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Exercise 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(4 + Y) * (5 + Z)</a:t>
            </a:r>
            <a:r>
              <a:rPr lang="en-US" altLang="ja-JP" sz="2800" dirty="0" smtClean="0"/>
              <a:t>) </a:t>
            </a:r>
          </a:p>
          <a:p>
            <a:r>
              <a:rPr lang="en-US" altLang="ja-JP" sz="2800" dirty="0" smtClean="0"/>
              <a:t>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300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749967" y="1556466"/>
            <a:ext cx="601790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 smtClean="0"/>
              <a:t>     (</a:t>
            </a:r>
            <a:r>
              <a:rPr lang="en-US" altLang="ja-JP" sz="2800" dirty="0"/>
              <a:t>(4 + Y) * (5 + Z)) </a:t>
            </a:r>
            <a:endParaRPr lang="en-US" altLang="ja-JP" sz="2800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in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</a:t>
            </a:r>
            <a:r>
              <a:rPr lang="en-US" altLang="ja-JP" sz="2800" b="0" dirty="0" smtClean="0">
                <a:sym typeface="Symbol" pitchFamily="18" charset="2"/>
              </a:rPr>
              <a:t>}.</a:t>
            </a:r>
            <a:endParaRPr lang="en-US" altLang="ja-JP" sz="2800" b="0" dirty="0"/>
          </a:p>
        </p:txBody>
      </p:sp>
      <p:sp>
        <p:nvSpPr>
          <p:cNvPr id="26628" name="テキスト ボックス 6"/>
          <p:cNvSpPr txBox="1">
            <a:spLocks noChangeArrowheads="1"/>
          </p:cNvSpPr>
          <p:nvPr/>
        </p:nvSpPr>
        <p:spPr bwMode="auto">
          <a:xfrm>
            <a:off x="1978025" y="4335820"/>
            <a:ext cx="4919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((4 + Y) * (5 + Z)),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432 </a:t>
            </a:r>
            <a:endParaRPr lang="ja-JP" altLang="en-US" sz="2800" b="0" dirty="0"/>
          </a:p>
        </p:txBody>
      </p:sp>
      <p:cxnSp>
        <p:nvCxnSpPr>
          <p:cNvPr id="26629" name="直線コネクタ 10"/>
          <p:cNvCxnSpPr>
            <a:cxnSpLocks noChangeShapeType="1"/>
          </p:cNvCxnSpPr>
          <p:nvPr/>
        </p:nvCxnSpPr>
        <p:spPr bwMode="auto">
          <a:xfrm>
            <a:off x="928662" y="4335820"/>
            <a:ext cx="7500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0" name="テキスト ボックス 11"/>
          <p:cNvSpPr txBox="1">
            <a:spLocks noChangeArrowheads="1"/>
          </p:cNvSpPr>
          <p:nvPr/>
        </p:nvSpPr>
        <p:spPr bwMode="auto">
          <a:xfrm>
            <a:off x="1000125" y="3835754"/>
            <a:ext cx="3182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(4 + Y),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24</a:t>
            </a:r>
            <a:endParaRPr lang="ja-JP" altLang="en-US" sz="2800" b="0" dirty="0"/>
          </a:p>
        </p:txBody>
      </p:sp>
      <p:cxnSp>
        <p:nvCxnSpPr>
          <p:cNvPr id="26631" name="直線コネクタ 14"/>
          <p:cNvCxnSpPr>
            <a:cxnSpLocks noChangeShapeType="1"/>
          </p:cNvCxnSpPr>
          <p:nvPr/>
        </p:nvCxnSpPr>
        <p:spPr bwMode="auto">
          <a:xfrm>
            <a:off x="4722812" y="3907192"/>
            <a:ext cx="42069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2" name="テキスト ボックス 18"/>
          <p:cNvSpPr txBox="1">
            <a:spLocks noChangeArrowheads="1"/>
          </p:cNvSpPr>
          <p:nvPr/>
        </p:nvSpPr>
        <p:spPr bwMode="auto">
          <a:xfrm>
            <a:off x="4643438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5</a:t>
            </a:r>
            <a:endParaRPr lang="ja-JP" altLang="en-US" sz="2800" b="0" dirty="0"/>
          </a:p>
        </p:txBody>
      </p:sp>
      <p:sp>
        <p:nvSpPr>
          <p:cNvPr id="26633" name="テキスト ボックス 19"/>
          <p:cNvSpPr txBox="1">
            <a:spLocks noChangeArrowheads="1"/>
          </p:cNvSpPr>
          <p:nvPr/>
        </p:nvSpPr>
        <p:spPr bwMode="auto">
          <a:xfrm>
            <a:off x="6732586" y="3407126"/>
            <a:ext cx="214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Z,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13</a:t>
            </a:r>
            <a:endParaRPr lang="ja-JP" altLang="en-US" sz="2800" b="0" dirty="0"/>
          </a:p>
        </p:txBody>
      </p:sp>
      <p:sp>
        <p:nvSpPr>
          <p:cNvPr id="26634" name="テキスト ボックス 12"/>
          <p:cNvSpPr txBox="1">
            <a:spLocks noChangeArrowheads="1"/>
          </p:cNvSpPr>
          <p:nvPr/>
        </p:nvSpPr>
        <p:spPr bwMode="auto">
          <a:xfrm>
            <a:off x="5357812" y="3835754"/>
            <a:ext cx="3054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+ Z),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18</a:t>
            </a:r>
            <a:endParaRPr lang="ja-JP" altLang="en-US" sz="2800" b="0" dirty="0"/>
          </a:p>
        </p:txBody>
      </p: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>
            <a:off x="214282" y="3907192"/>
            <a:ext cx="4286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6" name="テキスト ボックス 15"/>
          <p:cNvSpPr txBox="1">
            <a:spLocks noChangeArrowheads="1"/>
          </p:cNvSpPr>
          <p:nvPr/>
        </p:nvSpPr>
        <p:spPr bwMode="auto">
          <a:xfrm>
            <a:off x="285720" y="340712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4</a:t>
            </a:r>
            <a:endParaRPr lang="ja-JP" altLang="en-US" sz="2800" b="0" dirty="0"/>
          </a:p>
        </p:txBody>
      </p:sp>
      <p:sp>
        <p:nvSpPr>
          <p:cNvPr id="26637" name="テキスト ボックス 16"/>
          <p:cNvSpPr txBox="1">
            <a:spLocks noChangeArrowheads="1"/>
          </p:cNvSpPr>
          <p:nvPr/>
        </p:nvSpPr>
        <p:spPr bwMode="auto">
          <a:xfrm>
            <a:off x="2357422" y="3407126"/>
            <a:ext cx="210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Y,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 smtClean="0"/>
              <a:t>Let</a:t>
            </a:r>
            <a:r>
              <a:rPr lang="ja-JP" altLang="en-US" sz="2800" dirty="0" smtClean="0"/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Write down all the elements of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in the set notation. 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12226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30723" name="コンテンツ プレースホルダ 13"/>
          <p:cNvSpPr>
            <a:spLocks noGrp="1"/>
          </p:cNvSpPr>
          <p:nvPr>
            <p:ph idx="1"/>
          </p:nvPr>
        </p:nvSpPr>
        <p:spPr>
          <a:xfrm>
            <a:off x="900727" y="1479491"/>
            <a:ext cx="6642502" cy="165724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/>
              <a:t>Let</a:t>
            </a:r>
            <a:r>
              <a:rPr lang="ja-JP" altLang="en-US" sz="2800" dirty="0"/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Write down all the elements of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in the set notation. </a:t>
            </a:r>
            <a:endParaRPr lang="en-US" altLang="ja-JP" sz="2800" dirty="0"/>
          </a:p>
        </p:txBody>
      </p:sp>
      <p:sp>
        <p:nvSpPr>
          <p:cNvPr id="30724" name="テキスト ボックス 3"/>
          <p:cNvSpPr txBox="1">
            <a:spLocks noChangeArrowheads="1"/>
          </p:cNvSpPr>
          <p:nvPr/>
        </p:nvSpPr>
        <p:spPr bwMode="auto">
          <a:xfrm>
            <a:off x="1394316" y="3755272"/>
            <a:ext cx="56348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i="1" dirty="0" smtClean="0">
                <a:sym typeface="Symbol" pitchFamily="18" charset="2"/>
              </a:rPr>
              <a:t>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X ]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= { (X, 40), (Y, 20), (Z, 30) 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X </a:t>
            </a:r>
            <a:r>
              <a:rPr lang="en-US" altLang="ja-JP" sz="2800" dirty="0"/>
              <a:t>= (Y + 2); Y = (Y + 3); </a:t>
            </a:r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74437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1000125" y="1571612"/>
            <a:ext cx="70938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/>
              <a:t>      X = (Y + 2); Y = (Y + 3); </a:t>
            </a:r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dirty="0"/>
          </a:p>
        </p:txBody>
      </p:sp>
      <p:sp>
        <p:nvSpPr>
          <p:cNvPr id="37892" name="テキスト ボックス 3"/>
          <p:cNvSpPr txBox="1">
            <a:spLocks noChangeArrowheads="1"/>
          </p:cNvSpPr>
          <p:nvPr/>
        </p:nvSpPr>
        <p:spPr bwMode="auto">
          <a:xfrm>
            <a:off x="171450" y="3357562"/>
            <a:ext cx="897255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  </a:t>
            </a:r>
            <a:r>
              <a:rPr lang="en-US" altLang="ja-JP" sz="2400" b="0" dirty="0" smtClean="0"/>
              <a:t>&lt; Y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20  </a:t>
            </a:r>
            <a:r>
              <a:rPr lang="en-US" altLang="ja-JP" sz="2400" b="0" dirty="0" smtClean="0">
                <a:sym typeface="Symbol" pitchFamily="18" charset="2"/>
              </a:rPr>
              <a:t>&lt; 2</a:t>
            </a:r>
            <a:r>
              <a:rPr lang="en-US" altLang="ja-JP" sz="2400" b="0" dirty="0">
                <a:sym typeface="Symbol" pitchFamily="18" charset="2"/>
              </a:rPr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  </a:t>
            </a:r>
            <a:endParaRPr lang="ja-JP" altLang="en-US" sz="2400" b="0" dirty="0"/>
          </a:p>
          <a:p>
            <a:r>
              <a:rPr lang="ja-JP" altLang="en-US" sz="2400" b="0" dirty="0"/>
              <a:t>  </a:t>
            </a:r>
            <a:r>
              <a:rPr lang="en-US" altLang="ja-JP" sz="2400" b="0" dirty="0" smtClean="0"/>
              <a:t>  </a:t>
            </a:r>
            <a:r>
              <a:rPr lang="ja-JP" altLang="en-US" sz="2400" b="0" dirty="0" smtClean="0"/>
              <a:t>    </a:t>
            </a:r>
            <a:r>
              <a:rPr lang="en-US" altLang="ja-JP" sz="2800" b="0" dirty="0"/>
              <a:t>&lt;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22</a:t>
            </a:r>
            <a:r>
              <a:rPr lang="en-US" altLang="ja-JP" sz="2400" b="0" dirty="0">
                <a:sym typeface="Symbol" pitchFamily="18" charset="2"/>
              </a:rPr>
              <a:t>               </a:t>
            </a:r>
            <a:r>
              <a:rPr lang="en-US" altLang="ja-JP" sz="2800" b="0" dirty="0" smtClean="0">
                <a:sym typeface="Symbol" pitchFamily="18" charset="2"/>
              </a:rPr>
              <a:t>&lt;(Y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dirty="0" smtClean="0">
                <a:sym typeface="Symbol" pitchFamily="18" charset="2"/>
              </a:rPr>
              <a:t>3);</a:t>
            </a:r>
            <a:r>
              <a:rPr lang="en-US" altLang="ja-JP" sz="2800" b="0" dirty="0">
                <a:sym typeface="Symbol" pitchFamily="18" charset="2"/>
              </a:rPr>
              <a:t>,  [ 22 / </a:t>
            </a:r>
            <a:r>
              <a:rPr lang="en-US" altLang="ja-JP" sz="2800" b="0" dirty="0" smtClean="0">
                <a:sym typeface="Symbol" pitchFamily="18" charset="2"/>
              </a:rPr>
              <a:t>X ] 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>
                <a:sym typeface="Symbol" pitchFamily="18" charset="2"/>
              </a:rPr>
              <a:t>23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b="0" dirty="0" smtClean="0"/>
              <a:t>&lt; X </a:t>
            </a:r>
            <a:r>
              <a:rPr lang="en-US" altLang="ja-JP" sz="2400" b="0" dirty="0"/>
              <a:t>= </a:t>
            </a:r>
            <a:r>
              <a:rPr lang="en-US" altLang="ja-JP" sz="2400" b="0" dirty="0" smtClean="0"/>
              <a:t>(Y </a:t>
            </a:r>
            <a:r>
              <a:rPr lang="en-US" altLang="ja-JP" sz="2400" b="0" dirty="0"/>
              <a:t>+ </a:t>
            </a:r>
            <a:r>
              <a:rPr lang="en-US" altLang="ja-JP" sz="2400" b="0" dirty="0" smtClean="0"/>
              <a:t>2);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[ 22 / X </a:t>
            </a:r>
            <a:r>
              <a:rPr lang="en-US" altLang="ja-JP" sz="2400" b="0" dirty="0" smtClean="0">
                <a:sym typeface="Symbol" pitchFamily="18" charset="2"/>
              </a:rPr>
              <a:t>] </a:t>
            </a:r>
            <a:r>
              <a:rPr lang="en-US" altLang="ja-JP" sz="2000" b="0" dirty="0" smtClean="0">
                <a:sym typeface="Symbol" pitchFamily="18" charset="2"/>
              </a:rPr>
              <a:t> &lt;</a:t>
            </a:r>
            <a:r>
              <a:rPr lang="en-US" altLang="ja-JP" sz="2000" b="0" dirty="0">
                <a:sym typeface="Symbol" pitchFamily="18" charset="2"/>
              </a:rPr>
              <a:t>Y = </a:t>
            </a:r>
            <a:r>
              <a:rPr lang="en-US" altLang="ja-JP" sz="2000" b="0" dirty="0" smtClean="0">
                <a:sym typeface="Symbol" pitchFamily="18" charset="2"/>
              </a:rPr>
              <a:t>(Y </a:t>
            </a:r>
            <a:r>
              <a:rPr lang="en-US" altLang="ja-JP" sz="2000" b="0" dirty="0">
                <a:sym typeface="Symbol" pitchFamily="18" charset="2"/>
              </a:rPr>
              <a:t>+ </a:t>
            </a:r>
            <a:r>
              <a:rPr lang="en-US" altLang="ja-JP" sz="2000" b="0" dirty="0" smtClean="0">
                <a:sym typeface="Symbol" pitchFamily="18" charset="2"/>
              </a:rPr>
              <a:t>3); 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]&gt;  (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]) [23 / Y]    </a:t>
            </a:r>
            <a:endParaRPr lang="en-US" altLang="ja-JP" sz="2400" b="0" dirty="0"/>
          </a:p>
          <a:p>
            <a:r>
              <a:rPr lang="en-US" altLang="ja-JP" sz="2400" b="0" dirty="0"/>
              <a:t>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X = Y + 2; Y = Y + </a:t>
            </a:r>
            <a:r>
              <a:rPr lang="en-US" altLang="ja-JP" sz="2800" b="0" dirty="0" smtClean="0"/>
              <a:t>3;,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(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[ 22 / X ] ) [ 23 / Y ]</a:t>
            </a:r>
            <a:endParaRPr lang="en-US" altLang="ja-JP" sz="2800" b="0" dirty="0"/>
          </a:p>
        </p:txBody>
      </p:sp>
      <p:cxnSp>
        <p:nvCxnSpPr>
          <p:cNvPr id="37893" name="直線コネクタ 4"/>
          <p:cNvCxnSpPr>
            <a:cxnSpLocks noChangeShapeType="1"/>
          </p:cNvCxnSpPr>
          <p:nvPr/>
        </p:nvCxnSpPr>
        <p:spPr bwMode="auto">
          <a:xfrm>
            <a:off x="185738" y="4629158"/>
            <a:ext cx="8880468" cy="1363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直線コネクタ 9"/>
          <p:cNvCxnSpPr>
            <a:cxnSpLocks noChangeShapeType="1"/>
          </p:cNvCxnSpPr>
          <p:nvPr/>
        </p:nvCxnSpPr>
        <p:spPr bwMode="auto">
          <a:xfrm flipV="1">
            <a:off x="134563" y="4213837"/>
            <a:ext cx="3851875" cy="841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正方形/長方形 15"/>
          <p:cNvSpPr>
            <a:spLocks noChangeArrowheads="1"/>
          </p:cNvSpPr>
          <p:nvPr/>
        </p:nvSpPr>
        <p:spPr bwMode="auto">
          <a:xfrm>
            <a:off x="4214810" y="5548986"/>
            <a:ext cx="3828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ja-JP" sz="2800" b="0" dirty="0"/>
              <a:t> { (X, </a:t>
            </a:r>
            <a:r>
              <a:rPr lang="en-US" altLang="ja-JP" sz="2800" b="0" dirty="0"/>
              <a:t>22</a:t>
            </a:r>
            <a:r>
              <a:rPr lang="pl-PL" altLang="ja-JP" sz="2800" b="0" dirty="0"/>
              <a:t>), (Y, 2</a:t>
            </a:r>
            <a:r>
              <a:rPr lang="en-US" altLang="ja-JP" sz="2800" b="0" dirty="0"/>
              <a:t>3</a:t>
            </a:r>
            <a:r>
              <a:rPr lang="pl-PL" altLang="ja-JP" sz="2800" b="0" dirty="0"/>
              <a:t>), (Z, 30) } </a:t>
            </a:r>
            <a:endParaRPr lang="ja-JP" altLang="en-US" sz="2800" b="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6015050" y="5157802"/>
            <a:ext cx="485775" cy="34290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48" charset="-128"/>
            </a:endParaRPr>
          </a:p>
        </p:txBody>
      </p:sp>
      <p:cxnSp>
        <p:nvCxnSpPr>
          <p:cNvPr id="37897" name="直線コネクタ 21"/>
          <p:cNvCxnSpPr>
            <a:cxnSpLocks noChangeShapeType="1"/>
          </p:cNvCxnSpPr>
          <p:nvPr/>
        </p:nvCxnSpPr>
        <p:spPr bwMode="auto">
          <a:xfrm>
            <a:off x="378455" y="3810116"/>
            <a:ext cx="3465007" cy="84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8" name="直線コネクタ 22"/>
          <p:cNvCxnSpPr>
            <a:cxnSpLocks noChangeShapeType="1"/>
          </p:cNvCxnSpPr>
          <p:nvPr/>
        </p:nvCxnSpPr>
        <p:spPr bwMode="auto">
          <a:xfrm>
            <a:off x="4077936" y="4246321"/>
            <a:ext cx="4914904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直線コネクタ 21"/>
          <p:cNvCxnSpPr>
            <a:cxnSpLocks noChangeShapeType="1"/>
          </p:cNvCxnSpPr>
          <p:nvPr/>
        </p:nvCxnSpPr>
        <p:spPr bwMode="auto">
          <a:xfrm flipV="1">
            <a:off x="4286248" y="3840806"/>
            <a:ext cx="4714876" cy="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テキスト ボックス 12"/>
          <p:cNvSpPr txBox="1"/>
          <p:nvPr/>
        </p:nvSpPr>
        <p:spPr>
          <a:xfrm>
            <a:off x="4205128" y="3404374"/>
            <a:ext cx="503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&lt;Y, </a:t>
            </a:r>
            <a:r>
              <a:rPr kumimoji="1" lang="en-US" altLang="ja-JP" sz="2400" dirty="0" err="1" smtClean="0"/>
              <a:t>σ</a:t>
            </a:r>
            <a:r>
              <a:rPr kumimoji="1" lang="en-US" altLang="ja-JP" sz="2400" dirty="0" smtClean="0"/>
              <a:t> [22/X</a:t>
            </a:r>
            <a:r>
              <a:rPr kumimoji="1" lang="en-US" altLang="ja-JP" sz="2400" dirty="0" smtClean="0"/>
              <a:t>]&gt; </a:t>
            </a:r>
            <a:r>
              <a:rPr lang="en-US" altLang="ja-JP" sz="2400" dirty="0" smtClean="0">
                <a:sym typeface="Symbol" pitchFamily="18" charset="2"/>
              </a:rPr>
              <a:t></a:t>
            </a:r>
            <a:r>
              <a:rPr kumimoji="1" lang="en-US" altLang="ja-JP" sz="2400" dirty="0" smtClean="0"/>
              <a:t> 20  &lt;3, σ [22/X]&gt;</a:t>
            </a:r>
            <a:r>
              <a:rPr lang="en-US" altLang="ja-JP" sz="2400" dirty="0" smtClean="0">
                <a:sym typeface="Symbol" pitchFamily="18" charset="2"/>
              </a:rPr>
              <a:t>  3</a:t>
            </a:r>
            <a:r>
              <a:rPr kumimoji="1" lang="en-US" altLang="ja-JP" sz="2400" dirty="0" smtClean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Exercise 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  <a:endParaRPr lang="en-US" altLang="ja-JP" sz="2800" dirty="0" smtClean="0"/>
          </a:p>
          <a:p>
            <a:r>
              <a:rPr lang="en-US" altLang="ja-JP" sz="2800" dirty="0" smtClean="0">
                <a:sym typeface="Symbol" pitchFamily="18" charset="2"/>
              </a:rPr>
              <a:t>     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</a:t>
            </a:r>
            <a:r>
              <a:rPr lang="en-US" altLang="ja-JP" sz="2800" dirty="0" smtClean="0"/>
              <a:t>}.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2989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An answer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>
                <a:sym typeface="Symbol" pitchFamily="18" charset="2"/>
              </a:rPr>
              <a:t>     while ( Y ) { Y = (Y – 20); }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}.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673</Words>
  <Application>Microsoft Macintosh PowerPoint</Application>
  <PresentationFormat>画面に合わせる (4:3)</PresentationFormat>
  <Paragraphs>59</Paragraphs>
  <Slides>10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Principles of programming languages 5: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216</cp:revision>
  <dcterms:created xsi:type="dcterms:W3CDTF">2009-12-10T02:30:43Z</dcterms:created>
  <dcterms:modified xsi:type="dcterms:W3CDTF">2014-11-17T02:44:34Z</dcterms:modified>
</cp:coreProperties>
</file>