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-6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C8F3D-D316-4F32-AE71-4C689743B95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EA02-B809-4308-98C5-3DDCEF9C44F6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9C757-624B-47C3-9455-E03C5E4201B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D4C08-7C19-48B7-88EE-6C48DDDA3B8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15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03E70-EEC4-4A43-8849-1F5FC84053BC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3872D-86BB-499D-8148-F00CA873798D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6E14D-A099-4D59-8C40-5FE3AF23C25E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6EBF3-D614-4E1A-9608-EE0A647F3549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27E2C-1162-49ED-B224-C62687AC29C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40BC-EA87-4AF8-B874-D6422B0A40B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52B6B-ABB7-4005-AD01-451F9331265A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A27C84-A065-4E5A-B055-7273BAAF5FCE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24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60B9-00DC-4491-B76E-C2E98E6DADDB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A121A-9FA4-4DCB-87F3-5EDFB5E48F90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AD0B9-5DE7-4028-B435-FE0DA71A29C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0F87B-898B-4A1F-A948-3E00037A0C2D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94A68-91A0-42F4-93BD-6644468D3CD5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BD8C-1265-48A8-8D0E-969D3FF2D714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7FB83-36C7-4B85-AA3B-2631DCD77994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490950"/>
            <a:ext cx="7772400" cy="24105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Principles of programming languages </a:t>
            </a:r>
            <a:br>
              <a:rPr lang="en-US" altLang="ja-JP" dirty="0"/>
            </a:br>
            <a:r>
              <a:rPr lang="en-US" altLang="ja-JP" dirty="0" smtClean="0"/>
              <a:t>5: An operational semantics of </a:t>
            </a:r>
            <a:br>
              <a:rPr lang="en-US" altLang="ja-JP" dirty="0" smtClean="0"/>
            </a:br>
            <a:r>
              <a:rPr lang="en-US" altLang="ja-JP" dirty="0" smtClean="0"/>
              <a:t>a small subset of C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23555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42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 ((10 + 20) * 4) </a:t>
            </a:r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3556" name="テキスト ボックス 6"/>
          <p:cNvSpPr txBox="1">
            <a:spLocks noChangeArrowheads="1"/>
          </p:cNvSpPr>
          <p:nvPr/>
        </p:nvSpPr>
        <p:spPr bwMode="auto">
          <a:xfrm>
            <a:off x="2436796" y="4548854"/>
            <a:ext cx="4564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120 </a:t>
            </a:r>
            <a:endParaRPr lang="ja-JP" altLang="en-US" sz="2800" b="0" dirty="0"/>
          </a:p>
        </p:txBody>
      </p:sp>
      <p:cxnSp>
        <p:nvCxnSpPr>
          <p:cNvPr id="23557" name="直線コネクタ 10"/>
          <p:cNvCxnSpPr>
            <a:cxnSpLocks noChangeShapeType="1"/>
          </p:cNvCxnSpPr>
          <p:nvPr/>
        </p:nvCxnSpPr>
        <p:spPr bwMode="auto">
          <a:xfrm>
            <a:off x="1571622" y="4498982"/>
            <a:ext cx="664371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テキスト ボックス 11"/>
          <p:cNvSpPr txBox="1">
            <a:spLocks noChangeArrowheads="1"/>
          </p:cNvSpPr>
          <p:nvPr/>
        </p:nvSpPr>
        <p:spPr bwMode="auto">
          <a:xfrm>
            <a:off x="1600173" y="3977350"/>
            <a:ext cx="3555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(10 + 20),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30</a:t>
            </a:r>
            <a:endParaRPr lang="ja-JP" altLang="en-US" sz="2800" b="0" dirty="0"/>
          </a:p>
        </p:txBody>
      </p:sp>
      <p:sp>
        <p:nvSpPr>
          <p:cNvPr id="23559" name="正方形/長方形 13"/>
          <p:cNvSpPr>
            <a:spLocks noChangeArrowheads="1"/>
          </p:cNvSpPr>
          <p:nvPr/>
        </p:nvSpPr>
        <p:spPr bwMode="auto">
          <a:xfrm>
            <a:off x="5929296" y="3977350"/>
            <a:ext cx="23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  </a:t>
            </a:r>
            <a:endParaRPr lang="ja-JP" altLang="en-US" sz="2800" b="0" dirty="0"/>
          </a:p>
        </p:txBody>
      </p:sp>
      <p:cxnSp>
        <p:nvCxnSpPr>
          <p:cNvPr id="23560" name="直線コネクタ 14"/>
          <p:cNvCxnSpPr>
            <a:cxnSpLocks noChangeShapeType="1"/>
          </p:cNvCxnSpPr>
          <p:nvPr/>
        </p:nvCxnSpPr>
        <p:spPr bwMode="auto">
          <a:xfrm>
            <a:off x="763560" y="4000499"/>
            <a:ext cx="5094298" cy="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1" name="テキスト ボックス 18"/>
          <p:cNvSpPr txBox="1">
            <a:spLocks noChangeArrowheads="1"/>
          </p:cNvSpPr>
          <p:nvPr/>
        </p:nvSpPr>
        <p:spPr bwMode="auto">
          <a:xfrm>
            <a:off x="714348" y="3500438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10</a:t>
            </a:r>
            <a:endParaRPr lang="ja-JP" altLang="en-US" sz="2800" b="0" dirty="0"/>
          </a:p>
        </p:txBody>
      </p:sp>
      <p:sp>
        <p:nvSpPr>
          <p:cNvPr id="23562" name="テキスト ボックス 19"/>
          <p:cNvSpPr txBox="1">
            <a:spLocks noChangeArrowheads="1"/>
          </p:cNvSpPr>
          <p:nvPr/>
        </p:nvSpPr>
        <p:spPr bwMode="auto">
          <a:xfrm>
            <a:off x="3320680" y="3477284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20,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143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(5 * (X + 1)</a:t>
            </a:r>
            <a:r>
              <a:rPr lang="en-US" altLang="ja-JP" sz="2800" dirty="0" smtClean="0"/>
              <a:t>) 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2199719" y="4405978"/>
            <a:ext cx="38972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</a:t>
            </a:r>
            <a:r>
              <a:rPr lang="en-US" altLang="ja-JP" sz="2800" b="0" dirty="0" smtClean="0"/>
              <a:t>(5 </a:t>
            </a:r>
            <a:r>
              <a:rPr lang="en-US" altLang="ja-JP" sz="2800" b="0" dirty="0"/>
              <a:t>* (X + 1</a:t>
            </a:r>
            <a:r>
              <a:rPr lang="en-US" altLang="ja-JP" sz="2800" b="0" dirty="0" smtClean="0"/>
              <a:t>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20 </a:t>
            </a:r>
            <a:endParaRPr lang="ja-JP" altLang="en-US" sz="2800" b="0" dirty="0"/>
          </a:p>
        </p:txBody>
      </p:sp>
      <p:cxnSp>
        <p:nvCxnSpPr>
          <p:cNvPr id="24581" name="直線コネクタ 10"/>
          <p:cNvCxnSpPr>
            <a:cxnSpLocks noChangeShapeType="1"/>
          </p:cNvCxnSpPr>
          <p:nvPr/>
        </p:nvCxnSpPr>
        <p:spPr bwMode="auto">
          <a:xfrm>
            <a:off x="1071538" y="4356107"/>
            <a:ext cx="614366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テキスト ボックス 11"/>
          <p:cNvSpPr txBox="1">
            <a:spLocks noChangeArrowheads="1"/>
          </p:cNvSpPr>
          <p:nvPr/>
        </p:nvSpPr>
        <p:spPr bwMode="auto">
          <a:xfrm>
            <a:off x="1214414" y="3857628"/>
            <a:ext cx="2141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5</a:t>
            </a:r>
            <a:endParaRPr lang="ja-JP" altLang="en-US" sz="2800" b="0" dirty="0"/>
          </a:p>
        </p:txBody>
      </p:sp>
      <p:cxnSp>
        <p:nvCxnSpPr>
          <p:cNvPr id="24583" name="直線コネクタ 14"/>
          <p:cNvCxnSpPr>
            <a:cxnSpLocks noChangeShapeType="1"/>
          </p:cNvCxnSpPr>
          <p:nvPr/>
        </p:nvCxnSpPr>
        <p:spPr bwMode="auto">
          <a:xfrm>
            <a:off x="3428998" y="3857628"/>
            <a:ext cx="42862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4" name="テキスト ボックス 18"/>
          <p:cNvSpPr txBox="1">
            <a:spLocks noChangeArrowheads="1"/>
          </p:cNvSpPr>
          <p:nvPr/>
        </p:nvSpPr>
        <p:spPr bwMode="auto">
          <a:xfrm>
            <a:off x="3379786" y="3357562"/>
            <a:ext cx="198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X,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3</a:t>
            </a:r>
            <a:endParaRPr lang="ja-JP" altLang="en-US" sz="2800" b="0" dirty="0"/>
          </a:p>
        </p:txBody>
      </p:sp>
      <p:sp>
        <p:nvSpPr>
          <p:cNvPr id="24585" name="テキスト ボックス 19"/>
          <p:cNvSpPr txBox="1">
            <a:spLocks noChangeArrowheads="1"/>
          </p:cNvSpPr>
          <p:nvPr/>
        </p:nvSpPr>
        <p:spPr bwMode="auto">
          <a:xfrm>
            <a:off x="5572123" y="3334408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</a:t>
            </a:r>
            <a:endParaRPr lang="ja-JP" altLang="en-US" sz="2800" b="0" dirty="0"/>
          </a:p>
        </p:txBody>
      </p:sp>
      <p:sp>
        <p:nvSpPr>
          <p:cNvPr id="24586" name="テキスト ボックス 12"/>
          <p:cNvSpPr txBox="1">
            <a:spLocks noChangeArrowheads="1"/>
          </p:cNvSpPr>
          <p:nvPr/>
        </p:nvSpPr>
        <p:spPr bwMode="auto">
          <a:xfrm>
            <a:off x="4143372" y="3834474"/>
            <a:ext cx="288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(X + 1),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endParaRPr lang="en-US" altLang="ja-JP" sz="2800" b="0" dirty="0" smtClean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  <a:endParaRPr lang="en-US" altLang="ja-JP" sz="2800" dirty="0" smtClean="0"/>
          </a:p>
          <a:p>
            <a:r>
              <a:rPr lang="en-US" altLang="ja-JP" sz="2800" dirty="0" smtClean="0"/>
              <a:t>in </a:t>
            </a:r>
            <a:r>
              <a:rPr lang="en-US" altLang="ja-JP" sz="2800" dirty="0" smtClean="0"/>
              <a:t>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Statements</a:t>
            </a:r>
            <a:endParaRPr lang="ja-JP" altLang="en-US" dirty="0" smtClean="0"/>
          </a:p>
        </p:txBody>
      </p:sp>
      <p:sp>
        <p:nvSpPr>
          <p:cNvPr id="27651" name="コンテンツ プレースホルダ 13"/>
          <p:cNvSpPr>
            <a:spLocks noGrp="1"/>
          </p:cNvSpPr>
          <p:nvPr>
            <p:ph idx="1"/>
          </p:nvPr>
        </p:nvSpPr>
        <p:spPr>
          <a:xfrm>
            <a:off x="391417" y="1462996"/>
            <a:ext cx="8631738" cy="2498509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We have given semantics to the arithmetic expressions.</a:t>
            </a:r>
          </a:p>
          <a:p>
            <a:r>
              <a:rPr lang="en-US" altLang="ja-JP" sz="2800" dirty="0" smtClean="0"/>
              <a:t>We get values by executing (evaluating) expressions. (In the full set of C, evaluating an expression may change the state.)</a:t>
            </a:r>
            <a:endParaRPr lang="en-US" altLang="ja-JP" sz="2800" dirty="0"/>
          </a:p>
          <a:p>
            <a:r>
              <a:rPr lang="en-US" altLang="ja-JP" sz="2800" dirty="0" smtClean="0"/>
              <a:t>Executing a statement changes the state. </a:t>
            </a:r>
          </a:p>
        </p:txBody>
      </p:sp>
      <p:sp>
        <p:nvSpPr>
          <p:cNvPr id="27652" name="テキスト ボックス 3"/>
          <p:cNvSpPr txBox="1">
            <a:spLocks noChangeArrowheads="1"/>
          </p:cNvSpPr>
          <p:nvPr/>
        </p:nvSpPr>
        <p:spPr bwMode="auto">
          <a:xfrm>
            <a:off x="619593" y="4175329"/>
            <a:ext cx="8143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b="0" dirty="0" smtClean="0"/>
              <a:t>By executing this statement, the value of X is changed (if the </a:t>
            </a:r>
            <a:r>
              <a:rPr lang="en-US" altLang="ja-JP" sz="2800" dirty="0" smtClean="0"/>
              <a:t>original value is not 2.) Let the state before executing the statement to be </a:t>
            </a:r>
            <a:r>
              <a:rPr lang="en-US" altLang="ja-JP" sz="2800" b="0" dirty="0" smtClean="0">
                <a:sym typeface="Symbol" pitchFamily="18" charset="2"/>
              </a:rPr>
              <a:t> . </a:t>
            </a:r>
            <a:r>
              <a:rPr lang="en-US" altLang="ja-JP" sz="2800" dirty="0" smtClean="0">
                <a:sym typeface="Symbol" pitchFamily="18" charset="2"/>
              </a:rPr>
              <a:t>After executing the statement, the value of X in the state is changed to 2. 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Notation concerning states</a:t>
            </a:r>
            <a:endParaRPr lang="ja-JP" altLang="en-US" dirty="0" smtClean="0"/>
          </a:p>
        </p:txBody>
      </p:sp>
      <p:sp>
        <p:nvSpPr>
          <p:cNvPr id="28675" name="コンテンツ プレースホルダ 13"/>
          <p:cNvSpPr>
            <a:spLocks noGrp="1"/>
          </p:cNvSpPr>
          <p:nvPr>
            <p:ph idx="1"/>
          </p:nvPr>
        </p:nvSpPr>
        <p:spPr>
          <a:xfrm>
            <a:off x="642910" y="1257292"/>
            <a:ext cx="7772400" cy="95726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We write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/ </a:t>
            </a:r>
            <a:r>
              <a:rPr lang="en-US" altLang="ja-JP" sz="2800" i="1" dirty="0">
                <a:sym typeface="Symbol" pitchFamily="18" charset="2"/>
              </a:rPr>
              <a:t>x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] for the state after assigning an integer </a:t>
            </a:r>
            <a:r>
              <a:rPr lang="en-US" altLang="ja-JP" sz="2800" i="1" dirty="0" smtClean="0">
                <a:sym typeface="Symbol" pitchFamily="18" charset="2"/>
              </a:rPr>
              <a:t>m </a:t>
            </a:r>
            <a:r>
              <a:rPr lang="en-US" altLang="ja-JP" sz="2800" dirty="0" smtClean="0">
                <a:sym typeface="Symbol" pitchFamily="18" charset="2"/>
              </a:rPr>
              <a:t>to a variable </a:t>
            </a:r>
            <a:r>
              <a:rPr lang="en-US" altLang="ja-JP" sz="2800" i="1" dirty="0" smtClean="0">
                <a:sym typeface="Symbol" pitchFamily="18" charset="2"/>
              </a:rPr>
              <a:t>x </a:t>
            </a:r>
            <a:r>
              <a:rPr lang="en-US" altLang="ja-JP" sz="2800" dirty="0" smtClean="0">
                <a:sym typeface="Symbol" pitchFamily="18" charset="2"/>
              </a:rPr>
              <a:t>in the state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en-US" altLang="ja-JP" sz="2800" i="1" dirty="0" smtClean="0">
                <a:sym typeface="Symbol" pitchFamily="18" charset="2"/>
              </a:rPr>
              <a:t>.</a:t>
            </a:r>
            <a:r>
              <a:rPr lang="ja-JP" altLang="en-US" sz="2800" b="1" i="1" dirty="0" smtClean="0">
                <a:sym typeface="Symbol" pitchFamily="18" charset="2"/>
              </a:rPr>
              <a:t> </a:t>
            </a:r>
            <a:endParaRPr lang="en-US" altLang="ja-JP" sz="2800" dirty="0" smtClean="0"/>
          </a:p>
        </p:txBody>
      </p:sp>
      <p:sp>
        <p:nvSpPr>
          <p:cNvPr id="28676" name="テキスト ボックス 3"/>
          <p:cNvSpPr txBox="1">
            <a:spLocks noChangeArrowheads="1"/>
          </p:cNvSpPr>
          <p:nvPr/>
        </p:nvSpPr>
        <p:spPr bwMode="auto">
          <a:xfrm>
            <a:off x="683568" y="3501008"/>
            <a:ext cx="77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dirty="0" smtClean="0">
                <a:sym typeface="Symbol" pitchFamily="18" charset="2"/>
              </a:rPr>
              <a:t>By executing the statement in the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, the state becomes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7" name="正方形/長方形 4"/>
          <p:cNvSpPr>
            <a:spLocks noChangeArrowheads="1"/>
          </p:cNvSpPr>
          <p:nvPr/>
        </p:nvSpPr>
        <p:spPr bwMode="auto">
          <a:xfrm>
            <a:off x="683569" y="5229200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(X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</a:t>
            </a:r>
            <a:endParaRPr lang="en-US" altLang="ja-JP" sz="2800" b="0" dirty="0"/>
          </a:p>
          <a:p>
            <a:r>
              <a:rPr lang="en-US" altLang="ja-JP" sz="2800" dirty="0" smtClean="0">
                <a:sym typeface="Symbol" pitchFamily="18" charset="2"/>
              </a:rPr>
              <a:t>By executing </a:t>
            </a:r>
            <a:r>
              <a:rPr lang="en-US" altLang="ja-JP" sz="2800" dirty="0">
                <a:sym typeface="Symbol" pitchFamily="18" charset="2"/>
              </a:rPr>
              <a:t>the statement in the state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, the state becomes</a:t>
            </a:r>
            <a:r>
              <a:rPr lang="en-US" altLang="ja-JP" sz="2800" i="1" dirty="0">
                <a:sym typeface="Symbol" pitchFamily="18" charset="2"/>
              </a:rPr>
              <a:t> 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(X) + 2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8" name="正方形/長方形 6"/>
          <p:cNvSpPr>
            <a:spLocks noChangeArrowheads="1"/>
          </p:cNvSpPr>
          <p:nvPr/>
        </p:nvSpPr>
        <p:spPr bwMode="auto">
          <a:xfrm>
            <a:off x="4643438" y="2332017"/>
            <a:ext cx="2500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  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=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,</a:t>
            </a:r>
          </a:p>
          <a:p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(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)  </a:t>
            </a:r>
            <a:r>
              <a:rPr lang="ja-JP" altLang="en-US" sz="280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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                                    </a:t>
            </a:r>
            <a:endParaRPr lang="ja-JP" altLang="en-US" sz="2800" b="0" dirty="0"/>
          </a:p>
        </p:txBody>
      </p:sp>
      <p:sp>
        <p:nvSpPr>
          <p:cNvPr id="28679" name="左中かっこ 7"/>
          <p:cNvSpPr>
            <a:spLocks/>
          </p:cNvSpPr>
          <p:nvPr/>
        </p:nvSpPr>
        <p:spPr bwMode="auto">
          <a:xfrm>
            <a:off x="4376504" y="2557167"/>
            <a:ext cx="242887" cy="6429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800" b="0" dirty="0"/>
          </a:p>
        </p:txBody>
      </p:sp>
      <p:sp>
        <p:nvSpPr>
          <p:cNvPr id="8" name="正方形/長方形 7"/>
          <p:cNvSpPr/>
          <p:nvPr/>
        </p:nvSpPr>
        <p:spPr>
          <a:xfrm>
            <a:off x="1645084" y="2571744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/ 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 ]) (</a:t>
            </a:r>
            <a:r>
              <a:rPr lang="en-US" altLang="ja-JP" sz="2800" i="1" dirty="0" smtClean="0">
                <a:sym typeface="Symbol" pitchFamily="18" charset="2"/>
              </a:rPr>
              <a:t>y</a:t>
            </a:r>
            <a:r>
              <a:rPr lang="en-US" altLang="ja-JP" sz="2800" dirty="0" smtClean="0">
                <a:sym typeface="Symbol" pitchFamily="18" charset="2"/>
              </a:rPr>
              <a:t>)  =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</a:t>
            </a:r>
            <a:r>
              <a:rPr lang="en-US" altLang="ja-JP" sz="2800" dirty="0" smtClean="0">
                <a:sym typeface="Symbol" pitchFamily="18" charset="2"/>
              </a:rPr>
              <a:t>}.</a:t>
            </a:r>
            <a:endParaRPr lang="en-US" altLang="ja-JP" sz="2800" dirty="0" smtClean="0">
              <a:sym typeface="Symbol" pitchFamily="18" charset="2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Syntax of statements</a:t>
            </a:r>
            <a:endParaRPr lang="ja-JP" altLang="en-US" dirty="0" smtClean="0"/>
          </a:p>
        </p:txBody>
      </p:sp>
      <p:sp>
        <p:nvSpPr>
          <p:cNvPr id="31747" name="テキスト ボックス 5"/>
          <p:cNvSpPr txBox="1">
            <a:spLocks noChangeArrowheads="1"/>
          </p:cNvSpPr>
          <p:nvPr/>
        </p:nvSpPr>
        <p:spPr bwMode="auto">
          <a:xfrm>
            <a:off x="857224" y="1643051"/>
            <a:ext cx="76032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use the statements defined below. </a:t>
            </a:r>
            <a:endParaRPr lang="en-US" altLang="ja-JP" sz="2800" b="0" dirty="0"/>
          </a:p>
          <a:p>
            <a:r>
              <a:rPr lang="en-US" altLang="ja-JP" sz="2800" b="0" dirty="0"/>
              <a:t>     </a:t>
            </a:r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s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 = </a:t>
            </a:r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;</a:t>
            </a:r>
          </a:p>
          <a:p>
            <a:r>
              <a:rPr lang="en-US" altLang="ja-JP" sz="2800" b="0" dirty="0"/>
              <a:t>                |   </a:t>
            </a:r>
            <a:r>
              <a:rPr lang="en-US" altLang="ja-JP" sz="2800" b="0" dirty="0" smtClean="0"/>
              <a:t>&lt;s&gt; &lt;s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              | 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while (&lt;e&gt;) { &lt;s&gt; }</a:t>
            </a:r>
            <a:endParaRPr lang="en-US" altLang="ja-JP" sz="2800" b="0" dirty="0" smtClean="0"/>
          </a:p>
          <a:p>
            <a:r>
              <a:rPr lang="en-US" altLang="ja-JP" sz="2800" dirty="0" smtClean="0"/>
              <a:t>We use meta variables 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etc. for representing statements. </a:t>
            </a:r>
            <a:endParaRPr lang="en-US" altLang="ja-JP" sz="2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(Note) Although the C language does not require </a:t>
            </a:r>
            <a:r>
              <a:rPr lang="en-US" altLang="ja-JP" sz="2800" dirty="0" smtClean="0"/>
              <a:t>the body of while statements is surrounded by curly braces, we does require because in our definition a sequence of statements is a statement.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Execution of statements</a:t>
            </a:r>
            <a:endParaRPr lang="ja-JP" altLang="en-US" dirty="0" smtClean="0"/>
          </a:p>
        </p:txBody>
      </p:sp>
      <p:sp>
        <p:nvSpPr>
          <p:cNvPr id="32771" name="テキスト ボックス 4"/>
          <p:cNvSpPr txBox="1">
            <a:spLocks noChangeArrowheads="1"/>
          </p:cNvSpPr>
          <p:nvPr/>
        </p:nvSpPr>
        <p:spPr bwMode="auto">
          <a:xfrm>
            <a:off x="878143" y="1514031"/>
            <a:ext cx="7396242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We write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for representing that executing </a:t>
            </a:r>
            <a:r>
              <a:rPr lang="en-US" altLang="ja-JP" sz="2800" dirty="0">
                <a:sym typeface="Symbol" pitchFamily="18" charset="2"/>
              </a:rPr>
              <a:t>s</a:t>
            </a:r>
            <a:r>
              <a:rPr lang="en-US" altLang="ja-JP" sz="2800" dirty="0" smtClean="0">
                <a:sym typeface="Symbol" pitchFamily="18" charset="2"/>
              </a:rPr>
              <a:t>tatement </a:t>
            </a:r>
            <a:r>
              <a:rPr lang="en-US" altLang="ja-JP" sz="2800" i="1" dirty="0" smtClean="0">
                <a:sym typeface="Symbol" pitchFamily="18" charset="2"/>
              </a:rPr>
              <a:t>c</a:t>
            </a:r>
            <a:r>
              <a:rPr lang="en-US" altLang="ja-JP" sz="2800" dirty="0" smtClean="0">
                <a:sym typeface="Symbol" pitchFamily="18" charset="2"/>
              </a:rPr>
              <a:t> in state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 </a:t>
            </a:r>
            <a:r>
              <a:rPr lang="en-US" altLang="ja-JP" sz="2800" dirty="0" smtClean="0">
                <a:sym typeface="Symbol" pitchFamily="18" charset="2"/>
              </a:rPr>
              <a:t>terminates in state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 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32772" name="テキスト ボックス 4"/>
          <p:cNvSpPr txBox="1">
            <a:spLocks noChangeArrowheads="1"/>
          </p:cNvSpPr>
          <p:nvPr/>
        </p:nvSpPr>
        <p:spPr bwMode="auto">
          <a:xfrm>
            <a:off x="1167071" y="3533237"/>
            <a:ext cx="6715125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(ex.) By executing the </a:t>
            </a:r>
            <a:r>
              <a:rPr lang="en-US" altLang="ja-JP" sz="2800" dirty="0"/>
              <a:t>statement Y = 40;  </a:t>
            </a:r>
            <a:r>
              <a:rPr lang="en-US" altLang="ja-JP" sz="2800" b="0" dirty="0" smtClean="0"/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{ (X, 10), (Y, 20), (Z, 30) </a:t>
            </a:r>
            <a:r>
              <a:rPr lang="en-US" altLang="ja-JP" sz="2800" b="0" dirty="0" smtClean="0"/>
              <a:t>}, the state becomes</a:t>
            </a:r>
            <a:endParaRPr lang="en-US" altLang="ja-JP" sz="2800" b="0" dirty="0"/>
          </a:p>
          <a:p>
            <a:r>
              <a:rPr lang="ja-JP" altLang="en-US" sz="2800" b="0" dirty="0"/>
              <a:t>        </a:t>
            </a:r>
            <a:r>
              <a:rPr lang="en-US" altLang="ja-JP" sz="2800" b="0" dirty="0"/>
              <a:t>{ (X, 10), (Y, 40), (Z, 30) </a:t>
            </a:r>
            <a:r>
              <a:rPr lang="en-US" altLang="ja-JP" sz="2800" b="0" dirty="0" smtClean="0"/>
              <a:t>}.</a:t>
            </a:r>
          </a:p>
          <a:p>
            <a:r>
              <a:rPr lang="en-US" altLang="ja-JP" sz="2800" b="0" dirty="0" smtClean="0"/>
              <a:t>We write this relation as follows.</a:t>
            </a:r>
            <a:endParaRPr lang="en-US" altLang="ja-JP" sz="2800" b="0" dirty="0"/>
          </a:p>
          <a:p>
            <a:r>
              <a:rPr lang="ja-JP" altLang="en-US" sz="2800" b="0" dirty="0"/>
              <a:t>     </a:t>
            </a:r>
            <a:r>
              <a:rPr lang="en-US" altLang="ja-JP" sz="2800" b="0" dirty="0"/>
              <a:t>&lt; Y = 40;,  { (X, 10), (Y, 20), (Z, 30) } &gt;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ja-JP" altLang="en-US" sz="2800" b="0" dirty="0">
                <a:sym typeface="Symbol" pitchFamily="18" charset="2"/>
              </a:rPr>
              <a:t>       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40),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Rules for executing statements</a:t>
            </a:r>
            <a:endParaRPr lang="ja-JP" altLang="en-US" dirty="0" smtClean="0"/>
          </a:p>
        </p:txBody>
      </p:sp>
      <p:sp>
        <p:nvSpPr>
          <p:cNvPr id="33795" name="テキスト ボックス 4"/>
          <p:cNvSpPr txBox="1">
            <a:spLocks noChangeArrowheads="1"/>
          </p:cNvSpPr>
          <p:nvPr/>
        </p:nvSpPr>
        <p:spPr bwMode="auto">
          <a:xfrm>
            <a:off x="1785938" y="2286000"/>
            <a:ext cx="4552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       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x = a</a:t>
            </a:r>
            <a:r>
              <a:rPr lang="en-US" altLang="ja-JP" sz="2800" b="0" dirty="0">
                <a:sym typeface="Symbol" pitchFamily="18" charset="2"/>
              </a:rPr>
              <a:t>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m </a:t>
            </a:r>
            <a:r>
              <a:rPr lang="en-US" altLang="ja-JP" sz="2800" b="0" i="1" dirty="0">
                <a:sym typeface="Symbol" pitchFamily="18" charset="2"/>
              </a:rPr>
              <a:t>/ x </a:t>
            </a:r>
            <a:r>
              <a:rPr lang="en-US" altLang="ja-JP" sz="2800" b="0" dirty="0">
                <a:sym typeface="Symbol" pitchFamily="18" charset="2"/>
              </a:rPr>
              <a:t>]</a:t>
            </a:r>
            <a:r>
              <a:rPr lang="en-US" altLang="ja-JP" sz="2800" b="0" i="1" dirty="0">
                <a:sym typeface="Symbol" pitchFamily="18" charset="2"/>
              </a:rPr>
              <a:t>    </a:t>
            </a:r>
            <a:endParaRPr lang="ja-JP" altLang="en-US" sz="2800" dirty="0"/>
          </a:p>
        </p:txBody>
      </p:sp>
      <p:cxnSp>
        <p:nvCxnSpPr>
          <p:cNvPr id="33796" name="直線コネクタ 6"/>
          <p:cNvCxnSpPr>
            <a:cxnSpLocks noChangeShapeType="1"/>
          </p:cNvCxnSpPr>
          <p:nvPr/>
        </p:nvCxnSpPr>
        <p:spPr bwMode="auto">
          <a:xfrm>
            <a:off x="2000250" y="2784470"/>
            <a:ext cx="4000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202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Assignments</a:t>
            </a:r>
            <a:endParaRPr lang="ja-JP" altLang="en-US" sz="2800" dirty="0"/>
          </a:p>
        </p:txBody>
      </p:sp>
      <p:sp>
        <p:nvSpPr>
          <p:cNvPr id="33798" name="テキスト ボックス 18"/>
          <p:cNvSpPr txBox="1">
            <a:spLocks noChangeArrowheads="1"/>
          </p:cNvSpPr>
          <p:nvPr/>
        </p:nvSpPr>
        <p:spPr bwMode="auto">
          <a:xfrm>
            <a:off x="1023938" y="3513333"/>
            <a:ext cx="3851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Sequences of statements</a:t>
            </a:r>
            <a:endParaRPr lang="ja-JP" altLang="en-US" sz="2800" dirty="0"/>
          </a:p>
        </p:txBody>
      </p:sp>
      <p:sp>
        <p:nvSpPr>
          <p:cNvPr id="33799" name="テキスト ボックス 4"/>
          <p:cNvSpPr txBox="1">
            <a:spLocks noChangeArrowheads="1"/>
          </p:cNvSpPr>
          <p:nvPr/>
        </p:nvSpPr>
        <p:spPr bwMode="auto">
          <a:xfrm>
            <a:off x="1924050" y="3947633"/>
            <a:ext cx="4762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 smtClean="0">
                <a:sym typeface="Symbol" pitchFamily="18" charset="2"/>
              </a:rPr>
              <a:t>1 </a:t>
            </a:r>
            <a:r>
              <a:rPr lang="en-US" altLang="ja-JP" sz="2800" b="0" dirty="0" smtClean="0">
                <a:sym typeface="Symbol" pitchFamily="18" charset="2"/>
              </a:rPr>
              <a:t>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  </a:t>
            </a:r>
            <a:endParaRPr lang="ja-JP" altLang="en-US" sz="2800" dirty="0"/>
          </a:p>
        </p:txBody>
      </p:sp>
      <p:cxnSp>
        <p:nvCxnSpPr>
          <p:cNvPr id="33800" name="直線コネクタ 20"/>
          <p:cNvCxnSpPr>
            <a:cxnSpLocks noChangeShapeType="1"/>
          </p:cNvCxnSpPr>
          <p:nvPr/>
        </p:nvCxnSpPr>
        <p:spPr bwMode="auto">
          <a:xfrm>
            <a:off x="2161358" y="4490372"/>
            <a:ext cx="457677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34819" name="テキスト ボックス 14"/>
          <p:cNvSpPr txBox="1">
            <a:spLocks noChangeArrowheads="1"/>
          </p:cNvSpPr>
          <p:nvPr/>
        </p:nvSpPr>
        <p:spPr bwMode="auto">
          <a:xfrm>
            <a:off x="1719592" y="3535178"/>
            <a:ext cx="4500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40</a:t>
            </a:r>
            <a:endParaRPr lang="en-US" altLang="ja-JP" sz="2800" b="0" dirty="0"/>
          </a:p>
          <a:p>
            <a:r>
              <a:rPr lang="en-US" altLang="ja-JP" sz="2800" b="0" dirty="0"/>
              <a:t>&lt; Y = 40;,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Y ]</a:t>
            </a:r>
          </a:p>
        </p:txBody>
      </p:sp>
      <p:cxnSp>
        <p:nvCxnSpPr>
          <p:cNvPr id="34820" name="直線コネクタ 15"/>
          <p:cNvCxnSpPr>
            <a:cxnSpLocks noChangeShapeType="1"/>
          </p:cNvCxnSpPr>
          <p:nvPr/>
        </p:nvCxnSpPr>
        <p:spPr bwMode="auto">
          <a:xfrm>
            <a:off x="1733887" y="4020952"/>
            <a:ext cx="41290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テキスト ボックス 10"/>
          <p:cNvSpPr txBox="1">
            <a:spLocks noChangeArrowheads="1"/>
          </p:cNvSpPr>
          <p:nvPr/>
        </p:nvSpPr>
        <p:spPr bwMode="auto">
          <a:xfrm>
            <a:off x="846787" y="1691594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Derive the state after executing the statement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b="0" dirty="0" smtClean="0"/>
              <a:t> </a:t>
            </a:r>
            <a:r>
              <a:rPr lang="en-US" altLang="ja-JP" sz="2800" dirty="0">
                <a:sym typeface="Symbol" pitchFamily="18" charset="2"/>
              </a:rPr>
              <a:t>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34822" name="正方形/長方形 11"/>
          <p:cNvSpPr>
            <a:spLocks noChangeArrowheads="1"/>
          </p:cNvSpPr>
          <p:nvPr/>
        </p:nvSpPr>
        <p:spPr bwMode="auto">
          <a:xfrm>
            <a:off x="2907042" y="5012506"/>
            <a:ext cx="427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/>
              <a:t>{ (X, 10),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4662444" y="4582931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Today’s topic</a:t>
            </a:r>
            <a:endParaRPr lang="ja-JP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5263" cy="316231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Give an operational semantics to a tiny subset of the language C. </a:t>
            </a:r>
          </a:p>
          <a:p>
            <a:pPr lvl="1"/>
            <a:r>
              <a:rPr lang="en-US" altLang="ja-JP" dirty="0" smtClean="0"/>
              <a:t>We use an operational semantics called natural semantics or structural operational semantics.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35843" name="テキスト ボックス 14"/>
          <p:cNvSpPr txBox="1">
            <a:spLocks noChangeArrowheads="1"/>
          </p:cNvSpPr>
          <p:nvPr/>
        </p:nvSpPr>
        <p:spPr bwMode="auto">
          <a:xfrm>
            <a:off x="3543434" y="3294869"/>
            <a:ext cx="571504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    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40,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[3 / X] </a:t>
            </a:r>
            <a:r>
              <a:rPr lang="en-US" altLang="ja-JP" sz="2800" b="0" dirty="0">
                <a:sym typeface="Symbol" pitchFamily="18" charset="2"/>
              </a:rPr>
              <a:t>&gt;  40</a:t>
            </a:r>
            <a:endParaRPr lang="en-US" altLang="ja-JP" sz="2400" b="0" dirty="0"/>
          </a:p>
          <a:p>
            <a:r>
              <a:rPr lang="en-US" altLang="ja-JP" sz="2400" b="0" dirty="0"/>
              <a:t>&lt; Y = 40;,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[ 3 / X ]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 </a:t>
            </a:r>
            <a:r>
              <a:rPr lang="en-US" altLang="ja-JP" sz="2400" b="0" dirty="0">
                <a:sym typeface="Symbol" pitchFamily="18" charset="2"/>
              </a:rPr>
              <a:t>(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[3 / X]) [ 40 / Y ]</a:t>
            </a:r>
          </a:p>
        </p:txBody>
      </p:sp>
      <p:cxnSp>
        <p:nvCxnSpPr>
          <p:cNvPr id="35844" name="直線コネクタ 15"/>
          <p:cNvCxnSpPr>
            <a:cxnSpLocks noChangeShapeType="1"/>
          </p:cNvCxnSpPr>
          <p:nvPr/>
        </p:nvCxnSpPr>
        <p:spPr bwMode="auto">
          <a:xfrm>
            <a:off x="3573082" y="3787238"/>
            <a:ext cx="546462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テキスト ボックス 10"/>
          <p:cNvSpPr txBox="1">
            <a:spLocks noChangeArrowheads="1"/>
          </p:cNvSpPr>
          <p:nvPr/>
        </p:nvSpPr>
        <p:spPr bwMode="auto">
          <a:xfrm>
            <a:off x="600355" y="1492571"/>
            <a:ext cx="791098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X </a:t>
            </a:r>
            <a:r>
              <a:rPr lang="en-US" altLang="ja-JP" sz="2800" dirty="0">
                <a:sym typeface="Symbol" pitchFamily="18" charset="2"/>
              </a:rPr>
              <a:t>= 3; 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/>
          </a:p>
        </p:txBody>
      </p:sp>
      <p:sp>
        <p:nvSpPr>
          <p:cNvPr id="35846" name="正方形/長方形 11"/>
          <p:cNvSpPr>
            <a:spLocks noChangeArrowheads="1"/>
          </p:cNvSpPr>
          <p:nvPr/>
        </p:nvSpPr>
        <p:spPr bwMode="auto">
          <a:xfrm>
            <a:off x="4400690" y="5366571"/>
            <a:ext cx="3984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3),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5624662" y="4871270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35848" name="テキスト ボックス 9"/>
          <p:cNvSpPr txBox="1">
            <a:spLocks noChangeArrowheads="1"/>
          </p:cNvSpPr>
          <p:nvPr/>
        </p:nvSpPr>
        <p:spPr bwMode="auto">
          <a:xfrm>
            <a:off x="152038" y="3279873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3,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en-US" altLang="ja-JP" sz="2800" b="0" dirty="0"/>
          </a:p>
          <a:p>
            <a:r>
              <a:rPr lang="en-US" altLang="ja-JP" sz="2800" b="0" dirty="0" smtClean="0"/>
              <a:t>&lt;X </a:t>
            </a:r>
            <a:r>
              <a:rPr lang="en-US" altLang="ja-JP" sz="2800" b="0" dirty="0"/>
              <a:t>= 3;,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[3/X]</a:t>
            </a:r>
            <a:endParaRPr lang="en-US" altLang="ja-JP" sz="2800" b="0" dirty="0">
              <a:sym typeface="Symbol" pitchFamily="18" charset="2"/>
            </a:endParaRPr>
          </a:p>
        </p:txBody>
      </p:sp>
      <p:cxnSp>
        <p:nvCxnSpPr>
          <p:cNvPr id="35849" name="直線コネクタ 30"/>
          <p:cNvCxnSpPr>
            <a:cxnSpLocks noChangeShapeType="1"/>
          </p:cNvCxnSpPr>
          <p:nvPr/>
        </p:nvCxnSpPr>
        <p:spPr bwMode="auto">
          <a:xfrm>
            <a:off x="223476" y="3779939"/>
            <a:ext cx="31432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直線コネクタ 32"/>
          <p:cNvCxnSpPr>
            <a:cxnSpLocks noChangeShapeType="1"/>
          </p:cNvCxnSpPr>
          <p:nvPr/>
        </p:nvCxnSpPr>
        <p:spPr bwMode="auto">
          <a:xfrm>
            <a:off x="180259" y="4208567"/>
            <a:ext cx="8858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1" name="テキスト ボックス 39"/>
          <p:cNvSpPr txBox="1">
            <a:spLocks noChangeArrowheads="1"/>
          </p:cNvSpPr>
          <p:nvPr/>
        </p:nvSpPr>
        <p:spPr bwMode="auto">
          <a:xfrm>
            <a:off x="1114542" y="4166408"/>
            <a:ext cx="6243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&lt; X = 3; Y = 40;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(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 / X]) [ 40 / Y ]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Rules for while statements</a:t>
            </a:r>
          </a:p>
        </p:txBody>
      </p:sp>
      <p:sp>
        <p:nvSpPr>
          <p:cNvPr id="94213" name="テキスト ボックス 4"/>
          <p:cNvSpPr txBox="1">
            <a:spLocks noChangeArrowheads="1"/>
          </p:cNvSpPr>
          <p:nvPr/>
        </p:nvSpPr>
        <p:spPr bwMode="auto">
          <a:xfrm>
            <a:off x="2240211" y="2311400"/>
            <a:ext cx="40463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0 </a:t>
            </a:r>
          </a:p>
          <a:p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   </a:t>
            </a:r>
            <a:endParaRPr lang="ja-JP" altLang="en-US" sz="2800" dirty="0"/>
          </a:p>
        </p:txBody>
      </p:sp>
      <p:cxnSp>
        <p:nvCxnSpPr>
          <p:cNvPr id="94214" name="直線コネクタ 20"/>
          <p:cNvCxnSpPr>
            <a:cxnSpLocks noChangeShapeType="1"/>
          </p:cNvCxnSpPr>
          <p:nvPr/>
        </p:nvCxnSpPr>
        <p:spPr bwMode="auto">
          <a:xfrm flipV="1">
            <a:off x="2305295" y="2812814"/>
            <a:ext cx="3696632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5" name="テキスト ボックス 4"/>
          <p:cNvSpPr txBox="1">
            <a:spLocks noChangeArrowheads="1"/>
          </p:cNvSpPr>
          <p:nvPr/>
        </p:nvSpPr>
        <p:spPr bwMode="auto">
          <a:xfrm>
            <a:off x="71406" y="3714752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en-US" altLang="ja-JP" sz="2800" b="0" dirty="0">
                <a:sym typeface="Symbol" pitchFamily="18" charset="2"/>
              </a:rPr>
              <a:t>&lt;c,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</a:t>
            </a:r>
            <a:r>
              <a:rPr lang="en-US" altLang="ja-JP" sz="2800" b="0" baseline="-25000" dirty="0">
                <a:sym typeface="Symbol" pitchFamily="18" charset="2"/>
              </a:rPr>
              <a:t>1   </a:t>
            </a:r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    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endParaRPr lang="ja-JP" altLang="en-US" sz="2800" b="0" i="1" dirty="0">
              <a:sym typeface="Symbol" pitchFamily="18" charset="2"/>
            </a:endParaRPr>
          </a:p>
        </p:txBody>
      </p:sp>
      <p:cxnSp>
        <p:nvCxnSpPr>
          <p:cNvPr id="94216" name="直線コネクタ 20"/>
          <p:cNvCxnSpPr>
            <a:cxnSpLocks noChangeShapeType="1"/>
          </p:cNvCxnSpPr>
          <p:nvPr/>
        </p:nvCxnSpPr>
        <p:spPr bwMode="auto">
          <a:xfrm>
            <a:off x="152251" y="4243039"/>
            <a:ext cx="78581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023212" y="3929066"/>
            <a:ext cx="1120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>
                <a:sym typeface="Symbol" pitchFamily="18" charset="2"/>
              </a:rPr>
              <a:t></a:t>
            </a:r>
            <a:r>
              <a:rPr lang="en-US" altLang="ja-JP" sz="2800" b="0" dirty="0"/>
              <a:t>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Example 3</a:t>
            </a:r>
          </a:p>
        </p:txBody>
      </p:sp>
      <p:sp>
        <p:nvSpPr>
          <p:cNvPr id="96259" name="テキスト ボックス 14"/>
          <p:cNvSpPr txBox="1">
            <a:spLocks noChangeArrowheads="1"/>
          </p:cNvSpPr>
          <p:nvPr/>
        </p:nvSpPr>
        <p:spPr bwMode="auto">
          <a:xfrm>
            <a:off x="1307630" y="3609504"/>
            <a:ext cx="369299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       </a:t>
            </a:r>
            <a:r>
              <a:rPr lang="en-US" altLang="ja-JP" sz="2800" b="0" dirty="0" smtClean="0"/>
              <a:t>&lt;(Y</a:t>
            </a:r>
            <a:r>
              <a:rPr lang="en-US" altLang="ja-JP" sz="2800" b="0" dirty="0"/>
              <a:t>-</a:t>
            </a:r>
            <a:r>
              <a:rPr lang="en-US" altLang="ja-JP" sz="2800" b="0" dirty="0" smtClean="0"/>
              <a:t>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0</a:t>
            </a:r>
            <a:endParaRPr lang="en-US" altLang="ja-JP" sz="2000" b="0" dirty="0"/>
          </a:p>
          <a:p>
            <a:r>
              <a:rPr lang="en-US" altLang="ja-JP" sz="2400" b="0" dirty="0"/>
              <a:t>     &lt;Y</a:t>
            </a:r>
            <a:r>
              <a:rPr lang="en-US" altLang="ja-JP" sz="2400" b="0" dirty="0" smtClean="0"/>
              <a:t>=(Y</a:t>
            </a:r>
            <a:r>
              <a:rPr lang="en-US" altLang="ja-JP" sz="2400" b="0" dirty="0"/>
              <a:t>-</a:t>
            </a:r>
            <a:r>
              <a:rPr lang="en-US" altLang="ja-JP" sz="2400" b="0" dirty="0" smtClean="0"/>
              <a:t>20);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/>
              <a:t>&gt;</a:t>
            </a:r>
            <a:r>
              <a:rPr lang="ja-JP" altLang="en-US" sz="2400" b="0" dirty="0" smtClean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[0/Y]</a:t>
            </a:r>
          </a:p>
        </p:txBody>
      </p:sp>
      <p:cxnSp>
        <p:nvCxnSpPr>
          <p:cNvPr id="96260" name="直線コネクタ 15"/>
          <p:cNvCxnSpPr>
            <a:cxnSpLocks noChangeShapeType="1"/>
          </p:cNvCxnSpPr>
          <p:nvPr/>
        </p:nvCxnSpPr>
        <p:spPr bwMode="auto">
          <a:xfrm>
            <a:off x="4929190" y="4109570"/>
            <a:ext cx="4130143" cy="10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1" name="テキスト ボックス 10"/>
          <p:cNvSpPr txBox="1">
            <a:spLocks noChangeArrowheads="1"/>
          </p:cNvSpPr>
          <p:nvPr/>
        </p:nvSpPr>
        <p:spPr bwMode="auto">
          <a:xfrm>
            <a:off x="609834" y="1520288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Derive the state after executing the </a:t>
            </a:r>
            <a:r>
              <a:rPr lang="en-US" altLang="ja-JP" sz="2800" dirty="0" smtClean="0"/>
              <a:t>statement</a:t>
            </a:r>
          </a:p>
          <a:p>
            <a:r>
              <a:rPr lang="en-US" altLang="ja-JP" sz="2800" dirty="0"/>
              <a:t>  </a:t>
            </a:r>
            <a:r>
              <a:rPr lang="en-US" altLang="ja-JP" sz="2800" dirty="0" smtClean="0"/>
              <a:t>   </a:t>
            </a:r>
            <a:r>
              <a:rPr lang="en-US" altLang="ja-JP" sz="2800" dirty="0" smtClean="0">
                <a:sym typeface="Symbol" pitchFamily="18" charset="2"/>
              </a:rPr>
              <a:t>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ja-JP" altLang="en-US" sz="2800" b="0" dirty="0"/>
          </a:p>
        </p:txBody>
      </p:sp>
      <p:sp>
        <p:nvSpPr>
          <p:cNvPr id="96262" name="正方形/長方形 11"/>
          <p:cNvSpPr>
            <a:spLocks noChangeArrowheads="1"/>
          </p:cNvSpPr>
          <p:nvPr/>
        </p:nvSpPr>
        <p:spPr bwMode="auto">
          <a:xfrm>
            <a:off x="5125316" y="5483052"/>
            <a:ext cx="3831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0), (Z, 30) </a:t>
            </a:r>
            <a:r>
              <a:rPr lang="en-US" altLang="ja-JP" sz="2800" b="0" dirty="0" smtClean="0"/>
              <a:t>} </a:t>
            </a:r>
            <a:endParaRPr lang="ja-JP" altLang="en-US" sz="2800" dirty="0"/>
          </a:p>
        </p:txBody>
      </p:sp>
      <p:sp>
        <p:nvSpPr>
          <p:cNvPr id="17" name="等号 16"/>
          <p:cNvSpPr>
            <a:spLocks noChangeArrowheads="1"/>
          </p:cNvSpPr>
          <p:nvPr/>
        </p:nvSpPr>
        <p:spPr bwMode="auto">
          <a:xfrm rot="-5400000">
            <a:off x="6577029" y="5076839"/>
            <a:ext cx="485775" cy="361950"/>
          </a:xfrm>
          <a:custGeom>
            <a:avLst/>
            <a:gdLst>
              <a:gd name="T0" fmla="*/ 421386 w 485775"/>
              <a:gd name="T1" fmla="*/ 112364 h 361950"/>
              <a:gd name="T2" fmla="*/ 421386 w 485775"/>
              <a:gd name="T3" fmla="*/ 249586 h 361950"/>
              <a:gd name="T4" fmla="*/ 242888 w 485775"/>
              <a:gd name="T5" fmla="*/ 268339 h 361950"/>
              <a:gd name="T6" fmla="*/ 64389 w 485775"/>
              <a:gd name="T7" fmla="*/ 112364 h 361950"/>
              <a:gd name="T8" fmla="*/ 64389 w 485775"/>
              <a:gd name="T9" fmla="*/ 249586 h 361950"/>
              <a:gd name="T10" fmla="*/ 242888 w 485775"/>
              <a:gd name="T11" fmla="*/ 93611 h 361950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64389 w 485775"/>
              <a:gd name="T19" fmla="*/ 93611 h 361950"/>
              <a:gd name="T20" fmla="*/ 421386 w 485775"/>
              <a:gd name="T21" fmla="*/ 268339 h 3619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5775" h="361950">
                <a:moveTo>
                  <a:pt x="64389" y="93611"/>
                </a:moveTo>
                <a:lnTo>
                  <a:pt x="421386" y="93611"/>
                </a:lnTo>
                <a:lnTo>
                  <a:pt x="421386" y="131116"/>
                </a:lnTo>
                <a:lnTo>
                  <a:pt x="64389" y="131116"/>
                </a:lnTo>
                <a:close/>
                <a:moveTo>
                  <a:pt x="64389" y="230834"/>
                </a:moveTo>
                <a:lnTo>
                  <a:pt x="421386" y="230834"/>
                </a:lnTo>
                <a:lnTo>
                  <a:pt x="421386" y="268339"/>
                </a:lnTo>
                <a:lnTo>
                  <a:pt x="64389" y="268339"/>
                </a:ln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96264" name="テキスト ボックス 9"/>
          <p:cNvSpPr txBox="1">
            <a:spLocks noChangeArrowheads="1"/>
          </p:cNvSpPr>
          <p:nvPr/>
        </p:nvSpPr>
        <p:spPr bwMode="auto">
          <a:xfrm>
            <a:off x="-33338" y="4038132"/>
            <a:ext cx="2033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&lt;</a:t>
            </a:r>
            <a:r>
              <a:rPr lang="en-US" altLang="ja-JP" sz="2400" b="0" dirty="0" smtClean="0"/>
              <a:t>Y,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20</a:t>
            </a:r>
          </a:p>
        </p:txBody>
      </p:sp>
      <p:cxnSp>
        <p:nvCxnSpPr>
          <p:cNvPr id="96265" name="直線コネクタ 30"/>
          <p:cNvCxnSpPr>
            <a:cxnSpLocks noChangeShapeType="1"/>
          </p:cNvCxnSpPr>
          <p:nvPr/>
        </p:nvCxnSpPr>
        <p:spPr bwMode="auto">
          <a:xfrm flipV="1">
            <a:off x="1721556" y="4109571"/>
            <a:ext cx="3121200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266" name="直線コネクタ 32"/>
          <p:cNvCxnSpPr>
            <a:cxnSpLocks noChangeShapeType="1"/>
          </p:cNvCxnSpPr>
          <p:nvPr/>
        </p:nvCxnSpPr>
        <p:spPr bwMode="auto">
          <a:xfrm>
            <a:off x="52624" y="4504381"/>
            <a:ext cx="9072562" cy="111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7" name="テキスト ボックス 39"/>
          <p:cNvSpPr txBox="1">
            <a:spLocks noChangeArrowheads="1"/>
          </p:cNvSpPr>
          <p:nvPr/>
        </p:nvSpPr>
        <p:spPr bwMode="auto">
          <a:xfrm>
            <a:off x="957263" y="4429125"/>
            <a:ext cx="725540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&lt; while (Y) {Y = </a:t>
            </a:r>
            <a:r>
              <a:rPr lang="en-US" altLang="ja-JP" sz="3200" b="0" dirty="0" smtClean="0"/>
              <a:t>(Y – 20);</a:t>
            </a:r>
            <a:r>
              <a:rPr lang="en-US" altLang="ja-JP" sz="3200" b="0" dirty="0"/>
              <a:t>} , </a:t>
            </a:r>
            <a:r>
              <a:rPr lang="en-US" altLang="ja-JP" sz="3200" b="0" i="1" dirty="0">
                <a:sym typeface="Symbol" pitchFamily="18" charset="2"/>
              </a:rPr>
              <a:t></a:t>
            </a:r>
            <a:r>
              <a:rPr lang="en-US" altLang="ja-JP" sz="3200" b="0" dirty="0">
                <a:sym typeface="Symbol" pitchFamily="18" charset="2"/>
              </a:rPr>
              <a:t> &gt;  </a:t>
            </a:r>
            <a:r>
              <a:rPr lang="ja-JP" altLang="en-US" sz="3200" b="0" i="1" dirty="0">
                <a:sym typeface="Symbol" pitchFamily="18" charset="2"/>
              </a:rPr>
              <a:t></a:t>
            </a:r>
            <a:r>
              <a:rPr lang="ja-JP" altLang="en-US" sz="3200" b="0" dirty="0">
                <a:sym typeface="Symbol" pitchFamily="18" charset="2"/>
              </a:rPr>
              <a:t> </a:t>
            </a:r>
            <a:r>
              <a:rPr lang="en-US" altLang="ja-JP" sz="3200" b="0" dirty="0">
                <a:sym typeface="Symbol" pitchFamily="18" charset="2"/>
              </a:rPr>
              <a:t>[0 / Y]</a:t>
            </a:r>
            <a:endParaRPr lang="ja-JP" altLang="en-US" sz="3200" b="0" dirty="0"/>
          </a:p>
        </p:txBody>
      </p:sp>
      <p:cxnSp>
        <p:nvCxnSpPr>
          <p:cNvPr id="96268" name="直線コネクタ 30"/>
          <p:cNvCxnSpPr>
            <a:cxnSpLocks noChangeShapeType="1"/>
          </p:cNvCxnSpPr>
          <p:nvPr/>
        </p:nvCxnSpPr>
        <p:spPr bwMode="auto">
          <a:xfrm>
            <a:off x="1071538" y="3680942"/>
            <a:ext cx="41576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9" name="テキスト ボックス 39"/>
          <p:cNvSpPr txBox="1">
            <a:spLocks noChangeArrowheads="1"/>
          </p:cNvSpPr>
          <p:nvPr/>
        </p:nvSpPr>
        <p:spPr bwMode="auto">
          <a:xfrm>
            <a:off x="4859371" y="3635763"/>
            <a:ext cx="43560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0" dirty="0"/>
              <a:t>          </a:t>
            </a:r>
            <a:r>
              <a:rPr lang="en-US" altLang="ja-JP" sz="2800" b="0" dirty="0"/>
              <a:t>&lt; Y,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[0/Y] &gt;  0</a:t>
            </a:r>
            <a:endParaRPr lang="en-US" altLang="ja-JP" sz="2000" b="0" dirty="0"/>
          </a:p>
          <a:p>
            <a:r>
              <a:rPr lang="en-US" altLang="ja-JP" sz="2000" b="0" dirty="0"/>
              <a:t>&lt;while(Y){Y</a:t>
            </a:r>
            <a:r>
              <a:rPr lang="en-US" altLang="ja-JP" sz="2000" b="0" dirty="0" smtClean="0"/>
              <a:t>=(Y</a:t>
            </a:r>
            <a:r>
              <a:rPr lang="en-US" altLang="ja-JP" sz="2000" b="0" dirty="0"/>
              <a:t>-</a:t>
            </a:r>
            <a:r>
              <a:rPr lang="en-US" altLang="ja-JP" sz="2000" b="0" dirty="0" smtClean="0"/>
              <a:t>20);</a:t>
            </a:r>
            <a:r>
              <a:rPr lang="en-US" altLang="ja-JP" sz="2000" b="0" dirty="0"/>
              <a:t>}, </a:t>
            </a:r>
            <a:r>
              <a:rPr lang="en-US" altLang="ja-JP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0/Y]&gt;  </a:t>
            </a:r>
            <a:r>
              <a:rPr lang="ja-JP" altLang="en-US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</a:t>
            </a:r>
            <a:endParaRPr lang="ja-JP" altLang="en-US" sz="2000" b="0" dirty="0">
              <a:sym typeface="Symbol" pitchFamily="18" charset="2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00100" y="3180876"/>
            <a:ext cx="434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&lt;Y,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   &lt;20,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1124020" y="2656323"/>
            <a:ext cx="657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e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endParaRPr lang="en-US" altLang="ja-JP" sz="2800" b="0" dirty="0"/>
          </a:p>
          <a:p>
            <a:r>
              <a:rPr lang="en-US" altLang="ja-JP" sz="2800" b="0" dirty="0"/>
              <a:t>          |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var</a:t>
            </a:r>
            <a:r>
              <a:rPr lang="en-US" altLang="ja-JP" sz="2800" b="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-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 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*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X | Y | </a:t>
            </a:r>
            <a:r>
              <a:rPr lang="en-US" altLang="ja-JP" sz="2800" dirty="0" smtClean="0"/>
              <a:t>Z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::=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 | 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0 | 1 | 2 | 3 | 4 | 5 | 6 | 7 | 8 | </a:t>
            </a:r>
            <a:r>
              <a:rPr lang="en-US" altLang="ja-JP" sz="2800" b="0" dirty="0" smtClean="0"/>
              <a:t>9</a:t>
            </a:r>
            <a:endParaRPr lang="en-US" altLang="ja-JP" sz="2800" b="0" dirty="0"/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514632" y="1272003"/>
            <a:ext cx="7861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We will give an operational semantics for the arithmetic expressions given below. We use only three variables X, Y, and Z. </a:t>
            </a:r>
            <a:endParaRPr lang="ja-JP" altLang="en-US" sz="2800" b="0" dirty="0"/>
          </a:p>
        </p:txBody>
      </p:sp>
      <p:sp>
        <p:nvSpPr>
          <p:cNvPr id="16389" name="テキスト ボックス 6"/>
          <p:cNvSpPr txBox="1">
            <a:spLocks noChangeArrowheads="1"/>
          </p:cNvSpPr>
          <p:nvPr/>
        </p:nvSpPr>
        <p:spPr bwMode="auto">
          <a:xfrm>
            <a:off x="586042" y="6172075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(ex.)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(12 + 34),  </a:t>
            </a:r>
            <a:r>
              <a:rPr lang="en-US" altLang="ja-JP" sz="2800" b="0" dirty="0" smtClean="0"/>
              <a:t>(3 </a:t>
            </a:r>
            <a:r>
              <a:rPr lang="en-US" altLang="ja-JP" sz="2800" b="0" dirty="0"/>
              <a:t>* (45 – X</a:t>
            </a:r>
            <a:r>
              <a:rPr lang="en-US" altLang="ja-JP" sz="2800" b="0" dirty="0" smtClean="0"/>
              <a:t>))</a:t>
            </a:r>
            <a:r>
              <a:rPr lang="ja-JP" altLang="en-US" sz="2800" b="0" dirty="0" smtClean="0"/>
              <a:t> </a:t>
            </a:r>
            <a:r>
              <a:rPr lang="en-US" altLang="ja-JP" sz="2800" dirty="0" smtClean="0"/>
              <a:t>etc.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2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States</a:t>
            </a:r>
            <a:endParaRPr lang="ja-JP" altLang="en-US" dirty="0" smtClean="0"/>
          </a:p>
        </p:txBody>
      </p:sp>
      <p:sp>
        <p:nvSpPr>
          <p:cNvPr id="17411" name="テキスト ボックス 5"/>
          <p:cNvSpPr txBox="1">
            <a:spLocks noChangeArrowheads="1"/>
          </p:cNvSpPr>
          <p:nvPr/>
        </p:nvSpPr>
        <p:spPr bwMode="auto">
          <a:xfrm>
            <a:off x="528498" y="1230430"/>
            <a:ext cx="8143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A variable in C is a name for a location.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 semantics of a variable in an arithmetic expression is a value stored in the corresponding location.</a:t>
            </a:r>
            <a:endParaRPr lang="en-US" altLang="ja-JP" sz="2800" b="0" dirty="0"/>
          </a:p>
        </p:txBody>
      </p:sp>
      <p:sp>
        <p:nvSpPr>
          <p:cNvPr id="17412" name="テキスト ボックス 7"/>
          <p:cNvSpPr txBox="1">
            <a:spLocks noChangeArrowheads="1"/>
          </p:cNvSpPr>
          <p:nvPr/>
        </p:nvSpPr>
        <p:spPr bwMode="auto">
          <a:xfrm>
            <a:off x="471600" y="2834879"/>
            <a:ext cx="78581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A state is a function from locations to integers. </a:t>
            </a:r>
          </a:p>
          <a:p>
            <a:r>
              <a:rPr lang="en-US" altLang="ja-JP" sz="2800" b="0" dirty="0" smtClean="0"/>
              <a:t>We let the </a:t>
            </a:r>
            <a:r>
              <a:rPr lang="en-US" altLang="ja-JP" sz="2800" dirty="0" smtClean="0"/>
              <a:t>state with all the values being 0 as the initial state. </a:t>
            </a:r>
            <a:endParaRPr lang="ja-JP" altLang="en-US" sz="2800" b="0" dirty="0"/>
          </a:p>
        </p:txBody>
      </p:sp>
      <p:sp>
        <p:nvSpPr>
          <p:cNvPr id="17413" name="テキスト ボックス 8"/>
          <p:cNvSpPr txBox="1">
            <a:spLocks noChangeArrowheads="1"/>
          </p:cNvSpPr>
          <p:nvPr/>
        </p:nvSpPr>
        <p:spPr bwMode="auto">
          <a:xfrm>
            <a:off x="481078" y="4355339"/>
            <a:ext cx="54678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/>
              <a:t>For example, under the declarations</a:t>
            </a:r>
            <a:endParaRPr lang="en-US" altLang="ja-JP" sz="2800" b="0" dirty="0"/>
          </a:p>
          <a:p>
            <a:r>
              <a:rPr lang="ja-JP" altLang="en-US" sz="2800" b="0" dirty="0"/>
              <a:t>  </a:t>
            </a:r>
            <a:r>
              <a:rPr lang="en-US" altLang="ja-JP" sz="2800" b="0" dirty="0"/>
              <a:t>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X = 3</a:t>
            </a:r>
            <a:r>
              <a:rPr lang="en-US" altLang="ja-JP" sz="2800" b="0" dirty="0" smtClean="0"/>
              <a:t>;</a:t>
            </a:r>
            <a:r>
              <a:rPr lang="ja-JP" altLang="en-US" sz="2800" dirty="0" smtClean="0"/>
              <a:t>   </a:t>
            </a:r>
            <a:r>
              <a:rPr lang="en-US" altLang="ja-JP" sz="2800" b="0" dirty="0" err="1" smtClean="0"/>
              <a:t>int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Y = 4;</a:t>
            </a:r>
          </a:p>
          <a:p>
            <a:r>
              <a:rPr lang="en-US" altLang="ja-JP" sz="2800" dirty="0"/>
              <a:t>t</a:t>
            </a:r>
            <a:r>
              <a:rPr lang="en-US" altLang="ja-JP" sz="2800" b="0" dirty="0" smtClean="0"/>
              <a:t>he state is </a:t>
            </a:r>
            <a:endParaRPr lang="en-US" altLang="ja-JP" sz="2800" b="0" dirty="0"/>
          </a:p>
          <a:p>
            <a:r>
              <a:rPr lang="en-US" altLang="ja-JP" sz="2800" b="0" dirty="0"/>
              <a:t>    { (X, 3), (Y, 4), (Z</a:t>
            </a:r>
            <a:r>
              <a:rPr lang="en-US" altLang="ja-JP" sz="2800" b="0" dirty="0" smtClean="0"/>
              <a:t>, 0</a:t>
            </a:r>
            <a:r>
              <a:rPr lang="en-US" altLang="ja-JP" sz="2800" b="0" dirty="0"/>
              <a:t>) </a:t>
            </a:r>
            <a:r>
              <a:rPr lang="en-US" altLang="ja-JP" sz="2800" dirty="0" smtClean="0"/>
              <a:t>}.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Meta variables</a:t>
            </a:r>
            <a:endParaRPr lang="ja-JP" altLang="en-US" dirty="0" smtClean="0"/>
          </a:p>
        </p:txBody>
      </p:sp>
      <p:sp>
        <p:nvSpPr>
          <p:cNvPr id="18435" name="テキスト ボックス 5"/>
          <p:cNvSpPr txBox="1">
            <a:spLocks noChangeArrowheads="1"/>
          </p:cNvSpPr>
          <p:nvPr/>
        </p:nvSpPr>
        <p:spPr bwMode="auto">
          <a:xfrm>
            <a:off x="600611" y="1633573"/>
            <a:ext cx="81439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use meta variables for representing expressions, sequences, integers, variables, and states as in the following. </a:t>
            </a:r>
            <a:endParaRPr lang="ja-JP" altLang="en-US" sz="2800" b="0" dirty="0" smtClean="0"/>
          </a:p>
        </p:txBody>
      </p:sp>
      <p:sp>
        <p:nvSpPr>
          <p:cNvPr id="18437" name="テキスト ボックス 8"/>
          <p:cNvSpPr txBox="1">
            <a:spLocks noChangeArrowheads="1"/>
          </p:cNvSpPr>
          <p:nvPr/>
        </p:nvSpPr>
        <p:spPr bwMode="auto">
          <a:xfrm>
            <a:off x="1156329" y="3500438"/>
            <a:ext cx="70043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 smtClean="0"/>
              <a:t>expressions</a:t>
            </a:r>
            <a:r>
              <a:rPr lang="en-US" altLang="ja-JP" sz="3200" b="0" i="1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a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dirty="0" smtClean="0"/>
              <a:t>sequences of numbers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n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2</a:t>
            </a:r>
            <a:r>
              <a:rPr lang="en-US" altLang="ja-JP" sz="3200" b="0" dirty="0" smtClean="0"/>
              <a:t>, …</a:t>
            </a:r>
          </a:p>
          <a:p>
            <a:r>
              <a:rPr lang="en-US" altLang="ja-JP" sz="3200" dirty="0" smtClean="0"/>
              <a:t>integers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m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b="0" dirty="0" smtClean="0"/>
              <a:t>variables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x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y</a:t>
            </a:r>
            <a:r>
              <a:rPr lang="en-US" altLang="ja-JP" sz="3200" b="0" dirty="0" smtClean="0"/>
              <a:t>, …</a:t>
            </a:r>
            <a:endParaRPr lang="en-US" altLang="ja-JP" sz="3200" dirty="0" smtClean="0"/>
          </a:p>
          <a:p>
            <a:r>
              <a:rPr lang="en-US" altLang="ja-JP" sz="3200" dirty="0" smtClean="0"/>
              <a:t>states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σ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of arithmetic expressions</a:t>
            </a:r>
            <a:endParaRPr lang="ja-JP" altLang="en-US" dirty="0" smtClean="0"/>
          </a:p>
        </p:txBody>
      </p:sp>
      <p:sp>
        <p:nvSpPr>
          <p:cNvPr id="19459" name="テキスト ボックス 5"/>
          <p:cNvSpPr txBox="1">
            <a:spLocks noChangeArrowheads="1"/>
          </p:cNvSpPr>
          <p:nvPr/>
        </p:nvSpPr>
        <p:spPr bwMode="auto">
          <a:xfrm>
            <a:off x="518345" y="1670463"/>
            <a:ext cx="808324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represent the relation that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get an integer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by evaluating an arithmetic expression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in a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as follows.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 </a:t>
            </a:r>
            <a:endParaRPr lang="ja-JP" altLang="en-US" sz="2800" b="0" dirty="0"/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868135" y="3871334"/>
            <a:ext cx="685790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</a:t>
            </a:r>
          </a:p>
          <a:p>
            <a:r>
              <a:rPr lang="en-US" altLang="ja-JP" sz="2800" dirty="0" smtClean="0"/>
              <a:t>Suppose </a:t>
            </a:r>
            <a:r>
              <a:rPr lang="en-US" altLang="ja-JP" sz="2800" i="1" dirty="0" smtClean="0">
                <a:sym typeface="Symbol" pitchFamily="18" charset="2"/>
              </a:rPr>
              <a:t>  </a:t>
            </a:r>
            <a:r>
              <a:rPr lang="en-US" altLang="ja-JP" sz="2800" dirty="0" smtClean="0">
                <a:sym typeface="Symbol" pitchFamily="18" charset="2"/>
              </a:rPr>
              <a:t>=</a:t>
            </a:r>
            <a:r>
              <a:rPr lang="en-US" altLang="ja-JP" sz="280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{ </a:t>
            </a:r>
            <a:r>
              <a:rPr lang="en-US" altLang="ja-JP" sz="2800" b="0" dirty="0">
                <a:sym typeface="Symbol" pitchFamily="18" charset="2"/>
              </a:rPr>
              <a:t>(X, 3), (Y, 20), (Z, 13) </a:t>
            </a:r>
            <a:r>
              <a:rPr lang="en-US" altLang="ja-JP" sz="2800" b="0" dirty="0" smtClean="0">
                <a:sym typeface="Symbol" pitchFamily="18" charset="2"/>
              </a:rPr>
              <a:t>}. </a:t>
            </a:r>
            <a:r>
              <a:rPr lang="en-US" altLang="ja-JP" sz="2800" dirty="0" smtClean="0">
                <a:sym typeface="Symbol" pitchFamily="18" charset="2"/>
              </a:rPr>
              <a:t>Then the following relations hold.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</a:p>
          <a:p>
            <a:r>
              <a:rPr lang="en-US" altLang="ja-JP" sz="2800" b="0" dirty="0" smtClean="0"/>
              <a:t>          &lt; </a:t>
            </a:r>
            <a:r>
              <a:rPr lang="en-US" altLang="ja-JP" sz="2800" b="0" dirty="0"/>
              <a:t>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120 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(5 * (X + 1)),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dirty="0" smtClean="0">
                <a:sym typeface="Symbol" pitchFamily="18" charset="2"/>
              </a:rPr>
              <a:t>20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of arithmetic expressions</a:t>
            </a:r>
            <a:endParaRPr lang="ja-JP" altLang="en-US" dirty="0" smtClean="0"/>
          </a:p>
        </p:txBody>
      </p:sp>
      <p:sp>
        <p:nvSpPr>
          <p:cNvPr id="20483" name="テキスト ボックス 3"/>
          <p:cNvSpPr txBox="1">
            <a:spLocks noChangeArrowheads="1"/>
          </p:cNvSpPr>
          <p:nvPr/>
        </p:nvSpPr>
        <p:spPr bwMode="auto">
          <a:xfrm>
            <a:off x="571472" y="1827432"/>
            <a:ext cx="80010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An arithmetic expression ((10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 </a:t>
            </a:r>
            <a:r>
              <a:rPr lang="en-US" altLang="ja-JP" sz="2800" b="0" dirty="0"/>
              <a:t>* 4) </a:t>
            </a:r>
            <a:r>
              <a:rPr lang="en-US" altLang="ja-JP" sz="2800" dirty="0" smtClean="0"/>
              <a:t>is evaluated o 120 by evaluating </a:t>
            </a:r>
            <a:r>
              <a:rPr lang="en-US" altLang="ja-JP" sz="2800" b="0" dirty="0" smtClean="0"/>
              <a:t>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20), obtaining </a:t>
            </a:r>
            <a:r>
              <a:rPr lang="en-US" altLang="ja-JP" sz="2800" dirty="0" smtClean="0"/>
              <a:t>30, and evaluating </a:t>
            </a:r>
            <a:r>
              <a:rPr lang="en-US" altLang="ja-JP" sz="2800" b="0" dirty="0" smtClean="0"/>
              <a:t>(</a:t>
            </a:r>
            <a:r>
              <a:rPr lang="en-US" altLang="ja-JP" sz="2800" dirty="0" smtClean="0"/>
              <a:t>30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* 4</a:t>
            </a:r>
            <a:r>
              <a:rPr lang="en-US" altLang="ja-JP" sz="2800" b="0" dirty="0" smtClean="0"/>
              <a:t>)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b="0" dirty="0" smtClean="0"/>
              <a:t>All the arithmetic expressions are evaluated according to some rules. 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rules for </a:t>
            </a:r>
            <a:br>
              <a:rPr lang="en-US" altLang="ja-JP" dirty="0" smtClean="0"/>
            </a:br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742783" y="1785926"/>
            <a:ext cx="75724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Sequences of numbers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i="1" dirty="0" smtClean="0">
                <a:sym typeface="Symbol" pitchFamily="18" charset="2"/>
              </a:rPr>
              <a:t>m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is an integer represented by the sequence of numbers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.)</a:t>
            </a:r>
            <a:endParaRPr lang="en-US" altLang="ja-JP" sz="2800" b="0" dirty="0">
              <a:sym typeface="Symbol" pitchFamily="18" charset="2"/>
            </a:endParaRPr>
          </a:p>
          <a:p>
            <a:endParaRPr lang="en-US" altLang="ja-JP" sz="2800" b="0" i="1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Variables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Addition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1508" name="直線コネクタ 6"/>
          <p:cNvCxnSpPr>
            <a:cxnSpLocks noChangeShapeType="1"/>
          </p:cNvCxnSpPr>
          <p:nvPr/>
        </p:nvCxnSpPr>
        <p:spPr bwMode="auto">
          <a:xfrm>
            <a:off x="1241631" y="5724280"/>
            <a:ext cx="4887399" cy="912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9" name="テキスト ボックス 8"/>
          <p:cNvSpPr txBox="1">
            <a:spLocks noChangeArrowheads="1"/>
          </p:cNvSpPr>
          <p:nvPr/>
        </p:nvSpPr>
        <p:spPr bwMode="auto">
          <a:xfrm>
            <a:off x="6357925" y="4903785"/>
            <a:ext cx="24567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 </a:t>
            </a:r>
            <a:r>
              <a:rPr lang="en-US" altLang="ja-JP" sz="2800" b="0" dirty="0" smtClean="0"/>
              <a:t>is the sum of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b="0" dirty="0" smtClean="0"/>
              <a:t>.)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rules for </a:t>
            </a:r>
            <a:br>
              <a:rPr lang="en-US" altLang="ja-JP" dirty="0"/>
            </a:br>
            <a:r>
              <a:rPr lang="en-US" altLang="ja-JP" dirty="0"/>
              <a:t>arithmetic </a:t>
            </a:r>
            <a:r>
              <a:rPr lang="en-US" altLang="ja-JP" dirty="0" smtClean="0"/>
              <a:t>expressions (Cont.)</a:t>
            </a:r>
            <a:endParaRPr lang="ja-JP" altLang="en-US" dirty="0" smtClean="0"/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071538" y="2143116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Subtraction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-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2" name="直線コネクタ 6"/>
          <p:cNvCxnSpPr>
            <a:cxnSpLocks noChangeShapeType="1"/>
          </p:cNvCxnSpPr>
          <p:nvPr/>
        </p:nvCxnSpPr>
        <p:spPr bwMode="auto">
          <a:xfrm>
            <a:off x="1571601" y="3070214"/>
            <a:ext cx="4929225" cy="15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3" name="テキスト ボックス 8"/>
          <p:cNvSpPr txBox="1">
            <a:spLocks noChangeArrowheads="1"/>
          </p:cNvSpPr>
          <p:nvPr/>
        </p:nvSpPr>
        <p:spPr bwMode="auto">
          <a:xfrm>
            <a:off x="6634186" y="2234939"/>
            <a:ext cx="21431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/>
              <a:t> is the difference between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  <p:sp>
        <p:nvSpPr>
          <p:cNvPr id="22534" name="テキスト ボックス 5"/>
          <p:cNvSpPr txBox="1">
            <a:spLocks noChangeArrowheads="1"/>
          </p:cNvSpPr>
          <p:nvPr/>
        </p:nvSpPr>
        <p:spPr bwMode="auto">
          <a:xfrm>
            <a:off x="1071538" y="4127062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Multiplication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*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5" name="直線コネクタ 7"/>
          <p:cNvCxnSpPr>
            <a:cxnSpLocks noChangeShapeType="1"/>
          </p:cNvCxnSpPr>
          <p:nvPr/>
        </p:nvCxnSpPr>
        <p:spPr bwMode="auto">
          <a:xfrm>
            <a:off x="1571601" y="5039883"/>
            <a:ext cx="4929225" cy="159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6643665" y="4484250"/>
            <a:ext cx="22146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product of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2058</Words>
  <Application>Microsoft Macintosh PowerPoint</Application>
  <PresentationFormat>画面に合わせる (4:3)</PresentationFormat>
  <Paragraphs>188</Paragraphs>
  <Slides>24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5: An operational semantics of  a small subset of C</vt:lpstr>
      <vt:lpstr>Today’s topic</vt:lpstr>
      <vt:lpstr>Arithmetic expressions</vt:lpstr>
      <vt:lpstr>States</vt:lpstr>
      <vt:lpstr>Meta variables</vt:lpstr>
      <vt:lpstr>Evaluation of arithmetic expressions</vt:lpstr>
      <vt:lpstr>Evaluation of arithmetic expressions</vt:lpstr>
      <vt:lpstr>Evaluation rules for  arithmetic expressions</vt:lpstr>
      <vt:lpstr>Evaluation rules for  arithmetic expressions (Cont.)</vt:lpstr>
      <vt:lpstr>Example 1</vt:lpstr>
      <vt:lpstr>Example 2</vt:lpstr>
      <vt:lpstr>Exercise 1</vt:lpstr>
      <vt:lpstr>Statements</vt:lpstr>
      <vt:lpstr>Notation concerning states</vt:lpstr>
      <vt:lpstr>Exercise 2</vt:lpstr>
      <vt:lpstr>Syntax of statements</vt:lpstr>
      <vt:lpstr>Execution of statements</vt:lpstr>
      <vt:lpstr>Rules for executing statements</vt:lpstr>
      <vt:lpstr>Example 1</vt:lpstr>
      <vt:lpstr>Example 2</vt:lpstr>
      <vt:lpstr>Exercise 3</vt:lpstr>
      <vt:lpstr>Rules for while statements</vt:lpstr>
      <vt:lpstr>Example 3</vt:lpstr>
      <vt:lpstr>Exercise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Isao Sasano</cp:lastModifiedBy>
  <cp:revision>289</cp:revision>
  <dcterms:created xsi:type="dcterms:W3CDTF">2009-12-10T02:30:43Z</dcterms:created>
  <dcterms:modified xsi:type="dcterms:W3CDTF">2014-10-24T03:22:55Z</dcterms:modified>
</cp:coreProperties>
</file>