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0" r:id="rId22"/>
    <p:sldId id="281" r:id="rId23"/>
    <p:sldId id="283" r:id="rId24"/>
    <p:sldId id="284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2015/01/14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fortran</a:t>
            </a:r>
            <a:r>
              <a:rPr kumimoji="1" lang="en-US" altLang="ja-JP" sz="2800" dirty="0" smtClean="0"/>
              <a:t>, algol60).</a:t>
            </a:r>
          </a:p>
          <a:p>
            <a:r>
              <a:rPr lang="en-US" altLang="ja-JP" sz="2800" dirty="0"/>
              <a:t>l</a:t>
            </a:r>
            <a:r>
              <a:rPr lang="en-US" altLang="ja-JP" sz="2800" dirty="0" smtClean="0"/>
              <a:t>ink(algol60, </a:t>
            </a:r>
            <a:r>
              <a:rPr lang="en-US" altLang="ja-JP" sz="2800" dirty="0" err="1" smtClean="0"/>
              <a:t>cpl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cpl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bcpl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c).</a:t>
            </a:r>
          </a:p>
          <a:p>
            <a:r>
              <a:rPr kumimoji="1" lang="en-US" altLang="ja-JP" sz="2800" dirty="0" smtClean="0"/>
              <a:t>link(c,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link(algol60, simula67).</a:t>
            </a:r>
          </a:p>
          <a:p>
            <a:r>
              <a:rPr kumimoji="1" lang="en-US" altLang="ja-JP" sz="2800" dirty="0" smtClean="0"/>
              <a:t>link(simula67,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</a:t>
            </a:r>
            <a:r>
              <a:rPr lang="en-US" altLang="ja-JP" sz="2800" dirty="0" smtClean="0"/>
              <a:t>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 smtClean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query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….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 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…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/>
              <a:t>?</a:t>
            </a:r>
            <a:endParaRPr lang="en-US" altLang="ja-JP" sz="2800" dirty="0" smtClean="0"/>
          </a:p>
          <a:p>
            <a:r>
              <a:rPr lang="en-US" altLang="ja-JP" sz="2800" dirty="0" smtClean="0"/>
              <a:t>Queries are also called </a:t>
            </a:r>
            <a:r>
              <a:rPr lang="en-US" altLang="ja-JP" sz="2800" i="1" dirty="0" smtClean="0"/>
              <a:t>goals</a:t>
            </a:r>
            <a:r>
              <a:rPr lang="en-US" altLang="ja-JP" sz="2800" dirty="0" smtClean="0"/>
              <a:t>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Terms in a query may be called as </a:t>
            </a:r>
            <a:r>
              <a:rPr lang="en-US" altLang="ja-JP" sz="2800" i="1" dirty="0" err="1" smtClean="0"/>
              <a:t>subgoals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(ex.) 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</a:t>
            </a:r>
            <a:r>
              <a:rPr kumimoji="1" lang="en-US" altLang="ja-JP" sz="2800" i="1" dirty="0" smtClean="0"/>
              <a:t>yes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</a:t>
            </a:r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   M=</a:t>
            </a:r>
            <a:r>
              <a:rPr lang="en-US" altLang="ja-JP" sz="2800" i="1" dirty="0" err="1" smtClean="0"/>
              <a:t>bcpl</a:t>
            </a:r>
            <a:endParaRPr lang="en-US" altLang="ja-JP" sz="2800" i="1" dirty="0" smtClean="0"/>
          </a:p>
          <a:p>
            <a:r>
              <a:rPr kumimoji="1" lang="en-US" altLang="ja-JP" sz="2400" dirty="0" smtClean="0"/>
              <a:t>By typing </a:t>
            </a:r>
            <a:r>
              <a:rPr lang="en-US" altLang="ja-JP" sz="2400" dirty="0" smtClean="0"/>
              <a:t>return here, Prolog responds with yes to indicate that there might be more solutions and immediately prompts for the next query. By </a:t>
            </a:r>
            <a:r>
              <a:rPr lang="en-US" altLang="ja-JP" sz="2400" smtClean="0"/>
              <a:t>typing </a:t>
            </a:r>
            <a:r>
              <a:rPr lang="en-US" altLang="ja-JP" sz="2400" smtClean="0"/>
              <a:t>;, </a:t>
            </a:r>
            <a:r>
              <a:rPr lang="en-US" altLang="ja-JP" sz="2400" dirty="0" smtClean="0"/>
              <a:t>Prolog responds with another solution or with no to indicate that no further solutions can be found.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Is there any L and M satisfying link(algol60,L) </a:t>
            </a:r>
            <a:r>
              <a:rPr kumimoji="1" lang="en-US" altLang="ja-JP" sz="2400" dirty="0" err="1" smtClean="0"/>
              <a:t>andlink</a:t>
            </a:r>
            <a:r>
              <a:rPr kumimoji="1" lang="en-US" altLang="ja-JP" sz="2400" dirty="0" smtClean="0"/>
              <a:t>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bcpl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 smtClean="0"/>
              <a:t> 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M=smalltalk80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/>
              <a:t> </a:t>
            </a:r>
            <a:r>
              <a:rPr lang="en-US" altLang="ja-JP" sz="2800" i="1" dirty="0" smtClean="0"/>
              <a:t>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Prolog found there are no more solutions it responds with </a:t>
            </a:r>
            <a:r>
              <a:rPr kumimoji="1" lang="en-US" altLang="ja-JP" sz="2400" i="1" dirty="0" smtClean="0"/>
              <a:t>yes</a:t>
            </a:r>
            <a:r>
              <a:rPr kumimoji="1" lang="en-US" altLang="ja-JP" sz="2400" dirty="0" smtClean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 smtClean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rule </a:t>
            </a:r>
            <a:r>
              <a:rPr lang="en-US" altLang="ja-JP" sz="2800" dirty="0" smtClean="0"/>
              <a:t>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 :-  </a:t>
            </a:r>
            <a:r>
              <a:rPr lang="en-US" altLang="ja-JP" sz="2800" dirty="0" smtClean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?</a:t>
            </a:r>
            <a:endParaRPr lang="en-US" altLang="ja-JP" sz="2800" dirty="0"/>
          </a:p>
          <a:p>
            <a:r>
              <a:rPr lang="en-US" altLang="ja-JP" sz="2800" dirty="0" smtClean="0"/>
              <a:t>The term to the left of the :- is called a </a:t>
            </a:r>
            <a:r>
              <a:rPr lang="en-US" altLang="ja-JP" sz="2800" i="1" dirty="0" smtClean="0"/>
              <a:t>head</a:t>
            </a:r>
            <a:r>
              <a:rPr lang="en-US" altLang="ja-JP" sz="2800" dirty="0" smtClean="0"/>
              <a:t> and the </a:t>
            </a:r>
            <a:r>
              <a:rPr lang="en-US" altLang="ja-JP" sz="2800" dirty="0" err="1" smtClean="0"/>
              <a:t>temrs</a:t>
            </a:r>
            <a:r>
              <a:rPr lang="en-US" altLang="ja-JP" sz="2800" dirty="0" smtClean="0"/>
              <a:t> to the right of the :- is called a </a:t>
            </a:r>
            <a:r>
              <a:rPr lang="en-US" altLang="ja-JP" sz="2800" i="1" dirty="0" smtClean="0"/>
              <a:t>conditions </a:t>
            </a:r>
            <a:r>
              <a:rPr lang="en-US" altLang="ja-JP" sz="2800" dirty="0" smtClean="0"/>
              <a:t>or </a:t>
            </a:r>
            <a:r>
              <a:rPr lang="en-US" altLang="ja-JP" sz="2800" i="1" dirty="0" smtClean="0"/>
              <a:t>bodies</a:t>
            </a:r>
            <a:r>
              <a:rPr lang="en-US" altLang="ja-JP" sz="2800" dirty="0" smtClean="0"/>
              <a:t>. A fact is a special case of a rule and has a head and no conditions.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path</a:t>
            </a:r>
            <a:r>
              <a:rPr lang="en-US" altLang="ja-JP" sz="2800" dirty="0"/>
              <a:t>(L,L).</a:t>
            </a:r>
          </a:p>
          <a:p>
            <a:r>
              <a:rPr lang="en-US" altLang="ja-JP" sz="2800" dirty="0" smtClean="0"/>
              <a:t>    path</a:t>
            </a:r>
            <a:r>
              <a:rPr lang="en-US" altLang="ja-JP" sz="2800" dirty="0"/>
              <a:t>(L,M) :- link(L,X), path(X,M) .</a:t>
            </a:r>
            <a:endParaRPr lang="ja-JP" altLang="en-US" sz="2800" dirty="0"/>
          </a:p>
          <a:p>
            <a:r>
              <a:rPr lang="en-US" altLang="ja-JP" sz="2800" dirty="0" smtClean="0"/>
              <a:t>defines a relation </a:t>
            </a:r>
            <a:r>
              <a:rPr lang="en-US" altLang="ja-JP" sz="2800" i="1" dirty="0" smtClean="0"/>
              <a:t>path</a:t>
            </a:r>
            <a:r>
              <a:rPr lang="en-US" altLang="ja-JP" sz="2800" dirty="0" smtClean="0"/>
              <a:t>. The fact path(L,L) represents that for every L, path(L,L) holds. The rule path</a:t>
            </a:r>
            <a:r>
              <a:rPr lang="en-US" altLang="ja-JP" sz="2800" dirty="0"/>
              <a:t>(L,M) :- link(L,X), path(X,M</a:t>
            </a:r>
            <a:r>
              <a:rPr lang="en-US" altLang="ja-JP" sz="2800" dirty="0" smtClean="0"/>
              <a:t>). represents that for every L and M, path(L, M) holds when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there exists X satisfying link(L,X)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answers </a:t>
            </a:r>
            <a:r>
              <a:rPr kumimoji="1" lang="en-US" altLang="ja-JP" sz="2800" i="1" dirty="0" smtClean="0"/>
              <a:t>no</a:t>
            </a:r>
            <a:r>
              <a:rPr kumimoji="1" lang="en-US" altLang="ja-JP" sz="2800" dirty="0" smtClean="0"/>
              <a:t> to a query if it fails to satisfy the query.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(ex.)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 smtClean="0"/>
              <a:t>              no</a:t>
            </a:r>
          </a:p>
          <a:p>
            <a:r>
              <a:rPr kumimoji="1" lang="en-US" altLang="ja-JP" sz="2800" dirty="0" smtClean="0"/>
              <a:t>The not operator (¥+ in Prolog) represents negation as failure rather than logical negation. A query </a:t>
            </a:r>
            <a:r>
              <a:rPr lang="en-US" altLang="ja-JP" sz="2800" dirty="0" smtClean="0"/>
              <a:t>¥+</a:t>
            </a:r>
            <a:r>
              <a:rPr kumimoji="1" lang="en-US" altLang="ja-JP" sz="2800" dirty="0" smtClean="0"/>
              <a:t>(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true if the system fails to deduce 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.</a:t>
            </a:r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 smtClean="0"/>
              <a:t>fortran</a:t>
            </a:r>
            <a:endParaRPr lang="en-US" altLang="ja-JP" sz="2800" i="1" dirty="0" smtClean="0"/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</a:t>
            </a:r>
            <a:r>
              <a:rPr lang="en-US" altLang="ja-JP" sz="2800" i="1" dirty="0" err="1" smtClean="0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smtClean="0"/>
              <a:t>algol60</a:t>
            </a:r>
            <a:endParaRPr lang="en-US" altLang="ja-JP" sz="2800" i="1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 smtClean="0"/>
              <a:t>   L=c</a:t>
            </a:r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=simula67 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 smtClean="0"/>
              <a:t>    </a:t>
            </a:r>
            <a:r>
              <a:rPr lang="en-US" altLang="ja-JP" sz="2800" i="1" dirty="0"/>
              <a:t>M=c </a:t>
            </a:r>
            <a:endParaRPr lang="en-US" altLang="ja-JP" sz="2800" i="1" dirty="0" smtClean="0"/>
          </a:p>
          <a:p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N=</a:t>
            </a:r>
            <a:r>
              <a:rPr kumimoji="1"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no</a:t>
            </a:r>
          </a:p>
          <a:p>
            <a:r>
              <a:rPr kumimoji="1"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Deduction in Prolog is based on the concept of unification; the two terms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and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unify</a:t>
            </a:r>
            <a:r>
              <a:rPr kumimoji="1" lang="en-US" altLang="ja-JP" sz="2800" dirty="0" smtClean="0"/>
              <a:t> if they have a common instance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Unification is to obtain most general unifier for given two terms. </a:t>
            </a:r>
          </a:p>
          <a:p>
            <a:r>
              <a:rPr kumimoji="1" lang="en-US" altLang="ja-JP" sz="2800" dirty="0" smtClean="0"/>
              <a:t>Unification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(ex.) </a:t>
            </a:r>
            <a:r>
              <a:rPr lang="en-US" altLang="ja-JP" sz="2400" i="1" dirty="0" smtClean="0"/>
              <a:t>?</a:t>
            </a:r>
            <a:r>
              <a:rPr lang="en-US" altLang="ja-JP" sz="2400" i="1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(Reference1) John </a:t>
            </a:r>
            <a:r>
              <a:rPr lang="en-US" altLang="ja-JP" sz="2400" dirty="0"/>
              <a:t>A. Robinson. </a:t>
            </a:r>
            <a:r>
              <a:rPr lang="en-US" altLang="ja-JP" sz="2400" dirty="0" smtClean="0"/>
              <a:t>“A </a:t>
            </a:r>
            <a:r>
              <a:rPr lang="en-US" altLang="ja-JP" sz="2400" dirty="0"/>
              <a:t>machine-oriented logic based on the resolution </a:t>
            </a:r>
            <a:r>
              <a:rPr lang="en-US" altLang="ja-JP" sz="2400" dirty="0" smtClean="0"/>
              <a:t>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</a:t>
            </a:r>
            <a:r>
              <a:rPr lang="en-US" altLang="ja-JP" sz="2400" dirty="0" smtClean="0"/>
              <a:t>.</a:t>
            </a:r>
          </a:p>
          <a:p>
            <a:r>
              <a:rPr lang="en-US" altLang="ja-JP" sz="2400" dirty="0" smtClean="0"/>
              <a:t>(Referece2) Alberto </a:t>
            </a:r>
            <a:r>
              <a:rPr lang="en-US" altLang="ja-JP" sz="2400" dirty="0" err="1" smtClean="0"/>
              <a:t>Martelli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Ugo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Montanari</a:t>
            </a:r>
            <a:r>
              <a:rPr lang="en-US" altLang="ja-JP" sz="2400" dirty="0" smtClean="0"/>
              <a:t>, “An efficient unification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lgorithm”, </a:t>
            </a:r>
            <a:r>
              <a:rPr lang="en-US" altLang="ja-JP" sz="2400" i="1" dirty="0" smtClean="0"/>
              <a:t>ACM TOPLAS </a:t>
            </a:r>
            <a:r>
              <a:rPr lang="en-US" altLang="ja-JP" sz="2400" dirty="0" smtClean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term </a:t>
            </a:r>
            <a:r>
              <a:rPr lang="en-US" altLang="ja-JP" sz="2800" i="1" dirty="0" smtClean="0"/>
              <a:t>U</a:t>
            </a:r>
            <a:r>
              <a:rPr lang="en-US" altLang="ja-JP" sz="2800" dirty="0" smtClean="0"/>
              <a:t> is an instance of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, if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 = </a:t>
            </a:r>
            <a:r>
              <a:rPr kumimoji="1" lang="en-US" altLang="ja-JP" sz="2800" i="1" dirty="0" err="1" smtClean="0"/>
              <a:t>Tσ</a:t>
            </a:r>
            <a:r>
              <a:rPr kumimoji="1" lang="en-US" altLang="ja-JP" sz="2800" dirty="0" smtClean="0"/>
              <a:t> for some substitution </a:t>
            </a:r>
            <a:r>
              <a:rPr lang="en-US" altLang="ja-JP" sz="2800" i="1" dirty="0" err="1" smtClean="0"/>
              <a:t>σ</a:t>
            </a:r>
            <a:r>
              <a:rPr lang="en-US" altLang="ja-JP" sz="2800" i="1" dirty="0" smtClean="0"/>
              <a:t>. </a:t>
            </a:r>
          </a:p>
          <a:p>
            <a:r>
              <a:rPr lang="en-US" altLang="ja-JP" sz="2800" dirty="0" smtClean="0"/>
              <a:t>(ex1)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f(</a:t>
            </a:r>
            <a:r>
              <a:rPr lang="en-US" altLang="ja-JP" sz="2800" dirty="0" err="1" smtClean="0"/>
              <a:t>X,b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(ex2)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f(</a:t>
            </a:r>
            <a:r>
              <a:rPr lang="en-US" altLang="ja-JP" sz="2800" dirty="0" err="1" smtClean="0"/>
              <a:t>a,Y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(ex3) The term g(</a:t>
            </a:r>
            <a:r>
              <a:rPr lang="en-US" altLang="ja-JP" sz="2800" dirty="0" err="1" smtClean="0"/>
              <a:t>a,a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(ex4) The term g(h(b),h(b))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g(X,X).</a:t>
            </a:r>
          </a:p>
          <a:p>
            <a:r>
              <a:rPr lang="en-US" altLang="ja-JP" sz="2800" dirty="0" smtClean="0"/>
              <a:t>(ex5) The term g(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</a:t>
            </a:r>
            <a:r>
              <a:rPr lang="en-US" altLang="ja-JP" sz="2800" i="1" dirty="0" smtClean="0"/>
              <a:t>not</a:t>
            </a:r>
            <a:r>
              <a:rPr lang="en-US" altLang="ja-JP" sz="2800" dirty="0" smtClean="0"/>
              <a:t> an instance of the term g(X,X).</a:t>
            </a:r>
            <a:endParaRPr lang="en-US" altLang="ja-JP" sz="2800" dirty="0"/>
          </a:p>
          <a:p>
            <a:r>
              <a:rPr lang="en-US" altLang="ja-JP" sz="2800" dirty="0" smtClean="0"/>
              <a:t>We say terms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 </a:t>
            </a:r>
            <a:r>
              <a:rPr lang="en-US" altLang="ja-JP" sz="2800" i="1" dirty="0" smtClean="0"/>
              <a:t>unify</a:t>
            </a:r>
            <a:r>
              <a:rPr lang="en-US" altLang="ja-JP" sz="2800" dirty="0" smtClean="0"/>
              <a:t> if they have a same instance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Occurs che</a:t>
            </a:r>
            <a:r>
              <a:rPr lang="en-US" altLang="ja-JP" dirty="0" smtClean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When we unify a variable </a:t>
            </a:r>
            <a:r>
              <a:rPr kumimoji="1" lang="en-US" altLang="ja-JP" sz="2800" i="1" dirty="0" smtClean="0"/>
              <a:t>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a </a:t>
            </a:r>
            <a:r>
              <a:rPr kumimoji="1" lang="en-US" altLang="ja-JP" sz="2800" dirty="0" smtClean="0"/>
              <a:t>term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 smtClean="0"/>
              <a:t>, checking whether or not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appears in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said to be </a:t>
            </a:r>
            <a:r>
              <a:rPr kumimoji="1" lang="en-US" altLang="ja-JP" sz="2800" i="1" dirty="0" smtClean="0"/>
              <a:t>occurs check</a:t>
            </a:r>
            <a:r>
              <a:rPr kumimoji="1" lang="en-US" altLang="ja-JP" sz="2800" dirty="0" smtClean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</a:t>
            </a:r>
            <a:r>
              <a:rPr lang="en-US" altLang="ja-JP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 </a:t>
            </a:r>
            <a:r>
              <a:rPr lang="en-US" altLang="ja-JP" sz="2800" i="1" dirty="0" smtClean="0"/>
              <a:t>E = [</a:t>
            </a:r>
            <a:r>
              <a:rPr lang="en-US" altLang="ja-JP" sz="2800" i="1" dirty="0" err="1" smtClean="0"/>
              <a:t>a,b,a,b,a,b,a,b,a,b</a:t>
            </a:r>
            <a:r>
              <a:rPr lang="en-US" altLang="ja-JP" sz="2800" i="1" dirty="0" smtClean="0"/>
              <a:t>,…]</a:t>
            </a:r>
          </a:p>
          <a:p>
            <a:r>
              <a:rPr lang="en-US" altLang="ja-JP" sz="2800" dirty="0" smtClean="0"/>
              <a:t>For append</a:t>
            </a:r>
            <a:r>
              <a:rPr lang="en-US" altLang="ja-JP" sz="2800" dirty="0"/>
              <a:t>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</a:t>
            </a:r>
            <a:r>
              <a:rPr lang="en-US" altLang="ja-JP" sz="2800" dirty="0" smtClean="0"/>
              <a:t>) to unify with </a:t>
            </a:r>
            <a:r>
              <a:rPr lang="en-US" altLang="ja-JP" sz="2800" dirty="0"/>
              <a:t>append([ ], Y, Y</a:t>
            </a:r>
            <a:r>
              <a:rPr lang="en-US" altLang="ja-JP" sz="2800" dirty="0" smtClean="0"/>
              <a:t>), Y must unify with the terms E and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When we attempt to substitute </a:t>
            </a:r>
            <a:r>
              <a:rPr lang="en-US" altLang="ja-JP" sz="2800" dirty="0"/>
              <a:t>[</a:t>
            </a:r>
            <a:r>
              <a:rPr lang="en-US" altLang="ja-JP" sz="2800" dirty="0" err="1"/>
              <a:t>a,b|E</a:t>
            </a:r>
            <a:r>
              <a:rPr lang="en-US" altLang="ja-JP" sz="2800" dirty="0" smtClean="0"/>
              <a:t>] for E, we obtain</a:t>
            </a:r>
          </a:p>
          <a:p>
            <a:r>
              <a:rPr lang="en-US" altLang="ja-JP" sz="2800" dirty="0" smtClean="0"/>
              <a:t>    E =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a,b,a,b,a,b|E</a:t>
            </a:r>
            <a:r>
              <a:rPr lang="en-US" altLang="ja-JP" sz="2800" dirty="0" smtClean="0"/>
              <a:t>] = …</a:t>
            </a:r>
          </a:p>
          <a:p>
            <a:r>
              <a:rPr lang="en-US" altLang="ja-JP" sz="2800" dirty="0" smtClean="0"/>
              <a:t>Some variants of Prolog like GNU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 smtClean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=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=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does unification of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and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endParaRPr lang="en-US" altLang="ja-JP" sz="2800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  </a:t>
            </a:r>
            <a:r>
              <a:rPr lang="en-US" altLang="ja-JP" sz="2800" i="1" dirty="0" smtClean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 smtClean="0"/>
              <a:t>s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 is </a:t>
            </a:r>
            <a:r>
              <a:rPr lang="en-US" altLang="ja-JP" sz="2800" i="1" dirty="0" smtClean="0"/>
              <a:t>e</a:t>
            </a:r>
            <a:r>
              <a:rPr kumimoji="1" lang="en-US" altLang="ja-JP" sz="2800" dirty="0" smtClean="0"/>
              <a:t> does unification of the result of evaluating the expression 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and the term T. 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</a:t>
            </a:r>
            <a:r>
              <a:rPr kumimoji="1" lang="en-US" altLang="ja-JP" sz="2800" i="1" dirty="0" smtClean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 smtClean="0"/>
              <a:t>What is new in </a:t>
            </a:r>
            <a:r>
              <a:rPr lang="en-US" altLang="ja-JP" dirty="0" smtClean="0"/>
              <a:t>logic programming </a:t>
            </a:r>
            <a:r>
              <a:rPr kumimoji="1" lang="en-US" altLang="ja-JP" dirty="0" smtClean="0"/>
              <a:t>is that in the process of deduction some values are computed. </a:t>
            </a:r>
          </a:p>
          <a:p>
            <a:r>
              <a:rPr lang="en-US" altLang="ja-JP" dirty="0" smtClean="0"/>
              <a:t>Based on the syntax of first-order logic</a:t>
            </a:r>
            <a:endParaRPr lang="ja-JP" altLang="en-US" dirty="0" smtClean="0"/>
          </a:p>
          <a:p>
            <a:r>
              <a:rPr lang="en-US" altLang="ja-JP" dirty="0" smtClean="0"/>
              <a:t>Prolog (1973) --- firstly used for natural language processing </a:t>
            </a:r>
          </a:p>
          <a:p>
            <a:r>
              <a:rPr lang="en-US" altLang="ja-JP" dirty="0" smtClean="0"/>
              <a:t>Robert Kowalski: “algorithm = logic + control”</a:t>
            </a:r>
          </a:p>
          <a:p>
            <a:r>
              <a:rPr lang="en-US" altLang="ja-JP" dirty="0" smtClean="0"/>
              <a:t>Alain </a:t>
            </a:r>
            <a:r>
              <a:rPr lang="en-US" altLang="ja-JP" dirty="0" err="1" smtClean="0"/>
              <a:t>Colmerauer</a:t>
            </a:r>
            <a:r>
              <a:rPr lang="en-US" altLang="ja-JP" dirty="0" smtClean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Prolog</a:t>
            </a:r>
            <a:r>
              <a:rPr kumimoji="1" lang="en-US" altLang="ja-JP" dirty="0" smtClean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Each node represents a goal.</a:t>
            </a:r>
          </a:p>
          <a:p>
            <a:r>
              <a:rPr lang="en-US" altLang="ja-JP" dirty="0" smtClean="0"/>
              <a:t>Each node has children, one for the rules that can be applied to the left most </a:t>
            </a:r>
            <a:r>
              <a:rPr lang="en-US" altLang="ja-JP" dirty="0" err="1" smtClean="0"/>
              <a:t>subgoal</a:t>
            </a:r>
            <a:r>
              <a:rPr lang="en-US" altLang="ja-JP" dirty="0"/>
              <a:t> </a:t>
            </a:r>
            <a:r>
              <a:rPr lang="en-US" altLang="ja-JP" dirty="0" smtClean="0"/>
              <a:t>in the node. The order of children is the same as the order of the rules. </a:t>
            </a:r>
          </a:p>
          <a:p>
            <a:r>
              <a:rPr lang="en-US" altLang="ja-JP" dirty="0" smtClean="0"/>
              <a:t>Computation in Prolog</a:t>
            </a:r>
            <a:r>
              <a:rPr lang="en-US" altLang="ja-JP" dirty="0"/>
              <a:t> </a:t>
            </a:r>
            <a:r>
              <a:rPr lang="en-US" altLang="ja-JP" dirty="0" smtClean="0"/>
              <a:t>proceeds by searching Prolog</a:t>
            </a:r>
            <a:r>
              <a:rPr lang="en-US" altLang="ja-JP" dirty="0"/>
              <a:t> </a:t>
            </a:r>
            <a:r>
              <a:rPr lang="en-US" altLang="ja-JP" dirty="0" smtClean="0"/>
              <a:t>search tree in depth-first order. When it arrives at an empty node (i.e., a node that has no goal), it responds with the solution. When it arrives at a non-empty node that has no children, it backtracks. 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04" y="235581"/>
            <a:ext cx="1128964" cy="979905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(Ex.)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970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Cut ! cuts some portion of Prolog search tree and reduces time for computation. </a:t>
            </a:r>
          </a:p>
          <a:p>
            <a:r>
              <a:rPr lang="en-US" altLang="ja-JP" sz="2400" dirty="0" smtClean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B</a:t>
            </a:r>
            <a:r>
              <a:rPr kumimoji="1" lang="en-US" altLang="ja-JP" sz="2400" dirty="0" smtClean="0"/>
              <a:t> :-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, !,</a:t>
            </a:r>
            <a:r>
              <a:rPr kumimoji="1" lang="en-US" altLang="ja-JP" sz="2400" i="1" dirty="0" smtClean="0"/>
              <a:t> 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+1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err="1" smtClean="0"/>
              <a:t>C</a:t>
            </a:r>
            <a:r>
              <a:rPr kumimoji="1" lang="en-US" altLang="ja-JP" sz="2400" i="1" baseline="-25000" dirty="0" err="1" smtClean="0"/>
              <a:t>k</a:t>
            </a:r>
            <a:endParaRPr kumimoji="1" lang="en-US" altLang="ja-JP" sz="2400" i="1" baseline="-25000" dirty="0" smtClean="0"/>
          </a:p>
          <a:p>
            <a:r>
              <a:rPr kumimoji="1" lang="en-US" altLang="ja-JP" sz="2400" dirty="0" smtClean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kumimoji="1" lang="en-US" altLang="ja-JP" sz="2400" dirty="0" smtClean="0"/>
              <a:t>b :- !, c.</a:t>
            </a:r>
          </a:p>
          <a:p>
            <a:r>
              <a:rPr lang="en-US" altLang="ja-JP" sz="2400" dirty="0" smtClean="0"/>
              <a:t>b :- d.</a:t>
            </a:r>
          </a:p>
          <a:p>
            <a:r>
              <a:rPr lang="en-US" altLang="ja-JP" sz="2400" dirty="0"/>
              <a:t>c :- </a:t>
            </a:r>
            <a:r>
              <a:rPr lang="en-US" altLang="ja-JP" sz="2400" dirty="0" smtClean="0"/>
              <a:t>fail.</a:t>
            </a:r>
            <a:endParaRPr lang="en-US" altLang="ja-JP" sz="2400" dirty="0"/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X=2</a:t>
            </a:r>
            <a:endParaRPr lang="en-US" altLang="ja-JP" sz="2400" i="1" dirty="0" smtClean="0"/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! cuts the portion of Prolog search tree that does not have solutions. This kind of cuts are called </a:t>
            </a:r>
            <a:r>
              <a:rPr lang="en-US" altLang="ja-JP" sz="2800" i="1" dirty="0" smtClean="0"/>
              <a:t>green cuts</a:t>
            </a:r>
            <a:r>
              <a:rPr lang="en-US" altLang="ja-JP" sz="2800" dirty="0" smtClean="0"/>
              <a:t>. Others are called </a:t>
            </a:r>
            <a:r>
              <a:rPr lang="en-US" altLang="ja-JP" sz="2800" i="1" dirty="0" smtClean="0"/>
              <a:t>red cuts</a:t>
            </a:r>
            <a:r>
              <a:rPr lang="en-US" altLang="ja-JP" sz="2800" dirty="0" smtClean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n</a:t>
            </a:r>
            <a:r>
              <a:rPr kumimoji="1" lang="en-US" altLang="ja-JP" dirty="0" smtClean="0"/>
              <a:t>ot 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not operator in Prolog is ¥+, which is defined by using cut as follows.</a:t>
            </a:r>
          </a:p>
          <a:p>
            <a:r>
              <a:rPr lang="en-US" altLang="ja-JP" sz="2800" dirty="0" smtClean="0"/>
              <a:t>¥+(X) :- X, !, fail.</a:t>
            </a:r>
          </a:p>
          <a:p>
            <a:r>
              <a:rPr lang="en-US" altLang="ja-JP" sz="2800" dirty="0" smtClean="0"/>
              <a:t>¥+(_).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X=2, ¥+(X=1).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X=2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endParaRPr lang="en-US" altLang="ja-JP" sz="2800" i="1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¥+(X=1), X=2.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lang="ja-JP" altLang="en-US" sz="2800" i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6444" y="2382174"/>
            <a:ext cx="501041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X=2</a:t>
            </a:r>
            <a:r>
              <a:rPr lang="en-US" altLang="ja-JP" sz="2400" dirty="0" smtClean="0"/>
              <a:t> succeeds with 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being 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¥+(2=1)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becomes a goal. Next, </a:t>
            </a:r>
            <a:r>
              <a:rPr kumimoji="1" lang="en-US" altLang="ja-JP" sz="2400" dirty="0" smtClean="0"/>
              <a:t>2=1, !, fail becomes a goal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kumimoji="1" lang="en-US" altLang="ja-JP" sz="2400" dirty="0" smtClean="0"/>
              <a:t>2=1 fails. So the second rule of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¥+ is tried and ¥+(2=1) succeeds. Thus the overall query succeeds with X being 2. </a:t>
            </a:r>
            <a:endParaRPr kumimoji="1" lang="ja-JP" altLang="en-US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55019" y="4806942"/>
            <a:ext cx="5207766" cy="193899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X=1, !, fail, X=2 becomes a goal. X=1 succeeds with 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being 1, !</a:t>
            </a:r>
            <a:r>
              <a:rPr lang="en-US" altLang="ja-JP" sz="2400" dirty="0"/>
              <a:t> s</a:t>
            </a:r>
            <a:r>
              <a:rPr lang="en-US" altLang="ja-JP" sz="2400" dirty="0" smtClean="0"/>
              <a:t>ucceeds, and fail fails. Then by the existence of !, ¥+(X=1) fails without trying the second rule of ¥+, and the overall query fails. </a:t>
            </a:r>
            <a:endParaRPr kumimoji="1" lang="ja-JP" altLang="en-US" sz="2400" dirty="0"/>
          </a:p>
        </p:txBody>
      </p:sp>
      <p:sp>
        <p:nvSpPr>
          <p:cNvPr id="4" name="左矢印 3"/>
          <p:cNvSpPr/>
          <p:nvPr/>
        </p:nvSpPr>
        <p:spPr>
          <a:xfrm rot="19537887">
            <a:off x="3040842" y="3174015"/>
            <a:ext cx="662762" cy="3256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矢印 6"/>
          <p:cNvSpPr/>
          <p:nvPr/>
        </p:nvSpPr>
        <p:spPr>
          <a:xfrm rot="19978724">
            <a:off x="2770247" y="4937746"/>
            <a:ext cx="662762" cy="36186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66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 smtClean="0"/>
              <a:t>Logic --- </a:t>
            </a:r>
            <a:r>
              <a:rPr lang="en-US" altLang="ja-JP" dirty="0" smtClean="0"/>
              <a:t>the </a:t>
            </a:r>
            <a:r>
              <a:rPr lang="en-US" altLang="ja-JP" dirty="0"/>
              <a:t>facts and rules specifying what the algorithm </a:t>
            </a:r>
            <a:r>
              <a:rPr lang="en-US" altLang="ja-JP" dirty="0" smtClean="0"/>
              <a:t>does (programmers write)</a:t>
            </a:r>
            <a:endParaRPr kumimoji="1" lang="en-US" altLang="ja-JP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 smtClean="0"/>
              <a:t>Control --- </a:t>
            </a:r>
            <a:r>
              <a:rPr lang="en-US" altLang="ja-JP" dirty="0"/>
              <a:t>how the algorithm can be </a:t>
            </a:r>
            <a:r>
              <a:rPr lang="en-US" altLang="ja-JP" dirty="0" smtClean="0"/>
              <a:t>implemented (provided by languages)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Referecnce</a:t>
            </a:r>
            <a:r>
              <a:rPr lang="en-US" altLang="ja-JP" sz="2400" dirty="0" smtClean="0"/>
              <a:t>) R</a:t>
            </a:r>
            <a:r>
              <a:rPr lang="en-US" altLang="ja-JP" sz="2400" dirty="0"/>
              <a:t>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</a:t>
            </a:r>
            <a:r>
              <a:rPr lang="en-US" altLang="ja-JP" sz="2400" dirty="0" smtClean="0"/>
              <a:t>436, 1979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has several dialect</a:t>
            </a:r>
            <a:r>
              <a:rPr lang="en-US" altLang="ja-JP" sz="2800" dirty="0" smtClean="0"/>
              <a:t>s and each of them has their own control. Edinburgh Prolog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de facto standard dialect and made a big influence on the ISO Prolog.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Non-syntactic differences between dialects can be illustrated by a family of equations: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algorithm</a:t>
            </a:r>
            <a:r>
              <a:rPr lang="en-US" altLang="ja-JP" sz="2800" i="1" baseline="-25000" dirty="0" err="1" smtClean="0"/>
              <a:t>D</a:t>
            </a:r>
            <a:r>
              <a:rPr lang="en-US" altLang="ja-JP" sz="2800" dirty="0" smtClean="0"/>
              <a:t> = logic  + </a:t>
            </a:r>
            <a:r>
              <a:rPr lang="en-US" altLang="ja-JP" sz="2800" dirty="0" err="1" smtClean="0"/>
              <a:t>control</a:t>
            </a:r>
            <a:r>
              <a:rPr lang="en-US" altLang="ja-JP" sz="2800" i="1" baseline="-25000" dirty="0" err="1" smtClean="0"/>
              <a:t>D</a:t>
            </a:r>
            <a:endParaRPr lang="en-US" altLang="ja-JP" sz="28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Use relations instead of functions.</a:t>
            </a:r>
          </a:p>
          <a:p>
            <a:r>
              <a:rPr lang="en-US" altLang="ja-JP" dirty="0" smtClean="0"/>
              <a:t>Relation is a table with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≥ 0 columns and a possibly infinite set of rows</a:t>
            </a:r>
            <a:r>
              <a:rPr lang="en-US" altLang="ja-JP" i="1" dirty="0" smtClean="0"/>
              <a:t>.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tuple (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…, </a:t>
            </a:r>
            <a:r>
              <a:rPr lang="en-US" altLang="ja-JP" i="1" dirty="0" smtClean="0"/>
              <a:t>a</a:t>
            </a:r>
            <a:r>
              <a:rPr lang="en-US" altLang="ja-JP" i="1" baseline="-25000" dirty="0" smtClean="0"/>
              <a:t>n</a:t>
            </a:r>
            <a:r>
              <a:rPr lang="en-US" altLang="ja-JP" dirty="0" smtClean="0"/>
              <a:t>) is </a:t>
            </a:r>
            <a:r>
              <a:rPr lang="en-US" altLang="ja-JP" i="1" dirty="0" smtClean="0"/>
              <a:t>in</a:t>
            </a:r>
            <a:r>
              <a:rPr lang="en-US" altLang="ja-JP" dirty="0" smtClean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 example: </a:t>
            </a:r>
            <a:r>
              <a:rPr lang="en-US" altLang="ja-JP" dirty="0" smtClean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/>
                <a:gridCol w="2040791"/>
                <a:gridCol w="2040791"/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relation </a:t>
            </a:r>
            <a:r>
              <a:rPr lang="en-US" altLang="ja-JP" sz="2800" i="1" dirty="0" smtClean="0"/>
              <a:t>append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set of tuples of the form 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) where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 consists of the elements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followed by the elements of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. Relations are also called predicates because a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 can be thought of a test of the form “Is a given tuple in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?”</a:t>
            </a:r>
          </a:p>
          <a:p>
            <a:r>
              <a:rPr lang="en-US" altLang="ja-JP" sz="2800" dirty="0" smtClean="0"/>
              <a:t>(ex.)  ([a],[b],[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5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Relations are described as rules of the form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:-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…,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</a:t>
            </a:r>
            <a:r>
              <a:rPr lang="en-US" altLang="ja-JP" sz="2800" dirty="0" smtClean="0"/>
              <a:t>), which corresponds to the logical expression:</a:t>
            </a:r>
            <a:r>
              <a:rPr lang="en-US" altLang="ja-JP" sz="2800" i="1" dirty="0" smtClean="0"/>
              <a:t>  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P</a:t>
            </a:r>
            <a:r>
              <a:rPr lang="en-US" altLang="ja-JP" sz="2800" dirty="0" smtClean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.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k</a:t>
            </a:r>
            <a:r>
              <a:rPr lang="en-US" altLang="ja-JP" sz="2800" dirty="0" smtClean="0"/>
              <a:t> ≥ 0)</a:t>
            </a:r>
          </a:p>
          <a:p>
            <a:r>
              <a:rPr lang="en-US" altLang="ja-JP" sz="2800" dirty="0" smtClean="0"/>
              <a:t>This means that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holds when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hold (</a:t>
            </a:r>
            <a:r>
              <a:rPr lang="en-US" altLang="ja-JP" sz="2800" i="1" dirty="0" smtClean="0"/>
              <a:t>declarative interpretation</a:t>
            </a:r>
            <a:r>
              <a:rPr lang="en-US" altLang="ja-JP" sz="2800" dirty="0" smtClean="0"/>
              <a:t>). We consider this as follows: In order to establish (or deduce)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establish</a:t>
            </a:r>
            <a:r>
              <a:rPr lang="en-US" altLang="ja-JP" sz="2800" i="1" dirty="0" smtClean="0"/>
              <a:t> 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procedural interpretation</a:t>
            </a:r>
            <a:r>
              <a:rPr lang="en-US" altLang="ja-JP" sz="2800" dirty="0" smtClean="0"/>
              <a:t>). The rules are called </a:t>
            </a:r>
            <a:r>
              <a:rPr lang="en-US" altLang="ja-JP" sz="2800" i="1" dirty="0" smtClean="0"/>
              <a:t>Horn clauses</a:t>
            </a:r>
            <a:r>
              <a:rPr lang="en-US" altLang="ja-JP" sz="2800" dirty="0" smtClean="0"/>
              <a:t>.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When </a:t>
            </a:r>
            <a:r>
              <a:rPr lang="en-US" altLang="ja-JP" sz="2800" i="1" dirty="0" smtClean="0"/>
              <a:t>k</a:t>
            </a:r>
            <a:r>
              <a:rPr lang="en-US" altLang="ja-JP" sz="2800" dirty="0"/>
              <a:t>=</a:t>
            </a:r>
            <a:r>
              <a:rPr lang="en-US" altLang="ja-JP" sz="2800" dirty="0" smtClean="0"/>
              <a:t>0 the rule represents a </a:t>
            </a:r>
            <a:r>
              <a:rPr lang="en-US" altLang="ja-JP" sz="2800" i="1" dirty="0" smtClean="0"/>
              <a:t>fact</a:t>
            </a:r>
            <a:r>
              <a:rPr lang="en-US" altLang="ja-JP" sz="2800" dirty="0" smtClean="0"/>
              <a:t> and we omit := and write just as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. .</a:t>
            </a:r>
          </a:p>
          <a:p>
            <a:r>
              <a:rPr lang="en-US" altLang="ja-JP" sz="2800" dirty="0" smtClean="0"/>
              <a:t>(ex.) The relation append is described as the two rules.</a:t>
            </a:r>
          </a:p>
          <a:p>
            <a:r>
              <a:rPr lang="en-US" altLang="ja-JP" sz="2800" dirty="0" smtClean="0"/>
              <a:t>    append ([ ], Y, Y).</a:t>
            </a:r>
          </a:p>
          <a:p>
            <a:r>
              <a:rPr lang="en-US" altLang="ja-JP" sz="2800" dirty="0" smtClean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(Reference) A. Horn, “On sentences which are true of direct unions of algebras”. </a:t>
            </a:r>
            <a:r>
              <a:rPr lang="en-US" altLang="ja-JP" sz="2400" i="1" dirty="0" smtClean="0"/>
              <a:t>Journal of Symbolic Logic, </a:t>
            </a:r>
            <a:r>
              <a:rPr lang="en-US" altLang="ja-JP" sz="2400" dirty="0" smtClean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 smtClean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yes</a:t>
            </a:r>
          </a:p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Z=[</a:t>
            </a:r>
            <a:r>
              <a:rPr lang="en-US" altLang="ja-JP" sz="2800" i="1" dirty="0" err="1" smtClean="0"/>
              <a:t>a,b,c,d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lang="en-US" altLang="ja-JP" sz="2800" dirty="0" smtClean="0">
                <a:solidFill>
                  <a:srgbClr val="FF0000"/>
                </a:solidFill>
              </a:rPr>
              <a:t>],Y,[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Y=[</a:t>
            </a:r>
            <a:r>
              <a:rPr lang="en-US" altLang="ja-JP" sz="2800" i="1" dirty="0" err="1" smtClean="0"/>
              <a:t>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X=[</a:t>
            </a:r>
            <a:r>
              <a:rPr lang="en-US" altLang="ja-JP" sz="2800" i="1" dirty="0" err="1" smtClean="0"/>
              <a:t>a,b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d,c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simple term:</a:t>
            </a:r>
          </a:p>
          <a:p>
            <a:r>
              <a:rPr lang="en-US" altLang="ja-JP" sz="2800" dirty="0" smtClean="0"/>
              <a:t>    a number --- 0, 1972, etc.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a variable starting with an uppercase letter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--- X, Source, etc.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an </a:t>
            </a:r>
            <a:r>
              <a:rPr kumimoji="1" lang="en-US" altLang="ja-JP" sz="2800" dirty="0" smtClean="0"/>
              <a:t>atom (standing for itself) --- lisp, algol</a:t>
            </a:r>
            <a:r>
              <a:rPr lang="en-US" altLang="ja-JP" sz="2800" dirty="0" smtClean="0"/>
              <a:t>60, etc.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</a:t>
            </a:r>
            <a:r>
              <a:rPr lang="en-US" altLang="ja-JP" sz="2800" dirty="0" smtClean="0"/>
              <a:t>co</a:t>
            </a:r>
            <a:r>
              <a:rPr kumimoji="1" lang="en-US" altLang="ja-JP" sz="2800" dirty="0" smtClean="0"/>
              <a:t>mpound term:</a:t>
            </a:r>
          </a:p>
          <a:p>
            <a:r>
              <a:rPr kumimoji="1" lang="en-US" altLang="ja-JP" sz="2800" dirty="0" smtClean="0"/>
              <a:t>    an atom followed by a parenthesized sequence of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subterms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--- 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Syntax of facts, rules, and queries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dirty="0" smtClean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fact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rule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:- 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 .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query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number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variable</a:t>
            </a:r>
            <a:r>
              <a:rPr lang="en-US" altLang="ja-JP" sz="2800" dirty="0" smtClean="0"/>
              <a:t>&gt;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(&lt;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&gt;)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|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&gt;,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3303</Words>
  <Application>Microsoft Macintosh PowerPoint</Application>
  <PresentationFormat>画面に合わせる (4:3)</PresentationFormat>
  <Paragraphs>253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ホワイト</vt:lpstr>
      <vt:lpstr>数式</vt:lpstr>
      <vt:lpstr>Principles of programming languages  12: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Isao Sasano</cp:lastModifiedBy>
  <cp:revision>307</cp:revision>
  <cp:lastPrinted>2012-12-13T09:07:34Z</cp:lastPrinted>
  <dcterms:created xsi:type="dcterms:W3CDTF">2012-11-30T04:37:30Z</dcterms:created>
  <dcterms:modified xsi:type="dcterms:W3CDTF">2015-01-14T03:19:26Z</dcterms:modified>
</cp:coreProperties>
</file>