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87" r:id="rId3"/>
    <p:sldId id="289" r:id="rId4"/>
    <p:sldId id="261" r:id="rId5"/>
    <p:sldId id="262" r:id="rId6"/>
    <p:sldId id="263" r:id="rId7"/>
    <p:sldId id="264" r:id="rId8"/>
    <p:sldId id="257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85" r:id="rId19"/>
    <p:sldId id="276" r:id="rId20"/>
    <p:sldId id="277" r:id="rId21"/>
    <p:sldId id="286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116" d="100"/>
          <a:sy n="116" d="100"/>
        </p:scale>
        <p:origin x="-104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1983D-ADCF-46BC-B009-5FF9A51ABCFA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1983D-ADCF-46BC-B009-5FF9A51ABCFA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1983D-ADCF-46BC-B009-5FF9A51ABCFA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59E61-542A-470C-8378-EC17405A3C7E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59E61-542A-470C-8378-EC17405A3C7E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59E61-542A-470C-8378-EC17405A3C7E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asano@sic.shibaura-it.ac.jp" TargetMode="External"/><Relationship Id="rId3" Type="http://schemas.openxmlformats.org/officeDocument/2006/relationships/hyperlink" Target="http://www.sic.shibaura-it.ac.jp/~sasano/index-j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52028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Principles of programming </a:t>
            </a:r>
            <a:r>
              <a:rPr lang="en-US" altLang="ja-JP" dirty="0"/>
              <a:t>l</a:t>
            </a:r>
            <a:r>
              <a:rPr lang="en-US" altLang="ja-JP" dirty="0" smtClean="0"/>
              <a:t>anguages </a:t>
            </a:r>
            <a:br>
              <a:rPr lang="en-US" altLang="ja-JP" dirty="0" smtClean="0"/>
            </a:br>
            <a:r>
              <a:rPr lang="en-US" altLang="ja-JP" dirty="0" smtClean="0"/>
              <a:t>1: Introduction </a:t>
            </a:r>
            <a:br>
              <a:rPr lang="en-US" altLang="ja-JP" dirty="0" smtClean="0"/>
            </a:br>
            <a:r>
              <a:rPr lang="en-US" altLang="ja-JP" sz="3600" dirty="0"/>
              <a:t>(</a:t>
            </a:r>
            <a:r>
              <a:rPr lang="en-US" altLang="ja-JP" sz="3600" dirty="0" smtClean="0"/>
              <a:t>with a simple language)</a:t>
            </a:r>
            <a:endParaRPr kumimoji="1" lang="ja-JP" altLang="en-US" sz="36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languages provide 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Abstraction</a:t>
            </a:r>
          </a:p>
          <a:p>
            <a:pPr lvl="1"/>
            <a:r>
              <a:rPr lang="en-US" altLang="ja-JP" dirty="0" smtClean="0"/>
              <a:t>(ex. 1) Functions in the language C</a:t>
            </a:r>
          </a:p>
          <a:p>
            <a:pPr lvl="2"/>
            <a:r>
              <a:rPr lang="en-US" altLang="ja-JP" dirty="0" smtClean="0"/>
              <a:t>A function definition abstracts some computation.</a:t>
            </a:r>
          </a:p>
          <a:p>
            <a:pPr lvl="2"/>
            <a:r>
              <a:rPr lang="en-US" altLang="ja-JP" dirty="0" smtClean="0"/>
              <a:t>A function call (application) instantiates the function body by assigning the actual parameters to the corresponding formal parameters.</a:t>
            </a:r>
          </a:p>
          <a:p>
            <a:pPr lvl="1"/>
            <a:r>
              <a:rPr lang="en-US" altLang="ja-JP" dirty="0" smtClean="0"/>
              <a:t>(ex. 2, advanced) Polymorphic types in languages like Standard ML</a:t>
            </a:r>
          </a:p>
          <a:p>
            <a:pPr lvl="2"/>
            <a:r>
              <a:rPr lang="en-US" altLang="ja-JP" dirty="0" smtClean="0"/>
              <a:t>Types are abstracted and instantiated. </a:t>
            </a:r>
          </a:p>
          <a:p>
            <a:r>
              <a:rPr lang="en-US" altLang="ja-JP" dirty="0"/>
              <a:t>Checking </a:t>
            </a:r>
            <a:r>
              <a:rPr lang="en-US" altLang="ja-JP" dirty="0" smtClean="0"/>
              <a:t>mechanisms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 smtClean="0"/>
              <a:t>ex. ) </a:t>
            </a:r>
            <a:r>
              <a:rPr lang="en-US" altLang="ja-JP" dirty="0"/>
              <a:t>Syntax checking </a:t>
            </a:r>
            <a:r>
              <a:rPr lang="en-US" altLang="ja-JP" dirty="0" smtClean="0"/>
              <a:t>(parsing)</a:t>
            </a:r>
            <a:r>
              <a:rPr lang="en-US" altLang="ja-JP" dirty="0"/>
              <a:t>, type </a:t>
            </a:r>
            <a:r>
              <a:rPr lang="en-US" altLang="ja-JP" dirty="0" smtClean="0"/>
              <a:t>checking</a:t>
            </a:r>
          </a:p>
          <a:p>
            <a:pPr lvl="2"/>
            <a:r>
              <a:rPr lang="en-US" altLang="ja-JP" dirty="0"/>
              <a:t>In compile time syntax errors and type errors are detected.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Syntax of programming languages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(ex)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Syntax of the </a:t>
            </a:r>
            <a:r>
              <a:rPr lang="en-US" altLang="ja-JP" dirty="0"/>
              <a:t>l</a:t>
            </a:r>
            <a:r>
              <a:rPr kumimoji="1" lang="en-US" altLang="ja-JP" dirty="0" smtClean="0"/>
              <a:t>anguages of sequence of numbers in BNF notation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  &lt;d&gt; ::= 0|1|2|3|4|5|6|7|8|9</a:t>
            </a:r>
          </a:p>
          <a:p>
            <a:pPr>
              <a:buNone/>
            </a:pPr>
            <a:r>
              <a:rPr kumimoji="1" lang="en-US" altLang="ja-JP" dirty="0" smtClean="0"/>
              <a:t>    &lt;</a:t>
            </a:r>
            <a:r>
              <a:rPr kumimoji="1" lang="en-US" altLang="ja-JP" dirty="0" err="1" smtClean="0"/>
              <a:t>digit_seq</a:t>
            </a:r>
            <a:r>
              <a:rPr kumimoji="1" lang="en-US" altLang="ja-JP" dirty="0" smtClean="0"/>
              <a:t>&gt; </a:t>
            </a:r>
            <a:r>
              <a:rPr lang="en-US" altLang="ja-JP" dirty="0" smtClean="0"/>
              <a:t>::= &lt;d&gt;</a:t>
            </a:r>
          </a:p>
          <a:p>
            <a:pPr>
              <a:buNone/>
            </a:pPr>
            <a:r>
              <a:rPr kumimoji="1" lang="en-US" altLang="ja-JP" dirty="0" smtClean="0"/>
              <a:t>                          |   &lt;d&gt;&lt;digit-</a:t>
            </a:r>
            <a:r>
              <a:rPr kumimoji="1" lang="en-US" altLang="ja-JP" dirty="0" err="1" smtClean="0"/>
              <a:t>seq</a:t>
            </a:r>
            <a:r>
              <a:rPr kumimoji="1" lang="en-US" altLang="ja-JP" dirty="0" smtClean="0"/>
              <a:t>&gt;</a:t>
            </a:r>
          </a:p>
          <a:p>
            <a:pPr>
              <a:buNone/>
            </a:pPr>
            <a:r>
              <a:rPr lang="en-US" altLang="ja-JP" dirty="0" smtClean="0"/>
              <a:t>    &lt;real-number&gt; ::= &lt;digit-</a:t>
            </a:r>
            <a:r>
              <a:rPr lang="en-US" altLang="ja-JP" dirty="0" err="1" smtClean="0"/>
              <a:t>seq</a:t>
            </a:r>
            <a:r>
              <a:rPr lang="en-US" altLang="ja-JP" dirty="0" smtClean="0"/>
              <a:t>&gt; . &lt;digit-</a:t>
            </a:r>
            <a:r>
              <a:rPr lang="en-US" altLang="ja-JP" dirty="0" err="1" smtClean="0"/>
              <a:t>seq</a:t>
            </a:r>
            <a:r>
              <a:rPr lang="en-US" altLang="ja-JP" dirty="0" smtClean="0"/>
              <a:t>&gt;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5085184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Usually the </a:t>
            </a:r>
            <a:r>
              <a:rPr kumimoji="1" lang="en-US" altLang="ja-JP" sz="2800" dirty="0" err="1" smtClean="0"/>
              <a:t>grammer</a:t>
            </a:r>
            <a:r>
              <a:rPr kumimoji="1" lang="en-US" altLang="ja-JP" sz="2800" dirty="0" smtClean="0"/>
              <a:t> of programming languages belong to context-free grammars. BNF notation is a concise way to describe context-free grammars.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Semantics of programming languages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075240" cy="3989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ja-JP" dirty="0" smtClean="0"/>
              <a:t>(ex.) Syntax of the language of dates</a:t>
            </a: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&lt;date&gt; ::= &lt;d&gt;&lt;d&gt; / &lt;d&gt;&lt;d&gt; / &lt;d&gt;&lt;d&gt;&lt;d&gt;&lt;d&gt;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01/02/2001</a:t>
            </a:r>
          </a:p>
          <a:p>
            <a:pPr>
              <a:buNone/>
            </a:pPr>
            <a:r>
              <a:rPr lang="en-US" altLang="ja-JP" dirty="0" smtClean="0"/>
              <a:t>  In US this represents January 2, 2001</a:t>
            </a:r>
            <a:r>
              <a:rPr lang="en-US" altLang="ja-JP" dirty="0"/>
              <a:t>.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  </a:t>
            </a:r>
            <a:r>
              <a:rPr lang="en-US" altLang="ja-JP" dirty="0" smtClean="0"/>
              <a:t>In some other countries is represents</a:t>
            </a:r>
            <a:r>
              <a:rPr lang="en-US" altLang="ja-JP" dirty="0"/>
              <a:t> </a:t>
            </a:r>
            <a:r>
              <a:rPr lang="en-US" altLang="ja-JP" dirty="0" smtClean="0"/>
              <a:t>February 1, 2001. 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0100" y="5643578"/>
            <a:ext cx="678661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 programming language is specified by defining its syntax and semantics.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Definitions and explanations of </a:t>
            </a:r>
            <a:r>
              <a:rPr lang="en-US" altLang="ja-JP" smtClean="0"/>
              <a:t>programming languages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Tutorial</a:t>
            </a:r>
          </a:p>
          <a:p>
            <a:pPr lvl="1"/>
            <a:r>
              <a:rPr lang="en-US" altLang="ja-JP" dirty="0" smtClean="0"/>
              <a:t>Tutorial of a programming language introduces its outline.</a:t>
            </a:r>
          </a:p>
          <a:p>
            <a:r>
              <a:rPr kumimoji="1" lang="en-US" altLang="ja-JP" dirty="0" smtClean="0"/>
              <a:t>Reference manual</a:t>
            </a:r>
          </a:p>
          <a:p>
            <a:pPr lvl="1"/>
            <a:r>
              <a:rPr lang="en-US" altLang="ja-JP" dirty="0" smtClean="0"/>
              <a:t>Reference manual of a programming language describes its syntax and semantics in BNF and some natural language (typically English). Syntax is formally defined by BNF and semantics is informally described. </a:t>
            </a:r>
          </a:p>
          <a:p>
            <a:r>
              <a:rPr kumimoji="1" lang="en-US" altLang="ja-JP" dirty="0" smtClean="0"/>
              <a:t>Formal definition</a:t>
            </a:r>
          </a:p>
          <a:p>
            <a:pPr lvl="1"/>
            <a:r>
              <a:rPr lang="en-US" altLang="ja-JP" dirty="0" smtClean="0"/>
              <a:t>Formal definition of a programming language is a description of syntax (in BNF) and semantics in some formal description such as operational semantics, </a:t>
            </a:r>
            <a:r>
              <a:rPr lang="en-US" altLang="ja-JP" dirty="0" err="1" smtClean="0"/>
              <a:t>denotational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semantcs</a:t>
            </a:r>
            <a:r>
              <a:rPr lang="en-US" altLang="ja-JP" dirty="0" smtClean="0"/>
              <a:t>, and axiomatic semantics which suits </a:t>
            </a:r>
            <a:r>
              <a:rPr lang="en-US" altLang="ja-JP" smtClean="0"/>
              <a:t>formal arguments. 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 simple language -</a:t>
            </a:r>
            <a:r>
              <a:rPr lang="en-US" altLang="ja-JP" dirty="0"/>
              <a:t>--Little </a:t>
            </a:r>
            <a:r>
              <a:rPr lang="en-US" altLang="ja-JP" dirty="0" smtClean="0"/>
              <a:t>Quilt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07904" y="5661248"/>
            <a:ext cx="13681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A quilt</a:t>
            </a:r>
          </a:p>
        </p:txBody>
      </p:sp>
      <p:pic>
        <p:nvPicPr>
          <p:cNvPr id="3" name="Picture 2" descr="C:\Users\sasano\Desktop\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988840"/>
            <a:ext cx="3528392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Little </a:t>
            </a:r>
            <a:r>
              <a:rPr kumimoji="1" lang="en-US" altLang="ja-JP" dirty="0" err="1" smtClean="0"/>
              <a:t>Quil</a:t>
            </a:r>
            <a:r>
              <a:rPr kumimoji="1" lang="ja-JP" altLang="en-US" dirty="0" smtClean="0"/>
              <a:t>ｔ</a:t>
            </a:r>
            <a:r>
              <a:rPr kumimoji="1" lang="en-US" altLang="ja-JP" dirty="0" smtClean="0"/>
              <a:t> language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Little quilt is a language that makes a quilt that consists of two basic figures.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357290" y="3500438"/>
            <a:ext cx="1071570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弧 9"/>
          <p:cNvSpPr/>
          <p:nvPr/>
        </p:nvSpPr>
        <p:spPr>
          <a:xfrm>
            <a:off x="428596" y="3500438"/>
            <a:ext cx="2000264" cy="2143140"/>
          </a:xfrm>
          <a:prstGeom prst="arc">
            <a:avLst>
              <a:gd name="adj1" fmla="val 16378936"/>
              <a:gd name="adj2" fmla="val 901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弧 10"/>
          <p:cNvSpPr/>
          <p:nvPr/>
        </p:nvSpPr>
        <p:spPr>
          <a:xfrm>
            <a:off x="1142976" y="3500438"/>
            <a:ext cx="1285884" cy="1357322"/>
          </a:xfrm>
          <a:prstGeom prst="arc">
            <a:avLst>
              <a:gd name="adj1" fmla="val 16378936"/>
              <a:gd name="adj2" fmla="val 901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>
            <a:off x="1857356" y="3500438"/>
            <a:ext cx="571504" cy="714380"/>
          </a:xfrm>
          <a:prstGeom prst="arc">
            <a:avLst>
              <a:gd name="adj1" fmla="val 16378936"/>
              <a:gd name="adj2" fmla="val 901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" name="グループ化 26"/>
          <p:cNvGrpSpPr/>
          <p:nvPr/>
        </p:nvGrpSpPr>
        <p:grpSpPr>
          <a:xfrm>
            <a:off x="4429124" y="3571876"/>
            <a:ext cx="1071570" cy="1071570"/>
            <a:chOff x="4429124" y="3571876"/>
            <a:chExt cx="1071570" cy="1071570"/>
          </a:xfrm>
        </p:grpSpPr>
        <p:sp>
          <p:nvSpPr>
            <p:cNvPr id="13" name="正方形/長方形 12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コネクタ 14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/>
          <p:cNvSpPr txBox="1"/>
          <p:nvPr/>
        </p:nvSpPr>
        <p:spPr>
          <a:xfrm>
            <a:off x="1714480" y="4714884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786314" y="4786322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Expressions of </a:t>
            </a:r>
            <a:r>
              <a:rPr lang="en-US" altLang="ja-JP" dirty="0" smtClean="0"/>
              <a:t>Little Quilt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971600" y="1268760"/>
            <a:ext cx="6715172" cy="25003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ja-JP" dirty="0" smtClean="0"/>
              <a:t>&lt;exp&gt; ::= </a:t>
            </a:r>
            <a:r>
              <a:rPr lang="ja-JP" altLang="en-US" dirty="0"/>
              <a:t> </a:t>
            </a:r>
            <a:r>
              <a:rPr lang="en-US" altLang="ja-JP" dirty="0" smtClean="0"/>
              <a:t>a</a:t>
            </a:r>
          </a:p>
          <a:p>
            <a:pPr>
              <a:buNone/>
            </a:pPr>
            <a:r>
              <a:rPr kumimoji="1" lang="en-US" altLang="ja-JP" dirty="0" smtClean="0"/>
              <a:t>              |  b</a:t>
            </a:r>
          </a:p>
          <a:p>
            <a:pPr>
              <a:buNone/>
            </a:pPr>
            <a:r>
              <a:rPr lang="en-US" altLang="ja-JP" dirty="0" smtClean="0"/>
              <a:t>              | turn (&lt;exp&gt;)</a:t>
            </a:r>
          </a:p>
          <a:p>
            <a:pPr>
              <a:buNone/>
            </a:pPr>
            <a:r>
              <a:rPr kumimoji="1" lang="en-US" altLang="ja-JP" dirty="0" smtClean="0"/>
              <a:t>              | sew (&lt;exp&gt;, &lt;exp&gt;)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5536" y="3645024"/>
            <a:ext cx="8424936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kumimoji="1" lang="en-US" altLang="ja-JP" sz="2800" dirty="0" smtClean="0"/>
              <a:t>turn (e) --- represents </a:t>
            </a:r>
            <a:r>
              <a:rPr kumimoji="1" lang="en-US" altLang="ja-JP" sz="2800" dirty="0" smtClean="0"/>
              <a:t>the </a:t>
            </a:r>
            <a:r>
              <a:rPr kumimoji="1" lang="en-US" altLang="ja-JP" sz="2800" dirty="0" smtClean="0"/>
              <a:t>quilt </a:t>
            </a:r>
            <a:r>
              <a:rPr lang="en-US" altLang="ja-JP" sz="2800" dirty="0"/>
              <a:t>obtained by rotating 90 degrees to the </a:t>
            </a:r>
            <a:r>
              <a:rPr lang="en-US" altLang="ja-JP" sz="2800" dirty="0" smtClean="0"/>
              <a:t>right the </a:t>
            </a:r>
            <a:r>
              <a:rPr lang="en-US" altLang="ja-JP" sz="2800" dirty="0"/>
              <a:t>quilt represented by the expression </a:t>
            </a:r>
            <a:r>
              <a:rPr lang="en-US" altLang="ja-JP" sz="2800" dirty="0" smtClean="0"/>
              <a:t>e.</a:t>
            </a:r>
            <a:endParaRPr kumimoji="1" lang="en-US" altLang="ja-JP" sz="2800" dirty="0" smtClean="0"/>
          </a:p>
          <a:p>
            <a:pPr marL="457200" indent="-457200">
              <a:buFont typeface="Arial"/>
              <a:buChar char="•"/>
            </a:pPr>
            <a:r>
              <a:rPr lang="en-US" altLang="ja-JP" sz="2800" dirty="0" smtClean="0"/>
              <a:t>sew (e1, e2) --- represents </a:t>
            </a:r>
            <a:r>
              <a:rPr lang="en-US" altLang="ja-JP" sz="2800" dirty="0" smtClean="0"/>
              <a:t>the quilt </a:t>
            </a:r>
            <a:r>
              <a:rPr lang="en-US" altLang="ja-JP" sz="2800" dirty="0" smtClean="0"/>
              <a:t>obtained by sewing </a:t>
            </a:r>
            <a:r>
              <a:rPr lang="en-US" altLang="ja-JP" sz="2800" dirty="0" smtClean="0"/>
              <a:t>the two </a:t>
            </a:r>
            <a:r>
              <a:rPr lang="en-US" altLang="ja-JP" sz="2800" dirty="0" smtClean="0"/>
              <a:t>quilt e1 and e2 (e1 is in the left side and e2 is in the right side). The quilt e1 and e2 must have the same height.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Examples of expressions of Little Quilt</a:t>
            </a:r>
            <a:endParaRPr kumimoji="1" lang="ja-JP" altLang="en-US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55611"/>
              </p:ext>
            </p:extLst>
          </p:nvPr>
        </p:nvGraphicFramePr>
        <p:xfrm>
          <a:off x="1071538" y="1785926"/>
          <a:ext cx="7429552" cy="407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1336"/>
                <a:gridCol w="3208216"/>
              </a:tblGrid>
              <a:tr h="678661">
                <a:tc>
                  <a:txBody>
                    <a:bodyPr/>
                    <a:lstStyle/>
                    <a:p>
                      <a:r>
                        <a:rPr kumimoji="1" lang="en-US" altLang="ja-JP" sz="3200" dirty="0" smtClean="0">
                          <a:solidFill>
                            <a:schemeClr val="tx1"/>
                          </a:solidFill>
                        </a:rPr>
                        <a:t>expressions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baseline="0" dirty="0" smtClean="0">
                          <a:solidFill>
                            <a:schemeClr val="tx1"/>
                          </a:solidFill>
                        </a:rPr>
                        <a:t>quilts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kumimoji="1" lang="en-US" altLang="ja-JP" sz="3200" dirty="0" smtClean="0"/>
                        <a:t> b</a:t>
                      </a:r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kumimoji="1" lang="en-US" altLang="ja-JP" sz="3200" baseline="0" dirty="0" smtClean="0"/>
                        <a:t> turn (b)</a:t>
                      </a:r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kumimoji="1" lang="en-US" altLang="ja-JP" sz="3200" dirty="0" smtClean="0"/>
                        <a:t> turn (turn (b))</a:t>
                      </a:r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kumimoji="1" lang="en-US" altLang="ja-JP" sz="3200" dirty="0" smtClean="0"/>
                        <a:t> a</a:t>
                      </a:r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kumimoji="1" lang="en-US" altLang="ja-JP" sz="3200" dirty="0" smtClean="0"/>
                        <a:t> sew</a:t>
                      </a:r>
                      <a:r>
                        <a:rPr kumimoji="1" lang="en-US" altLang="ja-JP" sz="3200" baseline="0" dirty="0" smtClean="0"/>
                        <a:t> (turn (turn (b)), a)</a:t>
                      </a:r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グループ化 20"/>
          <p:cNvGrpSpPr/>
          <p:nvPr/>
        </p:nvGrpSpPr>
        <p:grpSpPr>
          <a:xfrm>
            <a:off x="5500694" y="2571744"/>
            <a:ext cx="571504" cy="571504"/>
            <a:chOff x="4429124" y="3571876"/>
            <a:chExt cx="1071570" cy="1071570"/>
          </a:xfrm>
        </p:grpSpPr>
        <p:sp>
          <p:nvSpPr>
            <p:cNvPr id="22" name="正方形/長方形 21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3" name="直線コネクタ 22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20"/>
          <p:cNvGrpSpPr/>
          <p:nvPr/>
        </p:nvGrpSpPr>
        <p:grpSpPr>
          <a:xfrm rot="5400000">
            <a:off x="5500694" y="3214686"/>
            <a:ext cx="571504" cy="571504"/>
            <a:chOff x="4429124" y="3571876"/>
            <a:chExt cx="1071570" cy="1071570"/>
          </a:xfrm>
        </p:grpSpPr>
        <p:sp>
          <p:nvSpPr>
            <p:cNvPr id="12" name="正方形/長方形 11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" name="直線コネクタ 12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20"/>
          <p:cNvGrpSpPr/>
          <p:nvPr/>
        </p:nvGrpSpPr>
        <p:grpSpPr>
          <a:xfrm rot="10800000">
            <a:off x="5500694" y="3857628"/>
            <a:ext cx="571504" cy="571504"/>
            <a:chOff x="4429124" y="3571876"/>
            <a:chExt cx="1071570" cy="1071570"/>
          </a:xfrm>
        </p:grpSpPr>
        <p:sp>
          <p:nvSpPr>
            <p:cNvPr id="17" name="正方形/長方形 16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コネクタ 18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/>
        </p:nvGrpSpPr>
        <p:grpSpPr>
          <a:xfrm>
            <a:off x="5000628" y="4572008"/>
            <a:ext cx="1071570" cy="1143008"/>
            <a:chOff x="428596" y="3500438"/>
            <a:chExt cx="2000264" cy="2143140"/>
          </a:xfrm>
        </p:grpSpPr>
        <p:sp>
          <p:nvSpPr>
            <p:cNvPr id="25" name="正方形/長方形 24"/>
            <p:cNvSpPr/>
            <p:nvPr/>
          </p:nvSpPr>
          <p:spPr>
            <a:xfrm>
              <a:off x="1357290" y="3500438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弧 27"/>
            <p:cNvSpPr/>
            <p:nvPr/>
          </p:nvSpPr>
          <p:spPr>
            <a:xfrm>
              <a:off x="428596" y="3500438"/>
              <a:ext cx="2000264" cy="214314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弧 28"/>
            <p:cNvSpPr/>
            <p:nvPr/>
          </p:nvSpPr>
          <p:spPr>
            <a:xfrm>
              <a:off x="1142976" y="3500438"/>
              <a:ext cx="1285884" cy="1357322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弧 29"/>
            <p:cNvSpPr/>
            <p:nvPr/>
          </p:nvSpPr>
          <p:spPr>
            <a:xfrm>
              <a:off x="1857356" y="3500438"/>
              <a:ext cx="571504" cy="71438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20"/>
          <p:cNvGrpSpPr/>
          <p:nvPr/>
        </p:nvGrpSpPr>
        <p:grpSpPr>
          <a:xfrm rot="10800000">
            <a:off x="5500694" y="5214950"/>
            <a:ext cx="571504" cy="571504"/>
            <a:chOff x="4429124" y="3571876"/>
            <a:chExt cx="1071570" cy="1071570"/>
          </a:xfrm>
        </p:grpSpPr>
        <p:sp>
          <p:nvSpPr>
            <p:cNvPr id="32" name="正方形/長方形 31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3" name="直線コネクタ 32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/>
          <p:cNvGrpSpPr/>
          <p:nvPr/>
        </p:nvGrpSpPr>
        <p:grpSpPr>
          <a:xfrm>
            <a:off x="5572132" y="5214950"/>
            <a:ext cx="1071570" cy="1143008"/>
            <a:chOff x="428596" y="3500438"/>
            <a:chExt cx="2000264" cy="2143140"/>
          </a:xfrm>
        </p:grpSpPr>
        <p:sp>
          <p:nvSpPr>
            <p:cNvPr id="37" name="正方形/長方形 36"/>
            <p:cNvSpPr/>
            <p:nvPr/>
          </p:nvSpPr>
          <p:spPr>
            <a:xfrm>
              <a:off x="1357290" y="3500438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弧 37"/>
            <p:cNvSpPr/>
            <p:nvPr/>
          </p:nvSpPr>
          <p:spPr>
            <a:xfrm>
              <a:off x="428596" y="3500438"/>
              <a:ext cx="2000264" cy="214314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円弧 38"/>
            <p:cNvSpPr/>
            <p:nvPr/>
          </p:nvSpPr>
          <p:spPr>
            <a:xfrm>
              <a:off x="1142976" y="3500438"/>
              <a:ext cx="1285884" cy="1357322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弧 39"/>
            <p:cNvSpPr/>
            <p:nvPr/>
          </p:nvSpPr>
          <p:spPr>
            <a:xfrm>
              <a:off x="1857356" y="3500438"/>
              <a:ext cx="571504" cy="71438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1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95536" y="3789040"/>
            <a:ext cx="8143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dirty="0" smtClean="0"/>
              <a:t> turn (sew (turn (b), turn (b)))</a:t>
            </a:r>
            <a:endParaRPr lang="ja-JP" altLang="en-US" sz="4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5786" y="2071678"/>
            <a:ext cx="6666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/>
              <a:t>Illustrate the quilt represented by the following expression.</a:t>
            </a:r>
            <a:endParaRPr kumimoji="1" lang="en-US" altLang="ja-JP" sz="36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Function declaration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95536" y="1268760"/>
            <a:ext cx="8352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 fun </a:t>
            </a:r>
            <a:r>
              <a:rPr lang="en-US" altLang="ja-JP" sz="2800" dirty="0" err="1" smtClean="0"/>
              <a:t>unturn</a:t>
            </a:r>
            <a:r>
              <a:rPr lang="en-US" altLang="ja-JP" sz="2800" dirty="0" smtClean="0"/>
              <a:t> (x) = turn (turn (turn (x)))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400" dirty="0" smtClean="0"/>
              <a:t>This function represents the operation of left turn</a:t>
            </a:r>
            <a:r>
              <a:rPr kumimoji="1" lang="en-US" altLang="ja-JP" sz="2400" dirty="0" smtClean="0"/>
              <a:t>.</a:t>
            </a:r>
            <a:endParaRPr lang="en-US" altLang="ja-JP" sz="2400" dirty="0" smtClean="0"/>
          </a:p>
          <a:p>
            <a:r>
              <a:rPr lang="en-US" altLang="ja-JP" sz="2800" b="1" dirty="0" smtClean="0"/>
              <a:t> fun </a:t>
            </a:r>
            <a:r>
              <a:rPr lang="en-US" altLang="ja-JP" sz="2800" dirty="0" smtClean="0"/>
              <a:t>pile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 = </a:t>
            </a:r>
            <a:r>
              <a:rPr lang="en-US" altLang="ja-JP" sz="2800" dirty="0" err="1" smtClean="0"/>
              <a:t>unturn</a:t>
            </a:r>
            <a:r>
              <a:rPr lang="en-US" altLang="ja-JP" sz="2800" dirty="0" smtClean="0"/>
              <a:t> (sew (turn (y), turn (x)))</a:t>
            </a:r>
          </a:p>
          <a:p>
            <a:r>
              <a:rPr kumimoji="1" lang="en-US" altLang="ja-JP" sz="2400" dirty="0" smtClean="0"/>
              <a:t>   This function sews the quilt x and y, where x is in the upper side and y is in the lower. The quilt x and y must have the same width. 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899592" y="4509120"/>
            <a:ext cx="6916927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Syntax of function declaration:</a:t>
            </a:r>
          </a:p>
          <a:p>
            <a:r>
              <a:rPr lang="en-US" altLang="ja-JP" sz="2800" b="1" dirty="0" smtClean="0"/>
              <a:t>     fun</a:t>
            </a:r>
            <a:r>
              <a:rPr lang="en-US" altLang="ja-JP" sz="2800" dirty="0" smtClean="0"/>
              <a:t> &lt;name&gt; (&lt;formals&gt;) = &lt;exp&gt;</a:t>
            </a:r>
          </a:p>
          <a:p>
            <a:r>
              <a:rPr lang="en-US" altLang="ja-JP" sz="2800" dirty="0" smtClean="0"/>
              <a:t>     &lt;formals&gt; ::= &lt;name&gt; | &lt;name&gt;, &lt;formals&gt;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395536" y="5910371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Later we add &lt;name&gt; and function application to the definition of &lt;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&gt;.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99592" y="3410997"/>
            <a:ext cx="6696744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Function declaration provides a way to name computation patterns that frequently occur.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Schedule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174"/>
            <a:ext cx="8858280" cy="4525963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13 Lectures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Mid-term exam</a:t>
            </a:r>
            <a:r>
              <a:rPr lang="en-US" altLang="ja-JP" dirty="0" smtClean="0"/>
              <a:t>, Final exam</a:t>
            </a:r>
            <a:endParaRPr kumimoji="1" lang="en-US" altLang="ja-JP" dirty="0" smtClean="0"/>
          </a:p>
          <a:p>
            <a:r>
              <a:rPr lang="en-US" altLang="ja-JP" dirty="0" smtClean="0"/>
              <a:t>Evaluation</a:t>
            </a:r>
          </a:p>
          <a:p>
            <a:pPr lvl="1"/>
            <a:r>
              <a:rPr kumimoji="1" lang="en-US" altLang="ja-JP" dirty="0" smtClean="0"/>
              <a:t>Mid-term exam:  M point / </a:t>
            </a:r>
            <a:r>
              <a:rPr lang="en-US" altLang="ja-JP" dirty="0" smtClean="0"/>
              <a:t>4</a:t>
            </a:r>
            <a:r>
              <a:rPr kumimoji="1" lang="en-US" altLang="ja-JP" dirty="0" smtClean="0"/>
              <a:t>0 point</a:t>
            </a:r>
          </a:p>
          <a:p>
            <a:pPr lvl="1"/>
            <a:r>
              <a:rPr lang="en-US" altLang="ja-JP" dirty="0" smtClean="0"/>
              <a:t>Final exam:  F point / 50 point</a:t>
            </a:r>
          </a:p>
          <a:p>
            <a:pPr lvl="1"/>
            <a:r>
              <a:rPr lang="en-US" altLang="ja-JP" dirty="0" smtClean="0"/>
              <a:t>Small exam:  S point / </a:t>
            </a:r>
            <a:r>
              <a:rPr kumimoji="1" lang="en-US" altLang="ja-JP" dirty="0" smtClean="0"/>
              <a:t>10 </a:t>
            </a:r>
            <a:r>
              <a:rPr lang="en-US" altLang="ja-JP" dirty="0" smtClean="0"/>
              <a:t>point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T</a:t>
            </a:r>
            <a:r>
              <a:rPr lang="en-US" altLang="ja-JP" dirty="0" smtClean="0"/>
              <a:t>he overall score: S</a:t>
            </a:r>
            <a:r>
              <a:rPr lang="en-US" altLang="ja-JP" dirty="0"/>
              <a:t>+M+F*(100-(S+M))/50 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396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Local declarations (let</a:t>
            </a:r>
            <a:r>
              <a:rPr lang="en-US" altLang="ja-JP" dirty="0"/>
              <a:t> </a:t>
            </a:r>
            <a:r>
              <a:rPr lang="en-US" altLang="ja-JP" dirty="0" smtClean="0"/>
              <a:t>expressions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124744"/>
            <a:ext cx="75009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ja-JP" altLang="en-US" sz="2800" b="1" dirty="0" smtClean="0"/>
              <a:t> </a:t>
            </a:r>
            <a:r>
              <a:rPr lang="en-US" altLang="ja-JP" sz="2800" b="1" dirty="0" smtClean="0"/>
              <a:t>let </a:t>
            </a:r>
          </a:p>
          <a:p>
            <a:r>
              <a:rPr lang="en-US" altLang="ja-JP" sz="2800" dirty="0" smtClean="0"/>
              <a:t>    fun </a:t>
            </a:r>
            <a:r>
              <a:rPr lang="en-US" altLang="ja-JP" sz="2800" dirty="0" err="1" smtClean="0"/>
              <a:t>unturn</a:t>
            </a:r>
            <a:r>
              <a:rPr lang="en-US" altLang="ja-JP" sz="2800" dirty="0" smtClean="0"/>
              <a:t> (x) = turn (turn (turn (x)))</a:t>
            </a:r>
          </a:p>
          <a:p>
            <a:r>
              <a:rPr kumimoji="1" lang="en-US" altLang="ja-JP" sz="2800" dirty="0" smtClean="0"/>
              <a:t>    </a:t>
            </a:r>
            <a:r>
              <a:rPr lang="en-US" altLang="ja-JP" sz="2800" dirty="0" smtClean="0"/>
              <a:t>fun pile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 = </a:t>
            </a:r>
            <a:r>
              <a:rPr lang="en-US" altLang="ja-JP" sz="2800" dirty="0" err="1" smtClean="0"/>
              <a:t>unturn</a:t>
            </a:r>
            <a:r>
              <a:rPr lang="en-US" altLang="ja-JP" sz="2800" dirty="0" smtClean="0"/>
              <a:t> (sew (turn (y), turn (x)))</a:t>
            </a:r>
          </a:p>
          <a:p>
            <a:r>
              <a:rPr kumimoji="1" lang="en-US" altLang="ja-JP" sz="2800" b="1" dirty="0" smtClean="0"/>
              <a:t> in</a:t>
            </a:r>
          </a:p>
          <a:p>
            <a:r>
              <a:rPr lang="en-US" altLang="ja-JP" sz="2800" dirty="0" smtClean="0"/>
              <a:t>     pile (</a:t>
            </a:r>
            <a:r>
              <a:rPr lang="en-US" altLang="ja-JP" sz="2800" dirty="0" err="1" smtClean="0"/>
              <a:t>unturn</a:t>
            </a:r>
            <a:r>
              <a:rPr lang="en-US" altLang="ja-JP" sz="2800" dirty="0" smtClean="0"/>
              <a:t> (b), turn (b))</a:t>
            </a:r>
          </a:p>
          <a:p>
            <a:r>
              <a:rPr lang="en-US" altLang="ja-JP" sz="2800" b="1" dirty="0" smtClean="0"/>
              <a:t> end</a:t>
            </a:r>
            <a:endParaRPr kumimoji="1" lang="en-US" altLang="ja-JP" sz="2800" b="1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4221088"/>
            <a:ext cx="421879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yntax of let expressions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b="1" dirty="0" smtClean="0"/>
              <a:t>let</a:t>
            </a:r>
            <a:r>
              <a:rPr lang="en-US" altLang="ja-JP" sz="2800" dirty="0" smtClean="0"/>
              <a:t> &lt;</a:t>
            </a:r>
            <a:r>
              <a:rPr lang="en-US" altLang="ja-JP" sz="2800" dirty="0" err="1" smtClean="0"/>
              <a:t>decls</a:t>
            </a:r>
            <a:r>
              <a:rPr lang="en-US" altLang="ja-JP" sz="2800" dirty="0" smtClean="0"/>
              <a:t>&gt; </a:t>
            </a:r>
            <a:r>
              <a:rPr lang="en-US" altLang="ja-JP" sz="2800" b="1" dirty="0" smtClean="0"/>
              <a:t>in</a:t>
            </a:r>
            <a:r>
              <a:rPr lang="en-US" altLang="ja-JP" sz="2800" dirty="0" smtClean="0"/>
              <a:t> &lt;exp&gt; </a:t>
            </a:r>
            <a:r>
              <a:rPr lang="en-US" altLang="ja-JP" sz="2800" b="1" dirty="0" smtClean="0"/>
              <a:t>end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39552" y="5229200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The scope of each of the names of the functions declared in &lt;</a:t>
            </a:r>
            <a:r>
              <a:rPr lang="en-US" altLang="ja-JP" sz="2400" dirty="0" err="1" smtClean="0"/>
              <a:t>decls</a:t>
            </a:r>
            <a:r>
              <a:rPr lang="en-US" altLang="ja-JP" sz="2400" dirty="0" smtClean="0"/>
              <a:t>&gt; is in the declarations after its declaration in &lt;</a:t>
            </a:r>
            <a:r>
              <a:rPr lang="en-US" altLang="ja-JP" sz="2400" dirty="0" err="1" smtClean="0"/>
              <a:t>decls</a:t>
            </a:r>
            <a:r>
              <a:rPr lang="en-US" altLang="ja-JP" sz="2400" dirty="0" smtClean="0"/>
              <a:t>&gt; and between </a:t>
            </a:r>
            <a:r>
              <a:rPr lang="en-US" altLang="ja-JP" sz="2400" b="1" dirty="0" smtClean="0"/>
              <a:t>in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/>
              <a:t>end</a:t>
            </a:r>
            <a:r>
              <a:rPr lang="en-US" altLang="ja-JP" sz="2400" dirty="0" smtClean="0"/>
              <a:t>, where the scopes of the same name declared there are excluded. 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004048" y="4653136"/>
            <a:ext cx="3214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We define &lt;</a:t>
            </a:r>
            <a:r>
              <a:rPr lang="en-US" altLang="ja-JP" sz="2400" dirty="0" err="1" smtClean="0"/>
              <a:t>decls</a:t>
            </a:r>
            <a:r>
              <a:rPr lang="en-US" altLang="ja-JP" sz="2400" dirty="0" smtClean="0"/>
              <a:t>&gt; later. </a:t>
            </a:r>
          </a:p>
        </p:txBody>
      </p:sp>
      <p:grpSp>
        <p:nvGrpSpPr>
          <p:cNvPr id="7" name="グループ化 20"/>
          <p:cNvGrpSpPr/>
          <p:nvPr/>
        </p:nvGrpSpPr>
        <p:grpSpPr>
          <a:xfrm rot="5400000">
            <a:off x="7858148" y="3286124"/>
            <a:ext cx="571504" cy="571504"/>
            <a:chOff x="4429124" y="3571876"/>
            <a:chExt cx="1071570" cy="1071570"/>
          </a:xfrm>
        </p:grpSpPr>
        <p:sp>
          <p:nvSpPr>
            <p:cNvPr id="8" name="正方形/長方形 7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" name="直線コネクタ 8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グループ化 20"/>
          <p:cNvGrpSpPr/>
          <p:nvPr/>
        </p:nvGrpSpPr>
        <p:grpSpPr>
          <a:xfrm rot="16200000">
            <a:off x="7858148" y="2714620"/>
            <a:ext cx="571504" cy="571504"/>
            <a:chOff x="4429124" y="3571876"/>
            <a:chExt cx="1071570" cy="1071570"/>
          </a:xfrm>
        </p:grpSpPr>
        <p:sp>
          <p:nvSpPr>
            <p:cNvPr id="13" name="正方形/長方形 12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" name="直線コネクタ 13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2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00034" y="3071810"/>
            <a:ext cx="81439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dirty="0" smtClean="0"/>
              <a:t>  let</a:t>
            </a:r>
          </a:p>
          <a:p>
            <a:r>
              <a:rPr lang="en-US" altLang="ja-JP" sz="4400" dirty="0" smtClean="0"/>
              <a:t>        fun f (x) = turn (turn (x))</a:t>
            </a:r>
          </a:p>
          <a:p>
            <a:r>
              <a:rPr lang="en-US" altLang="ja-JP" sz="4400" dirty="0" smtClean="0"/>
              <a:t>  in </a:t>
            </a:r>
          </a:p>
          <a:p>
            <a:r>
              <a:rPr lang="en-US" altLang="ja-JP" sz="4400" dirty="0" smtClean="0"/>
              <a:t>        f (f (b))</a:t>
            </a:r>
          </a:p>
          <a:p>
            <a:r>
              <a:rPr lang="en-US" altLang="ja-JP" sz="4400" smtClean="0"/>
              <a:t>  end</a:t>
            </a:r>
            <a:endParaRPr lang="ja-JP" altLang="en-US" sz="4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1484784"/>
            <a:ext cx="6666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/>
              <a:t>Illustrate the quilt represented by the following expression.</a:t>
            </a:r>
            <a:endParaRPr kumimoji="1" lang="en-US" altLang="ja-JP" sz="36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Syntax that names some value (i.e., quilt)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556792"/>
            <a:ext cx="339811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  </a:t>
            </a:r>
          </a:p>
          <a:p>
            <a:r>
              <a:rPr lang="en-US" altLang="ja-JP" sz="2800" b="1" dirty="0" smtClean="0"/>
              <a:t>   let</a:t>
            </a:r>
            <a:r>
              <a:rPr lang="en-US" altLang="ja-JP" sz="2800" dirty="0" smtClean="0"/>
              <a:t> </a:t>
            </a:r>
          </a:p>
          <a:p>
            <a:r>
              <a:rPr lang="ja-JP" altLang="en-US" sz="2800" dirty="0" smtClean="0"/>
              <a:t>         </a:t>
            </a:r>
            <a:r>
              <a:rPr lang="en-US" altLang="ja-JP" sz="2800" dirty="0" err="1" smtClean="0"/>
              <a:t>val</a:t>
            </a:r>
            <a:r>
              <a:rPr lang="en-US" altLang="ja-JP" sz="2800" dirty="0" smtClean="0"/>
              <a:t> x = </a:t>
            </a:r>
            <a:r>
              <a:rPr lang="en-US" altLang="ja-JP" sz="2800" dirty="0" err="1" smtClean="0"/>
              <a:t>unturn</a:t>
            </a:r>
            <a:r>
              <a:rPr lang="en-US" altLang="ja-JP" sz="2800" dirty="0" smtClean="0"/>
              <a:t> (b)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dirty="0" err="1" smtClean="0"/>
              <a:t>val</a:t>
            </a:r>
            <a:r>
              <a:rPr lang="en-US" altLang="ja-JP" sz="2800" dirty="0" smtClean="0"/>
              <a:t> y = turn (b)</a:t>
            </a:r>
          </a:p>
          <a:p>
            <a:r>
              <a:rPr lang="en-US" altLang="ja-JP" sz="2800" b="1" dirty="0" smtClean="0"/>
              <a:t>   in</a:t>
            </a:r>
          </a:p>
          <a:p>
            <a:r>
              <a:rPr lang="en-US" altLang="ja-JP" sz="2800" dirty="0" smtClean="0"/>
              <a:t>         sew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b="1" dirty="0" smtClean="0"/>
              <a:t>   end</a:t>
            </a:r>
          </a:p>
        </p:txBody>
      </p:sp>
      <p:grpSp>
        <p:nvGrpSpPr>
          <p:cNvPr id="5" name="グループ化 4"/>
          <p:cNvGrpSpPr/>
          <p:nvPr/>
        </p:nvGrpSpPr>
        <p:grpSpPr>
          <a:xfrm rot="16200000">
            <a:off x="5286380" y="3143249"/>
            <a:ext cx="1071570" cy="1071570"/>
            <a:chOff x="4429124" y="3571876"/>
            <a:chExt cx="1071570" cy="1071570"/>
          </a:xfrm>
        </p:grpSpPr>
        <p:sp>
          <p:nvSpPr>
            <p:cNvPr id="6" name="正方形/長方形 5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/>
          <p:cNvGrpSpPr/>
          <p:nvPr/>
        </p:nvGrpSpPr>
        <p:grpSpPr>
          <a:xfrm rot="5400000">
            <a:off x="6357950" y="3143248"/>
            <a:ext cx="1071570" cy="1071570"/>
            <a:chOff x="4429124" y="3571876"/>
            <a:chExt cx="1071570" cy="1071570"/>
          </a:xfrm>
        </p:grpSpPr>
        <p:sp>
          <p:nvSpPr>
            <p:cNvPr id="11" name="正方形/長方形 10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正方形/長方形 14"/>
          <p:cNvSpPr/>
          <p:nvPr/>
        </p:nvSpPr>
        <p:spPr>
          <a:xfrm>
            <a:off x="1214414" y="5072074"/>
            <a:ext cx="4389393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Syntax for value declarations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err="1" smtClean="0"/>
              <a:t>val</a:t>
            </a:r>
            <a:r>
              <a:rPr lang="en-US" altLang="ja-JP" sz="2800" dirty="0" smtClean="0"/>
              <a:t> &lt;name&gt; = &lt;exp&gt;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3568" y="6165304"/>
            <a:ext cx="7367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Scopes of names are defined in the same way as </a:t>
            </a:r>
            <a:r>
              <a:rPr kumimoji="1" lang="en-US" altLang="ja-JP" sz="2000" dirty="0" err="1" smtClean="0"/>
              <a:t>funtion</a:t>
            </a:r>
            <a:r>
              <a:rPr kumimoji="1" lang="en-US" altLang="ja-JP" sz="2000" dirty="0" smtClean="0"/>
              <a:t> declarations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 larger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1428736"/>
            <a:ext cx="84296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 </a:t>
            </a:r>
            <a:r>
              <a:rPr lang="ja-JP" altLang="en-US" sz="2800" b="1" dirty="0" smtClean="0"/>
              <a:t> </a:t>
            </a:r>
            <a:r>
              <a:rPr lang="en-US" altLang="ja-JP" sz="2800" b="1" dirty="0" smtClean="0"/>
              <a:t>let  </a:t>
            </a:r>
          </a:p>
          <a:p>
            <a:r>
              <a:rPr lang="ja-JP" altLang="en-US" sz="2800" b="1" dirty="0" smtClean="0"/>
              <a:t>         </a:t>
            </a:r>
            <a:r>
              <a:rPr lang="en-US" altLang="ja-JP" sz="2800" b="1" dirty="0" smtClean="0"/>
              <a:t>fun</a:t>
            </a:r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unturn</a:t>
            </a:r>
            <a:r>
              <a:rPr lang="en-US" altLang="ja-JP" sz="2800" dirty="0" smtClean="0"/>
              <a:t> (x) = turn (turn (turn (x)))</a:t>
            </a:r>
          </a:p>
          <a:p>
            <a:r>
              <a:rPr lang="en-US" altLang="ja-JP" sz="2800" b="1" dirty="0" smtClean="0"/>
              <a:t>         fun </a:t>
            </a:r>
            <a:r>
              <a:rPr lang="en-US" altLang="ja-JP" sz="2800" dirty="0" smtClean="0"/>
              <a:t>pile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 = </a:t>
            </a:r>
            <a:r>
              <a:rPr lang="en-US" altLang="ja-JP" sz="2800" dirty="0" err="1" smtClean="0"/>
              <a:t>unturn</a:t>
            </a:r>
            <a:r>
              <a:rPr lang="en-US" altLang="ja-JP" sz="2800" dirty="0" smtClean="0"/>
              <a:t> (sew (turn (y), turn (x)))</a:t>
            </a:r>
          </a:p>
          <a:p>
            <a:r>
              <a:rPr lang="en-US" altLang="ja-JP" sz="2800" b="1" dirty="0" smtClean="0"/>
              <a:t>         </a:t>
            </a:r>
            <a:r>
              <a:rPr lang="en-US" altLang="ja-JP" sz="2800" b="1" dirty="0" err="1" smtClean="0"/>
              <a:t>val</a:t>
            </a:r>
            <a:r>
              <a:rPr lang="en-US" altLang="ja-JP" sz="2800" b="1" dirty="0" smtClean="0"/>
              <a:t>  </a:t>
            </a:r>
            <a:r>
              <a:rPr lang="en-US" altLang="ja-JP" sz="2800" dirty="0" err="1" smtClean="0"/>
              <a:t>aa</a:t>
            </a:r>
            <a:r>
              <a:rPr lang="en-US" altLang="ja-JP" sz="2800" dirty="0" smtClean="0"/>
              <a:t> = pile (a, turn (turn (a)))</a:t>
            </a:r>
          </a:p>
          <a:p>
            <a:r>
              <a:rPr lang="en-US" altLang="ja-JP" sz="2800" b="1" dirty="0" smtClean="0"/>
              <a:t>         </a:t>
            </a:r>
            <a:r>
              <a:rPr lang="en-US" altLang="ja-JP" sz="2800" b="1" dirty="0" err="1" smtClean="0"/>
              <a:t>val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bb = pile (</a:t>
            </a:r>
            <a:r>
              <a:rPr lang="en-US" altLang="ja-JP" sz="2800" dirty="0" err="1" smtClean="0"/>
              <a:t>unturn</a:t>
            </a:r>
            <a:r>
              <a:rPr lang="en-US" altLang="ja-JP" sz="2800" dirty="0" smtClean="0"/>
              <a:t> (b), turn (b))</a:t>
            </a:r>
          </a:p>
          <a:p>
            <a:r>
              <a:rPr lang="en-US" altLang="ja-JP" sz="2800" b="1" dirty="0" smtClean="0"/>
              <a:t>         </a:t>
            </a:r>
            <a:r>
              <a:rPr lang="en-US" altLang="ja-JP" sz="2800" b="1" dirty="0" err="1" smtClean="0"/>
              <a:t>val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p = sew (bb, </a:t>
            </a:r>
            <a:r>
              <a:rPr lang="en-US" altLang="ja-JP" sz="2800" dirty="0" err="1" smtClean="0"/>
              <a:t>aa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b="1" dirty="0" smtClean="0"/>
              <a:t>         </a:t>
            </a:r>
            <a:r>
              <a:rPr lang="en-US" altLang="ja-JP" sz="2800" b="1" dirty="0" err="1" smtClean="0"/>
              <a:t>val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q = sew (</a:t>
            </a:r>
            <a:r>
              <a:rPr lang="en-US" altLang="ja-JP" sz="2800" dirty="0" err="1" smtClean="0"/>
              <a:t>aa</a:t>
            </a:r>
            <a:r>
              <a:rPr lang="en-US" altLang="ja-JP" sz="2800" dirty="0" smtClean="0"/>
              <a:t>, bb)</a:t>
            </a:r>
          </a:p>
          <a:p>
            <a:r>
              <a:rPr lang="en-US" altLang="ja-JP" sz="2800" b="1" dirty="0" smtClean="0"/>
              <a:t>  in</a:t>
            </a:r>
          </a:p>
          <a:p>
            <a:r>
              <a:rPr lang="en-US" altLang="ja-JP" sz="2800" b="1" dirty="0" smtClean="0"/>
              <a:t>         </a:t>
            </a:r>
            <a:r>
              <a:rPr lang="en-US" altLang="ja-JP" sz="2800" dirty="0" smtClean="0"/>
              <a:t>pile (</a:t>
            </a:r>
            <a:r>
              <a:rPr lang="en-US" altLang="ja-JP" sz="2800" dirty="0" err="1" smtClean="0"/>
              <a:t>p,q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b="1" dirty="0" smtClean="0"/>
              <a:t> </a:t>
            </a:r>
            <a:r>
              <a:rPr lang="ja-JP" altLang="en-US" sz="2800" b="1" dirty="0" smtClean="0"/>
              <a:t> </a:t>
            </a:r>
            <a:r>
              <a:rPr lang="en-US" altLang="ja-JP" sz="2800" b="1" dirty="0" smtClean="0"/>
              <a:t>end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6429388" y="3929065"/>
            <a:ext cx="1071570" cy="1143008"/>
            <a:chOff x="428596" y="3500438"/>
            <a:chExt cx="2000264" cy="2143140"/>
          </a:xfrm>
        </p:grpSpPr>
        <p:sp>
          <p:nvSpPr>
            <p:cNvPr id="16" name="正方形/長方形 15"/>
            <p:cNvSpPr/>
            <p:nvPr/>
          </p:nvSpPr>
          <p:spPr>
            <a:xfrm>
              <a:off x="1357290" y="3500438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弧 16"/>
            <p:cNvSpPr/>
            <p:nvPr/>
          </p:nvSpPr>
          <p:spPr>
            <a:xfrm>
              <a:off x="428596" y="3500438"/>
              <a:ext cx="2000264" cy="214314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弧 17"/>
            <p:cNvSpPr/>
            <p:nvPr/>
          </p:nvSpPr>
          <p:spPr>
            <a:xfrm>
              <a:off x="1142976" y="3500438"/>
              <a:ext cx="1285884" cy="1357322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弧 18"/>
            <p:cNvSpPr/>
            <p:nvPr/>
          </p:nvSpPr>
          <p:spPr>
            <a:xfrm>
              <a:off x="1857356" y="3500438"/>
              <a:ext cx="571504" cy="71438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 rot="10800000">
            <a:off x="6929454" y="3929065"/>
            <a:ext cx="1071570" cy="1143008"/>
            <a:chOff x="428596" y="3500438"/>
            <a:chExt cx="2000264" cy="2143140"/>
          </a:xfrm>
        </p:grpSpPr>
        <p:sp>
          <p:nvSpPr>
            <p:cNvPr id="21" name="正方形/長方形 20"/>
            <p:cNvSpPr/>
            <p:nvPr/>
          </p:nvSpPr>
          <p:spPr>
            <a:xfrm>
              <a:off x="1357290" y="3500438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弧 21"/>
            <p:cNvSpPr/>
            <p:nvPr/>
          </p:nvSpPr>
          <p:spPr>
            <a:xfrm>
              <a:off x="428596" y="3500438"/>
              <a:ext cx="2000264" cy="214314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弧 22"/>
            <p:cNvSpPr/>
            <p:nvPr/>
          </p:nvSpPr>
          <p:spPr>
            <a:xfrm>
              <a:off x="1142976" y="3500438"/>
              <a:ext cx="1285884" cy="1357322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弧 23"/>
            <p:cNvSpPr/>
            <p:nvPr/>
          </p:nvSpPr>
          <p:spPr>
            <a:xfrm>
              <a:off x="1857356" y="3500438"/>
              <a:ext cx="571504" cy="71438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0"/>
          <p:cNvGrpSpPr/>
          <p:nvPr/>
        </p:nvGrpSpPr>
        <p:grpSpPr>
          <a:xfrm rot="5400000">
            <a:off x="6357950" y="4500569"/>
            <a:ext cx="571504" cy="571504"/>
            <a:chOff x="4429124" y="3571876"/>
            <a:chExt cx="1071570" cy="1071570"/>
          </a:xfrm>
        </p:grpSpPr>
        <p:sp>
          <p:nvSpPr>
            <p:cNvPr id="26" name="正方形/長方形 25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7" name="直線コネクタ 26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グループ化 20"/>
          <p:cNvGrpSpPr/>
          <p:nvPr/>
        </p:nvGrpSpPr>
        <p:grpSpPr>
          <a:xfrm rot="16200000">
            <a:off x="6357950" y="3929065"/>
            <a:ext cx="571504" cy="571504"/>
            <a:chOff x="4429124" y="3571876"/>
            <a:chExt cx="1071570" cy="1071570"/>
          </a:xfrm>
        </p:grpSpPr>
        <p:sp>
          <p:nvSpPr>
            <p:cNvPr id="31" name="正方形/長方形 30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2" name="直線コネクタ 31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グループ化 20"/>
          <p:cNvGrpSpPr/>
          <p:nvPr/>
        </p:nvGrpSpPr>
        <p:grpSpPr>
          <a:xfrm rot="5400000">
            <a:off x="6929454" y="5643577"/>
            <a:ext cx="571504" cy="571504"/>
            <a:chOff x="4429124" y="3571876"/>
            <a:chExt cx="1071570" cy="1071570"/>
          </a:xfrm>
        </p:grpSpPr>
        <p:sp>
          <p:nvSpPr>
            <p:cNvPr id="36" name="正方形/長方形 35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7" name="直線コネクタ 36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グループ化 20"/>
          <p:cNvGrpSpPr/>
          <p:nvPr/>
        </p:nvGrpSpPr>
        <p:grpSpPr>
          <a:xfrm rot="16200000">
            <a:off x="6929454" y="5072073"/>
            <a:ext cx="571504" cy="571504"/>
            <a:chOff x="4429124" y="3571876"/>
            <a:chExt cx="1071570" cy="1071570"/>
          </a:xfrm>
        </p:grpSpPr>
        <p:sp>
          <p:nvSpPr>
            <p:cNvPr id="41" name="正方形/長方形 40"/>
            <p:cNvSpPr/>
            <p:nvPr/>
          </p:nvSpPr>
          <p:spPr>
            <a:xfrm>
              <a:off x="4429124" y="3571876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2" name="直線コネクタ 41"/>
            <p:cNvCxnSpPr/>
            <p:nvPr/>
          </p:nvCxnSpPr>
          <p:spPr>
            <a:xfrm rot="16200000" flipH="1">
              <a:off x="4429124" y="3571876"/>
              <a:ext cx="1071570" cy="1071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 rot="16200000" flipH="1">
              <a:off x="4857751" y="3571877"/>
              <a:ext cx="642941" cy="6429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5214942" y="3571877"/>
              <a:ext cx="285752" cy="2857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>
            <a:off x="5857884" y="5072073"/>
            <a:ext cx="1071570" cy="1143008"/>
            <a:chOff x="428596" y="3500438"/>
            <a:chExt cx="2000264" cy="2143140"/>
          </a:xfrm>
        </p:grpSpPr>
        <p:sp>
          <p:nvSpPr>
            <p:cNvPr id="66" name="正方形/長方形 65"/>
            <p:cNvSpPr/>
            <p:nvPr/>
          </p:nvSpPr>
          <p:spPr>
            <a:xfrm>
              <a:off x="1357290" y="3500438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弧 66"/>
            <p:cNvSpPr/>
            <p:nvPr/>
          </p:nvSpPr>
          <p:spPr>
            <a:xfrm>
              <a:off x="428596" y="3500438"/>
              <a:ext cx="2000264" cy="214314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弧 67"/>
            <p:cNvSpPr/>
            <p:nvPr/>
          </p:nvSpPr>
          <p:spPr>
            <a:xfrm>
              <a:off x="1142976" y="3500438"/>
              <a:ext cx="1285884" cy="1357322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弧 68"/>
            <p:cNvSpPr/>
            <p:nvPr/>
          </p:nvSpPr>
          <p:spPr>
            <a:xfrm>
              <a:off x="1857356" y="3500438"/>
              <a:ext cx="571504" cy="71438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0" name="グループ化 69"/>
          <p:cNvGrpSpPr/>
          <p:nvPr/>
        </p:nvGrpSpPr>
        <p:grpSpPr>
          <a:xfrm rot="10800000">
            <a:off x="6357950" y="5072073"/>
            <a:ext cx="1071570" cy="1143008"/>
            <a:chOff x="428596" y="3500438"/>
            <a:chExt cx="2000264" cy="2143140"/>
          </a:xfrm>
        </p:grpSpPr>
        <p:sp>
          <p:nvSpPr>
            <p:cNvPr id="71" name="正方形/長方形 70"/>
            <p:cNvSpPr/>
            <p:nvPr/>
          </p:nvSpPr>
          <p:spPr>
            <a:xfrm>
              <a:off x="1357290" y="3500438"/>
              <a:ext cx="1071570" cy="10715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弧 71"/>
            <p:cNvSpPr/>
            <p:nvPr/>
          </p:nvSpPr>
          <p:spPr>
            <a:xfrm>
              <a:off x="428596" y="3500438"/>
              <a:ext cx="2000264" cy="214314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弧 72"/>
            <p:cNvSpPr/>
            <p:nvPr/>
          </p:nvSpPr>
          <p:spPr>
            <a:xfrm>
              <a:off x="1142976" y="3500438"/>
              <a:ext cx="1285884" cy="1357322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円弧 73"/>
            <p:cNvSpPr/>
            <p:nvPr/>
          </p:nvSpPr>
          <p:spPr>
            <a:xfrm>
              <a:off x="1857356" y="3500438"/>
              <a:ext cx="571504" cy="714380"/>
            </a:xfrm>
            <a:prstGeom prst="arc">
              <a:avLst>
                <a:gd name="adj1" fmla="val 16378936"/>
                <a:gd name="adj2" fmla="val 9018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57158" y="1571612"/>
            <a:ext cx="81439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&lt;exp&gt; ::= a | b | &lt;name&gt; | &lt;name&gt; ( &lt;</a:t>
            </a:r>
            <a:r>
              <a:rPr lang="en-US" altLang="ja-JP" sz="2800" dirty="0" err="1" smtClean="0"/>
              <a:t>actuals</a:t>
            </a:r>
            <a:r>
              <a:rPr lang="en-US" altLang="ja-JP" sz="2800" dirty="0" smtClean="0"/>
              <a:t>&gt;)</a:t>
            </a:r>
          </a:p>
          <a:p>
            <a:r>
              <a:rPr lang="en-US" altLang="ja-JP" sz="2800" dirty="0" smtClean="0"/>
              <a:t>               | turn (&lt;exp&gt;) | sew (&lt;exp&gt;, &lt;exp&gt;)</a:t>
            </a:r>
          </a:p>
          <a:p>
            <a:r>
              <a:rPr lang="en-US" altLang="ja-JP" sz="2800" dirty="0" smtClean="0"/>
              <a:t>               | </a:t>
            </a:r>
            <a:r>
              <a:rPr lang="en-US" altLang="ja-JP" sz="2800" b="1" dirty="0" smtClean="0"/>
              <a:t>let</a:t>
            </a:r>
            <a:r>
              <a:rPr lang="en-US" altLang="ja-JP" sz="2800" dirty="0" smtClean="0"/>
              <a:t> &lt;</a:t>
            </a:r>
            <a:r>
              <a:rPr lang="en-US" altLang="ja-JP" sz="2800" dirty="0" err="1" smtClean="0"/>
              <a:t>decls</a:t>
            </a:r>
            <a:r>
              <a:rPr lang="en-US" altLang="ja-JP" sz="2800" dirty="0" smtClean="0"/>
              <a:t>&gt; </a:t>
            </a:r>
            <a:r>
              <a:rPr lang="en-US" altLang="ja-JP" sz="2800" b="1" dirty="0" smtClean="0"/>
              <a:t>in</a:t>
            </a:r>
            <a:r>
              <a:rPr lang="en-US" altLang="ja-JP" sz="2800" dirty="0" smtClean="0"/>
              <a:t> &lt;exp&gt; </a:t>
            </a:r>
            <a:r>
              <a:rPr lang="en-US" altLang="ja-JP" sz="2800" b="1" dirty="0" smtClean="0"/>
              <a:t>end</a:t>
            </a:r>
          </a:p>
          <a:p>
            <a:r>
              <a:rPr lang="en-US" altLang="ja-JP" sz="2800" dirty="0" smtClean="0"/>
              <a:t>  &lt;</a:t>
            </a:r>
            <a:r>
              <a:rPr lang="en-US" altLang="ja-JP" sz="2800" dirty="0" err="1" smtClean="0"/>
              <a:t>actuals</a:t>
            </a:r>
            <a:r>
              <a:rPr lang="en-US" altLang="ja-JP" sz="2800" dirty="0" smtClean="0"/>
              <a:t>&gt; ::=  &lt;exp&gt;  |  &lt;exp&gt; ,  &lt;</a:t>
            </a:r>
            <a:r>
              <a:rPr lang="en-US" altLang="ja-JP" sz="2800" dirty="0" err="1" smtClean="0"/>
              <a:t>actuals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smtClean="0"/>
              <a:t>  &lt;</a:t>
            </a:r>
            <a:r>
              <a:rPr lang="en-US" altLang="ja-JP" sz="2800" dirty="0" err="1" smtClean="0"/>
              <a:t>decls</a:t>
            </a:r>
            <a:r>
              <a:rPr lang="en-US" altLang="ja-JP" sz="2800" dirty="0" smtClean="0"/>
              <a:t>&gt; ::= &lt;</a:t>
            </a:r>
            <a:r>
              <a:rPr lang="en-US" altLang="ja-JP" sz="2800" dirty="0" err="1" smtClean="0"/>
              <a:t>decl</a:t>
            </a:r>
            <a:r>
              <a:rPr lang="en-US" altLang="ja-JP" sz="2800" dirty="0" smtClean="0"/>
              <a:t>&gt; | &lt;</a:t>
            </a:r>
            <a:r>
              <a:rPr lang="en-US" altLang="ja-JP" sz="2800" dirty="0" err="1" smtClean="0"/>
              <a:t>decl</a:t>
            </a:r>
            <a:r>
              <a:rPr lang="en-US" altLang="ja-JP" sz="2800" dirty="0" smtClean="0"/>
              <a:t>&gt; &lt;</a:t>
            </a:r>
            <a:r>
              <a:rPr lang="en-US" altLang="ja-JP" sz="2800" dirty="0" err="1" smtClean="0"/>
              <a:t>decls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smtClean="0"/>
              <a:t>  &lt;</a:t>
            </a:r>
            <a:r>
              <a:rPr lang="en-US" altLang="ja-JP" sz="2800" dirty="0" err="1" smtClean="0"/>
              <a:t>decl</a:t>
            </a:r>
            <a:r>
              <a:rPr lang="en-US" altLang="ja-JP" sz="2800" dirty="0" smtClean="0"/>
              <a:t>&gt; ::= </a:t>
            </a:r>
            <a:r>
              <a:rPr lang="en-US" altLang="ja-JP" sz="2800" b="1" dirty="0" smtClean="0"/>
              <a:t>fun</a:t>
            </a:r>
            <a:r>
              <a:rPr lang="en-US" altLang="ja-JP" sz="2800" dirty="0" smtClean="0"/>
              <a:t> &lt;name&gt; (&lt;formals&gt;) = &lt;exp&gt;</a:t>
            </a:r>
          </a:p>
          <a:p>
            <a:r>
              <a:rPr lang="en-US" altLang="ja-JP" sz="2800" dirty="0" smtClean="0"/>
              <a:t>                  | </a:t>
            </a:r>
            <a:r>
              <a:rPr lang="en-US" altLang="ja-JP" sz="2800" b="1" dirty="0" err="1" smtClean="0"/>
              <a:t>val</a:t>
            </a:r>
            <a:r>
              <a:rPr lang="en-US" altLang="ja-JP" sz="2800" dirty="0" smtClean="0"/>
              <a:t> &lt;name&gt; = &lt;exp&gt;</a:t>
            </a:r>
          </a:p>
          <a:p>
            <a:r>
              <a:rPr lang="en-US" altLang="ja-JP" sz="2800" dirty="0" smtClean="0"/>
              <a:t>  &lt;formals&gt; ::= &lt;name&gt; | &lt;name&gt;, &lt;formals&gt;</a:t>
            </a:r>
          </a:p>
        </p:txBody>
      </p:sp>
      <p:sp>
        <p:nvSpPr>
          <p:cNvPr id="45" name="タイトル 4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Syntax of the Little Quilt language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899592" y="5157192"/>
            <a:ext cx="70723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&lt;name&gt; is strings, usually processed by lexical analysis. In BNF, &lt;name&gt; can be defined as follows. </a:t>
            </a:r>
            <a:endParaRPr lang="en-US" altLang="ja-JP" sz="2400" b="1" dirty="0" smtClean="0"/>
          </a:p>
          <a:p>
            <a:r>
              <a:rPr lang="en-US" altLang="ja-JP" sz="2400" b="1" dirty="0" smtClean="0"/>
              <a:t>  </a:t>
            </a:r>
            <a:r>
              <a:rPr lang="en-US" altLang="ja-JP" sz="2400" dirty="0" smtClean="0"/>
              <a:t>&lt;name&gt; ::= &lt;c&gt; | &lt;c&gt;&lt;name&gt;</a:t>
            </a:r>
          </a:p>
          <a:p>
            <a:r>
              <a:rPr lang="en-US" altLang="ja-JP" sz="2400" dirty="0" smtClean="0"/>
              <a:t>  &lt;c&gt; ::= a | b | c | d | e …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Contact information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643050"/>
            <a:ext cx="8501122" cy="4525963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Isao Sasano</a:t>
            </a:r>
          </a:p>
          <a:p>
            <a:pPr>
              <a:buNone/>
            </a:pPr>
            <a:r>
              <a:rPr lang="ja-JP" altLang="en-US" sz="2800" dirty="0" smtClean="0"/>
              <a:t>     </a:t>
            </a:r>
            <a:r>
              <a:rPr lang="en-US" altLang="ja-JP" sz="2800" dirty="0" smtClean="0"/>
              <a:t> Office:</a:t>
            </a:r>
            <a:r>
              <a:rPr lang="ja-JP" altLang="en-US" sz="2800" dirty="0" smtClean="0"/>
              <a:t> </a:t>
            </a:r>
            <a:r>
              <a:rPr lang="en-US" altLang="ja-JP" sz="2800" dirty="0" err="1" smtClean="0"/>
              <a:t>Toyosu</a:t>
            </a:r>
            <a:r>
              <a:rPr lang="en-US" altLang="ja-JP" sz="2800" dirty="0" smtClean="0"/>
              <a:t> campus 14K32 on the 14</a:t>
            </a:r>
            <a:r>
              <a:rPr lang="en-US" altLang="ja-JP" sz="2800" baseline="30000" dirty="0" smtClean="0"/>
              <a:t>th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floor</a:t>
            </a:r>
            <a:r>
              <a:rPr lang="ja-JP" altLang="en-US" sz="2800" dirty="0"/>
              <a:t> 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       E-mail:  </a:t>
            </a:r>
            <a:r>
              <a:rPr lang="en-US" altLang="ja-JP" sz="2800" dirty="0" smtClean="0">
                <a:hlinkClick r:id="rId2"/>
              </a:rPr>
              <a:t>sasano@sic.shibaura-it.ac.jp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       web: </a:t>
            </a:r>
            <a:r>
              <a:rPr lang="en-US" altLang="ja-JP" sz="2800" dirty="0" smtClean="0">
                <a:hlinkClick r:id="rId3"/>
              </a:rPr>
              <a:t>http://www.sic.shibaura-it.ac.jp/~sasano/index.html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       The lecture page is linked from the above web page.</a:t>
            </a:r>
          </a:p>
        </p:txBody>
      </p:sp>
    </p:spTree>
    <p:extLst>
      <p:ext uri="{BB962C8B-B14F-4D97-AF65-F5344CB8AC3E}">
        <p14:creationId xmlns:p14="http://schemas.microsoft.com/office/powerpoint/2010/main" val="487773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</a:t>
            </a:r>
            <a:r>
              <a:rPr lang="en-US" altLang="ja-JP" dirty="0" smtClean="0"/>
              <a:t>achine language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Machine language is the native language of a computer, directory interpreted and executed by the computer.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187624" y="3284984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ja-JP" sz="2800" dirty="0"/>
              <a:t>The term </a:t>
            </a:r>
            <a:r>
              <a:rPr lang="en-US" altLang="ja-JP" sz="2800" i="1" dirty="0"/>
              <a:t>code</a:t>
            </a:r>
            <a:r>
              <a:rPr lang="en-US" altLang="ja-JP" sz="2800" dirty="0"/>
              <a:t> originally referred to a program written in a machine </a:t>
            </a:r>
            <a:r>
              <a:rPr lang="en-US" altLang="ja-JP" sz="2800" dirty="0" smtClean="0"/>
              <a:t>language.</a:t>
            </a:r>
            <a:endParaRPr lang="en-US" altLang="ja-JP" sz="2800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518864" y="4509120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von Neumann machine</a:t>
            </a:r>
          </a:p>
          <a:p>
            <a:pPr lvl="1"/>
            <a:r>
              <a:rPr lang="en-US" altLang="ja-JP" dirty="0" smtClean="0"/>
              <a:t>designed in Princeton in 1946</a:t>
            </a:r>
          </a:p>
          <a:p>
            <a:pPr lvl="1"/>
            <a:r>
              <a:rPr lang="en-US" altLang="ja-JP" dirty="0" smtClean="0"/>
              <a:t>Turing machine + random access + IO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3900" dirty="0"/>
              <a:t>M</a:t>
            </a:r>
            <a:r>
              <a:rPr lang="en-US" altLang="ja-JP" sz="3900" dirty="0" smtClean="0"/>
              <a:t>achine language</a:t>
            </a:r>
            <a:endParaRPr lang="ja-JP" altLang="en-US" sz="3900" dirty="0" smtClean="0"/>
          </a:p>
        </p:txBody>
      </p:sp>
      <p:sp>
        <p:nvSpPr>
          <p:cNvPr id="28675" name="テキスト ボックス 11"/>
          <p:cNvSpPr txBox="1">
            <a:spLocks noChangeArrowheads="1"/>
          </p:cNvSpPr>
          <p:nvPr/>
        </p:nvSpPr>
        <p:spPr bwMode="auto">
          <a:xfrm>
            <a:off x="500034" y="1164134"/>
            <a:ext cx="79295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 smtClean="0"/>
              <a:t>A program written in some machine language is a sequence of numbers.</a:t>
            </a:r>
          </a:p>
          <a:p>
            <a:r>
              <a:rPr lang="en-US" altLang="ja-JP" sz="2800" dirty="0" smtClean="0"/>
              <a:t>[A code fragment for the von Neumann machine]</a:t>
            </a:r>
          </a:p>
          <a:p>
            <a:r>
              <a:rPr lang="en-US" altLang="ja-JP" sz="2800" dirty="0" smtClean="0"/>
              <a:t>00000010101111001010</a:t>
            </a:r>
          </a:p>
          <a:p>
            <a:r>
              <a:rPr lang="en-US" altLang="ja-JP" sz="2800" dirty="0" smtClean="0"/>
              <a:t>00000010111111001000</a:t>
            </a:r>
          </a:p>
          <a:p>
            <a:r>
              <a:rPr lang="en-US" altLang="ja-JP" sz="2800" dirty="0" smtClean="0"/>
              <a:t>00000011001110101000</a:t>
            </a:r>
          </a:p>
          <a:p>
            <a:r>
              <a:rPr lang="en-US" altLang="ja-JP" sz="2800" dirty="0" smtClean="0"/>
              <a:t>(This fragment adds the numbers of locations 10 and 11 and stores the result in location 12.)</a:t>
            </a:r>
          </a:p>
          <a:p>
            <a:r>
              <a:rPr lang="en-US" altLang="ja-JP" sz="2800" dirty="0" smtClean="0"/>
              <a:t>Modern computers are said to have a von Neumann architecture.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827584" y="5661248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In assembly language instructions are represented by symbols.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3900" dirty="0" smtClean="0"/>
              <a:t>Programming languages</a:t>
            </a:r>
            <a:endParaRPr lang="ja-JP" altLang="en-US" sz="39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9" y="1500174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Programming languages are expected not to depend on specific machines (i.e., expected to be high level).</a:t>
            </a:r>
          </a:p>
        </p:txBody>
      </p:sp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928662" y="2928934"/>
            <a:ext cx="753177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Properties that programming languages should have:</a:t>
            </a:r>
            <a:endParaRPr lang="en-US" altLang="ja-JP" sz="2400" dirty="0"/>
          </a:p>
          <a:p>
            <a:pPr>
              <a:buFont typeface="Wingdings" pitchFamily="2" charset="2"/>
              <a:buChar char="Ø"/>
            </a:pPr>
            <a:r>
              <a:rPr lang="en-US" altLang="ja-JP" sz="2400" dirty="0" smtClean="0"/>
              <a:t> High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level</a:t>
            </a:r>
            <a:endParaRPr lang="en-US" altLang="ja-JP" sz="2400" dirty="0"/>
          </a:p>
          <a:p>
            <a:pPr lvl="1">
              <a:buFont typeface="Arial" charset="0"/>
              <a:buChar char="•"/>
            </a:pPr>
            <a:r>
              <a:rPr lang="ja-JP" altLang="en-US" sz="2400" dirty="0"/>
              <a:t> </a:t>
            </a:r>
            <a:r>
              <a:rPr lang="en-US" altLang="ja-JP" sz="2400" dirty="0" smtClean="0"/>
              <a:t>Logical structure of programs are concisely described.</a:t>
            </a:r>
          </a:p>
          <a:p>
            <a:pPr>
              <a:buFont typeface="Wingdings" pitchFamily="2" charset="2"/>
              <a:buChar char="Ø"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Semantics of programs being strictly defined</a:t>
            </a:r>
          </a:p>
          <a:p>
            <a:pPr lvl="1">
              <a:buFont typeface="Arial" charset="0"/>
              <a:buChar char="•"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Semantics (behavior) of all the programs are completely specified.</a:t>
            </a:r>
            <a:endParaRPr lang="en-US" altLang="ja-JP" sz="2400" dirty="0"/>
          </a:p>
          <a:p>
            <a:pPr>
              <a:buFont typeface="Wingdings" pitchFamily="2" charset="2"/>
              <a:buChar char="Ø"/>
            </a:pPr>
            <a:r>
              <a:rPr lang="ja-JP" altLang="en-US" sz="2400" dirty="0"/>
              <a:t> </a:t>
            </a:r>
            <a:r>
              <a:rPr lang="en-US" altLang="ja-JP" sz="2400" dirty="0" smtClean="0"/>
              <a:t>Efficient</a:t>
            </a:r>
          </a:p>
          <a:p>
            <a:pPr lvl="1">
              <a:buFont typeface="Arial" charset="0"/>
              <a:buChar char="•"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Programs are transformed into efficient code in machine languages.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3900" dirty="0" smtClean="0"/>
              <a:t>Benefits of high-level languages</a:t>
            </a:r>
            <a:endParaRPr lang="ja-JP" altLang="en-US" sz="39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1268760"/>
            <a:ext cx="7786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Higher-level languages have took the place of machine and assembly languages in virtually all areas of programming.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71600" y="2564904"/>
            <a:ext cx="73276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2400" dirty="0" smtClean="0"/>
              <a:t> Readable familiar notations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machine </a:t>
            </a:r>
            <a:r>
              <a:rPr lang="en-US" altLang="ja-JP" sz="2400" dirty="0" err="1" smtClean="0"/>
              <a:t>indepenence</a:t>
            </a:r>
            <a:r>
              <a:rPr lang="en-US" altLang="ja-JP" sz="2400" dirty="0" smtClean="0"/>
              <a:t> (i.e., portability)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Availability of program libraries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Consistency </a:t>
            </a:r>
            <a:r>
              <a:rPr lang="en-US" altLang="ja-JP" sz="2400" dirty="0" err="1" smtClean="0"/>
              <a:t>checkings</a:t>
            </a:r>
            <a:r>
              <a:rPr lang="en-US" altLang="ja-JP" sz="2400" dirty="0" smtClean="0"/>
              <a:t> that detect syntax error and type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4077072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 The language C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5576" y="4549676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prstClr val="black"/>
                </a:solidFill>
              </a:rPr>
              <a:t> UNIX kernel (originally written in assembly languages) was rewritten in the language C in 1973. </a:t>
            </a:r>
          </a:p>
          <a:p>
            <a:pPr lvl="0">
              <a:buFont typeface="Arial" pitchFamily="34" charset="0"/>
              <a:buChar char="•"/>
            </a:pPr>
            <a:r>
              <a:rPr lang="en-US" altLang="ja-JP" sz="2400" dirty="0">
                <a:solidFill>
                  <a:prstClr val="black"/>
                </a:solidFill>
              </a:rPr>
              <a:t> </a:t>
            </a:r>
            <a:r>
              <a:rPr lang="en-US" altLang="ja-JP" sz="2400" dirty="0" smtClean="0">
                <a:solidFill>
                  <a:prstClr val="black"/>
                </a:solidFill>
              </a:rPr>
              <a:t>It becomes much easier to modify codes and support new devices </a:t>
            </a:r>
          </a:p>
          <a:p>
            <a:pPr lvl="0"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prstClr val="black"/>
                </a:solidFill>
              </a:rPr>
              <a:t> UNIX was made available on 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hardwares</a:t>
            </a:r>
            <a:r>
              <a:rPr lang="en-US" altLang="ja-JP" sz="2400" dirty="0" smtClean="0">
                <a:solidFill>
                  <a:prstClr val="black"/>
                </a:solidFill>
              </a:rPr>
              <a:t> other than PDP-11 without modifying most of the codes. 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Classification of </a:t>
            </a:r>
            <a:br>
              <a:rPr lang="en-US" altLang="ja-JP" dirty="0" smtClean="0"/>
            </a:br>
            <a:r>
              <a:rPr lang="en-US" altLang="ja-JP" dirty="0" smtClean="0"/>
              <a:t>programming languages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3000372"/>
            <a:ext cx="8143932" cy="3500462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Imperative languages (or procedural languages)</a:t>
            </a:r>
          </a:p>
          <a:p>
            <a:r>
              <a:rPr lang="en-US" altLang="ja-JP" sz="2800" dirty="0"/>
              <a:t>F</a:t>
            </a:r>
            <a:r>
              <a:rPr lang="en-US" altLang="ja-JP" sz="2800" dirty="0" smtClean="0"/>
              <a:t>unctional languages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ja-JP" dirty="0"/>
              <a:t>O</a:t>
            </a:r>
            <a:r>
              <a:rPr lang="en-US" altLang="ja-JP" dirty="0" smtClean="0"/>
              <a:t>bject-oriented languages</a:t>
            </a:r>
          </a:p>
          <a:p>
            <a:r>
              <a:rPr lang="en-US" altLang="ja-JP" sz="2800" dirty="0" smtClean="0"/>
              <a:t>Logic programming language</a:t>
            </a:r>
            <a:r>
              <a:rPr lang="en-US" altLang="ja-JP" sz="2800" dirty="0"/>
              <a:t>s</a:t>
            </a:r>
            <a:endParaRPr lang="en-US" altLang="ja-JP" sz="28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467544" y="1628800"/>
            <a:ext cx="8249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Programming languages are roughly classified into the following four according to their computational models</a:t>
            </a:r>
            <a:r>
              <a:rPr lang="en-US" altLang="ja-JP" sz="2800" dirty="0"/>
              <a:t>.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What languages provide</a:t>
            </a:r>
            <a:r>
              <a:rPr lang="en-US" altLang="ja-JP" dirty="0"/>
              <a:t> 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dirty="0" smtClean="0"/>
              <a:t>Computational model 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cf. previous page)</a:t>
            </a:r>
          </a:p>
          <a:p>
            <a:r>
              <a:rPr lang="en-US" altLang="ja-JP" dirty="0" smtClean="0"/>
              <a:t>Data types (and operations on them</a:t>
            </a:r>
            <a:r>
              <a:rPr lang="en-US" altLang="ja-JP" dirty="0"/>
              <a:t>)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(ex.) </a:t>
            </a:r>
            <a:r>
              <a:rPr lang="en-US" altLang="ja-JP" dirty="0"/>
              <a:t>The language C </a:t>
            </a:r>
            <a:r>
              <a:rPr lang="en-US" altLang="ja-JP" dirty="0" smtClean="0"/>
              <a:t>provides </a:t>
            </a:r>
            <a:r>
              <a:rPr lang="en-US" altLang="ja-JP" dirty="0"/>
              <a:t>primitive data types such as </a:t>
            </a:r>
            <a:r>
              <a:rPr lang="en-US" altLang="ja-JP" dirty="0" err="1"/>
              <a:t>int</a:t>
            </a:r>
            <a:r>
              <a:rPr lang="en-US" altLang="ja-JP" dirty="0"/>
              <a:t>, char, double, etc. </a:t>
            </a:r>
            <a:r>
              <a:rPr lang="en-US" altLang="ja-JP" dirty="0" smtClean="0"/>
              <a:t>The language C also provides mechanisms to construct large objects using smaller objects, such as arrays, structures (records in general terminology), pointers, and unions. The language C also provides operators to access the components of compound data, such as dot operator (member access operator) for structures (records).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892</TotalTime>
  <Words>1853</Words>
  <Application>Microsoft Macintosh PowerPoint</Application>
  <PresentationFormat>画面に合わせる (4:3)</PresentationFormat>
  <Paragraphs>186</Paragraphs>
  <Slides>24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Principles of programming languages  1: Introduction  (with a simple language)</vt:lpstr>
      <vt:lpstr>Schedule</vt:lpstr>
      <vt:lpstr>Contact information</vt:lpstr>
      <vt:lpstr>Machine language</vt:lpstr>
      <vt:lpstr>Machine language</vt:lpstr>
      <vt:lpstr>Programming languages</vt:lpstr>
      <vt:lpstr>Benefits of high-level languages</vt:lpstr>
      <vt:lpstr>Classification of  programming languages</vt:lpstr>
      <vt:lpstr>What languages provide (1)</vt:lpstr>
      <vt:lpstr>What languages provide (2)</vt:lpstr>
      <vt:lpstr>Syntax of programming languages</vt:lpstr>
      <vt:lpstr>Semantics of programming languages</vt:lpstr>
      <vt:lpstr>Definitions and explanations of programming languages</vt:lpstr>
      <vt:lpstr>A simple language ---Little Quilt</vt:lpstr>
      <vt:lpstr>Little Quilｔ language</vt:lpstr>
      <vt:lpstr>Expressions of Little Quilt</vt:lpstr>
      <vt:lpstr>Examples of expressions of Little Quilt</vt:lpstr>
      <vt:lpstr>Exercise 1</vt:lpstr>
      <vt:lpstr>Function declaration</vt:lpstr>
      <vt:lpstr>Local declarations (let expressions)</vt:lpstr>
      <vt:lpstr>Exercise 2</vt:lpstr>
      <vt:lpstr>Syntax that names some value (i.e., quilt)</vt:lpstr>
      <vt:lpstr>A larger example</vt:lpstr>
      <vt:lpstr>Syntax of the Little Quilt language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Isao Sasano</cp:lastModifiedBy>
  <cp:revision>533</cp:revision>
  <dcterms:created xsi:type="dcterms:W3CDTF">2009-09-11T09:19:03Z</dcterms:created>
  <dcterms:modified xsi:type="dcterms:W3CDTF">2014-11-05T07:10:24Z</dcterms:modified>
</cp:coreProperties>
</file>