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70" r:id="rId5"/>
    <p:sldId id="271" r:id="rId6"/>
    <p:sldId id="272" r:id="rId7"/>
    <p:sldId id="273" r:id="rId8"/>
    <p:sldId id="281" r:id="rId9"/>
    <p:sldId id="267" r:id="rId10"/>
    <p:sldId id="259" r:id="rId11"/>
    <p:sldId id="275" r:id="rId12"/>
    <p:sldId id="326" r:id="rId13"/>
    <p:sldId id="276" r:id="rId14"/>
    <p:sldId id="274" r:id="rId15"/>
    <p:sldId id="279" r:id="rId16"/>
    <p:sldId id="278" r:id="rId17"/>
    <p:sldId id="282" r:id="rId18"/>
    <p:sldId id="283" r:id="rId19"/>
    <p:sldId id="284" r:id="rId20"/>
    <p:sldId id="323" r:id="rId21"/>
    <p:sldId id="325" r:id="rId22"/>
    <p:sldId id="324" r:id="rId23"/>
    <p:sldId id="280" r:id="rId24"/>
    <p:sldId id="286" r:id="rId25"/>
    <p:sldId id="285" r:id="rId26"/>
    <p:sldId id="287" r:id="rId27"/>
    <p:sldId id="264" r:id="rId28"/>
    <p:sldId id="289" r:id="rId29"/>
    <p:sldId id="290" r:id="rId30"/>
    <p:sldId id="291" r:id="rId31"/>
    <p:sldId id="288" r:id="rId32"/>
    <p:sldId id="292" r:id="rId33"/>
    <p:sldId id="293" r:id="rId34"/>
    <p:sldId id="294" r:id="rId35"/>
    <p:sldId id="296" r:id="rId36"/>
    <p:sldId id="297" r:id="rId37"/>
    <p:sldId id="295" r:id="rId38"/>
    <p:sldId id="336" r:id="rId39"/>
    <p:sldId id="334" r:id="rId40"/>
    <p:sldId id="335" r:id="rId41"/>
    <p:sldId id="327" r:id="rId42"/>
    <p:sldId id="328" r:id="rId43"/>
    <p:sldId id="266" r:id="rId44"/>
    <p:sldId id="337" r:id="rId45"/>
    <p:sldId id="306" r:id="rId46"/>
    <p:sldId id="298" r:id="rId4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962"/>
    <p:restoredTop sz="93741" autoAdjust="0"/>
  </p:normalViewPr>
  <p:slideViewPr>
    <p:cSldViewPr>
      <p:cViewPr varScale="1">
        <p:scale>
          <a:sx n="120" d="100"/>
          <a:sy n="120" d="100"/>
        </p:scale>
        <p:origin x="1152"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870079"/>
          </a:xfrm>
        </p:spPr>
        <p:txBody>
          <a:bodyPr>
            <a:normAutofit fontScale="90000"/>
          </a:bodyPr>
          <a:lstStyle/>
          <a:p>
            <a:r>
              <a:rPr lang="ja-JP" altLang="en-US" dirty="0"/>
              <a:t>プログラミング入門</a:t>
            </a:r>
            <a:r>
              <a:rPr lang="en-US" altLang="ja-JP" dirty="0"/>
              <a:t>2</a:t>
            </a:r>
            <a:br>
              <a:rPr lang="en-US" altLang="ja-JP" dirty="0"/>
            </a:br>
            <a:r>
              <a:rPr lang="ja-JP" altLang="en-US"/>
              <a:t>第</a:t>
            </a:r>
            <a:r>
              <a:rPr lang="en-US" altLang="ja-JP" dirty="0"/>
              <a:t>6</a:t>
            </a:r>
            <a:r>
              <a:rPr lang="ja-JP" altLang="en-US"/>
              <a:t>回</a:t>
            </a:r>
            <a:br>
              <a:rPr lang="en-US" altLang="ja-JP" dirty="0"/>
            </a:br>
            <a:r>
              <a:rPr lang="ja-JP" altLang="en-US" dirty="0"/>
              <a:t>ポインタ</a:t>
            </a:r>
            <a:endParaRPr kumimoji="1" lang="ja-JP" altLang="en-US" dirty="0"/>
          </a:p>
        </p:txBody>
      </p:sp>
      <p:sp>
        <p:nvSpPr>
          <p:cNvPr id="4" name="テキスト ボックス 3"/>
          <p:cNvSpPr txBox="1"/>
          <p:nvPr/>
        </p:nvSpPr>
        <p:spPr>
          <a:xfrm>
            <a:off x="3821634" y="4941168"/>
            <a:ext cx="1500732" cy="523220"/>
          </a:xfrm>
          <a:prstGeom prst="rect">
            <a:avLst/>
          </a:prstGeom>
          <a:noFill/>
        </p:spPr>
        <p:txBody>
          <a:bodyPr wrap="none" rtlCol="0">
            <a:spAutoFit/>
          </a:bodyPr>
          <a:lstStyle/>
          <a:p>
            <a:pPr algn="ctr"/>
            <a:r>
              <a:rPr kumimoji="1" lang="ja-JP" altLang="en-US" sz="2800"/>
              <a:t>篠埜　</a:t>
            </a:r>
            <a:r>
              <a:rPr kumimoji="1" lang="ja-JP" altLang="en-US" sz="2800" dirty="0"/>
              <a:t>功</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今日の内容</a:t>
            </a:r>
            <a:endParaRPr kumimoji="1" lang="ja-JP" altLang="en-US" dirty="0"/>
          </a:p>
        </p:txBody>
      </p:sp>
      <p:sp>
        <p:nvSpPr>
          <p:cNvPr id="3" name="コンテンツ プレースホルダ 2"/>
          <p:cNvSpPr>
            <a:spLocks noGrp="1"/>
          </p:cNvSpPr>
          <p:nvPr>
            <p:ph idx="1"/>
          </p:nvPr>
        </p:nvSpPr>
        <p:spPr/>
        <p:txBody>
          <a:bodyPr/>
          <a:lstStyle/>
          <a:p>
            <a:r>
              <a:rPr lang="ja-JP" altLang="en-US" dirty="0"/>
              <a:t>ポインタ</a:t>
            </a:r>
            <a:endParaRPr kumimoji="1" lang="en-US" altLang="ja-JP"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アドレス</a:t>
            </a:r>
          </a:p>
        </p:txBody>
      </p:sp>
      <p:sp>
        <p:nvSpPr>
          <p:cNvPr id="4" name="テキスト ボックス 3"/>
          <p:cNvSpPr txBox="1"/>
          <p:nvPr/>
        </p:nvSpPr>
        <p:spPr>
          <a:xfrm>
            <a:off x="642910" y="1357298"/>
            <a:ext cx="7929618" cy="3108543"/>
          </a:xfrm>
          <a:prstGeom prst="rect">
            <a:avLst/>
          </a:prstGeom>
          <a:noFill/>
        </p:spPr>
        <p:txBody>
          <a:bodyPr wrap="square" rtlCol="0">
            <a:spAutoFit/>
          </a:bodyPr>
          <a:lstStyle/>
          <a:p>
            <a:r>
              <a:rPr lang="ja-JP" altLang="en-US" sz="2800" dirty="0"/>
              <a:t>一般に</a:t>
            </a:r>
            <a:r>
              <a:rPr lang="en-US" altLang="ja-JP" sz="2800" dirty="0"/>
              <a:t>C</a:t>
            </a:r>
            <a:r>
              <a:rPr lang="ja-JP" altLang="en-US" sz="2800" dirty="0"/>
              <a:t>などの命令型言語では、変数というのは直接的にはアドレスを表す。間接的に、そのアドレスの中身の値を表している。中身の値は代入によって変化し得る。（変数の値は中身の値である。）</a:t>
            </a:r>
            <a:endParaRPr lang="en-US" altLang="ja-JP" sz="2800" dirty="0"/>
          </a:p>
          <a:p>
            <a:endParaRPr lang="en-US" altLang="ja-JP" sz="2800" dirty="0"/>
          </a:p>
          <a:p>
            <a:r>
              <a:rPr lang="ja-JP" altLang="en-US" sz="2800" dirty="0"/>
              <a:t>変数だけでなく、配列、配列の各要素もアドレスを持つ。</a:t>
            </a:r>
            <a:endParaRPr lang="en-US" altLang="ja-JP"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アドレス</a:t>
            </a:r>
          </a:p>
        </p:txBody>
      </p:sp>
      <p:sp>
        <p:nvSpPr>
          <p:cNvPr id="4" name="テキスト ボックス 3"/>
          <p:cNvSpPr txBox="1"/>
          <p:nvPr/>
        </p:nvSpPr>
        <p:spPr>
          <a:xfrm>
            <a:off x="928662" y="1357298"/>
            <a:ext cx="2495940" cy="2246769"/>
          </a:xfrm>
          <a:prstGeom prst="rect">
            <a:avLst/>
          </a:prstGeom>
          <a:noFill/>
          <a:ln>
            <a:solidFill>
              <a:schemeClr val="tx1"/>
            </a:solidFill>
          </a:ln>
        </p:spPr>
        <p:txBody>
          <a:bodyPr wrap="none" rtlCol="0">
            <a:spAutoFit/>
          </a:bodyPr>
          <a:lstStyle/>
          <a:p>
            <a:r>
              <a:rPr lang="en-US" altLang="ja-JP" sz="2800" dirty="0" err="1"/>
              <a:t>int</a:t>
            </a:r>
            <a:r>
              <a:rPr lang="en-US" altLang="ja-JP" sz="2800" dirty="0"/>
              <a:t> main (void) {</a:t>
            </a:r>
          </a:p>
          <a:p>
            <a:r>
              <a:rPr lang="en-US" altLang="ja-JP" sz="2800" dirty="0"/>
              <a:t>  char x = 10;</a:t>
            </a:r>
          </a:p>
          <a:p>
            <a:r>
              <a:rPr kumimoji="1" lang="en-US" altLang="ja-JP" sz="2800" dirty="0"/>
              <a:t>  x = x + 1;</a:t>
            </a:r>
          </a:p>
          <a:p>
            <a:r>
              <a:rPr lang="en-US" altLang="ja-JP" sz="2800" dirty="0"/>
              <a:t>  return 0;</a:t>
            </a:r>
          </a:p>
          <a:p>
            <a:r>
              <a:rPr kumimoji="1" lang="en-US" altLang="ja-JP" sz="2800" dirty="0"/>
              <a:t>}</a:t>
            </a:r>
          </a:p>
        </p:txBody>
      </p:sp>
      <p:sp>
        <p:nvSpPr>
          <p:cNvPr id="5" name="テキスト ボックス 4"/>
          <p:cNvSpPr txBox="1"/>
          <p:nvPr/>
        </p:nvSpPr>
        <p:spPr>
          <a:xfrm>
            <a:off x="500034" y="4857760"/>
            <a:ext cx="8286808" cy="1815882"/>
          </a:xfrm>
          <a:prstGeom prst="rect">
            <a:avLst/>
          </a:prstGeom>
          <a:noFill/>
        </p:spPr>
        <p:txBody>
          <a:bodyPr wrap="square" rtlCol="0">
            <a:spAutoFit/>
          </a:bodyPr>
          <a:lstStyle/>
          <a:p>
            <a:r>
              <a:rPr lang="ja-JP" altLang="en-US" sz="2800" dirty="0"/>
              <a:t>例えば、変数</a:t>
            </a:r>
            <a:r>
              <a:rPr lang="en-US" altLang="ja-JP" sz="2800" dirty="0"/>
              <a:t>x</a:t>
            </a:r>
            <a:r>
              <a:rPr lang="ja-JP" altLang="en-US" sz="2800" dirty="0"/>
              <a:t>用の領域が</a:t>
            </a:r>
            <a:r>
              <a:rPr lang="en-US" altLang="ja-JP" sz="2800" dirty="0"/>
              <a:t>101</a:t>
            </a:r>
            <a:r>
              <a:rPr lang="ja-JP" altLang="en-US" sz="2800" dirty="0"/>
              <a:t>番地だったとする。</a:t>
            </a:r>
            <a:endParaRPr lang="en-US" altLang="ja-JP" sz="2800" dirty="0"/>
          </a:p>
          <a:p>
            <a:r>
              <a:rPr kumimoji="1" lang="ja-JP" altLang="en-US" sz="2800" dirty="0"/>
              <a:t>そのとき、</a:t>
            </a:r>
            <a:r>
              <a:rPr kumimoji="1" lang="en-US" altLang="ja-JP" sz="2800" dirty="0"/>
              <a:t>101</a:t>
            </a:r>
            <a:r>
              <a:rPr kumimoji="1" lang="ja-JP" altLang="en-US" sz="2800" dirty="0"/>
              <a:t>が、</a:t>
            </a:r>
            <a:r>
              <a:rPr lang="en-US" altLang="ja-JP" sz="2800" dirty="0"/>
              <a:t>x</a:t>
            </a:r>
            <a:r>
              <a:rPr lang="ja-JP" altLang="en-US" sz="2800" dirty="0"/>
              <a:t>のアドレスである。また、初期状態では</a:t>
            </a:r>
            <a:r>
              <a:rPr lang="en-US" altLang="ja-JP" sz="2800" dirty="0"/>
              <a:t>10</a:t>
            </a:r>
            <a:r>
              <a:rPr lang="ja-JP" altLang="en-US" sz="2800" dirty="0"/>
              <a:t>が式</a:t>
            </a:r>
            <a:r>
              <a:rPr lang="en-US" altLang="ja-JP" sz="2800" dirty="0"/>
              <a:t>x</a:t>
            </a:r>
            <a:r>
              <a:rPr lang="ja-JP" altLang="en-US" sz="2800" dirty="0"/>
              <a:t>の値である。変数</a:t>
            </a:r>
            <a:r>
              <a:rPr lang="en-US" altLang="ja-JP" sz="2800" dirty="0"/>
              <a:t>x</a:t>
            </a:r>
            <a:r>
              <a:rPr lang="ja-JP" altLang="en-US" sz="2800" dirty="0"/>
              <a:t>の値は代入式によって</a:t>
            </a:r>
            <a:r>
              <a:rPr lang="en-US" altLang="ja-JP" sz="2800" dirty="0"/>
              <a:t>11</a:t>
            </a:r>
            <a:r>
              <a:rPr lang="ja-JP" altLang="en-US" sz="2800" dirty="0"/>
              <a:t>に変わる。</a:t>
            </a:r>
            <a:endParaRPr kumimoji="1" lang="ja-JP" altLang="en-US" sz="2800" dirty="0"/>
          </a:p>
        </p:txBody>
      </p:sp>
      <p:graphicFrame>
        <p:nvGraphicFramePr>
          <p:cNvPr id="6" name="表 5"/>
          <p:cNvGraphicFramePr>
            <a:graphicFrameLocks noGrp="1"/>
          </p:cNvGraphicFramePr>
          <p:nvPr/>
        </p:nvGraphicFramePr>
        <p:xfrm>
          <a:off x="5286380" y="1285860"/>
          <a:ext cx="3000396" cy="3286150"/>
        </p:xfrm>
        <a:graphic>
          <a:graphicData uri="http://schemas.openxmlformats.org/drawingml/2006/table">
            <a:tbl>
              <a:tblPr firstRow="1" bandRow="1">
                <a:tableStyleId>{5C22544A-7EE6-4342-B048-85BDC9FD1C3A}</a:tableStyleId>
              </a:tblPr>
              <a:tblGrid>
                <a:gridCol w="3000396">
                  <a:extLst>
                    <a:ext uri="{9D8B030D-6E8A-4147-A177-3AD203B41FA5}">
                      <a16:colId xmlns:a16="http://schemas.microsoft.com/office/drawing/2014/main" val="20000"/>
                    </a:ext>
                  </a:extLst>
                </a:gridCol>
              </a:tblGrid>
              <a:tr h="657230">
                <a:tc>
                  <a:txBody>
                    <a:bodyPr/>
                    <a:lstStyle/>
                    <a:p>
                      <a:pPr algn="ctr"/>
                      <a:endParaRPr kumimoji="1" lang="ja-JP"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57230">
                <a:tc>
                  <a:txBody>
                    <a:bodyPr/>
                    <a:lstStyle/>
                    <a:p>
                      <a:pPr algn="ctr"/>
                      <a:r>
                        <a:rPr kumimoji="1" lang="en-US" altLang="ja-JP" sz="2800" dirty="0"/>
                        <a:t>10</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57230">
                <a:tc>
                  <a:txBody>
                    <a:bodyPr/>
                    <a:lstStyle/>
                    <a:p>
                      <a:pPr algn="ctr"/>
                      <a:endParaRPr kumimoji="1" lang="ja-JP"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57230">
                <a:tc>
                  <a:txBody>
                    <a:bodyPr/>
                    <a:lstStyle/>
                    <a:p>
                      <a:pPr algn="ctr"/>
                      <a:endParaRPr kumimoji="1" lang="ja-JP"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57230">
                <a:tc>
                  <a:txBody>
                    <a:bodyPr/>
                    <a:lstStyle/>
                    <a:p>
                      <a:pPr algn="ctr"/>
                      <a:endParaRPr kumimoji="1" lang="ja-JP"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7" name="テキスト ボックス 6"/>
          <p:cNvSpPr txBox="1"/>
          <p:nvPr/>
        </p:nvSpPr>
        <p:spPr>
          <a:xfrm>
            <a:off x="4500562" y="1428736"/>
            <a:ext cx="651140" cy="461665"/>
          </a:xfrm>
          <a:prstGeom prst="rect">
            <a:avLst/>
          </a:prstGeom>
          <a:noFill/>
        </p:spPr>
        <p:txBody>
          <a:bodyPr wrap="none" rtlCol="0">
            <a:spAutoFit/>
          </a:bodyPr>
          <a:lstStyle/>
          <a:p>
            <a:r>
              <a:rPr kumimoji="1" lang="en-US" altLang="ja-JP" sz="2400" dirty="0"/>
              <a:t>100</a:t>
            </a:r>
            <a:endParaRPr kumimoji="1" lang="ja-JP" altLang="en-US" sz="2400" dirty="0"/>
          </a:p>
        </p:txBody>
      </p:sp>
      <p:sp>
        <p:nvSpPr>
          <p:cNvPr id="8" name="テキスト ボックス 7"/>
          <p:cNvSpPr txBox="1"/>
          <p:nvPr/>
        </p:nvSpPr>
        <p:spPr>
          <a:xfrm>
            <a:off x="4500562" y="2071678"/>
            <a:ext cx="651140" cy="461665"/>
          </a:xfrm>
          <a:prstGeom prst="rect">
            <a:avLst/>
          </a:prstGeom>
          <a:noFill/>
        </p:spPr>
        <p:txBody>
          <a:bodyPr wrap="none" rtlCol="0">
            <a:spAutoFit/>
          </a:bodyPr>
          <a:lstStyle/>
          <a:p>
            <a:r>
              <a:rPr kumimoji="1" lang="en-US" altLang="ja-JP" sz="2400" dirty="0"/>
              <a:t>101</a:t>
            </a:r>
            <a:endParaRPr kumimoji="1" lang="ja-JP" altLang="en-US" sz="2400" dirty="0"/>
          </a:p>
        </p:txBody>
      </p:sp>
      <p:sp>
        <p:nvSpPr>
          <p:cNvPr id="9" name="テキスト ボックス 8"/>
          <p:cNvSpPr txBox="1"/>
          <p:nvPr/>
        </p:nvSpPr>
        <p:spPr>
          <a:xfrm>
            <a:off x="4500562" y="2714620"/>
            <a:ext cx="651140" cy="461665"/>
          </a:xfrm>
          <a:prstGeom prst="rect">
            <a:avLst/>
          </a:prstGeom>
          <a:noFill/>
        </p:spPr>
        <p:txBody>
          <a:bodyPr wrap="none" rtlCol="0">
            <a:spAutoFit/>
          </a:bodyPr>
          <a:lstStyle/>
          <a:p>
            <a:r>
              <a:rPr kumimoji="1" lang="en-US" altLang="ja-JP" sz="2400" dirty="0"/>
              <a:t>102</a:t>
            </a:r>
            <a:endParaRPr kumimoji="1" lang="ja-JP" altLang="en-US" sz="2400" dirty="0"/>
          </a:p>
        </p:txBody>
      </p:sp>
      <p:sp>
        <p:nvSpPr>
          <p:cNvPr id="10" name="テキスト ボックス 9"/>
          <p:cNvSpPr txBox="1"/>
          <p:nvPr/>
        </p:nvSpPr>
        <p:spPr>
          <a:xfrm>
            <a:off x="4492364" y="3357562"/>
            <a:ext cx="651140" cy="461665"/>
          </a:xfrm>
          <a:prstGeom prst="rect">
            <a:avLst/>
          </a:prstGeom>
          <a:noFill/>
        </p:spPr>
        <p:txBody>
          <a:bodyPr wrap="none" rtlCol="0">
            <a:spAutoFit/>
          </a:bodyPr>
          <a:lstStyle/>
          <a:p>
            <a:r>
              <a:rPr kumimoji="1" lang="en-US" altLang="ja-JP" sz="2400" dirty="0"/>
              <a:t>103</a:t>
            </a:r>
            <a:endParaRPr kumimoji="1" lang="ja-JP" altLang="en-US" sz="2400" dirty="0"/>
          </a:p>
        </p:txBody>
      </p:sp>
      <p:sp>
        <p:nvSpPr>
          <p:cNvPr id="11" name="テキスト ボックス 10"/>
          <p:cNvSpPr txBox="1"/>
          <p:nvPr/>
        </p:nvSpPr>
        <p:spPr>
          <a:xfrm>
            <a:off x="4492364" y="4071942"/>
            <a:ext cx="651140" cy="461665"/>
          </a:xfrm>
          <a:prstGeom prst="rect">
            <a:avLst/>
          </a:prstGeom>
          <a:noFill/>
        </p:spPr>
        <p:txBody>
          <a:bodyPr wrap="none" rtlCol="0">
            <a:spAutoFit/>
          </a:bodyPr>
          <a:lstStyle/>
          <a:p>
            <a:r>
              <a:rPr kumimoji="1" lang="en-US" altLang="ja-JP" sz="2400" dirty="0"/>
              <a:t>104</a:t>
            </a:r>
            <a:endParaRPr kumimoji="1" lang="ja-JP" alt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1414"/>
            <a:ext cx="8229600" cy="1143000"/>
          </a:xfrm>
        </p:spPr>
        <p:txBody>
          <a:bodyPr/>
          <a:lstStyle/>
          <a:p>
            <a:r>
              <a:rPr kumimoji="1" lang="ja-JP" altLang="en-US" dirty="0"/>
              <a:t>アドレス</a:t>
            </a:r>
          </a:p>
        </p:txBody>
      </p:sp>
      <p:sp>
        <p:nvSpPr>
          <p:cNvPr id="4" name="テキスト ボックス 3"/>
          <p:cNvSpPr txBox="1"/>
          <p:nvPr/>
        </p:nvSpPr>
        <p:spPr>
          <a:xfrm>
            <a:off x="928662" y="1357298"/>
            <a:ext cx="2495940" cy="2246769"/>
          </a:xfrm>
          <a:prstGeom prst="rect">
            <a:avLst/>
          </a:prstGeom>
          <a:noFill/>
          <a:ln>
            <a:solidFill>
              <a:schemeClr val="tx1"/>
            </a:solidFill>
          </a:ln>
        </p:spPr>
        <p:txBody>
          <a:bodyPr wrap="none" rtlCol="0">
            <a:spAutoFit/>
          </a:bodyPr>
          <a:lstStyle/>
          <a:p>
            <a:r>
              <a:rPr lang="en-US" altLang="ja-JP" sz="2800" dirty="0" err="1"/>
              <a:t>int</a:t>
            </a:r>
            <a:r>
              <a:rPr lang="en-US" altLang="ja-JP" sz="2800" dirty="0"/>
              <a:t> main (void) {</a:t>
            </a:r>
          </a:p>
          <a:p>
            <a:r>
              <a:rPr lang="en-US" altLang="ja-JP" sz="2800" dirty="0"/>
              <a:t>  char x[3] = {0};</a:t>
            </a:r>
          </a:p>
          <a:p>
            <a:r>
              <a:rPr kumimoji="1" lang="en-US" altLang="ja-JP" sz="2800" dirty="0"/>
              <a:t>  x [2] = 1;</a:t>
            </a:r>
          </a:p>
          <a:p>
            <a:r>
              <a:rPr lang="en-US" altLang="ja-JP" sz="2800" dirty="0"/>
              <a:t>  return 0;</a:t>
            </a:r>
          </a:p>
          <a:p>
            <a:r>
              <a:rPr kumimoji="1" lang="en-US" altLang="ja-JP" sz="2800" dirty="0"/>
              <a:t>}</a:t>
            </a:r>
          </a:p>
        </p:txBody>
      </p:sp>
      <p:sp>
        <p:nvSpPr>
          <p:cNvPr id="5" name="テキスト ボックス 4"/>
          <p:cNvSpPr txBox="1"/>
          <p:nvPr/>
        </p:nvSpPr>
        <p:spPr>
          <a:xfrm>
            <a:off x="571472" y="4704718"/>
            <a:ext cx="7715304" cy="1569660"/>
          </a:xfrm>
          <a:prstGeom prst="rect">
            <a:avLst/>
          </a:prstGeom>
          <a:noFill/>
        </p:spPr>
        <p:txBody>
          <a:bodyPr wrap="square" rtlCol="0">
            <a:spAutoFit/>
          </a:bodyPr>
          <a:lstStyle/>
          <a:p>
            <a:r>
              <a:rPr lang="ja-JP" altLang="en-US" sz="2400" dirty="0"/>
              <a:t>配列</a:t>
            </a:r>
            <a:r>
              <a:rPr lang="en-US" altLang="ja-JP" sz="2400" dirty="0"/>
              <a:t>x</a:t>
            </a:r>
            <a:r>
              <a:rPr lang="ja-JP" altLang="en-US" sz="2400" dirty="0"/>
              <a:t>用の領域が</a:t>
            </a:r>
            <a:r>
              <a:rPr lang="en-US" altLang="ja-JP" sz="2400" dirty="0"/>
              <a:t>101</a:t>
            </a:r>
            <a:r>
              <a:rPr lang="ja-JP" altLang="en-US" sz="2400" dirty="0"/>
              <a:t>から</a:t>
            </a:r>
            <a:r>
              <a:rPr lang="en-US" altLang="ja-JP" sz="2400" dirty="0"/>
              <a:t>103</a:t>
            </a:r>
            <a:r>
              <a:rPr lang="ja-JP" altLang="en-US" sz="2400" dirty="0"/>
              <a:t>番地だったとする。</a:t>
            </a:r>
            <a:r>
              <a:rPr kumimoji="1" lang="ja-JP" altLang="en-US" sz="2400" dirty="0"/>
              <a:t>そのとき、</a:t>
            </a:r>
            <a:r>
              <a:rPr lang="ja-JP" altLang="en-US" sz="2400" dirty="0"/>
              <a:t>式</a:t>
            </a:r>
            <a:r>
              <a:rPr lang="en-US" altLang="ja-JP" sz="2400" dirty="0"/>
              <a:t>x[0]</a:t>
            </a:r>
            <a:r>
              <a:rPr lang="ja-JP" altLang="en-US" sz="2400" dirty="0"/>
              <a:t>のアドレスは</a:t>
            </a:r>
            <a:r>
              <a:rPr lang="en-US" altLang="ja-JP" sz="2400" dirty="0"/>
              <a:t>101, </a:t>
            </a:r>
            <a:r>
              <a:rPr lang="ja-JP" altLang="en-US" sz="2400" dirty="0"/>
              <a:t>式</a:t>
            </a:r>
            <a:r>
              <a:rPr lang="en-US" altLang="ja-JP" sz="2400" dirty="0"/>
              <a:t>x[1]</a:t>
            </a:r>
            <a:r>
              <a:rPr lang="ja-JP" altLang="en-US" sz="2400" dirty="0"/>
              <a:t>のアドレスは</a:t>
            </a:r>
            <a:r>
              <a:rPr lang="en-US" altLang="ja-JP" sz="2400" dirty="0"/>
              <a:t>102, </a:t>
            </a:r>
            <a:r>
              <a:rPr lang="ja-JP" altLang="en-US" sz="2400" dirty="0"/>
              <a:t>式</a:t>
            </a:r>
            <a:r>
              <a:rPr lang="en-US" altLang="ja-JP" sz="2400" dirty="0"/>
              <a:t>x[2]</a:t>
            </a:r>
            <a:r>
              <a:rPr lang="ja-JP" altLang="en-US" sz="2400" dirty="0"/>
              <a:t>のアドレスは</a:t>
            </a:r>
            <a:r>
              <a:rPr lang="en-US" altLang="ja-JP" sz="2400" dirty="0"/>
              <a:t>103</a:t>
            </a:r>
            <a:r>
              <a:rPr lang="ja-JP" altLang="en-US" sz="2400" dirty="0"/>
              <a:t>である。また、初期状態では式</a:t>
            </a:r>
            <a:r>
              <a:rPr lang="en-US" altLang="ja-JP" sz="2400" dirty="0"/>
              <a:t>x[0], x[1], x[2]</a:t>
            </a:r>
            <a:r>
              <a:rPr lang="ja-JP" altLang="en-US" sz="2400" dirty="0"/>
              <a:t>の値は</a:t>
            </a:r>
            <a:r>
              <a:rPr lang="en-US" altLang="ja-JP" sz="2400" dirty="0"/>
              <a:t>0</a:t>
            </a:r>
            <a:r>
              <a:rPr lang="ja-JP" altLang="en-US" sz="2400" dirty="0" err="1"/>
              <a:t>、</a:t>
            </a:r>
            <a:r>
              <a:rPr lang="ja-JP" altLang="en-US" sz="2400" dirty="0"/>
              <a:t>代入後は</a:t>
            </a:r>
            <a:r>
              <a:rPr lang="en-US" altLang="ja-JP" sz="2400" dirty="0"/>
              <a:t>x[2]</a:t>
            </a:r>
            <a:r>
              <a:rPr lang="ja-JP" altLang="en-US" sz="2400" dirty="0"/>
              <a:t>の値は</a:t>
            </a:r>
            <a:r>
              <a:rPr lang="en-US" altLang="ja-JP" sz="2400" dirty="0"/>
              <a:t>1</a:t>
            </a:r>
            <a:r>
              <a:rPr lang="ja-JP" altLang="en-US" sz="2400" dirty="0"/>
              <a:t>である。</a:t>
            </a:r>
            <a:endParaRPr kumimoji="1" lang="ja-JP" altLang="en-US" sz="2400" dirty="0"/>
          </a:p>
        </p:txBody>
      </p:sp>
      <p:graphicFrame>
        <p:nvGraphicFramePr>
          <p:cNvPr id="6" name="表 5"/>
          <p:cNvGraphicFramePr>
            <a:graphicFrameLocks noGrp="1"/>
          </p:cNvGraphicFramePr>
          <p:nvPr/>
        </p:nvGraphicFramePr>
        <p:xfrm>
          <a:off x="5286380" y="1285860"/>
          <a:ext cx="3000396" cy="3286150"/>
        </p:xfrm>
        <a:graphic>
          <a:graphicData uri="http://schemas.openxmlformats.org/drawingml/2006/table">
            <a:tbl>
              <a:tblPr firstRow="1" bandRow="1">
                <a:tableStyleId>{5C22544A-7EE6-4342-B048-85BDC9FD1C3A}</a:tableStyleId>
              </a:tblPr>
              <a:tblGrid>
                <a:gridCol w="3000396">
                  <a:extLst>
                    <a:ext uri="{9D8B030D-6E8A-4147-A177-3AD203B41FA5}">
                      <a16:colId xmlns:a16="http://schemas.microsoft.com/office/drawing/2014/main" val="20000"/>
                    </a:ext>
                  </a:extLst>
                </a:gridCol>
              </a:tblGrid>
              <a:tr h="657230">
                <a:tc>
                  <a:txBody>
                    <a:bodyPr/>
                    <a:lstStyle/>
                    <a:p>
                      <a:pPr algn="ctr"/>
                      <a:endParaRPr kumimoji="1" lang="ja-JP"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57230">
                <a:tc>
                  <a:txBody>
                    <a:bodyPr/>
                    <a:lstStyle/>
                    <a:p>
                      <a:pPr algn="ctr"/>
                      <a:r>
                        <a:rPr kumimoji="1" lang="en-US" altLang="ja-JP" sz="2800" dirty="0"/>
                        <a:t>0</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57230">
                <a:tc>
                  <a:txBody>
                    <a:bodyPr/>
                    <a:lstStyle/>
                    <a:p>
                      <a:pPr algn="ctr"/>
                      <a:r>
                        <a:rPr kumimoji="1" lang="en-US" altLang="ja-JP" sz="2800" dirty="0"/>
                        <a:t>0</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57230">
                <a:tc>
                  <a:txBody>
                    <a:bodyPr/>
                    <a:lstStyle/>
                    <a:p>
                      <a:pPr algn="ctr"/>
                      <a:r>
                        <a:rPr kumimoji="1" lang="en-US" altLang="ja-JP" sz="2800" dirty="0"/>
                        <a:t>0</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57230">
                <a:tc>
                  <a:txBody>
                    <a:bodyPr/>
                    <a:lstStyle/>
                    <a:p>
                      <a:pPr algn="ctr"/>
                      <a:endParaRPr kumimoji="1" lang="ja-JP"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7" name="テキスト ボックス 6"/>
          <p:cNvSpPr txBox="1"/>
          <p:nvPr/>
        </p:nvSpPr>
        <p:spPr>
          <a:xfrm>
            <a:off x="4500562" y="1428736"/>
            <a:ext cx="651140" cy="461665"/>
          </a:xfrm>
          <a:prstGeom prst="rect">
            <a:avLst/>
          </a:prstGeom>
          <a:noFill/>
        </p:spPr>
        <p:txBody>
          <a:bodyPr wrap="none" rtlCol="0">
            <a:spAutoFit/>
          </a:bodyPr>
          <a:lstStyle/>
          <a:p>
            <a:r>
              <a:rPr kumimoji="1" lang="en-US" altLang="ja-JP" sz="2400" dirty="0"/>
              <a:t>100</a:t>
            </a:r>
            <a:endParaRPr kumimoji="1" lang="ja-JP" altLang="en-US" sz="2400" dirty="0"/>
          </a:p>
        </p:txBody>
      </p:sp>
      <p:sp>
        <p:nvSpPr>
          <p:cNvPr id="8" name="テキスト ボックス 7"/>
          <p:cNvSpPr txBox="1"/>
          <p:nvPr/>
        </p:nvSpPr>
        <p:spPr>
          <a:xfrm>
            <a:off x="4500562" y="2071678"/>
            <a:ext cx="651140" cy="461665"/>
          </a:xfrm>
          <a:prstGeom prst="rect">
            <a:avLst/>
          </a:prstGeom>
          <a:noFill/>
        </p:spPr>
        <p:txBody>
          <a:bodyPr wrap="none" rtlCol="0">
            <a:spAutoFit/>
          </a:bodyPr>
          <a:lstStyle/>
          <a:p>
            <a:r>
              <a:rPr kumimoji="1" lang="en-US" altLang="ja-JP" sz="2400" dirty="0"/>
              <a:t>101</a:t>
            </a:r>
            <a:endParaRPr kumimoji="1" lang="ja-JP" altLang="en-US" sz="2400" dirty="0"/>
          </a:p>
        </p:txBody>
      </p:sp>
      <p:sp>
        <p:nvSpPr>
          <p:cNvPr id="9" name="テキスト ボックス 8"/>
          <p:cNvSpPr txBox="1"/>
          <p:nvPr/>
        </p:nvSpPr>
        <p:spPr>
          <a:xfrm>
            <a:off x="4500562" y="2714620"/>
            <a:ext cx="651140" cy="461665"/>
          </a:xfrm>
          <a:prstGeom prst="rect">
            <a:avLst/>
          </a:prstGeom>
          <a:noFill/>
        </p:spPr>
        <p:txBody>
          <a:bodyPr wrap="none" rtlCol="0">
            <a:spAutoFit/>
          </a:bodyPr>
          <a:lstStyle/>
          <a:p>
            <a:r>
              <a:rPr kumimoji="1" lang="en-US" altLang="ja-JP" sz="2400" dirty="0"/>
              <a:t>102</a:t>
            </a:r>
            <a:endParaRPr kumimoji="1" lang="ja-JP" altLang="en-US" sz="2400" dirty="0"/>
          </a:p>
        </p:txBody>
      </p:sp>
      <p:sp>
        <p:nvSpPr>
          <p:cNvPr id="10" name="テキスト ボックス 9"/>
          <p:cNvSpPr txBox="1"/>
          <p:nvPr/>
        </p:nvSpPr>
        <p:spPr>
          <a:xfrm>
            <a:off x="4492364" y="3357562"/>
            <a:ext cx="651140" cy="461665"/>
          </a:xfrm>
          <a:prstGeom prst="rect">
            <a:avLst/>
          </a:prstGeom>
          <a:noFill/>
        </p:spPr>
        <p:txBody>
          <a:bodyPr wrap="none" rtlCol="0">
            <a:spAutoFit/>
          </a:bodyPr>
          <a:lstStyle/>
          <a:p>
            <a:r>
              <a:rPr kumimoji="1" lang="en-US" altLang="ja-JP" sz="2400" dirty="0"/>
              <a:t>103</a:t>
            </a:r>
            <a:endParaRPr kumimoji="1" lang="ja-JP" altLang="en-US" sz="2400" dirty="0"/>
          </a:p>
        </p:txBody>
      </p:sp>
      <p:sp>
        <p:nvSpPr>
          <p:cNvPr id="11" name="テキスト ボックス 10"/>
          <p:cNvSpPr txBox="1"/>
          <p:nvPr/>
        </p:nvSpPr>
        <p:spPr>
          <a:xfrm>
            <a:off x="4492364" y="4071942"/>
            <a:ext cx="651140" cy="461665"/>
          </a:xfrm>
          <a:prstGeom prst="rect">
            <a:avLst/>
          </a:prstGeom>
          <a:noFill/>
        </p:spPr>
        <p:txBody>
          <a:bodyPr wrap="none" rtlCol="0">
            <a:spAutoFit/>
          </a:bodyPr>
          <a:lstStyle/>
          <a:p>
            <a:r>
              <a:rPr kumimoji="1" lang="en-US" altLang="ja-JP" sz="2400" dirty="0"/>
              <a:t>104</a:t>
            </a:r>
            <a:endParaRPr kumimoji="1" lang="ja-JP" alt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96908"/>
          </a:xfrm>
        </p:spPr>
        <p:txBody>
          <a:bodyPr/>
          <a:lstStyle/>
          <a:p>
            <a:r>
              <a:rPr kumimoji="1" lang="ja-JP" altLang="en-US" dirty="0"/>
              <a:t>＆演算子</a:t>
            </a:r>
          </a:p>
        </p:txBody>
      </p:sp>
      <p:sp>
        <p:nvSpPr>
          <p:cNvPr id="4" name="テキスト ボックス 3"/>
          <p:cNvSpPr txBox="1"/>
          <p:nvPr/>
        </p:nvSpPr>
        <p:spPr>
          <a:xfrm>
            <a:off x="642910" y="1463465"/>
            <a:ext cx="8072494" cy="5262979"/>
          </a:xfrm>
          <a:prstGeom prst="rect">
            <a:avLst/>
          </a:prstGeom>
          <a:noFill/>
        </p:spPr>
        <p:txBody>
          <a:bodyPr wrap="square" rtlCol="0">
            <a:spAutoFit/>
          </a:bodyPr>
          <a:lstStyle/>
          <a:p>
            <a:r>
              <a:rPr lang="ja-JP" altLang="en-US" sz="2800" dirty="0"/>
              <a:t>変数や配列の要素のアドレスを取得する演算子が＆演算子である。例えば、</a:t>
            </a:r>
            <a:endParaRPr lang="en-US" altLang="ja-JP" sz="2800" dirty="0"/>
          </a:p>
          <a:p>
            <a:r>
              <a:rPr kumimoji="1" lang="en-US" altLang="ja-JP" sz="2800" dirty="0"/>
              <a:t>   </a:t>
            </a:r>
            <a:r>
              <a:rPr kumimoji="1" lang="en-US" altLang="ja-JP" sz="2800" dirty="0" err="1"/>
              <a:t>int</a:t>
            </a:r>
            <a:r>
              <a:rPr kumimoji="1" lang="en-US" altLang="ja-JP" sz="2800" dirty="0"/>
              <a:t> x;</a:t>
            </a:r>
          </a:p>
          <a:p>
            <a:r>
              <a:rPr lang="ja-JP" altLang="en-US" sz="2800" dirty="0"/>
              <a:t>という宣言の下で、</a:t>
            </a:r>
            <a:r>
              <a:rPr lang="en-US" altLang="ja-JP" sz="2800" dirty="0"/>
              <a:t>&amp;</a:t>
            </a:r>
            <a:r>
              <a:rPr lang="ja-JP" altLang="en-US" sz="2800" dirty="0"/>
              <a:t>を</a:t>
            </a:r>
            <a:r>
              <a:rPr lang="en-US" altLang="ja-JP" sz="2800" dirty="0"/>
              <a:t>x</a:t>
            </a:r>
            <a:r>
              <a:rPr lang="ja-JP" altLang="en-US" sz="2800" dirty="0"/>
              <a:t>に適用することによって、変数</a:t>
            </a:r>
            <a:r>
              <a:rPr lang="en-US" altLang="ja-JP" sz="2800" dirty="0"/>
              <a:t>x</a:t>
            </a:r>
            <a:r>
              <a:rPr lang="ja-JP" altLang="en-US" sz="2800" dirty="0"/>
              <a:t>の領域のアドレスを取得できる。</a:t>
            </a:r>
            <a:endParaRPr lang="en-US" altLang="ja-JP" sz="2800" dirty="0"/>
          </a:p>
          <a:p>
            <a:endParaRPr lang="en-US" altLang="ja-JP" sz="2800" dirty="0"/>
          </a:p>
          <a:p>
            <a:r>
              <a:rPr lang="en-US" altLang="ja-JP" sz="2800" dirty="0"/>
              <a:t>&amp;</a:t>
            </a:r>
            <a:r>
              <a:rPr lang="ja-JP" altLang="en-US" sz="2800" dirty="0"/>
              <a:t>演算子をアドレス演算子とも言う。</a:t>
            </a:r>
            <a:endParaRPr lang="en-US" altLang="ja-JP" sz="2800" dirty="0"/>
          </a:p>
          <a:p>
            <a:endParaRPr lang="en-US" altLang="ja-JP" sz="2800" dirty="0"/>
          </a:p>
          <a:p>
            <a:r>
              <a:rPr lang="ja-JP" altLang="en-US" sz="2800" dirty="0"/>
              <a:t>（他の例）</a:t>
            </a:r>
            <a:endParaRPr lang="en-US" altLang="ja-JP" sz="2800" dirty="0"/>
          </a:p>
          <a:p>
            <a:r>
              <a:rPr lang="en-US" altLang="ja-JP" sz="2800" dirty="0"/>
              <a:t>   </a:t>
            </a:r>
            <a:r>
              <a:rPr lang="en-US" altLang="ja-JP" sz="2800" dirty="0" err="1"/>
              <a:t>int</a:t>
            </a:r>
            <a:r>
              <a:rPr lang="en-US" altLang="ja-JP" sz="2800" dirty="0"/>
              <a:t> a [5];</a:t>
            </a:r>
          </a:p>
          <a:p>
            <a:r>
              <a:rPr lang="ja-JP" altLang="en-US" sz="2800" dirty="0"/>
              <a:t>という宣言下で、</a:t>
            </a:r>
            <a:r>
              <a:rPr lang="en-US" altLang="ja-JP" sz="2800" dirty="0"/>
              <a:t>&amp; </a:t>
            </a:r>
            <a:r>
              <a:rPr lang="ja-JP" altLang="en-US" sz="2800" dirty="0"/>
              <a:t>を </a:t>
            </a:r>
            <a:r>
              <a:rPr lang="en-US" altLang="ja-JP" sz="2800" dirty="0"/>
              <a:t>a[2]</a:t>
            </a:r>
            <a:r>
              <a:rPr lang="ja-JP" altLang="en-US" sz="2800" dirty="0"/>
              <a:t>に適用すると、配列</a:t>
            </a:r>
            <a:r>
              <a:rPr lang="en-US" altLang="ja-JP" sz="2800" dirty="0"/>
              <a:t>a</a:t>
            </a:r>
            <a:r>
              <a:rPr lang="ja-JP" altLang="en-US" sz="2800" dirty="0"/>
              <a:t>の</a:t>
            </a:r>
            <a:r>
              <a:rPr lang="en-US" altLang="ja-JP" sz="2800" dirty="0"/>
              <a:t>2</a:t>
            </a:r>
            <a:r>
              <a:rPr lang="ja-JP" altLang="en-US" sz="2800" dirty="0"/>
              <a:t>番目（</a:t>
            </a:r>
            <a:r>
              <a:rPr lang="en-US" altLang="ja-JP" sz="2800" dirty="0"/>
              <a:t>0</a:t>
            </a:r>
            <a:r>
              <a:rPr lang="ja-JP" altLang="en-US" sz="2800" dirty="0"/>
              <a:t>から数えて）の領域のアドレスが得られる。</a:t>
            </a:r>
            <a:endParaRPr lang="en-US" altLang="ja-JP"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例（打ち込んで確認）</a:t>
            </a:r>
          </a:p>
        </p:txBody>
      </p:sp>
      <p:sp>
        <p:nvSpPr>
          <p:cNvPr id="4" name="テキスト ボックス 3"/>
          <p:cNvSpPr txBox="1"/>
          <p:nvPr/>
        </p:nvSpPr>
        <p:spPr>
          <a:xfrm>
            <a:off x="683568" y="1406715"/>
            <a:ext cx="3493264" cy="523220"/>
          </a:xfrm>
          <a:prstGeom prst="rect">
            <a:avLst/>
          </a:prstGeom>
          <a:noFill/>
        </p:spPr>
        <p:txBody>
          <a:bodyPr wrap="none" rtlCol="0">
            <a:spAutoFit/>
          </a:bodyPr>
          <a:lstStyle/>
          <a:p>
            <a:r>
              <a:rPr lang="ja-JP" altLang="en-US" sz="2800" dirty="0"/>
              <a:t>変数のアドレスを表示</a:t>
            </a:r>
            <a:endParaRPr kumimoji="1" lang="ja-JP" altLang="en-US" sz="2800" dirty="0"/>
          </a:p>
        </p:txBody>
      </p:sp>
      <p:sp>
        <p:nvSpPr>
          <p:cNvPr id="6" name="正方形/長方形 5"/>
          <p:cNvSpPr/>
          <p:nvPr/>
        </p:nvSpPr>
        <p:spPr>
          <a:xfrm>
            <a:off x="457200" y="5344078"/>
            <a:ext cx="7858180" cy="830997"/>
          </a:xfrm>
          <a:prstGeom prst="rect">
            <a:avLst/>
          </a:prstGeom>
        </p:spPr>
        <p:txBody>
          <a:bodyPr wrap="square">
            <a:spAutoFit/>
          </a:bodyPr>
          <a:lstStyle/>
          <a:p>
            <a:r>
              <a:rPr lang="ja-JP" altLang="en-US" sz="2400" dirty="0"/>
              <a:t>（</a:t>
            </a:r>
            <a:r>
              <a:rPr lang="ja-JP" altLang="en-US" sz="2400"/>
              <a:t>注意）プログラムの実行毎に、また、関数</a:t>
            </a:r>
            <a:r>
              <a:rPr lang="ja-JP" altLang="en-US" sz="2400" dirty="0"/>
              <a:t>呼び出しの系列</a:t>
            </a:r>
            <a:r>
              <a:rPr lang="ja-JP" altLang="en-US" sz="2400"/>
              <a:t>によって、変数用の領域（アドレス）は</a:t>
            </a:r>
            <a:r>
              <a:rPr lang="ja-JP" altLang="en-US" sz="2400" dirty="0"/>
              <a:t>変わる。</a:t>
            </a:r>
            <a:endParaRPr lang="en-US" altLang="ja-JP" sz="2400" dirty="0"/>
          </a:p>
        </p:txBody>
      </p:sp>
      <p:sp>
        <p:nvSpPr>
          <p:cNvPr id="9" name="テキスト ボックス 8"/>
          <p:cNvSpPr txBox="1"/>
          <p:nvPr/>
        </p:nvSpPr>
        <p:spPr>
          <a:xfrm>
            <a:off x="6543660" y="3236783"/>
            <a:ext cx="2143140" cy="1200329"/>
          </a:xfrm>
          <a:prstGeom prst="rect">
            <a:avLst/>
          </a:prstGeom>
          <a:noFill/>
          <a:ln>
            <a:solidFill>
              <a:schemeClr val="tx1"/>
            </a:solidFill>
          </a:ln>
        </p:spPr>
        <p:txBody>
          <a:bodyPr wrap="square" rtlCol="0">
            <a:spAutoFit/>
          </a:bodyPr>
          <a:lstStyle/>
          <a:p>
            <a:r>
              <a:rPr lang="en-US" altLang="ja-JP" sz="2400" dirty="0" err="1"/>
              <a:t>printf</a:t>
            </a:r>
            <a:r>
              <a:rPr lang="ja-JP" altLang="en-US" sz="2400" dirty="0"/>
              <a:t>の</a:t>
            </a:r>
            <a:r>
              <a:rPr lang="ja-JP" altLang="en-US" sz="2400"/>
              <a:t>変換指定子に</a:t>
            </a:r>
            <a:r>
              <a:rPr lang="ja-JP" altLang="en-US" sz="2400" dirty="0"/>
              <a:t>は</a:t>
            </a:r>
            <a:r>
              <a:rPr lang="en-US" altLang="ja-JP" sz="2400" dirty="0"/>
              <a:t>%p</a:t>
            </a:r>
            <a:r>
              <a:rPr lang="ja-JP" altLang="en-US" sz="2400" dirty="0"/>
              <a:t>を用いる。</a:t>
            </a:r>
            <a:endParaRPr kumimoji="1" lang="ja-JP" altLang="en-US" sz="2400" dirty="0"/>
          </a:p>
        </p:txBody>
      </p:sp>
      <p:sp>
        <p:nvSpPr>
          <p:cNvPr id="10" name="正方形/長方形 9"/>
          <p:cNvSpPr/>
          <p:nvPr/>
        </p:nvSpPr>
        <p:spPr>
          <a:xfrm>
            <a:off x="1043608" y="1957544"/>
            <a:ext cx="5357850" cy="3046988"/>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x;</a:t>
            </a:r>
          </a:p>
          <a:p>
            <a:r>
              <a:rPr lang="en-US" altLang="ja-JP" sz="2400" dirty="0"/>
              <a:t>  double y;</a:t>
            </a:r>
          </a:p>
          <a:p>
            <a:r>
              <a:rPr lang="en-US" altLang="ja-JP" sz="2400" dirty="0"/>
              <a:t>  </a:t>
            </a:r>
            <a:r>
              <a:rPr lang="en-US" altLang="ja-JP" sz="2400" dirty="0" err="1"/>
              <a:t>printf</a:t>
            </a:r>
            <a:r>
              <a:rPr lang="en-US" altLang="ja-JP" sz="2400" dirty="0"/>
              <a:t> ("The address of x is </a:t>
            </a:r>
            <a:r>
              <a:rPr lang="en-US" altLang="ja-JP" sz="2400" dirty="0">
                <a:solidFill>
                  <a:srgbClr val="FF0000"/>
                </a:solidFill>
              </a:rPr>
              <a:t>%p</a:t>
            </a:r>
            <a:r>
              <a:rPr lang="en-US" altLang="ja-JP" sz="2400" dirty="0"/>
              <a:t>.\n", &amp;x);</a:t>
            </a:r>
          </a:p>
          <a:p>
            <a:r>
              <a:rPr lang="en-US" altLang="ja-JP" sz="2400" dirty="0"/>
              <a:t>  </a:t>
            </a:r>
            <a:r>
              <a:rPr lang="en-US" altLang="ja-JP" sz="2400" dirty="0" err="1"/>
              <a:t>printf</a:t>
            </a:r>
            <a:r>
              <a:rPr lang="en-US" altLang="ja-JP" sz="2400" dirty="0"/>
              <a:t> ("The address of y is </a:t>
            </a:r>
            <a:r>
              <a:rPr lang="en-US" altLang="ja-JP" sz="2400" dirty="0">
                <a:solidFill>
                  <a:srgbClr val="FF0000"/>
                </a:solidFill>
              </a:rPr>
              <a:t>%p</a:t>
            </a:r>
            <a:r>
              <a:rPr lang="en-US" altLang="ja-JP" sz="2400" dirty="0"/>
              <a:t>.\n", &amp;y);</a:t>
            </a:r>
          </a:p>
          <a:p>
            <a:r>
              <a:rPr lang="en-US" altLang="ja-JP" sz="2400" dirty="0"/>
              <a:t>  return 0;</a:t>
            </a:r>
          </a:p>
          <a:p>
            <a:r>
              <a:rPr lang="en-US" altLang="ja-JP" sz="2400"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例</a:t>
            </a:r>
          </a:p>
        </p:txBody>
      </p:sp>
      <p:sp>
        <p:nvSpPr>
          <p:cNvPr id="4" name="正方形/長方形 3"/>
          <p:cNvSpPr/>
          <p:nvPr/>
        </p:nvSpPr>
        <p:spPr>
          <a:xfrm>
            <a:off x="928662" y="2124139"/>
            <a:ext cx="7429536" cy="4401205"/>
          </a:xfrm>
          <a:prstGeom prst="rect">
            <a:avLst/>
          </a:prstGeom>
          <a:ln>
            <a:solidFill>
              <a:schemeClr val="tx1"/>
            </a:solidFill>
          </a:ln>
        </p:spPr>
        <p:txBody>
          <a:bodyPr wrap="square">
            <a:spAutoFit/>
          </a:bodyPr>
          <a:lstStyle/>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a:t>
            </a:r>
            <a:r>
              <a:rPr lang="en-US" altLang="ja-JP" sz="2800" dirty="0" err="1"/>
              <a:t>int</a:t>
            </a:r>
            <a:r>
              <a:rPr lang="en-US" altLang="ja-JP" sz="2800" dirty="0"/>
              <a:t> a [5];</a:t>
            </a:r>
          </a:p>
          <a:p>
            <a:r>
              <a:rPr lang="en-US" altLang="ja-JP" sz="2800" dirty="0"/>
              <a:t>  </a:t>
            </a:r>
            <a:r>
              <a:rPr lang="en-US" altLang="ja-JP" sz="2800" dirty="0" err="1"/>
              <a:t>printf</a:t>
            </a:r>
            <a:r>
              <a:rPr lang="en-US" altLang="ja-JP" sz="2800" dirty="0"/>
              <a:t> ("The address of a[0] is %p.\n", &amp;a[0]);</a:t>
            </a:r>
          </a:p>
          <a:p>
            <a:r>
              <a:rPr lang="en-US" altLang="ja-JP" sz="2800" dirty="0"/>
              <a:t>  </a:t>
            </a:r>
            <a:r>
              <a:rPr lang="en-US" altLang="ja-JP" sz="2800" dirty="0" err="1"/>
              <a:t>printf</a:t>
            </a:r>
            <a:r>
              <a:rPr lang="en-US" altLang="ja-JP" sz="2800" dirty="0"/>
              <a:t> ("The address of a[1] is %p.\n", &amp;a[1]);</a:t>
            </a:r>
          </a:p>
          <a:p>
            <a:r>
              <a:rPr lang="en-US" altLang="ja-JP" sz="2800" dirty="0"/>
              <a:t>  </a:t>
            </a:r>
            <a:r>
              <a:rPr lang="en-US" altLang="ja-JP" sz="2800" dirty="0" err="1"/>
              <a:t>printf</a:t>
            </a:r>
            <a:r>
              <a:rPr lang="en-US" altLang="ja-JP" sz="2800" dirty="0"/>
              <a:t> ("The address of a[2] is %p.\n", &amp;a[2]);</a:t>
            </a:r>
          </a:p>
          <a:p>
            <a:r>
              <a:rPr lang="en-US" altLang="ja-JP" sz="2800" dirty="0"/>
              <a:t>  </a:t>
            </a:r>
            <a:r>
              <a:rPr lang="en-US" altLang="ja-JP" sz="2800" dirty="0" err="1"/>
              <a:t>printf</a:t>
            </a:r>
            <a:r>
              <a:rPr lang="en-US" altLang="ja-JP" sz="2800" dirty="0"/>
              <a:t> ("The address of a[3] is %p.\n", &amp;a[3]);</a:t>
            </a:r>
          </a:p>
          <a:p>
            <a:r>
              <a:rPr lang="en-US" altLang="ja-JP" sz="2800" dirty="0"/>
              <a:t>  </a:t>
            </a:r>
            <a:r>
              <a:rPr lang="en-US" altLang="ja-JP" sz="2800" dirty="0" err="1"/>
              <a:t>printf</a:t>
            </a:r>
            <a:r>
              <a:rPr lang="en-US" altLang="ja-JP" sz="2800" dirty="0"/>
              <a:t> ("The address of a[4] is %p.\n", &amp;a[4]);</a:t>
            </a:r>
          </a:p>
          <a:p>
            <a:r>
              <a:rPr lang="en-US" altLang="ja-JP" sz="2800" dirty="0"/>
              <a:t>  return 0;</a:t>
            </a:r>
          </a:p>
          <a:p>
            <a:r>
              <a:rPr lang="en-US" altLang="ja-JP" sz="2800" dirty="0"/>
              <a:t>}</a:t>
            </a:r>
          </a:p>
        </p:txBody>
      </p:sp>
      <p:sp>
        <p:nvSpPr>
          <p:cNvPr id="5" name="テキスト ボックス 4"/>
          <p:cNvSpPr txBox="1"/>
          <p:nvPr/>
        </p:nvSpPr>
        <p:spPr>
          <a:xfrm>
            <a:off x="467544" y="1412776"/>
            <a:ext cx="4747414" cy="523220"/>
          </a:xfrm>
          <a:prstGeom prst="rect">
            <a:avLst/>
          </a:prstGeom>
          <a:noFill/>
        </p:spPr>
        <p:txBody>
          <a:bodyPr wrap="none" rtlCol="0">
            <a:spAutoFit/>
          </a:bodyPr>
          <a:lstStyle/>
          <a:p>
            <a:r>
              <a:rPr lang="ja-JP" altLang="en-US" sz="2800" dirty="0"/>
              <a:t>配列の要素のアドレスを表示</a:t>
            </a:r>
            <a:endParaRPr kumimoji="1" lang="ja-JP" alt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25470"/>
          </a:xfrm>
        </p:spPr>
        <p:txBody>
          <a:bodyPr>
            <a:normAutofit fontScale="90000"/>
          </a:bodyPr>
          <a:lstStyle/>
          <a:p>
            <a:r>
              <a:rPr kumimoji="1" lang="ja-JP" altLang="en-US" dirty="0"/>
              <a:t>ポインタ</a:t>
            </a:r>
          </a:p>
        </p:txBody>
      </p:sp>
      <p:sp>
        <p:nvSpPr>
          <p:cNvPr id="4" name="正方形/長方形 3"/>
          <p:cNvSpPr/>
          <p:nvPr/>
        </p:nvSpPr>
        <p:spPr>
          <a:xfrm>
            <a:off x="642910" y="1071546"/>
            <a:ext cx="7786742" cy="5693866"/>
          </a:xfrm>
          <a:prstGeom prst="rect">
            <a:avLst/>
          </a:prstGeom>
        </p:spPr>
        <p:txBody>
          <a:bodyPr wrap="square">
            <a:spAutoFit/>
          </a:bodyPr>
          <a:lstStyle/>
          <a:p>
            <a:r>
              <a:rPr lang="en-US" altLang="ja-JP" sz="2800" dirty="0"/>
              <a:t>&amp;</a:t>
            </a:r>
            <a:r>
              <a:rPr lang="ja-JP" altLang="en-US" sz="2800" dirty="0"/>
              <a:t>演算子の適用対象の式の型が</a:t>
            </a:r>
            <a:r>
              <a:rPr lang="en-US" altLang="ja-JP" sz="2800" i="1" dirty="0"/>
              <a:t>t</a:t>
            </a:r>
            <a:r>
              <a:rPr lang="ja-JP" altLang="en-US" sz="2800" dirty="0"/>
              <a:t>型のとき、式</a:t>
            </a:r>
            <a:r>
              <a:rPr lang="en-US" altLang="ja-JP" sz="2800" dirty="0"/>
              <a:t>&amp;</a:t>
            </a:r>
            <a:r>
              <a:rPr lang="en-US" altLang="ja-JP" sz="2800" i="1" dirty="0"/>
              <a:t>e</a:t>
            </a:r>
            <a:r>
              <a:rPr lang="ja-JP" altLang="en-US" sz="2800" dirty="0"/>
              <a:t>の型は</a:t>
            </a:r>
            <a:r>
              <a:rPr lang="en-US" altLang="ja-JP" sz="2800" i="1" dirty="0"/>
              <a:t>t</a:t>
            </a:r>
            <a:r>
              <a:rPr lang="en-US" altLang="ja-JP" sz="2800" dirty="0"/>
              <a:t> * </a:t>
            </a:r>
            <a:r>
              <a:rPr lang="ja-JP" altLang="en-US" sz="2800" dirty="0"/>
              <a:t>型（型</a:t>
            </a:r>
            <a:r>
              <a:rPr lang="en-US" altLang="ja-JP" sz="2800" i="1" dirty="0"/>
              <a:t>t</a:t>
            </a:r>
            <a:r>
              <a:rPr lang="ja-JP" altLang="en-US" sz="2800" dirty="0" err="1"/>
              <a:t>への</a:t>
            </a:r>
            <a:r>
              <a:rPr lang="ja-JP" altLang="en-US" sz="2800" dirty="0"/>
              <a:t>ポインタ型と読む）である。</a:t>
            </a:r>
            <a:endParaRPr lang="en-US" altLang="ja-JP" sz="2800" dirty="0"/>
          </a:p>
          <a:p>
            <a:r>
              <a:rPr lang="ja-JP" altLang="en-US" sz="2800" dirty="0"/>
              <a:t>また、式</a:t>
            </a:r>
            <a:r>
              <a:rPr lang="en-US" altLang="ja-JP" sz="2800" dirty="0"/>
              <a:t>&amp;</a:t>
            </a:r>
            <a:r>
              <a:rPr lang="en-US" altLang="ja-JP" sz="2800" i="1" dirty="0"/>
              <a:t>e</a:t>
            </a:r>
            <a:r>
              <a:rPr lang="ja-JP" altLang="en-US" sz="2800" dirty="0"/>
              <a:t>の値（アドレス）を、通常、「</a:t>
            </a:r>
            <a:r>
              <a:rPr lang="en-US" altLang="ja-JP" sz="2800" i="1" dirty="0"/>
              <a:t>e</a:t>
            </a:r>
            <a:r>
              <a:rPr lang="ja-JP" altLang="en-US" sz="2800" dirty="0" err="1"/>
              <a:t>への</a:t>
            </a:r>
            <a:r>
              <a:rPr lang="ja-JP" altLang="en-US" sz="2800" dirty="0"/>
              <a:t>ポインタ」と表現する。</a:t>
            </a:r>
            <a:endParaRPr lang="en-US" altLang="ja-JP" sz="2800" dirty="0"/>
          </a:p>
          <a:p>
            <a:r>
              <a:rPr lang="ja-JP" altLang="en-US" sz="2800" dirty="0"/>
              <a:t>例えば、</a:t>
            </a:r>
            <a:endParaRPr lang="en-US" altLang="ja-JP" sz="2800" dirty="0"/>
          </a:p>
          <a:p>
            <a:r>
              <a:rPr lang="en-US" altLang="ja-JP" sz="2800" dirty="0"/>
              <a:t>    </a:t>
            </a:r>
            <a:r>
              <a:rPr lang="en-US" altLang="ja-JP" sz="2800" dirty="0" err="1"/>
              <a:t>int</a:t>
            </a:r>
            <a:r>
              <a:rPr lang="en-US" altLang="ja-JP" sz="2800" dirty="0"/>
              <a:t> y;</a:t>
            </a:r>
          </a:p>
          <a:p>
            <a:r>
              <a:rPr lang="ja-JP" altLang="en-US" sz="2800" dirty="0"/>
              <a:t>という宣言下で、</a:t>
            </a:r>
            <a:r>
              <a:rPr lang="en-US" altLang="ja-JP" sz="2800" dirty="0"/>
              <a:t>&amp;y</a:t>
            </a:r>
            <a:r>
              <a:rPr lang="ja-JP" altLang="en-US" sz="2800" dirty="0"/>
              <a:t>という式の型は </a:t>
            </a:r>
            <a:r>
              <a:rPr lang="en-US" altLang="ja-JP" sz="2800" dirty="0" err="1"/>
              <a:t>int</a:t>
            </a:r>
            <a:r>
              <a:rPr lang="en-US" altLang="ja-JP" sz="2800" dirty="0"/>
              <a:t> * </a:t>
            </a:r>
            <a:r>
              <a:rPr lang="ja-JP" altLang="en-US" sz="2800" dirty="0"/>
              <a:t>型である。</a:t>
            </a:r>
            <a:endParaRPr lang="en-US" altLang="ja-JP" sz="2800" dirty="0"/>
          </a:p>
          <a:p>
            <a:r>
              <a:rPr lang="ja-JP" altLang="en-US" sz="2800" dirty="0"/>
              <a:t>また、式</a:t>
            </a:r>
            <a:r>
              <a:rPr lang="en-US" altLang="ja-JP" sz="2800" dirty="0"/>
              <a:t>&amp;y</a:t>
            </a:r>
            <a:r>
              <a:rPr lang="ja-JP" altLang="en-US" sz="2800" dirty="0"/>
              <a:t>の値は、変数</a:t>
            </a:r>
            <a:r>
              <a:rPr lang="en-US" altLang="ja-JP" sz="2800" dirty="0"/>
              <a:t>y</a:t>
            </a:r>
            <a:r>
              <a:rPr lang="ja-JP" altLang="en-US" sz="2800" dirty="0" err="1"/>
              <a:t>への</a:t>
            </a:r>
            <a:r>
              <a:rPr lang="ja-JP" altLang="en-US" sz="2800" dirty="0"/>
              <a:t>ポインタである。</a:t>
            </a:r>
            <a:endParaRPr lang="en-US" altLang="ja-JP" sz="2800" dirty="0"/>
          </a:p>
          <a:p>
            <a:endParaRPr lang="en-US" altLang="ja-JP" sz="2800" dirty="0"/>
          </a:p>
          <a:p>
            <a:r>
              <a:rPr lang="ja-JP" altLang="en-US" sz="2800" dirty="0"/>
              <a:t>ポインタの型によって、ポインタが指している先の型情報が分かる（のでコンパイル時に型に関する整合性の検査ができる）。また、ポインタに対する足し算、引き算（後述）の意味が型によって異なる。</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アドレス演算子＆</a:t>
            </a:r>
          </a:p>
        </p:txBody>
      </p:sp>
      <p:sp>
        <p:nvSpPr>
          <p:cNvPr id="4" name="テキスト ボックス 3"/>
          <p:cNvSpPr txBox="1"/>
          <p:nvPr/>
        </p:nvSpPr>
        <p:spPr>
          <a:xfrm>
            <a:off x="857224" y="1428736"/>
            <a:ext cx="4621778" cy="523220"/>
          </a:xfrm>
          <a:prstGeom prst="rect">
            <a:avLst/>
          </a:prstGeom>
          <a:noFill/>
        </p:spPr>
        <p:txBody>
          <a:bodyPr wrap="none" rtlCol="0">
            <a:spAutoFit/>
          </a:bodyPr>
          <a:lstStyle/>
          <a:p>
            <a:r>
              <a:rPr lang="ja-JP" altLang="en-US" sz="2800" dirty="0"/>
              <a:t>アドレス演算子適用式の構文</a:t>
            </a:r>
            <a:endParaRPr lang="en-US" altLang="ja-JP" sz="2800" dirty="0"/>
          </a:p>
        </p:txBody>
      </p:sp>
      <p:sp>
        <p:nvSpPr>
          <p:cNvPr id="5" name="テキスト ボックス 4"/>
          <p:cNvSpPr txBox="1"/>
          <p:nvPr/>
        </p:nvSpPr>
        <p:spPr>
          <a:xfrm>
            <a:off x="1643042" y="1928802"/>
            <a:ext cx="788999" cy="523220"/>
          </a:xfrm>
          <a:prstGeom prst="rect">
            <a:avLst/>
          </a:prstGeom>
          <a:solidFill>
            <a:srgbClr val="FFFF00"/>
          </a:solidFill>
          <a:ln>
            <a:solidFill>
              <a:schemeClr val="tx1"/>
            </a:solidFill>
          </a:ln>
        </p:spPr>
        <p:txBody>
          <a:bodyPr wrap="none" rtlCol="0">
            <a:spAutoFit/>
          </a:bodyPr>
          <a:lstStyle/>
          <a:p>
            <a:r>
              <a:rPr kumimoji="1" lang="en-US" altLang="ja-JP" sz="2800" dirty="0"/>
              <a:t>&amp;</a:t>
            </a:r>
            <a:r>
              <a:rPr kumimoji="1" lang="ja-JP" altLang="en-US" sz="2800" dirty="0"/>
              <a:t>式</a:t>
            </a:r>
          </a:p>
        </p:txBody>
      </p:sp>
      <p:sp>
        <p:nvSpPr>
          <p:cNvPr id="6" name="テキスト ボックス 5"/>
          <p:cNvSpPr txBox="1"/>
          <p:nvPr/>
        </p:nvSpPr>
        <p:spPr>
          <a:xfrm>
            <a:off x="785786" y="2500306"/>
            <a:ext cx="5290231" cy="523220"/>
          </a:xfrm>
          <a:prstGeom prst="rect">
            <a:avLst/>
          </a:prstGeom>
          <a:noFill/>
        </p:spPr>
        <p:txBody>
          <a:bodyPr wrap="none" rtlCol="0">
            <a:spAutoFit/>
          </a:bodyPr>
          <a:lstStyle/>
          <a:p>
            <a:r>
              <a:rPr kumimoji="1" lang="ja-JP" altLang="en-US" sz="2800" dirty="0"/>
              <a:t>アドレス演算子適用式 </a:t>
            </a:r>
            <a:r>
              <a:rPr kumimoji="1" lang="en-US" altLang="ja-JP" sz="2800" dirty="0"/>
              <a:t>&amp;</a:t>
            </a:r>
            <a:r>
              <a:rPr kumimoji="1" lang="en-US" altLang="ja-JP" sz="2800" i="1" dirty="0"/>
              <a:t>e</a:t>
            </a:r>
            <a:r>
              <a:rPr kumimoji="1" lang="en-US" altLang="ja-JP" sz="2800" dirty="0"/>
              <a:t> </a:t>
            </a:r>
            <a:r>
              <a:rPr kumimoji="1" lang="ja-JP" altLang="en-US" sz="2800" dirty="0"/>
              <a:t>の意味</a:t>
            </a:r>
          </a:p>
        </p:txBody>
      </p:sp>
      <p:sp>
        <p:nvSpPr>
          <p:cNvPr id="7" name="テキスト ボックス 6"/>
          <p:cNvSpPr txBox="1"/>
          <p:nvPr/>
        </p:nvSpPr>
        <p:spPr>
          <a:xfrm>
            <a:off x="1571604" y="3115575"/>
            <a:ext cx="6072230" cy="1384995"/>
          </a:xfrm>
          <a:prstGeom prst="rect">
            <a:avLst/>
          </a:prstGeom>
          <a:solidFill>
            <a:srgbClr val="92D050"/>
          </a:solidFill>
          <a:ln>
            <a:solidFill>
              <a:schemeClr val="tx1"/>
            </a:solidFill>
          </a:ln>
        </p:spPr>
        <p:txBody>
          <a:bodyPr wrap="square" rtlCol="0">
            <a:spAutoFit/>
          </a:bodyPr>
          <a:lstStyle/>
          <a:p>
            <a:r>
              <a:rPr kumimoji="1" lang="ja-JP" altLang="en-US" sz="2800" dirty="0"/>
              <a:t>式</a:t>
            </a:r>
            <a:r>
              <a:rPr kumimoji="1" lang="en-US" altLang="ja-JP" sz="2800" dirty="0"/>
              <a:t>&amp;</a:t>
            </a:r>
            <a:r>
              <a:rPr kumimoji="1" lang="en-US" altLang="ja-JP" sz="2800" i="1" dirty="0"/>
              <a:t>e</a:t>
            </a:r>
            <a:r>
              <a:rPr kumimoji="1" lang="ja-JP" altLang="en-US" sz="2800" dirty="0"/>
              <a:t>の評価結果は式</a:t>
            </a:r>
            <a:r>
              <a:rPr kumimoji="1" lang="en-US" altLang="ja-JP" sz="2800" i="1" dirty="0"/>
              <a:t>e</a:t>
            </a:r>
            <a:r>
              <a:rPr kumimoji="1" lang="ja-JP" altLang="en-US" sz="2800" dirty="0"/>
              <a:t>のアドレスである。</a:t>
            </a:r>
            <a:r>
              <a:rPr lang="ja-JP" altLang="en-US" sz="2800" dirty="0"/>
              <a:t>式</a:t>
            </a:r>
            <a:r>
              <a:rPr lang="en-US" altLang="ja-JP" sz="2800" i="1" dirty="0"/>
              <a:t>e</a:t>
            </a:r>
            <a:r>
              <a:rPr lang="ja-JP" altLang="en-US" sz="2800" dirty="0"/>
              <a:t>がアドレスを持たない式の場合、コンパイル時にエラーとなる。</a:t>
            </a:r>
            <a:endParaRPr lang="en-US" altLang="ja-JP" sz="2800" dirty="0"/>
          </a:p>
        </p:txBody>
      </p:sp>
      <p:sp>
        <p:nvSpPr>
          <p:cNvPr id="8" name="テキスト ボックス 7"/>
          <p:cNvSpPr txBox="1"/>
          <p:nvPr/>
        </p:nvSpPr>
        <p:spPr>
          <a:xfrm>
            <a:off x="857224" y="4643446"/>
            <a:ext cx="4931158" cy="523220"/>
          </a:xfrm>
          <a:prstGeom prst="rect">
            <a:avLst/>
          </a:prstGeom>
          <a:noFill/>
        </p:spPr>
        <p:txBody>
          <a:bodyPr wrap="none" rtlCol="0">
            <a:spAutoFit/>
          </a:bodyPr>
          <a:lstStyle/>
          <a:p>
            <a:r>
              <a:rPr kumimoji="1" lang="ja-JP" altLang="en-US" sz="2800" dirty="0"/>
              <a:t>アドレス演算子適用式 </a:t>
            </a:r>
            <a:r>
              <a:rPr kumimoji="1" lang="en-US" altLang="ja-JP" sz="2800" dirty="0"/>
              <a:t>&amp;</a:t>
            </a:r>
            <a:r>
              <a:rPr kumimoji="1" lang="en-US" altLang="ja-JP" sz="2800" i="1" dirty="0"/>
              <a:t>e</a:t>
            </a:r>
            <a:r>
              <a:rPr kumimoji="1" lang="en-US" altLang="ja-JP" sz="2800" dirty="0"/>
              <a:t> </a:t>
            </a:r>
            <a:r>
              <a:rPr kumimoji="1" lang="ja-JP" altLang="en-US" sz="2800" dirty="0"/>
              <a:t>の型</a:t>
            </a:r>
          </a:p>
        </p:txBody>
      </p:sp>
      <p:sp>
        <p:nvSpPr>
          <p:cNvPr id="10" name="テキスト ボックス 9"/>
          <p:cNvSpPr txBox="1"/>
          <p:nvPr/>
        </p:nvSpPr>
        <p:spPr>
          <a:xfrm>
            <a:off x="1571604" y="5286388"/>
            <a:ext cx="6286543" cy="954107"/>
          </a:xfrm>
          <a:prstGeom prst="rect">
            <a:avLst/>
          </a:prstGeom>
          <a:solidFill>
            <a:srgbClr val="FFC000"/>
          </a:solidFill>
          <a:ln>
            <a:solidFill>
              <a:schemeClr val="tx1"/>
            </a:solidFill>
          </a:ln>
        </p:spPr>
        <p:txBody>
          <a:bodyPr wrap="square" rtlCol="0">
            <a:spAutoFit/>
          </a:bodyPr>
          <a:lstStyle/>
          <a:p>
            <a:r>
              <a:rPr kumimoji="1" lang="ja-JP" altLang="en-US" sz="2800" dirty="0"/>
              <a:t>式</a:t>
            </a:r>
            <a:r>
              <a:rPr kumimoji="1" lang="en-US" altLang="ja-JP" sz="2800" i="1" dirty="0"/>
              <a:t>e</a:t>
            </a:r>
            <a:r>
              <a:rPr lang="ja-JP" altLang="en-US" sz="2800" dirty="0"/>
              <a:t>の型が</a:t>
            </a:r>
            <a:r>
              <a:rPr kumimoji="1" lang="en-US" altLang="ja-JP" sz="2800" i="1" dirty="0"/>
              <a:t>t</a:t>
            </a:r>
            <a:r>
              <a:rPr lang="ja-JP" altLang="en-US" sz="2800" dirty="0"/>
              <a:t>型</a:t>
            </a:r>
            <a:r>
              <a:rPr kumimoji="1" lang="ja-JP" altLang="en-US" sz="2800" dirty="0"/>
              <a:t>のとき、式</a:t>
            </a:r>
            <a:r>
              <a:rPr kumimoji="1" lang="en-US" altLang="ja-JP" sz="2800" dirty="0"/>
              <a:t>&amp;</a:t>
            </a:r>
            <a:r>
              <a:rPr kumimoji="1" lang="en-US" altLang="ja-JP" sz="2800" i="1" dirty="0"/>
              <a:t>e</a:t>
            </a:r>
            <a:r>
              <a:rPr kumimoji="1" lang="ja-JP" altLang="en-US" sz="2800" dirty="0"/>
              <a:t>の型は</a:t>
            </a:r>
            <a:r>
              <a:rPr kumimoji="1" lang="en-US" altLang="ja-JP" sz="2800" i="1" dirty="0"/>
              <a:t>t</a:t>
            </a:r>
            <a:r>
              <a:rPr kumimoji="1" lang="en-US" altLang="ja-JP" sz="2800" dirty="0"/>
              <a:t> * </a:t>
            </a:r>
            <a:r>
              <a:rPr kumimoji="1" lang="ja-JP" altLang="en-US" sz="2800" dirty="0"/>
              <a:t>型である。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ポインタ型の変数の宣言</a:t>
            </a:r>
          </a:p>
        </p:txBody>
      </p:sp>
      <p:sp>
        <p:nvSpPr>
          <p:cNvPr id="4" name="テキスト ボックス 3"/>
          <p:cNvSpPr txBox="1"/>
          <p:nvPr/>
        </p:nvSpPr>
        <p:spPr>
          <a:xfrm>
            <a:off x="928662" y="1500174"/>
            <a:ext cx="6622326" cy="954107"/>
          </a:xfrm>
          <a:prstGeom prst="rect">
            <a:avLst/>
          </a:prstGeom>
          <a:noFill/>
        </p:spPr>
        <p:txBody>
          <a:bodyPr wrap="none" rtlCol="0">
            <a:spAutoFit/>
          </a:bodyPr>
          <a:lstStyle/>
          <a:p>
            <a:r>
              <a:rPr kumimoji="1" lang="ja-JP" altLang="en-US" sz="2800" dirty="0"/>
              <a:t>ポインタ型の変数を宣言することができる。</a:t>
            </a:r>
            <a:endParaRPr kumimoji="1" lang="en-US" altLang="ja-JP" sz="2800" dirty="0"/>
          </a:p>
          <a:p>
            <a:r>
              <a:rPr lang="en-US" altLang="ja-JP" sz="2800" i="1" dirty="0"/>
              <a:t>t</a:t>
            </a:r>
            <a:r>
              <a:rPr lang="en-US" altLang="ja-JP" sz="2800" dirty="0"/>
              <a:t> *</a:t>
            </a:r>
            <a:r>
              <a:rPr lang="ja-JP" altLang="en-US" sz="2800" dirty="0"/>
              <a:t>型の変数の宣言は以下の形で行う。</a:t>
            </a:r>
            <a:endParaRPr lang="en-US" altLang="ja-JP" sz="2800" dirty="0"/>
          </a:p>
        </p:txBody>
      </p:sp>
      <p:sp>
        <p:nvSpPr>
          <p:cNvPr id="5" name="テキスト ボックス 4"/>
          <p:cNvSpPr txBox="1"/>
          <p:nvPr/>
        </p:nvSpPr>
        <p:spPr>
          <a:xfrm>
            <a:off x="1857356" y="2643182"/>
            <a:ext cx="1819428" cy="523220"/>
          </a:xfrm>
          <a:prstGeom prst="rect">
            <a:avLst/>
          </a:prstGeom>
          <a:solidFill>
            <a:srgbClr val="FFFF00"/>
          </a:solidFill>
          <a:ln>
            <a:solidFill>
              <a:schemeClr val="tx1"/>
            </a:solidFill>
          </a:ln>
        </p:spPr>
        <p:txBody>
          <a:bodyPr wrap="none" rtlCol="0">
            <a:spAutoFit/>
          </a:bodyPr>
          <a:lstStyle/>
          <a:p>
            <a:r>
              <a:rPr lang="en-US" altLang="ja-JP" sz="2800" dirty="0"/>
              <a:t> </a:t>
            </a:r>
            <a:r>
              <a:rPr lang="en-US" altLang="ja-JP" sz="2800" i="1" dirty="0"/>
              <a:t>t</a:t>
            </a:r>
            <a:r>
              <a:rPr lang="en-US" altLang="ja-JP" sz="2800" dirty="0"/>
              <a:t> *</a:t>
            </a:r>
            <a:r>
              <a:rPr lang="ja-JP" altLang="en-US" sz="2800" dirty="0"/>
              <a:t>変数名</a:t>
            </a:r>
            <a:r>
              <a:rPr lang="en-US" altLang="ja-JP" sz="2800" dirty="0"/>
              <a:t>;</a:t>
            </a:r>
            <a:endParaRPr kumimoji="1" lang="ja-JP" altLang="en-US" sz="2800" dirty="0"/>
          </a:p>
        </p:txBody>
      </p:sp>
      <p:sp>
        <p:nvSpPr>
          <p:cNvPr id="6" name="テキスト ボックス 5"/>
          <p:cNvSpPr txBox="1"/>
          <p:nvPr/>
        </p:nvSpPr>
        <p:spPr>
          <a:xfrm>
            <a:off x="928662" y="3500438"/>
            <a:ext cx="7266605" cy="1384995"/>
          </a:xfrm>
          <a:prstGeom prst="rect">
            <a:avLst/>
          </a:prstGeom>
          <a:noFill/>
        </p:spPr>
        <p:txBody>
          <a:bodyPr wrap="none" rtlCol="0">
            <a:spAutoFit/>
          </a:bodyPr>
          <a:lstStyle/>
          <a:p>
            <a:r>
              <a:rPr lang="ja-JP" altLang="en-US" sz="2800" dirty="0"/>
              <a:t>例えば、</a:t>
            </a:r>
            <a:r>
              <a:rPr lang="en-US" altLang="ja-JP" sz="2800" dirty="0" err="1"/>
              <a:t>int</a:t>
            </a:r>
            <a:r>
              <a:rPr lang="ja-JP" altLang="en-US" sz="2800" dirty="0"/>
              <a:t>型へのポインタ型の変数の宣言は、</a:t>
            </a:r>
            <a:endParaRPr lang="en-US" altLang="ja-JP" sz="2800" dirty="0"/>
          </a:p>
          <a:p>
            <a:r>
              <a:rPr kumimoji="1" lang="en-US" altLang="ja-JP" sz="2800" dirty="0"/>
              <a:t>    </a:t>
            </a:r>
            <a:r>
              <a:rPr kumimoji="1" lang="en-US" altLang="ja-JP" sz="2800" dirty="0" err="1"/>
              <a:t>int</a:t>
            </a:r>
            <a:r>
              <a:rPr kumimoji="1" lang="en-US" altLang="ja-JP" sz="2800" dirty="0"/>
              <a:t> *x;</a:t>
            </a:r>
          </a:p>
          <a:p>
            <a:r>
              <a:rPr lang="ja-JP" altLang="en-US" sz="2800" dirty="0" err="1"/>
              <a:t>のように</a:t>
            </a:r>
            <a:r>
              <a:rPr lang="ja-JP" altLang="en-US" sz="2800" dirty="0"/>
              <a:t>行う。</a:t>
            </a:r>
            <a:endParaRPr kumimoji="1" lang="ja-JP" alt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注意事項</a:t>
            </a:r>
          </a:p>
        </p:txBody>
      </p:sp>
      <p:sp>
        <p:nvSpPr>
          <p:cNvPr id="4" name="テキスト ボックス 3"/>
          <p:cNvSpPr txBox="1"/>
          <p:nvPr/>
        </p:nvSpPr>
        <p:spPr>
          <a:xfrm>
            <a:off x="539552" y="1628800"/>
            <a:ext cx="7848871" cy="2677656"/>
          </a:xfrm>
          <a:prstGeom prst="rect">
            <a:avLst/>
          </a:prstGeom>
          <a:noFill/>
        </p:spPr>
        <p:txBody>
          <a:bodyPr wrap="square" rtlCol="0">
            <a:spAutoFit/>
          </a:bodyPr>
          <a:lstStyle/>
          <a:p>
            <a:r>
              <a:rPr lang="ja-JP" altLang="en-US" sz="2800" dirty="0"/>
              <a:t>ポインタ型の変数を複数個宣言する場合、</a:t>
            </a:r>
          </a:p>
          <a:p>
            <a:r>
              <a:rPr lang="en-US" altLang="ja-JP" sz="2800" dirty="0"/>
              <a:t>  </a:t>
            </a:r>
            <a:r>
              <a:rPr lang="en-US" altLang="ja-JP" sz="2800" dirty="0" err="1"/>
              <a:t>int</a:t>
            </a:r>
            <a:r>
              <a:rPr lang="en-US" altLang="ja-JP" sz="2800" dirty="0"/>
              <a:t> *a, *b;</a:t>
            </a:r>
          </a:p>
          <a:p>
            <a:r>
              <a:rPr kumimoji="1" lang="ja-JP" altLang="en-US" sz="2800" dirty="0"/>
              <a:t>のように、変数名の前に全部</a:t>
            </a:r>
            <a:r>
              <a:rPr kumimoji="1" lang="en-US" altLang="ja-JP" sz="2800" dirty="0"/>
              <a:t>*</a:t>
            </a:r>
            <a:r>
              <a:rPr kumimoji="1" lang="ja-JP" altLang="en-US" sz="2800" dirty="0"/>
              <a:t>をつける必要がある。</a:t>
            </a:r>
            <a:endParaRPr kumimoji="1" lang="en-US" altLang="ja-JP" sz="2800" dirty="0"/>
          </a:p>
          <a:p>
            <a:r>
              <a:rPr lang="en-US" altLang="ja-JP" sz="2800" u="sng" dirty="0"/>
              <a:t>  </a:t>
            </a:r>
            <a:r>
              <a:rPr lang="en-US" altLang="ja-JP" sz="2800" u="sng" dirty="0" err="1"/>
              <a:t>int</a:t>
            </a:r>
            <a:r>
              <a:rPr lang="en-US" altLang="ja-JP" sz="2800" u="sng" dirty="0"/>
              <a:t> *a, b;</a:t>
            </a:r>
          </a:p>
          <a:p>
            <a:r>
              <a:rPr lang="ja-JP" altLang="en-US" sz="2800" u="sng" dirty="0"/>
              <a:t>と宣言すると、</a:t>
            </a:r>
            <a:r>
              <a:rPr lang="en-US" altLang="ja-JP" sz="2800" u="sng" dirty="0"/>
              <a:t>a</a:t>
            </a:r>
            <a:r>
              <a:rPr lang="ja-JP" altLang="en-US" sz="2800" u="sng" dirty="0"/>
              <a:t>は</a:t>
            </a:r>
            <a:r>
              <a:rPr lang="en-US" altLang="ja-JP" sz="2800" u="sng" dirty="0" err="1"/>
              <a:t>int</a:t>
            </a:r>
            <a:r>
              <a:rPr lang="ja-JP" altLang="en-US" sz="2800" u="sng" dirty="0"/>
              <a:t>型へのポインタ型の変数になるが、</a:t>
            </a:r>
            <a:r>
              <a:rPr lang="en-US" altLang="ja-JP" sz="2800" u="sng" dirty="0"/>
              <a:t>b</a:t>
            </a:r>
            <a:r>
              <a:rPr lang="ja-JP" altLang="en-US" sz="2800" u="sng" dirty="0"/>
              <a:t>は</a:t>
            </a:r>
            <a:r>
              <a:rPr lang="en-US" altLang="ja-JP" sz="2800" u="sng" dirty="0" err="1"/>
              <a:t>int</a:t>
            </a:r>
            <a:r>
              <a:rPr lang="ja-JP" altLang="en-US" sz="2800" u="sng" dirty="0"/>
              <a:t>型の変数となる。</a:t>
            </a:r>
            <a:endParaRPr kumimoji="1" lang="ja-JP" altLang="en-US" sz="2800" u="sng" dirty="0"/>
          </a:p>
        </p:txBody>
      </p:sp>
    </p:spTree>
    <p:extLst>
      <p:ext uri="{BB962C8B-B14F-4D97-AF65-F5344CB8AC3E}">
        <p14:creationId xmlns:p14="http://schemas.microsoft.com/office/powerpoint/2010/main" val="2013651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011222"/>
          </a:xfrm>
        </p:spPr>
        <p:txBody>
          <a:bodyPr/>
          <a:lstStyle/>
          <a:p>
            <a:r>
              <a:rPr kumimoji="1" lang="ja-JP" altLang="en-US" dirty="0"/>
              <a:t>例</a:t>
            </a:r>
          </a:p>
        </p:txBody>
      </p:sp>
      <p:sp>
        <p:nvSpPr>
          <p:cNvPr id="6" name="正方形/長方形 5"/>
          <p:cNvSpPr/>
          <p:nvPr/>
        </p:nvSpPr>
        <p:spPr>
          <a:xfrm>
            <a:off x="1285852" y="1357298"/>
            <a:ext cx="6858000" cy="5262979"/>
          </a:xfrm>
          <a:prstGeom prst="rect">
            <a:avLst/>
          </a:prstGeom>
          <a:ln>
            <a:solidFill>
              <a:schemeClr val="tx1"/>
            </a:solidFill>
          </a:ln>
        </p:spPr>
        <p:txBody>
          <a:bodyPr wrap="square">
            <a:spAutoFit/>
          </a:bodyPr>
          <a:lstStyle/>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a:t>
            </a:r>
            <a:r>
              <a:rPr lang="en-US" altLang="ja-JP" sz="2800" dirty="0" err="1"/>
              <a:t>int</a:t>
            </a:r>
            <a:r>
              <a:rPr lang="en-US" altLang="ja-JP" sz="2800" dirty="0"/>
              <a:t> x;</a:t>
            </a:r>
          </a:p>
          <a:p>
            <a:r>
              <a:rPr lang="en-US" altLang="ja-JP" sz="2800" dirty="0"/>
              <a:t>  double y;</a:t>
            </a:r>
          </a:p>
          <a:p>
            <a:r>
              <a:rPr lang="en-US" altLang="ja-JP" sz="2800" dirty="0"/>
              <a:t>  </a:t>
            </a:r>
            <a:r>
              <a:rPr lang="en-US" altLang="ja-JP" sz="2800" dirty="0" err="1"/>
              <a:t>int</a:t>
            </a:r>
            <a:r>
              <a:rPr lang="en-US" altLang="ja-JP" sz="2800" dirty="0"/>
              <a:t> *</a:t>
            </a:r>
            <a:r>
              <a:rPr lang="en-US" altLang="ja-JP" sz="2800" dirty="0" err="1"/>
              <a:t>px</a:t>
            </a:r>
            <a:r>
              <a:rPr lang="en-US" altLang="ja-JP" sz="2800" dirty="0"/>
              <a:t>;</a:t>
            </a:r>
          </a:p>
          <a:p>
            <a:r>
              <a:rPr lang="en-US" altLang="ja-JP" sz="2800" dirty="0"/>
              <a:t>  double *</a:t>
            </a:r>
            <a:r>
              <a:rPr lang="en-US" altLang="ja-JP" sz="2800" dirty="0" err="1"/>
              <a:t>py</a:t>
            </a:r>
            <a:r>
              <a:rPr lang="en-US" altLang="ja-JP" sz="2800" dirty="0"/>
              <a:t>;</a:t>
            </a:r>
          </a:p>
          <a:p>
            <a:r>
              <a:rPr lang="en-US" altLang="ja-JP" sz="2800" dirty="0"/>
              <a:t>  </a:t>
            </a:r>
            <a:r>
              <a:rPr lang="en-US" altLang="ja-JP" sz="2800" dirty="0" err="1"/>
              <a:t>px</a:t>
            </a:r>
            <a:r>
              <a:rPr lang="en-US" altLang="ja-JP" sz="2800" dirty="0"/>
              <a:t> = &amp;x;</a:t>
            </a:r>
          </a:p>
          <a:p>
            <a:r>
              <a:rPr lang="en-US" altLang="ja-JP" sz="2800" dirty="0"/>
              <a:t>  </a:t>
            </a:r>
            <a:r>
              <a:rPr lang="en-US" altLang="ja-JP" sz="2800" dirty="0" err="1"/>
              <a:t>py</a:t>
            </a:r>
            <a:r>
              <a:rPr lang="en-US" altLang="ja-JP" sz="2800" dirty="0"/>
              <a:t> = &amp;y;</a:t>
            </a:r>
          </a:p>
          <a:p>
            <a:r>
              <a:rPr lang="en-US" altLang="ja-JP" sz="2800" dirty="0"/>
              <a:t>  </a:t>
            </a:r>
            <a:r>
              <a:rPr lang="en-US" altLang="ja-JP" sz="2800" dirty="0" err="1"/>
              <a:t>printf</a:t>
            </a:r>
            <a:r>
              <a:rPr lang="en-US" altLang="ja-JP" sz="2800" dirty="0"/>
              <a:t> ("The address of x is %p.\n", </a:t>
            </a:r>
            <a:r>
              <a:rPr lang="en-US" altLang="ja-JP" sz="2800" dirty="0" err="1"/>
              <a:t>px</a:t>
            </a:r>
            <a:r>
              <a:rPr lang="en-US" altLang="ja-JP" sz="2800" dirty="0"/>
              <a:t>);</a:t>
            </a:r>
          </a:p>
          <a:p>
            <a:r>
              <a:rPr lang="en-US" altLang="ja-JP" sz="2800" dirty="0"/>
              <a:t>  </a:t>
            </a:r>
            <a:r>
              <a:rPr lang="en-US" altLang="ja-JP" sz="2800" dirty="0" err="1"/>
              <a:t>printf</a:t>
            </a:r>
            <a:r>
              <a:rPr lang="en-US" altLang="ja-JP" sz="2800" dirty="0"/>
              <a:t> ("The address of y is %p.\n", </a:t>
            </a:r>
            <a:r>
              <a:rPr lang="en-US" altLang="ja-JP" sz="2800" dirty="0" err="1"/>
              <a:t>py</a:t>
            </a:r>
            <a:r>
              <a:rPr lang="en-US" altLang="ja-JP" sz="2800" dirty="0"/>
              <a:t>);</a:t>
            </a:r>
          </a:p>
          <a:p>
            <a:r>
              <a:rPr lang="en-US" altLang="ja-JP" sz="2800" dirty="0"/>
              <a:t>  return 0;</a:t>
            </a:r>
          </a:p>
          <a:p>
            <a:r>
              <a:rPr lang="en-US" altLang="ja-JP" sz="2800"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間接演算子 </a:t>
            </a:r>
            <a:r>
              <a:rPr lang="en-US" altLang="ja-JP" dirty="0"/>
              <a:t>*</a:t>
            </a:r>
            <a:endParaRPr kumimoji="1" lang="ja-JP" altLang="en-US" dirty="0"/>
          </a:p>
        </p:txBody>
      </p:sp>
      <p:sp>
        <p:nvSpPr>
          <p:cNvPr id="4" name="テキスト ボックス 3"/>
          <p:cNvSpPr txBox="1"/>
          <p:nvPr/>
        </p:nvSpPr>
        <p:spPr>
          <a:xfrm>
            <a:off x="714349" y="1428736"/>
            <a:ext cx="7786742" cy="5262979"/>
          </a:xfrm>
          <a:prstGeom prst="rect">
            <a:avLst/>
          </a:prstGeom>
          <a:noFill/>
        </p:spPr>
        <p:txBody>
          <a:bodyPr wrap="square" rtlCol="0">
            <a:spAutoFit/>
          </a:bodyPr>
          <a:lstStyle/>
          <a:p>
            <a:r>
              <a:rPr lang="ja-JP" altLang="en-US" sz="2800" dirty="0"/>
              <a:t>あるアドレスに格納されている値を取り出したいとする。そのとき、間接演算子</a:t>
            </a:r>
            <a:r>
              <a:rPr lang="en-US" altLang="ja-JP" sz="2800" dirty="0"/>
              <a:t>*</a:t>
            </a:r>
            <a:r>
              <a:rPr lang="ja-JP" altLang="en-US" sz="2800" dirty="0"/>
              <a:t>を用いる。</a:t>
            </a:r>
            <a:endParaRPr lang="en-US" altLang="ja-JP" sz="2800" dirty="0"/>
          </a:p>
          <a:p>
            <a:endParaRPr kumimoji="1" lang="en-US" altLang="ja-JP" sz="2800" dirty="0"/>
          </a:p>
          <a:p>
            <a:r>
              <a:rPr lang="ja-JP" altLang="en-US" sz="2800" dirty="0"/>
              <a:t>例えば、</a:t>
            </a:r>
            <a:endParaRPr lang="en-US" altLang="ja-JP" sz="2800" dirty="0"/>
          </a:p>
          <a:p>
            <a:r>
              <a:rPr kumimoji="1" lang="en-US" altLang="ja-JP" sz="2800" dirty="0"/>
              <a:t>   </a:t>
            </a:r>
            <a:r>
              <a:rPr kumimoji="1" lang="en-US" altLang="ja-JP" sz="2800" dirty="0" err="1"/>
              <a:t>int</a:t>
            </a:r>
            <a:r>
              <a:rPr kumimoji="1" lang="en-US" altLang="ja-JP" sz="2800" dirty="0"/>
              <a:t> x = 5;</a:t>
            </a:r>
          </a:p>
          <a:p>
            <a:r>
              <a:rPr lang="en-US" altLang="ja-JP" sz="2800" dirty="0"/>
              <a:t>   </a:t>
            </a:r>
            <a:r>
              <a:rPr lang="en-US" altLang="ja-JP" sz="2800" dirty="0" err="1"/>
              <a:t>int</a:t>
            </a:r>
            <a:r>
              <a:rPr lang="en-US" altLang="ja-JP" sz="2800" dirty="0"/>
              <a:t> *p;</a:t>
            </a:r>
          </a:p>
          <a:p>
            <a:r>
              <a:rPr kumimoji="1" lang="en-US" altLang="ja-JP" sz="2800" dirty="0"/>
              <a:t>   p = &amp;x;</a:t>
            </a:r>
          </a:p>
          <a:p>
            <a:r>
              <a:rPr lang="ja-JP" altLang="en-US" sz="2800" dirty="0"/>
              <a:t>という状況で、式</a:t>
            </a:r>
            <a:r>
              <a:rPr lang="en-US" altLang="ja-JP" sz="2800" dirty="0"/>
              <a:t>*p</a:t>
            </a:r>
            <a:r>
              <a:rPr lang="ja-JP" altLang="en-US" sz="2800" dirty="0"/>
              <a:t>は、</a:t>
            </a:r>
            <a:r>
              <a:rPr lang="en-US" altLang="ja-JP" sz="2800" dirty="0"/>
              <a:t>5</a:t>
            </a:r>
            <a:r>
              <a:rPr lang="ja-JP" altLang="en-US" sz="2800" dirty="0"/>
              <a:t>という値を持つ。</a:t>
            </a:r>
            <a:endParaRPr lang="en-US" altLang="ja-JP" sz="2800" dirty="0"/>
          </a:p>
          <a:p>
            <a:r>
              <a:rPr kumimoji="1" lang="ja-JP" altLang="en-US" sz="2800" dirty="0"/>
              <a:t>式</a:t>
            </a:r>
            <a:r>
              <a:rPr kumimoji="1" lang="en-US" altLang="ja-JP" sz="2800" dirty="0"/>
              <a:t>*p</a:t>
            </a:r>
            <a:r>
              <a:rPr kumimoji="1" lang="ja-JP" altLang="en-US" sz="2800" dirty="0"/>
              <a:t>は、</a:t>
            </a:r>
            <a:r>
              <a:rPr kumimoji="1" lang="en-US" altLang="ja-JP" sz="2800" dirty="0"/>
              <a:t>p</a:t>
            </a:r>
            <a:r>
              <a:rPr kumimoji="1" lang="ja-JP" altLang="en-US" sz="2800" dirty="0"/>
              <a:t>が変数</a:t>
            </a:r>
            <a:r>
              <a:rPr kumimoji="1" lang="en-US" altLang="ja-JP" sz="2800" dirty="0"/>
              <a:t>x</a:t>
            </a:r>
            <a:r>
              <a:rPr kumimoji="1" lang="ja-JP" altLang="en-US" sz="2800" dirty="0" err="1"/>
              <a:t>への</a:t>
            </a:r>
            <a:r>
              <a:rPr kumimoji="1" lang="ja-JP" altLang="en-US" sz="2800" dirty="0"/>
              <a:t>ポインタの場合は、</a:t>
            </a:r>
            <a:r>
              <a:rPr kumimoji="1" lang="en-US" altLang="ja-JP" sz="2800" dirty="0"/>
              <a:t>x</a:t>
            </a:r>
            <a:r>
              <a:rPr lang="ja-JP" altLang="en-US" sz="2800" dirty="0"/>
              <a:t>の別名である。</a:t>
            </a:r>
            <a:r>
              <a:rPr lang="en-US" altLang="ja-JP" sz="2800" dirty="0"/>
              <a:t>  (x</a:t>
            </a:r>
            <a:r>
              <a:rPr lang="ja-JP" altLang="en-US" sz="2800" dirty="0"/>
              <a:t>と置き換えても同じ意味。</a:t>
            </a:r>
            <a:r>
              <a:rPr lang="en-US" altLang="ja-JP" sz="2800" dirty="0"/>
              <a:t>)</a:t>
            </a:r>
          </a:p>
          <a:p>
            <a:r>
              <a:rPr lang="ja-JP" altLang="en-US" sz="2800" dirty="0"/>
              <a:t>ただし、</a:t>
            </a:r>
            <a:r>
              <a:rPr lang="en-US" altLang="ja-JP" sz="2800" dirty="0"/>
              <a:t>p</a:t>
            </a:r>
            <a:r>
              <a:rPr lang="ja-JP" altLang="en-US" sz="2800" dirty="0"/>
              <a:t>の値を変えると（代入によって変更可能、後述）、</a:t>
            </a:r>
            <a:r>
              <a:rPr lang="en-US" altLang="ja-JP" sz="2800" dirty="0"/>
              <a:t>x</a:t>
            </a:r>
            <a:r>
              <a:rPr lang="ja-JP" altLang="en-US" sz="2800" dirty="0"/>
              <a:t>と同じ意味ではなくなる。</a:t>
            </a:r>
            <a:endParaRPr kumimoji="1" lang="ja-JP" alt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例（打ち込んで確認）</a:t>
            </a:r>
            <a:endParaRPr kumimoji="1" lang="ja-JP" altLang="en-US" dirty="0"/>
          </a:p>
        </p:txBody>
      </p:sp>
      <p:sp>
        <p:nvSpPr>
          <p:cNvPr id="4" name="正方形/長方形 3"/>
          <p:cNvSpPr/>
          <p:nvPr/>
        </p:nvSpPr>
        <p:spPr>
          <a:xfrm>
            <a:off x="1357290" y="1357298"/>
            <a:ext cx="6357966" cy="5262979"/>
          </a:xfrm>
          <a:prstGeom prst="rect">
            <a:avLst/>
          </a:prstGeom>
          <a:ln>
            <a:solidFill>
              <a:schemeClr val="tx1"/>
            </a:solidFill>
          </a:ln>
        </p:spPr>
        <p:txBody>
          <a:bodyPr wrap="square">
            <a:spAutoFit/>
          </a:bodyPr>
          <a:lstStyle/>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a:t>
            </a:r>
            <a:r>
              <a:rPr lang="en-US" altLang="ja-JP" sz="2800" dirty="0" err="1"/>
              <a:t>int</a:t>
            </a:r>
            <a:r>
              <a:rPr lang="en-US" altLang="ja-JP" sz="2800" dirty="0"/>
              <a:t> x = 5;</a:t>
            </a:r>
          </a:p>
          <a:p>
            <a:r>
              <a:rPr lang="en-US" altLang="ja-JP" sz="2800" dirty="0"/>
              <a:t>  double y = 5.5;</a:t>
            </a:r>
          </a:p>
          <a:p>
            <a:r>
              <a:rPr lang="en-US" altLang="ja-JP" sz="2800" dirty="0"/>
              <a:t>  </a:t>
            </a:r>
            <a:r>
              <a:rPr lang="en-US" altLang="ja-JP" sz="2800" dirty="0" err="1"/>
              <a:t>int</a:t>
            </a:r>
            <a:r>
              <a:rPr lang="en-US" altLang="ja-JP" sz="2800" dirty="0"/>
              <a:t> *</a:t>
            </a:r>
            <a:r>
              <a:rPr lang="en-US" altLang="ja-JP" sz="2800" dirty="0" err="1"/>
              <a:t>px</a:t>
            </a:r>
            <a:r>
              <a:rPr lang="en-US" altLang="ja-JP" sz="2800" dirty="0"/>
              <a:t>;</a:t>
            </a:r>
          </a:p>
          <a:p>
            <a:r>
              <a:rPr lang="en-US" altLang="ja-JP" sz="2800" dirty="0"/>
              <a:t>  double *</a:t>
            </a:r>
            <a:r>
              <a:rPr lang="en-US" altLang="ja-JP" sz="2800" dirty="0" err="1"/>
              <a:t>py</a:t>
            </a:r>
            <a:r>
              <a:rPr lang="en-US" altLang="ja-JP" sz="2800" dirty="0"/>
              <a:t>;</a:t>
            </a:r>
          </a:p>
          <a:p>
            <a:r>
              <a:rPr lang="en-US" altLang="ja-JP" sz="2800" dirty="0"/>
              <a:t>  </a:t>
            </a:r>
            <a:r>
              <a:rPr lang="en-US" altLang="ja-JP" sz="2800" dirty="0" err="1"/>
              <a:t>px</a:t>
            </a:r>
            <a:r>
              <a:rPr lang="en-US" altLang="ja-JP" sz="2800" dirty="0"/>
              <a:t> = &amp;x;</a:t>
            </a:r>
          </a:p>
          <a:p>
            <a:r>
              <a:rPr lang="en-US" altLang="ja-JP" sz="2800" dirty="0"/>
              <a:t>  </a:t>
            </a:r>
            <a:r>
              <a:rPr lang="en-US" altLang="ja-JP" sz="2800" dirty="0" err="1"/>
              <a:t>py</a:t>
            </a:r>
            <a:r>
              <a:rPr lang="en-US" altLang="ja-JP" sz="2800" dirty="0"/>
              <a:t> = &amp;y;</a:t>
            </a:r>
          </a:p>
          <a:p>
            <a:r>
              <a:rPr lang="en-US" altLang="ja-JP" sz="2800" dirty="0"/>
              <a:t>  </a:t>
            </a:r>
            <a:r>
              <a:rPr lang="en-US" altLang="ja-JP" sz="2800" dirty="0" err="1"/>
              <a:t>printf</a:t>
            </a:r>
            <a:r>
              <a:rPr lang="en-US" altLang="ja-JP" sz="2800" dirty="0"/>
              <a:t> ("The value of x is %d.\n", *</a:t>
            </a:r>
            <a:r>
              <a:rPr lang="en-US" altLang="ja-JP" sz="2800" dirty="0" err="1"/>
              <a:t>px</a:t>
            </a:r>
            <a:r>
              <a:rPr lang="en-US" altLang="ja-JP" sz="2800" dirty="0"/>
              <a:t>);</a:t>
            </a:r>
          </a:p>
          <a:p>
            <a:r>
              <a:rPr lang="en-US" altLang="ja-JP" sz="2800" dirty="0"/>
              <a:t>  </a:t>
            </a:r>
            <a:r>
              <a:rPr lang="en-US" altLang="ja-JP" sz="2800" dirty="0" err="1"/>
              <a:t>printf</a:t>
            </a:r>
            <a:r>
              <a:rPr lang="en-US" altLang="ja-JP" sz="2800" dirty="0"/>
              <a:t> ("The value of y is %f.\n", *</a:t>
            </a:r>
            <a:r>
              <a:rPr lang="en-US" altLang="ja-JP" sz="2800" dirty="0" err="1"/>
              <a:t>py</a:t>
            </a:r>
            <a:r>
              <a:rPr lang="en-US" altLang="ja-JP" sz="2800" dirty="0"/>
              <a:t>);</a:t>
            </a:r>
          </a:p>
          <a:p>
            <a:r>
              <a:rPr lang="en-US" altLang="ja-JP" sz="2800" dirty="0"/>
              <a:t>  return 0;</a:t>
            </a:r>
          </a:p>
          <a:p>
            <a:r>
              <a:rPr lang="en-US" altLang="ja-JP" sz="2800"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配列とポインタ</a:t>
            </a:r>
          </a:p>
        </p:txBody>
      </p:sp>
      <p:graphicFrame>
        <p:nvGraphicFramePr>
          <p:cNvPr id="3" name="表 2"/>
          <p:cNvGraphicFramePr>
            <a:graphicFrameLocks noGrp="1"/>
          </p:cNvGraphicFramePr>
          <p:nvPr/>
        </p:nvGraphicFramePr>
        <p:xfrm>
          <a:off x="2571736" y="2214554"/>
          <a:ext cx="1928826" cy="2590800"/>
        </p:xfrm>
        <a:graphic>
          <a:graphicData uri="http://schemas.openxmlformats.org/drawingml/2006/table">
            <a:tbl>
              <a:tblPr firstRow="1" bandRow="1">
                <a:tableStyleId>{073A0DAA-6AF3-43AB-8588-CEC1D06C72B9}</a:tableStyleId>
              </a:tblPr>
              <a:tblGrid>
                <a:gridCol w="1928826">
                  <a:extLst>
                    <a:ext uri="{9D8B030D-6E8A-4147-A177-3AD203B41FA5}">
                      <a16:colId xmlns:a16="http://schemas.microsoft.com/office/drawing/2014/main" val="20000"/>
                    </a:ext>
                  </a:extLst>
                </a:gridCol>
              </a:tblGrid>
              <a:tr h="370840">
                <a:tc>
                  <a:txBody>
                    <a:bodyPr/>
                    <a:lstStyle/>
                    <a:p>
                      <a:pPr algn="ctr"/>
                      <a:r>
                        <a:rPr kumimoji="1" lang="en-US" altLang="ja-JP" sz="2800" b="0" dirty="0">
                          <a:solidFill>
                            <a:schemeClr val="tx1"/>
                          </a:solidFill>
                        </a:rPr>
                        <a:t>a[0]</a:t>
                      </a:r>
                      <a:endParaRPr kumimoji="1" lang="ja-JP"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algn="ctr"/>
                      <a:r>
                        <a:rPr kumimoji="1" lang="en-US" altLang="ja-JP" sz="2800" b="0" dirty="0">
                          <a:solidFill>
                            <a:schemeClr val="tx1"/>
                          </a:solidFill>
                        </a:rPr>
                        <a:t>a[1]</a:t>
                      </a:r>
                      <a:endParaRPr kumimoji="1" lang="ja-JP"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dirty="0">
                          <a:solidFill>
                            <a:schemeClr val="tx1"/>
                          </a:solidFill>
                        </a:rPr>
                        <a:t>a[2]</a:t>
                      </a:r>
                      <a:endParaRPr kumimoji="1" lang="ja-JP"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dirty="0">
                          <a:solidFill>
                            <a:schemeClr val="tx1"/>
                          </a:solidFill>
                        </a:rPr>
                        <a:t>a[3]</a:t>
                      </a:r>
                      <a:endParaRPr kumimoji="1" lang="ja-JP"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dirty="0">
                          <a:solidFill>
                            <a:schemeClr val="tx1"/>
                          </a:solidFill>
                        </a:rPr>
                        <a:t>a[4]</a:t>
                      </a:r>
                      <a:endParaRPr kumimoji="1" lang="ja-JP"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5" name="左中かっこ 4"/>
          <p:cNvSpPr/>
          <p:nvPr/>
        </p:nvSpPr>
        <p:spPr>
          <a:xfrm>
            <a:off x="1714512" y="2285992"/>
            <a:ext cx="785786" cy="250033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6" name="テキスト ボックス 5"/>
          <p:cNvSpPr txBox="1"/>
          <p:nvPr/>
        </p:nvSpPr>
        <p:spPr>
          <a:xfrm>
            <a:off x="642910" y="3253087"/>
            <a:ext cx="1214446" cy="461665"/>
          </a:xfrm>
          <a:prstGeom prst="rect">
            <a:avLst/>
          </a:prstGeom>
          <a:noFill/>
        </p:spPr>
        <p:txBody>
          <a:bodyPr wrap="square" rtlCol="0">
            <a:spAutoFit/>
          </a:bodyPr>
          <a:lstStyle/>
          <a:p>
            <a:r>
              <a:rPr lang="ja-JP" altLang="en-US" sz="2400" dirty="0"/>
              <a:t>配列 </a:t>
            </a:r>
            <a:r>
              <a:rPr lang="en-US" altLang="ja-JP" sz="2400" dirty="0"/>
              <a:t>a</a:t>
            </a:r>
          </a:p>
        </p:txBody>
      </p:sp>
      <p:sp>
        <p:nvSpPr>
          <p:cNvPr id="7" name="テキスト ボックス 6"/>
          <p:cNvSpPr txBox="1"/>
          <p:nvPr/>
        </p:nvSpPr>
        <p:spPr>
          <a:xfrm>
            <a:off x="642910" y="1428736"/>
            <a:ext cx="6713569" cy="523220"/>
          </a:xfrm>
          <a:prstGeom prst="rect">
            <a:avLst/>
          </a:prstGeom>
          <a:noFill/>
        </p:spPr>
        <p:txBody>
          <a:bodyPr wrap="none" rtlCol="0">
            <a:spAutoFit/>
          </a:bodyPr>
          <a:lstStyle/>
          <a:p>
            <a:r>
              <a:rPr kumimoji="1" lang="ja-JP" altLang="en-US" sz="2800" dirty="0"/>
              <a:t>配列</a:t>
            </a:r>
            <a:r>
              <a:rPr kumimoji="1" lang="en-US" altLang="ja-JP" sz="2800" dirty="0"/>
              <a:t>a</a:t>
            </a:r>
            <a:r>
              <a:rPr kumimoji="1" lang="ja-JP" altLang="en-US" sz="2800" dirty="0"/>
              <a:t>が、</a:t>
            </a:r>
            <a:r>
              <a:rPr kumimoji="1" lang="en-US" altLang="ja-JP" sz="2800" dirty="0" err="1"/>
              <a:t>int</a:t>
            </a:r>
            <a:r>
              <a:rPr kumimoji="1" lang="en-US" altLang="ja-JP" sz="2800" dirty="0"/>
              <a:t> a [5];</a:t>
            </a:r>
            <a:r>
              <a:rPr kumimoji="1" lang="ja-JP" altLang="en-US" sz="2800" dirty="0"/>
              <a:t>で宣言されているとする。</a:t>
            </a:r>
          </a:p>
        </p:txBody>
      </p:sp>
      <p:sp>
        <p:nvSpPr>
          <p:cNvPr id="8" name="テキスト ボックス 7"/>
          <p:cNvSpPr txBox="1"/>
          <p:nvPr/>
        </p:nvSpPr>
        <p:spPr>
          <a:xfrm>
            <a:off x="642910" y="5143512"/>
            <a:ext cx="7572428" cy="1384995"/>
          </a:xfrm>
          <a:prstGeom prst="rect">
            <a:avLst/>
          </a:prstGeom>
          <a:noFill/>
        </p:spPr>
        <p:txBody>
          <a:bodyPr wrap="square" rtlCol="0">
            <a:spAutoFit/>
          </a:bodyPr>
          <a:lstStyle/>
          <a:p>
            <a:r>
              <a:rPr kumimoji="1" lang="en-US" altLang="ja-JP" sz="2800" dirty="0"/>
              <a:t>a </a:t>
            </a:r>
            <a:r>
              <a:rPr lang="en-US" altLang="ja-JP" sz="2800" dirty="0"/>
              <a:t>[0]</a:t>
            </a:r>
            <a:r>
              <a:rPr lang="ja-JP" altLang="en-US" sz="2800" dirty="0"/>
              <a:t>の領域のアドレスが</a:t>
            </a:r>
            <a:r>
              <a:rPr lang="en-US" altLang="ja-JP" sz="2800" dirty="0"/>
              <a:t>100</a:t>
            </a:r>
            <a:r>
              <a:rPr lang="ja-JP" altLang="en-US" sz="2800" dirty="0"/>
              <a:t>番地から始まる場合、</a:t>
            </a:r>
            <a:r>
              <a:rPr lang="en-US" altLang="ja-JP" sz="2800" dirty="0"/>
              <a:t>a[1]</a:t>
            </a:r>
            <a:r>
              <a:rPr lang="ja-JP" altLang="en-US" sz="2800" dirty="0"/>
              <a:t>は</a:t>
            </a:r>
            <a:r>
              <a:rPr lang="en-US" altLang="ja-JP" sz="2800" dirty="0"/>
              <a:t>104</a:t>
            </a:r>
            <a:r>
              <a:rPr lang="ja-JP" altLang="en-US" sz="2800" dirty="0"/>
              <a:t>番地、</a:t>
            </a:r>
            <a:r>
              <a:rPr lang="en-US" altLang="ja-JP" sz="2800" dirty="0"/>
              <a:t>a[2]</a:t>
            </a:r>
            <a:r>
              <a:rPr lang="ja-JP" altLang="en-US" sz="2800" dirty="0"/>
              <a:t>は</a:t>
            </a:r>
            <a:r>
              <a:rPr lang="en-US" altLang="ja-JP" sz="2800" dirty="0"/>
              <a:t>108</a:t>
            </a:r>
            <a:r>
              <a:rPr lang="ja-JP" altLang="en-US" sz="2800" dirty="0"/>
              <a:t>番地、</a:t>
            </a:r>
            <a:r>
              <a:rPr lang="en-US" altLang="ja-JP" sz="2800" dirty="0"/>
              <a:t>a[3]</a:t>
            </a:r>
            <a:r>
              <a:rPr lang="ja-JP" altLang="en-US" sz="2800" dirty="0"/>
              <a:t>は</a:t>
            </a:r>
            <a:r>
              <a:rPr lang="en-US" altLang="ja-JP" sz="2800" dirty="0"/>
              <a:t>112</a:t>
            </a:r>
            <a:r>
              <a:rPr lang="ja-JP" altLang="en-US" sz="2800" dirty="0"/>
              <a:t>番地、</a:t>
            </a:r>
            <a:r>
              <a:rPr lang="en-US" altLang="ja-JP" sz="2800" dirty="0"/>
              <a:t>a[4]</a:t>
            </a:r>
            <a:r>
              <a:rPr lang="ja-JP" altLang="en-US" sz="2800" dirty="0"/>
              <a:t>は</a:t>
            </a:r>
            <a:r>
              <a:rPr lang="en-US" altLang="ja-JP" sz="2800" dirty="0"/>
              <a:t>116</a:t>
            </a:r>
            <a:r>
              <a:rPr lang="ja-JP" altLang="en-US" sz="2800" dirty="0"/>
              <a:t>番地から始まる。</a:t>
            </a:r>
            <a:r>
              <a:rPr lang="en-US" altLang="ja-JP" sz="2800" dirty="0"/>
              <a:t>(</a:t>
            </a:r>
            <a:r>
              <a:rPr lang="en-US" altLang="ja-JP" sz="2800" dirty="0" err="1"/>
              <a:t>int</a:t>
            </a:r>
            <a:r>
              <a:rPr lang="ja-JP" altLang="en-US" sz="2800" dirty="0"/>
              <a:t>型が</a:t>
            </a:r>
            <a:r>
              <a:rPr lang="en-US" altLang="ja-JP" sz="2800" dirty="0"/>
              <a:t>4byte</a:t>
            </a:r>
            <a:r>
              <a:rPr lang="ja-JP" altLang="en-US" sz="2800" dirty="0"/>
              <a:t>の場合</a:t>
            </a:r>
            <a:r>
              <a:rPr lang="en-US" altLang="ja-JP" sz="2800" dirty="0"/>
              <a:t>)</a:t>
            </a:r>
            <a:endParaRPr kumimoji="1" lang="ja-JP" altLang="en-US" sz="2800" dirty="0"/>
          </a:p>
        </p:txBody>
      </p:sp>
      <p:sp>
        <p:nvSpPr>
          <p:cNvPr id="9" name="テキスト ボックス 8"/>
          <p:cNvSpPr txBox="1"/>
          <p:nvPr/>
        </p:nvSpPr>
        <p:spPr>
          <a:xfrm>
            <a:off x="4572000" y="2191400"/>
            <a:ext cx="1451038" cy="523220"/>
          </a:xfrm>
          <a:prstGeom prst="rect">
            <a:avLst/>
          </a:prstGeom>
          <a:noFill/>
        </p:spPr>
        <p:txBody>
          <a:bodyPr wrap="none" rtlCol="0">
            <a:spAutoFit/>
          </a:bodyPr>
          <a:lstStyle/>
          <a:p>
            <a:r>
              <a:rPr kumimoji="1" lang="en-US" altLang="ja-JP" sz="2800" dirty="0"/>
              <a:t>100</a:t>
            </a:r>
            <a:r>
              <a:rPr kumimoji="1" lang="ja-JP" altLang="en-US" sz="2800" dirty="0"/>
              <a:t>番地</a:t>
            </a:r>
          </a:p>
        </p:txBody>
      </p:sp>
      <p:sp>
        <p:nvSpPr>
          <p:cNvPr id="10" name="テキスト ボックス 9"/>
          <p:cNvSpPr txBox="1"/>
          <p:nvPr/>
        </p:nvSpPr>
        <p:spPr>
          <a:xfrm>
            <a:off x="4572000" y="2714620"/>
            <a:ext cx="1451038" cy="523220"/>
          </a:xfrm>
          <a:prstGeom prst="rect">
            <a:avLst/>
          </a:prstGeom>
          <a:noFill/>
        </p:spPr>
        <p:txBody>
          <a:bodyPr wrap="none" rtlCol="0">
            <a:spAutoFit/>
          </a:bodyPr>
          <a:lstStyle/>
          <a:p>
            <a:r>
              <a:rPr kumimoji="1" lang="en-US" altLang="ja-JP" sz="2800" dirty="0"/>
              <a:t>104</a:t>
            </a:r>
            <a:r>
              <a:rPr kumimoji="1" lang="ja-JP" altLang="en-US" sz="2800" dirty="0"/>
              <a:t>番地</a:t>
            </a:r>
          </a:p>
        </p:txBody>
      </p:sp>
      <p:sp>
        <p:nvSpPr>
          <p:cNvPr id="11" name="テキスト ボックス 10"/>
          <p:cNvSpPr txBox="1"/>
          <p:nvPr/>
        </p:nvSpPr>
        <p:spPr>
          <a:xfrm>
            <a:off x="4572000" y="3265820"/>
            <a:ext cx="1451038" cy="523220"/>
          </a:xfrm>
          <a:prstGeom prst="rect">
            <a:avLst/>
          </a:prstGeom>
          <a:noFill/>
        </p:spPr>
        <p:txBody>
          <a:bodyPr wrap="none" rtlCol="0">
            <a:spAutoFit/>
          </a:bodyPr>
          <a:lstStyle/>
          <a:p>
            <a:r>
              <a:rPr kumimoji="1" lang="en-US" altLang="ja-JP" sz="2800" dirty="0"/>
              <a:t>108</a:t>
            </a:r>
            <a:r>
              <a:rPr kumimoji="1" lang="ja-JP" altLang="en-US" sz="2800" dirty="0"/>
              <a:t>番地</a:t>
            </a:r>
          </a:p>
        </p:txBody>
      </p:sp>
      <p:sp>
        <p:nvSpPr>
          <p:cNvPr id="12" name="テキスト ボックス 11"/>
          <p:cNvSpPr txBox="1"/>
          <p:nvPr/>
        </p:nvSpPr>
        <p:spPr>
          <a:xfrm>
            <a:off x="4572000" y="3769876"/>
            <a:ext cx="1451038" cy="523220"/>
          </a:xfrm>
          <a:prstGeom prst="rect">
            <a:avLst/>
          </a:prstGeom>
          <a:noFill/>
        </p:spPr>
        <p:txBody>
          <a:bodyPr wrap="none" rtlCol="0">
            <a:spAutoFit/>
          </a:bodyPr>
          <a:lstStyle/>
          <a:p>
            <a:r>
              <a:rPr kumimoji="1" lang="en-US" altLang="ja-JP" sz="2800" dirty="0"/>
              <a:t>112</a:t>
            </a:r>
            <a:r>
              <a:rPr kumimoji="1" lang="ja-JP" altLang="en-US" sz="2800" dirty="0"/>
              <a:t>番地</a:t>
            </a:r>
          </a:p>
        </p:txBody>
      </p:sp>
      <p:sp>
        <p:nvSpPr>
          <p:cNvPr id="13" name="テキスト ボックス 12"/>
          <p:cNvSpPr txBox="1"/>
          <p:nvPr/>
        </p:nvSpPr>
        <p:spPr>
          <a:xfrm>
            <a:off x="4572000" y="4286256"/>
            <a:ext cx="1451038" cy="523220"/>
          </a:xfrm>
          <a:prstGeom prst="rect">
            <a:avLst/>
          </a:prstGeom>
          <a:noFill/>
        </p:spPr>
        <p:txBody>
          <a:bodyPr wrap="none" rtlCol="0">
            <a:spAutoFit/>
          </a:bodyPr>
          <a:lstStyle/>
          <a:p>
            <a:r>
              <a:rPr kumimoji="1" lang="en-US" altLang="ja-JP" sz="2800" dirty="0"/>
              <a:t>116</a:t>
            </a:r>
            <a:r>
              <a:rPr kumimoji="1" lang="ja-JP" altLang="en-US" sz="2800" dirty="0"/>
              <a:t>番地</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配列とポインタ（２）</a:t>
            </a:r>
          </a:p>
        </p:txBody>
      </p:sp>
      <p:graphicFrame>
        <p:nvGraphicFramePr>
          <p:cNvPr id="3" name="表 2"/>
          <p:cNvGraphicFramePr>
            <a:graphicFrameLocks noGrp="1"/>
          </p:cNvGraphicFramePr>
          <p:nvPr/>
        </p:nvGraphicFramePr>
        <p:xfrm>
          <a:off x="2571736" y="1571612"/>
          <a:ext cx="1928826" cy="2590800"/>
        </p:xfrm>
        <a:graphic>
          <a:graphicData uri="http://schemas.openxmlformats.org/drawingml/2006/table">
            <a:tbl>
              <a:tblPr firstRow="1" bandRow="1">
                <a:tableStyleId>{073A0DAA-6AF3-43AB-8588-CEC1D06C72B9}</a:tableStyleId>
              </a:tblPr>
              <a:tblGrid>
                <a:gridCol w="1928826">
                  <a:extLst>
                    <a:ext uri="{9D8B030D-6E8A-4147-A177-3AD203B41FA5}">
                      <a16:colId xmlns:a16="http://schemas.microsoft.com/office/drawing/2014/main" val="20000"/>
                    </a:ext>
                  </a:extLst>
                </a:gridCol>
              </a:tblGrid>
              <a:tr h="370840">
                <a:tc>
                  <a:txBody>
                    <a:bodyPr/>
                    <a:lstStyle/>
                    <a:p>
                      <a:pPr algn="ctr"/>
                      <a:r>
                        <a:rPr kumimoji="1" lang="en-US" altLang="ja-JP" sz="2800" b="0" dirty="0">
                          <a:solidFill>
                            <a:schemeClr val="tx1"/>
                          </a:solidFill>
                        </a:rPr>
                        <a:t>a[0]</a:t>
                      </a:r>
                      <a:endParaRPr kumimoji="1" lang="ja-JP"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algn="ctr"/>
                      <a:r>
                        <a:rPr kumimoji="1" lang="en-US" altLang="ja-JP" sz="2800" b="0" dirty="0">
                          <a:solidFill>
                            <a:schemeClr val="tx1"/>
                          </a:solidFill>
                        </a:rPr>
                        <a:t>a[1]</a:t>
                      </a:r>
                      <a:endParaRPr kumimoji="1" lang="ja-JP"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dirty="0">
                          <a:solidFill>
                            <a:schemeClr val="tx1"/>
                          </a:solidFill>
                        </a:rPr>
                        <a:t>a[2]</a:t>
                      </a:r>
                      <a:endParaRPr kumimoji="1" lang="ja-JP"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dirty="0">
                          <a:solidFill>
                            <a:schemeClr val="tx1"/>
                          </a:solidFill>
                        </a:rPr>
                        <a:t>a[3]</a:t>
                      </a:r>
                      <a:endParaRPr kumimoji="1" lang="ja-JP"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800" b="0" dirty="0">
                          <a:solidFill>
                            <a:schemeClr val="tx1"/>
                          </a:solidFill>
                        </a:rPr>
                        <a:t>a[4]</a:t>
                      </a:r>
                      <a:endParaRPr kumimoji="1" lang="ja-JP"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5" name="左中かっこ 4"/>
          <p:cNvSpPr/>
          <p:nvPr/>
        </p:nvSpPr>
        <p:spPr>
          <a:xfrm>
            <a:off x="1714512" y="1643050"/>
            <a:ext cx="785786" cy="250033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6" name="テキスト ボックス 5"/>
          <p:cNvSpPr txBox="1"/>
          <p:nvPr/>
        </p:nvSpPr>
        <p:spPr>
          <a:xfrm>
            <a:off x="642910" y="2610145"/>
            <a:ext cx="1214446" cy="461665"/>
          </a:xfrm>
          <a:prstGeom prst="rect">
            <a:avLst/>
          </a:prstGeom>
          <a:noFill/>
        </p:spPr>
        <p:txBody>
          <a:bodyPr wrap="square" rtlCol="0">
            <a:spAutoFit/>
          </a:bodyPr>
          <a:lstStyle/>
          <a:p>
            <a:r>
              <a:rPr lang="ja-JP" altLang="en-US" sz="2400" dirty="0"/>
              <a:t>配列 </a:t>
            </a:r>
            <a:r>
              <a:rPr lang="en-US" altLang="ja-JP" sz="2400" dirty="0"/>
              <a:t>a</a:t>
            </a:r>
          </a:p>
        </p:txBody>
      </p:sp>
      <p:sp>
        <p:nvSpPr>
          <p:cNvPr id="8" name="テキスト ボックス 7"/>
          <p:cNvSpPr txBox="1"/>
          <p:nvPr/>
        </p:nvSpPr>
        <p:spPr>
          <a:xfrm>
            <a:off x="611560" y="4365104"/>
            <a:ext cx="7848872" cy="2308324"/>
          </a:xfrm>
          <a:prstGeom prst="rect">
            <a:avLst/>
          </a:prstGeom>
          <a:noFill/>
        </p:spPr>
        <p:txBody>
          <a:bodyPr wrap="square" rtlCol="0">
            <a:spAutoFit/>
          </a:bodyPr>
          <a:lstStyle/>
          <a:p>
            <a:r>
              <a:rPr kumimoji="1" lang="en-US" altLang="ja-JP" sz="2400" dirty="0"/>
              <a:t>a </a:t>
            </a:r>
            <a:r>
              <a:rPr lang="en-US" altLang="ja-JP" sz="2400" dirty="0"/>
              <a:t>[0]</a:t>
            </a:r>
            <a:r>
              <a:rPr lang="ja-JP" altLang="en-US" sz="2400" dirty="0"/>
              <a:t>の領域が</a:t>
            </a:r>
            <a:r>
              <a:rPr lang="en-US" altLang="ja-JP" sz="2400" dirty="0"/>
              <a:t>100</a:t>
            </a:r>
            <a:r>
              <a:rPr lang="ja-JP" altLang="en-US" sz="2400" dirty="0"/>
              <a:t>番地の場合、</a:t>
            </a:r>
            <a:r>
              <a:rPr lang="en-US" altLang="ja-JP" sz="2400" dirty="0"/>
              <a:t>&amp;a[0]</a:t>
            </a:r>
            <a:r>
              <a:rPr lang="ja-JP" altLang="en-US" sz="2400" dirty="0"/>
              <a:t>の値は</a:t>
            </a:r>
            <a:r>
              <a:rPr lang="en-US" altLang="ja-JP" sz="2400" dirty="0"/>
              <a:t>100</a:t>
            </a:r>
            <a:r>
              <a:rPr lang="ja-JP" altLang="en-US" sz="2400" dirty="0"/>
              <a:t>である。この状況において、</a:t>
            </a:r>
            <a:endParaRPr lang="en-US" altLang="ja-JP" sz="2400" dirty="0"/>
          </a:p>
          <a:p>
            <a:r>
              <a:rPr lang="en-US" altLang="ja-JP" sz="2400" dirty="0"/>
              <a:t>    </a:t>
            </a:r>
            <a:r>
              <a:rPr lang="en-US" altLang="ja-JP" sz="2400" dirty="0" err="1"/>
              <a:t>int</a:t>
            </a:r>
            <a:r>
              <a:rPr lang="en-US" altLang="ja-JP" sz="2400" dirty="0"/>
              <a:t> *p;</a:t>
            </a:r>
          </a:p>
          <a:p>
            <a:r>
              <a:rPr lang="ja-JP" altLang="en-US" sz="2400" dirty="0"/>
              <a:t>で宣言された変数</a:t>
            </a:r>
            <a:r>
              <a:rPr lang="en-US" altLang="ja-JP" sz="2400" dirty="0"/>
              <a:t>p</a:t>
            </a:r>
            <a:r>
              <a:rPr lang="ja-JP" altLang="en-US" sz="2400" dirty="0"/>
              <a:t>に対して以下の代入を実行すると、</a:t>
            </a:r>
            <a:r>
              <a:rPr lang="en-US" altLang="ja-JP" sz="2400" dirty="0"/>
              <a:t>p</a:t>
            </a:r>
            <a:r>
              <a:rPr lang="ja-JP" altLang="en-US" sz="2400" dirty="0"/>
              <a:t>の値は</a:t>
            </a:r>
            <a:r>
              <a:rPr lang="en-US" altLang="ja-JP" sz="2400" dirty="0"/>
              <a:t>100</a:t>
            </a:r>
            <a:r>
              <a:rPr lang="ja-JP" altLang="en-US" sz="2400" dirty="0"/>
              <a:t>になる。</a:t>
            </a:r>
            <a:endParaRPr lang="en-US" altLang="ja-JP" sz="2400" dirty="0"/>
          </a:p>
          <a:p>
            <a:r>
              <a:rPr lang="en-US" altLang="ja-JP" sz="2400" dirty="0"/>
              <a:t>    p = &amp;a[0];</a:t>
            </a:r>
          </a:p>
        </p:txBody>
      </p:sp>
      <p:sp>
        <p:nvSpPr>
          <p:cNvPr id="7" name="テキスト ボックス 6"/>
          <p:cNvSpPr txBox="1"/>
          <p:nvPr/>
        </p:nvSpPr>
        <p:spPr>
          <a:xfrm>
            <a:off x="4572000" y="1556792"/>
            <a:ext cx="1451038" cy="523220"/>
          </a:xfrm>
          <a:prstGeom prst="rect">
            <a:avLst/>
          </a:prstGeom>
          <a:noFill/>
        </p:spPr>
        <p:txBody>
          <a:bodyPr wrap="none" rtlCol="0">
            <a:spAutoFit/>
          </a:bodyPr>
          <a:lstStyle/>
          <a:p>
            <a:r>
              <a:rPr kumimoji="1" lang="en-US" altLang="ja-JP" sz="2800" dirty="0"/>
              <a:t>100</a:t>
            </a:r>
            <a:r>
              <a:rPr kumimoji="1" lang="ja-JP" altLang="en-US" sz="2800" dirty="0"/>
              <a:t>番地</a:t>
            </a:r>
          </a:p>
        </p:txBody>
      </p:sp>
      <p:sp>
        <p:nvSpPr>
          <p:cNvPr id="9" name="テキスト ボックス 8"/>
          <p:cNvSpPr txBox="1"/>
          <p:nvPr/>
        </p:nvSpPr>
        <p:spPr>
          <a:xfrm>
            <a:off x="4572000" y="2080012"/>
            <a:ext cx="1451038" cy="523220"/>
          </a:xfrm>
          <a:prstGeom prst="rect">
            <a:avLst/>
          </a:prstGeom>
          <a:noFill/>
        </p:spPr>
        <p:txBody>
          <a:bodyPr wrap="none" rtlCol="0">
            <a:spAutoFit/>
          </a:bodyPr>
          <a:lstStyle/>
          <a:p>
            <a:r>
              <a:rPr kumimoji="1" lang="en-US" altLang="ja-JP" sz="2800" dirty="0"/>
              <a:t>104</a:t>
            </a:r>
            <a:r>
              <a:rPr kumimoji="1" lang="ja-JP" altLang="en-US" sz="2800" dirty="0"/>
              <a:t>番地</a:t>
            </a:r>
          </a:p>
        </p:txBody>
      </p:sp>
      <p:sp>
        <p:nvSpPr>
          <p:cNvPr id="10" name="テキスト ボックス 9"/>
          <p:cNvSpPr txBox="1"/>
          <p:nvPr/>
        </p:nvSpPr>
        <p:spPr>
          <a:xfrm>
            <a:off x="4572000" y="2580078"/>
            <a:ext cx="1451038" cy="523220"/>
          </a:xfrm>
          <a:prstGeom prst="rect">
            <a:avLst/>
          </a:prstGeom>
          <a:noFill/>
        </p:spPr>
        <p:txBody>
          <a:bodyPr wrap="none" rtlCol="0">
            <a:spAutoFit/>
          </a:bodyPr>
          <a:lstStyle/>
          <a:p>
            <a:r>
              <a:rPr kumimoji="1" lang="en-US" altLang="ja-JP" sz="2800" dirty="0"/>
              <a:t>108</a:t>
            </a:r>
            <a:r>
              <a:rPr kumimoji="1" lang="ja-JP" altLang="en-US" sz="2800" dirty="0"/>
              <a:t>番地</a:t>
            </a:r>
          </a:p>
        </p:txBody>
      </p:sp>
      <p:sp>
        <p:nvSpPr>
          <p:cNvPr id="11" name="テキスト ボックス 10"/>
          <p:cNvSpPr txBox="1"/>
          <p:nvPr/>
        </p:nvSpPr>
        <p:spPr>
          <a:xfrm>
            <a:off x="4572000" y="3121804"/>
            <a:ext cx="1451038" cy="523220"/>
          </a:xfrm>
          <a:prstGeom prst="rect">
            <a:avLst/>
          </a:prstGeom>
          <a:noFill/>
        </p:spPr>
        <p:txBody>
          <a:bodyPr wrap="none" rtlCol="0">
            <a:spAutoFit/>
          </a:bodyPr>
          <a:lstStyle/>
          <a:p>
            <a:r>
              <a:rPr kumimoji="1" lang="en-US" altLang="ja-JP" sz="2800" dirty="0"/>
              <a:t>112</a:t>
            </a:r>
            <a:r>
              <a:rPr kumimoji="1" lang="ja-JP" altLang="en-US" sz="2800" dirty="0"/>
              <a:t>番地</a:t>
            </a:r>
          </a:p>
        </p:txBody>
      </p:sp>
      <p:sp>
        <p:nvSpPr>
          <p:cNvPr id="12" name="テキスト ボックス 11"/>
          <p:cNvSpPr txBox="1"/>
          <p:nvPr/>
        </p:nvSpPr>
        <p:spPr>
          <a:xfrm>
            <a:off x="4572000" y="3651648"/>
            <a:ext cx="1451038" cy="523220"/>
          </a:xfrm>
          <a:prstGeom prst="rect">
            <a:avLst/>
          </a:prstGeom>
          <a:noFill/>
        </p:spPr>
        <p:txBody>
          <a:bodyPr wrap="none" rtlCol="0">
            <a:spAutoFit/>
          </a:bodyPr>
          <a:lstStyle/>
          <a:p>
            <a:r>
              <a:rPr kumimoji="1" lang="en-US" altLang="ja-JP" sz="2800" dirty="0"/>
              <a:t>116</a:t>
            </a:r>
            <a:r>
              <a:rPr kumimoji="1" lang="ja-JP" altLang="en-US" sz="2800" dirty="0"/>
              <a:t>番地</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96908"/>
          </a:xfrm>
        </p:spPr>
        <p:txBody>
          <a:bodyPr/>
          <a:lstStyle/>
          <a:p>
            <a:r>
              <a:rPr kumimoji="1" lang="ja-JP" altLang="en-US" dirty="0"/>
              <a:t>配列とポインタ（３）</a:t>
            </a:r>
          </a:p>
        </p:txBody>
      </p:sp>
      <p:graphicFrame>
        <p:nvGraphicFramePr>
          <p:cNvPr id="3" name="表 2"/>
          <p:cNvGraphicFramePr>
            <a:graphicFrameLocks noGrp="1"/>
          </p:cNvGraphicFramePr>
          <p:nvPr/>
        </p:nvGraphicFramePr>
        <p:xfrm>
          <a:off x="2571736" y="1214422"/>
          <a:ext cx="1928826" cy="2286000"/>
        </p:xfrm>
        <a:graphic>
          <a:graphicData uri="http://schemas.openxmlformats.org/drawingml/2006/table">
            <a:tbl>
              <a:tblPr firstRow="1" bandRow="1">
                <a:tableStyleId>{073A0DAA-6AF3-43AB-8588-CEC1D06C72B9}</a:tableStyleId>
              </a:tblPr>
              <a:tblGrid>
                <a:gridCol w="1928826">
                  <a:extLst>
                    <a:ext uri="{9D8B030D-6E8A-4147-A177-3AD203B41FA5}">
                      <a16:colId xmlns:a16="http://schemas.microsoft.com/office/drawing/2014/main" val="20000"/>
                    </a:ext>
                  </a:extLst>
                </a:gridCol>
              </a:tblGrid>
              <a:tr h="370840">
                <a:tc>
                  <a:txBody>
                    <a:bodyPr/>
                    <a:lstStyle/>
                    <a:p>
                      <a:pPr algn="ctr"/>
                      <a:r>
                        <a:rPr kumimoji="1" lang="en-US" altLang="ja-JP" sz="2400" b="0" dirty="0">
                          <a:solidFill>
                            <a:schemeClr val="tx1"/>
                          </a:solidFill>
                        </a:rPr>
                        <a:t>a[0]</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algn="ctr"/>
                      <a:r>
                        <a:rPr kumimoji="1" lang="en-US" altLang="ja-JP" sz="2400" b="0" dirty="0">
                          <a:solidFill>
                            <a:schemeClr val="tx1"/>
                          </a:solidFill>
                        </a:rPr>
                        <a:t>a[1]</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dirty="0">
                          <a:solidFill>
                            <a:schemeClr val="tx1"/>
                          </a:solidFill>
                        </a:rPr>
                        <a:t>a[2]</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dirty="0">
                          <a:solidFill>
                            <a:schemeClr val="tx1"/>
                          </a:solidFill>
                        </a:rPr>
                        <a:t>a[3]</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dirty="0">
                          <a:solidFill>
                            <a:schemeClr val="tx1"/>
                          </a:solidFill>
                        </a:rPr>
                        <a:t>a[4]</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5" name="左中かっこ 4"/>
          <p:cNvSpPr/>
          <p:nvPr/>
        </p:nvSpPr>
        <p:spPr>
          <a:xfrm>
            <a:off x="1714512" y="1285860"/>
            <a:ext cx="785786" cy="2214578"/>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6" name="テキスト ボックス 5"/>
          <p:cNvSpPr txBox="1"/>
          <p:nvPr/>
        </p:nvSpPr>
        <p:spPr>
          <a:xfrm>
            <a:off x="714348" y="2143116"/>
            <a:ext cx="1214446" cy="461665"/>
          </a:xfrm>
          <a:prstGeom prst="rect">
            <a:avLst/>
          </a:prstGeom>
          <a:noFill/>
        </p:spPr>
        <p:txBody>
          <a:bodyPr wrap="square" rtlCol="0">
            <a:spAutoFit/>
          </a:bodyPr>
          <a:lstStyle/>
          <a:p>
            <a:r>
              <a:rPr lang="ja-JP" altLang="en-US" sz="2400" dirty="0"/>
              <a:t>配列 </a:t>
            </a:r>
            <a:r>
              <a:rPr lang="en-US" altLang="ja-JP" sz="2400" dirty="0"/>
              <a:t>a</a:t>
            </a:r>
          </a:p>
        </p:txBody>
      </p:sp>
      <p:sp>
        <p:nvSpPr>
          <p:cNvPr id="8" name="テキスト ボックス 7"/>
          <p:cNvSpPr txBox="1"/>
          <p:nvPr/>
        </p:nvSpPr>
        <p:spPr>
          <a:xfrm>
            <a:off x="214282" y="3680302"/>
            <a:ext cx="8786842" cy="2677656"/>
          </a:xfrm>
          <a:prstGeom prst="rect">
            <a:avLst/>
          </a:prstGeom>
          <a:noFill/>
        </p:spPr>
        <p:txBody>
          <a:bodyPr wrap="square" rtlCol="0">
            <a:spAutoFit/>
          </a:bodyPr>
          <a:lstStyle/>
          <a:p>
            <a:r>
              <a:rPr lang="en-US" altLang="ja-JP" sz="2400" dirty="0"/>
              <a:t>    </a:t>
            </a:r>
            <a:r>
              <a:rPr lang="en-US" altLang="ja-JP" sz="2400" dirty="0" err="1"/>
              <a:t>int</a:t>
            </a:r>
            <a:r>
              <a:rPr lang="en-US" altLang="ja-JP" sz="2400" dirty="0"/>
              <a:t> *p;</a:t>
            </a:r>
          </a:p>
          <a:p>
            <a:r>
              <a:rPr lang="ja-JP" altLang="en-US" sz="2400" dirty="0"/>
              <a:t>で宣言された変数</a:t>
            </a:r>
            <a:r>
              <a:rPr lang="en-US" altLang="ja-JP" sz="2400" dirty="0"/>
              <a:t>p</a:t>
            </a:r>
            <a:r>
              <a:rPr lang="ja-JP" altLang="en-US" sz="2400" dirty="0"/>
              <a:t>に対して</a:t>
            </a:r>
            <a:endParaRPr lang="en-US" altLang="ja-JP" sz="2400" dirty="0"/>
          </a:p>
          <a:p>
            <a:r>
              <a:rPr lang="en-US" altLang="ja-JP" sz="2400" dirty="0"/>
              <a:t>    p = &amp;a[0];</a:t>
            </a:r>
          </a:p>
          <a:p>
            <a:r>
              <a:rPr lang="ja-JP" altLang="en-US" sz="2400" dirty="0"/>
              <a:t>を実行すると、</a:t>
            </a:r>
            <a:r>
              <a:rPr lang="en-US" altLang="ja-JP" sz="2400" dirty="0"/>
              <a:t>&amp;a[0]</a:t>
            </a:r>
            <a:r>
              <a:rPr lang="ja-JP" altLang="en-US" sz="2400" dirty="0"/>
              <a:t>が</a:t>
            </a:r>
            <a:r>
              <a:rPr lang="en-US" altLang="ja-JP" sz="2400" dirty="0"/>
              <a:t>100</a:t>
            </a:r>
            <a:r>
              <a:rPr lang="ja-JP" altLang="en-US" sz="2400" dirty="0"/>
              <a:t>の場合、</a:t>
            </a:r>
            <a:r>
              <a:rPr lang="en-US" altLang="ja-JP" sz="2400" dirty="0"/>
              <a:t>p</a:t>
            </a:r>
            <a:r>
              <a:rPr lang="ja-JP" altLang="en-US" sz="2400" dirty="0" err="1"/>
              <a:t>には</a:t>
            </a:r>
            <a:r>
              <a:rPr lang="en-US" altLang="ja-JP" sz="2400" dirty="0"/>
              <a:t>100</a:t>
            </a:r>
            <a:r>
              <a:rPr lang="ja-JP" altLang="en-US" sz="2400" dirty="0"/>
              <a:t>が代入される。その状況で、式</a:t>
            </a:r>
            <a:r>
              <a:rPr lang="en-US" altLang="ja-JP" sz="2400" dirty="0"/>
              <a:t>p + 1</a:t>
            </a:r>
            <a:r>
              <a:rPr lang="ja-JP" altLang="en-US" sz="2400" dirty="0"/>
              <a:t>の値は</a:t>
            </a:r>
            <a:r>
              <a:rPr lang="en-US" altLang="ja-JP" sz="2400" dirty="0"/>
              <a:t>104</a:t>
            </a:r>
            <a:r>
              <a:rPr lang="ja-JP" altLang="en-US" sz="2400" dirty="0"/>
              <a:t>である（</a:t>
            </a:r>
            <a:r>
              <a:rPr lang="en-US" altLang="ja-JP" sz="2400" dirty="0" err="1"/>
              <a:t>int</a:t>
            </a:r>
            <a:r>
              <a:rPr lang="ja-JP" altLang="en-US" sz="2400" dirty="0"/>
              <a:t>型が</a:t>
            </a:r>
            <a:r>
              <a:rPr lang="en-US" altLang="ja-JP" sz="2400" dirty="0"/>
              <a:t>4byte</a:t>
            </a:r>
            <a:r>
              <a:rPr lang="ja-JP" altLang="en-US" sz="2400" dirty="0"/>
              <a:t>の場合）。</a:t>
            </a:r>
            <a:endParaRPr lang="en-US" altLang="ja-JP" sz="2400" dirty="0"/>
          </a:p>
          <a:p>
            <a:r>
              <a:rPr lang="en-US" altLang="ja-JP" sz="2400" dirty="0"/>
              <a:t>C</a:t>
            </a:r>
            <a:r>
              <a:rPr lang="ja-JP" altLang="en-US" sz="2400" dirty="0"/>
              <a:t>言語の規格で、</a:t>
            </a:r>
            <a:r>
              <a:rPr lang="en-US" altLang="ja-JP" sz="2400" dirty="0"/>
              <a:t>p + 1</a:t>
            </a:r>
            <a:r>
              <a:rPr lang="ja-JP" altLang="en-US" sz="2400" dirty="0"/>
              <a:t>は、</a:t>
            </a:r>
            <a:r>
              <a:rPr lang="en-US" altLang="ja-JP" sz="2400" dirty="0"/>
              <a:t>p</a:t>
            </a:r>
            <a:r>
              <a:rPr lang="ja-JP" altLang="en-US" sz="2400" dirty="0"/>
              <a:t>が指す配列の要素の次の要素を指すということが定められている（次ページ参照）。</a:t>
            </a:r>
            <a:endParaRPr lang="en-US" altLang="ja-JP" sz="2400" dirty="0"/>
          </a:p>
        </p:txBody>
      </p:sp>
      <p:sp>
        <p:nvSpPr>
          <p:cNvPr id="7" name="テキスト ボックス 6"/>
          <p:cNvSpPr txBox="1"/>
          <p:nvPr/>
        </p:nvSpPr>
        <p:spPr>
          <a:xfrm>
            <a:off x="4572000" y="1196752"/>
            <a:ext cx="1266693" cy="461665"/>
          </a:xfrm>
          <a:prstGeom prst="rect">
            <a:avLst/>
          </a:prstGeom>
          <a:noFill/>
        </p:spPr>
        <p:txBody>
          <a:bodyPr wrap="none" rtlCol="0">
            <a:spAutoFit/>
          </a:bodyPr>
          <a:lstStyle/>
          <a:p>
            <a:r>
              <a:rPr kumimoji="1" lang="en-US" altLang="ja-JP" sz="2400" dirty="0"/>
              <a:t>100</a:t>
            </a:r>
            <a:r>
              <a:rPr kumimoji="1" lang="ja-JP" altLang="en-US" sz="2400" dirty="0"/>
              <a:t>番地</a:t>
            </a:r>
          </a:p>
        </p:txBody>
      </p:sp>
      <p:sp>
        <p:nvSpPr>
          <p:cNvPr id="9" name="テキスト ボックス 8"/>
          <p:cNvSpPr txBox="1"/>
          <p:nvPr/>
        </p:nvSpPr>
        <p:spPr>
          <a:xfrm>
            <a:off x="4572000" y="1673278"/>
            <a:ext cx="1266693" cy="461665"/>
          </a:xfrm>
          <a:prstGeom prst="rect">
            <a:avLst/>
          </a:prstGeom>
          <a:noFill/>
        </p:spPr>
        <p:txBody>
          <a:bodyPr wrap="none" rtlCol="0">
            <a:spAutoFit/>
          </a:bodyPr>
          <a:lstStyle/>
          <a:p>
            <a:r>
              <a:rPr kumimoji="1" lang="en-US" altLang="ja-JP" sz="2400" dirty="0"/>
              <a:t>104</a:t>
            </a:r>
            <a:r>
              <a:rPr kumimoji="1" lang="ja-JP" altLang="en-US" sz="2400" dirty="0"/>
              <a:t>番地</a:t>
            </a:r>
          </a:p>
        </p:txBody>
      </p:sp>
      <p:sp>
        <p:nvSpPr>
          <p:cNvPr id="10" name="テキスト ボックス 9"/>
          <p:cNvSpPr txBox="1"/>
          <p:nvPr/>
        </p:nvSpPr>
        <p:spPr>
          <a:xfrm>
            <a:off x="4572000" y="2132856"/>
            <a:ext cx="1266693" cy="461665"/>
          </a:xfrm>
          <a:prstGeom prst="rect">
            <a:avLst/>
          </a:prstGeom>
          <a:noFill/>
        </p:spPr>
        <p:txBody>
          <a:bodyPr wrap="none" rtlCol="0">
            <a:spAutoFit/>
          </a:bodyPr>
          <a:lstStyle/>
          <a:p>
            <a:r>
              <a:rPr kumimoji="1" lang="en-US" altLang="ja-JP" sz="2400" dirty="0"/>
              <a:t>108</a:t>
            </a:r>
            <a:r>
              <a:rPr kumimoji="1" lang="ja-JP" altLang="en-US" sz="2400" dirty="0"/>
              <a:t>番地</a:t>
            </a:r>
          </a:p>
        </p:txBody>
      </p:sp>
      <p:sp>
        <p:nvSpPr>
          <p:cNvPr id="11" name="テキスト ボックス 10"/>
          <p:cNvSpPr txBox="1"/>
          <p:nvPr/>
        </p:nvSpPr>
        <p:spPr>
          <a:xfrm>
            <a:off x="4572000" y="2607295"/>
            <a:ext cx="1266693" cy="461665"/>
          </a:xfrm>
          <a:prstGeom prst="rect">
            <a:avLst/>
          </a:prstGeom>
          <a:noFill/>
        </p:spPr>
        <p:txBody>
          <a:bodyPr wrap="none" rtlCol="0">
            <a:spAutoFit/>
          </a:bodyPr>
          <a:lstStyle/>
          <a:p>
            <a:r>
              <a:rPr kumimoji="1" lang="en-US" altLang="ja-JP" sz="2400" dirty="0"/>
              <a:t>112</a:t>
            </a:r>
            <a:r>
              <a:rPr kumimoji="1" lang="ja-JP" altLang="en-US" sz="2400" dirty="0"/>
              <a:t>番地</a:t>
            </a:r>
          </a:p>
        </p:txBody>
      </p:sp>
      <p:sp>
        <p:nvSpPr>
          <p:cNvPr id="12" name="テキスト ボックス 11"/>
          <p:cNvSpPr txBox="1"/>
          <p:nvPr/>
        </p:nvSpPr>
        <p:spPr>
          <a:xfrm>
            <a:off x="4572000" y="3068960"/>
            <a:ext cx="1266693" cy="461665"/>
          </a:xfrm>
          <a:prstGeom prst="rect">
            <a:avLst/>
          </a:prstGeom>
          <a:noFill/>
        </p:spPr>
        <p:txBody>
          <a:bodyPr wrap="none" rtlCol="0">
            <a:spAutoFit/>
          </a:bodyPr>
          <a:lstStyle/>
          <a:p>
            <a:r>
              <a:rPr kumimoji="1" lang="en-US" altLang="ja-JP" sz="2400" dirty="0"/>
              <a:t>116</a:t>
            </a:r>
            <a:r>
              <a:rPr kumimoji="1" lang="ja-JP" altLang="en-US" sz="2400" dirty="0"/>
              <a:t>番地</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85800"/>
            <a:ext cx="8229600" cy="1143000"/>
          </a:xfrm>
        </p:spPr>
        <p:txBody>
          <a:bodyPr>
            <a:normAutofit fontScale="90000"/>
          </a:bodyPr>
          <a:lstStyle/>
          <a:p>
            <a:r>
              <a:rPr kumimoji="1" lang="ja-JP" altLang="en-US" dirty="0"/>
              <a:t>ポインタ型の式と</a:t>
            </a:r>
            <a:r>
              <a:rPr kumimoji="1" lang="en-US" altLang="ja-JP" dirty="0" err="1"/>
              <a:t>int</a:t>
            </a:r>
            <a:r>
              <a:rPr kumimoji="1" lang="ja-JP" altLang="en-US" dirty="0"/>
              <a:t>型の式の</a:t>
            </a:r>
            <a:br>
              <a:rPr kumimoji="1" lang="en-US" altLang="ja-JP" dirty="0"/>
            </a:br>
            <a:r>
              <a:rPr kumimoji="1" lang="ja-JP" altLang="en-US" dirty="0"/>
              <a:t>足し算（重要）</a:t>
            </a:r>
          </a:p>
        </p:txBody>
      </p:sp>
      <p:sp>
        <p:nvSpPr>
          <p:cNvPr id="4" name="テキスト ボックス 3"/>
          <p:cNvSpPr txBox="1"/>
          <p:nvPr/>
        </p:nvSpPr>
        <p:spPr>
          <a:xfrm>
            <a:off x="683568" y="1898829"/>
            <a:ext cx="7560840" cy="954107"/>
          </a:xfrm>
          <a:prstGeom prst="rect">
            <a:avLst/>
          </a:prstGeom>
          <a:noFill/>
        </p:spPr>
        <p:txBody>
          <a:bodyPr wrap="square" rtlCol="0">
            <a:spAutoFit/>
          </a:bodyPr>
          <a:lstStyle/>
          <a:p>
            <a:r>
              <a:rPr lang="ja-JP" altLang="en-US" sz="2800" dirty="0"/>
              <a:t>ポインタ型の式と</a:t>
            </a:r>
            <a:r>
              <a:rPr lang="en-US" altLang="ja-JP" sz="2800" dirty="0" err="1"/>
              <a:t>int</a:t>
            </a:r>
            <a:r>
              <a:rPr lang="ja-JP" altLang="en-US" sz="2800" dirty="0"/>
              <a:t>型の式は足し算を行うことができる。</a:t>
            </a:r>
            <a:endParaRPr lang="en-US" altLang="ja-JP" sz="2800" dirty="0"/>
          </a:p>
        </p:txBody>
      </p:sp>
      <p:sp>
        <p:nvSpPr>
          <p:cNvPr id="5" name="正方形/長方形 4"/>
          <p:cNvSpPr/>
          <p:nvPr/>
        </p:nvSpPr>
        <p:spPr>
          <a:xfrm>
            <a:off x="683568" y="3284984"/>
            <a:ext cx="6976462" cy="523220"/>
          </a:xfrm>
          <a:prstGeom prst="rect">
            <a:avLst/>
          </a:prstGeom>
        </p:spPr>
        <p:txBody>
          <a:bodyPr wrap="none">
            <a:spAutoFit/>
          </a:bodyPr>
          <a:lstStyle/>
          <a:p>
            <a:r>
              <a:rPr lang="en-US" altLang="ja-JP" sz="2800" i="1" dirty="0"/>
              <a:t>t</a:t>
            </a:r>
            <a:r>
              <a:rPr lang="en-US" altLang="ja-JP" sz="2800" dirty="0"/>
              <a:t> * </a:t>
            </a:r>
            <a:r>
              <a:rPr lang="ja-JP" altLang="en-US" sz="2800" dirty="0"/>
              <a:t>型の式</a:t>
            </a:r>
            <a:r>
              <a:rPr lang="en-US" altLang="ja-JP" sz="2800" i="1" dirty="0"/>
              <a:t>e</a:t>
            </a:r>
            <a:r>
              <a:rPr lang="en-US" altLang="ja-JP" sz="2800" baseline="-25000" dirty="0"/>
              <a:t>1</a:t>
            </a:r>
            <a:r>
              <a:rPr lang="ja-JP" altLang="en-US" sz="2800" dirty="0"/>
              <a:t>と</a:t>
            </a:r>
            <a:r>
              <a:rPr lang="en-US" altLang="ja-JP" sz="2800" dirty="0" err="1"/>
              <a:t>int</a:t>
            </a:r>
            <a:r>
              <a:rPr lang="ja-JP" altLang="en-US" sz="2800" dirty="0"/>
              <a:t>型の式</a:t>
            </a:r>
            <a:r>
              <a:rPr lang="en-US" altLang="ja-JP" sz="2800" i="1" dirty="0"/>
              <a:t>e</a:t>
            </a:r>
            <a:r>
              <a:rPr lang="en-US" altLang="ja-JP" sz="2800" baseline="-25000" dirty="0"/>
              <a:t>2</a:t>
            </a:r>
            <a:r>
              <a:rPr lang="ja-JP" altLang="en-US" sz="2800" dirty="0"/>
              <a:t>の足し算式の意味</a:t>
            </a:r>
          </a:p>
        </p:txBody>
      </p:sp>
      <p:sp>
        <p:nvSpPr>
          <p:cNvPr id="6" name="テキスト ボックス 5"/>
          <p:cNvSpPr txBox="1"/>
          <p:nvPr/>
        </p:nvSpPr>
        <p:spPr>
          <a:xfrm>
            <a:off x="1259632" y="3933056"/>
            <a:ext cx="6858048" cy="1815882"/>
          </a:xfrm>
          <a:prstGeom prst="rect">
            <a:avLst/>
          </a:prstGeom>
          <a:solidFill>
            <a:srgbClr val="92D050"/>
          </a:solidFill>
          <a:ln>
            <a:solidFill>
              <a:schemeClr val="tx1"/>
            </a:solidFill>
          </a:ln>
        </p:spPr>
        <p:txBody>
          <a:bodyPr wrap="square" rtlCol="0">
            <a:spAutoFit/>
          </a:bodyPr>
          <a:lstStyle/>
          <a:p>
            <a:r>
              <a:rPr lang="en-US" altLang="ja-JP" sz="2800" i="1" dirty="0"/>
              <a:t>e</a:t>
            </a:r>
            <a:r>
              <a:rPr lang="en-US" altLang="ja-JP" sz="2800" baseline="-25000" dirty="0"/>
              <a:t>1</a:t>
            </a:r>
            <a:r>
              <a:rPr lang="ja-JP" altLang="en-US" sz="2800"/>
              <a:t>が</a:t>
            </a:r>
            <a:r>
              <a:rPr lang="ja-JP" altLang="en-US" sz="2800" dirty="0"/>
              <a:t>配列</a:t>
            </a:r>
            <a:r>
              <a:rPr lang="en-US" altLang="ja-JP" sz="2800" i="1" dirty="0"/>
              <a:t>a</a:t>
            </a:r>
            <a:r>
              <a:rPr lang="ja-JP" altLang="en-US" sz="2800" dirty="0"/>
              <a:t>の</a:t>
            </a:r>
            <a:r>
              <a:rPr lang="en-US" altLang="ja-JP" sz="2800" i="1" dirty="0" err="1"/>
              <a:t>i</a:t>
            </a:r>
            <a:r>
              <a:rPr lang="ja-JP" altLang="en-US" sz="2800" dirty="0"/>
              <a:t>番目の要素を指すポインタ</a:t>
            </a:r>
            <a:r>
              <a:rPr lang="ja-JP" altLang="en-US" sz="2800"/>
              <a:t>で、</a:t>
            </a:r>
            <a:r>
              <a:rPr lang="en-US" altLang="ja-JP" sz="2800" i="1" dirty="0"/>
              <a:t> e</a:t>
            </a:r>
            <a:r>
              <a:rPr lang="en-US" altLang="ja-JP" sz="2800" baseline="-25000" dirty="0"/>
              <a:t>2</a:t>
            </a:r>
            <a:r>
              <a:rPr lang="ja-JP" altLang="en-US" sz="2800"/>
              <a:t>の</a:t>
            </a:r>
            <a:r>
              <a:rPr lang="ja-JP" altLang="en-US" sz="2800" dirty="0"/>
              <a:t>値が</a:t>
            </a:r>
            <a:r>
              <a:rPr lang="en-US" altLang="ja-JP" sz="2800" i="1" dirty="0"/>
              <a:t>n</a:t>
            </a:r>
            <a:r>
              <a:rPr lang="ja-JP" altLang="en-US" sz="2800" dirty="0"/>
              <a:t>の</a:t>
            </a:r>
            <a:r>
              <a:rPr lang="ja-JP" altLang="en-US" sz="2800"/>
              <a:t>とき、</a:t>
            </a:r>
            <a:r>
              <a:rPr lang="en-US" altLang="ja-JP" sz="2800" i="1" dirty="0"/>
              <a:t> e</a:t>
            </a:r>
            <a:r>
              <a:rPr lang="en-US" altLang="ja-JP" sz="2800" baseline="-25000" dirty="0"/>
              <a:t>1</a:t>
            </a:r>
            <a:r>
              <a:rPr lang="en-US" altLang="ja-JP" sz="2800" dirty="0"/>
              <a:t> + </a:t>
            </a:r>
            <a:r>
              <a:rPr lang="en-US" altLang="ja-JP" sz="2800" i="1" dirty="0"/>
              <a:t>e</a:t>
            </a:r>
            <a:r>
              <a:rPr lang="en-US" altLang="ja-JP" sz="2800" baseline="-25000" dirty="0"/>
              <a:t>2 </a:t>
            </a:r>
            <a:r>
              <a:rPr lang="ja-JP" altLang="en-US" sz="2800"/>
              <a:t>あるいは</a:t>
            </a:r>
            <a:r>
              <a:rPr lang="en-US" altLang="ja-JP" sz="2800" i="1" dirty="0"/>
              <a:t>e</a:t>
            </a:r>
            <a:r>
              <a:rPr lang="en-US" altLang="ja-JP" sz="2800" baseline="-25000" dirty="0"/>
              <a:t>2</a:t>
            </a:r>
            <a:r>
              <a:rPr lang="en-US" altLang="ja-JP" sz="2800" dirty="0"/>
              <a:t> + </a:t>
            </a:r>
            <a:r>
              <a:rPr lang="en-US" altLang="ja-JP" sz="2800" i="1" dirty="0"/>
              <a:t>e</a:t>
            </a:r>
            <a:r>
              <a:rPr lang="en-US" altLang="ja-JP" sz="2800" baseline="-25000" dirty="0"/>
              <a:t>1</a:t>
            </a:r>
            <a:r>
              <a:rPr lang="ja-JP" altLang="en-US" sz="2800"/>
              <a:t>は</a:t>
            </a:r>
            <a:r>
              <a:rPr lang="ja-JP" altLang="en-US" sz="2800" dirty="0"/>
              <a:t>、配列</a:t>
            </a:r>
            <a:r>
              <a:rPr lang="en-US" altLang="ja-JP" sz="2800" i="1" dirty="0"/>
              <a:t>a</a:t>
            </a:r>
            <a:r>
              <a:rPr lang="ja-JP" altLang="en-US" sz="2800" dirty="0"/>
              <a:t>の</a:t>
            </a:r>
            <a:r>
              <a:rPr lang="en-US" altLang="ja-JP" sz="2800" dirty="0"/>
              <a:t> (</a:t>
            </a:r>
            <a:r>
              <a:rPr lang="en-US" altLang="ja-JP" sz="2800" i="1" dirty="0" err="1"/>
              <a:t>i</a:t>
            </a:r>
            <a:r>
              <a:rPr lang="en-US" altLang="ja-JP" sz="2800" dirty="0"/>
              <a:t> + </a:t>
            </a:r>
            <a:r>
              <a:rPr lang="en-US" altLang="ja-JP" sz="2800" i="1" dirty="0"/>
              <a:t>n</a:t>
            </a:r>
            <a:r>
              <a:rPr lang="en-US" altLang="ja-JP" sz="2800" dirty="0"/>
              <a:t>)</a:t>
            </a:r>
            <a:r>
              <a:rPr lang="ja-JP" altLang="en-US" sz="2800" dirty="0"/>
              <a:t>番目の要素を指すポインタである。</a:t>
            </a:r>
            <a:endParaRPr kumimoji="1" lang="ja-JP" alt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注意</a:t>
            </a:r>
          </a:p>
        </p:txBody>
      </p:sp>
      <p:sp>
        <p:nvSpPr>
          <p:cNvPr id="4" name="正方形/長方形 3"/>
          <p:cNvSpPr/>
          <p:nvPr/>
        </p:nvSpPr>
        <p:spPr>
          <a:xfrm>
            <a:off x="539552" y="1412776"/>
            <a:ext cx="7992888" cy="3539431"/>
          </a:xfrm>
          <a:prstGeom prst="rect">
            <a:avLst/>
          </a:prstGeom>
        </p:spPr>
        <p:txBody>
          <a:bodyPr wrap="square">
            <a:spAutoFit/>
          </a:bodyPr>
          <a:lstStyle/>
          <a:p>
            <a:r>
              <a:rPr lang="ja-JP" altLang="en-US" sz="2800" dirty="0"/>
              <a:t>ポインタ型の式</a:t>
            </a:r>
            <a:r>
              <a:rPr lang="en-US" altLang="ja-JP" sz="2800" i="1" dirty="0"/>
              <a:t>e</a:t>
            </a:r>
            <a:r>
              <a:rPr lang="en-US" altLang="ja-JP" sz="2800" baseline="-25000" dirty="0"/>
              <a:t>1</a:t>
            </a:r>
            <a:r>
              <a:rPr lang="ja-JP" altLang="en-US" sz="2800" dirty="0"/>
              <a:t>と</a:t>
            </a:r>
            <a:r>
              <a:rPr lang="en-US" altLang="ja-JP" sz="2800" dirty="0" err="1"/>
              <a:t>int</a:t>
            </a:r>
            <a:r>
              <a:rPr lang="ja-JP" altLang="en-US" sz="2800" dirty="0"/>
              <a:t>型の式</a:t>
            </a:r>
            <a:r>
              <a:rPr lang="en-US" altLang="ja-JP" sz="2800" i="1" dirty="0"/>
              <a:t>e</a:t>
            </a:r>
            <a:r>
              <a:rPr lang="en-US" altLang="ja-JP" sz="2800" baseline="-25000" dirty="0"/>
              <a:t>2</a:t>
            </a:r>
            <a:r>
              <a:rPr lang="ja-JP" altLang="en-US" sz="2800" dirty="0"/>
              <a:t>の足し算は、配列の範囲を超えないように注意する必要がある。足し算の結果が配列の範囲を超える場合、（配列の最後の要素</a:t>
            </a:r>
            <a:r>
              <a:rPr lang="en-US" altLang="ja-JP" sz="2800" dirty="0"/>
              <a:t>+ 1</a:t>
            </a:r>
            <a:r>
              <a:rPr lang="ja-JP" altLang="en-US" sz="2800" dirty="0"/>
              <a:t>番目を除いて）足し算の意味</a:t>
            </a:r>
            <a:r>
              <a:rPr lang="en-US" altLang="en-US" sz="2800" dirty="0"/>
              <a:t>は</a:t>
            </a:r>
            <a:r>
              <a:rPr lang="ja-JP" altLang="en-US" sz="2800" dirty="0"/>
              <a:t>未定義である。</a:t>
            </a:r>
            <a:endParaRPr lang="en-US" altLang="ja-JP" sz="2800" dirty="0"/>
          </a:p>
          <a:p>
            <a:endParaRPr lang="en-US" altLang="ja-JP" sz="2800" dirty="0"/>
          </a:p>
          <a:p>
            <a:r>
              <a:rPr lang="ja-JP" altLang="en-US" sz="2800" dirty="0"/>
              <a:t>ポインタの足し算の結果が配列の最後の要素</a:t>
            </a:r>
            <a:r>
              <a:rPr lang="en-US" altLang="ja-JP" sz="2800" dirty="0"/>
              <a:t>+1</a:t>
            </a:r>
            <a:r>
              <a:rPr lang="ja-JP" altLang="en-US" sz="2800" dirty="0"/>
              <a:t>番目を指すのは良いが、指す先の中身を</a:t>
            </a:r>
            <a:r>
              <a:rPr lang="en-US" altLang="ja-JP" sz="2800" dirty="0"/>
              <a:t>*</a:t>
            </a:r>
            <a:r>
              <a:rPr lang="ja-JP" altLang="en-US" sz="2800" dirty="0"/>
              <a:t>で取得してはいけない。</a:t>
            </a:r>
            <a:endParaRPr lang="en-US" altLang="ja-JP" sz="2800" dirty="0"/>
          </a:p>
        </p:txBody>
      </p:sp>
      <p:sp>
        <p:nvSpPr>
          <p:cNvPr id="3" name="正方形/長方形 2"/>
          <p:cNvSpPr/>
          <p:nvPr/>
        </p:nvSpPr>
        <p:spPr>
          <a:xfrm>
            <a:off x="611560" y="5229200"/>
            <a:ext cx="7920880" cy="1323439"/>
          </a:xfrm>
          <a:prstGeom prst="rect">
            <a:avLst/>
          </a:prstGeom>
          <a:ln>
            <a:solidFill>
              <a:srgbClr val="000000"/>
            </a:solidFill>
          </a:ln>
        </p:spPr>
        <p:txBody>
          <a:bodyPr wrap="square">
            <a:spAutoFit/>
          </a:bodyPr>
          <a:lstStyle/>
          <a:p>
            <a:r>
              <a:rPr lang="ja-JP" altLang="en-US" sz="2000" dirty="0"/>
              <a:t>（背景にある考え方）ポインタの値を配列の先頭を指すところから順に</a:t>
            </a:r>
            <a:r>
              <a:rPr lang="en-US" altLang="ja-JP" sz="2000" dirty="0"/>
              <a:t>1</a:t>
            </a:r>
            <a:r>
              <a:rPr lang="ja-JP" altLang="en-US" sz="2000" dirty="0"/>
              <a:t>ずつ足して行って配列の最後までループで処理するような場合に、終了条件を満たさなくなるのはポインタが配列の最後の要素</a:t>
            </a:r>
            <a:r>
              <a:rPr lang="en-US" altLang="ja-JP" sz="2000" dirty="0"/>
              <a:t>+1</a:t>
            </a:r>
            <a:r>
              <a:rPr lang="ja-JP" altLang="en-US" sz="2000" dirty="0"/>
              <a:t>番目を指すときなので、この場合を許している。</a:t>
            </a:r>
            <a:endParaRPr lang="en-US" altLang="ja-JP" sz="2000" dirty="0"/>
          </a:p>
        </p:txBody>
      </p:sp>
    </p:spTree>
    <p:extLst>
      <p:ext uri="{BB962C8B-B14F-4D97-AF65-F5344CB8AC3E}">
        <p14:creationId xmlns:p14="http://schemas.microsoft.com/office/powerpoint/2010/main" val="1360280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50106"/>
          </a:xfrm>
        </p:spPr>
        <p:txBody>
          <a:bodyPr/>
          <a:lstStyle/>
          <a:p>
            <a:r>
              <a:rPr kumimoji="1" lang="ja-JP" altLang="en-US" dirty="0"/>
              <a:t>参考</a:t>
            </a:r>
          </a:p>
        </p:txBody>
      </p:sp>
      <p:sp>
        <p:nvSpPr>
          <p:cNvPr id="3" name="正方形/長方形 2"/>
          <p:cNvSpPr/>
          <p:nvPr/>
        </p:nvSpPr>
        <p:spPr>
          <a:xfrm>
            <a:off x="611560" y="1268760"/>
            <a:ext cx="4536504" cy="3046988"/>
          </a:xfrm>
          <a:prstGeom prst="rect">
            <a:avLst/>
          </a:prstGeom>
          <a:ln>
            <a:solidFill>
              <a:srgbClr val="000000"/>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a[10];</a:t>
            </a:r>
          </a:p>
          <a:p>
            <a:r>
              <a:rPr lang="en-US" altLang="ja-JP" sz="2400" dirty="0"/>
              <a:t>  </a:t>
            </a:r>
            <a:r>
              <a:rPr lang="en-US" altLang="ja-JP" sz="2400" dirty="0" err="1"/>
              <a:t>int</a:t>
            </a:r>
            <a:r>
              <a:rPr lang="en-US" altLang="ja-JP" sz="2400" dirty="0"/>
              <a:t> *p;</a:t>
            </a:r>
          </a:p>
          <a:p>
            <a:r>
              <a:rPr lang="en-US" altLang="ja-JP" sz="2400" dirty="0"/>
              <a:t>  for(p=&amp;a[0]; p&lt;&amp;a[0]+10; p=p+1)</a:t>
            </a:r>
          </a:p>
          <a:p>
            <a:r>
              <a:rPr lang="en-US" altLang="ja-JP" sz="2400" dirty="0"/>
              <a:t>    *p = 2;</a:t>
            </a:r>
          </a:p>
          <a:p>
            <a:r>
              <a:rPr lang="en-US" altLang="ja-JP" sz="2400" dirty="0"/>
              <a:t>  return 0;</a:t>
            </a:r>
          </a:p>
          <a:p>
            <a:r>
              <a:rPr lang="en-US" altLang="ja-JP" sz="2400" dirty="0"/>
              <a:t>}</a:t>
            </a:r>
            <a:endParaRPr lang="ja-JP" altLang="en-US" sz="2400" dirty="0"/>
          </a:p>
        </p:txBody>
      </p:sp>
      <p:sp>
        <p:nvSpPr>
          <p:cNvPr id="4" name="テキスト ボックス 3"/>
          <p:cNvSpPr txBox="1"/>
          <p:nvPr/>
        </p:nvSpPr>
        <p:spPr>
          <a:xfrm>
            <a:off x="395536" y="4653136"/>
            <a:ext cx="8352928" cy="1815882"/>
          </a:xfrm>
          <a:prstGeom prst="rect">
            <a:avLst/>
          </a:prstGeom>
          <a:noFill/>
        </p:spPr>
        <p:txBody>
          <a:bodyPr wrap="square" rtlCol="0">
            <a:spAutoFit/>
          </a:bodyPr>
          <a:lstStyle/>
          <a:p>
            <a:r>
              <a:rPr lang="ja-JP" altLang="en-US" sz="2800" dirty="0"/>
              <a:t>上記のプログラムにおいて、</a:t>
            </a:r>
            <a:r>
              <a:rPr lang="en-US" altLang="ja-JP" sz="2800" dirty="0"/>
              <a:t>a+10</a:t>
            </a:r>
            <a:r>
              <a:rPr lang="ja-JP" altLang="en-US" sz="2800" dirty="0"/>
              <a:t>は配列の最後の要素の</a:t>
            </a:r>
            <a:r>
              <a:rPr lang="en-US" altLang="ja-JP" sz="2800" dirty="0"/>
              <a:t>1</a:t>
            </a:r>
            <a:r>
              <a:rPr lang="ja-JP" altLang="en-US" sz="2800" dirty="0"/>
              <a:t>つ隣りなので</a:t>
            </a:r>
            <a:r>
              <a:rPr lang="en-US" altLang="ja-JP" sz="2800" dirty="0"/>
              <a:t>ISO</a:t>
            </a:r>
            <a:r>
              <a:rPr lang="ja-JP" altLang="en-US" sz="2800" dirty="0"/>
              <a:t>の規格では許される。ただし、</a:t>
            </a:r>
            <a:r>
              <a:rPr lang="en-US" altLang="ja-JP" sz="2800" dirty="0"/>
              <a:t>a+10</a:t>
            </a:r>
            <a:r>
              <a:rPr lang="ja-JP" altLang="en-US" sz="2800" dirty="0"/>
              <a:t>が指している場所の値を使ってはいけない。つまり、</a:t>
            </a:r>
            <a:r>
              <a:rPr lang="en-US" altLang="ja-JP" sz="2800" dirty="0"/>
              <a:t>a[10]</a:t>
            </a:r>
            <a:r>
              <a:rPr lang="ja-JP" altLang="en-US" sz="2800" dirty="0"/>
              <a:t>の値を使ってはいけない。</a:t>
            </a:r>
            <a:endParaRPr lang="en-US" altLang="ja-JP" sz="2800" dirty="0"/>
          </a:p>
        </p:txBody>
      </p:sp>
      <p:sp>
        <p:nvSpPr>
          <p:cNvPr id="5" name="テキスト ボックス 4"/>
          <p:cNvSpPr txBox="1"/>
          <p:nvPr/>
        </p:nvSpPr>
        <p:spPr>
          <a:xfrm>
            <a:off x="5446440" y="1668869"/>
            <a:ext cx="3240360" cy="2246769"/>
          </a:xfrm>
          <a:prstGeom prst="rect">
            <a:avLst/>
          </a:prstGeom>
          <a:noFill/>
        </p:spPr>
        <p:txBody>
          <a:bodyPr wrap="square" rtlCol="0">
            <a:spAutoFit/>
          </a:bodyPr>
          <a:lstStyle/>
          <a:p>
            <a:r>
              <a:rPr lang="ja-JP" altLang="en-US" sz="2800" dirty="0"/>
              <a:t>これは</a:t>
            </a:r>
            <a:r>
              <a:rPr lang="en-US" altLang="ja-JP" sz="2800" dirty="0"/>
              <a:t>a[0]</a:t>
            </a:r>
            <a:r>
              <a:rPr lang="ja-JP" altLang="en-US" sz="2800" dirty="0"/>
              <a:t>から</a:t>
            </a:r>
            <a:r>
              <a:rPr lang="en-US" altLang="ja-JP" sz="2800" dirty="0"/>
              <a:t>a[9]</a:t>
            </a:r>
            <a:r>
              <a:rPr lang="ja-JP" altLang="en-US" sz="2800" dirty="0"/>
              <a:t>に</a:t>
            </a:r>
            <a:r>
              <a:rPr lang="en-US" altLang="ja-JP" sz="2800" dirty="0"/>
              <a:t>2</a:t>
            </a:r>
            <a:r>
              <a:rPr lang="ja-JP" altLang="en-US" sz="2800" dirty="0"/>
              <a:t>を代入するプログラム。後で説明するが、</a:t>
            </a:r>
            <a:r>
              <a:rPr lang="en-US" altLang="ja-JP" sz="2800" dirty="0"/>
              <a:t>&amp;a[0]</a:t>
            </a:r>
            <a:r>
              <a:rPr lang="ja-JP" altLang="en-US" sz="2800" dirty="0"/>
              <a:t>は</a:t>
            </a:r>
            <a:r>
              <a:rPr lang="en-US" altLang="ja-JP" sz="2800" dirty="0"/>
              <a:t>a</a:t>
            </a:r>
            <a:r>
              <a:rPr lang="ja-JP" altLang="en-US" sz="2800" dirty="0"/>
              <a:t>と書いてもよい。</a:t>
            </a:r>
            <a:endParaRPr lang="en-US" altLang="ja-JP" sz="2800" dirty="0"/>
          </a:p>
        </p:txBody>
      </p:sp>
    </p:spTree>
    <p:extLst>
      <p:ext uri="{BB962C8B-B14F-4D97-AF65-F5344CB8AC3E}">
        <p14:creationId xmlns:p14="http://schemas.microsoft.com/office/powerpoint/2010/main" val="259933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552" y="404664"/>
            <a:ext cx="8229600" cy="1143000"/>
          </a:xfrm>
        </p:spPr>
        <p:txBody>
          <a:bodyPr>
            <a:normAutofit fontScale="90000"/>
          </a:bodyPr>
          <a:lstStyle/>
          <a:p>
            <a:r>
              <a:rPr kumimoji="1" lang="ja-JP" altLang="en-US" dirty="0"/>
              <a:t>ポインタ型の式と</a:t>
            </a:r>
            <a:r>
              <a:rPr kumimoji="1" lang="en-US" altLang="ja-JP" dirty="0" err="1"/>
              <a:t>int</a:t>
            </a:r>
            <a:r>
              <a:rPr kumimoji="1" lang="ja-JP" altLang="en-US" dirty="0"/>
              <a:t>型の式の</a:t>
            </a:r>
            <a:br>
              <a:rPr kumimoji="1" lang="en-US" altLang="ja-JP" dirty="0"/>
            </a:br>
            <a:r>
              <a:rPr lang="ja-JP" altLang="en-US" dirty="0"/>
              <a:t>引き算</a:t>
            </a:r>
            <a:endParaRPr kumimoji="1" lang="ja-JP" altLang="en-US" dirty="0"/>
          </a:p>
        </p:txBody>
      </p:sp>
      <p:sp>
        <p:nvSpPr>
          <p:cNvPr id="4" name="テキスト ボックス 3"/>
          <p:cNvSpPr txBox="1"/>
          <p:nvPr/>
        </p:nvSpPr>
        <p:spPr>
          <a:xfrm>
            <a:off x="467544" y="2132856"/>
            <a:ext cx="8064896" cy="1815882"/>
          </a:xfrm>
          <a:prstGeom prst="rect">
            <a:avLst/>
          </a:prstGeom>
          <a:noFill/>
        </p:spPr>
        <p:txBody>
          <a:bodyPr wrap="square" rtlCol="0">
            <a:spAutoFit/>
          </a:bodyPr>
          <a:lstStyle/>
          <a:p>
            <a:r>
              <a:rPr lang="ja-JP" altLang="en-US" sz="2800" dirty="0"/>
              <a:t>ポインタ型の式と</a:t>
            </a:r>
            <a:r>
              <a:rPr lang="en-US" altLang="ja-JP" sz="2800" dirty="0" err="1"/>
              <a:t>int</a:t>
            </a:r>
            <a:r>
              <a:rPr lang="ja-JP" altLang="en-US" sz="2800" dirty="0"/>
              <a:t>型の式は引き算を行うことができる（意味は足し算の場合と同様）。</a:t>
            </a:r>
            <a:endParaRPr lang="en-US" altLang="ja-JP" sz="2800" dirty="0"/>
          </a:p>
          <a:p>
            <a:r>
              <a:rPr lang="ja-JP" altLang="en-US" sz="2800" dirty="0"/>
              <a:t>ポインタ型の式同士の引き算もできる（ポインタ型の式同士の足し算はできないが）。</a:t>
            </a:r>
          </a:p>
        </p:txBody>
      </p:sp>
    </p:spTree>
    <p:extLst>
      <p:ext uri="{BB962C8B-B14F-4D97-AF65-F5344CB8AC3E}">
        <p14:creationId xmlns:p14="http://schemas.microsoft.com/office/powerpoint/2010/main" val="3466480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例（打ち込んで確認）</a:t>
            </a:r>
          </a:p>
        </p:txBody>
      </p:sp>
      <p:sp>
        <p:nvSpPr>
          <p:cNvPr id="4" name="正方形/長方形 3"/>
          <p:cNvSpPr/>
          <p:nvPr/>
        </p:nvSpPr>
        <p:spPr>
          <a:xfrm>
            <a:off x="857224" y="1357298"/>
            <a:ext cx="6858048" cy="5262979"/>
          </a:xfrm>
          <a:prstGeom prst="rect">
            <a:avLst/>
          </a:prstGeom>
          <a:ln>
            <a:solidFill>
              <a:schemeClr val="tx1"/>
            </a:solidFill>
          </a:ln>
        </p:spPr>
        <p:txBody>
          <a:bodyPr wrap="square">
            <a:spAutoFit/>
          </a:bodyPr>
          <a:lstStyle/>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a:t>
            </a:r>
            <a:r>
              <a:rPr lang="en-US" altLang="ja-JP" sz="2800" dirty="0" err="1"/>
              <a:t>int</a:t>
            </a:r>
            <a:r>
              <a:rPr lang="en-US" altLang="ja-JP" sz="2800" dirty="0"/>
              <a:t> a [5] = {10,20,30,40,50};</a:t>
            </a:r>
          </a:p>
          <a:p>
            <a:r>
              <a:rPr lang="en-US" altLang="ja-JP" sz="2800" dirty="0"/>
              <a:t>  </a:t>
            </a:r>
            <a:r>
              <a:rPr lang="en-US" altLang="ja-JP" sz="2800" dirty="0" err="1"/>
              <a:t>int</a:t>
            </a:r>
            <a:r>
              <a:rPr lang="en-US" altLang="ja-JP" sz="2800" dirty="0"/>
              <a:t> *p;</a:t>
            </a:r>
          </a:p>
          <a:p>
            <a:r>
              <a:rPr lang="en-US" altLang="ja-JP" sz="2800" dirty="0"/>
              <a:t>  p = &amp;a[0];</a:t>
            </a:r>
          </a:p>
          <a:p>
            <a:r>
              <a:rPr lang="en-US" altLang="ja-JP" sz="2800" dirty="0"/>
              <a:t>  </a:t>
            </a:r>
            <a:r>
              <a:rPr lang="en-US" altLang="ja-JP" sz="2800" dirty="0" err="1"/>
              <a:t>printf</a:t>
            </a:r>
            <a:r>
              <a:rPr lang="en-US" altLang="ja-JP" sz="2800" dirty="0"/>
              <a:t> ("The value of a[0] is %d.\n", </a:t>
            </a:r>
            <a:r>
              <a:rPr lang="en-US" altLang="ja-JP" sz="2800" dirty="0">
                <a:solidFill>
                  <a:srgbClr val="FF0000"/>
                </a:solidFill>
              </a:rPr>
              <a:t>*p</a:t>
            </a:r>
            <a:r>
              <a:rPr lang="en-US" altLang="ja-JP" sz="2800" dirty="0"/>
              <a:t>);</a:t>
            </a:r>
          </a:p>
          <a:p>
            <a:r>
              <a:rPr lang="en-US" altLang="ja-JP" sz="2800" dirty="0"/>
              <a:t>  </a:t>
            </a:r>
            <a:r>
              <a:rPr lang="en-US" altLang="ja-JP" sz="2800" dirty="0" err="1"/>
              <a:t>printf</a:t>
            </a:r>
            <a:r>
              <a:rPr lang="en-US" altLang="ja-JP" sz="2800" dirty="0"/>
              <a:t> ("The value of a[1] is %d.\n", </a:t>
            </a:r>
            <a:r>
              <a:rPr lang="en-US" altLang="ja-JP" sz="2800" dirty="0">
                <a:solidFill>
                  <a:srgbClr val="FF0000"/>
                </a:solidFill>
              </a:rPr>
              <a:t>*(p+1)</a:t>
            </a:r>
            <a:r>
              <a:rPr lang="en-US" altLang="ja-JP" sz="2800" dirty="0"/>
              <a:t>);</a:t>
            </a:r>
          </a:p>
          <a:p>
            <a:r>
              <a:rPr lang="en-US" altLang="ja-JP" sz="2800" dirty="0"/>
              <a:t>  </a:t>
            </a:r>
            <a:r>
              <a:rPr lang="en-US" altLang="ja-JP" sz="2800" dirty="0" err="1"/>
              <a:t>printf</a:t>
            </a:r>
            <a:r>
              <a:rPr lang="en-US" altLang="ja-JP" sz="2800" dirty="0"/>
              <a:t> ("The value of a[2] is %d.\n", </a:t>
            </a:r>
            <a:r>
              <a:rPr lang="en-US" altLang="ja-JP" sz="2800" dirty="0">
                <a:solidFill>
                  <a:srgbClr val="FF0000"/>
                </a:solidFill>
              </a:rPr>
              <a:t>*(p+2)</a:t>
            </a:r>
            <a:r>
              <a:rPr lang="en-US" altLang="ja-JP" sz="2800" dirty="0"/>
              <a:t>);</a:t>
            </a:r>
          </a:p>
          <a:p>
            <a:r>
              <a:rPr lang="en-US" altLang="ja-JP" sz="2800" dirty="0"/>
              <a:t>  </a:t>
            </a:r>
            <a:r>
              <a:rPr lang="en-US" altLang="ja-JP" sz="2800" dirty="0" err="1"/>
              <a:t>printf</a:t>
            </a:r>
            <a:r>
              <a:rPr lang="en-US" altLang="ja-JP" sz="2800" dirty="0"/>
              <a:t> ("The value of a[3] is %d.\n", </a:t>
            </a:r>
            <a:r>
              <a:rPr lang="en-US" altLang="ja-JP" sz="2800" dirty="0">
                <a:solidFill>
                  <a:srgbClr val="FF0000"/>
                </a:solidFill>
              </a:rPr>
              <a:t>*(p+3)</a:t>
            </a:r>
            <a:r>
              <a:rPr lang="en-US" altLang="ja-JP" sz="2800" dirty="0"/>
              <a:t>);</a:t>
            </a:r>
          </a:p>
          <a:p>
            <a:r>
              <a:rPr lang="en-US" altLang="ja-JP" sz="2800" dirty="0"/>
              <a:t>  </a:t>
            </a:r>
            <a:r>
              <a:rPr lang="en-US" altLang="ja-JP" sz="2800" dirty="0" err="1"/>
              <a:t>printf</a:t>
            </a:r>
            <a:r>
              <a:rPr lang="en-US" altLang="ja-JP" sz="2800" dirty="0"/>
              <a:t> ("The value of a[4] is %d.\n", </a:t>
            </a:r>
            <a:r>
              <a:rPr lang="en-US" altLang="ja-JP" sz="2800" dirty="0">
                <a:solidFill>
                  <a:srgbClr val="FF0000"/>
                </a:solidFill>
              </a:rPr>
              <a:t>*(p+4)</a:t>
            </a:r>
            <a:r>
              <a:rPr lang="en-US" altLang="ja-JP" sz="2800" dirty="0"/>
              <a:t>);</a:t>
            </a:r>
          </a:p>
          <a:p>
            <a:r>
              <a:rPr lang="en-US" altLang="ja-JP" sz="2800" dirty="0"/>
              <a:t>  return 0;</a:t>
            </a:r>
          </a:p>
          <a:p>
            <a:r>
              <a:rPr lang="en-US" altLang="ja-JP" sz="2800" dirty="0"/>
              <a:t>}</a:t>
            </a:r>
          </a:p>
        </p:txBody>
      </p:sp>
      <p:sp>
        <p:nvSpPr>
          <p:cNvPr id="3" name="テキスト ボックス 2"/>
          <p:cNvSpPr txBox="1"/>
          <p:nvPr/>
        </p:nvSpPr>
        <p:spPr>
          <a:xfrm>
            <a:off x="6948264" y="3573016"/>
            <a:ext cx="1364251" cy="400110"/>
          </a:xfrm>
          <a:prstGeom prst="rect">
            <a:avLst/>
          </a:prstGeom>
          <a:solidFill>
            <a:schemeClr val="bg1"/>
          </a:solidFill>
          <a:ln>
            <a:solidFill>
              <a:schemeClr val="tx1"/>
            </a:solidFill>
          </a:ln>
        </p:spPr>
        <p:txBody>
          <a:bodyPr wrap="none" rtlCol="0">
            <a:spAutoFit/>
          </a:bodyPr>
          <a:lstStyle/>
          <a:p>
            <a:r>
              <a:rPr lang="en-US" altLang="ja-JP" sz="2000" dirty="0"/>
              <a:t>a[0]</a:t>
            </a:r>
            <a:r>
              <a:rPr lang="ja-JP" altLang="en-US" sz="2000" dirty="0"/>
              <a:t>の別名</a:t>
            </a:r>
            <a:endParaRPr kumimoji="1" lang="ja-JP" altLang="en-US" sz="2000" dirty="0"/>
          </a:p>
        </p:txBody>
      </p:sp>
      <p:sp>
        <p:nvSpPr>
          <p:cNvPr id="5" name="テキスト ボックス 4"/>
          <p:cNvSpPr txBox="1"/>
          <p:nvPr/>
        </p:nvSpPr>
        <p:spPr>
          <a:xfrm>
            <a:off x="7452320" y="4005064"/>
            <a:ext cx="1364251" cy="400110"/>
          </a:xfrm>
          <a:prstGeom prst="rect">
            <a:avLst/>
          </a:prstGeom>
          <a:solidFill>
            <a:schemeClr val="bg1"/>
          </a:solidFill>
          <a:ln>
            <a:solidFill>
              <a:schemeClr val="tx1"/>
            </a:solidFill>
          </a:ln>
        </p:spPr>
        <p:txBody>
          <a:bodyPr wrap="none" rtlCol="0">
            <a:spAutoFit/>
          </a:bodyPr>
          <a:lstStyle/>
          <a:p>
            <a:r>
              <a:rPr lang="en-US" altLang="ja-JP" sz="2000" dirty="0"/>
              <a:t>a[1]</a:t>
            </a:r>
            <a:r>
              <a:rPr lang="ja-JP" altLang="en-US" sz="2000" dirty="0"/>
              <a:t>の別名</a:t>
            </a:r>
            <a:endParaRPr kumimoji="1" lang="ja-JP" altLang="en-US" sz="2000" dirty="0"/>
          </a:p>
        </p:txBody>
      </p:sp>
      <p:sp>
        <p:nvSpPr>
          <p:cNvPr id="6" name="テキスト ボックス 5"/>
          <p:cNvSpPr txBox="1"/>
          <p:nvPr/>
        </p:nvSpPr>
        <p:spPr>
          <a:xfrm>
            <a:off x="7452320" y="4437112"/>
            <a:ext cx="1364251" cy="400110"/>
          </a:xfrm>
          <a:prstGeom prst="rect">
            <a:avLst/>
          </a:prstGeom>
          <a:solidFill>
            <a:schemeClr val="bg1"/>
          </a:solidFill>
          <a:ln>
            <a:solidFill>
              <a:schemeClr val="tx1"/>
            </a:solidFill>
          </a:ln>
        </p:spPr>
        <p:txBody>
          <a:bodyPr wrap="none" rtlCol="0">
            <a:spAutoFit/>
          </a:bodyPr>
          <a:lstStyle/>
          <a:p>
            <a:r>
              <a:rPr lang="en-US" altLang="ja-JP" sz="2000" dirty="0"/>
              <a:t>a[2]</a:t>
            </a:r>
            <a:r>
              <a:rPr lang="ja-JP" altLang="en-US" sz="2000" dirty="0"/>
              <a:t>の別名</a:t>
            </a:r>
            <a:endParaRPr kumimoji="1" lang="ja-JP" altLang="en-US" sz="2000" dirty="0"/>
          </a:p>
        </p:txBody>
      </p:sp>
      <p:sp>
        <p:nvSpPr>
          <p:cNvPr id="7" name="テキスト ボックス 6"/>
          <p:cNvSpPr txBox="1"/>
          <p:nvPr/>
        </p:nvSpPr>
        <p:spPr>
          <a:xfrm>
            <a:off x="7452320" y="4869160"/>
            <a:ext cx="1364251" cy="400110"/>
          </a:xfrm>
          <a:prstGeom prst="rect">
            <a:avLst/>
          </a:prstGeom>
          <a:solidFill>
            <a:schemeClr val="bg1"/>
          </a:solidFill>
          <a:ln>
            <a:solidFill>
              <a:schemeClr val="tx1"/>
            </a:solidFill>
          </a:ln>
        </p:spPr>
        <p:txBody>
          <a:bodyPr wrap="none" rtlCol="0">
            <a:spAutoFit/>
          </a:bodyPr>
          <a:lstStyle/>
          <a:p>
            <a:r>
              <a:rPr lang="en-US" altLang="ja-JP" sz="2000" dirty="0"/>
              <a:t>a[3]</a:t>
            </a:r>
            <a:r>
              <a:rPr lang="ja-JP" altLang="en-US" sz="2000" dirty="0"/>
              <a:t>の別名</a:t>
            </a:r>
            <a:endParaRPr kumimoji="1" lang="ja-JP" altLang="en-US" sz="2000" dirty="0"/>
          </a:p>
        </p:txBody>
      </p:sp>
      <p:sp>
        <p:nvSpPr>
          <p:cNvPr id="8" name="テキスト ボックス 7"/>
          <p:cNvSpPr txBox="1"/>
          <p:nvPr/>
        </p:nvSpPr>
        <p:spPr>
          <a:xfrm>
            <a:off x="7452320" y="5301208"/>
            <a:ext cx="1364251" cy="400110"/>
          </a:xfrm>
          <a:prstGeom prst="rect">
            <a:avLst/>
          </a:prstGeom>
          <a:solidFill>
            <a:schemeClr val="bg1"/>
          </a:solidFill>
          <a:ln>
            <a:solidFill>
              <a:schemeClr val="tx1"/>
            </a:solidFill>
          </a:ln>
        </p:spPr>
        <p:txBody>
          <a:bodyPr wrap="none" rtlCol="0">
            <a:spAutoFit/>
          </a:bodyPr>
          <a:lstStyle/>
          <a:p>
            <a:r>
              <a:rPr lang="en-US" altLang="ja-JP" sz="2000" dirty="0"/>
              <a:t>a[4]</a:t>
            </a:r>
            <a:r>
              <a:rPr lang="ja-JP" altLang="en-US" sz="2000" dirty="0"/>
              <a:t>の別名</a:t>
            </a:r>
            <a:endParaRPr kumimoji="1" lang="ja-JP" alt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ポインタ型変数の値の変更</a:t>
            </a:r>
          </a:p>
        </p:txBody>
      </p:sp>
      <p:sp>
        <p:nvSpPr>
          <p:cNvPr id="4" name="テキスト ボックス 3"/>
          <p:cNvSpPr txBox="1"/>
          <p:nvPr/>
        </p:nvSpPr>
        <p:spPr>
          <a:xfrm>
            <a:off x="642910" y="1500174"/>
            <a:ext cx="7383753" cy="523220"/>
          </a:xfrm>
          <a:prstGeom prst="rect">
            <a:avLst/>
          </a:prstGeom>
          <a:noFill/>
        </p:spPr>
        <p:txBody>
          <a:bodyPr wrap="none" rtlCol="0">
            <a:spAutoFit/>
          </a:bodyPr>
          <a:lstStyle/>
          <a:p>
            <a:r>
              <a:rPr kumimoji="1" lang="ja-JP" altLang="en-US" sz="2800" dirty="0"/>
              <a:t>ポインタ型変数の値を代入によって変更できる。</a:t>
            </a:r>
          </a:p>
        </p:txBody>
      </p:sp>
      <p:sp>
        <p:nvSpPr>
          <p:cNvPr id="5" name="テキスト ボックス 4"/>
          <p:cNvSpPr txBox="1"/>
          <p:nvPr/>
        </p:nvSpPr>
        <p:spPr>
          <a:xfrm>
            <a:off x="467544" y="2357430"/>
            <a:ext cx="8064896" cy="3785652"/>
          </a:xfrm>
          <a:prstGeom prst="rect">
            <a:avLst/>
          </a:prstGeom>
          <a:noFill/>
        </p:spPr>
        <p:txBody>
          <a:bodyPr wrap="square" rtlCol="0">
            <a:spAutoFit/>
          </a:bodyPr>
          <a:lstStyle/>
          <a:p>
            <a:r>
              <a:rPr lang="en-US" altLang="ja-JP" sz="2400" dirty="0"/>
              <a:t>    </a:t>
            </a:r>
            <a:r>
              <a:rPr lang="en-US" altLang="ja-JP" sz="2400" dirty="0" err="1"/>
              <a:t>int</a:t>
            </a:r>
            <a:r>
              <a:rPr lang="en-US" altLang="ja-JP" sz="2400" dirty="0"/>
              <a:t> *p;</a:t>
            </a:r>
          </a:p>
          <a:p>
            <a:r>
              <a:rPr lang="ja-JP" altLang="en-US" sz="2400" dirty="0"/>
              <a:t>で宣言された変数</a:t>
            </a:r>
            <a:r>
              <a:rPr lang="en-US" altLang="ja-JP" sz="2400" dirty="0"/>
              <a:t>p</a:t>
            </a:r>
            <a:r>
              <a:rPr lang="ja-JP" altLang="en-US" sz="2400" dirty="0"/>
              <a:t>に対して</a:t>
            </a:r>
            <a:endParaRPr lang="en-US" altLang="ja-JP" sz="2400" dirty="0"/>
          </a:p>
          <a:p>
            <a:r>
              <a:rPr lang="en-US" altLang="ja-JP" sz="2400" dirty="0"/>
              <a:t>    p = &amp;a[0];</a:t>
            </a:r>
          </a:p>
          <a:p>
            <a:r>
              <a:rPr lang="ja-JP" altLang="en-US" sz="2400" dirty="0"/>
              <a:t>を実行すると、</a:t>
            </a:r>
            <a:r>
              <a:rPr lang="en-US" altLang="ja-JP" sz="2400" dirty="0"/>
              <a:t>&amp;a[0]</a:t>
            </a:r>
            <a:r>
              <a:rPr lang="ja-JP" altLang="en-US" sz="2400" dirty="0"/>
              <a:t>が</a:t>
            </a:r>
            <a:r>
              <a:rPr lang="en-US" altLang="ja-JP" sz="2400" dirty="0"/>
              <a:t>100</a:t>
            </a:r>
            <a:r>
              <a:rPr lang="ja-JP" altLang="en-US" sz="2400" dirty="0"/>
              <a:t>の場合、</a:t>
            </a:r>
            <a:r>
              <a:rPr lang="en-US" altLang="ja-JP" sz="2400" dirty="0"/>
              <a:t>p</a:t>
            </a:r>
            <a:r>
              <a:rPr lang="ja-JP" altLang="en-US" sz="2400" dirty="0" err="1"/>
              <a:t>には</a:t>
            </a:r>
            <a:r>
              <a:rPr lang="en-US" altLang="ja-JP" sz="2400" dirty="0"/>
              <a:t>100</a:t>
            </a:r>
            <a:r>
              <a:rPr lang="ja-JP" altLang="en-US" sz="2400" dirty="0"/>
              <a:t>が代入される。この状況では</a:t>
            </a:r>
            <a:r>
              <a:rPr lang="en-US" altLang="ja-JP" sz="2400" dirty="0"/>
              <a:t>p</a:t>
            </a:r>
            <a:r>
              <a:rPr lang="ja-JP" altLang="en-US" sz="2400" dirty="0"/>
              <a:t>は</a:t>
            </a:r>
            <a:r>
              <a:rPr lang="en-US" altLang="ja-JP" sz="2400" dirty="0"/>
              <a:t>a[0]</a:t>
            </a:r>
            <a:r>
              <a:rPr lang="ja-JP" altLang="en-US" sz="2400" dirty="0"/>
              <a:t>へのポインタである。この状況下で</a:t>
            </a:r>
            <a:endParaRPr lang="en-US" altLang="ja-JP" sz="2400" dirty="0"/>
          </a:p>
          <a:p>
            <a:r>
              <a:rPr lang="en-US" altLang="ja-JP" sz="2400" dirty="0"/>
              <a:t>    p = p + 1;</a:t>
            </a:r>
          </a:p>
          <a:p>
            <a:r>
              <a:rPr lang="ja-JP" altLang="en-US" sz="2400" dirty="0"/>
              <a:t>が実行されると、</a:t>
            </a:r>
            <a:r>
              <a:rPr lang="en-US" altLang="ja-JP" sz="2400" dirty="0"/>
              <a:t>p</a:t>
            </a:r>
            <a:r>
              <a:rPr lang="ja-JP" altLang="en-US" sz="2400" dirty="0" err="1"/>
              <a:t>には</a:t>
            </a:r>
            <a:r>
              <a:rPr lang="en-US" altLang="ja-JP" sz="2400" dirty="0"/>
              <a:t>104</a:t>
            </a:r>
            <a:r>
              <a:rPr lang="ja-JP" altLang="en-US" sz="2400" dirty="0"/>
              <a:t>が代入される。</a:t>
            </a:r>
            <a:endParaRPr lang="en-US" altLang="ja-JP" sz="2400" dirty="0"/>
          </a:p>
          <a:p>
            <a:endParaRPr lang="en-US" altLang="ja-JP" sz="2400" dirty="0"/>
          </a:p>
          <a:p>
            <a:r>
              <a:rPr lang="ja-JP" altLang="en-US" sz="2400" dirty="0"/>
              <a:t>（</a:t>
            </a:r>
            <a:r>
              <a:rPr lang="en-US" altLang="ja-JP" sz="2400" dirty="0"/>
              <a:t>ISO</a:t>
            </a:r>
            <a:r>
              <a:rPr lang="ja-JP" altLang="en-US" sz="2400" dirty="0"/>
              <a:t>規格により、</a:t>
            </a:r>
            <a:r>
              <a:rPr lang="en-US" altLang="ja-JP" sz="2400" dirty="0"/>
              <a:t>p=&amp;a[0]; p=p+1;</a:t>
            </a:r>
            <a:r>
              <a:rPr lang="ja-JP" altLang="en-US" sz="2400" dirty="0"/>
              <a:t> を実行すると、</a:t>
            </a:r>
            <a:r>
              <a:rPr lang="en-US" altLang="ja-JP" sz="2400" dirty="0"/>
              <a:t>p</a:t>
            </a:r>
            <a:r>
              <a:rPr lang="ja-JP" altLang="en-US" sz="2400" dirty="0"/>
              <a:t>は</a:t>
            </a:r>
            <a:r>
              <a:rPr lang="en-US" altLang="ja-JP" sz="2400" dirty="0"/>
              <a:t>a[1]</a:t>
            </a:r>
            <a:r>
              <a:rPr lang="ja-JP" altLang="en-US" sz="2400" dirty="0"/>
              <a:t>を指すようになる。つまり</a:t>
            </a:r>
            <a:r>
              <a:rPr lang="en-US" altLang="ja-JP" sz="2400" dirty="0"/>
              <a:t>p</a:t>
            </a:r>
            <a:r>
              <a:rPr lang="ja-JP" altLang="en-US" sz="2400" dirty="0"/>
              <a:t>は</a:t>
            </a:r>
            <a:r>
              <a:rPr lang="en-US" altLang="ja-JP" sz="2400" dirty="0"/>
              <a:t>a[1]</a:t>
            </a:r>
            <a:r>
              <a:rPr lang="ja-JP" altLang="en-US" sz="2400" dirty="0"/>
              <a:t>へのポインタになる。）</a:t>
            </a:r>
            <a:endParaRPr lang="en-US" altLang="ja-JP"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42852"/>
            <a:ext cx="8229600" cy="654032"/>
          </a:xfrm>
        </p:spPr>
        <p:txBody>
          <a:bodyPr>
            <a:normAutofit fontScale="90000"/>
          </a:bodyPr>
          <a:lstStyle/>
          <a:p>
            <a:r>
              <a:rPr kumimoji="1" lang="ja-JP" altLang="en-US" dirty="0"/>
              <a:t>例</a:t>
            </a:r>
          </a:p>
        </p:txBody>
      </p:sp>
      <p:sp>
        <p:nvSpPr>
          <p:cNvPr id="4" name="正方形/長方形 3"/>
          <p:cNvSpPr/>
          <p:nvPr/>
        </p:nvSpPr>
        <p:spPr>
          <a:xfrm>
            <a:off x="642910" y="785794"/>
            <a:ext cx="7572428" cy="6001643"/>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a[5] = {10,20,30,40,50};</a:t>
            </a:r>
          </a:p>
          <a:p>
            <a:r>
              <a:rPr lang="en-US" altLang="ja-JP" sz="2400" dirty="0"/>
              <a:t>  </a:t>
            </a:r>
            <a:r>
              <a:rPr lang="en-US" altLang="ja-JP" sz="2400" dirty="0" err="1"/>
              <a:t>int</a:t>
            </a:r>
            <a:r>
              <a:rPr lang="en-US" altLang="ja-JP" sz="2400" dirty="0"/>
              <a:t> *p;</a:t>
            </a:r>
          </a:p>
          <a:p>
            <a:r>
              <a:rPr lang="en-US" altLang="ja-JP" sz="2400" dirty="0"/>
              <a:t>  p = &amp;a[0];</a:t>
            </a:r>
          </a:p>
          <a:p>
            <a:r>
              <a:rPr lang="en-US" altLang="ja-JP" sz="2400" dirty="0"/>
              <a:t>  </a:t>
            </a:r>
            <a:r>
              <a:rPr lang="en-US" altLang="ja-JP" sz="2400" dirty="0" err="1"/>
              <a:t>printf</a:t>
            </a:r>
            <a:r>
              <a:rPr lang="en-US" altLang="ja-JP" sz="2400" dirty="0"/>
              <a:t> ("The value of a[0] is %d.\n", </a:t>
            </a:r>
            <a:r>
              <a:rPr lang="en-US" altLang="ja-JP" sz="2400" dirty="0">
                <a:solidFill>
                  <a:srgbClr val="FF0000"/>
                </a:solidFill>
              </a:rPr>
              <a:t>*p</a:t>
            </a:r>
            <a:r>
              <a:rPr lang="en-US" altLang="ja-JP" sz="2400" dirty="0"/>
              <a:t>);</a:t>
            </a:r>
          </a:p>
          <a:p>
            <a:r>
              <a:rPr lang="en-US" altLang="ja-JP" sz="2400" dirty="0"/>
              <a:t>  p = p+1;</a:t>
            </a:r>
          </a:p>
          <a:p>
            <a:r>
              <a:rPr lang="en-US" altLang="ja-JP" sz="2400" dirty="0"/>
              <a:t>  </a:t>
            </a:r>
            <a:r>
              <a:rPr lang="en-US" altLang="ja-JP" sz="2400" dirty="0" err="1"/>
              <a:t>printf</a:t>
            </a:r>
            <a:r>
              <a:rPr lang="en-US" altLang="ja-JP" sz="2400" dirty="0"/>
              <a:t> ("The value of a[1] is %d.\n", </a:t>
            </a:r>
            <a:r>
              <a:rPr lang="en-US" altLang="ja-JP" sz="2400" dirty="0">
                <a:solidFill>
                  <a:srgbClr val="FF0000"/>
                </a:solidFill>
              </a:rPr>
              <a:t>*p</a:t>
            </a:r>
            <a:r>
              <a:rPr lang="en-US" altLang="ja-JP" sz="2400" dirty="0"/>
              <a:t>);</a:t>
            </a:r>
          </a:p>
          <a:p>
            <a:r>
              <a:rPr lang="en-US" altLang="ja-JP" sz="2400" dirty="0"/>
              <a:t>  p = p+1;</a:t>
            </a:r>
          </a:p>
          <a:p>
            <a:r>
              <a:rPr lang="en-US" altLang="ja-JP" sz="2400" dirty="0"/>
              <a:t>  </a:t>
            </a:r>
            <a:r>
              <a:rPr lang="en-US" altLang="ja-JP" sz="2400" dirty="0" err="1"/>
              <a:t>printf</a:t>
            </a:r>
            <a:r>
              <a:rPr lang="en-US" altLang="ja-JP" sz="2400" dirty="0"/>
              <a:t> ("The value of a[2] is %d.\n", </a:t>
            </a:r>
            <a:r>
              <a:rPr lang="en-US" altLang="ja-JP" sz="2400" dirty="0">
                <a:solidFill>
                  <a:srgbClr val="FF0000"/>
                </a:solidFill>
              </a:rPr>
              <a:t>*p</a:t>
            </a:r>
            <a:r>
              <a:rPr lang="en-US" altLang="ja-JP" sz="2400" dirty="0"/>
              <a:t>);</a:t>
            </a:r>
          </a:p>
          <a:p>
            <a:r>
              <a:rPr lang="en-US" altLang="ja-JP" sz="2400" dirty="0"/>
              <a:t>  p = p+1;</a:t>
            </a:r>
          </a:p>
          <a:p>
            <a:r>
              <a:rPr lang="en-US" altLang="ja-JP" sz="2400" dirty="0"/>
              <a:t>  </a:t>
            </a:r>
            <a:r>
              <a:rPr lang="en-US" altLang="ja-JP" sz="2400" dirty="0" err="1"/>
              <a:t>printf</a:t>
            </a:r>
            <a:r>
              <a:rPr lang="en-US" altLang="ja-JP" sz="2400" dirty="0"/>
              <a:t> ("The value of a[3] is %d.\n", </a:t>
            </a:r>
            <a:r>
              <a:rPr lang="en-US" altLang="ja-JP" sz="2400" dirty="0">
                <a:solidFill>
                  <a:srgbClr val="FF0000"/>
                </a:solidFill>
              </a:rPr>
              <a:t>*p</a:t>
            </a:r>
            <a:r>
              <a:rPr lang="en-US" altLang="ja-JP" sz="2400" dirty="0"/>
              <a:t>);</a:t>
            </a:r>
          </a:p>
          <a:p>
            <a:r>
              <a:rPr lang="en-US" altLang="ja-JP" sz="2400" dirty="0"/>
              <a:t>  p = p+1;</a:t>
            </a:r>
          </a:p>
          <a:p>
            <a:r>
              <a:rPr lang="en-US" altLang="ja-JP" sz="2400" dirty="0"/>
              <a:t>  </a:t>
            </a:r>
            <a:r>
              <a:rPr lang="en-US" altLang="ja-JP" sz="2400" dirty="0" err="1"/>
              <a:t>printf</a:t>
            </a:r>
            <a:r>
              <a:rPr lang="en-US" altLang="ja-JP" sz="2400" dirty="0"/>
              <a:t> ("The value of a[4] is %d.\n", </a:t>
            </a:r>
            <a:r>
              <a:rPr lang="en-US" altLang="ja-JP" sz="2400" dirty="0">
                <a:solidFill>
                  <a:srgbClr val="FF0000"/>
                </a:solidFill>
              </a:rPr>
              <a:t>*p</a:t>
            </a:r>
            <a:r>
              <a:rPr lang="en-US" altLang="ja-JP" sz="2400" dirty="0"/>
              <a:t>);</a:t>
            </a:r>
          </a:p>
          <a:p>
            <a:r>
              <a:rPr lang="en-US" altLang="ja-JP" sz="2400" dirty="0"/>
              <a:t>  return 0;</a:t>
            </a:r>
          </a:p>
          <a:p>
            <a:r>
              <a:rPr lang="en-US" altLang="ja-JP" sz="2400" dirty="0"/>
              <a:t>}</a:t>
            </a:r>
          </a:p>
        </p:txBody>
      </p:sp>
      <p:sp>
        <p:nvSpPr>
          <p:cNvPr id="5" name="テキスト ボックス 4"/>
          <p:cNvSpPr txBox="1"/>
          <p:nvPr/>
        </p:nvSpPr>
        <p:spPr>
          <a:xfrm>
            <a:off x="6012160" y="2708920"/>
            <a:ext cx="1364251" cy="400110"/>
          </a:xfrm>
          <a:prstGeom prst="rect">
            <a:avLst/>
          </a:prstGeom>
          <a:solidFill>
            <a:schemeClr val="bg1"/>
          </a:solidFill>
          <a:ln>
            <a:solidFill>
              <a:schemeClr val="tx1"/>
            </a:solidFill>
          </a:ln>
        </p:spPr>
        <p:txBody>
          <a:bodyPr wrap="none" rtlCol="0">
            <a:spAutoFit/>
          </a:bodyPr>
          <a:lstStyle/>
          <a:p>
            <a:r>
              <a:rPr lang="en-US" altLang="ja-JP" sz="2000" dirty="0"/>
              <a:t>a[0]</a:t>
            </a:r>
            <a:r>
              <a:rPr lang="ja-JP" altLang="en-US" sz="2000" dirty="0"/>
              <a:t>の別名</a:t>
            </a:r>
            <a:endParaRPr kumimoji="1" lang="ja-JP" altLang="en-US" sz="2000" dirty="0"/>
          </a:p>
        </p:txBody>
      </p:sp>
      <p:sp>
        <p:nvSpPr>
          <p:cNvPr id="6" name="テキスト ボックス 5"/>
          <p:cNvSpPr txBox="1"/>
          <p:nvPr/>
        </p:nvSpPr>
        <p:spPr>
          <a:xfrm>
            <a:off x="6012160" y="3429000"/>
            <a:ext cx="1364251" cy="400110"/>
          </a:xfrm>
          <a:prstGeom prst="rect">
            <a:avLst/>
          </a:prstGeom>
          <a:solidFill>
            <a:schemeClr val="bg1"/>
          </a:solidFill>
          <a:ln>
            <a:solidFill>
              <a:schemeClr val="tx1"/>
            </a:solidFill>
          </a:ln>
        </p:spPr>
        <p:txBody>
          <a:bodyPr wrap="none" rtlCol="0">
            <a:spAutoFit/>
          </a:bodyPr>
          <a:lstStyle/>
          <a:p>
            <a:r>
              <a:rPr lang="en-US" altLang="ja-JP" sz="2000" dirty="0"/>
              <a:t>a[1]</a:t>
            </a:r>
            <a:r>
              <a:rPr lang="ja-JP" altLang="en-US" sz="2000" dirty="0"/>
              <a:t>の別名</a:t>
            </a:r>
            <a:endParaRPr kumimoji="1" lang="ja-JP" altLang="en-US" sz="2000" dirty="0"/>
          </a:p>
        </p:txBody>
      </p:sp>
      <p:sp>
        <p:nvSpPr>
          <p:cNvPr id="7" name="テキスト ボックス 6"/>
          <p:cNvSpPr txBox="1"/>
          <p:nvPr/>
        </p:nvSpPr>
        <p:spPr>
          <a:xfrm>
            <a:off x="6012160" y="4149080"/>
            <a:ext cx="1364251" cy="400110"/>
          </a:xfrm>
          <a:prstGeom prst="rect">
            <a:avLst/>
          </a:prstGeom>
          <a:solidFill>
            <a:schemeClr val="bg1"/>
          </a:solidFill>
          <a:ln>
            <a:solidFill>
              <a:schemeClr val="tx1"/>
            </a:solidFill>
          </a:ln>
        </p:spPr>
        <p:txBody>
          <a:bodyPr wrap="none" rtlCol="0">
            <a:spAutoFit/>
          </a:bodyPr>
          <a:lstStyle/>
          <a:p>
            <a:r>
              <a:rPr lang="en-US" altLang="ja-JP" sz="2000" dirty="0"/>
              <a:t>a[2]</a:t>
            </a:r>
            <a:r>
              <a:rPr lang="ja-JP" altLang="en-US" sz="2000" dirty="0"/>
              <a:t>の別名</a:t>
            </a:r>
            <a:endParaRPr kumimoji="1" lang="ja-JP" altLang="en-US" sz="2000" dirty="0"/>
          </a:p>
        </p:txBody>
      </p:sp>
      <p:sp>
        <p:nvSpPr>
          <p:cNvPr id="8" name="テキスト ボックス 7"/>
          <p:cNvSpPr txBox="1"/>
          <p:nvPr/>
        </p:nvSpPr>
        <p:spPr>
          <a:xfrm>
            <a:off x="6012160" y="4869160"/>
            <a:ext cx="1364251" cy="400110"/>
          </a:xfrm>
          <a:prstGeom prst="rect">
            <a:avLst/>
          </a:prstGeom>
          <a:solidFill>
            <a:schemeClr val="bg1"/>
          </a:solidFill>
          <a:ln>
            <a:solidFill>
              <a:schemeClr val="tx1"/>
            </a:solidFill>
          </a:ln>
        </p:spPr>
        <p:txBody>
          <a:bodyPr wrap="none" rtlCol="0">
            <a:spAutoFit/>
          </a:bodyPr>
          <a:lstStyle/>
          <a:p>
            <a:r>
              <a:rPr lang="en-US" altLang="ja-JP" sz="2000" dirty="0"/>
              <a:t>a[3]</a:t>
            </a:r>
            <a:r>
              <a:rPr lang="ja-JP" altLang="en-US" sz="2000" dirty="0"/>
              <a:t>の別名</a:t>
            </a:r>
            <a:endParaRPr kumimoji="1" lang="ja-JP" altLang="en-US" sz="2000" dirty="0"/>
          </a:p>
        </p:txBody>
      </p:sp>
      <p:sp>
        <p:nvSpPr>
          <p:cNvPr id="9" name="テキスト ボックス 8"/>
          <p:cNvSpPr txBox="1"/>
          <p:nvPr/>
        </p:nvSpPr>
        <p:spPr>
          <a:xfrm>
            <a:off x="6012160" y="5589240"/>
            <a:ext cx="1364251" cy="400110"/>
          </a:xfrm>
          <a:prstGeom prst="rect">
            <a:avLst/>
          </a:prstGeom>
          <a:solidFill>
            <a:schemeClr val="bg1"/>
          </a:solidFill>
          <a:ln>
            <a:solidFill>
              <a:schemeClr val="tx1"/>
            </a:solidFill>
          </a:ln>
        </p:spPr>
        <p:txBody>
          <a:bodyPr wrap="none" rtlCol="0">
            <a:spAutoFit/>
          </a:bodyPr>
          <a:lstStyle/>
          <a:p>
            <a:r>
              <a:rPr lang="en-US" altLang="ja-JP" sz="2000" dirty="0"/>
              <a:t>a[4]</a:t>
            </a:r>
            <a:r>
              <a:rPr lang="ja-JP" altLang="en-US" sz="2000" dirty="0"/>
              <a:t>の別名</a:t>
            </a:r>
            <a:endParaRPr kumimoji="1" lang="ja-JP" altLang="en-US"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例：配列の要素の和の計算</a:t>
            </a:r>
            <a:br>
              <a:rPr kumimoji="1" lang="en-US" altLang="ja-JP" dirty="0"/>
            </a:br>
            <a:r>
              <a:rPr kumimoji="1" lang="ja-JP" altLang="en-US" dirty="0"/>
              <a:t>（打ち込んで確認）</a:t>
            </a:r>
          </a:p>
        </p:txBody>
      </p:sp>
      <p:sp>
        <p:nvSpPr>
          <p:cNvPr id="4" name="正方形/長方形 3"/>
          <p:cNvSpPr/>
          <p:nvPr/>
        </p:nvSpPr>
        <p:spPr>
          <a:xfrm>
            <a:off x="1547664" y="1844824"/>
            <a:ext cx="4572000" cy="4154984"/>
          </a:xfrm>
          <a:prstGeom prst="rect">
            <a:avLst/>
          </a:prstGeom>
          <a:ln>
            <a:solidFill>
              <a:schemeClr val="tx1"/>
            </a:solidFill>
          </a:ln>
        </p:spPr>
        <p:txBody>
          <a:bodyPr>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a[5] = {10,20,30,40,50};</a:t>
            </a:r>
          </a:p>
          <a:p>
            <a:r>
              <a:rPr lang="en-US" altLang="ja-JP" sz="2400" dirty="0"/>
              <a:t>  </a:t>
            </a:r>
            <a:r>
              <a:rPr lang="en-US" altLang="ja-JP" sz="2400" dirty="0" err="1"/>
              <a:t>int</a:t>
            </a:r>
            <a:r>
              <a:rPr lang="en-US" altLang="ja-JP" sz="2400" dirty="0"/>
              <a:t> *p;</a:t>
            </a:r>
          </a:p>
          <a:p>
            <a:r>
              <a:rPr lang="en-US" altLang="ja-JP" sz="2400" dirty="0"/>
              <a:t>  </a:t>
            </a:r>
            <a:r>
              <a:rPr lang="en-US" altLang="ja-JP" sz="2400" dirty="0" err="1"/>
              <a:t>int</a:t>
            </a:r>
            <a:r>
              <a:rPr lang="en-US" altLang="ja-JP" sz="2400" dirty="0"/>
              <a:t> sum=0, </a:t>
            </a:r>
            <a:r>
              <a:rPr lang="en-US" altLang="ja-JP" sz="2400" dirty="0" err="1"/>
              <a:t>i</a:t>
            </a:r>
            <a:r>
              <a:rPr lang="en-US" altLang="ja-JP" sz="2400" dirty="0"/>
              <a:t>;</a:t>
            </a:r>
          </a:p>
          <a:p>
            <a:r>
              <a:rPr lang="en-US" altLang="ja-JP" sz="2400" dirty="0"/>
              <a:t>  p = &amp;a[0];</a:t>
            </a:r>
          </a:p>
          <a:p>
            <a:r>
              <a:rPr lang="en-US" altLang="ja-JP" sz="2400" dirty="0"/>
              <a:t>  for (</a:t>
            </a:r>
            <a:r>
              <a:rPr lang="en-US" altLang="ja-JP" sz="2400" dirty="0" err="1"/>
              <a:t>i</a:t>
            </a:r>
            <a:r>
              <a:rPr lang="en-US" altLang="ja-JP" sz="2400" dirty="0"/>
              <a:t>=0; </a:t>
            </a:r>
            <a:r>
              <a:rPr lang="en-US" altLang="ja-JP" sz="2400" dirty="0" err="1"/>
              <a:t>i</a:t>
            </a:r>
            <a:r>
              <a:rPr lang="en-US" altLang="ja-JP" sz="2400" dirty="0"/>
              <a:t>&lt;5; </a:t>
            </a:r>
            <a:r>
              <a:rPr lang="en-US" altLang="ja-JP" sz="2400" dirty="0" err="1"/>
              <a:t>i</a:t>
            </a:r>
            <a:r>
              <a:rPr lang="en-US" altLang="ja-JP" sz="2400" dirty="0"/>
              <a:t>=i+1)</a:t>
            </a:r>
          </a:p>
          <a:p>
            <a:r>
              <a:rPr lang="en-US" altLang="ja-JP" sz="2400" dirty="0"/>
              <a:t>    sum = sum + </a:t>
            </a:r>
            <a:r>
              <a:rPr lang="en-US" altLang="ja-JP" sz="2400" dirty="0">
                <a:solidFill>
                  <a:srgbClr val="FF0000"/>
                </a:solidFill>
              </a:rPr>
              <a:t>*(p + </a:t>
            </a:r>
            <a:r>
              <a:rPr lang="en-US" altLang="ja-JP" sz="2400" dirty="0" err="1">
                <a:solidFill>
                  <a:srgbClr val="FF0000"/>
                </a:solidFill>
              </a:rPr>
              <a:t>i</a:t>
            </a:r>
            <a:r>
              <a:rPr lang="en-US" altLang="ja-JP" sz="2400" dirty="0">
                <a:solidFill>
                  <a:srgbClr val="FF0000"/>
                </a:solidFill>
              </a:rPr>
              <a:t>)</a:t>
            </a:r>
            <a:r>
              <a:rPr lang="en-US" altLang="ja-JP" sz="2400" dirty="0"/>
              <a:t>;</a:t>
            </a:r>
          </a:p>
          <a:p>
            <a:r>
              <a:rPr lang="en-US" altLang="ja-JP" sz="2400" dirty="0"/>
              <a:t>  </a:t>
            </a:r>
            <a:r>
              <a:rPr lang="en-US" altLang="ja-JP" sz="2400" dirty="0" err="1"/>
              <a:t>printf</a:t>
            </a:r>
            <a:r>
              <a:rPr lang="en-US" altLang="ja-JP" sz="2400" dirty="0"/>
              <a:t> ("sum = %d\n", sum);</a:t>
            </a:r>
          </a:p>
          <a:p>
            <a:r>
              <a:rPr lang="en-US" altLang="ja-JP" sz="2400" dirty="0"/>
              <a:t>  return 0;</a:t>
            </a:r>
          </a:p>
          <a:p>
            <a:r>
              <a:rPr lang="en-US" altLang="ja-JP" sz="2400" dirty="0"/>
              <a:t>}</a:t>
            </a:r>
          </a:p>
        </p:txBody>
      </p:sp>
      <p:sp>
        <p:nvSpPr>
          <p:cNvPr id="5" name="テキスト ボックス 4"/>
          <p:cNvSpPr txBox="1"/>
          <p:nvPr/>
        </p:nvSpPr>
        <p:spPr>
          <a:xfrm>
            <a:off x="4935067" y="4469050"/>
            <a:ext cx="1293117" cy="400110"/>
          </a:xfrm>
          <a:prstGeom prst="rect">
            <a:avLst/>
          </a:prstGeom>
          <a:solidFill>
            <a:schemeClr val="bg1"/>
          </a:solidFill>
          <a:ln>
            <a:solidFill>
              <a:schemeClr val="tx1"/>
            </a:solidFill>
          </a:ln>
        </p:spPr>
        <p:txBody>
          <a:bodyPr wrap="none" rtlCol="0">
            <a:spAutoFit/>
          </a:bodyPr>
          <a:lstStyle/>
          <a:p>
            <a:r>
              <a:rPr lang="en-US" altLang="ja-JP" sz="2000" dirty="0"/>
              <a:t>a[</a:t>
            </a:r>
            <a:r>
              <a:rPr lang="en-US" altLang="ja-JP" sz="2000" dirty="0" err="1"/>
              <a:t>i</a:t>
            </a:r>
            <a:r>
              <a:rPr lang="en-US" altLang="ja-JP" sz="2000" dirty="0"/>
              <a:t>]</a:t>
            </a:r>
            <a:r>
              <a:rPr lang="ja-JP" altLang="en-US" sz="2000" dirty="0"/>
              <a:t>の別名</a:t>
            </a:r>
            <a:endParaRPr kumimoji="1" lang="ja-JP" alt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500042"/>
            <a:ext cx="8229600" cy="868346"/>
          </a:xfrm>
        </p:spPr>
        <p:txBody>
          <a:bodyPr/>
          <a:lstStyle/>
          <a:p>
            <a:r>
              <a:rPr kumimoji="1" lang="ja-JP" altLang="en-US" dirty="0"/>
              <a:t>配列を関数に渡したい場合</a:t>
            </a:r>
          </a:p>
        </p:txBody>
      </p:sp>
      <p:sp>
        <p:nvSpPr>
          <p:cNvPr id="4" name="テキスト ボックス 3"/>
          <p:cNvSpPr txBox="1"/>
          <p:nvPr/>
        </p:nvSpPr>
        <p:spPr>
          <a:xfrm>
            <a:off x="714348" y="1643050"/>
            <a:ext cx="8072494" cy="954107"/>
          </a:xfrm>
          <a:prstGeom prst="rect">
            <a:avLst/>
          </a:prstGeom>
          <a:noFill/>
        </p:spPr>
        <p:txBody>
          <a:bodyPr wrap="square" rtlCol="0">
            <a:spAutoFit/>
          </a:bodyPr>
          <a:lstStyle/>
          <a:p>
            <a:r>
              <a:rPr kumimoji="1" lang="ja-JP" altLang="en-US" sz="2800" dirty="0"/>
              <a:t>配列は関数には渡せない</a:t>
            </a:r>
            <a:r>
              <a:rPr lang="ja-JP" altLang="en-US" sz="2800" dirty="0"/>
              <a:t>。</a:t>
            </a:r>
            <a:endParaRPr kumimoji="1" lang="en-US" altLang="ja-JP" sz="2800" dirty="0"/>
          </a:p>
          <a:p>
            <a:r>
              <a:rPr kumimoji="1" lang="ja-JP" altLang="en-US" sz="2800" dirty="0"/>
              <a:t>配列の先頭要素へのポインタを関数に渡す。</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11156"/>
          </a:xfrm>
        </p:spPr>
        <p:txBody>
          <a:bodyPr>
            <a:normAutofit fontScale="90000"/>
          </a:bodyPr>
          <a:lstStyle/>
          <a:p>
            <a:r>
              <a:rPr lang="ja-JP" altLang="en-US" dirty="0"/>
              <a:t>例（打ち込んで確認）</a:t>
            </a:r>
            <a:endParaRPr kumimoji="1" lang="ja-JP" altLang="en-US" dirty="0"/>
          </a:p>
        </p:txBody>
      </p:sp>
      <p:sp>
        <p:nvSpPr>
          <p:cNvPr id="4" name="正方形/長方形 3"/>
          <p:cNvSpPr/>
          <p:nvPr/>
        </p:nvSpPr>
        <p:spPr>
          <a:xfrm>
            <a:off x="1500166" y="1225689"/>
            <a:ext cx="6000792" cy="4524315"/>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sum (</a:t>
            </a:r>
            <a:r>
              <a:rPr lang="en-US" altLang="ja-JP" sz="2400" dirty="0" err="1">
                <a:solidFill>
                  <a:srgbClr val="FF0000"/>
                </a:solidFill>
              </a:rPr>
              <a:t>int</a:t>
            </a:r>
            <a:r>
              <a:rPr lang="en-US" altLang="ja-JP" sz="2400" dirty="0">
                <a:solidFill>
                  <a:srgbClr val="FF0000"/>
                </a:solidFill>
              </a:rPr>
              <a:t> *p</a:t>
            </a:r>
            <a:r>
              <a:rPr lang="en-US" altLang="ja-JP" sz="2400" dirty="0"/>
              <a:t>) {</a:t>
            </a:r>
          </a:p>
          <a:p>
            <a:r>
              <a:rPr lang="en-US" altLang="ja-JP" sz="2400" dirty="0"/>
              <a:t>  </a:t>
            </a:r>
            <a:r>
              <a:rPr lang="en-US" altLang="ja-JP" sz="2400" dirty="0" err="1"/>
              <a:t>int</a:t>
            </a:r>
            <a:r>
              <a:rPr lang="en-US" altLang="ja-JP" sz="2400" dirty="0"/>
              <a:t> sum=0, </a:t>
            </a:r>
            <a:r>
              <a:rPr lang="en-US" altLang="ja-JP" sz="2400" dirty="0" err="1"/>
              <a:t>i</a:t>
            </a:r>
            <a:r>
              <a:rPr lang="en-US" altLang="ja-JP" sz="2400" dirty="0"/>
              <a:t>;</a:t>
            </a:r>
          </a:p>
          <a:p>
            <a:r>
              <a:rPr lang="en-US" altLang="ja-JP" sz="2400" dirty="0"/>
              <a:t>  for (</a:t>
            </a:r>
            <a:r>
              <a:rPr lang="en-US" altLang="ja-JP" sz="2400" dirty="0" err="1"/>
              <a:t>i</a:t>
            </a:r>
            <a:r>
              <a:rPr lang="en-US" altLang="ja-JP" sz="2400" dirty="0"/>
              <a:t>=0; </a:t>
            </a:r>
            <a:r>
              <a:rPr lang="en-US" altLang="ja-JP" sz="2400" dirty="0" err="1"/>
              <a:t>i</a:t>
            </a:r>
            <a:r>
              <a:rPr lang="en-US" altLang="ja-JP" sz="2400" dirty="0"/>
              <a:t>&lt;5; </a:t>
            </a:r>
            <a:r>
              <a:rPr lang="en-US" altLang="ja-JP" sz="2400" dirty="0" err="1"/>
              <a:t>i</a:t>
            </a:r>
            <a:r>
              <a:rPr lang="en-US" altLang="ja-JP" sz="2400" dirty="0"/>
              <a:t>=i+1)</a:t>
            </a:r>
          </a:p>
          <a:p>
            <a:r>
              <a:rPr lang="en-US" altLang="ja-JP" sz="2400" dirty="0"/>
              <a:t>    sum = sum + </a:t>
            </a:r>
            <a:r>
              <a:rPr lang="en-US" altLang="ja-JP" sz="2400" dirty="0">
                <a:solidFill>
                  <a:srgbClr val="FF0000"/>
                </a:solidFill>
              </a:rPr>
              <a:t>*(p + </a:t>
            </a:r>
            <a:r>
              <a:rPr lang="en-US" altLang="ja-JP" sz="2400" dirty="0" err="1">
                <a:solidFill>
                  <a:srgbClr val="FF0000"/>
                </a:solidFill>
              </a:rPr>
              <a:t>i</a:t>
            </a:r>
            <a:r>
              <a:rPr lang="en-US" altLang="ja-JP" sz="2400" dirty="0">
                <a:solidFill>
                  <a:srgbClr val="FF0000"/>
                </a:solidFill>
              </a:rPr>
              <a:t>)</a:t>
            </a:r>
            <a:r>
              <a:rPr lang="en-US" altLang="ja-JP" sz="2400" dirty="0"/>
              <a:t>;</a:t>
            </a:r>
          </a:p>
          <a:p>
            <a:r>
              <a:rPr lang="en-US" altLang="ja-JP" sz="2400" dirty="0"/>
              <a:t>  return sum;</a:t>
            </a:r>
          </a:p>
          <a:p>
            <a:r>
              <a:rPr lang="en-US" altLang="ja-JP" sz="2400" dirty="0"/>
              <a: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a[5] = {10,20,30,40,50};</a:t>
            </a:r>
          </a:p>
          <a:p>
            <a:r>
              <a:rPr lang="en-US" altLang="ja-JP" sz="2400" dirty="0"/>
              <a:t>  </a:t>
            </a:r>
            <a:r>
              <a:rPr lang="en-US" altLang="ja-JP" sz="2400" dirty="0" err="1"/>
              <a:t>printf</a:t>
            </a:r>
            <a:r>
              <a:rPr lang="en-US" altLang="ja-JP" sz="2400" dirty="0"/>
              <a:t> ("sum = %d\n", sum (</a:t>
            </a:r>
            <a:r>
              <a:rPr lang="en-US" altLang="ja-JP" sz="2400" dirty="0">
                <a:solidFill>
                  <a:srgbClr val="FF0000"/>
                </a:solidFill>
              </a:rPr>
              <a:t>&amp;a[0]</a:t>
            </a:r>
            <a:r>
              <a:rPr lang="en-US" altLang="ja-JP" sz="2400" dirty="0"/>
              <a:t>));</a:t>
            </a:r>
          </a:p>
          <a:p>
            <a:r>
              <a:rPr lang="en-US" altLang="ja-JP" sz="2400" dirty="0"/>
              <a:t>  return 0;</a:t>
            </a:r>
          </a:p>
          <a:p>
            <a:r>
              <a:rPr lang="en-US" altLang="ja-JP" sz="2400" dirty="0"/>
              <a:t>}</a:t>
            </a:r>
          </a:p>
        </p:txBody>
      </p:sp>
      <p:sp>
        <p:nvSpPr>
          <p:cNvPr id="5" name="テキスト ボックス 4"/>
          <p:cNvSpPr txBox="1"/>
          <p:nvPr/>
        </p:nvSpPr>
        <p:spPr>
          <a:xfrm>
            <a:off x="4716016" y="2740858"/>
            <a:ext cx="2840391" cy="400110"/>
          </a:xfrm>
          <a:prstGeom prst="rect">
            <a:avLst/>
          </a:prstGeom>
          <a:solidFill>
            <a:schemeClr val="bg1"/>
          </a:solidFill>
          <a:ln>
            <a:solidFill>
              <a:schemeClr val="tx1"/>
            </a:solidFill>
          </a:ln>
        </p:spPr>
        <p:txBody>
          <a:bodyPr wrap="none" rtlCol="0">
            <a:spAutoFit/>
          </a:bodyPr>
          <a:lstStyle/>
          <a:p>
            <a:r>
              <a:rPr lang="en-US" altLang="ja-JP" sz="2000" dirty="0"/>
              <a:t>main</a:t>
            </a:r>
            <a:r>
              <a:rPr lang="ja-JP" altLang="en-US" sz="2000" dirty="0"/>
              <a:t>関数中の</a:t>
            </a:r>
            <a:r>
              <a:rPr lang="en-US" altLang="ja-JP" sz="2000" dirty="0"/>
              <a:t>a[</a:t>
            </a:r>
            <a:r>
              <a:rPr lang="en-US" altLang="ja-JP" sz="2000" dirty="0" err="1"/>
              <a:t>i</a:t>
            </a:r>
            <a:r>
              <a:rPr lang="en-US" altLang="ja-JP" sz="2000" dirty="0"/>
              <a:t>]</a:t>
            </a:r>
            <a:r>
              <a:rPr lang="ja-JP" altLang="en-US" sz="2000" dirty="0"/>
              <a:t>の別名</a:t>
            </a:r>
            <a:endParaRPr kumimoji="1" lang="ja-JP" altLang="en-U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配列の長さ</a:t>
            </a:r>
          </a:p>
        </p:txBody>
      </p:sp>
      <p:sp>
        <p:nvSpPr>
          <p:cNvPr id="4" name="テキスト ボックス 3"/>
          <p:cNvSpPr txBox="1"/>
          <p:nvPr/>
        </p:nvSpPr>
        <p:spPr>
          <a:xfrm>
            <a:off x="899592" y="1714488"/>
            <a:ext cx="7416824" cy="1815882"/>
          </a:xfrm>
          <a:prstGeom prst="rect">
            <a:avLst/>
          </a:prstGeom>
          <a:noFill/>
        </p:spPr>
        <p:txBody>
          <a:bodyPr wrap="square" rtlCol="0">
            <a:spAutoFit/>
          </a:bodyPr>
          <a:lstStyle/>
          <a:p>
            <a:r>
              <a:rPr kumimoji="1" lang="ja-JP" altLang="en-US" sz="2800" dirty="0"/>
              <a:t>関数に配列の先頭要素へのポインタだけを渡すと、配列の長さの情報は呼ばれた関数側では分からない。配列を受け取る関数に長さ情報も渡したい場合は、</a:t>
            </a:r>
            <a:r>
              <a:rPr kumimoji="1" lang="en-US" altLang="ja-JP" sz="2800" dirty="0" err="1"/>
              <a:t>int</a:t>
            </a:r>
            <a:r>
              <a:rPr kumimoji="1" lang="ja-JP" altLang="en-US" sz="2800" dirty="0"/>
              <a:t>型の引数</a:t>
            </a:r>
            <a:r>
              <a:rPr lang="ja-JP" altLang="en-US" sz="2800" dirty="0"/>
              <a:t>で</a:t>
            </a:r>
            <a:r>
              <a:rPr kumimoji="1" lang="ja-JP" altLang="en-US" sz="2800" dirty="0"/>
              <a:t>長さ情報を渡す。</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39784"/>
          </a:xfrm>
        </p:spPr>
        <p:txBody>
          <a:bodyPr/>
          <a:lstStyle/>
          <a:p>
            <a:r>
              <a:rPr kumimoji="1" lang="ja-JP" altLang="en-US" dirty="0"/>
              <a:t>例</a:t>
            </a:r>
          </a:p>
        </p:txBody>
      </p:sp>
      <p:sp>
        <p:nvSpPr>
          <p:cNvPr id="4" name="正方形/長方形 3"/>
          <p:cNvSpPr/>
          <p:nvPr/>
        </p:nvSpPr>
        <p:spPr>
          <a:xfrm>
            <a:off x="1500166" y="1309293"/>
            <a:ext cx="5643602" cy="4524315"/>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sum (</a:t>
            </a:r>
            <a:r>
              <a:rPr lang="en-US" altLang="ja-JP" sz="2400" dirty="0" err="1"/>
              <a:t>int</a:t>
            </a:r>
            <a:r>
              <a:rPr lang="en-US" altLang="ja-JP" sz="2400" dirty="0"/>
              <a:t> *p, </a:t>
            </a:r>
            <a:r>
              <a:rPr lang="en-US" altLang="ja-JP" sz="2400" dirty="0" err="1">
                <a:solidFill>
                  <a:srgbClr val="FF0000"/>
                </a:solidFill>
              </a:rPr>
              <a:t>int</a:t>
            </a:r>
            <a:r>
              <a:rPr lang="en-US" altLang="ja-JP" sz="2400" dirty="0">
                <a:solidFill>
                  <a:srgbClr val="FF0000"/>
                </a:solidFill>
              </a:rPr>
              <a:t> size</a:t>
            </a:r>
            <a:r>
              <a:rPr lang="en-US" altLang="ja-JP" sz="2400" dirty="0"/>
              <a:t>) {</a:t>
            </a:r>
          </a:p>
          <a:p>
            <a:r>
              <a:rPr lang="en-US" altLang="ja-JP" sz="2400" dirty="0"/>
              <a:t>  </a:t>
            </a:r>
            <a:r>
              <a:rPr lang="en-US" altLang="ja-JP" sz="2400" dirty="0" err="1"/>
              <a:t>int</a:t>
            </a:r>
            <a:r>
              <a:rPr lang="en-US" altLang="ja-JP" sz="2400" dirty="0"/>
              <a:t> sum=0, </a:t>
            </a:r>
            <a:r>
              <a:rPr lang="en-US" altLang="ja-JP" sz="2400" dirty="0" err="1"/>
              <a:t>i</a:t>
            </a:r>
            <a:r>
              <a:rPr lang="en-US" altLang="ja-JP" sz="2400" dirty="0"/>
              <a:t>;</a:t>
            </a:r>
          </a:p>
          <a:p>
            <a:r>
              <a:rPr lang="en-US" altLang="ja-JP" sz="2400" dirty="0"/>
              <a:t>  for (</a:t>
            </a:r>
            <a:r>
              <a:rPr lang="en-US" altLang="ja-JP" sz="2400" dirty="0" err="1"/>
              <a:t>i</a:t>
            </a:r>
            <a:r>
              <a:rPr lang="en-US" altLang="ja-JP" sz="2400" dirty="0"/>
              <a:t>=0; </a:t>
            </a:r>
            <a:r>
              <a:rPr lang="en-US" altLang="ja-JP" sz="2400" dirty="0" err="1"/>
              <a:t>i</a:t>
            </a:r>
            <a:r>
              <a:rPr lang="en-US" altLang="ja-JP" sz="2400" dirty="0"/>
              <a:t>&lt;size; </a:t>
            </a:r>
            <a:r>
              <a:rPr lang="en-US" altLang="ja-JP" sz="2400" dirty="0" err="1"/>
              <a:t>i</a:t>
            </a:r>
            <a:r>
              <a:rPr lang="en-US" altLang="ja-JP" sz="2400" dirty="0"/>
              <a:t>=i+1)</a:t>
            </a:r>
          </a:p>
          <a:p>
            <a:r>
              <a:rPr lang="en-US" altLang="ja-JP" sz="2400" dirty="0"/>
              <a:t>    sum = sum + </a:t>
            </a:r>
            <a:r>
              <a:rPr lang="en-US" altLang="ja-JP" sz="2400" dirty="0">
                <a:solidFill>
                  <a:srgbClr val="FF0000"/>
                </a:solidFill>
              </a:rPr>
              <a:t>*(p + </a:t>
            </a:r>
            <a:r>
              <a:rPr lang="en-US" altLang="ja-JP" sz="2400" dirty="0" err="1">
                <a:solidFill>
                  <a:srgbClr val="FF0000"/>
                </a:solidFill>
              </a:rPr>
              <a:t>i</a:t>
            </a:r>
            <a:r>
              <a:rPr lang="en-US" altLang="ja-JP" sz="2400" dirty="0">
                <a:solidFill>
                  <a:srgbClr val="FF0000"/>
                </a:solidFill>
              </a:rPr>
              <a:t>)</a:t>
            </a:r>
            <a:r>
              <a:rPr lang="en-US" altLang="ja-JP" sz="2400" dirty="0"/>
              <a:t>;</a:t>
            </a:r>
          </a:p>
          <a:p>
            <a:r>
              <a:rPr lang="en-US" altLang="ja-JP" sz="2400" dirty="0"/>
              <a:t>  return sum;</a:t>
            </a:r>
          </a:p>
          <a:p>
            <a:r>
              <a:rPr lang="en-US" altLang="ja-JP" sz="2400" dirty="0"/>
              <a: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a[5] = {10,20,30,40,50};</a:t>
            </a:r>
          </a:p>
          <a:p>
            <a:r>
              <a:rPr lang="en-US" altLang="ja-JP" sz="2400" dirty="0"/>
              <a:t>  </a:t>
            </a:r>
            <a:r>
              <a:rPr lang="en-US" altLang="ja-JP" sz="2400" dirty="0" err="1"/>
              <a:t>printf</a:t>
            </a:r>
            <a:r>
              <a:rPr lang="en-US" altLang="ja-JP" sz="2400" dirty="0"/>
              <a:t> ("sum = %d\n", sum (&amp;a[0], </a:t>
            </a:r>
            <a:r>
              <a:rPr lang="en-US" altLang="ja-JP" sz="2400" dirty="0">
                <a:solidFill>
                  <a:srgbClr val="FF0000"/>
                </a:solidFill>
              </a:rPr>
              <a:t>5</a:t>
            </a:r>
            <a:r>
              <a:rPr lang="en-US" altLang="ja-JP" sz="2400" dirty="0"/>
              <a:t>));</a:t>
            </a:r>
          </a:p>
          <a:p>
            <a:r>
              <a:rPr lang="en-US" altLang="ja-JP" sz="2400" dirty="0"/>
              <a:t>  return 0;</a:t>
            </a:r>
          </a:p>
          <a:p>
            <a:r>
              <a:rPr lang="en-US" altLang="ja-JP" sz="2400" dirty="0"/>
              <a:t>}</a:t>
            </a:r>
          </a:p>
        </p:txBody>
      </p:sp>
      <p:sp>
        <p:nvSpPr>
          <p:cNvPr id="5" name="テキスト ボックス 4"/>
          <p:cNvSpPr txBox="1"/>
          <p:nvPr/>
        </p:nvSpPr>
        <p:spPr>
          <a:xfrm>
            <a:off x="4788024" y="2852936"/>
            <a:ext cx="2840391" cy="400110"/>
          </a:xfrm>
          <a:prstGeom prst="rect">
            <a:avLst/>
          </a:prstGeom>
          <a:solidFill>
            <a:schemeClr val="bg1"/>
          </a:solidFill>
          <a:ln>
            <a:solidFill>
              <a:schemeClr val="tx1"/>
            </a:solidFill>
          </a:ln>
        </p:spPr>
        <p:txBody>
          <a:bodyPr wrap="none" rtlCol="0">
            <a:spAutoFit/>
          </a:bodyPr>
          <a:lstStyle/>
          <a:p>
            <a:r>
              <a:rPr lang="en-US" altLang="ja-JP" sz="2000" dirty="0"/>
              <a:t>main</a:t>
            </a:r>
            <a:r>
              <a:rPr lang="ja-JP" altLang="en-US" sz="2000" dirty="0"/>
              <a:t>関数中の</a:t>
            </a:r>
            <a:r>
              <a:rPr lang="en-US" altLang="ja-JP" sz="2000" dirty="0"/>
              <a:t>a[</a:t>
            </a:r>
            <a:r>
              <a:rPr lang="en-US" altLang="ja-JP" sz="2000" dirty="0" err="1"/>
              <a:t>i</a:t>
            </a:r>
            <a:r>
              <a:rPr lang="en-US" altLang="ja-JP" sz="2000" dirty="0"/>
              <a:t>]</a:t>
            </a:r>
            <a:r>
              <a:rPr lang="ja-JP" altLang="en-US" sz="2000" dirty="0"/>
              <a:t>の別名</a:t>
            </a:r>
            <a:endParaRPr kumimoji="1" lang="ja-JP" altLang="en-US"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 ] </a:t>
            </a:r>
            <a:r>
              <a:rPr lang="ja-JP" altLang="en-US" dirty="0"/>
              <a:t>の意味</a:t>
            </a:r>
            <a:endParaRPr kumimoji="1" lang="ja-JP" altLang="en-US" dirty="0"/>
          </a:p>
        </p:txBody>
      </p:sp>
      <p:sp>
        <p:nvSpPr>
          <p:cNvPr id="4" name="テキスト ボックス 3"/>
          <p:cNvSpPr txBox="1"/>
          <p:nvPr/>
        </p:nvSpPr>
        <p:spPr>
          <a:xfrm>
            <a:off x="714348" y="1428736"/>
            <a:ext cx="8215370" cy="954107"/>
          </a:xfrm>
          <a:prstGeom prst="rect">
            <a:avLst/>
          </a:prstGeom>
          <a:noFill/>
        </p:spPr>
        <p:txBody>
          <a:bodyPr wrap="square" rtlCol="0">
            <a:spAutoFit/>
          </a:bodyPr>
          <a:lstStyle/>
          <a:p>
            <a:r>
              <a:rPr kumimoji="1" lang="en-US" altLang="ja-JP" sz="2800" dirty="0"/>
              <a:t>C</a:t>
            </a:r>
            <a:r>
              <a:rPr kumimoji="1" lang="ja-JP" altLang="en-US" sz="2800" dirty="0"/>
              <a:t>言語では、</a:t>
            </a:r>
            <a:r>
              <a:rPr kumimoji="1" lang="en-US" altLang="ja-JP" sz="2800" dirty="0"/>
              <a:t>[ ] </a:t>
            </a:r>
            <a:r>
              <a:rPr kumimoji="1" lang="ja-JP" altLang="en-US" sz="2800" dirty="0"/>
              <a:t>の意味はポインタを使って定義されている。</a:t>
            </a:r>
          </a:p>
        </p:txBody>
      </p:sp>
      <p:sp>
        <p:nvSpPr>
          <p:cNvPr id="5" name="テキスト ボックス 4"/>
          <p:cNvSpPr txBox="1"/>
          <p:nvPr/>
        </p:nvSpPr>
        <p:spPr>
          <a:xfrm>
            <a:off x="1000100" y="2714620"/>
            <a:ext cx="7046994" cy="523220"/>
          </a:xfrm>
          <a:prstGeom prst="rect">
            <a:avLst/>
          </a:prstGeom>
          <a:noFill/>
          <a:ln>
            <a:solidFill>
              <a:schemeClr val="tx1"/>
            </a:solidFill>
          </a:ln>
        </p:spPr>
        <p:txBody>
          <a:bodyPr wrap="none" rtlCol="0">
            <a:spAutoFit/>
          </a:bodyPr>
          <a:lstStyle/>
          <a:p>
            <a:r>
              <a:rPr lang="en-US" altLang="ja-JP" sz="2800" dirty="0"/>
              <a:t> </a:t>
            </a:r>
            <a:r>
              <a:rPr lang="ja-JP" altLang="en-US" sz="2800"/>
              <a:t>式</a:t>
            </a:r>
            <a:r>
              <a:rPr lang="en-US" altLang="ja-JP" sz="2800" dirty="0"/>
              <a:t> </a:t>
            </a:r>
            <a:r>
              <a:rPr lang="en-US" altLang="ja-JP" sz="2800" i="1" dirty="0"/>
              <a:t>e</a:t>
            </a:r>
            <a:r>
              <a:rPr lang="en-US" altLang="ja-JP" sz="2800" baseline="-25000" dirty="0"/>
              <a:t>1</a:t>
            </a:r>
            <a:r>
              <a:rPr lang="en-US" altLang="ja-JP" sz="2800" dirty="0"/>
              <a:t> [</a:t>
            </a:r>
            <a:r>
              <a:rPr lang="en-US" altLang="ja-JP" sz="2800" i="1" dirty="0"/>
              <a:t>e</a:t>
            </a:r>
            <a:r>
              <a:rPr lang="en-US" altLang="ja-JP" sz="2800" baseline="-25000" dirty="0"/>
              <a:t>2</a:t>
            </a:r>
            <a:r>
              <a:rPr lang="en-US" altLang="ja-JP" sz="2800" dirty="0"/>
              <a:t>] </a:t>
            </a:r>
            <a:r>
              <a:rPr lang="ja-JP" altLang="en-US" sz="2800"/>
              <a:t>は、</a:t>
            </a:r>
            <a:r>
              <a:rPr lang="en-US" altLang="ja-JP" sz="2800" dirty="0"/>
              <a:t>*(</a:t>
            </a:r>
            <a:r>
              <a:rPr lang="en-US" altLang="ja-JP" sz="2800" i="1" dirty="0"/>
              <a:t>e</a:t>
            </a:r>
            <a:r>
              <a:rPr lang="en-US" altLang="ja-JP" sz="2800" baseline="-25000" dirty="0"/>
              <a:t>1</a:t>
            </a:r>
            <a:r>
              <a:rPr lang="en-US" altLang="ja-JP" sz="2800" dirty="0"/>
              <a:t> + </a:t>
            </a:r>
            <a:r>
              <a:rPr lang="en-US" altLang="ja-JP" sz="2800" i="1" dirty="0"/>
              <a:t>e</a:t>
            </a:r>
            <a:r>
              <a:rPr lang="en-US" altLang="ja-JP" sz="2800" baseline="-25000" dirty="0"/>
              <a:t>2</a:t>
            </a:r>
            <a:r>
              <a:rPr lang="en-US" altLang="ja-JP" sz="2800" dirty="0"/>
              <a:t>) </a:t>
            </a:r>
            <a:r>
              <a:rPr lang="ja-JP" altLang="en-US" sz="2800" dirty="0"/>
              <a:t>の</a:t>
            </a:r>
            <a:r>
              <a:rPr lang="en-US" altLang="ja-JP" sz="2800" dirty="0"/>
              <a:t>syntax sugar</a:t>
            </a:r>
            <a:r>
              <a:rPr lang="ja-JP" altLang="en-US" sz="2800" dirty="0"/>
              <a:t>である。</a:t>
            </a:r>
            <a:endParaRPr lang="en-US" altLang="ja-JP" sz="2800" dirty="0"/>
          </a:p>
        </p:txBody>
      </p:sp>
      <p:sp>
        <p:nvSpPr>
          <p:cNvPr id="6" name="テキスト ボックス 5"/>
          <p:cNvSpPr txBox="1"/>
          <p:nvPr/>
        </p:nvSpPr>
        <p:spPr>
          <a:xfrm>
            <a:off x="857224" y="3786190"/>
            <a:ext cx="7715304" cy="1200329"/>
          </a:xfrm>
          <a:prstGeom prst="rect">
            <a:avLst/>
          </a:prstGeom>
          <a:noFill/>
        </p:spPr>
        <p:txBody>
          <a:bodyPr wrap="square" rtlCol="0">
            <a:spAutoFit/>
          </a:bodyPr>
          <a:lstStyle/>
          <a:p>
            <a:r>
              <a:rPr kumimoji="1" lang="en-US" altLang="ja-JP" sz="2400" dirty="0"/>
              <a:t>Syntax sugar</a:t>
            </a:r>
            <a:r>
              <a:rPr kumimoji="1" lang="ja-JP" altLang="en-US" sz="2400" dirty="0"/>
              <a:t>とは、ある構文の別の書き方という意味である。</a:t>
            </a:r>
            <a:endParaRPr kumimoji="1" lang="en-US" altLang="ja-JP" sz="2400" dirty="0"/>
          </a:p>
          <a:p>
            <a:r>
              <a:rPr lang="en-US" altLang="ja-JP" sz="2400" i="1" dirty="0"/>
              <a:t>e</a:t>
            </a:r>
            <a:r>
              <a:rPr lang="en-US" altLang="ja-JP" sz="2400" baseline="-25000" dirty="0"/>
              <a:t>1</a:t>
            </a:r>
            <a:r>
              <a:rPr lang="en-US" altLang="ja-JP" sz="2400" dirty="0"/>
              <a:t> [</a:t>
            </a:r>
            <a:r>
              <a:rPr lang="en-US" altLang="ja-JP" sz="2400" i="1" dirty="0"/>
              <a:t>e</a:t>
            </a:r>
            <a:r>
              <a:rPr lang="en-US" altLang="ja-JP" sz="2400" baseline="-25000" dirty="0"/>
              <a:t>2</a:t>
            </a:r>
            <a:r>
              <a:rPr lang="en-US" altLang="ja-JP" sz="2400" dirty="0"/>
              <a:t>] </a:t>
            </a:r>
            <a:r>
              <a:rPr lang="ja-JP" altLang="en-US" sz="2400"/>
              <a:t>の</a:t>
            </a:r>
            <a:r>
              <a:rPr lang="ja-JP" altLang="en-US" sz="2400" dirty="0"/>
              <a:t>形の式はコンパイル時</a:t>
            </a:r>
            <a:r>
              <a:rPr lang="ja-JP" altLang="en-US" sz="2400"/>
              <a:t>に </a:t>
            </a:r>
            <a:r>
              <a:rPr lang="en-US" altLang="ja-JP" sz="2400" dirty="0"/>
              <a:t>*(</a:t>
            </a:r>
            <a:r>
              <a:rPr lang="en-US" altLang="ja-JP" sz="2400" i="1" dirty="0"/>
              <a:t>e</a:t>
            </a:r>
            <a:r>
              <a:rPr lang="en-US" altLang="ja-JP" sz="2400" baseline="-25000" dirty="0"/>
              <a:t>1</a:t>
            </a:r>
            <a:r>
              <a:rPr lang="en-US" altLang="ja-JP" sz="2400" dirty="0"/>
              <a:t> + </a:t>
            </a:r>
            <a:r>
              <a:rPr lang="en-US" altLang="ja-JP" sz="2400" i="1" dirty="0"/>
              <a:t>e</a:t>
            </a:r>
            <a:r>
              <a:rPr lang="en-US" altLang="ja-JP" sz="2400" baseline="-25000" dirty="0"/>
              <a:t>2</a:t>
            </a:r>
            <a:r>
              <a:rPr lang="en-US" altLang="ja-JP" sz="2400" dirty="0"/>
              <a:t>) </a:t>
            </a:r>
            <a:r>
              <a:rPr lang="ja-JP" altLang="en-US" sz="2400"/>
              <a:t>に</a:t>
            </a:r>
            <a:r>
              <a:rPr lang="ja-JP" altLang="en-US" sz="2400" dirty="0"/>
              <a:t>変換されてから処理される。</a:t>
            </a:r>
            <a:endParaRPr kumimoji="1" lang="ja-JP" altLang="en-US"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25470"/>
          </a:xfrm>
        </p:spPr>
        <p:txBody>
          <a:bodyPr>
            <a:normAutofit fontScale="90000"/>
          </a:bodyPr>
          <a:lstStyle/>
          <a:p>
            <a:r>
              <a:rPr kumimoji="1" lang="ja-JP" altLang="en-US" dirty="0"/>
              <a:t>例</a:t>
            </a:r>
          </a:p>
        </p:txBody>
      </p:sp>
      <p:sp>
        <p:nvSpPr>
          <p:cNvPr id="4" name="正方形/長方形 3"/>
          <p:cNvSpPr/>
          <p:nvPr/>
        </p:nvSpPr>
        <p:spPr>
          <a:xfrm>
            <a:off x="714348" y="1071546"/>
            <a:ext cx="5214974" cy="4893647"/>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sum (</a:t>
            </a:r>
            <a:r>
              <a:rPr lang="en-US" altLang="ja-JP" sz="2400" dirty="0" err="1"/>
              <a:t>int</a:t>
            </a:r>
            <a:r>
              <a:rPr lang="en-US" altLang="ja-JP" sz="2400" dirty="0"/>
              <a:t> *p, </a:t>
            </a:r>
            <a:r>
              <a:rPr lang="en-US" altLang="ja-JP" sz="2400" dirty="0" err="1"/>
              <a:t>int</a:t>
            </a:r>
            <a:r>
              <a:rPr lang="en-US" altLang="ja-JP" sz="2400" dirty="0"/>
              <a:t> size) {</a:t>
            </a:r>
          </a:p>
          <a:p>
            <a:r>
              <a:rPr lang="en-US" altLang="ja-JP" sz="2400" dirty="0"/>
              <a:t>  </a:t>
            </a:r>
            <a:r>
              <a:rPr lang="en-US" altLang="ja-JP" sz="2400" dirty="0" err="1"/>
              <a:t>int</a:t>
            </a:r>
            <a:r>
              <a:rPr lang="en-US" altLang="ja-JP" sz="2400" dirty="0"/>
              <a:t> sum=0, </a:t>
            </a:r>
            <a:r>
              <a:rPr lang="en-US" altLang="ja-JP" sz="2400" dirty="0" err="1"/>
              <a:t>i</a:t>
            </a:r>
            <a:r>
              <a:rPr lang="en-US" altLang="ja-JP" sz="2400" dirty="0"/>
              <a:t>;</a:t>
            </a:r>
          </a:p>
          <a:p>
            <a:r>
              <a:rPr lang="en-US" altLang="ja-JP" sz="2400" dirty="0"/>
              <a:t>  for (</a:t>
            </a:r>
            <a:r>
              <a:rPr lang="en-US" altLang="ja-JP" sz="2400" dirty="0" err="1"/>
              <a:t>i</a:t>
            </a:r>
            <a:r>
              <a:rPr lang="en-US" altLang="ja-JP" sz="2400" dirty="0"/>
              <a:t>=0; </a:t>
            </a:r>
            <a:r>
              <a:rPr lang="en-US" altLang="ja-JP" sz="2400" dirty="0" err="1"/>
              <a:t>i</a:t>
            </a:r>
            <a:r>
              <a:rPr lang="en-US" altLang="ja-JP" sz="2400" dirty="0"/>
              <a:t>&lt;size; </a:t>
            </a:r>
            <a:r>
              <a:rPr lang="en-US" altLang="ja-JP" sz="2400" dirty="0" err="1"/>
              <a:t>i</a:t>
            </a:r>
            <a:r>
              <a:rPr lang="en-US" altLang="ja-JP" sz="2400" dirty="0"/>
              <a:t>=i+1)</a:t>
            </a:r>
          </a:p>
          <a:p>
            <a:r>
              <a:rPr lang="en-US" altLang="ja-JP" sz="2400" dirty="0"/>
              <a:t>    sum = sum + </a:t>
            </a:r>
            <a:r>
              <a:rPr lang="en-US" altLang="ja-JP" sz="2400" dirty="0">
                <a:solidFill>
                  <a:srgbClr val="FF0000"/>
                </a:solidFill>
              </a:rPr>
              <a:t>p[</a:t>
            </a:r>
            <a:r>
              <a:rPr lang="en-US" altLang="ja-JP" sz="2400" dirty="0" err="1">
                <a:solidFill>
                  <a:srgbClr val="FF0000"/>
                </a:solidFill>
              </a:rPr>
              <a:t>i</a:t>
            </a:r>
            <a:r>
              <a:rPr lang="en-US" altLang="ja-JP" sz="2400" dirty="0">
                <a:solidFill>
                  <a:srgbClr val="FF0000"/>
                </a:solidFill>
              </a:rPr>
              <a:t>]</a:t>
            </a:r>
            <a:r>
              <a:rPr lang="en-US" altLang="ja-JP" sz="2400" dirty="0"/>
              <a:t>;</a:t>
            </a:r>
          </a:p>
          <a:p>
            <a:r>
              <a:rPr lang="en-US" altLang="ja-JP" sz="2400" dirty="0"/>
              <a:t>  return sum;</a:t>
            </a:r>
          </a:p>
          <a:p>
            <a:r>
              <a:rPr lang="en-US" altLang="ja-JP" sz="2400" dirty="0"/>
              <a:t>}</a:t>
            </a:r>
          </a:p>
          <a:p>
            <a:endParaRPr lang="en-US" altLang="ja-JP" sz="2400" dirty="0"/>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a[5] = {10,20,30,40,50};</a:t>
            </a:r>
          </a:p>
          <a:p>
            <a:r>
              <a:rPr lang="en-US" altLang="ja-JP" sz="2400" dirty="0"/>
              <a:t>  </a:t>
            </a:r>
            <a:r>
              <a:rPr lang="en-US" altLang="ja-JP" sz="2400" dirty="0" err="1"/>
              <a:t>printf</a:t>
            </a:r>
            <a:r>
              <a:rPr lang="en-US" altLang="ja-JP" sz="2400" dirty="0"/>
              <a:t> ("sum = %d\n", sum (&amp;a[0], 5));</a:t>
            </a:r>
          </a:p>
          <a:p>
            <a:r>
              <a:rPr lang="en-US" altLang="ja-JP" sz="2400" dirty="0"/>
              <a:t>  return 0;</a:t>
            </a:r>
          </a:p>
          <a:p>
            <a:r>
              <a:rPr lang="en-US" altLang="ja-JP" sz="2400" dirty="0"/>
              <a:t>}</a:t>
            </a:r>
          </a:p>
        </p:txBody>
      </p:sp>
      <p:sp>
        <p:nvSpPr>
          <p:cNvPr id="5" name="テキスト ボックス 4"/>
          <p:cNvSpPr txBox="1"/>
          <p:nvPr/>
        </p:nvSpPr>
        <p:spPr>
          <a:xfrm>
            <a:off x="6072198" y="2285992"/>
            <a:ext cx="2857520" cy="954107"/>
          </a:xfrm>
          <a:prstGeom prst="rect">
            <a:avLst/>
          </a:prstGeom>
          <a:noFill/>
        </p:spPr>
        <p:txBody>
          <a:bodyPr wrap="square" rtlCol="0">
            <a:spAutoFit/>
          </a:bodyPr>
          <a:lstStyle/>
          <a:p>
            <a:r>
              <a:rPr lang="en-US" altLang="ja-JP" sz="2800" dirty="0"/>
              <a:t>p[</a:t>
            </a:r>
            <a:r>
              <a:rPr lang="en-US" altLang="ja-JP" sz="2800" dirty="0" err="1"/>
              <a:t>i</a:t>
            </a:r>
            <a:r>
              <a:rPr lang="en-US" altLang="ja-JP" sz="2800" dirty="0"/>
              <a:t>]</a:t>
            </a:r>
            <a:r>
              <a:rPr lang="ja-JP" altLang="en-US" sz="2800" dirty="0"/>
              <a:t>は</a:t>
            </a:r>
            <a:r>
              <a:rPr lang="en-US" altLang="ja-JP" sz="2800" dirty="0"/>
              <a:t>*(</a:t>
            </a:r>
            <a:r>
              <a:rPr lang="en-US" altLang="ja-JP" sz="2800" dirty="0" err="1"/>
              <a:t>p+i</a:t>
            </a:r>
            <a:r>
              <a:rPr lang="en-US" altLang="ja-JP" sz="2800" dirty="0"/>
              <a:t>)</a:t>
            </a:r>
            <a:r>
              <a:rPr lang="ja-JP" altLang="en-US" sz="2800" dirty="0"/>
              <a:t>と同じである。</a:t>
            </a:r>
            <a:endParaRPr kumimoji="1" lang="ja-JP" altLang="en-US"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ポインタ型の仮引数表記</a:t>
            </a:r>
          </a:p>
        </p:txBody>
      </p:sp>
      <p:sp>
        <p:nvSpPr>
          <p:cNvPr id="4" name="テキスト ボックス 3"/>
          <p:cNvSpPr txBox="1"/>
          <p:nvPr/>
        </p:nvSpPr>
        <p:spPr>
          <a:xfrm>
            <a:off x="642910" y="1785926"/>
            <a:ext cx="7786742" cy="2677656"/>
          </a:xfrm>
          <a:prstGeom prst="rect">
            <a:avLst/>
          </a:prstGeom>
          <a:noFill/>
        </p:spPr>
        <p:txBody>
          <a:bodyPr wrap="square" rtlCol="0">
            <a:spAutoFit/>
          </a:bodyPr>
          <a:lstStyle/>
          <a:p>
            <a:r>
              <a:rPr kumimoji="1" lang="ja-JP" altLang="en-US" sz="2800" dirty="0"/>
              <a:t>関数定義において、ポインタ型の仮引数の便利な表記法</a:t>
            </a:r>
            <a:r>
              <a:rPr lang="ja-JP" altLang="en-US" sz="2800" dirty="0"/>
              <a:t>がある。</a:t>
            </a:r>
            <a:endParaRPr lang="en-US" altLang="ja-JP" sz="2800" dirty="0"/>
          </a:p>
          <a:p>
            <a:r>
              <a:rPr kumimoji="1" lang="en-US" altLang="ja-JP" sz="2800" dirty="0"/>
              <a:t>    </a:t>
            </a:r>
            <a:r>
              <a:rPr kumimoji="1" lang="en-US" altLang="ja-JP" sz="2800" dirty="0" err="1"/>
              <a:t>int</a:t>
            </a:r>
            <a:r>
              <a:rPr kumimoji="1" lang="en-US" altLang="ja-JP" sz="2800" dirty="0"/>
              <a:t>  f (</a:t>
            </a:r>
            <a:r>
              <a:rPr kumimoji="1" lang="en-US" altLang="ja-JP" sz="2800" dirty="0" err="1"/>
              <a:t>int</a:t>
            </a:r>
            <a:r>
              <a:rPr kumimoji="1" lang="en-US" altLang="ja-JP" sz="2800" dirty="0"/>
              <a:t> * p) { … }</a:t>
            </a:r>
          </a:p>
          <a:p>
            <a:r>
              <a:rPr lang="ja-JP" altLang="en-US" sz="2800" dirty="0" err="1"/>
              <a:t>のような</a:t>
            </a:r>
            <a:r>
              <a:rPr lang="ja-JP" altLang="en-US" sz="2800" dirty="0"/>
              <a:t>関数定義は、</a:t>
            </a:r>
            <a:endParaRPr lang="en-US" altLang="ja-JP" sz="2800" dirty="0"/>
          </a:p>
          <a:p>
            <a:r>
              <a:rPr kumimoji="1" lang="en-US" altLang="ja-JP" sz="2800" dirty="0"/>
              <a:t>    </a:t>
            </a:r>
            <a:r>
              <a:rPr lang="en-US" altLang="ja-JP" sz="2800" dirty="0" err="1"/>
              <a:t>int</a:t>
            </a:r>
            <a:r>
              <a:rPr lang="en-US" altLang="ja-JP" sz="2800" dirty="0"/>
              <a:t>  f (</a:t>
            </a:r>
            <a:r>
              <a:rPr lang="en-US" altLang="ja-JP" sz="2800" dirty="0" err="1"/>
              <a:t>int</a:t>
            </a:r>
            <a:r>
              <a:rPr lang="en-US" altLang="ja-JP" sz="2800" dirty="0"/>
              <a:t> p [ ]) {… }</a:t>
            </a:r>
          </a:p>
          <a:p>
            <a:r>
              <a:rPr kumimoji="1" lang="ja-JP" altLang="en-US" sz="2800" dirty="0"/>
              <a:t>と書いても良い。</a:t>
            </a:r>
            <a:endParaRPr kumimoji="1" lang="en-US" altLang="ja-JP" sz="2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82594"/>
          </a:xfrm>
        </p:spPr>
        <p:txBody>
          <a:bodyPr>
            <a:normAutofit fontScale="90000"/>
          </a:bodyPr>
          <a:lstStyle/>
          <a:p>
            <a:r>
              <a:rPr kumimoji="1" lang="ja-JP" altLang="en-US" dirty="0"/>
              <a:t>例</a:t>
            </a:r>
          </a:p>
        </p:txBody>
      </p:sp>
      <p:sp>
        <p:nvSpPr>
          <p:cNvPr id="4" name="正方形/長方形 3"/>
          <p:cNvSpPr/>
          <p:nvPr/>
        </p:nvSpPr>
        <p:spPr>
          <a:xfrm>
            <a:off x="395536" y="1000108"/>
            <a:ext cx="5214974" cy="4893647"/>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sum (</a:t>
            </a:r>
            <a:r>
              <a:rPr lang="en-US" altLang="ja-JP" sz="2400" dirty="0" err="1">
                <a:solidFill>
                  <a:srgbClr val="FF0000"/>
                </a:solidFill>
              </a:rPr>
              <a:t>int</a:t>
            </a:r>
            <a:r>
              <a:rPr lang="en-US" altLang="ja-JP" sz="2400" dirty="0">
                <a:solidFill>
                  <a:srgbClr val="FF0000"/>
                </a:solidFill>
              </a:rPr>
              <a:t> p[ ]</a:t>
            </a:r>
            <a:r>
              <a:rPr lang="en-US" altLang="ja-JP" sz="2400" dirty="0"/>
              <a:t>, </a:t>
            </a:r>
            <a:r>
              <a:rPr lang="en-US" altLang="ja-JP" sz="2400" dirty="0" err="1"/>
              <a:t>int</a:t>
            </a:r>
            <a:r>
              <a:rPr lang="en-US" altLang="ja-JP" sz="2400" dirty="0"/>
              <a:t> size) {</a:t>
            </a:r>
          </a:p>
          <a:p>
            <a:r>
              <a:rPr lang="en-US" altLang="ja-JP" sz="2400" dirty="0"/>
              <a:t>  </a:t>
            </a:r>
            <a:r>
              <a:rPr lang="en-US" altLang="ja-JP" sz="2400" dirty="0" err="1"/>
              <a:t>int</a:t>
            </a:r>
            <a:r>
              <a:rPr lang="en-US" altLang="ja-JP" sz="2400" dirty="0"/>
              <a:t> sum=0, </a:t>
            </a:r>
            <a:r>
              <a:rPr lang="en-US" altLang="ja-JP" sz="2400" dirty="0" err="1"/>
              <a:t>i</a:t>
            </a:r>
            <a:r>
              <a:rPr lang="en-US" altLang="ja-JP" sz="2400" dirty="0"/>
              <a:t>;</a:t>
            </a:r>
          </a:p>
          <a:p>
            <a:r>
              <a:rPr lang="en-US" altLang="ja-JP" sz="2400" dirty="0"/>
              <a:t>  for (</a:t>
            </a:r>
            <a:r>
              <a:rPr lang="en-US" altLang="ja-JP" sz="2400" dirty="0" err="1"/>
              <a:t>i</a:t>
            </a:r>
            <a:r>
              <a:rPr lang="en-US" altLang="ja-JP" sz="2400" dirty="0"/>
              <a:t>=0; </a:t>
            </a:r>
            <a:r>
              <a:rPr lang="en-US" altLang="ja-JP" sz="2400" dirty="0" err="1"/>
              <a:t>i</a:t>
            </a:r>
            <a:r>
              <a:rPr lang="en-US" altLang="ja-JP" sz="2400" dirty="0"/>
              <a:t>&lt;size; </a:t>
            </a:r>
            <a:r>
              <a:rPr lang="en-US" altLang="ja-JP" sz="2400" dirty="0" err="1"/>
              <a:t>i</a:t>
            </a:r>
            <a:r>
              <a:rPr lang="en-US" altLang="ja-JP" sz="2400" dirty="0"/>
              <a:t>=i+1)</a:t>
            </a:r>
          </a:p>
          <a:p>
            <a:r>
              <a:rPr lang="en-US" altLang="ja-JP" sz="2400" dirty="0"/>
              <a:t>    sum = sum + p[</a:t>
            </a:r>
            <a:r>
              <a:rPr lang="en-US" altLang="ja-JP" sz="2400" dirty="0" err="1"/>
              <a:t>i</a:t>
            </a:r>
            <a:r>
              <a:rPr lang="en-US" altLang="ja-JP" sz="2400" dirty="0"/>
              <a:t>];</a:t>
            </a:r>
          </a:p>
          <a:p>
            <a:r>
              <a:rPr lang="en-US" altLang="ja-JP" sz="2400" dirty="0"/>
              <a:t>  return sum;</a:t>
            </a:r>
          </a:p>
          <a:p>
            <a:r>
              <a:rPr lang="en-US" altLang="ja-JP" sz="2400" dirty="0"/>
              <a:t>}</a:t>
            </a:r>
          </a:p>
          <a:p>
            <a:endParaRPr lang="en-US" altLang="ja-JP" sz="2400" dirty="0"/>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a[5] = {10,20,30,40,50};</a:t>
            </a:r>
          </a:p>
          <a:p>
            <a:r>
              <a:rPr lang="en-US" altLang="ja-JP" sz="2400" dirty="0"/>
              <a:t>  </a:t>
            </a:r>
            <a:r>
              <a:rPr lang="en-US" altLang="ja-JP" sz="2400" dirty="0" err="1"/>
              <a:t>printf</a:t>
            </a:r>
            <a:r>
              <a:rPr lang="en-US" altLang="ja-JP" sz="2400" dirty="0"/>
              <a:t> ("sum = %d\n", sum (&amp;a[0], 5));</a:t>
            </a:r>
          </a:p>
          <a:p>
            <a:r>
              <a:rPr lang="en-US" altLang="ja-JP" sz="2400" dirty="0"/>
              <a:t>  return 0;</a:t>
            </a:r>
          </a:p>
          <a:p>
            <a:r>
              <a:rPr lang="en-US" altLang="ja-JP" sz="2400" dirty="0"/>
              <a:t>}</a:t>
            </a:r>
          </a:p>
        </p:txBody>
      </p:sp>
      <p:sp>
        <p:nvSpPr>
          <p:cNvPr id="5" name="テキスト ボックス 4"/>
          <p:cNvSpPr txBox="1"/>
          <p:nvPr/>
        </p:nvSpPr>
        <p:spPr>
          <a:xfrm>
            <a:off x="5796136" y="1214422"/>
            <a:ext cx="3061574" cy="4093428"/>
          </a:xfrm>
          <a:prstGeom prst="rect">
            <a:avLst/>
          </a:prstGeom>
          <a:noFill/>
        </p:spPr>
        <p:txBody>
          <a:bodyPr wrap="square" rtlCol="0">
            <a:spAutoFit/>
          </a:bodyPr>
          <a:lstStyle/>
          <a:p>
            <a:r>
              <a:rPr kumimoji="1" lang="ja-JP" altLang="en-US" sz="2000" dirty="0"/>
              <a:t>仮引数の</a:t>
            </a:r>
            <a:r>
              <a:rPr kumimoji="1" lang="en-US" altLang="ja-JP" sz="2000" dirty="0" err="1"/>
              <a:t>int</a:t>
            </a:r>
            <a:r>
              <a:rPr kumimoji="1" lang="en-US" altLang="ja-JP" sz="2000" dirty="0"/>
              <a:t> p [ ] </a:t>
            </a:r>
            <a:r>
              <a:rPr kumimoji="1" lang="ja-JP" altLang="en-US" sz="2000" dirty="0"/>
              <a:t>という表記は</a:t>
            </a:r>
            <a:r>
              <a:rPr kumimoji="1" lang="en-US" altLang="ja-JP" sz="2000" dirty="0" err="1"/>
              <a:t>int</a:t>
            </a:r>
            <a:r>
              <a:rPr kumimoji="1" lang="en-US" altLang="ja-JP" sz="2000" dirty="0"/>
              <a:t> * p</a:t>
            </a:r>
            <a:r>
              <a:rPr kumimoji="1" lang="ja-JP" altLang="en-US" sz="2000" dirty="0"/>
              <a:t>と同じ意味である。</a:t>
            </a:r>
            <a:r>
              <a:rPr lang="ja-JP" altLang="en-US" sz="2000" dirty="0"/>
              <a:t>配列を受け取っているかのように見えるので、プログラムが読みやすくなる効果がある。</a:t>
            </a:r>
            <a:endParaRPr lang="en-US" altLang="ja-JP" sz="2000" dirty="0"/>
          </a:p>
          <a:p>
            <a:endParaRPr kumimoji="1" lang="en-US" altLang="ja-JP" sz="2000" dirty="0"/>
          </a:p>
          <a:p>
            <a:r>
              <a:rPr lang="en-US" altLang="ja-JP" sz="2000" dirty="0" err="1"/>
              <a:t>int</a:t>
            </a:r>
            <a:r>
              <a:rPr lang="en-US" altLang="ja-JP" sz="2000" dirty="0"/>
              <a:t> p [ ] </a:t>
            </a:r>
            <a:r>
              <a:rPr lang="ja-JP" altLang="en-US" sz="2000" dirty="0"/>
              <a:t>を、</a:t>
            </a:r>
            <a:r>
              <a:rPr lang="en-US" altLang="ja-JP" sz="2000" dirty="0" err="1"/>
              <a:t>int</a:t>
            </a:r>
            <a:r>
              <a:rPr lang="en-US" altLang="ja-JP" sz="2000" dirty="0"/>
              <a:t> p [5]</a:t>
            </a:r>
            <a:r>
              <a:rPr lang="ja-JP" altLang="en-US" sz="2000" dirty="0" err="1"/>
              <a:t>のように</a:t>
            </a:r>
            <a:r>
              <a:rPr lang="ja-JP" altLang="en-US" sz="2000" dirty="0"/>
              <a:t>書くことも許されているが、</a:t>
            </a:r>
            <a:r>
              <a:rPr lang="en-US" altLang="ja-JP" sz="2000" dirty="0"/>
              <a:t>5</a:t>
            </a:r>
            <a:r>
              <a:rPr lang="ja-JP" altLang="en-US" sz="2000" dirty="0"/>
              <a:t>は無視される。</a:t>
            </a:r>
            <a:r>
              <a:rPr lang="en-US" altLang="ja-JP" sz="2000" dirty="0" err="1"/>
              <a:t>int</a:t>
            </a:r>
            <a:r>
              <a:rPr lang="en-US" altLang="ja-JP" sz="2000" dirty="0"/>
              <a:t> p [ ]</a:t>
            </a:r>
            <a:r>
              <a:rPr lang="ja-JP" altLang="en-US" sz="2000" dirty="0"/>
              <a:t>も</a:t>
            </a:r>
            <a:r>
              <a:rPr lang="en-US" altLang="ja-JP" sz="2000" dirty="0" err="1"/>
              <a:t>int</a:t>
            </a:r>
            <a:r>
              <a:rPr lang="en-US" altLang="ja-JP" sz="2000" dirty="0"/>
              <a:t> p [5]</a:t>
            </a:r>
            <a:r>
              <a:rPr lang="ja-JP" altLang="en-US" sz="2000" dirty="0"/>
              <a:t>もポインタ型の仮引数の別記法であり、</a:t>
            </a:r>
            <a:r>
              <a:rPr lang="en-US" altLang="ja-JP" sz="2000" dirty="0"/>
              <a:t>p</a:t>
            </a:r>
            <a:r>
              <a:rPr lang="ja-JP" altLang="en-US" sz="2000" dirty="0"/>
              <a:t>は配列ではない。</a:t>
            </a:r>
            <a:endParaRPr lang="en-US" altLang="ja-JP"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配列について</a:t>
            </a:r>
          </a:p>
        </p:txBody>
      </p:sp>
      <p:sp>
        <p:nvSpPr>
          <p:cNvPr id="4" name="テキスト ボックス 3"/>
          <p:cNvSpPr txBox="1"/>
          <p:nvPr/>
        </p:nvSpPr>
        <p:spPr>
          <a:xfrm>
            <a:off x="928662" y="1428736"/>
            <a:ext cx="7572428" cy="1815882"/>
          </a:xfrm>
          <a:prstGeom prst="rect">
            <a:avLst/>
          </a:prstGeom>
          <a:noFill/>
        </p:spPr>
        <p:txBody>
          <a:bodyPr wrap="square" rtlCol="0">
            <a:spAutoFit/>
          </a:bodyPr>
          <a:lstStyle/>
          <a:p>
            <a:r>
              <a:rPr lang="en-US" altLang="ja-JP" sz="2800" dirty="0" err="1"/>
              <a:t>int</a:t>
            </a:r>
            <a:r>
              <a:rPr lang="en-US" altLang="ja-JP" sz="2800" dirty="0"/>
              <a:t> a [5];</a:t>
            </a:r>
          </a:p>
          <a:p>
            <a:r>
              <a:rPr lang="ja-JP" altLang="en-US" sz="2800" dirty="0"/>
              <a:t>という宣言下において、</a:t>
            </a:r>
            <a:r>
              <a:rPr lang="en-US" altLang="ja-JP" sz="2800" dirty="0"/>
              <a:t>a</a:t>
            </a:r>
            <a:r>
              <a:rPr lang="ja-JP" altLang="en-US" sz="2800"/>
              <a:t>は長さ</a:t>
            </a:r>
            <a:r>
              <a:rPr lang="en-US" altLang="ja-JP" sz="2800" dirty="0"/>
              <a:t>5</a:t>
            </a:r>
            <a:r>
              <a:rPr lang="ja-JP" altLang="en-US" sz="2800"/>
              <a:t>の</a:t>
            </a:r>
            <a:r>
              <a:rPr lang="ja-JP" altLang="en-US" sz="2800" dirty="0"/>
              <a:t>配列であるが、（少数の例外を除いて）</a:t>
            </a:r>
            <a:r>
              <a:rPr lang="en-US" altLang="ja-JP" sz="2800" dirty="0"/>
              <a:t>a</a:t>
            </a:r>
            <a:r>
              <a:rPr lang="ja-JP" altLang="en-US" sz="2800" dirty="0"/>
              <a:t>は配列</a:t>
            </a:r>
            <a:r>
              <a:rPr lang="en-US" altLang="ja-JP" sz="2800" dirty="0"/>
              <a:t>a</a:t>
            </a:r>
            <a:r>
              <a:rPr lang="ja-JP" altLang="en-US" sz="2800" dirty="0"/>
              <a:t>の先頭要素へのポインタ、すなわち</a:t>
            </a:r>
            <a:r>
              <a:rPr lang="en-US" altLang="ja-JP" sz="2800" dirty="0"/>
              <a:t>&amp;a[0]</a:t>
            </a:r>
            <a:r>
              <a:rPr lang="ja-JP" altLang="en-US" sz="2800" dirty="0"/>
              <a:t>と同じ意味である。</a:t>
            </a:r>
            <a:r>
              <a:rPr lang="en-US" altLang="ja-JP" sz="2800" dirty="0"/>
              <a:t>    </a:t>
            </a:r>
          </a:p>
        </p:txBody>
      </p:sp>
      <p:sp>
        <p:nvSpPr>
          <p:cNvPr id="5" name="テキスト ボックス 4"/>
          <p:cNvSpPr txBox="1"/>
          <p:nvPr/>
        </p:nvSpPr>
        <p:spPr>
          <a:xfrm>
            <a:off x="714348" y="3861048"/>
            <a:ext cx="7500958" cy="2677656"/>
          </a:xfrm>
          <a:prstGeom prst="rect">
            <a:avLst/>
          </a:prstGeom>
          <a:noFill/>
        </p:spPr>
        <p:txBody>
          <a:bodyPr wrap="square" rtlCol="0">
            <a:spAutoFit/>
          </a:bodyPr>
          <a:lstStyle/>
          <a:p>
            <a:r>
              <a:rPr lang="ja-JP" altLang="en-US" sz="2800" dirty="0"/>
              <a:t>（例外） </a:t>
            </a:r>
            <a:r>
              <a:rPr lang="en-US" altLang="ja-JP" sz="2800" dirty="0" err="1"/>
              <a:t>sizeof</a:t>
            </a:r>
            <a:r>
              <a:rPr lang="ja-JP" altLang="en-US" sz="2800" dirty="0"/>
              <a:t>の引数、</a:t>
            </a:r>
            <a:r>
              <a:rPr lang="en-US" altLang="ja-JP" sz="2800" dirty="0"/>
              <a:t>&amp;</a:t>
            </a:r>
            <a:r>
              <a:rPr lang="ja-JP" altLang="en-US" sz="2800" dirty="0"/>
              <a:t>の引数は例外である。</a:t>
            </a:r>
            <a:endParaRPr lang="en-US" altLang="ja-JP" sz="2800" dirty="0"/>
          </a:p>
          <a:p>
            <a:r>
              <a:rPr lang="en-US" altLang="ja-JP" sz="2800" dirty="0"/>
              <a:t>     </a:t>
            </a:r>
            <a:r>
              <a:rPr lang="en-US" altLang="ja-JP" sz="2800" dirty="0" err="1"/>
              <a:t>int</a:t>
            </a:r>
            <a:r>
              <a:rPr lang="en-US" altLang="ja-JP" sz="2800" dirty="0"/>
              <a:t> a[5];</a:t>
            </a:r>
          </a:p>
          <a:p>
            <a:r>
              <a:rPr lang="en-US" altLang="ja-JP" sz="2800" dirty="0"/>
              <a:t> </a:t>
            </a:r>
            <a:r>
              <a:rPr lang="ja-JP" altLang="en-US" sz="2800" dirty="0"/>
              <a:t>という宣言下において、</a:t>
            </a:r>
            <a:r>
              <a:rPr lang="en-US" altLang="ja-JP" sz="2800" dirty="0" err="1"/>
              <a:t>sizeof</a:t>
            </a:r>
            <a:r>
              <a:rPr lang="en-US" altLang="ja-JP" sz="2800" dirty="0"/>
              <a:t>(a)</a:t>
            </a:r>
            <a:r>
              <a:rPr lang="ja-JP" altLang="en-US" sz="2800" dirty="0"/>
              <a:t>は配列</a:t>
            </a:r>
            <a:r>
              <a:rPr lang="en-US" altLang="ja-JP" sz="2800" dirty="0"/>
              <a:t>a</a:t>
            </a:r>
            <a:r>
              <a:rPr lang="ja-JP" altLang="en-US" sz="2800" dirty="0"/>
              <a:t>全体のサイズ（演習室では</a:t>
            </a:r>
            <a:r>
              <a:rPr lang="en-US" altLang="ja-JP" sz="2800" dirty="0"/>
              <a:t>20</a:t>
            </a:r>
            <a:r>
              <a:rPr lang="ja-JP" altLang="en-US" sz="2800" dirty="0"/>
              <a:t>）、</a:t>
            </a:r>
            <a:r>
              <a:rPr lang="en-US" altLang="ja-JP" sz="2800" dirty="0"/>
              <a:t>&amp;a</a:t>
            </a:r>
            <a:r>
              <a:rPr lang="ja-JP" altLang="en-US" sz="2800" dirty="0"/>
              <a:t>は配列</a:t>
            </a:r>
            <a:r>
              <a:rPr lang="en-US" altLang="ja-JP" sz="2800" dirty="0"/>
              <a:t>a</a:t>
            </a:r>
            <a:r>
              <a:rPr lang="ja-JP" altLang="en-US" sz="2800" dirty="0"/>
              <a:t>全体へのポインタ</a:t>
            </a:r>
            <a:r>
              <a:rPr lang="en-US" altLang="ja-JP" sz="2800" dirty="0"/>
              <a:t>(</a:t>
            </a:r>
            <a:r>
              <a:rPr lang="en-US" altLang="ja-JP" sz="2800" dirty="0" err="1"/>
              <a:t>int</a:t>
            </a:r>
            <a:r>
              <a:rPr lang="en-US" altLang="ja-JP" sz="2800" dirty="0"/>
              <a:t> (*) [5] </a:t>
            </a:r>
            <a:r>
              <a:rPr lang="ja-JP" altLang="en-US" sz="2800" dirty="0"/>
              <a:t>型</a:t>
            </a:r>
            <a:r>
              <a:rPr lang="en-US" altLang="ja-JP" sz="2800" dirty="0"/>
              <a:t>)</a:t>
            </a:r>
            <a:r>
              <a:rPr lang="ja-JP" altLang="en-US" sz="2800" dirty="0"/>
              <a:t>である。</a:t>
            </a:r>
            <a:endParaRPr lang="en-US" altLang="ja-JP" sz="2800" dirty="0"/>
          </a:p>
          <a:p>
            <a:r>
              <a:rPr lang="ja-JP" altLang="en-US" sz="2800" dirty="0"/>
              <a:t>これらの説明はしない（この講義の範囲外）。</a:t>
            </a:r>
            <a:endParaRPr lang="en-US" altLang="ja-JP" sz="2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例</a:t>
            </a:r>
          </a:p>
        </p:txBody>
      </p:sp>
      <p:sp>
        <p:nvSpPr>
          <p:cNvPr id="5" name="正方形/長方形 4"/>
          <p:cNvSpPr/>
          <p:nvPr/>
        </p:nvSpPr>
        <p:spPr>
          <a:xfrm>
            <a:off x="857224" y="1285860"/>
            <a:ext cx="4929222" cy="4524315"/>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sum (</a:t>
            </a:r>
            <a:r>
              <a:rPr lang="en-US" altLang="ja-JP" sz="2400" dirty="0" err="1"/>
              <a:t>int</a:t>
            </a:r>
            <a:r>
              <a:rPr lang="en-US" altLang="ja-JP" sz="2400" dirty="0"/>
              <a:t> p[ ], </a:t>
            </a:r>
            <a:r>
              <a:rPr lang="en-US" altLang="ja-JP" sz="2400" dirty="0" err="1"/>
              <a:t>int</a:t>
            </a:r>
            <a:r>
              <a:rPr lang="en-US" altLang="ja-JP" sz="2400" dirty="0"/>
              <a:t> size) {</a:t>
            </a:r>
          </a:p>
          <a:p>
            <a:r>
              <a:rPr lang="en-US" altLang="ja-JP" sz="2400" dirty="0"/>
              <a:t>  </a:t>
            </a:r>
            <a:r>
              <a:rPr lang="en-US" altLang="ja-JP" sz="2400" dirty="0" err="1"/>
              <a:t>int</a:t>
            </a:r>
            <a:r>
              <a:rPr lang="en-US" altLang="ja-JP" sz="2400" dirty="0"/>
              <a:t> sum=0, </a:t>
            </a:r>
            <a:r>
              <a:rPr lang="en-US" altLang="ja-JP" sz="2400" dirty="0" err="1"/>
              <a:t>i</a:t>
            </a:r>
            <a:r>
              <a:rPr lang="en-US" altLang="ja-JP" sz="2400" dirty="0"/>
              <a:t>;</a:t>
            </a:r>
          </a:p>
          <a:p>
            <a:r>
              <a:rPr lang="en-US" altLang="ja-JP" sz="2400" dirty="0"/>
              <a:t>  for (</a:t>
            </a:r>
            <a:r>
              <a:rPr lang="en-US" altLang="ja-JP" sz="2400" dirty="0" err="1"/>
              <a:t>i</a:t>
            </a:r>
            <a:r>
              <a:rPr lang="en-US" altLang="ja-JP" sz="2400" dirty="0"/>
              <a:t>=0; </a:t>
            </a:r>
            <a:r>
              <a:rPr lang="en-US" altLang="ja-JP" sz="2400" dirty="0" err="1"/>
              <a:t>i</a:t>
            </a:r>
            <a:r>
              <a:rPr lang="en-US" altLang="ja-JP" sz="2400" dirty="0"/>
              <a:t>&lt;size; </a:t>
            </a:r>
            <a:r>
              <a:rPr lang="en-US" altLang="ja-JP" sz="2400" dirty="0" err="1"/>
              <a:t>i</a:t>
            </a:r>
            <a:r>
              <a:rPr lang="en-US" altLang="ja-JP" sz="2400" dirty="0"/>
              <a:t>=i+1)</a:t>
            </a:r>
          </a:p>
          <a:p>
            <a:r>
              <a:rPr lang="en-US" altLang="ja-JP" sz="2400" dirty="0"/>
              <a:t>    sum = sum + p[</a:t>
            </a:r>
            <a:r>
              <a:rPr lang="en-US" altLang="ja-JP" sz="2400" dirty="0" err="1"/>
              <a:t>i</a:t>
            </a:r>
            <a:r>
              <a:rPr lang="en-US" altLang="ja-JP" sz="2400" dirty="0"/>
              <a:t>];</a:t>
            </a:r>
          </a:p>
          <a:p>
            <a:r>
              <a:rPr lang="en-US" altLang="ja-JP" sz="2400" dirty="0"/>
              <a:t>  return sum;</a:t>
            </a:r>
          </a:p>
          <a:p>
            <a:r>
              <a:rPr lang="en-US" altLang="ja-JP" sz="2400" dirty="0"/>
              <a: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a[5] = {10,20,30,40,50};</a:t>
            </a:r>
          </a:p>
          <a:p>
            <a:r>
              <a:rPr lang="en-US" altLang="ja-JP" sz="2400" dirty="0"/>
              <a:t>  </a:t>
            </a:r>
            <a:r>
              <a:rPr lang="en-US" altLang="ja-JP" sz="2400" dirty="0" err="1"/>
              <a:t>printf</a:t>
            </a:r>
            <a:r>
              <a:rPr lang="en-US" altLang="ja-JP" sz="2400" dirty="0"/>
              <a:t> ("sum = %d\n", sum (</a:t>
            </a:r>
            <a:r>
              <a:rPr lang="en-US" altLang="ja-JP" sz="2400" dirty="0">
                <a:solidFill>
                  <a:srgbClr val="FF0000"/>
                </a:solidFill>
              </a:rPr>
              <a:t>a</a:t>
            </a:r>
            <a:r>
              <a:rPr lang="en-US" altLang="ja-JP" sz="2400" dirty="0"/>
              <a:t>, 5));</a:t>
            </a:r>
          </a:p>
          <a:p>
            <a:r>
              <a:rPr lang="en-US" altLang="ja-JP" sz="2400" dirty="0"/>
              <a:t>  return 0;</a:t>
            </a:r>
          </a:p>
          <a:p>
            <a:r>
              <a:rPr lang="en-US" altLang="ja-JP" sz="2400" dirty="0"/>
              <a:t>}</a:t>
            </a:r>
          </a:p>
        </p:txBody>
      </p:sp>
      <p:sp>
        <p:nvSpPr>
          <p:cNvPr id="6" name="テキスト ボックス 5"/>
          <p:cNvSpPr txBox="1"/>
          <p:nvPr/>
        </p:nvSpPr>
        <p:spPr>
          <a:xfrm>
            <a:off x="5890944" y="4581128"/>
            <a:ext cx="2857520" cy="1200329"/>
          </a:xfrm>
          <a:prstGeom prst="rect">
            <a:avLst/>
          </a:prstGeom>
          <a:noFill/>
        </p:spPr>
        <p:txBody>
          <a:bodyPr wrap="square" rtlCol="0">
            <a:spAutoFit/>
          </a:bodyPr>
          <a:lstStyle/>
          <a:p>
            <a:r>
              <a:rPr lang="en-US" altLang="ja-JP" sz="2400" dirty="0"/>
              <a:t>a</a:t>
            </a:r>
            <a:r>
              <a:rPr lang="ja-JP" altLang="en-US" sz="2400" dirty="0"/>
              <a:t>は、</a:t>
            </a:r>
            <a:r>
              <a:rPr lang="en-US" altLang="ja-JP" sz="2400" dirty="0"/>
              <a:t>a</a:t>
            </a:r>
            <a:r>
              <a:rPr lang="ja-JP" altLang="en-US" sz="2400" dirty="0"/>
              <a:t>の先頭要素へのポインタ</a:t>
            </a:r>
            <a:r>
              <a:rPr lang="en-US" altLang="ja-JP" sz="2400" dirty="0"/>
              <a:t>(&amp;a[0])</a:t>
            </a:r>
            <a:r>
              <a:rPr lang="ja-JP" altLang="en-US" sz="2400" dirty="0"/>
              <a:t>の意味である。</a:t>
            </a:r>
            <a:endParaRPr kumimoji="1" lang="ja-JP" altLang="en-US"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（補足）</a:t>
            </a:r>
            <a:r>
              <a:rPr kumimoji="1" lang="en-US" altLang="ja-JP" dirty="0"/>
              <a:t>[ ] </a:t>
            </a:r>
            <a:r>
              <a:rPr kumimoji="1" lang="ja-JP" altLang="en-US" dirty="0"/>
              <a:t>記法について</a:t>
            </a:r>
          </a:p>
        </p:txBody>
      </p:sp>
      <p:sp>
        <p:nvSpPr>
          <p:cNvPr id="4" name="テキスト ボックス 3"/>
          <p:cNvSpPr txBox="1"/>
          <p:nvPr/>
        </p:nvSpPr>
        <p:spPr>
          <a:xfrm>
            <a:off x="611560" y="1476067"/>
            <a:ext cx="7858180" cy="4832092"/>
          </a:xfrm>
          <a:prstGeom prst="rect">
            <a:avLst/>
          </a:prstGeom>
          <a:noFill/>
        </p:spPr>
        <p:txBody>
          <a:bodyPr wrap="square" rtlCol="0">
            <a:spAutoFit/>
          </a:bodyPr>
          <a:lstStyle/>
          <a:p>
            <a:r>
              <a:rPr lang="en-US" altLang="ja-JP" sz="2800" dirty="0"/>
              <a:t>29</a:t>
            </a:r>
            <a:r>
              <a:rPr lang="ja-JP" altLang="en-US" sz="2800" dirty="0"/>
              <a:t>ページで書いた通り、</a:t>
            </a:r>
            <a:r>
              <a:rPr lang="en-US" altLang="ja-JP" sz="2800" dirty="0"/>
              <a:t>a [</a:t>
            </a:r>
            <a:r>
              <a:rPr lang="en-US" altLang="ja-JP" sz="2800" dirty="0" err="1"/>
              <a:t>i</a:t>
            </a:r>
            <a:r>
              <a:rPr lang="en-US" altLang="ja-JP" sz="2800" dirty="0"/>
              <a:t>] </a:t>
            </a:r>
            <a:r>
              <a:rPr lang="ja-JP" altLang="en-US" sz="2800" dirty="0"/>
              <a:t>は </a:t>
            </a:r>
            <a:r>
              <a:rPr lang="en-US" altLang="ja-JP" sz="2800" dirty="0"/>
              <a:t>*(a + </a:t>
            </a:r>
            <a:r>
              <a:rPr lang="en-US" altLang="ja-JP" sz="2800" dirty="0" err="1"/>
              <a:t>i</a:t>
            </a:r>
            <a:r>
              <a:rPr lang="en-US" altLang="ja-JP" sz="2800" dirty="0"/>
              <a:t>)</a:t>
            </a:r>
            <a:r>
              <a:rPr lang="ja-JP" altLang="en-US" sz="2800" dirty="0"/>
              <a:t>の別記法であり、</a:t>
            </a:r>
            <a:r>
              <a:rPr lang="en-US" altLang="ja-JP" sz="2800" dirty="0" err="1"/>
              <a:t>i</a:t>
            </a:r>
            <a:r>
              <a:rPr lang="en-US" altLang="ja-JP" sz="2800" dirty="0"/>
              <a:t> [a] </a:t>
            </a:r>
            <a:r>
              <a:rPr lang="ja-JP" altLang="en-US" sz="2800" dirty="0"/>
              <a:t>は </a:t>
            </a:r>
            <a:r>
              <a:rPr lang="en-US" altLang="ja-JP" sz="2800" dirty="0"/>
              <a:t>*(</a:t>
            </a:r>
            <a:r>
              <a:rPr lang="en-US" altLang="ja-JP" sz="2800" dirty="0" err="1"/>
              <a:t>i</a:t>
            </a:r>
            <a:r>
              <a:rPr lang="en-US" altLang="ja-JP" sz="2800" dirty="0"/>
              <a:t> + a)</a:t>
            </a:r>
            <a:r>
              <a:rPr lang="ja-JP" altLang="en-US" sz="2800" dirty="0"/>
              <a:t>の別記法である。</a:t>
            </a:r>
            <a:endParaRPr lang="en-US" altLang="ja-JP" sz="2800" dirty="0"/>
          </a:p>
          <a:p>
            <a:r>
              <a:rPr lang="en-US" altLang="ja-JP" sz="2800" dirty="0"/>
              <a:t>a + </a:t>
            </a:r>
            <a:r>
              <a:rPr lang="en-US" altLang="ja-JP" sz="2800" dirty="0" err="1"/>
              <a:t>i</a:t>
            </a:r>
            <a:r>
              <a:rPr lang="ja-JP" altLang="en-US" sz="2800" dirty="0"/>
              <a:t>と</a:t>
            </a:r>
            <a:r>
              <a:rPr lang="en-US" altLang="ja-JP" sz="2800" dirty="0" err="1"/>
              <a:t>i</a:t>
            </a:r>
            <a:r>
              <a:rPr lang="en-US" altLang="ja-JP" sz="2800" dirty="0"/>
              <a:t> + a</a:t>
            </a:r>
            <a:r>
              <a:rPr lang="ja-JP" altLang="en-US" sz="2800" dirty="0"/>
              <a:t>の評価結果は同じなので、</a:t>
            </a:r>
            <a:r>
              <a:rPr lang="en-US" altLang="ja-JP" sz="2800" dirty="0"/>
              <a:t>a[</a:t>
            </a:r>
            <a:r>
              <a:rPr lang="en-US" altLang="ja-JP" sz="2800" dirty="0" err="1"/>
              <a:t>i</a:t>
            </a:r>
            <a:r>
              <a:rPr lang="en-US" altLang="ja-JP" sz="2800" dirty="0"/>
              <a:t>]</a:t>
            </a:r>
            <a:r>
              <a:rPr lang="ja-JP" altLang="en-US" sz="2800" dirty="0"/>
              <a:t>と</a:t>
            </a:r>
            <a:r>
              <a:rPr lang="en-US" altLang="ja-JP" sz="2800" dirty="0" err="1"/>
              <a:t>i</a:t>
            </a:r>
            <a:r>
              <a:rPr lang="en-US" altLang="ja-JP" sz="2800" dirty="0"/>
              <a:t>[a]</a:t>
            </a:r>
            <a:r>
              <a:rPr lang="ja-JP" altLang="en-US" sz="2800" dirty="0"/>
              <a:t>の評価結果も同じである。たとえば、</a:t>
            </a:r>
            <a:endParaRPr lang="en-US" altLang="ja-JP" sz="2800" dirty="0"/>
          </a:p>
          <a:p>
            <a:r>
              <a:rPr lang="en-US" altLang="ja-JP" sz="2800" dirty="0"/>
              <a:t>     </a:t>
            </a:r>
            <a:r>
              <a:rPr lang="en-US" altLang="ja-JP" sz="2800" dirty="0" err="1"/>
              <a:t>int</a:t>
            </a:r>
            <a:r>
              <a:rPr lang="en-US" altLang="ja-JP" sz="2800" dirty="0"/>
              <a:t> a [5];</a:t>
            </a:r>
          </a:p>
          <a:p>
            <a:r>
              <a:rPr kumimoji="1" lang="ja-JP" altLang="en-US" sz="2800" dirty="0"/>
              <a:t>という宣言下において、</a:t>
            </a:r>
            <a:r>
              <a:rPr kumimoji="1" lang="en-US" altLang="ja-JP" sz="2800" dirty="0"/>
              <a:t>a[0]</a:t>
            </a:r>
            <a:r>
              <a:rPr kumimoji="1" lang="ja-JP" altLang="en-US" sz="2800" dirty="0"/>
              <a:t>は</a:t>
            </a:r>
            <a:r>
              <a:rPr kumimoji="1" lang="en-US" altLang="ja-JP" sz="2800" dirty="0"/>
              <a:t>0[a]</a:t>
            </a:r>
            <a:r>
              <a:rPr kumimoji="1" lang="ja-JP" altLang="en-US" sz="2800" dirty="0"/>
              <a:t>で置き換えてもよく、</a:t>
            </a:r>
            <a:r>
              <a:rPr kumimoji="1" lang="en-US" altLang="ja-JP" sz="2800" dirty="0"/>
              <a:t>a[1]</a:t>
            </a:r>
            <a:r>
              <a:rPr kumimoji="1" lang="ja-JP" altLang="en-US" sz="2800" dirty="0"/>
              <a:t>は</a:t>
            </a:r>
            <a:r>
              <a:rPr kumimoji="1" lang="en-US" altLang="ja-JP" sz="2800" dirty="0"/>
              <a:t>1[a]</a:t>
            </a:r>
            <a:r>
              <a:rPr kumimoji="1" lang="ja-JP" altLang="en-US" sz="2800" dirty="0"/>
              <a:t>で置き換えてよく、</a:t>
            </a:r>
            <a:r>
              <a:rPr kumimoji="1" lang="en-US" altLang="ja-JP" sz="2800" dirty="0"/>
              <a:t>……</a:t>
            </a:r>
            <a:r>
              <a:rPr kumimoji="1" lang="ja-JP" altLang="en-US" sz="2800" dirty="0" err="1"/>
              <a:t>、</a:t>
            </a:r>
            <a:r>
              <a:rPr lang="en-US" altLang="ja-JP" sz="2800" dirty="0"/>
              <a:t>a[4]</a:t>
            </a:r>
            <a:r>
              <a:rPr lang="ja-JP" altLang="en-US" sz="2800" dirty="0"/>
              <a:t>は</a:t>
            </a:r>
            <a:r>
              <a:rPr lang="en-US" altLang="ja-JP" sz="2800" dirty="0"/>
              <a:t>4[a]</a:t>
            </a:r>
            <a:r>
              <a:rPr lang="ja-JP" altLang="en-US" sz="2800" dirty="0"/>
              <a:t>で置き換えてよい。</a:t>
            </a:r>
            <a:endParaRPr lang="en-US" altLang="ja-JP" sz="2800" dirty="0"/>
          </a:p>
          <a:p>
            <a:r>
              <a:rPr lang="ja-JP" altLang="en-US" sz="2800" dirty="0"/>
              <a:t>定義上は許されているが、</a:t>
            </a:r>
            <a:r>
              <a:rPr lang="en-US" altLang="ja-JP" sz="2800" dirty="0"/>
              <a:t>0[a], 1[a]</a:t>
            </a:r>
            <a:r>
              <a:rPr lang="ja-JP" altLang="en-US" sz="2800" dirty="0" err="1"/>
              <a:t>のような</a:t>
            </a:r>
            <a:r>
              <a:rPr lang="ja-JP" altLang="en-US" sz="2800" dirty="0"/>
              <a:t>書き方はプログラムの可読性を著しく低下させるので避けるべき。</a:t>
            </a:r>
            <a:endParaRPr kumimoji="1" lang="ja-JP" altLang="en-US"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a:t>p</a:t>
            </a:r>
            <a:r>
              <a:rPr kumimoji="1" lang="en-US" altLang="ja-JP" dirty="0" err="1"/>
              <a:t>rintf</a:t>
            </a:r>
            <a:r>
              <a:rPr kumimoji="1" lang="ja-JP" altLang="en-US" dirty="0"/>
              <a:t>によるデバッグ</a:t>
            </a:r>
          </a:p>
        </p:txBody>
      </p:sp>
      <p:sp>
        <p:nvSpPr>
          <p:cNvPr id="4" name="テキスト ボックス 3"/>
          <p:cNvSpPr txBox="1"/>
          <p:nvPr/>
        </p:nvSpPr>
        <p:spPr>
          <a:xfrm>
            <a:off x="467544" y="1484784"/>
            <a:ext cx="8064896" cy="3416320"/>
          </a:xfrm>
          <a:prstGeom prst="rect">
            <a:avLst/>
          </a:prstGeom>
          <a:noFill/>
        </p:spPr>
        <p:txBody>
          <a:bodyPr wrap="square" rtlCol="0">
            <a:spAutoFit/>
          </a:bodyPr>
          <a:lstStyle/>
          <a:p>
            <a:r>
              <a:rPr kumimoji="1" lang="ja-JP" altLang="en-US" sz="2400" dirty="0"/>
              <a:t>プログラム実行時にセグメントエラー等で停止した場合、</a:t>
            </a:r>
            <a:r>
              <a:rPr kumimoji="1" lang="en-US" altLang="ja-JP" sz="2400" dirty="0" err="1"/>
              <a:t>gdb</a:t>
            </a:r>
            <a:r>
              <a:rPr kumimoji="1" lang="ja-JP" altLang="en-US" sz="2400" dirty="0"/>
              <a:t>などのデバッガを使ってデバッグをするのが一般的だが、もっと原始的なやり方として、</a:t>
            </a:r>
            <a:r>
              <a:rPr lang="en-US" altLang="ja-JP" sz="2400" dirty="0" err="1"/>
              <a:t>printf</a:t>
            </a:r>
            <a:r>
              <a:rPr lang="ja-JP" altLang="en-US" sz="2400" dirty="0"/>
              <a:t>を何カ所かに挿入することによってどの位置で停止したかを突き止めるというやり方もある。その際、停止する場所の範囲を半分ずつ狭めていくと効率がよい。場所が特定されたら、次に何が間違っているのかを考えていくことになる。</a:t>
            </a:r>
          </a:p>
          <a:p>
            <a:endParaRPr lang="en-US" altLang="ja-JP" sz="2400" dirty="0"/>
          </a:p>
          <a:p>
            <a:r>
              <a:rPr lang="en-US" altLang="ja-JP" sz="2400" dirty="0" err="1"/>
              <a:t>printf</a:t>
            </a:r>
            <a:r>
              <a:rPr lang="ja-JP" altLang="en-US" sz="2400" dirty="0"/>
              <a:t>でデバッグする際の注意事項を次のページに記載する。</a:t>
            </a:r>
            <a:endParaRPr lang="en-US" altLang="ja-JP" sz="2400" dirty="0"/>
          </a:p>
        </p:txBody>
      </p:sp>
    </p:spTree>
    <p:extLst>
      <p:ext uri="{BB962C8B-B14F-4D97-AF65-F5344CB8AC3E}">
        <p14:creationId xmlns:p14="http://schemas.microsoft.com/office/powerpoint/2010/main" val="26827955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600" dirty="0" err="1"/>
              <a:t>p</a:t>
            </a:r>
            <a:r>
              <a:rPr kumimoji="1" lang="en-US" altLang="ja-JP" sz="3600" dirty="0" err="1"/>
              <a:t>rintf</a:t>
            </a:r>
            <a:r>
              <a:rPr lang="ja-JP" altLang="en-US" sz="3600" dirty="0"/>
              <a:t>によるデバッグの注意事項</a:t>
            </a:r>
            <a:endParaRPr kumimoji="1" lang="ja-JP" altLang="en-US" sz="3600" dirty="0"/>
          </a:p>
        </p:txBody>
      </p:sp>
      <p:sp>
        <p:nvSpPr>
          <p:cNvPr id="4" name="正方形/長方形 3"/>
          <p:cNvSpPr/>
          <p:nvPr/>
        </p:nvSpPr>
        <p:spPr>
          <a:xfrm>
            <a:off x="755576" y="1772816"/>
            <a:ext cx="7632848" cy="3108543"/>
          </a:xfrm>
          <a:prstGeom prst="rect">
            <a:avLst/>
          </a:prstGeom>
        </p:spPr>
        <p:txBody>
          <a:bodyPr wrap="square">
            <a:spAutoFit/>
          </a:bodyPr>
          <a:lstStyle/>
          <a:p>
            <a:r>
              <a:rPr lang="en-US" altLang="ja-JP" sz="2800" dirty="0" err="1"/>
              <a:t>printf</a:t>
            </a:r>
            <a:r>
              <a:rPr lang="ja-JP" altLang="en-US" sz="2800" dirty="0"/>
              <a:t>が実行されても、すぐ画面に文字が出力されるとは限らず、内部に文字列が溜まったままになる場合がある。対処法としては、</a:t>
            </a:r>
            <a:r>
              <a:rPr lang="en-US" altLang="ja-JP" sz="2800" dirty="0" err="1"/>
              <a:t>printf</a:t>
            </a:r>
            <a:r>
              <a:rPr lang="ja-JP" altLang="en-US" sz="2800"/>
              <a:t>の直後に</a:t>
            </a:r>
            <a:endParaRPr lang="en-US" altLang="ja-JP" sz="2800" dirty="0"/>
          </a:p>
          <a:p>
            <a:r>
              <a:rPr lang="en-US" altLang="ja-JP" sz="2800" dirty="0"/>
              <a:t>        </a:t>
            </a:r>
            <a:r>
              <a:rPr lang="en-US" altLang="ja-JP" sz="2800" dirty="0" err="1"/>
              <a:t>fflush</a:t>
            </a:r>
            <a:r>
              <a:rPr lang="en-US" altLang="ja-JP" sz="2800" dirty="0"/>
              <a:t>(</a:t>
            </a:r>
            <a:r>
              <a:rPr lang="en-US" altLang="ja-JP" sz="2800" dirty="0" err="1"/>
              <a:t>stdout</a:t>
            </a:r>
            <a:r>
              <a:rPr lang="en-US" altLang="ja-JP" sz="2800" dirty="0"/>
              <a:t>);</a:t>
            </a:r>
          </a:p>
          <a:p>
            <a:r>
              <a:rPr lang="ja-JP" altLang="en-US" sz="2800" dirty="0"/>
              <a:t>を入れればよい。これにより、内部に溜まった文字列が（あれば）画面に出てくる。</a:t>
            </a:r>
            <a:endParaRPr lang="en-US" altLang="ja-JP" sz="2800" dirty="0"/>
          </a:p>
          <a:p>
            <a:r>
              <a:rPr lang="ja-JP" altLang="en-US" sz="2800" dirty="0"/>
              <a:t>次のページに具体例を示す。</a:t>
            </a:r>
            <a:endParaRPr lang="en-US" altLang="ja-JP" sz="2800" dirty="0"/>
          </a:p>
        </p:txBody>
      </p:sp>
    </p:spTree>
    <p:extLst>
      <p:ext uri="{BB962C8B-B14F-4D97-AF65-F5344CB8AC3E}">
        <p14:creationId xmlns:p14="http://schemas.microsoft.com/office/powerpoint/2010/main" val="2660235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78098"/>
          </a:xfrm>
        </p:spPr>
        <p:txBody>
          <a:bodyPr>
            <a:normAutofit/>
          </a:bodyPr>
          <a:lstStyle/>
          <a:p>
            <a:r>
              <a:rPr lang="ja-JP" altLang="en-US" dirty="0"/>
              <a:t>例</a:t>
            </a:r>
            <a:endParaRPr kumimoji="1" lang="ja-JP" altLang="en-US" dirty="0"/>
          </a:p>
        </p:txBody>
      </p:sp>
      <p:sp>
        <p:nvSpPr>
          <p:cNvPr id="5" name="正方形/長方形 4"/>
          <p:cNvSpPr/>
          <p:nvPr/>
        </p:nvSpPr>
        <p:spPr>
          <a:xfrm>
            <a:off x="683568" y="1412776"/>
            <a:ext cx="2520280" cy="2308324"/>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printf</a:t>
            </a:r>
            <a:r>
              <a:rPr lang="en-US" altLang="ja-JP" sz="2400" dirty="0"/>
              <a:t> ("</a:t>
            </a:r>
            <a:r>
              <a:rPr lang="en-US" altLang="ja-JP" sz="2400" dirty="0" err="1"/>
              <a:t>abc</a:t>
            </a:r>
            <a:r>
              <a:rPr lang="en-US" altLang="ja-JP" sz="2400" dirty="0"/>
              <a:t>");</a:t>
            </a:r>
          </a:p>
          <a:p>
            <a:r>
              <a:rPr lang="en-US" altLang="ja-JP" sz="2400" dirty="0"/>
              <a:t>  while (1);</a:t>
            </a:r>
          </a:p>
          <a:p>
            <a:r>
              <a:rPr lang="en-US" altLang="ja-JP" sz="2400" dirty="0"/>
              <a:t>  return 0;</a:t>
            </a:r>
          </a:p>
          <a:p>
            <a:r>
              <a:rPr lang="en-US" altLang="ja-JP" sz="2400" dirty="0"/>
              <a:t>}</a:t>
            </a:r>
            <a:endParaRPr lang="ja-JP" altLang="en-US" sz="2400" dirty="0"/>
          </a:p>
        </p:txBody>
      </p:sp>
      <p:sp>
        <p:nvSpPr>
          <p:cNvPr id="6" name="テキスト ボックス 5"/>
          <p:cNvSpPr txBox="1"/>
          <p:nvPr/>
        </p:nvSpPr>
        <p:spPr>
          <a:xfrm>
            <a:off x="3635896" y="1484784"/>
            <a:ext cx="4896544" cy="2308324"/>
          </a:xfrm>
          <a:prstGeom prst="rect">
            <a:avLst/>
          </a:prstGeom>
          <a:noFill/>
        </p:spPr>
        <p:txBody>
          <a:bodyPr wrap="square" rtlCol="0">
            <a:spAutoFit/>
          </a:bodyPr>
          <a:lstStyle/>
          <a:p>
            <a:r>
              <a:rPr lang="ja-JP" altLang="en-US" sz="2400" dirty="0"/>
              <a:t>左のようなプログラムを実行したとき</a:t>
            </a:r>
            <a:r>
              <a:rPr kumimoji="1" lang="ja-JP" altLang="en-US" sz="2400" dirty="0"/>
              <a:t>、</a:t>
            </a:r>
            <a:r>
              <a:rPr kumimoji="1" lang="en-US" altLang="ja-JP" sz="2400" dirty="0" err="1"/>
              <a:t>abc</a:t>
            </a:r>
            <a:r>
              <a:rPr kumimoji="1" lang="ja-JP" altLang="en-US" sz="2400" dirty="0"/>
              <a:t>という文字列が画面に表示されない場合がある。</a:t>
            </a:r>
            <a:r>
              <a:rPr lang="ja-JP" altLang="en-US" sz="2400" dirty="0"/>
              <a:t>そのような場合、</a:t>
            </a:r>
            <a:r>
              <a:rPr lang="en-US" altLang="ja-JP" sz="2400" dirty="0" err="1"/>
              <a:t>fflush</a:t>
            </a:r>
            <a:r>
              <a:rPr lang="en-US" altLang="ja-JP" sz="2400" dirty="0"/>
              <a:t>(</a:t>
            </a:r>
            <a:r>
              <a:rPr lang="en-US" altLang="ja-JP" sz="2400" dirty="0" err="1"/>
              <a:t>stdout</a:t>
            </a:r>
            <a:r>
              <a:rPr lang="en-US" altLang="ja-JP" sz="2400" dirty="0"/>
              <a:t>);</a:t>
            </a:r>
            <a:r>
              <a:rPr lang="ja-JP" altLang="en-US" sz="2400" dirty="0"/>
              <a:t>という関数呼び出しを下のプログラムのように追加すると、強制的に画面に書き出される。</a:t>
            </a:r>
            <a:endParaRPr kumimoji="1" lang="ja-JP" altLang="en-US" sz="2400" dirty="0"/>
          </a:p>
        </p:txBody>
      </p:sp>
      <p:sp>
        <p:nvSpPr>
          <p:cNvPr id="7" name="正方形/長方形 6"/>
          <p:cNvSpPr/>
          <p:nvPr/>
        </p:nvSpPr>
        <p:spPr>
          <a:xfrm>
            <a:off x="683568" y="4005064"/>
            <a:ext cx="2520280" cy="2677656"/>
          </a:xfrm>
          <a:prstGeom prst="rect">
            <a:avLst/>
          </a:prstGeom>
          <a:ln>
            <a:solidFill>
              <a:srgbClr val="000000"/>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printf</a:t>
            </a:r>
            <a:r>
              <a:rPr lang="en-US" altLang="ja-JP" sz="2400" dirty="0"/>
              <a:t> ("</a:t>
            </a:r>
            <a:r>
              <a:rPr lang="en-US" altLang="ja-JP" sz="2400" dirty="0" err="1"/>
              <a:t>abc</a:t>
            </a:r>
            <a:r>
              <a:rPr lang="en-US" altLang="ja-JP" sz="2400" dirty="0"/>
              <a:t>");</a:t>
            </a:r>
          </a:p>
          <a:p>
            <a:r>
              <a:rPr lang="en-US" altLang="ja-JP" sz="2400" dirty="0"/>
              <a:t>  </a:t>
            </a:r>
            <a:r>
              <a:rPr lang="en-US" altLang="ja-JP" sz="2400" dirty="0" err="1"/>
              <a:t>fflush</a:t>
            </a:r>
            <a:r>
              <a:rPr lang="en-US" altLang="ja-JP" sz="2400" dirty="0"/>
              <a:t>(</a:t>
            </a:r>
            <a:r>
              <a:rPr lang="en-US" altLang="ja-JP" sz="2400" dirty="0" err="1"/>
              <a:t>stdout</a:t>
            </a:r>
            <a:r>
              <a:rPr lang="en-US" altLang="ja-JP" sz="2400" dirty="0"/>
              <a:t>);</a:t>
            </a:r>
          </a:p>
          <a:p>
            <a:r>
              <a:rPr lang="en-US" altLang="ja-JP" sz="2400" dirty="0"/>
              <a:t>  while (1);</a:t>
            </a:r>
          </a:p>
          <a:p>
            <a:r>
              <a:rPr lang="en-US" altLang="ja-JP" sz="2400" dirty="0"/>
              <a:t>  return 0;</a:t>
            </a:r>
          </a:p>
          <a:p>
            <a:r>
              <a:rPr lang="en-US" altLang="ja-JP" sz="2400" dirty="0"/>
              <a:t>}</a:t>
            </a:r>
            <a:endParaRPr lang="ja-JP" altLang="en-US" sz="2400" dirty="0"/>
          </a:p>
        </p:txBody>
      </p:sp>
    </p:spTree>
    <p:extLst>
      <p:ext uri="{BB962C8B-B14F-4D97-AF65-F5344CB8AC3E}">
        <p14:creationId xmlns:p14="http://schemas.microsoft.com/office/powerpoint/2010/main" val="3232758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11659"/>
            <a:ext cx="8229600" cy="778098"/>
          </a:xfrm>
        </p:spPr>
        <p:txBody>
          <a:bodyPr/>
          <a:lstStyle/>
          <a:p>
            <a:r>
              <a:rPr kumimoji="1" lang="ja-JP" altLang="en-US"/>
              <a:t>基本課題</a:t>
            </a:r>
            <a:r>
              <a:rPr lang="en-US" altLang="ja-JP" dirty="0"/>
              <a:t>1</a:t>
            </a:r>
            <a:endParaRPr kumimoji="1" lang="ja-JP" altLang="en-US" dirty="0"/>
          </a:p>
        </p:txBody>
      </p:sp>
      <p:sp>
        <p:nvSpPr>
          <p:cNvPr id="3" name="テキスト ボックス 2">
            <a:extLst>
              <a:ext uri="{FF2B5EF4-FFF2-40B4-BE49-F238E27FC236}">
                <a16:creationId xmlns:a16="http://schemas.microsoft.com/office/drawing/2014/main" id="{EAA71403-B6BF-CD42-9363-5924B2194D49}"/>
              </a:ext>
            </a:extLst>
          </p:cNvPr>
          <p:cNvSpPr txBox="1"/>
          <p:nvPr/>
        </p:nvSpPr>
        <p:spPr>
          <a:xfrm>
            <a:off x="827584" y="1537612"/>
            <a:ext cx="7704856" cy="2246769"/>
          </a:xfrm>
          <a:prstGeom prst="rect">
            <a:avLst/>
          </a:prstGeom>
          <a:noFill/>
        </p:spPr>
        <p:txBody>
          <a:bodyPr wrap="square" rtlCol="0">
            <a:spAutoFit/>
          </a:bodyPr>
          <a:lstStyle/>
          <a:p>
            <a:r>
              <a:rPr kumimoji="1" lang="ja-JP" altLang="en-US" sz="2800"/>
              <a:t>第</a:t>
            </a:r>
            <a:r>
              <a:rPr kumimoji="1" lang="en-US" altLang="ja-JP" sz="2800" dirty="0"/>
              <a:t>4</a:t>
            </a:r>
            <a:r>
              <a:rPr kumimoji="1" lang="ja-JP" altLang="en-US" sz="2800"/>
              <a:t>回基本課題</a:t>
            </a:r>
            <a:r>
              <a:rPr kumimoji="1" lang="en-US" altLang="ja-JP" sz="2800" dirty="0"/>
              <a:t>1</a:t>
            </a:r>
            <a:r>
              <a:rPr kumimoji="1" lang="ja-JP" altLang="en-US" sz="2800"/>
              <a:t>のプログラムについて、成績の配列及その長さを引数に取り、</a:t>
            </a:r>
            <a:r>
              <a:rPr kumimoji="1" lang="en-US" altLang="ja-JP" sz="2800" dirty="0"/>
              <a:t>80</a:t>
            </a:r>
            <a:r>
              <a:rPr kumimoji="1" lang="ja-JP" altLang="en-US" sz="2800"/>
              <a:t>点以上の人数を返す関数</a:t>
            </a:r>
            <a:r>
              <a:rPr kumimoji="1" lang="en-US" altLang="ja-JP" sz="2800" dirty="0" err="1"/>
              <a:t>numOfGradeA</a:t>
            </a:r>
            <a:r>
              <a:rPr kumimoji="1" lang="ja-JP" altLang="en-US" sz="2800"/>
              <a:t>を以下の形で定義し、それを呼び出す形で書き直せ。</a:t>
            </a:r>
            <a:endParaRPr lang="en-US" altLang="ja-JP" sz="2800" dirty="0"/>
          </a:p>
          <a:p>
            <a:r>
              <a:rPr lang="en" altLang="ja-JP" sz="2800" dirty="0"/>
              <a:t>  int </a:t>
            </a:r>
            <a:r>
              <a:rPr lang="en" altLang="ja-JP" sz="2800" dirty="0" err="1"/>
              <a:t>numOfGradeA</a:t>
            </a:r>
            <a:r>
              <a:rPr lang="en" altLang="ja-JP" sz="2800" dirty="0"/>
              <a:t> (int * </a:t>
            </a:r>
            <a:r>
              <a:rPr lang="en" altLang="ja-JP" sz="2800" dirty="0" err="1"/>
              <a:t>seiseki</a:t>
            </a:r>
            <a:r>
              <a:rPr lang="en" altLang="ja-JP" sz="2800" dirty="0"/>
              <a:t>, int length) { … }</a:t>
            </a:r>
          </a:p>
        </p:txBody>
      </p:sp>
      <p:sp>
        <p:nvSpPr>
          <p:cNvPr id="5" name="正方形/長方形 4">
            <a:extLst>
              <a:ext uri="{FF2B5EF4-FFF2-40B4-BE49-F238E27FC236}">
                <a16:creationId xmlns:a16="http://schemas.microsoft.com/office/drawing/2014/main" id="{0F72BD00-0AC2-BD41-9EED-F1767A3D5396}"/>
              </a:ext>
            </a:extLst>
          </p:cNvPr>
          <p:cNvSpPr/>
          <p:nvPr/>
        </p:nvSpPr>
        <p:spPr>
          <a:xfrm>
            <a:off x="971600" y="4132237"/>
            <a:ext cx="4572000" cy="1384995"/>
          </a:xfrm>
          <a:prstGeom prst="rect">
            <a:avLst/>
          </a:prstGeom>
          <a:ln>
            <a:solidFill>
              <a:schemeClr val="tx1"/>
            </a:solidFill>
          </a:ln>
        </p:spPr>
        <p:txBody>
          <a:bodyPr>
            <a:spAutoFit/>
          </a:bodyPr>
          <a:lstStyle/>
          <a:p>
            <a:r>
              <a:rPr lang="en-US" altLang="ja-JP" sz="2800" dirty="0"/>
              <a:t>[</a:t>
            </a:r>
            <a:r>
              <a:rPr lang="ja-JP" altLang="ja-JP" sz="2800"/>
              <a:t>実行例</a:t>
            </a:r>
            <a:r>
              <a:rPr lang="en-US" altLang="ja-JP" sz="2800" dirty="0"/>
              <a:t>]</a:t>
            </a:r>
          </a:p>
          <a:p>
            <a:r>
              <a:rPr lang="en" altLang="ja-JP" sz="2800" dirty="0"/>
              <a:t>% ./</a:t>
            </a:r>
            <a:r>
              <a:rPr lang="en" altLang="ja-JP" sz="2800" dirty="0" err="1"/>
              <a:t>a.out</a:t>
            </a:r>
            <a:r>
              <a:rPr lang="en" altLang="ja-JP" sz="2800" dirty="0"/>
              <a:t> &lt; </a:t>
            </a:r>
            <a:r>
              <a:rPr lang="en" altLang="ja-JP" sz="2800" dirty="0" err="1"/>
              <a:t>seiseki.txt</a:t>
            </a:r>
            <a:endParaRPr lang="en" altLang="ja-JP" sz="2800" dirty="0"/>
          </a:p>
          <a:p>
            <a:r>
              <a:rPr lang="en" altLang="ja-JP" sz="2800" dirty="0"/>
              <a:t>80</a:t>
            </a:r>
            <a:r>
              <a:rPr lang="ja-JP" altLang="en-US" sz="2800"/>
              <a:t>点以上の人は</a:t>
            </a:r>
            <a:r>
              <a:rPr lang="en-US" altLang="ja-JP" sz="2800" dirty="0"/>
              <a:t>81</a:t>
            </a:r>
            <a:r>
              <a:rPr lang="ja-JP" altLang="en-US" sz="2800"/>
              <a:t>人です。</a:t>
            </a:r>
          </a:p>
        </p:txBody>
      </p:sp>
    </p:spTree>
    <p:extLst>
      <p:ext uri="{BB962C8B-B14F-4D97-AF65-F5344CB8AC3E}">
        <p14:creationId xmlns:p14="http://schemas.microsoft.com/office/powerpoint/2010/main" val="1808047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11659"/>
            <a:ext cx="8229600" cy="778098"/>
          </a:xfrm>
        </p:spPr>
        <p:txBody>
          <a:bodyPr/>
          <a:lstStyle/>
          <a:p>
            <a:r>
              <a:rPr kumimoji="1" lang="ja-JP" altLang="en-US"/>
              <a:t>基本課題</a:t>
            </a:r>
            <a:r>
              <a:rPr kumimoji="1" lang="en-US" altLang="ja-JP" dirty="0"/>
              <a:t>2</a:t>
            </a:r>
            <a:endParaRPr kumimoji="1" lang="ja-JP" altLang="en-US" dirty="0"/>
          </a:p>
        </p:txBody>
      </p:sp>
      <p:sp>
        <p:nvSpPr>
          <p:cNvPr id="3" name="テキスト ボックス 2">
            <a:extLst>
              <a:ext uri="{FF2B5EF4-FFF2-40B4-BE49-F238E27FC236}">
                <a16:creationId xmlns:a16="http://schemas.microsoft.com/office/drawing/2014/main" id="{EAA71403-B6BF-CD42-9363-5924B2194D49}"/>
              </a:ext>
            </a:extLst>
          </p:cNvPr>
          <p:cNvSpPr txBox="1"/>
          <p:nvPr/>
        </p:nvSpPr>
        <p:spPr>
          <a:xfrm>
            <a:off x="827584" y="1537612"/>
            <a:ext cx="7704856" cy="2246769"/>
          </a:xfrm>
          <a:prstGeom prst="rect">
            <a:avLst/>
          </a:prstGeom>
          <a:noFill/>
        </p:spPr>
        <p:txBody>
          <a:bodyPr wrap="square" rtlCol="0">
            <a:spAutoFit/>
          </a:bodyPr>
          <a:lstStyle/>
          <a:p>
            <a:r>
              <a:rPr kumimoji="1" lang="ja-JP" altLang="en-US" sz="2800"/>
              <a:t>第</a:t>
            </a:r>
            <a:r>
              <a:rPr kumimoji="1" lang="en-US" altLang="ja-JP" sz="2800" dirty="0"/>
              <a:t>4</a:t>
            </a:r>
            <a:r>
              <a:rPr kumimoji="1" lang="ja-JP" altLang="en-US" sz="2800"/>
              <a:t>回基本課題</a:t>
            </a:r>
            <a:r>
              <a:rPr lang="en-US" altLang="ja-JP" sz="2800" dirty="0"/>
              <a:t>2</a:t>
            </a:r>
            <a:r>
              <a:rPr kumimoji="1" lang="ja-JP" altLang="en-US" sz="2800"/>
              <a:t>のプログラムについて、成績の配列及その長さを引数に取り、平均点を</a:t>
            </a:r>
            <a:r>
              <a:rPr kumimoji="1" lang="en-US" altLang="ja-JP" sz="2800" dirty="0"/>
              <a:t>double</a:t>
            </a:r>
            <a:r>
              <a:rPr kumimoji="1" lang="ja-JP" altLang="en-US" sz="2800"/>
              <a:t>型で返す関数</a:t>
            </a:r>
            <a:r>
              <a:rPr kumimoji="1" lang="en-US" altLang="ja-JP" sz="2800" dirty="0"/>
              <a:t>average</a:t>
            </a:r>
            <a:r>
              <a:rPr kumimoji="1" lang="ja-JP" altLang="en-US" sz="2800"/>
              <a:t>を以下の形で定義し、それを呼び出す形で書き直せ。</a:t>
            </a:r>
            <a:endParaRPr lang="en-US" altLang="ja-JP" sz="2800" dirty="0"/>
          </a:p>
          <a:p>
            <a:r>
              <a:rPr lang="en" altLang="ja-JP" sz="2800" dirty="0"/>
              <a:t>  double average (int * </a:t>
            </a:r>
            <a:r>
              <a:rPr lang="en" altLang="ja-JP" sz="2800" dirty="0" err="1"/>
              <a:t>seiseki</a:t>
            </a:r>
            <a:r>
              <a:rPr lang="en" altLang="ja-JP" sz="2800" dirty="0"/>
              <a:t>, int length) { … }</a:t>
            </a:r>
          </a:p>
        </p:txBody>
      </p:sp>
      <p:sp>
        <p:nvSpPr>
          <p:cNvPr id="6" name="正方形/長方形 5">
            <a:extLst>
              <a:ext uri="{FF2B5EF4-FFF2-40B4-BE49-F238E27FC236}">
                <a16:creationId xmlns:a16="http://schemas.microsoft.com/office/drawing/2014/main" id="{FBBE65CB-CBA5-3547-8386-0D50717CA9FB}"/>
              </a:ext>
            </a:extLst>
          </p:cNvPr>
          <p:cNvSpPr/>
          <p:nvPr/>
        </p:nvSpPr>
        <p:spPr>
          <a:xfrm>
            <a:off x="899592" y="4293096"/>
            <a:ext cx="4572000" cy="1384995"/>
          </a:xfrm>
          <a:prstGeom prst="rect">
            <a:avLst/>
          </a:prstGeom>
          <a:ln>
            <a:solidFill>
              <a:schemeClr val="tx1"/>
            </a:solidFill>
          </a:ln>
        </p:spPr>
        <p:txBody>
          <a:bodyPr>
            <a:spAutoFit/>
          </a:bodyPr>
          <a:lstStyle/>
          <a:p>
            <a:r>
              <a:rPr lang="en-US" altLang="ja-JP" sz="2800" dirty="0"/>
              <a:t>[</a:t>
            </a:r>
            <a:r>
              <a:rPr lang="ja-JP" altLang="en-US" sz="2800"/>
              <a:t>実行例</a:t>
            </a:r>
            <a:r>
              <a:rPr lang="en-US" altLang="ja-JP" sz="2800" dirty="0"/>
              <a:t>]</a:t>
            </a:r>
          </a:p>
          <a:p>
            <a:r>
              <a:rPr lang="en-US" altLang="ja-JP" sz="2800" dirty="0"/>
              <a:t>% ./</a:t>
            </a:r>
            <a:r>
              <a:rPr lang="en-US" altLang="ja-JP" sz="2800" dirty="0" err="1"/>
              <a:t>a.out</a:t>
            </a:r>
            <a:r>
              <a:rPr lang="en-US" altLang="ja-JP" sz="2800" dirty="0"/>
              <a:t> &lt; </a:t>
            </a:r>
            <a:r>
              <a:rPr lang="en-US" altLang="ja-JP" sz="2800" dirty="0" err="1"/>
              <a:t>seiseki.txt</a:t>
            </a:r>
            <a:endParaRPr lang="en-US" altLang="ja-JP" sz="2800" dirty="0"/>
          </a:p>
          <a:p>
            <a:r>
              <a:rPr lang="ja-JP" altLang="en-US" sz="2800"/>
              <a:t>平均点は</a:t>
            </a:r>
            <a:r>
              <a:rPr lang="en-US" altLang="ja-JP" sz="2800" dirty="0"/>
              <a:t>82.70</a:t>
            </a:r>
            <a:r>
              <a:rPr lang="ja-JP" altLang="en-US" sz="2800"/>
              <a:t>点です。</a:t>
            </a:r>
          </a:p>
        </p:txBody>
      </p:sp>
    </p:spTree>
    <p:extLst>
      <p:ext uri="{BB962C8B-B14F-4D97-AF65-F5344CB8AC3E}">
        <p14:creationId xmlns:p14="http://schemas.microsoft.com/office/powerpoint/2010/main" val="2553932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725470"/>
          </a:xfrm>
        </p:spPr>
        <p:txBody>
          <a:bodyPr>
            <a:normAutofit fontScale="90000"/>
          </a:bodyPr>
          <a:lstStyle/>
          <a:p>
            <a:r>
              <a:rPr lang="ja-JP" altLang="en-US"/>
              <a:t>発展</a:t>
            </a:r>
            <a:r>
              <a:rPr kumimoji="1" lang="ja-JP" altLang="en-US"/>
              <a:t>課題</a:t>
            </a:r>
            <a:r>
              <a:rPr kumimoji="1" lang="en-US" altLang="ja-JP" dirty="0"/>
              <a:t>1</a:t>
            </a:r>
            <a:endParaRPr kumimoji="1" lang="ja-JP" altLang="en-US" dirty="0"/>
          </a:p>
        </p:txBody>
      </p:sp>
      <p:sp>
        <p:nvSpPr>
          <p:cNvPr id="4" name="テキスト ボックス 3"/>
          <p:cNvSpPr txBox="1"/>
          <p:nvPr/>
        </p:nvSpPr>
        <p:spPr>
          <a:xfrm>
            <a:off x="457200" y="836712"/>
            <a:ext cx="8507288" cy="5940088"/>
          </a:xfrm>
          <a:prstGeom prst="rect">
            <a:avLst/>
          </a:prstGeom>
          <a:noFill/>
        </p:spPr>
        <p:txBody>
          <a:bodyPr wrap="square" rtlCol="0">
            <a:spAutoFit/>
          </a:bodyPr>
          <a:lstStyle/>
          <a:p>
            <a:r>
              <a:rPr lang="en-US" altLang="ja-JP" sz="2000" dirty="0"/>
              <a:t>2</a:t>
            </a:r>
            <a:r>
              <a:rPr lang="ja-JP" altLang="en-US" sz="2000"/>
              <a:t>つの</a:t>
            </a:r>
            <a:r>
              <a:rPr lang="en-US" altLang="ja-JP" sz="2000" dirty="0"/>
              <a:t>n</a:t>
            </a:r>
            <a:r>
              <a:rPr lang="ja-JP" altLang="en-US" sz="2000"/>
              <a:t>次元実数値ベクトル</a:t>
            </a:r>
            <a:r>
              <a:rPr lang="ja-JP" altLang="en-US" sz="2000" dirty="0"/>
              <a:t>の</a:t>
            </a:r>
            <a:r>
              <a:rPr lang="ja-JP" altLang="en-US" sz="2000"/>
              <a:t>内積を求める</a:t>
            </a:r>
            <a:r>
              <a:rPr lang="ja-JP" altLang="en-US" sz="2000" dirty="0"/>
              <a:t>関数</a:t>
            </a:r>
            <a:r>
              <a:rPr lang="en-US" altLang="ja-JP" sz="2000" dirty="0" err="1"/>
              <a:t>innerProd</a:t>
            </a:r>
            <a:r>
              <a:rPr lang="ja-JP" altLang="en-US" sz="2000" dirty="0"/>
              <a:t>を定義せよ。</a:t>
            </a:r>
            <a:r>
              <a:rPr lang="ja-JP" altLang="en-US" sz="2000"/>
              <a:t>ただし、</a:t>
            </a:r>
            <a:r>
              <a:rPr lang="en-US" altLang="ja-JP" sz="2000" dirty="0"/>
              <a:t>n</a:t>
            </a:r>
            <a:r>
              <a:rPr lang="ja-JP" altLang="en-US" sz="2000"/>
              <a:t>次元</a:t>
            </a:r>
            <a:r>
              <a:rPr lang="ja-JP" altLang="en-US" sz="2000" dirty="0"/>
              <a:t>ベクトルは</a:t>
            </a:r>
            <a:r>
              <a:rPr lang="ja-JP" altLang="en-US" sz="2000"/>
              <a:t>、長さ</a:t>
            </a:r>
            <a:r>
              <a:rPr lang="en-US" altLang="ja-JP" sz="2000" dirty="0"/>
              <a:t>n</a:t>
            </a:r>
            <a:r>
              <a:rPr lang="ja-JP" altLang="en-US" sz="2000"/>
              <a:t>の</a:t>
            </a:r>
            <a:r>
              <a:rPr lang="en-US" altLang="ja-JP" sz="2000" dirty="0"/>
              <a:t>double</a:t>
            </a:r>
            <a:r>
              <a:rPr lang="ja-JP" altLang="en-US" sz="2000"/>
              <a:t>型</a:t>
            </a:r>
            <a:r>
              <a:rPr lang="ja-JP" altLang="en-US" sz="2000" dirty="0"/>
              <a:t>の配列で表すものとする。関数</a:t>
            </a:r>
            <a:r>
              <a:rPr lang="en-US" altLang="ja-JP" sz="2000" dirty="0" err="1"/>
              <a:t>innerProd</a:t>
            </a:r>
            <a:r>
              <a:rPr lang="en-US" altLang="ja-JP" sz="2000" dirty="0"/>
              <a:t> </a:t>
            </a:r>
            <a:r>
              <a:rPr lang="ja-JP" altLang="en-US" sz="2000" dirty="0"/>
              <a:t>を、配列の先頭要素へ</a:t>
            </a:r>
            <a:r>
              <a:rPr lang="ja-JP" altLang="en-US" sz="2000"/>
              <a:t>のポインタ</a:t>
            </a:r>
            <a:r>
              <a:rPr lang="en-US" altLang="ja-JP" sz="2000" dirty="0"/>
              <a:t>2</a:t>
            </a:r>
            <a:r>
              <a:rPr lang="ja-JP" altLang="en-US" sz="2000"/>
              <a:t>つと</a:t>
            </a:r>
            <a:r>
              <a:rPr lang="ja-JP" altLang="en-US" sz="2000" dirty="0"/>
              <a:t>、配列の長さ</a:t>
            </a:r>
            <a:r>
              <a:rPr lang="en-US" altLang="ja-JP" sz="2000" dirty="0"/>
              <a:t>(</a:t>
            </a:r>
            <a:r>
              <a:rPr lang="en-US" altLang="ja-JP" sz="2000" dirty="0" err="1"/>
              <a:t>int</a:t>
            </a:r>
            <a:r>
              <a:rPr lang="en-US" altLang="ja-JP" sz="2000" dirty="0"/>
              <a:t> </a:t>
            </a:r>
            <a:r>
              <a:rPr lang="ja-JP" altLang="en-US" sz="2000" dirty="0"/>
              <a:t>型</a:t>
            </a:r>
            <a:r>
              <a:rPr lang="en-US" altLang="ja-JP" sz="2000" dirty="0"/>
              <a:t>)</a:t>
            </a:r>
            <a:r>
              <a:rPr lang="ja-JP" altLang="en-US" sz="2000" dirty="0"/>
              <a:t>を引数にとり、結果を</a:t>
            </a:r>
            <a:r>
              <a:rPr lang="en-US" altLang="ja-JP" sz="2000" dirty="0"/>
              <a:t>double</a:t>
            </a:r>
            <a:r>
              <a:rPr lang="ja-JP" altLang="en-US" sz="2000" dirty="0"/>
              <a:t>型の値で返す関数として定義せよ。</a:t>
            </a:r>
            <a:endParaRPr lang="fr-FR" altLang="ja-JP" sz="2000" dirty="0"/>
          </a:p>
          <a:p>
            <a:r>
              <a:rPr lang="ja-JP" altLang="en-US" sz="2000" dirty="0"/>
              <a:t>    </a:t>
            </a:r>
            <a:r>
              <a:rPr lang="fr-FR" altLang="ja-JP" sz="2000" dirty="0"/>
              <a:t>double innerProd (double *a, double *b, int size) {</a:t>
            </a:r>
            <a:r>
              <a:rPr lang="en-US" altLang="ja-JP" sz="2000" dirty="0"/>
              <a:t>   …  }</a:t>
            </a:r>
            <a:r>
              <a:rPr lang="fr-FR" altLang="ja-JP" sz="2000" dirty="0"/>
              <a:t> </a:t>
            </a:r>
          </a:p>
          <a:p>
            <a:r>
              <a:rPr lang="fr-FR" altLang="ja-JP" sz="2000" dirty="0"/>
              <a:t>main</a:t>
            </a:r>
            <a:r>
              <a:rPr lang="ja-JP" altLang="en-US" sz="2000" dirty="0"/>
              <a:t>関数で</a:t>
            </a:r>
            <a:r>
              <a:rPr lang="en-US" altLang="ja-JP" sz="2000" dirty="0"/>
              <a:t>2</a:t>
            </a:r>
            <a:r>
              <a:rPr lang="ja-JP" altLang="en-US" sz="2000"/>
              <a:t>つの</a:t>
            </a:r>
            <a:r>
              <a:rPr lang="en-US" altLang="ja-JP" sz="2000" dirty="0"/>
              <a:t>3</a:t>
            </a:r>
            <a:r>
              <a:rPr lang="ja-JP" altLang="en-US" sz="2000"/>
              <a:t>次元実数値ベクトルを長さ</a:t>
            </a:r>
            <a:r>
              <a:rPr lang="en-US" altLang="ja-JP" sz="2000" dirty="0"/>
              <a:t>3</a:t>
            </a:r>
            <a:r>
              <a:rPr lang="ja-JP" altLang="en-US" sz="2000"/>
              <a:t>の配列</a:t>
            </a:r>
            <a:r>
              <a:rPr lang="en-US" altLang="ja-JP" sz="2000" dirty="0" err="1"/>
              <a:t>a,b</a:t>
            </a:r>
            <a:r>
              <a:rPr lang="ja-JP" altLang="en-US" sz="2000"/>
              <a:t>で表し、各要素をキーボードから取得し、</a:t>
            </a:r>
            <a:r>
              <a:rPr lang="en-US" altLang="ja-JP" sz="2000" dirty="0" err="1"/>
              <a:t>innerProd</a:t>
            </a:r>
            <a:r>
              <a:rPr lang="ja-JP" altLang="en-US" sz="2000" dirty="0"/>
              <a:t>関数</a:t>
            </a:r>
            <a:r>
              <a:rPr lang="ja-JP" altLang="en-US" sz="2000"/>
              <a:t>を呼び出して結果を以下のように小数点以下</a:t>
            </a:r>
            <a:r>
              <a:rPr lang="en-US" altLang="ja-JP" sz="2000" dirty="0"/>
              <a:t>2</a:t>
            </a:r>
            <a:r>
              <a:rPr lang="ja-JP" altLang="en-US" sz="2000"/>
              <a:t>桁まで表示すること。</a:t>
            </a:r>
            <a:endParaRPr lang="en-US" altLang="ja-JP" sz="2000" dirty="0"/>
          </a:p>
          <a:p>
            <a:r>
              <a:rPr lang="en-US" altLang="ja-JP" sz="2000" dirty="0"/>
              <a:t>[</a:t>
            </a:r>
            <a:r>
              <a:rPr lang="ja-JP" altLang="en-US" sz="2000"/>
              <a:t>実行例</a:t>
            </a:r>
            <a:r>
              <a:rPr lang="en-US" altLang="ja-JP" sz="2000" dirty="0"/>
              <a:t>]</a:t>
            </a:r>
          </a:p>
          <a:p>
            <a:r>
              <a:rPr lang="fr-FR" altLang="ja-JP" sz="2000" dirty="0"/>
              <a:t>a[0] = </a:t>
            </a:r>
            <a:r>
              <a:rPr lang="fr-FR" altLang="ja-JP" sz="2000" dirty="0">
                <a:solidFill>
                  <a:srgbClr val="FF0000"/>
                </a:solidFill>
              </a:rPr>
              <a:t>1.1</a:t>
            </a:r>
          </a:p>
          <a:p>
            <a:r>
              <a:rPr lang="fr-FR" altLang="ja-JP" sz="2000" dirty="0"/>
              <a:t>a[1] = </a:t>
            </a:r>
            <a:r>
              <a:rPr lang="fr-FR" altLang="ja-JP" sz="2000" dirty="0">
                <a:solidFill>
                  <a:srgbClr val="FF0000"/>
                </a:solidFill>
              </a:rPr>
              <a:t>1.2</a:t>
            </a:r>
          </a:p>
          <a:p>
            <a:r>
              <a:rPr lang="fr-FR" altLang="ja-JP" sz="2000" dirty="0"/>
              <a:t>a[2] = </a:t>
            </a:r>
            <a:r>
              <a:rPr lang="fr-FR" altLang="ja-JP" sz="2000" dirty="0">
                <a:solidFill>
                  <a:srgbClr val="FF0000"/>
                </a:solidFill>
              </a:rPr>
              <a:t>1.3</a:t>
            </a:r>
          </a:p>
          <a:p>
            <a:r>
              <a:rPr lang="fr-FR" altLang="ja-JP" sz="2000" dirty="0"/>
              <a:t>b[0] = </a:t>
            </a:r>
            <a:r>
              <a:rPr lang="fr-FR" altLang="ja-JP" sz="2000" dirty="0">
                <a:solidFill>
                  <a:srgbClr val="FF0000"/>
                </a:solidFill>
              </a:rPr>
              <a:t>2.1</a:t>
            </a:r>
          </a:p>
          <a:p>
            <a:r>
              <a:rPr lang="fr-FR" altLang="ja-JP" sz="2000" dirty="0"/>
              <a:t>b[1] = </a:t>
            </a:r>
            <a:r>
              <a:rPr lang="fr-FR" altLang="ja-JP" sz="2000" dirty="0">
                <a:solidFill>
                  <a:srgbClr val="FF0000"/>
                </a:solidFill>
              </a:rPr>
              <a:t>2.2</a:t>
            </a:r>
          </a:p>
          <a:p>
            <a:r>
              <a:rPr lang="fr-FR" altLang="ja-JP" sz="2000" dirty="0"/>
              <a:t>b[2] = </a:t>
            </a:r>
            <a:r>
              <a:rPr lang="fr-FR" altLang="ja-JP" sz="2000" dirty="0">
                <a:solidFill>
                  <a:srgbClr val="FF0000"/>
                </a:solidFill>
              </a:rPr>
              <a:t>2.3</a:t>
            </a:r>
          </a:p>
          <a:p>
            <a:r>
              <a:rPr lang="fr-FR" altLang="ja-JP" sz="2000" dirty="0"/>
              <a:t>a</a:t>
            </a:r>
            <a:r>
              <a:rPr lang="ja-JP" altLang="en-US" sz="2000" dirty="0"/>
              <a:t>と</a:t>
            </a:r>
            <a:r>
              <a:rPr lang="fr-FR" altLang="ja-JP" sz="2000" dirty="0"/>
              <a:t>b</a:t>
            </a:r>
            <a:r>
              <a:rPr lang="ja-JP" altLang="en-US" sz="2000" dirty="0"/>
              <a:t>の内積</a:t>
            </a:r>
            <a:r>
              <a:rPr lang="ja-JP" altLang="en-US" sz="2000"/>
              <a:t>は</a:t>
            </a:r>
            <a:r>
              <a:rPr lang="en-US" altLang="ja-JP" sz="2000" dirty="0"/>
              <a:t>7.94</a:t>
            </a:r>
            <a:r>
              <a:rPr lang="ja-JP" altLang="en-US" sz="2000"/>
              <a:t>です</a:t>
            </a:r>
            <a:r>
              <a:rPr lang="ja-JP" altLang="en-US" sz="2000" dirty="0"/>
              <a:t>。</a:t>
            </a:r>
          </a:p>
          <a:p>
            <a:r>
              <a:rPr lang="ja-JP" altLang="en-US" sz="2000" dirty="0"/>
              <a:t>（補足）関数</a:t>
            </a:r>
            <a:r>
              <a:rPr lang="en-US" altLang="ja-JP" sz="2000" dirty="0" err="1"/>
              <a:t>innerProd</a:t>
            </a:r>
            <a:r>
              <a:rPr lang="ja-JP" altLang="en-US" sz="2000" dirty="0"/>
              <a:t>の仮引数の</a:t>
            </a:r>
            <a:r>
              <a:rPr lang="en-US" altLang="ja-JP" sz="2000" dirty="0"/>
              <a:t>double *a, double *b</a:t>
            </a:r>
            <a:r>
              <a:rPr lang="ja-JP" altLang="en-US" sz="2000" dirty="0"/>
              <a:t>の部分は</a:t>
            </a:r>
            <a:r>
              <a:rPr lang="fr-FR" altLang="ja-JP" sz="2000" dirty="0"/>
              <a:t>double a[ ], double b[ ]</a:t>
            </a:r>
            <a:r>
              <a:rPr lang="ja-JP" altLang="en-US" sz="2000" dirty="0"/>
              <a:t>と書いても同じ意味で</a:t>
            </a:r>
            <a:r>
              <a:rPr lang="ja-JP" altLang="en-US" sz="2000"/>
              <a:t>ある。</a:t>
            </a:r>
            <a:endParaRPr lang="en-US" altLang="ja-JP" sz="2000" dirty="0"/>
          </a:p>
          <a:p>
            <a:r>
              <a:rPr lang="ja-JP" altLang="en-US" sz="2000"/>
              <a:t>（補足）</a:t>
            </a:r>
            <a:r>
              <a:rPr lang="en-US" altLang="ja-JP" sz="2000" dirty="0" err="1"/>
              <a:t>scanf</a:t>
            </a:r>
            <a:r>
              <a:rPr lang="ja-JP" altLang="en-US" sz="2000"/>
              <a:t>での</a:t>
            </a:r>
            <a:r>
              <a:rPr lang="en-US" altLang="ja-JP" sz="2000" dirty="0"/>
              <a:t>double</a:t>
            </a:r>
            <a:r>
              <a:rPr lang="ja-JP" altLang="en-US" sz="2000"/>
              <a:t>型の読み取りの変換指定子は</a:t>
            </a:r>
            <a:r>
              <a:rPr lang="en-US" altLang="ja-JP" sz="2000" dirty="0"/>
              <a:t>%</a:t>
            </a:r>
            <a:r>
              <a:rPr lang="en-US" altLang="ja-JP" sz="2000" dirty="0" err="1"/>
              <a:t>lf</a:t>
            </a:r>
            <a:r>
              <a:rPr lang="ja-JP" altLang="en-US" sz="2000"/>
              <a:t>を使ってください。</a:t>
            </a:r>
            <a:endParaRPr lang="fr-FR" altLang="ja-JP" sz="2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12442"/>
            <a:ext cx="8229600" cy="720080"/>
          </a:xfrm>
        </p:spPr>
        <p:txBody>
          <a:bodyPr>
            <a:normAutofit fontScale="90000"/>
          </a:bodyPr>
          <a:lstStyle/>
          <a:p>
            <a:r>
              <a:rPr lang="ja-JP" altLang="en-US"/>
              <a:t>発展</a:t>
            </a:r>
            <a:r>
              <a:rPr kumimoji="1" lang="ja-JP" altLang="en-US"/>
              <a:t>課題</a:t>
            </a:r>
            <a:r>
              <a:rPr kumimoji="1" lang="en-US" altLang="ja-JP" dirty="0"/>
              <a:t>2</a:t>
            </a:r>
            <a:endParaRPr kumimoji="1" lang="ja-JP" altLang="en-US" dirty="0"/>
          </a:p>
        </p:txBody>
      </p:sp>
      <p:sp>
        <p:nvSpPr>
          <p:cNvPr id="5" name="正方形/長方形 4"/>
          <p:cNvSpPr/>
          <p:nvPr/>
        </p:nvSpPr>
        <p:spPr>
          <a:xfrm>
            <a:off x="586772" y="1124744"/>
            <a:ext cx="7970456" cy="5632311"/>
          </a:xfrm>
          <a:prstGeom prst="rect">
            <a:avLst/>
          </a:prstGeom>
        </p:spPr>
        <p:txBody>
          <a:bodyPr wrap="square">
            <a:spAutoFit/>
          </a:bodyPr>
          <a:lstStyle/>
          <a:p>
            <a:r>
              <a:rPr lang="en-US" altLang="ja-JP" sz="2000" dirty="0" err="1"/>
              <a:t>int</a:t>
            </a:r>
            <a:r>
              <a:rPr lang="en-US" altLang="ja-JP" sz="2000" dirty="0"/>
              <a:t> </a:t>
            </a:r>
            <a:r>
              <a:rPr lang="ja-JP" altLang="en-US" sz="2000" dirty="0"/>
              <a:t>型</a:t>
            </a:r>
            <a:r>
              <a:rPr lang="ja-JP" altLang="en-US" sz="2000"/>
              <a:t>の配列中の最小値を求める関数</a:t>
            </a:r>
            <a:r>
              <a:rPr lang="en-US" altLang="ja-JP" sz="2000" dirty="0"/>
              <a:t>min</a:t>
            </a:r>
            <a:r>
              <a:rPr lang="ja-JP" altLang="en-US" sz="2000"/>
              <a:t>を以下</a:t>
            </a:r>
            <a:r>
              <a:rPr lang="ja-JP" altLang="en-US" sz="2000" dirty="0"/>
              <a:t>の形で定義せよ。</a:t>
            </a:r>
          </a:p>
          <a:p>
            <a:r>
              <a:rPr lang="en-US" altLang="ja-JP" sz="2000" dirty="0"/>
              <a:t>    int min (int *p, int size) {   …   }</a:t>
            </a:r>
          </a:p>
          <a:p>
            <a:r>
              <a:rPr lang="ja-JP" altLang="en-US" sz="2000"/>
              <a:t>関数</a:t>
            </a:r>
            <a:r>
              <a:rPr lang="en-US" altLang="ja-JP" sz="2000" dirty="0"/>
              <a:t>min</a:t>
            </a:r>
            <a:r>
              <a:rPr lang="ja-JP" altLang="en-US" sz="2000"/>
              <a:t>は</a:t>
            </a:r>
            <a:r>
              <a:rPr lang="ja-JP" altLang="en-US" sz="2000" dirty="0"/>
              <a:t>、配列の先頭要素へのポインタ</a:t>
            </a:r>
            <a:r>
              <a:rPr lang="en-US" altLang="ja-JP" sz="2000" dirty="0"/>
              <a:t>p, </a:t>
            </a:r>
            <a:r>
              <a:rPr lang="ja-JP" altLang="en-US" sz="2000" dirty="0"/>
              <a:t>配列の</a:t>
            </a:r>
            <a:r>
              <a:rPr lang="ja-JP" altLang="en-US" sz="2000"/>
              <a:t>要素数</a:t>
            </a:r>
            <a:r>
              <a:rPr lang="en-US" altLang="ja-JP" sz="2000" dirty="0"/>
              <a:t>size</a:t>
            </a:r>
            <a:r>
              <a:rPr lang="ja-JP" altLang="en-US" sz="2000"/>
              <a:t>の</a:t>
            </a:r>
            <a:r>
              <a:rPr lang="en-US" altLang="ja-JP" sz="2000" dirty="0"/>
              <a:t>2</a:t>
            </a:r>
            <a:r>
              <a:rPr lang="ja-JP" altLang="en-US" sz="2000"/>
              <a:t>つ</a:t>
            </a:r>
            <a:r>
              <a:rPr lang="ja-JP" altLang="en-US" sz="2000" dirty="0"/>
              <a:t>を引数として</a:t>
            </a:r>
            <a:r>
              <a:rPr lang="ja-JP" altLang="en-US" sz="2000"/>
              <a:t>受け取り、最小値を</a:t>
            </a:r>
            <a:r>
              <a:rPr lang="ja-JP" altLang="en-US" sz="2000" dirty="0"/>
              <a:t>返す関数として定義せよ。</a:t>
            </a:r>
            <a:r>
              <a:rPr lang="en-US" altLang="ja-JP" sz="2000" dirty="0"/>
              <a:t>main</a:t>
            </a:r>
            <a:r>
              <a:rPr lang="ja-JP" altLang="en-US" sz="2000"/>
              <a:t>関数で長さ</a:t>
            </a:r>
            <a:r>
              <a:rPr lang="en-US" altLang="ja-JP" sz="2000" dirty="0"/>
              <a:t>5</a:t>
            </a:r>
            <a:r>
              <a:rPr lang="ja-JP" altLang="en-US" sz="2000"/>
              <a:t>の配列を宣言し、各要素をキーボードから取得し、 </a:t>
            </a:r>
            <a:r>
              <a:rPr lang="en-US" altLang="ja-JP" sz="2000" dirty="0"/>
              <a:t>min</a:t>
            </a:r>
            <a:r>
              <a:rPr lang="ja-JP" altLang="en-US" sz="2000"/>
              <a:t>関数を呼び出して結果を以下のように表示する</a:t>
            </a:r>
            <a:r>
              <a:rPr lang="ja-JP" altLang="en-US" sz="2000" dirty="0"/>
              <a:t>こと。</a:t>
            </a:r>
            <a:endParaRPr lang="en-US" altLang="ja-JP" sz="2000" dirty="0"/>
          </a:p>
          <a:p>
            <a:r>
              <a:rPr lang="en-US" altLang="ja-JP" sz="2000" dirty="0"/>
              <a:t>[</a:t>
            </a:r>
            <a:r>
              <a:rPr lang="ja-JP" altLang="en-US" sz="2000"/>
              <a:t>実行例</a:t>
            </a:r>
            <a:r>
              <a:rPr lang="en-US" altLang="ja-JP" sz="2000" dirty="0"/>
              <a:t>]</a:t>
            </a:r>
          </a:p>
          <a:p>
            <a:r>
              <a:rPr lang="ja-JP" altLang="en-US" sz="2000"/>
              <a:t>長さ</a:t>
            </a:r>
            <a:r>
              <a:rPr lang="en-US" altLang="ja-JP" sz="2000" dirty="0"/>
              <a:t>5</a:t>
            </a:r>
            <a:r>
              <a:rPr lang="ja-JP" altLang="en-US" sz="2000"/>
              <a:t>の配列を入力してください。</a:t>
            </a:r>
          </a:p>
          <a:p>
            <a:r>
              <a:rPr lang="en-US" altLang="ja-JP" sz="2000" dirty="0"/>
              <a:t>a[0] = </a:t>
            </a:r>
            <a:r>
              <a:rPr lang="en-US" altLang="ja-JP" sz="2000" dirty="0">
                <a:solidFill>
                  <a:srgbClr val="FF0000"/>
                </a:solidFill>
              </a:rPr>
              <a:t>3</a:t>
            </a:r>
          </a:p>
          <a:p>
            <a:r>
              <a:rPr lang="en-US" altLang="ja-JP" sz="2000" dirty="0"/>
              <a:t>a[1] = </a:t>
            </a:r>
            <a:r>
              <a:rPr lang="en-US" altLang="ja-JP" sz="2000" dirty="0">
                <a:solidFill>
                  <a:srgbClr val="FF0000"/>
                </a:solidFill>
              </a:rPr>
              <a:t>6</a:t>
            </a:r>
          </a:p>
          <a:p>
            <a:r>
              <a:rPr lang="en-US" altLang="ja-JP" sz="2000" dirty="0"/>
              <a:t>a[2] = </a:t>
            </a:r>
            <a:r>
              <a:rPr lang="en-US" altLang="ja-JP" sz="2000" dirty="0">
                <a:solidFill>
                  <a:srgbClr val="FF0000"/>
                </a:solidFill>
              </a:rPr>
              <a:t>-5</a:t>
            </a:r>
          </a:p>
          <a:p>
            <a:r>
              <a:rPr lang="en-US" altLang="ja-JP" sz="2000" dirty="0"/>
              <a:t>a[3] = </a:t>
            </a:r>
            <a:r>
              <a:rPr lang="en-US" altLang="ja-JP" sz="2000" dirty="0">
                <a:solidFill>
                  <a:srgbClr val="FF0000"/>
                </a:solidFill>
              </a:rPr>
              <a:t>7</a:t>
            </a:r>
          </a:p>
          <a:p>
            <a:r>
              <a:rPr lang="en-US" altLang="ja-JP" sz="2000" dirty="0"/>
              <a:t>a[4] = </a:t>
            </a:r>
            <a:r>
              <a:rPr lang="en-US" altLang="ja-JP" sz="2000" dirty="0">
                <a:solidFill>
                  <a:srgbClr val="FF0000"/>
                </a:solidFill>
              </a:rPr>
              <a:t>2</a:t>
            </a:r>
          </a:p>
          <a:p>
            <a:r>
              <a:rPr lang="ja-JP" altLang="en-US" sz="2000"/>
              <a:t>最小値は</a:t>
            </a:r>
            <a:r>
              <a:rPr lang="en-US" altLang="ja-JP" sz="2000" dirty="0"/>
              <a:t>-5</a:t>
            </a:r>
            <a:r>
              <a:rPr lang="ja-JP" altLang="en-US" sz="2000"/>
              <a:t>です。</a:t>
            </a:r>
          </a:p>
          <a:p>
            <a:r>
              <a:rPr lang="ja-JP" altLang="en-US" sz="2000"/>
              <a:t>（補足） 関数</a:t>
            </a:r>
            <a:r>
              <a:rPr lang="en-US" altLang="ja-JP" sz="2000" dirty="0"/>
              <a:t>min</a:t>
            </a:r>
            <a:r>
              <a:rPr lang="ja-JP" altLang="en-US" sz="2000"/>
              <a:t>の仮引数 </a:t>
            </a:r>
            <a:r>
              <a:rPr lang="en-US" altLang="ja-JP" sz="2000" dirty="0"/>
              <a:t>int * p</a:t>
            </a:r>
            <a:r>
              <a:rPr lang="ja-JP" altLang="en-US" sz="2000"/>
              <a:t>の部分は </a:t>
            </a:r>
            <a:r>
              <a:rPr lang="en-US" altLang="ja-JP" sz="2000" dirty="0"/>
              <a:t>int p [ ] </a:t>
            </a:r>
            <a:r>
              <a:rPr lang="ja-JP" altLang="en-US" sz="2000"/>
              <a:t>と書いても同じ意味である。</a:t>
            </a:r>
            <a:endParaRPr lang="en-US" altLang="ja-JP" sz="2000" dirty="0"/>
          </a:p>
          <a:p>
            <a:r>
              <a:rPr lang="ja-JP" altLang="en-US" sz="2000"/>
              <a:t>（補足）</a:t>
            </a:r>
            <a:r>
              <a:rPr lang="en-US" altLang="ja-JP" sz="2000" dirty="0"/>
              <a:t> int</a:t>
            </a:r>
            <a:r>
              <a:rPr lang="ja-JP" altLang="en-US" sz="2000"/>
              <a:t>型の最大値</a:t>
            </a:r>
            <a:r>
              <a:rPr lang="en" altLang="ja-JP" sz="2000" dirty="0"/>
              <a:t>INT_MAX</a:t>
            </a:r>
            <a:r>
              <a:rPr lang="ja-JP" altLang="en-US" sz="2000"/>
              <a:t>を使ってよい。その場合、</a:t>
            </a:r>
            <a:r>
              <a:rPr lang="en" altLang="ja-JP" sz="2000" dirty="0" err="1"/>
              <a:t>limits.h</a:t>
            </a:r>
            <a:r>
              <a:rPr lang="ja-JP" altLang="en-US" sz="2000"/>
              <a:t>をインクルードする必要がある。</a:t>
            </a:r>
            <a:endParaRPr lang="ja-JP" altLang="en-US" sz="2000" dirty="0"/>
          </a:p>
        </p:txBody>
      </p:sp>
    </p:spTree>
    <p:extLst>
      <p:ext uri="{BB962C8B-B14F-4D97-AF65-F5344CB8AC3E}">
        <p14:creationId xmlns:p14="http://schemas.microsoft.com/office/powerpoint/2010/main" val="3290549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8640"/>
            <a:ext cx="8229600" cy="850106"/>
          </a:xfrm>
        </p:spPr>
        <p:txBody>
          <a:bodyPr/>
          <a:lstStyle/>
          <a:p>
            <a:r>
              <a:rPr lang="ja-JP" altLang="en-US"/>
              <a:t>発展課題</a:t>
            </a:r>
            <a:r>
              <a:rPr lang="en-US" altLang="ja-JP" dirty="0"/>
              <a:t>3</a:t>
            </a:r>
            <a:endParaRPr kumimoji="1" lang="ja-JP" altLang="en-US" dirty="0"/>
          </a:p>
        </p:txBody>
      </p:sp>
      <p:sp>
        <p:nvSpPr>
          <p:cNvPr id="4" name="テキスト ボックス 3"/>
          <p:cNvSpPr txBox="1"/>
          <p:nvPr/>
        </p:nvSpPr>
        <p:spPr>
          <a:xfrm>
            <a:off x="438112" y="1058225"/>
            <a:ext cx="8229600" cy="1631216"/>
          </a:xfrm>
          <a:prstGeom prst="rect">
            <a:avLst/>
          </a:prstGeom>
          <a:noFill/>
        </p:spPr>
        <p:txBody>
          <a:bodyPr wrap="square" rtlCol="0">
            <a:spAutoFit/>
          </a:bodyPr>
          <a:lstStyle/>
          <a:p>
            <a:r>
              <a:rPr lang="en-US" altLang="ja-JP" sz="2000" dirty="0" err="1"/>
              <a:t>i</a:t>
            </a:r>
            <a:r>
              <a:rPr kumimoji="1" lang="en-US" altLang="ja-JP" sz="2000" dirty="0" err="1"/>
              <a:t>nt</a:t>
            </a:r>
            <a:r>
              <a:rPr kumimoji="1" lang="ja-JP" altLang="en-US" sz="2000" dirty="0"/>
              <a:t>型の配列およびその長さを引数として受け取り、配列中の</a:t>
            </a:r>
            <a:r>
              <a:rPr kumimoji="1" lang="ja-JP" altLang="en-US" sz="2000"/>
              <a:t>要素を</a:t>
            </a:r>
            <a:r>
              <a:rPr lang="ja-JP" altLang="en-US" sz="2000"/>
              <a:t>小さい</a:t>
            </a:r>
            <a:r>
              <a:rPr kumimoji="1" lang="ja-JP" altLang="en-US" sz="2000"/>
              <a:t>順</a:t>
            </a:r>
            <a:r>
              <a:rPr kumimoji="1" lang="ja-JP" altLang="en-US" sz="2000" dirty="0"/>
              <a:t>に並び変え</a:t>
            </a:r>
            <a:r>
              <a:rPr lang="ja-JP" altLang="en-US" sz="2000" dirty="0"/>
              <a:t>る関数</a:t>
            </a:r>
            <a:r>
              <a:rPr lang="en-US" altLang="ja-JP" sz="2000" dirty="0"/>
              <a:t>sort</a:t>
            </a:r>
            <a:r>
              <a:rPr lang="ja-JP" altLang="en-US" sz="2000"/>
              <a:t>を以下の形で定義</a:t>
            </a:r>
            <a:r>
              <a:rPr lang="ja-JP" altLang="en-US" sz="2000" dirty="0"/>
              <a:t>せよ。</a:t>
            </a:r>
            <a:endParaRPr lang="en-US" altLang="ja-JP" sz="2000" dirty="0"/>
          </a:p>
          <a:p>
            <a:r>
              <a:rPr kumimoji="1" lang="en-US" altLang="ja-JP" sz="2000" dirty="0"/>
              <a:t>    void sort (</a:t>
            </a:r>
            <a:r>
              <a:rPr kumimoji="1" lang="en-US" altLang="ja-JP" sz="2000" dirty="0" err="1"/>
              <a:t>int</a:t>
            </a:r>
            <a:r>
              <a:rPr kumimoji="1" lang="en-US" altLang="ja-JP" sz="2000" dirty="0"/>
              <a:t> *a, </a:t>
            </a:r>
            <a:r>
              <a:rPr kumimoji="1" lang="en-US" altLang="ja-JP" sz="2000" dirty="0" err="1"/>
              <a:t>int</a:t>
            </a:r>
            <a:r>
              <a:rPr kumimoji="1" lang="en-US" altLang="ja-JP" sz="2000" dirty="0"/>
              <a:t> size) { … }</a:t>
            </a:r>
          </a:p>
          <a:p>
            <a:r>
              <a:rPr lang="fr-FR" altLang="ja-JP" sz="2000" dirty="0"/>
              <a:t>main</a:t>
            </a:r>
            <a:r>
              <a:rPr lang="ja-JP" altLang="en-US" sz="2000"/>
              <a:t>関数で長さ</a:t>
            </a:r>
            <a:r>
              <a:rPr lang="en-US" altLang="ja-JP" sz="2000" dirty="0"/>
              <a:t>5</a:t>
            </a:r>
            <a:r>
              <a:rPr lang="ja-JP" altLang="en-US" sz="2000"/>
              <a:t>の配列を宣言し、各要素をキーボードから取得し</a:t>
            </a:r>
            <a:r>
              <a:rPr lang="ja-JP" altLang="en-US" sz="2000" dirty="0"/>
              <a:t>、</a:t>
            </a:r>
            <a:r>
              <a:rPr lang="en-US" altLang="ja-JP" sz="2000" dirty="0"/>
              <a:t>sort</a:t>
            </a:r>
            <a:r>
              <a:rPr lang="ja-JP" altLang="en-US" sz="2000" dirty="0"/>
              <a:t>関数</a:t>
            </a:r>
            <a:r>
              <a:rPr lang="ja-JP" altLang="en-US" sz="2000"/>
              <a:t>を呼び出して結果を以下のように表示する</a:t>
            </a:r>
            <a:r>
              <a:rPr lang="ja-JP" altLang="en-US" sz="2000" dirty="0"/>
              <a:t>こと。</a:t>
            </a:r>
            <a:endParaRPr kumimoji="1" lang="ja-JP" altLang="en-US" sz="2000" dirty="0"/>
          </a:p>
        </p:txBody>
      </p:sp>
      <p:sp>
        <p:nvSpPr>
          <p:cNvPr id="5" name="正方形/長方形 4"/>
          <p:cNvSpPr/>
          <p:nvPr/>
        </p:nvSpPr>
        <p:spPr>
          <a:xfrm>
            <a:off x="683568" y="2708920"/>
            <a:ext cx="4752528" cy="4093428"/>
          </a:xfrm>
          <a:prstGeom prst="rect">
            <a:avLst/>
          </a:prstGeom>
        </p:spPr>
        <p:txBody>
          <a:bodyPr wrap="square">
            <a:spAutoFit/>
          </a:bodyPr>
          <a:lstStyle/>
          <a:p>
            <a:r>
              <a:rPr lang="en-US" altLang="ja-JP" sz="2000" dirty="0"/>
              <a:t>[</a:t>
            </a:r>
            <a:r>
              <a:rPr lang="ja-JP" altLang="en-US" sz="2000"/>
              <a:t>実行例</a:t>
            </a:r>
            <a:r>
              <a:rPr lang="en-US" altLang="ja-JP" sz="2000" dirty="0"/>
              <a:t>]</a:t>
            </a:r>
          </a:p>
          <a:p>
            <a:r>
              <a:rPr lang="ja-JP" altLang="en-US" sz="2000"/>
              <a:t>長さ</a:t>
            </a:r>
            <a:r>
              <a:rPr lang="en-US" altLang="ja-JP" sz="2000" dirty="0"/>
              <a:t>5</a:t>
            </a:r>
            <a:r>
              <a:rPr lang="ja-JP" altLang="en-US" sz="2000"/>
              <a:t>の配列を入力してください。</a:t>
            </a:r>
          </a:p>
          <a:p>
            <a:r>
              <a:rPr lang="en" altLang="ja-JP" sz="2000" dirty="0"/>
              <a:t>a[0] = </a:t>
            </a:r>
            <a:r>
              <a:rPr lang="en" altLang="ja-JP" sz="2000" dirty="0">
                <a:solidFill>
                  <a:srgbClr val="FF0000"/>
                </a:solidFill>
              </a:rPr>
              <a:t>10</a:t>
            </a:r>
          </a:p>
          <a:p>
            <a:r>
              <a:rPr lang="en" altLang="ja-JP" sz="2000" dirty="0"/>
              <a:t>a[1] = </a:t>
            </a:r>
            <a:r>
              <a:rPr lang="en" altLang="ja-JP" sz="2000" dirty="0">
                <a:solidFill>
                  <a:srgbClr val="FF0000"/>
                </a:solidFill>
              </a:rPr>
              <a:t>50</a:t>
            </a:r>
          </a:p>
          <a:p>
            <a:r>
              <a:rPr lang="en" altLang="ja-JP" sz="2000" dirty="0"/>
              <a:t>a[2] = </a:t>
            </a:r>
            <a:r>
              <a:rPr lang="en" altLang="ja-JP" sz="2000" dirty="0">
                <a:solidFill>
                  <a:srgbClr val="FF0000"/>
                </a:solidFill>
              </a:rPr>
              <a:t>38</a:t>
            </a:r>
          </a:p>
          <a:p>
            <a:r>
              <a:rPr lang="en" altLang="ja-JP" sz="2000" dirty="0"/>
              <a:t>a[3] = </a:t>
            </a:r>
            <a:r>
              <a:rPr lang="en" altLang="ja-JP" sz="2000" dirty="0">
                <a:solidFill>
                  <a:srgbClr val="FF0000"/>
                </a:solidFill>
              </a:rPr>
              <a:t>80</a:t>
            </a:r>
          </a:p>
          <a:p>
            <a:r>
              <a:rPr lang="en" altLang="ja-JP" sz="2000" dirty="0"/>
              <a:t>a[4] = </a:t>
            </a:r>
            <a:r>
              <a:rPr lang="en" altLang="ja-JP" sz="2000" dirty="0">
                <a:solidFill>
                  <a:srgbClr val="FF0000"/>
                </a:solidFill>
              </a:rPr>
              <a:t>60</a:t>
            </a:r>
          </a:p>
          <a:p>
            <a:r>
              <a:rPr lang="ja-JP" altLang="en-US" sz="2000"/>
              <a:t>ソート後</a:t>
            </a:r>
            <a:r>
              <a:rPr lang="en-US" altLang="ja-JP" sz="2000" dirty="0"/>
              <a:t>:</a:t>
            </a:r>
          </a:p>
          <a:p>
            <a:r>
              <a:rPr lang="en" altLang="ja-JP" sz="2000" dirty="0"/>
              <a:t>a[0] = 10</a:t>
            </a:r>
          </a:p>
          <a:p>
            <a:r>
              <a:rPr lang="en" altLang="ja-JP" sz="2000" dirty="0"/>
              <a:t>a[1] = 38</a:t>
            </a:r>
          </a:p>
          <a:p>
            <a:r>
              <a:rPr lang="en" altLang="ja-JP" sz="2000" dirty="0"/>
              <a:t>a[2] = 50</a:t>
            </a:r>
          </a:p>
          <a:p>
            <a:r>
              <a:rPr lang="en" altLang="ja-JP" sz="2000" dirty="0"/>
              <a:t>a[3] = 60</a:t>
            </a:r>
          </a:p>
          <a:p>
            <a:r>
              <a:rPr lang="en" altLang="ja-JP" sz="2000" dirty="0"/>
              <a:t>a[4] = 80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8640"/>
            <a:ext cx="8147248" cy="706090"/>
          </a:xfrm>
        </p:spPr>
        <p:txBody>
          <a:bodyPr>
            <a:normAutofit fontScale="90000"/>
          </a:bodyPr>
          <a:lstStyle/>
          <a:p>
            <a:r>
              <a:rPr lang="ja-JP" altLang="en-US"/>
              <a:t>発展課題</a:t>
            </a:r>
            <a:r>
              <a:rPr lang="en-US" altLang="ja-JP" dirty="0"/>
              <a:t>4</a:t>
            </a:r>
            <a:r>
              <a:rPr lang="ja-JP" altLang="en-US" sz="2700"/>
              <a:t>（この課題は分かる人だけで</a:t>
            </a:r>
            <a:r>
              <a:rPr lang="en-US" altLang="ja-JP" sz="2700" dirty="0"/>
              <a:t>ok</a:t>
            </a:r>
            <a:r>
              <a:rPr lang="ja-JP" altLang="en-US" sz="2700"/>
              <a:t>です）</a:t>
            </a:r>
            <a:endParaRPr kumimoji="1" lang="ja-JP" altLang="en-US" dirty="0"/>
          </a:p>
        </p:txBody>
      </p:sp>
      <p:sp>
        <p:nvSpPr>
          <p:cNvPr id="6" name="テキスト ボックス 5"/>
          <p:cNvSpPr txBox="1"/>
          <p:nvPr/>
        </p:nvSpPr>
        <p:spPr>
          <a:xfrm>
            <a:off x="474942" y="913944"/>
            <a:ext cx="8057498" cy="1938992"/>
          </a:xfrm>
          <a:prstGeom prst="rect">
            <a:avLst/>
          </a:prstGeom>
          <a:noFill/>
        </p:spPr>
        <p:txBody>
          <a:bodyPr wrap="square" rtlCol="0">
            <a:spAutoFit/>
          </a:bodyPr>
          <a:lstStyle/>
          <a:p>
            <a:r>
              <a:rPr lang="en-US" altLang="ja-JP" sz="2000" dirty="0"/>
              <a:t>2</a:t>
            </a:r>
            <a:r>
              <a:rPr lang="ja-JP" altLang="en-US" sz="2000"/>
              <a:t>次元配列</a:t>
            </a:r>
            <a:r>
              <a:rPr lang="en-US" altLang="ja-JP" sz="2000" dirty="0"/>
              <a:t>a, b, s</a:t>
            </a:r>
            <a:r>
              <a:rPr lang="ja-JP" altLang="en-US" sz="2000"/>
              <a:t>を使って</a:t>
            </a:r>
            <a:r>
              <a:rPr lang="ja-JP" altLang="en-US" sz="2000" dirty="0"/>
              <a:t>、</a:t>
            </a:r>
            <a:r>
              <a:rPr lang="en-US" altLang="ja-JP" sz="2000" dirty="0"/>
              <a:t>2*2</a:t>
            </a:r>
            <a:r>
              <a:rPr lang="ja-JP" altLang="en-US" sz="2000"/>
              <a:t>の行列の和</a:t>
            </a:r>
            <a:r>
              <a:rPr lang="ja-JP" altLang="en-US" sz="2000" dirty="0"/>
              <a:t>を</a:t>
            </a:r>
            <a:r>
              <a:rPr lang="ja-JP" altLang="en-US" sz="2000"/>
              <a:t>計算して表示</a:t>
            </a:r>
            <a:r>
              <a:rPr lang="ja-JP" altLang="en-US" sz="2000" dirty="0"/>
              <a:t>するプログラムを書け。行列の各要素の値は</a:t>
            </a:r>
            <a:r>
              <a:rPr lang="en-US" altLang="ja-JP" sz="2000" dirty="0" err="1"/>
              <a:t>int</a:t>
            </a:r>
            <a:r>
              <a:rPr lang="ja-JP" altLang="en-US" sz="2000" dirty="0"/>
              <a:t>型とし、キーボードから読み込むように</a:t>
            </a:r>
            <a:r>
              <a:rPr lang="ja-JP" altLang="en-US" sz="2000"/>
              <a:t>せよ。ただし、行列の和を計算する関数</a:t>
            </a:r>
            <a:r>
              <a:rPr lang="en-US" altLang="ja-JP" sz="2000" dirty="0"/>
              <a:t>sum</a:t>
            </a:r>
            <a:r>
              <a:rPr lang="ja-JP" altLang="en-US" sz="2000"/>
              <a:t>を</a:t>
            </a:r>
            <a:endParaRPr lang="en-US" altLang="ja-JP" sz="2000" dirty="0"/>
          </a:p>
          <a:p>
            <a:r>
              <a:rPr lang="en-US" altLang="ja-JP" sz="2000" dirty="0"/>
              <a:t>   void sum (int a[][2], int b[][2], int s[][2]) { … }</a:t>
            </a:r>
          </a:p>
          <a:p>
            <a:r>
              <a:rPr lang="ja-JP" altLang="en-US" sz="2000"/>
              <a:t>の形で定義し、</a:t>
            </a:r>
            <a:r>
              <a:rPr lang="en-US" altLang="ja-JP" sz="2000" dirty="0"/>
              <a:t>main</a:t>
            </a:r>
            <a:r>
              <a:rPr lang="ja-JP" altLang="en-US" sz="2000"/>
              <a:t>関数で各要素をキーボードから取得し、関数</a:t>
            </a:r>
            <a:r>
              <a:rPr lang="en-US" altLang="ja-JP" sz="2000" dirty="0"/>
              <a:t>sum</a:t>
            </a:r>
            <a:r>
              <a:rPr lang="ja-JP" altLang="en-US" sz="2000"/>
              <a:t>を呼び出して結果を以下のように表示すること。</a:t>
            </a:r>
            <a:endParaRPr lang="en-US" altLang="ja-JP" sz="2000" dirty="0"/>
          </a:p>
        </p:txBody>
      </p:sp>
      <p:sp>
        <p:nvSpPr>
          <p:cNvPr id="7" name="正方形/長方形 6"/>
          <p:cNvSpPr/>
          <p:nvPr/>
        </p:nvSpPr>
        <p:spPr>
          <a:xfrm>
            <a:off x="1800473" y="2851189"/>
            <a:ext cx="3131567" cy="3170099"/>
          </a:xfrm>
          <a:prstGeom prst="rect">
            <a:avLst/>
          </a:prstGeom>
        </p:spPr>
        <p:txBody>
          <a:bodyPr wrap="square">
            <a:spAutoFit/>
          </a:bodyPr>
          <a:lstStyle/>
          <a:p>
            <a:r>
              <a:rPr lang="ja-JP" altLang="en-US" sz="2000"/>
              <a:t>行列</a:t>
            </a:r>
            <a:r>
              <a:rPr lang="en-US" altLang="ja-JP" sz="2000" dirty="0"/>
              <a:t>a</a:t>
            </a:r>
            <a:r>
              <a:rPr lang="ja-JP" altLang="en-US" sz="2000" dirty="0"/>
              <a:t>を入力してください</a:t>
            </a:r>
            <a:r>
              <a:rPr lang="en-US" altLang="ja-JP" sz="2000" dirty="0"/>
              <a:t>:</a:t>
            </a:r>
          </a:p>
          <a:p>
            <a:r>
              <a:rPr lang="en-US" altLang="ja-JP" sz="2000" dirty="0"/>
              <a:t>a[0][0] = </a:t>
            </a:r>
            <a:r>
              <a:rPr lang="en-US" altLang="ja-JP" sz="2000" dirty="0">
                <a:solidFill>
                  <a:srgbClr val="FF0000"/>
                </a:solidFill>
              </a:rPr>
              <a:t>1</a:t>
            </a:r>
          </a:p>
          <a:p>
            <a:r>
              <a:rPr lang="en-US" altLang="ja-JP" sz="2000" dirty="0"/>
              <a:t>a[0][1] = </a:t>
            </a:r>
            <a:r>
              <a:rPr lang="en-US" altLang="ja-JP" sz="2000" dirty="0">
                <a:solidFill>
                  <a:srgbClr val="FF0000"/>
                </a:solidFill>
              </a:rPr>
              <a:t>2</a:t>
            </a:r>
          </a:p>
          <a:p>
            <a:r>
              <a:rPr lang="en-US" altLang="ja-JP" sz="2000" dirty="0"/>
              <a:t>a[1][0] = </a:t>
            </a:r>
            <a:r>
              <a:rPr lang="en-US" altLang="ja-JP" sz="2000" dirty="0">
                <a:solidFill>
                  <a:srgbClr val="FF0000"/>
                </a:solidFill>
              </a:rPr>
              <a:t>3</a:t>
            </a:r>
          </a:p>
          <a:p>
            <a:r>
              <a:rPr lang="en-US" altLang="ja-JP" sz="2000" dirty="0"/>
              <a:t>a[1][1] = </a:t>
            </a:r>
            <a:r>
              <a:rPr lang="en-US" altLang="ja-JP" sz="2000" dirty="0">
                <a:solidFill>
                  <a:srgbClr val="FF0000"/>
                </a:solidFill>
              </a:rPr>
              <a:t>4</a:t>
            </a:r>
          </a:p>
          <a:p>
            <a:r>
              <a:rPr lang="ja-JP" altLang="en-US" sz="2000" dirty="0"/>
              <a:t>行列</a:t>
            </a:r>
            <a:r>
              <a:rPr lang="en-US" altLang="ja-JP" sz="2000" dirty="0"/>
              <a:t>b</a:t>
            </a:r>
            <a:r>
              <a:rPr lang="ja-JP" altLang="en-US" sz="2000" dirty="0"/>
              <a:t>を入力してください</a:t>
            </a:r>
            <a:r>
              <a:rPr lang="en-US" altLang="ja-JP" sz="2000" dirty="0"/>
              <a:t>:</a:t>
            </a:r>
          </a:p>
          <a:p>
            <a:r>
              <a:rPr lang="en-US" altLang="ja-JP" sz="2000" dirty="0"/>
              <a:t>b[0][0] = </a:t>
            </a:r>
            <a:r>
              <a:rPr lang="en-US" altLang="ja-JP" sz="2000" dirty="0">
                <a:solidFill>
                  <a:srgbClr val="FF0000"/>
                </a:solidFill>
              </a:rPr>
              <a:t>1</a:t>
            </a:r>
          </a:p>
          <a:p>
            <a:r>
              <a:rPr lang="en-US" altLang="ja-JP" sz="2000" dirty="0"/>
              <a:t>b[0][1] = </a:t>
            </a:r>
            <a:r>
              <a:rPr lang="en-US" altLang="ja-JP" sz="2000" dirty="0">
                <a:solidFill>
                  <a:srgbClr val="FF0000"/>
                </a:solidFill>
              </a:rPr>
              <a:t>1</a:t>
            </a:r>
          </a:p>
          <a:p>
            <a:r>
              <a:rPr lang="en-US" altLang="ja-JP" sz="2000" dirty="0"/>
              <a:t>b[1][0] = </a:t>
            </a:r>
            <a:r>
              <a:rPr lang="en-US" altLang="ja-JP" sz="2000" dirty="0">
                <a:solidFill>
                  <a:srgbClr val="FF0000"/>
                </a:solidFill>
              </a:rPr>
              <a:t>1</a:t>
            </a:r>
          </a:p>
          <a:p>
            <a:r>
              <a:rPr lang="en-US" altLang="ja-JP" sz="2000" dirty="0"/>
              <a:t>b[1][1] = </a:t>
            </a:r>
            <a:r>
              <a:rPr lang="en-US" altLang="ja-JP" sz="2000" dirty="0">
                <a:solidFill>
                  <a:srgbClr val="FF0000"/>
                </a:solidFill>
              </a:rPr>
              <a:t>1</a:t>
            </a:r>
          </a:p>
        </p:txBody>
      </p:sp>
      <p:sp>
        <p:nvSpPr>
          <p:cNvPr id="8" name="正方形/長方形 7"/>
          <p:cNvSpPr/>
          <p:nvPr/>
        </p:nvSpPr>
        <p:spPr>
          <a:xfrm>
            <a:off x="4932040" y="2862676"/>
            <a:ext cx="2736304" cy="1938992"/>
          </a:xfrm>
          <a:prstGeom prst="rect">
            <a:avLst/>
          </a:prstGeom>
        </p:spPr>
        <p:txBody>
          <a:bodyPr wrap="square">
            <a:spAutoFit/>
          </a:bodyPr>
          <a:lstStyle/>
          <a:p>
            <a:r>
              <a:rPr lang="ja-JP" altLang="en-US" sz="2000" dirty="0"/>
              <a:t>行列</a:t>
            </a:r>
            <a:r>
              <a:rPr lang="en-US" altLang="ja-JP" sz="2000" dirty="0"/>
              <a:t>a, b</a:t>
            </a:r>
            <a:r>
              <a:rPr lang="ja-JP" altLang="en-US" sz="2000" dirty="0"/>
              <a:t>の和は</a:t>
            </a:r>
          </a:p>
          <a:p>
            <a:r>
              <a:rPr lang="en-US" altLang="ja-JP" sz="2000" dirty="0"/>
              <a:t>s[0][0] = 2</a:t>
            </a:r>
          </a:p>
          <a:p>
            <a:r>
              <a:rPr lang="en-US" altLang="ja-JP" sz="2000" dirty="0"/>
              <a:t>s[0][1] = 3</a:t>
            </a:r>
          </a:p>
          <a:p>
            <a:r>
              <a:rPr lang="en-US" altLang="ja-JP" sz="2000" dirty="0"/>
              <a:t>s[1][0] = 4</a:t>
            </a:r>
          </a:p>
          <a:p>
            <a:r>
              <a:rPr lang="en-US" altLang="ja-JP" sz="2000" dirty="0"/>
              <a:t>s[1][1] = 5</a:t>
            </a:r>
          </a:p>
          <a:p>
            <a:r>
              <a:rPr lang="ja-JP" altLang="en-US" sz="2000" dirty="0"/>
              <a:t>です。</a:t>
            </a:r>
          </a:p>
        </p:txBody>
      </p:sp>
      <p:sp>
        <p:nvSpPr>
          <p:cNvPr id="3" name="正方形/長方形 2">
            <a:extLst>
              <a:ext uri="{FF2B5EF4-FFF2-40B4-BE49-F238E27FC236}">
                <a16:creationId xmlns:a16="http://schemas.microsoft.com/office/drawing/2014/main" id="{F429891D-89C0-E448-90EF-56EE65ACD0FB}"/>
              </a:ext>
            </a:extLst>
          </p:cNvPr>
          <p:cNvSpPr/>
          <p:nvPr/>
        </p:nvSpPr>
        <p:spPr>
          <a:xfrm>
            <a:off x="682111" y="2862676"/>
            <a:ext cx="1111202" cy="400110"/>
          </a:xfrm>
          <a:prstGeom prst="rect">
            <a:avLst/>
          </a:prstGeom>
        </p:spPr>
        <p:txBody>
          <a:bodyPr wrap="none">
            <a:spAutoFit/>
          </a:bodyPr>
          <a:lstStyle/>
          <a:p>
            <a:r>
              <a:rPr lang="en-US" altLang="ja-JP" sz="2000" dirty="0"/>
              <a:t>[</a:t>
            </a:r>
            <a:r>
              <a:rPr lang="ja-JP" altLang="en-US" sz="2000"/>
              <a:t>実行例</a:t>
            </a:r>
            <a:r>
              <a:rPr lang="en-US" altLang="ja-JP" sz="2000" dirty="0"/>
              <a:t>]</a:t>
            </a:r>
          </a:p>
        </p:txBody>
      </p:sp>
      <p:sp>
        <p:nvSpPr>
          <p:cNvPr id="4" name="テキスト ボックス 3">
            <a:extLst>
              <a:ext uri="{FF2B5EF4-FFF2-40B4-BE49-F238E27FC236}">
                <a16:creationId xmlns:a16="http://schemas.microsoft.com/office/drawing/2014/main" id="{CC79A166-37AA-4448-98A2-3716992DC711}"/>
              </a:ext>
            </a:extLst>
          </p:cNvPr>
          <p:cNvSpPr txBox="1"/>
          <p:nvPr/>
        </p:nvSpPr>
        <p:spPr>
          <a:xfrm>
            <a:off x="444224" y="5955863"/>
            <a:ext cx="8147249" cy="707886"/>
          </a:xfrm>
          <a:prstGeom prst="rect">
            <a:avLst/>
          </a:prstGeom>
          <a:noFill/>
        </p:spPr>
        <p:txBody>
          <a:bodyPr wrap="square" rtlCol="0">
            <a:spAutoFit/>
          </a:bodyPr>
          <a:lstStyle/>
          <a:p>
            <a:r>
              <a:rPr kumimoji="1" lang="ja-JP" altLang="en-US" sz="2000"/>
              <a:t>（補足）関数</a:t>
            </a:r>
            <a:r>
              <a:rPr kumimoji="1" lang="en-US" altLang="ja-JP" sz="2000" dirty="0"/>
              <a:t>sum</a:t>
            </a:r>
            <a:r>
              <a:rPr kumimoji="1" lang="ja-JP" altLang="en-US" sz="2000"/>
              <a:t>の仮引数</a:t>
            </a:r>
            <a:r>
              <a:rPr kumimoji="1" lang="en-US" altLang="ja-JP" sz="2000" dirty="0"/>
              <a:t> int a[][2]</a:t>
            </a:r>
            <a:r>
              <a:rPr kumimoji="1" lang="ja-JP" altLang="en-US" sz="2000"/>
              <a:t>の部分は</a:t>
            </a:r>
            <a:r>
              <a:rPr lang="ja-JP" altLang="en-US" sz="2000"/>
              <a:t>、</a:t>
            </a:r>
            <a:r>
              <a:rPr lang="en-US" altLang="ja-JP" sz="2000" dirty="0"/>
              <a:t>int(*a)[2]</a:t>
            </a:r>
            <a:r>
              <a:rPr lang="ja-JP" altLang="en-US" sz="2000"/>
              <a:t>と書いても同じ意味である。</a:t>
            </a:r>
            <a:r>
              <a:rPr lang="en-US" altLang="ja-JP" sz="2000" dirty="0"/>
              <a:t>b, s</a:t>
            </a:r>
            <a:r>
              <a:rPr lang="ja-JP" altLang="en-US" sz="2000"/>
              <a:t>も同様。</a:t>
            </a:r>
            <a:endParaRPr kumimoji="1" lang="ja-JP" altLang="en-US" sz="2000"/>
          </a:p>
        </p:txBody>
      </p:sp>
    </p:spTree>
    <p:extLst>
      <p:ext uri="{BB962C8B-B14F-4D97-AF65-F5344CB8AC3E}">
        <p14:creationId xmlns:p14="http://schemas.microsoft.com/office/powerpoint/2010/main" val="82583399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1393</TotalTime>
  <Words>5192</Words>
  <Application>Microsoft Macintosh PowerPoint</Application>
  <PresentationFormat>画面に合わせる (4:3)</PresentationFormat>
  <Paragraphs>475</Paragraphs>
  <Slides>46</Slides>
  <Notes>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46</vt:i4>
      </vt:variant>
    </vt:vector>
  </HeadingPairs>
  <TitlesOfParts>
    <vt:vector size="49" baseType="lpstr">
      <vt:lpstr>Arial</vt:lpstr>
      <vt:lpstr>Calibri</vt:lpstr>
      <vt:lpstr>Office テーマ</vt:lpstr>
      <vt:lpstr>プログラミング入門2 第6回 ポインタ</vt:lpstr>
      <vt:lpstr>今日の内容</vt:lpstr>
      <vt:lpstr>アドレス</vt:lpstr>
      <vt:lpstr>アドレス</vt:lpstr>
      <vt:lpstr>アドレス</vt:lpstr>
      <vt:lpstr>＆演算子</vt:lpstr>
      <vt:lpstr>例（打ち込んで確認）</vt:lpstr>
      <vt:lpstr>例</vt:lpstr>
      <vt:lpstr>ポインタ</vt:lpstr>
      <vt:lpstr>アドレス演算子＆</vt:lpstr>
      <vt:lpstr>ポインタ型の変数の宣言</vt:lpstr>
      <vt:lpstr>注意事項</vt:lpstr>
      <vt:lpstr>例</vt:lpstr>
      <vt:lpstr>間接演算子 *</vt:lpstr>
      <vt:lpstr>例（打ち込んで確認）</vt:lpstr>
      <vt:lpstr>配列とポインタ</vt:lpstr>
      <vt:lpstr>配列とポインタ（２）</vt:lpstr>
      <vt:lpstr>配列とポインタ（３）</vt:lpstr>
      <vt:lpstr>ポインタ型の式とint型の式の 足し算（重要）</vt:lpstr>
      <vt:lpstr>注意</vt:lpstr>
      <vt:lpstr>参考</vt:lpstr>
      <vt:lpstr>ポインタ型の式とint型の式の 引き算</vt:lpstr>
      <vt:lpstr>例（打ち込んで確認）</vt:lpstr>
      <vt:lpstr>ポインタ型変数の値の変更</vt:lpstr>
      <vt:lpstr>例</vt:lpstr>
      <vt:lpstr>例：配列の要素の和の計算 （打ち込んで確認）</vt:lpstr>
      <vt:lpstr>配列を関数に渡したい場合</vt:lpstr>
      <vt:lpstr>例（打ち込んで確認）</vt:lpstr>
      <vt:lpstr>配列の長さ</vt:lpstr>
      <vt:lpstr>例</vt:lpstr>
      <vt:lpstr>[ ] の意味</vt:lpstr>
      <vt:lpstr>例</vt:lpstr>
      <vt:lpstr>ポインタ型の仮引数表記</vt:lpstr>
      <vt:lpstr>例</vt:lpstr>
      <vt:lpstr>配列について</vt:lpstr>
      <vt:lpstr>例</vt:lpstr>
      <vt:lpstr>（補足）[ ] 記法について</vt:lpstr>
      <vt:lpstr>printfによるデバッグ</vt:lpstr>
      <vt:lpstr>printfによるデバッグの注意事項</vt:lpstr>
      <vt:lpstr>例</vt:lpstr>
      <vt:lpstr>基本課題1</vt:lpstr>
      <vt:lpstr>基本課題2</vt:lpstr>
      <vt:lpstr>発展課題1</vt:lpstr>
      <vt:lpstr>発展課題2</vt:lpstr>
      <vt:lpstr>発展課題3</vt:lpstr>
      <vt:lpstr>発展課題4（この課題は分かる人だけでokです）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プログラミング入門２ 第９回</dc:title>
  <dc:creator>sasano</dc:creator>
  <cp:lastModifiedBy>Isao Sasano</cp:lastModifiedBy>
  <cp:revision>809</cp:revision>
  <dcterms:created xsi:type="dcterms:W3CDTF">2009-11-18T15:33:34Z</dcterms:created>
  <dcterms:modified xsi:type="dcterms:W3CDTF">2026-09-28T12:26:47Z</dcterms:modified>
</cp:coreProperties>
</file>