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6" r:id="rId2"/>
    <p:sldId id="257" r:id="rId3"/>
    <p:sldId id="262" r:id="rId4"/>
    <p:sldId id="279" r:id="rId5"/>
    <p:sldId id="263" r:id="rId6"/>
    <p:sldId id="264" r:id="rId7"/>
    <p:sldId id="265" r:id="rId8"/>
    <p:sldId id="266" r:id="rId9"/>
    <p:sldId id="267" r:id="rId10"/>
    <p:sldId id="258" r:id="rId11"/>
    <p:sldId id="268" r:id="rId12"/>
    <p:sldId id="269" r:id="rId13"/>
    <p:sldId id="270" r:id="rId14"/>
    <p:sldId id="271" r:id="rId15"/>
    <p:sldId id="272" r:id="rId16"/>
    <p:sldId id="275" r:id="rId17"/>
    <p:sldId id="280" r:id="rId18"/>
    <p:sldId id="281" r:id="rId19"/>
    <p:sldId id="282" r:id="rId20"/>
    <p:sldId id="259" r:id="rId21"/>
    <p:sldId id="276" r:id="rId22"/>
    <p:sldId id="283" r:id="rId23"/>
    <p:sldId id="284" r:id="rId24"/>
    <p:sldId id="299" r:id="rId25"/>
    <p:sldId id="285" r:id="rId26"/>
    <p:sldId id="287" r:id="rId27"/>
    <p:sldId id="286" r:id="rId28"/>
    <p:sldId id="298" r:id="rId29"/>
    <p:sldId id="289" r:id="rId30"/>
    <p:sldId id="295" r:id="rId31"/>
    <p:sldId id="261" r:id="rId32"/>
    <p:sldId id="294" r:id="rId3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92"/>
    <p:restoredTop sz="94014"/>
  </p:normalViewPr>
  <p:slideViewPr>
    <p:cSldViewPr>
      <p:cViewPr varScale="1">
        <p:scale>
          <a:sx n="120" d="100"/>
          <a:sy n="120" d="100"/>
        </p:scale>
        <p:origin x="132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4003081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224390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3306110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1847817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1165912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2103838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1469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831652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4275155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2494325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pPr/>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3345801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2026/9/28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extLst>
      <p:ext uri="{BB962C8B-B14F-4D97-AF65-F5344CB8AC3E}">
        <p14:creationId xmlns:p14="http://schemas.microsoft.com/office/powerpoint/2010/main" val="1258862851"/>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785786" y="1571612"/>
            <a:ext cx="7500990" cy="3143272"/>
          </a:xfrm>
        </p:spPr>
        <p:txBody>
          <a:bodyPr>
            <a:normAutofit fontScale="90000"/>
          </a:bodyPr>
          <a:lstStyle/>
          <a:p>
            <a:r>
              <a:rPr lang="ja-JP" altLang="en-US" dirty="0"/>
              <a:t>プログラミング入門２</a:t>
            </a:r>
            <a:br>
              <a:rPr lang="en-US" altLang="ja-JP" dirty="0"/>
            </a:br>
            <a:r>
              <a:rPr lang="ja-JP" altLang="en-US" dirty="0"/>
              <a:t>第３回</a:t>
            </a:r>
            <a:br>
              <a:rPr lang="en-US" altLang="ja-JP" dirty="0"/>
            </a:br>
            <a:r>
              <a:rPr lang="ja-JP" altLang="en-US" dirty="0"/>
              <a:t>式文</a:t>
            </a:r>
            <a:br>
              <a:rPr lang="en-US" altLang="ja-JP" dirty="0"/>
            </a:br>
            <a:r>
              <a:rPr lang="ja-JP" altLang="en-US" dirty="0"/>
              <a:t>代入式</a:t>
            </a:r>
            <a:br>
              <a:rPr lang="en-US" altLang="ja-JP" dirty="0"/>
            </a:br>
            <a:r>
              <a:rPr lang="ja-JP" altLang="en-US" dirty="0"/>
              <a:t>論理演算子</a:t>
            </a:r>
            <a:br>
              <a:rPr lang="en-US" altLang="ja-JP" dirty="0"/>
            </a:br>
            <a:r>
              <a:rPr lang="en-US" altLang="ja-JP" dirty="0"/>
              <a:t>break</a:t>
            </a:r>
            <a:r>
              <a:rPr lang="ja-JP" altLang="en-US" dirty="0"/>
              <a:t>文、</a:t>
            </a:r>
            <a:r>
              <a:rPr lang="en-US" altLang="ja-JP" dirty="0"/>
              <a:t>continue</a:t>
            </a:r>
            <a:r>
              <a:rPr lang="ja-JP" altLang="en-US" dirty="0"/>
              <a:t>文</a:t>
            </a:r>
            <a:endParaRPr kumimoji="1" lang="ja-JP" altLang="en-US" dirty="0"/>
          </a:p>
        </p:txBody>
      </p:sp>
      <p:sp>
        <p:nvSpPr>
          <p:cNvPr id="4" name="正方形/長方形 3"/>
          <p:cNvSpPr/>
          <p:nvPr/>
        </p:nvSpPr>
        <p:spPr>
          <a:xfrm>
            <a:off x="3692139" y="5373216"/>
            <a:ext cx="1688283" cy="584775"/>
          </a:xfrm>
          <a:prstGeom prst="rect">
            <a:avLst/>
          </a:prstGeom>
        </p:spPr>
        <p:txBody>
          <a:bodyPr wrap="none">
            <a:spAutoFit/>
          </a:bodyPr>
          <a:lstStyle/>
          <a:p>
            <a:pPr algn="ctr"/>
            <a:r>
              <a:rPr lang="ja-JP" altLang="en-US" sz="3200"/>
              <a:t>篠埜　</a:t>
            </a:r>
            <a:r>
              <a:rPr lang="ja-JP" altLang="en-US" sz="3200" dirty="0"/>
              <a:t>功</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今日の内容</a:t>
            </a:r>
          </a:p>
        </p:txBody>
      </p:sp>
      <p:sp>
        <p:nvSpPr>
          <p:cNvPr id="3" name="コンテンツ プレースホルダ 2"/>
          <p:cNvSpPr>
            <a:spLocks noGrp="1"/>
          </p:cNvSpPr>
          <p:nvPr>
            <p:ph idx="1"/>
          </p:nvPr>
        </p:nvSpPr>
        <p:spPr/>
        <p:txBody>
          <a:bodyPr/>
          <a:lstStyle/>
          <a:p>
            <a:r>
              <a:rPr kumimoji="1" lang="ja-JP" altLang="en-US" dirty="0"/>
              <a:t>式文</a:t>
            </a:r>
            <a:endParaRPr kumimoji="1" lang="en-US" altLang="ja-JP" dirty="0"/>
          </a:p>
          <a:p>
            <a:r>
              <a:rPr lang="ja-JP" altLang="en-US" dirty="0"/>
              <a:t>代入式</a:t>
            </a:r>
            <a:endParaRPr kumimoji="1" lang="en-US" altLang="ja-JP" dirty="0"/>
          </a:p>
          <a:p>
            <a:r>
              <a:rPr lang="ja-JP" altLang="en-US" dirty="0"/>
              <a:t>論理演算子</a:t>
            </a:r>
            <a:endParaRPr lang="en-US" altLang="ja-JP" dirty="0"/>
          </a:p>
          <a:p>
            <a:r>
              <a:rPr lang="en-US" altLang="ja-JP" dirty="0"/>
              <a:t>break</a:t>
            </a:r>
            <a:r>
              <a:rPr lang="ja-JP" altLang="en-US" dirty="0"/>
              <a:t>文、</a:t>
            </a:r>
            <a:r>
              <a:rPr lang="en-US" altLang="ja-JP" dirty="0"/>
              <a:t>continue</a:t>
            </a:r>
            <a:r>
              <a:rPr lang="ja-JP" altLang="en-US" dirty="0"/>
              <a:t>文</a:t>
            </a:r>
            <a:endParaRPr lang="en-US" altLang="ja-JP"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式文（教科書</a:t>
            </a:r>
            <a:r>
              <a:rPr kumimoji="1" lang="en-US" altLang="ja-JP" dirty="0"/>
              <a:t>p. 29, p. 101</a:t>
            </a:r>
            <a:r>
              <a:rPr kumimoji="1" lang="ja-JP" altLang="en-US"/>
              <a:t>）</a:t>
            </a:r>
            <a:endParaRPr kumimoji="1" lang="ja-JP" altLang="en-US" dirty="0"/>
          </a:p>
        </p:txBody>
      </p:sp>
      <p:sp>
        <p:nvSpPr>
          <p:cNvPr id="4" name="正方形/長方形 3"/>
          <p:cNvSpPr/>
          <p:nvPr/>
        </p:nvSpPr>
        <p:spPr>
          <a:xfrm>
            <a:off x="785786" y="1285860"/>
            <a:ext cx="7715304" cy="1938992"/>
          </a:xfrm>
          <a:prstGeom prst="rect">
            <a:avLst/>
          </a:prstGeom>
        </p:spPr>
        <p:txBody>
          <a:bodyPr wrap="square">
            <a:spAutoFit/>
          </a:bodyPr>
          <a:lstStyle/>
          <a:p>
            <a:pPr>
              <a:buNone/>
            </a:pPr>
            <a:r>
              <a:rPr lang="ja-JP" altLang="en-US" sz="2400" dirty="0"/>
              <a:t>例えば、文</a:t>
            </a:r>
            <a:endParaRPr lang="en-US" altLang="ja-JP" sz="2400" dirty="0"/>
          </a:p>
          <a:p>
            <a:pPr>
              <a:buNone/>
            </a:pPr>
            <a:r>
              <a:rPr lang="en-US" altLang="ja-JP" sz="2400" dirty="0"/>
              <a:t>   x=1;</a:t>
            </a:r>
          </a:p>
          <a:p>
            <a:pPr>
              <a:buNone/>
            </a:pPr>
            <a:r>
              <a:rPr lang="ja-JP" altLang="en-US" sz="2400" dirty="0"/>
              <a:t>は、</a:t>
            </a:r>
            <a:r>
              <a:rPr lang="en-US" altLang="ja-JP" sz="2400" dirty="0"/>
              <a:t>x=1</a:t>
            </a:r>
            <a:r>
              <a:rPr lang="ja-JP" altLang="en-US" sz="2400" dirty="0"/>
              <a:t>が代入式であり、その次にセミコロンが書かれているという構造をしている。式の次にセミコロン；を書くと文になる。これを式文と言う。</a:t>
            </a:r>
            <a:endParaRPr lang="en-US" altLang="ja-JP" sz="2400" dirty="0"/>
          </a:p>
        </p:txBody>
      </p:sp>
      <p:sp>
        <p:nvSpPr>
          <p:cNvPr id="5" name="テキスト ボックス 4"/>
          <p:cNvSpPr txBox="1"/>
          <p:nvPr/>
        </p:nvSpPr>
        <p:spPr>
          <a:xfrm>
            <a:off x="1142976" y="3214686"/>
            <a:ext cx="2225289" cy="523220"/>
          </a:xfrm>
          <a:prstGeom prst="rect">
            <a:avLst/>
          </a:prstGeom>
          <a:noFill/>
        </p:spPr>
        <p:txBody>
          <a:bodyPr wrap="none" rtlCol="0">
            <a:spAutoFit/>
          </a:bodyPr>
          <a:lstStyle/>
          <a:p>
            <a:r>
              <a:rPr kumimoji="1" lang="ja-JP" altLang="en-US" sz="2800" dirty="0"/>
              <a:t>式文の構文１</a:t>
            </a:r>
          </a:p>
        </p:txBody>
      </p:sp>
      <p:sp>
        <p:nvSpPr>
          <p:cNvPr id="6" name="テキスト ボックス 5"/>
          <p:cNvSpPr txBox="1"/>
          <p:nvPr/>
        </p:nvSpPr>
        <p:spPr>
          <a:xfrm>
            <a:off x="1857356" y="3786190"/>
            <a:ext cx="928694" cy="523220"/>
          </a:xfrm>
          <a:prstGeom prst="rect">
            <a:avLst/>
          </a:prstGeom>
          <a:solidFill>
            <a:srgbClr val="FFFF00"/>
          </a:solidFill>
          <a:ln>
            <a:solidFill>
              <a:schemeClr val="tx1"/>
            </a:solidFill>
          </a:ln>
        </p:spPr>
        <p:txBody>
          <a:bodyPr wrap="square" rtlCol="0">
            <a:spAutoFit/>
          </a:bodyPr>
          <a:lstStyle/>
          <a:p>
            <a:pPr algn="ctr"/>
            <a:r>
              <a:rPr kumimoji="1" lang="ja-JP" altLang="en-US" sz="2800" dirty="0"/>
              <a:t>式</a:t>
            </a:r>
            <a:r>
              <a:rPr kumimoji="1" lang="en-US" altLang="ja-JP" sz="2800" dirty="0"/>
              <a:t>;</a:t>
            </a:r>
            <a:endParaRPr kumimoji="1" lang="ja-JP" altLang="en-US" sz="2800" dirty="0"/>
          </a:p>
        </p:txBody>
      </p:sp>
      <p:sp>
        <p:nvSpPr>
          <p:cNvPr id="7" name="テキスト ボックス 6"/>
          <p:cNvSpPr txBox="1"/>
          <p:nvPr/>
        </p:nvSpPr>
        <p:spPr>
          <a:xfrm>
            <a:off x="1142976" y="4357694"/>
            <a:ext cx="2417650" cy="523220"/>
          </a:xfrm>
          <a:prstGeom prst="rect">
            <a:avLst/>
          </a:prstGeom>
          <a:noFill/>
        </p:spPr>
        <p:txBody>
          <a:bodyPr wrap="none" rtlCol="0">
            <a:spAutoFit/>
          </a:bodyPr>
          <a:lstStyle/>
          <a:p>
            <a:r>
              <a:rPr lang="ja-JP" altLang="en-US" sz="2800" dirty="0"/>
              <a:t>式文 </a:t>
            </a:r>
            <a:r>
              <a:rPr lang="en-US" altLang="ja-JP" sz="2800" dirty="0">
                <a:solidFill>
                  <a:srgbClr val="FF0000"/>
                </a:solidFill>
              </a:rPr>
              <a:t>e;</a:t>
            </a:r>
            <a:r>
              <a:rPr lang="en-US" altLang="ja-JP" sz="2800" dirty="0"/>
              <a:t> </a:t>
            </a:r>
            <a:r>
              <a:rPr lang="ja-JP" altLang="en-US" sz="2800" dirty="0"/>
              <a:t>の意味</a:t>
            </a:r>
            <a:endParaRPr kumimoji="1" lang="ja-JP" altLang="en-US" sz="2800" dirty="0"/>
          </a:p>
        </p:txBody>
      </p:sp>
      <p:sp>
        <p:nvSpPr>
          <p:cNvPr id="8" name="テキスト ボックス 7"/>
          <p:cNvSpPr txBox="1"/>
          <p:nvPr/>
        </p:nvSpPr>
        <p:spPr>
          <a:xfrm>
            <a:off x="1857356" y="4929198"/>
            <a:ext cx="5666936" cy="523220"/>
          </a:xfrm>
          <a:prstGeom prst="rect">
            <a:avLst/>
          </a:prstGeom>
          <a:solidFill>
            <a:srgbClr val="CCFF99"/>
          </a:solidFill>
          <a:ln>
            <a:solidFill>
              <a:schemeClr val="tx1"/>
            </a:solidFill>
          </a:ln>
        </p:spPr>
        <p:txBody>
          <a:bodyPr wrap="none" rtlCol="0">
            <a:spAutoFit/>
          </a:bodyPr>
          <a:lstStyle/>
          <a:p>
            <a:r>
              <a:rPr kumimoji="1" lang="ja-JP" altLang="en-US" sz="2800" dirty="0"/>
              <a:t>式</a:t>
            </a:r>
            <a:r>
              <a:rPr kumimoji="1" lang="en-US" altLang="ja-JP" sz="2800" dirty="0"/>
              <a:t>e</a:t>
            </a:r>
            <a:r>
              <a:rPr kumimoji="1" lang="ja-JP" altLang="en-US" sz="2800" dirty="0" err="1"/>
              <a:t>を評</a:t>
            </a:r>
            <a:r>
              <a:rPr kumimoji="1" lang="ja-JP" altLang="en-US" sz="2800" dirty="0"/>
              <a:t>価する。評価結果</a:t>
            </a:r>
            <a:r>
              <a:rPr lang="ja-JP" altLang="en-US" sz="2800" dirty="0"/>
              <a:t>は</a:t>
            </a:r>
            <a:r>
              <a:rPr kumimoji="1" lang="ja-JP" altLang="en-US" sz="2800" dirty="0"/>
              <a:t>捨てる。</a:t>
            </a:r>
          </a:p>
        </p:txBody>
      </p:sp>
      <p:sp>
        <p:nvSpPr>
          <p:cNvPr id="9" name="テキスト ボックス 8"/>
          <p:cNvSpPr txBox="1"/>
          <p:nvPr/>
        </p:nvSpPr>
        <p:spPr>
          <a:xfrm>
            <a:off x="571472" y="5643578"/>
            <a:ext cx="8143932" cy="1015663"/>
          </a:xfrm>
          <a:prstGeom prst="rect">
            <a:avLst/>
          </a:prstGeom>
          <a:noFill/>
        </p:spPr>
        <p:txBody>
          <a:bodyPr wrap="square" rtlCol="0">
            <a:spAutoFit/>
          </a:bodyPr>
          <a:lstStyle/>
          <a:p>
            <a:r>
              <a:rPr lang="ja-JP" altLang="en-US" sz="2000" dirty="0"/>
              <a:t>式文は文であり、文が書けるところならどこにでも書くことができる。</a:t>
            </a:r>
            <a:endParaRPr lang="en-US" altLang="ja-JP" sz="2000" dirty="0"/>
          </a:p>
          <a:p>
            <a:r>
              <a:rPr lang="ja-JP" altLang="en-US" sz="2000" dirty="0"/>
              <a:t>式文は、式の評価中に変数への代入や画面への出力などが起こる場合に用いる。</a:t>
            </a:r>
            <a:r>
              <a:rPr lang="en-US" altLang="ja-JP" sz="2000" dirty="0"/>
              <a:t>1+2;</a:t>
            </a:r>
            <a:r>
              <a:rPr lang="ja-JP" altLang="en-US" sz="2000" dirty="0"/>
              <a:t>なども式文であり文であるが、このような文は書く意味がない。</a:t>
            </a:r>
            <a:endParaRPr lang="en-US" altLang="ja-JP"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式文の構文２</a:t>
            </a:r>
            <a:r>
              <a:rPr lang="ja-JP" altLang="en-US"/>
              <a:t>： 空文（教科書</a:t>
            </a:r>
            <a:r>
              <a:rPr lang="en-US" altLang="ja-JP" dirty="0"/>
              <a:t>p. 101</a:t>
            </a:r>
            <a:r>
              <a:rPr lang="ja-JP" altLang="en-US"/>
              <a:t>）</a:t>
            </a:r>
            <a:endParaRPr kumimoji="1" lang="ja-JP" altLang="en-US" dirty="0"/>
          </a:p>
        </p:txBody>
      </p:sp>
      <p:sp>
        <p:nvSpPr>
          <p:cNvPr id="4" name="テキスト ボックス 3"/>
          <p:cNvSpPr txBox="1"/>
          <p:nvPr/>
        </p:nvSpPr>
        <p:spPr>
          <a:xfrm>
            <a:off x="1142977" y="1571612"/>
            <a:ext cx="7072362" cy="830997"/>
          </a:xfrm>
          <a:prstGeom prst="rect">
            <a:avLst/>
          </a:prstGeom>
          <a:noFill/>
        </p:spPr>
        <p:txBody>
          <a:bodyPr wrap="square" rtlCol="0">
            <a:spAutoFit/>
          </a:bodyPr>
          <a:lstStyle/>
          <a:p>
            <a:r>
              <a:rPr kumimoji="1" lang="ja-JP" altLang="en-US" sz="2400" dirty="0"/>
              <a:t>何もしない文として、空文というものがある。空文も式文である。</a:t>
            </a:r>
          </a:p>
        </p:txBody>
      </p:sp>
      <p:sp>
        <p:nvSpPr>
          <p:cNvPr id="5" name="テキスト ボックス 4"/>
          <p:cNvSpPr txBox="1"/>
          <p:nvPr/>
        </p:nvSpPr>
        <p:spPr>
          <a:xfrm>
            <a:off x="1214414" y="2428868"/>
            <a:ext cx="3482043" cy="523220"/>
          </a:xfrm>
          <a:prstGeom prst="rect">
            <a:avLst/>
          </a:prstGeom>
          <a:noFill/>
        </p:spPr>
        <p:txBody>
          <a:bodyPr wrap="none" rtlCol="0">
            <a:spAutoFit/>
          </a:bodyPr>
          <a:lstStyle/>
          <a:p>
            <a:r>
              <a:rPr lang="ja-JP" altLang="en-US" sz="2800" dirty="0"/>
              <a:t>式文の構文２（空文）：</a:t>
            </a:r>
            <a:endParaRPr kumimoji="1" lang="ja-JP" altLang="en-US" sz="2800" dirty="0"/>
          </a:p>
        </p:txBody>
      </p:sp>
      <p:sp>
        <p:nvSpPr>
          <p:cNvPr id="6" name="テキスト ボックス 5"/>
          <p:cNvSpPr txBox="1"/>
          <p:nvPr/>
        </p:nvSpPr>
        <p:spPr>
          <a:xfrm>
            <a:off x="2071670" y="3071810"/>
            <a:ext cx="571504" cy="523220"/>
          </a:xfrm>
          <a:prstGeom prst="rect">
            <a:avLst/>
          </a:prstGeom>
          <a:solidFill>
            <a:srgbClr val="FFFF00"/>
          </a:solidFill>
          <a:ln>
            <a:solidFill>
              <a:schemeClr val="tx1"/>
            </a:solidFill>
          </a:ln>
        </p:spPr>
        <p:txBody>
          <a:bodyPr wrap="square" rtlCol="0">
            <a:spAutoFit/>
          </a:bodyPr>
          <a:lstStyle/>
          <a:p>
            <a:pPr algn="ctr"/>
            <a:r>
              <a:rPr kumimoji="1" lang="en-US" altLang="ja-JP" sz="2800" dirty="0"/>
              <a:t>;</a:t>
            </a:r>
            <a:endParaRPr kumimoji="1" lang="ja-JP" altLang="en-US" sz="2800" dirty="0"/>
          </a:p>
        </p:txBody>
      </p:sp>
      <p:sp>
        <p:nvSpPr>
          <p:cNvPr id="7" name="テキスト ボックス 6"/>
          <p:cNvSpPr txBox="1"/>
          <p:nvPr/>
        </p:nvSpPr>
        <p:spPr>
          <a:xfrm>
            <a:off x="1214414" y="3786190"/>
            <a:ext cx="2239716" cy="523220"/>
          </a:xfrm>
          <a:prstGeom prst="rect">
            <a:avLst/>
          </a:prstGeom>
          <a:noFill/>
        </p:spPr>
        <p:txBody>
          <a:bodyPr wrap="none" rtlCol="0">
            <a:spAutoFit/>
          </a:bodyPr>
          <a:lstStyle/>
          <a:p>
            <a:r>
              <a:rPr kumimoji="1" lang="ja-JP" altLang="en-US" sz="2800" dirty="0"/>
              <a:t>空文 </a:t>
            </a:r>
            <a:r>
              <a:rPr kumimoji="1" lang="en-US" altLang="ja-JP" sz="2800" dirty="0">
                <a:solidFill>
                  <a:srgbClr val="FF0000"/>
                </a:solidFill>
              </a:rPr>
              <a:t>; </a:t>
            </a:r>
            <a:r>
              <a:rPr kumimoji="1" lang="ja-JP" altLang="en-US" sz="2800" dirty="0"/>
              <a:t>の意味</a:t>
            </a:r>
            <a:endParaRPr kumimoji="1" lang="en-US" altLang="ja-JP" sz="2800" dirty="0"/>
          </a:p>
        </p:txBody>
      </p:sp>
      <p:sp>
        <p:nvSpPr>
          <p:cNvPr id="8" name="テキスト ボックス 7"/>
          <p:cNvSpPr txBox="1"/>
          <p:nvPr/>
        </p:nvSpPr>
        <p:spPr>
          <a:xfrm>
            <a:off x="2071670" y="4357694"/>
            <a:ext cx="1928826" cy="523220"/>
          </a:xfrm>
          <a:prstGeom prst="rect">
            <a:avLst/>
          </a:prstGeom>
          <a:solidFill>
            <a:srgbClr val="CCFF99"/>
          </a:solidFill>
          <a:ln>
            <a:solidFill>
              <a:schemeClr val="tx1"/>
            </a:solidFill>
          </a:ln>
        </p:spPr>
        <p:txBody>
          <a:bodyPr wrap="square" rtlCol="0">
            <a:spAutoFit/>
          </a:bodyPr>
          <a:lstStyle/>
          <a:p>
            <a:pPr algn="ctr"/>
            <a:r>
              <a:rPr kumimoji="1" lang="ja-JP" altLang="en-US" sz="2800" dirty="0"/>
              <a:t>何もしない</a:t>
            </a:r>
          </a:p>
        </p:txBody>
      </p:sp>
      <p:sp>
        <p:nvSpPr>
          <p:cNvPr id="9" name="テキスト ボックス 8"/>
          <p:cNvSpPr txBox="1"/>
          <p:nvPr/>
        </p:nvSpPr>
        <p:spPr>
          <a:xfrm>
            <a:off x="1571604" y="5357826"/>
            <a:ext cx="6000792" cy="830997"/>
          </a:xfrm>
          <a:prstGeom prst="rect">
            <a:avLst/>
          </a:prstGeom>
          <a:noFill/>
          <a:ln>
            <a:solidFill>
              <a:schemeClr val="tx1"/>
            </a:solidFill>
          </a:ln>
        </p:spPr>
        <p:txBody>
          <a:bodyPr wrap="square" rtlCol="0">
            <a:spAutoFit/>
          </a:bodyPr>
          <a:lstStyle/>
          <a:p>
            <a:r>
              <a:rPr lang="ja-JP" altLang="en-US" sz="2400" dirty="0"/>
              <a:t>こんな構文を使う機会はないように思うかもしれないが</a:t>
            </a:r>
            <a:r>
              <a:rPr lang="ja-JP" altLang="en-US" sz="2400"/>
              <a:t>、使うこともある。</a:t>
            </a:r>
            <a:endParaRPr lang="en-US" altLang="ja-JP"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これまでに出てきた式文の例</a:t>
            </a:r>
            <a:endParaRPr kumimoji="1" lang="ja-JP" altLang="en-US" dirty="0"/>
          </a:p>
        </p:txBody>
      </p:sp>
      <p:sp>
        <p:nvSpPr>
          <p:cNvPr id="3" name="コンテンツ プレースホルダ 2"/>
          <p:cNvSpPr>
            <a:spLocks noGrp="1"/>
          </p:cNvSpPr>
          <p:nvPr>
            <p:ph idx="1"/>
          </p:nvPr>
        </p:nvSpPr>
        <p:spPr>
          <a:xfrm>
            <a:off x="457200" y="1600200"/>
            <a:ext cx="7829576" cy="4543444"/>
          </a:xfrm>
        </p:spPr>
        <p:txBody>
          <a:bodyPr>
            <a:normAutofit/>
          </a:bodyPr>
          <a:lstStyle/>
          <a:p>
            <a:r>
              <a:rPr kumimoji="1" lang="ja-JP" altLang="en-US" sz="2800" dirty="0"/>
              <a:t>代入式のあとにセミコロン</a:t>
            </a:r>
            <a:endParaRPr kumimoji="1" lang="en-US" altLang="ja-JP" sz="2800" dirty="0"/>
          </a:p>
          <a:p>
            <a:pPr>
              <a:buNone/>
            </a:pPr>
            <a:r>
              <a:rPr lang="en-US" altLang="ja-JP" sz="2800" dirty="0"/>
              <a:t>       </a:t>
            </a:r>
            <a:r>
              <a:rPr lang="en-US" altLang="ja-JP" sz="2800" dirty="0">
                <a:solidFill>
                  <a:srgbClr val="FF0000"/>
                </a:solidFill>
              </a:rPr>
              <a:t>x = 1+2 </a:t>
            </a:r>
            <a:r>
              <a:rPr lang="en-US" altLang="ja-JP" sz="2800" dirty="0"/>
              <a:t>;</a:t>
            </a:r>
          </a:p>
          <a:p>
            <a:r>
              <a:rPr kumimoji="1" lang="ja-JP" altLang="en-US" sz="2800" dirty="0"/>
              <a:t>関数呼び出し式のあとにセミコロン</a:t>
            </a:r>
            <a:r>
              <a:rPr lang="ja-JP" altLang="en-US" sz="2800" dirty="0"/>
              <a:t>（関数の回でもう一度説明する）</a:t>
            </a:r>
            <a:endParaRPr kumimoji="1" lang="en-US" altLang="ja-JP" sz="2800" dirty="0"/>
          </a:p>
          <a:p>
            <a:pPr>
              <a:buNone/>
            </a:pPr>
            <a:r>
              <a:rPr lang="en-US" altLang="ja-JP" sz="2800" dirty="0"/>
              <a:t>       </a:t>
            </a:r>
            <a:r>
              <a:rPr lang="en-US" altLang="ja-JP" sz="2800" dirty="0" err="1">
                <a:solidFill>
                  <a:srgbClr val="FF0000"/>
                </a:solidFill>
              </a:rPr>
              <a:t>printf</a:t>
            </a:r>
            <a:r>
              <a:rPr lang="en-US" altLang="ja-JP" sz="2800" dirty="0">
                <a:solidFill>
                  <a:srgbClr val="FF0000"/>
                </a:solidFill>
              </a:rPr>
              <a:t> (“test”)</a:t>
            </a:r>
            <a:r>
              <a:rPr lang="ja-JP" altLang="en-US" sz="2800" dirty="0">
                <a:solidFill>
                  <a:srgbClr val="FF0000"/>
                </a:solidFill>
              </a:rPr>
              <a:t> </a:t>
            </a:r>
            <a:r>
              <a:rPr lang="en-US" altLang="ja-JP" sz="2800" dirty="0"/>
              <a:t>;</a:t>
            </a:r>
          </a:p>
          <a:p>
            <a:pPr>
              <a:buNone/>
            </a:pPr>
            <a:r>
              <a:rPr kumimoji="1" lang="en-US" altLang="ja-JP" sz="2800" dirty="0"/>
              <a:t>       </a:t>
            </a:r>
            <a:r>
              <a:rPr kumimoji="1" lang="en-US" altLang="ja-JP" sz="2800" dirty="0" err="1">
                <a:solidFill>
                  <a:srgbClr val="FF0000"/>
                </a:solidFill>
              </a:rPr>
              <a:t>scanf</a:t>
            </a:r>
            <a:r>
              <a:rPr kumimoji="1" lang="en-US" altLang="ja-JP" sz="2800" dirty="0">
                <a:solidFill>
                  <a:srgbClr val="FF0000"/>
                </a:solidFill>
              </a:rPr>
              <a:t> (“%d”, &amp;x) </a:t>
            </a:r>
            <a:r>
              <a:rPr kumimoji="1" lang="en-US" altLang="ja-JP" sz="2800" dirty="0"/>
              <a:t>;</a:t>
            </a:r>
          </a:p>
          <a:p>
            <a:r>
              <a:rPr kumimoji="1" lang="ja-JP" altLang="en-US" sz="2800" dirty="0"/>
              <a:t>赤字の</a:t>
            </a:r>
            <a:r>
              <a:rPr kumimoji="1" lang="en-US" altLang="ja-JP" sz="2800" dirty="0"/>
              <a:t>x=1+2, </a:t>
            </a:r>
            <a:r>
              <a:rPr kumimoji="1" lang="en-US" altLang="ja-JP" sz="2800" dirty="0" err="1"/>
              <a:t>printf</a:t>
            </a:r>
            <a:r>
              <a:rPr kumimoji="1" lang="en-US" altLang="ja-JP" sz="2800" dirty="0"/>
              <a:t>(“test”), </a:t>
            </a:r>
            <a:r>
              <a:rPr kumimoji="1" lang="en-US" altLang="ja-JP" sz="2800" dirty="0" err="1"/>
              <a:t>scanf</a:t>
            </a:r>
            <a:r>
              <a:rPr kumimoji="1" lang="en-US" altLang="ja-JP" sz="2800" dirty="0"/>
              <a:t>(“%</a:t>
            </a:r>
            <a:r>
              <a:rPr kumimoji="1" lang="en-US" altLang="ja-JP" sz="2800" dirty="0" err="1"/>
              <a:t>d”,&amp;x</a:t>
            </a:r>
            <a:r>
              <a:rPr kumimoji="1" lang="en-US" altLang="ja-JP" sz="2800" dirty="0"/>
              <a:t>)</a:t>
            </a:r>
            <a:r>
              <a:rPr lang="ja-JP" altLang="en-US" sz="2800" dirty="0"/>
              <a:t>の部分は</a:t>
            </a:r>
            <a:r>
              <a:rPr kumimoji="1" lang="ja-JP" altLang="en-US" sz="2800" dirty="0"/>
              <a:t>それ自体式であり、値を持つ。（式文ではそれは捨てられるが。）</a:t>
            </a:r>
            <a:endParaRPr kumimoji="1" lang="en-US" altLang="ja-JP"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代入式</a:t>
            </a:r>
            <a:r>
              <a:rPr lang="ja-JP" altLang="en-US"/>
              <a:t>（教科書</a:t>
            </a:r>
            <a:r>
              <a:rPr lang="en-US" altLang="ja-JP" dirty="0"/>
              <a:t> p. 29</a:t>
            </a:r>
            <a:r>
              <a:rPr lang="ja-JP" altLang="en-US"/>
              <a:t>）</a:t>
            </a:r>
            <a:endParaRPr kumimoji="1" lang="ja-JP" altLang="en-US" dirty="0"/>
          </a:p>
        </p:txBody>
      </p:sp>
      <p:sp>
        <p:nvSpPr>
          <p:cNvPr id="4" name="テキスト ボックス 3"/>
          <p:cNvSpPr txBox="1"/>
          <p:nvPr/>
        </p:nvSpPr>
        <p:spPr>
          <a:xfrm>
            <a:off x="1000100" y="1428736"/>
            <a:ext cx="2339102" cy="523220"/>
          </a:xfrm>
          <a:prstGeom prst="rect">
            <a:avLst/>
          </a:prstGeom>
          <a:noFill/>
        </p:spPr>
        <p:txBody>
          <a:bodyPr wrap="none" rtlCol="0">
            <a:spAutoFit/>
          </a:bodyPr>
          <a:lstStyle/>
          <a:p>
            <a:r>
              <a:rPr kumimoji="1" lang="ja-JP" altLang="en-US" sz="2800" dirty="0"/>
              <a:t>代入式の構文</a:t>
            </a:r>
          </a:p>
        </p:txBody>
      </p:sp>
      <p:sp>
        <p:nvSpPr>
          <p:cNvPr id="5" name="テキスト ボックス 4"/>
          <p:cNvSpPr txBox="1"/>
          <p:nvPr/>
        </p:nvSpPr>
        <p:spPr>
          <a:xfrm>
            <a:off x="1714480" y="2071678"/>
            <a:ext cx="1963999" cy="523220"/>
          </a:xfrm>
          <a:prstGeom prst="rect">
            <a:avLst/>
          </a:prstGeom>
          <a:solidFill>
            <a:srgbClr val="FFFF00"/>
          </a:solidFill>
          <a:ln>
            <a:solidFill>
              <a:schemeClr val="tx1"/>
            </a:solidFill>
          </a:ln>
        </p:spPr>
        <p:txBody>
          <a:bodyPr wrap="none" rtlCol="0">
            <a:spAutoFit/>
          </a:bodyPr>
          <a:lstStyle/>
          <a:p>
            <a:r>
              <a:rPr kumimoji="1" lang="ja-JP" altLang="en-US" sz="2800" dirty="0"/>
              <a:t>変数名 </a:t>
            </a:r>
            <a:r>
              <a:rPr kumimoji="1" lang="en-US" altLang="ja-JP" sz="2800" dirty="0"/>
              <a:t>= </a:t>
            </a:r>
            <a:r>
              <a:rPr kumimoji="1" lang="ja-JP" altLang="en-US" sz="2800" dirty="0"/>
              <a:t>式</a:t>
            </a:r>
          </a:p>
        </p:txBody>
      </p:sp>
      <p:sp>
        <p:nvSpPr>
          <p:cNvPr id="6" name="テキスト ボックス 5"/>
          <p:cNvSpPr txBox="1"/>
          <p:nvPr/>
        </p:nvSpPr>
        <p:spPr>
          <a:xfrm>
            <a:off x="1000100" y="2714620"/>
            <a:ext cx="3179075" cy="523220"/>
          </a:xfrm>
          <a:prstGeom prst="rect">
            <a:avLst/>
          </a:prstGeom>
          <a:noFill/>
        </p:spPr>
        <p:txBody>
          <a:bodyPr wrap="none" rtlCol="0">
            <a:spAutoFit/>
          </a:bodyPr>
          <a:lstStyle/>
          <a:p>
            <a:r>
              <a:rPr kumimoji="1" lang="ja-JP" altLang="en-US" sz="2800" dirty="0"/>
              <a:t>代入式 </a:t>
            </a:r>
            <a:r>
              <a:rPr kumimoji="1" lang="en-US" altLang="ja-JP" sz="2800" i="1" dirty="0"/>
              <a:t>x</a:t>
            </a:r>
            <a:r>
              <a:rPr kumimoji="1" lang="en-US" altLang="ja-JP" sz="2800" dirty="0"/>
              <a:t> = </a:t>
            </a:r>
            <a:r>
              <a:rPr kumimoji="1" lang="en-US" altLang="ja-JP" sz="2800" i="1" dirty="0"/>
              <a:t>e</a:t>
            </a:r>
            <a:r>
              <a:rPr kumimoji="1" lang="en-US" altLang="ja-JP" sz="2800" dirty="0"/>
              <a:t> </a:t>
            </a:r>
            <a:r>
              <a:rPr kumimoji="1" lang="ja-JP" altLang="en-US" sz="2800" dirty="0"/>
              <a:t>の意味</a:t>
            </a:r>
          </a:p>
        </p:txBody>
      </p:sp>
      <p:sp>
        <p:nvSpPr>
          <p:cNvPr id="7" name="テキスト ボックス 6"/>
          <p:cNvSpPr txBox="1"/>
          <p:nvPr/>
        </p:nvSpPr>
        <p:spPr>
          <a:xfrm>
            <a:off x="1714480" y="3357562"/>
            <a:ext cx="5857916" cy="1384995"/>
          </a:xfrm>
          <a:prstGeom prst="rect">
            <a:avLst/>
          </a:prstGeom>
          <a:solidFill>
            <a:srgbClr val="CCFF99"/>
          </a:solidFill>
          <a:ln>
            <a:solidFill>
              <a:schemeClr val="tx1"/>
            </a:solidFill>
          </a:ln>
        </p:spPr>
        <p:txBody>
          <a:bodyPr wrap="square" rtlCol="0">
            <a:spAutoFit/>
          </a:bodyPr>
          <a:lstStyle/>
          <a:p>
            <a:r>
              <a:rPr kumimoji="1" lang="ja-JP" altLang="en-US" sz="2800" dirty="0"/>
              <a:t>まず式</a:t>
            </a:r>
            <a:r>
              <a:rPr kumimoji="1" lang="en-US" altLang="ja-JP" sz="2800" i="1" dirty="0"/>
              <a:t>e</a:t>
            </a:r>
            <a:r>
              <a:rPr kumimoji="1" lang="ja-JP" altLang="en-US" sz="2800" dirty="0" err="1"/>
              <a:t>を評</a:t>
            </a:r>
            <a:r>
              <a:rPr kumimoji="1" lang="ja-JP" altLang="en-US" sz="2800" dirty="0"/>
              <a:t>価し、その結果の値を変数</a:t>
            </a:r>
            <a:r>
              <a:rPr kumimoji="1" lang="en-US" altLang="ja-JP" sz="2800" i="1" dirty="0"/>
              <a:t>x</a:t>
            </a:r>
            <a:r>
              <a:rPr kumimoji="1" lang="ja-JP" altLang="en-US" sz="2800" dirty="0"/>
              <a:t>に代入する</a:t>
            </a:r>
            <a:r>
              <a:rPr lang="ja-JP" altLang="en-US" sz="2800" dirty="0"/>
              <a:t>。代入式の値は変数</a:t>
            </a:r>
            <a:r>
              <a:rPr lang="en-US" altLang="ja-JP" sz="2800" i="1" dirty="0"/>
              <a:t>x</a:t>
            </a:r>
            <a:r>
              <a:rPr lang="ja-JP" altLang="en-US" sz="2800" dirty="0"/>
              <a:t>に代入された値である。</a:t>
            </a:r>
            <a:endParaRPr kumimoji="1" lang="ja-JP" altLang="en-US" sz="2800" dirty="0"/>
          </a:p>
        </p:txBody>
      </p:sp>
      <p:sp>
        <p:nvSpPr>
          <p:cNvPr id="8" name="テキスト ボックス 7"/>
          <p:cNvSpPr txBox="1"/>
          <p:nvPr/>
        </p:nvSpPr>
        <p:spPr>
          <a:xfrm>
            <a:off x="714348" y="5000636"/>
            <a:ext cx="7929618" cy="1323439"/>
          </a:xfrm>
          <a:prstGeom prst="rect">
            <a:avLst/>
          </a:prstGeom>
          <a:noFill/>
        </p:spPr>
        <p:txBody>
          <a:bodyPr wrap="square" rtlCol="0">
            <a:spAutoFit/>
          </a:bodyPr>
          <a:lstStyle/>
          <a:p>
            <a:r>
              <a:rPr kumimoji="1" lang="ja-JP" altLang="en-US" sz="2000" dirty="0"/>
              <a:t>（注意） 代入式 </a:t>
            </a:r>
            <a:r>
              <a:rPr kumimoji="1" lang="en-US" altLang="ja-JP" sz="2000" i="1" dirty="0"/>
              <a:t>x</a:t>
            </a:r>
            <a:r>
              <a:rPr kumimoji="1" lang="en-US" altLang="ja-JP" sz="2000" dirty="0"/>
              <a:t>=</a:t>
            </a:r>
            <a:r>
              <a:rPr kumimoji="1" lang="en-US" altLang="ja-JP" sz="2000" i="1" dirty="0"/>
              <a:t>e</a:t>
            </a:r>
            <a:r>
              <a:rPr kumimoji="1" lang="en-US" altLang="ja-JP" sz="2000" dirty="0"/>
              <a:t> </a:t>
            </a:r>
            <a:r>
              <a:rPr kumimoji="1" lang="ja-JP" altLang="en-US" sz="2000" dirty="0"/>
              <a:t>の値は、式</a:t>
            </a:r>
            <a:r>
              <a:rPr kumimoji="1" lang="en-US" altLang="ja-JP" sz="2000" i="1" dirty="0"/>
              <a:t>e</a:t>
            </a:r>
            <a:r>
              <a:rPr kumimoji="1" lang="ja-JP" altLang="en-US" sz="2000" dirty="0"/>
              <a:t>の値とは必ずしも同じではない。例えば、</a:t>
            </a:r>
            <a:endParaRPr lang="en-US" altLang="ja-JP" sz="2000" dirty="0"/>
          </a:p>
          <a:p>
            <a:r>
              <a:rPr kumimoji="1" lang="en-US" altLang="ja-JP" sz="2000" dirty="0"/>
              <a:t>     </a:t>
            </a:r>
            <a:r>
              <a:rPr kumimoji="1" lang="en-US" altLang="ja-JP" sz="2000" dirty="0" err="1"/>
              <a:t>int</a:t>
            </a:r>
            <a:r>
              <a:rPr kumimoji="1" lang="en-US" altLang="ja-JP" sz="2000" dirty="0"/>
              <a:t> x;</a:t>
            </a:r>
          </a:p>
          <a:p>
            <a:r>
              <a:rPr lang="en-US" altLang="ja-JP" sz="2000" dirty="0"/>
              <a:t>     x = 2.95;</a:t>
            </a:r>
          </a:p>
          <a:p>
            <a:r>
              <a:rPr kumimoji="1" lang="ja-JP" altLang="en-US" sz="2000" dirty="0" err="1"/>
              <a:t>のような</a:t>
            </a:r>
            <a:r>
              <a:rPr kumimoji="1" lang="ja-JP" altLang="en-US" sz="2000" dirty="0"/>
              <a:t>例では、</a:t>
            </a:r>
            <a:r>
              <a:rPr kumimoji="1" lang="en-US" altLang="ja-JP" sz="2000" dirty="0"/>
              <a:t>x</a:t>
            </a:r>
            <a:r>
              <a:rPr lang="ja-JP" altLang="en-US" sz="2000" dirty="0" err="1"/>
              <a:t>には</a:t>
            </a:r>
            <a:r>
              <a:rPr lang="en-US" altLang="ja-JP" sz="2000" dirty="0"/>
              <a:t>2</a:t>
            </a:r>
            <a:r>
              <a:rPr lang="ja-JP" altLang="en-US" sz="2000" dirty="0"/>
              <a:t>が代入されるので、代入式 </a:t>
            </a:r>
            <a:r>
              <a:rPr lang="en-US" altLang="ja-JP" sz="2000" dirty="0"/>
              <a:t>x=2.95</a:t>
            </a:r>
            <a:r>
              <a:rPr lang="ja-JP" altLang="en-US" sz="2000" dirty="0"/>
              <a:t> の値は</a:t>
            </a:r>
            <a:r>
              <a:rPr lang="en-US" altLang="ja-JP" sz="2000" dirty="0"/>
              <a:t>2</a:t>
            </a:r>
            <a:r>
              <a:rPr lang="ja-JP" altLang="en-US" sz="2000" dirty="0"/>
              <a:t>である。</a:t>
            </a:r>
            <a:endParaRPr kumimoji="1" lang="en-US" altLang="ja-JP" sz="2000" dirty="0"/>
          </a:p>
        </p:txBody>
      </p:sp>
      <p:sp>
        <p:nvSpPr>
          <p:cNvPr id="11" name="テキスト ボックス 10"/>
          <p:cNvSpPr txBox="1"/>
          <p:nvPr/>
        </p:nvSpPr>
        <p:spPr>
          <a:xfrm>
            <a:off x="4214810" y="1928802"/>
            <a:ext cx="4714908" cy="707886"/>
          </a:xfrm>
          <a:prstGeom prst="rect">
            <a:avLst/>
          </a:prstGeom>
          <a:noFill/>
        </p:spPr>
        <p:txBody>
          <a:bodyPr wrap="square" rtlCol="0">
            <a:spAutoFit/>
          </a:bodyPr>
          <a:lstStyle/>
          <a:p>
            <a:r>
              <a:rPr kumimoji="1" lang="ja-JP" altLang="en-US" sz="2000" dirty="0"/>
              <a:t>（代入式の構文は後で（配列やポインタの回で）拡張する）</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代入式がネストされたプログラム例１</a:t>
            </a:r>
          </a:p>
        </p:txBody>
      </p:sp>
      <p:sp>
        <p:nvSpPr>
          <p:cNvPr id="4" name="テキスト ボックス 3"/>
          <p:cNvSpPr txBox="1"/>
          <p:nvPr/>
        </p:nvSpPr>
        <p:spPr>
          <a:xfrm>
            <a:off x="785786" y="1928802"/>
            <a:ext cx="4756880" cy="3539430"/>
          </a:xfrm>
          <a:prstGeom prst="rect">
            <a:avLst/>
          </a:prstGeom>
          <a:noFill/>
        </p:spPr>
        <p:txBody>
          <a:bodyPr wrap="none" rtlCol="0">
            <a:spAutoFit/>
          </a:bodyPr>
          <a:lstStyle/>
          <a:p>
            <a:r>
              <a:rPr kumimoji="1" lang="en-US" altLang="ja-JP" sz="2800" dirty="0"/>
              <a:t>#include &lt;</a:t>
            </a:r>
            <a:r>
              <a:rPr kumimoji="1" lang="en-US" altLang="ja-JP" sz="2800" dirty="0" err="1"/>
              <a:t>stdio.h</a:t>
            </a:r>
            <a:r>
              <a:rPr kumimoji="1" lang="en-US" altLang="ja-JP" sz="2800" dirty="0"/>
              <a:t>&gt;</a:t>
            </a:r>
            <a:endParaRPr lang="en-US" altLang="ja-JP" sz="2800" dirty="0"/>
          </a:p>
          <a:p>
            <a:r>
              <a:rPr lang="en-US" altLang="ja-JP" sz="2800" dirty="0" err="1"/>
              <a:t>i</a:t>
            </a:r>
            <a:r>
              <a:rPr kumimoji="1" lang="en-US" altLang="ja-JP" sz="2800" dirty="0" err="1"/>
              <a:t>nt</a:t>
            </a:r>
            <a:r>
              <a:rPr kumimoji="1" lang="en-US" altLang="ja-JP" sz="2800" dirty="0"/>
              <a:t> main (void) {</a:t>
            </a:r>
          </a:p>
          <a:p>
            <a:r>
              <a:rPr lang="en-US" altLang="ja-JP" sz="2800" dirty="0"/>
              <a:t>    </a:t>
            </a:r>
            <a:r>
              <a:rPr lang="en-US" altLang="ja-JP" sz="2800" dirty="0" err="1"/>
              <a:t>int</a:t>
            </a:r>
            <a:r>
              <a:rPr lang="en-US" altLang="ja-JP" sz="2800" dirty="0"/>
              <a:t> x;</a:t>
            </a:r>
          </a:p>
          <a:p>
            <a:r>
              <a:rPr lang="en-US" altLang="ja-JP" sz="2800" dirty="0"/>
              <a:t>    </a:t>
            </a:r>
            <a:r>
              <a:rPr lang="en-US" altLang="ja-JP" sz="2800" dirty="0" err="1"/>
              <a:t>int</a:t>
            </a:r>
            <a:r>
              <a:rPr lang="en-US" altLang="ja-JP" sz="2800" dirty="0"/>
              <a:t> y;</a:t>
            </a:r>
          </a:p>
          <a:p>
            <a:r>
              <a:rPr lang="en-US" altLang="ja-JP" sz="2800" dirty="0"/>
              <a:t>    x = </a:t>
            </a:r>
            <a:r>
              <a:rPr lang="en-US" altLang="ja-JP" sz="2800" dirty="0">
                <a:solidFill>
                  <a:srgbClr val="FF0000"/>
                </a:solidFill>
              </a:rPr>
              <a:t>y = 2</a:t>
            </a:r>
            <a:r>
              <a:rPr lang="en-US" altLang="ja-JP" sz="2800" dirty="0"/>
              <a:t>;</a:t>
            </a:r>
          </a:p>
          <a:p>
            <a:r>
              <a:rPr lang="en-US" altLang="ja-JP" sz="2800" dirty="0"/>
              <a:t>    </a:t>
            </a:r>
            <a:r>
              <a:rPr lang="en-US" altLang="ja-JP" sz="2800" dirty="0" err="1"/>
              <a:t>printf</a:t>
            </a:r>
            <a:r>
              <a:rPr lang="en-US" altLang="ja-JP" sz="2800" dirty="0"/>
              <a:t> (“x=%d, y=%d\n”, x, y);</a:t>
            </a:r>
          </a:p>
          <a:p>
            <a:r>
              <a:rPr lang="en-US" altLang="ja-JP" sz="2800" dirty="0"/>
              <a:t>    return 0;</a:t>
            </a:r>
          </a:p>
          <a:p>
            <a:r>
              <a:rPr lang="en-US" altLang="ja-JP" sz="2800" dirty="0"/>
              <a:t>}</a:t>
            </a:r>
            <a:endParaRPr kumimoji="1" lang="ja-JP" altLang="en-US" sz="2800" dirty="0"/>
          </a:p>
        </p:txBody>
      </p:sp>
      <p:sp>
        <p:nvSpPr>
          <p:cNvPr id="5" name="正方形/長方形 4"/>
          <p:cNvSpPr/>
          <p:nvPr/>
        </p:nvSpPr>
        <p:spPr>
          <a:xfrm>
            <a:off x="3857620" y="2714620"/>
            <a:ext cx="4572000" cy="1200329"/>
          </a:xfrm>
          <a:prstGeom prst="rect">
            <a:avLst/>
          </a:prstGeom>
          <a:ln>
            <a:solidFill>
              <a:schemeClr val="tx1"/>
            </a:solidFill>
          </a:ln>
        </p:spPr>
        <p:txBody>
          <a:bodyPr>
            <a:spAutoFit/>
          </a:bodyPr>
          <a:lstStyle/>
          <a:p>
            <a:pPr>
              <a:buNone/>
            </a:pPr>
            <a:r>
              <a:rPr lang="ja-JP" altLang="en-US" sz="2400" dirty="0"/>
              <a:t>赤字の</a:t>
            </a:r>
            <a:r>
              <a:rPr lang="en-US" altLang="ja-JP" sz="2400" dirty="0"/>
              <a:t>y=2</a:t>
            </a:r>
            <a:r>
              <a:rPr lang="ja-JP" altLang="en-US" sz="2400" dirty="0"/>
              <a:t>の部分は代入式であり、外側の代入式 </a:t>
            </a:r>
            <a:r>
              <a:rPr lang="en-US" altLang="ja-JP" sz="2400" dirty="0"/>
              <a:t>x=y=2</a:t>
            </a:r>
            <a:r>
              <a:rPr lang="ja-JP" altLang="en-US" sz="2400" dirty="0"/>
              <a:t> の右辺を成している。（代入式のネスト）</a:t>
            </a:r>
            <a:endParaRPr lang="en-US" altLang="ja-JP" sz="2400" dirty="0"/>
          </a:p>
        </p:txBody>
      </p:sp>
      <p:sp>
        <p:nvSpPr>
          <p:cNvPr id="6" name="正方形/長方形 5"/>
          <p:cNvSpPr/>
          <p:nvPr/>
        </p:nvSpPr>
        <p:spPr>
          <a:xfrm>
            <a:off x="1450767" y="5661248"/>
            <a:ext cx="6242466" cy="830997"/>
          </a:xfrm>
          <a:prstGeom prst="rect">
            <a:avLst/>
          </a:prstGeom>
          <a:ln>
            <a:solidFill>
              <a:schemeClr val="tx1"/>
            </a:solidFill>
          </a:ln>
        </p:spPr>
        <p:txBody>
          <a:bodyPr wrap="square">
            <a:spAutoFit/>
          </a:bodyPr>
          <a:lstStyle/>
          <a:p>
            <a:r>
              <a:rPr lang="ja-JP" altLang="en-US" sz="2400" dirty="0"/>
              <a:t>代入演算子</a:t>
            </a:r>
            <a:r>
              <a:rPr lang="en-US" altLang="ja-JP" sz="2400" dirty="0"/>
              <a:t>=</a:t>
            </a:r>
            <a:r>
              <a:rPr lang="ja-JP" altLang="en-US" sz="2400" dirty="0"/>
              <a:t>は右結合で</a:t>
            </a:r>
            <a:r>
              <a:rPr lang="ja-JP" altLang="en-US" sz="2400"/>
              <a:t>ある。（教科書</a:t>
            </a:r>
            <a:r>
              <a:rPr lang="en-US" altLang="ja-JP" sz="2400" dirty="0"/>
              <a:t> p. 220</a:t>
            </a:r>
            <a:r>
              <a:rPr lang="ja-JP" altLang="en-US" sz="2400"/>
              <a:t>）</a:t>
            </a:r>
            <a:endParaRPr lang="en-US" altLang="ja-JP" sz="2400" dirty="0"/>
          </a:p>
          <a:p>
            <a:r>
              <a:rPr lang="ja-JP" altLang="en-US" sz="2400" dirty="0"/>
              <a:t>つまり、式</a:t>
            </a:r>
            <a:r>
              <a:rPr lang="en-US" altLang="ja-JP" sz="2400" dirty="0"/>
              <a:t>x=y=2</a:t>
            </a:r>
            <a:r>
              <a:rPr lang="ja-JP" altLang="en-US" sz="2400" dirty="0"/>
              <a:t>は、式</a:t>
            </a:r>
            <a:r>
              <a:rPr lang="en-US" altLang="ja-JP" sz="2400" dirty="0"/>
              <a:t>x=(y=2)</a:t>
            </a:r>
            <a:r>
              <a:rPr lang="ja-JP" altLang="en-US" sz="2400" dirty="0"/>
              <a:t>と等価である。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代入式がネストされたプログラム例２</a:t>
            </a:r>
            <a:br>
              <a:rPr kumimoji="1" lang="en-US" altLang="ja-JP" dirty="0"/>
            </a:br>
            <a:r>
              <a:rPr lang="ja-JP" altLang="en-US" dirty="0"/>
              <a:t>（打ち込んで確認）</a:t>
            </a:r>
            <a:endParaRPr kumimoji="1" lang="ja-JP" altLang="en-US" dirty="0"/>
          </a:p>
        </p:txBody>
      </p:sp>
      <p:sp>
        <p:nvSpPr>
          <p:cNvPr id="4" name="テキスト ボックス 3"/>
          <p:cNvSpPr txBox="1"/>
          <p:nvPr/>
        </p:nvSpPr>
        <p:spPr>
          <a:xfrm>
            <a:off x="714348" y="1500174"/>
            <a:ext cx="4654608" cy="3539430"/>
          </a:xfrm>
          <a:prstGeom prst="rect">
            <a:avLst/>
          </a:prstGeom>
          <a:noFill/>
        </p:spPr>
        <p:txBody>
          <a:bodyPr wrap="none" rtlCol="0">
            <a:spAutoFit/>
          </a:bodyPr>
          <a:lstStyle/>
          <a:p>
            <a:r>
              <a:rPr kumimoji="1" lang="en-US" altLang="ja-JP" sz="2800" dirty="0"/>
              <a:t>#include &lt;</a:t>
            </a:r>
            <a:r>
              <a:rPr kumimoji="1" lang="en-US" altLang="ja-JP" sz="2800" dirty="0" err="1"/>
              <a:t>stdio.h</a:t>
            </a:r>
            <a:r>
              <a:rPr kumimoji="1" lang="en-US" altLang="ja-JP" sz="2800" dirty="0"/>
              <a:t>&gt;</a:t>
            </a:r>
            <a:endParaRPr lang="en-US" altLang="ja-JP" sz="2800" dirty="0"/>
          </a:p>
          <a:p>
            <a:r>
              <a:rPr lang="en-US" altLang="ja-JP" sz="2800" dirty="0" err="1"/>
              <a:t>i</a:t>
            </a:r>
            <a:r>
              <a:rPr kumimoji="1" lang="en-US" altLang="ja-JP" sz="2800" dirty="0" err="1"/>
              <a:t>nt</a:t>
            </a:r>
            <a:r>
              <a:rPr kumimoji="1" lang="en-US" altLang="ja-JP" sz="2800" dirty="0"/>
              <a:t> main (void) {</a:t>
            </a:r>
          </a:p>
          <a:p>
            <a:r>
              <a:rPr lang="en-US" altLang="ja-JP" sz="2800" dirty="0"/>
              <a:t>    double x;</a:t>
            </a:r>
          </a:p>
          <a:p>
            <a:r>
              <a:rPr lang="en-US" altLang="ja-JP" sz="2800" dirty="0"/>
              <a:t>    </a:t>
            </a:r>
            <a:r>
              <a:rPr lang="en-US" altLang="ja-JP" sz="2800" dirty="0" err="1"/>
              <a:t>int</a:t>
            </a:r>
            <a:r>
              <a:rPr lang="en-US" altLang="ja-JP" sz="2800" dirty="0"/>
              <a:t> y;</a:t>
            </a:r>
          </a:p>
          <a:p>
            <a:r>
              <a:rPr lang="en-US" altLang="ja-JP" sz="2800" dirty="0"/>
              <a:t>    x = </a:t>
            </a:r>
            <a:r>
              <a:rPr lang="en-US" altLang="ja-JP" sz="2800" dirty="0">
                <a:solidFill>
                  <a:srgbClr val="FF0000"/>
                </a:solidFill>
              </a:rPr>
              <a:t>y = 1.5</a:t>
            </a:r>
            <a:r>
              <a:rPr lang="en-US" altLang="ja-JP" sz="2800" dirty="0"/>
              <a:t>;</a:t>
            </a:r>
          </a:p>
          <a:p>
            <a:r>
              <a:rPr lang="en-US" altLang="ja-JP" sz="2800" dirty="0"/>
              <a:t>    </a:t>
            </a:r>
            <a:r>
              <a:rPr lang="en-US" altLang="ja-JP" sz="2800" dirty="0" err="1"/>
              <a:t>printf</a:t>
            </a:r>
            <a:r>
              <a:rPr lang="en-US" altLang="ja-JP" sz="2800" dirty="0"/>
              <a:t> (“x=%f, y=%d\n”, x, y);</a:t>
            </a:r>
          </a:p>
          <a:p>
            <a:r>
              <a:rPr lang="en-US" altLang="ja-JP" sz="2800" dirty="0"/>
              <a:t>    return 0;</a:t>
            </a:r>
          </a:p>
          <a:p>
            <a:r>
              <a:rPr lang="en-US" altLang="ja-JP" sz="2800" dirty="0"/>
              <a:t>}</a:t>
            </a:r>
            <a:endParaRPr kumimoji="1" lang="ja-JP" altLang="en-US" sz="2800" dirty="0"/>
          </a:p>
        </p:txBody>
      </p:sp>
      <p:sp>
        <p:nvSpPr>
          <p:cNvPr id="7" name="テキスト ボックス 6"/>
          <p:cNvSpPr txBox="1"/>
          <p:nvPr/>
        </p:nvSpPr>
        <p:spPr>
          <a:xfrm>
            <a:off x="1714480" y="4857760"/>
            <a:ext cx="6500858" cy="1938992"/>
          </a:xfrm>
          <a:prstGeom prst="rect">
            <a:avLst/>
          </a:prstGeom>
          <a:noFill/>
          <a:ln>
            <a:solidFill>
              <a:schemeClr val="tx1"/>
            </a:solidFill>
          </a:ln>
        </p:spPr>
        <p:txBody>
          <a:bodyPr wrap="square" rtlCol="0">
            <a:spAutoFit/>
          </a:bodyPr>
          <a:lstStyle/>
          <a:p>
            <a:r>
              <a:rPr lang="ja-JP" altLang="en-US" sz="2400" dirty="0"/>
              <a:t>代入式</a:t>
            </a:r>
            <a:r>
              <a:rPr lang="en-US" altLang="ja-JP" sz="2400" dirty="0"/>
              <a:t>y=1.5</a:t>
            </a:r>
            <a:r>
              <a:rPr lang="ja-JP" altLang="en-US" sz="2400" dirty="0"/>
              <a:t>においては、</a:t>
            </a:r>
            <a:r>
              <a:rPr lang="en-US" altLang="ja-JP" sz="2400" dirty="0"/>
              <a:t>y</a:t>
            </a:r>
            <a:r>
              <a:rPr lang="ja-JP" altLang="en-US" sz="2400" dirty="0"/>
              <a:t>が</a:t>
            </a:r>
            <a:r>
              <a:rPr lang="en-US" altLang="ja-JP" sz="2400" dirty="0" err="1"/>
              <a:t>int</a:t>
            </a:r>
            <a:r>
              <a:rPr lang="ja-JP" altLang="en-US" sz="2400" dirty="0"/>
              <a:t>型なので</a:t>
            </a:r>
            <a:r>
              <a:rPr lang="en-US" altLang="ja-JP" sz="2400" dirty="0"/>
              <a:t>1.5</a:t>
            </a:r>
            <a:r>
              <a:rPr lang="ja-JP" altLang="en-US" sz="2400" dirty="0"/>
              <a:t>が</a:t>
            </a:r>
            <a:r>
              <a:rPr lang="en-US" altLang="ja-JP" sz="2400" dirty="0" err="1"/>
              <a:t>int</a:t>
            </a:r>
            <a:r>
              <a:rPr lang="ja-JP" altLang="en-US" sz="2400" dirty="0"/>
              <a:t>型に変換され、</a:t>
            </a:r>
            <a:r>
              <a:rPr lang="en-US" altLang="ja-JP" sz="2400" dirty="0"/>
              <a:t>1</a:t>
            </a:r>
            <a:r>
              <a:rPr lang="ja-JP" altLang="en-US" sz="2400" dirty="0"/>
              <a:t>が</a:t>
            </a:r>
            <a:r>
              <a:rPr lang="en-US" altLang="ja-JP" sz="2400" dirty="0"/>
              <a:t>y</a:t>
            </a:r>
            <a:r>
              <a:rPr lang="ja-JP" altLang="en-US" sz="2400" dirty="0"/>
              <a:t>に代入される。</a:t>
            </a:r>
            <a:endParaRPr lang="en-US" altLang="ja-JP" sz="2400" dirty="0"/>
          </a:p>
          <a:p>
            <a:r>
              <a:rPr kumimoji="1" lang="ja-JP" altLang="en-US" sz="2400" dirty="0"/>
              <a:t>よって、代入式</a:t>
            </a:r>
            <a:r>
              <a:rPr kumimoji="1" lang="en-US" altLang="ja-JP" sz="2400" dirty="0"/>
              <a:t>y=1.5</a:t>
            </a:r>
            <a:r>
              <a:rPr kumimoji="1" lang="ja-JP" altLang="en-US" sz="2400" dirty="0"/>
              <a:t>の値は</a:t>
            </a:r>
            <a:r>
              <a:rPr kumimoji="1" lang="en-US" altLang="ja-JP" sz="2400" dirty="0"/>
              <a:t>1</a:t>
            </a:r>
            <a:r>
              <a:rPr kumimoji="1" lang="ja-JP" altLang="en-US" sz="2400" dirty="0"/>
              <a:t>である。次に</a:t>
            </a:r>
            <a:r>
              <a:rPr kumimoji="1" lang="en-US" altLang="ja-JP" sz="2400" dirty="0"/>
              <a:t>x=1</a:t>
            </a:r>
            <a:r>
              <a:rPr kumimoji="1" lang="ja-JP" altLang="en-US" sz="2400" dirty="0" err="1"/>
              <a:t>が評</a:t>
            </a:r>
            <a:r>
              <a:rPr kumimoji="1" lang="ja-JP" altLang="en-US" sz="2400" dirty="0"/>
              <a:t>価され、</a:t>
            </a:r>
            <a:r>
              <a:rPr kumimoji="1" lang="en-US" altLang="ja-JP" sz="2400" dirty="0"/>
              <a:t>x</a:t>
            </a:r>
            <a:r>
              <a:rPr kumimoji="1" lang="ja-JP" altLang="en-US" sz="2400" dirty="0"/>
              <a:t>が</a:t>
            </a:r>
            <a:r>
              <a:rPr kumimoji="1" lang="en-US" altLang="ja-JP" sz="2400" dirty="0"/>
              <a:t>double</a:t>
            </a:r>
            <a:r>
              <a:rPr kumimoji="1" lang="ja-JP" altLang="en-US" sz="2400" dirty="0"/>
              <a:t>型なので</a:t>
            </a:r>
            <a:r>
              <a:rPr lang="ja-JP" altLang="en-US" sz="2400" dirty="0"/>
              <a:t>、</a:t>
            </a:r>
            <a:r>
              <a:rPr lang="en-US" altLang="ja-JP" sz="2400" dirty="0"/>
              <a:t>1</a:t>
            </a:r>
            <a:r>
              <a:rPr lang="ja-JP" altLang="en-US" sz="2400" dirty="0"/>
              <a:t>が</a:t>
            </a:r>
            <a:r>
              <a:rPr lang="en-US" altLang="ja-JP" sz="2400" dirty="0"/>
              <a:t>double</a:t>
            </a:r>
            <a:r>
              <a:rPr lang="ja-JP" altLang="en-US" sz="2400" dirty="0"/>
              <a:t>型に変換され</a:t>
            </a:r>
            <a:r>
              <a:rPr lang="en-US" altLang="ja-JP" sz="2400" dirty="0"/>
              <a:t>, 1.0</a:t>
            </a:r>
            <a:r>
              <a:rPr lang="ja-JP" altLang="en-US" sz="2400" dirty="0"/>
              <a:t>が</a:t>
            </a:r>
            <a:r>
              <a:rPr lang="en-US" altLang="ja-JP" sz="2400" dirty="0"/>
              <a:t>x</a:t>
            </a:r>
            <a:r>
              <a:rPr lang="ja-JP" altLang="en-US" sz="2400" dirty="0"/>
              <a:t>に代入される。</a:t>
            </a:r>
            <a:endParaRPr lang="en-US" altLang="ja-JP"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1414"/>
            <a:ext cx="8229600" cy="1000132"/>
          </a:xfrm>
        </p:spPr>
        <p:txBody>
          <a:bodyPr>
            <a:normAutofit/>
          </a:bodyPr>
          <a:lstStyle/>
          <a:p>
            <a:r>
              <a:rPr kumimoji="1" lang="ja-JP" altLang="en-US" sz="4000" dirty="0"/>
              <a:t>よく</a:t>
            </a:r>
            <a:r>
              <a:rPr kumimoji="1" lang="ja-JP" altLang="en-US" sz="4000"/>
              <a:t>ある間違い（教科書</a:t>
            </a:r>
            <a:r>
              <a:rPr kumimoji="1" lang="en-US" altLang="ja-JP" sz="4000" dirty="0"/>
              <a:t> p. 65</a:t>
            </a:r>
            <a:r>
              <a:rPr kumimoji="1" lang="ja-JP" altLang="en-US" sz="4000"/>
              <a:t>）</a:t>
            </a:r>
            <a:endParaRPr kumimoji="1" lang="ja-JP" altLang="en-US" sz="4000" dirty="0"/>
          </a:p>
        </p:txBody>
      </p:sp>
      <p:sp>
        <p:nvSpPr>
          <p:cNvPr id="4" name="テキスト ボックス 3"/>
          <p:cNvSpPr txBox="1"/>
          <p:nvPr/>
        </p:nvSpPr>
        <p:spPr>
          <a:xfrm>
            <a:off x="785786" y="1214422"/>
            <a:ext cx="6447471" cy="4832092"/>
          </a:xfrm>
          <a:prstGeom prst="rect">
            <a:avLst/>
          </a:prstGeom>
          <a:noFill/>
        </p:spPr>
        <p:txBody>
          <a:bodyPr wrap="none" rtlCol="0">
            <a:spAutoFit/>
          </a:bodyPr>
          <a:lstStyle/>
          <a:p>
            <a:r>
              <a:rPr kumimoji="1" lang="en-US" altLang="ja-JP" sz="2800" dirty="0"/>
              <a:t>#include &lt;</a:t>
            </a:r>
            <a:r>
              <a:rPr kumimoji="1" lang="en-US" altLang="ja-JP" sz="2800" dirty="0" err="1"/>
              <a:t>stdio.h</a:t>
            </a:r>
            <a:r>
              <a:rPr lang="en-US" altLang="ja-JP" sz="2800" dirty="0"/>
              <a:t>&gt;</a:t>
            </a:r>
          </a:p>
          <a:p>
            <a:r>
              <a:rPr kumimoji="1" lang="en-US" altLang="ja-JP" sz="2800" dirty="0" err="1"/>
              <a:t>int</a:t>
            </a:r>
            <a:r>
              <a:rPr kumimoji="1" lang="en-US" altLang="ja-JP" sz="2800" dirty="0"/>
              <a:t> main (void) {</a:t>
            </a:r>
          </a:p>
          <a:p>
            <a:r>
              <a:rPr lang="en-US" altLang="ja-JP" sz="2800" dirty="0"/>
              <a:t>    </a:t>
            </a:r>
            <a:r>
              <a:rPr lang="en-US" altLang="ja-JP" sz="2800" dirty="0" err="1"/>
              <a:t>int</a:t>
            </a:r>
            <a:r>
              <a:rPr lang="en-US" altLang="ja-JP" sz="2800" dirty="0"/>
              <a:t> x;</a:t>
            </a:r>
          </a:p>
          <a:p>
            <a:r>
              <a:rPr kumimoji="1" lang="en-US" altLang="ja-JP" sz="2800" dirty="0"/>
              <a:t>    x = 1;</a:t>
            </a:r>
          </a:p>
          <a:p>
            <a:r>
              <a:rPr lang="en-US" altLang="ja-JP" sz="2800" dirty="0"/>
              <a:t>    if (</a:t>
            </a:r>
            <a:r>
              <a:rPr lang="en-US" altLang="ja-JP" sz="2800" dirty="0">
                <a:solidFill>
                  <a:srgbClr val="FF0000"/>
                </a:solidFill>
              </a:rPr>
              <a:t>x=2</a:t>
            </a:r>
            <a:r>
              <a:rPr lang="en-US" altLang="ja-JP" sz="2800" dirty="0"/>
              <a:t>)</a:t>
            </a:r>
            <a:r>
              <a:rPr lang="ja-JP" altLang="en-US" sz="2800" dirty="0"/>
              <a:t> </a:t>
            </a:r>
            <a:r>
              <a:rPr lang="en-US" altLang="ja-JP" sz="2800" dirty="0"/>
              <a:t>{</a:t>
            </a:r>
          </a:p>
          <a:p>
            <a:r>
              <a:rPr kumimoji="1" lang="en-US" altLang="ja-JP" sz="2800" dirty="0"/>
              <a:t>        </a:t>
            </a:r>
            <a:r>
              <a:rPr kumimoji="1" lang="en-US" altLang="ja-JP" sz="2800" dirty="0" err="1"/>
              <a:t>printf</a:t>
            </a:r>
            <a:r>
              <a:rPr kumimoji="1" lang="en-US" altLang="ja-JP" sz="2800" dirty="0"/>
              <a:t> (“x</a:t>
            </a:r>
            <a:r>
              <a:rPr kumimoji="1" lang="ja-JP" altLang="en-US" sz="2800" dirty="0"/>
              <a:t>の値は</a:t>
            </a:r>
            <a:r>
              <a:rPr kumimoji="1" lang="en-US" altLang="ja-JP" sz="2800" dirty="0"/>
              <a:t>2</a:t>
            </a:r>
            <a:r>
              <a:rPr kumimoji="1" lang="ja-JP" altLang="en-US" sz="2800" dirty="0" err="1"/>
              <a:t>です</a:t>
            </a:r>
            <a:r>
              <a:rPr kumimoji="1" lang="en-US" altLang="ja-JP" sz="2800" dirty="0"/>
              <a:t>\n”);</a:t>
            </a:r>
          </a:p>
          <a:p>
            <a:r>
              <a:rPr lang="en-US" altLang="ja-JP" sz="2800" dirty="0"/>
              <a:t>    } else {</a:t>
            </a:r>
          </a:p>
          <a:p>
            <a:r>
              <a:rPr lang="en-US" altLang="ja-JP" sz="2800" dirty="0"/>
              <a:t>        </a:t>
            </a:r>
            <a:r>
              <a:rPr lang="en-US" altLang="ja-JP" sz="2800" dirty="0" err="1"/>
              <a:t>printf</a:t>
            </a:r>
            <a:r>
              <a:rPr lang="en-US" altLang="ja-JP" sz="2800" dirty="0"/>
              <a:t> (“x</a:t>
            </a:r>
            <a:r>
              <a:rPr lang="ja-JP" altLang="en-US" sz="2800" dirty="0"/>
              <a:t>の値は</a:t>
            </a:r>
            <a:r>
              <a:rPr lang="en-US" altLang="ja-JP" sz="2800" dirty="0"/>
              <a:t>2</a:t>
            </a:r>
            <a:r>
              <a:rPr lang="ja-JP" altLang="en-US" sz="2800" dirty="0"/>
              <a:t>ではありません</a:t>
            </a:r>
            <a:r>
              <a:rPr lang="en-US" altLang="ja-JP" sz="2800" dirty="0"/>
              <a:t>\n”);</a:t>
            </a:r>
          </a:p>
          <a:p>
            <a:r>
              <a:rPr lang="en-US" altLang="ja-JP" sz="2800" dirty="0"/>
              <a:t>    }</a:t>
            </a:r>
          </a:p>
          <a:p>
            <a:r>
              <a:rPr lang="en-US" altLang="ja-JP" sz="2800" dirty="0"/>
              <a:t>    return 0;</a:t>
            </a:r>
          </a:p>
          <a:p>
            <a:r>
              <a:rPr lang="en-US" altLang="ja-JP" sz="2800" dirty="0"/>
              <a:t>}</a:t>
            </a:r>
          </a:p>
        </p:txBody>
      </p:sp>
      <p:sp>
        <p:nvSpPr>
          <p:cNvPr id="5" name="テキスト ボックス 4"/>
          <p:cNvSpPr txBox="1"/>
          <p:nvPr/>
        </p:nvSpPr>
        <p:spPr>
          <a:xfrm>
            <a:off x="4214810" y="1275694"/>
            <a:ext cx="4786346" cy="1938992"/>
          </a:xfrm>
          <a:prstGeom prst="rect">
            <a:avLst/>
          </a:prstGeom>
          <a:noFill/>
          <a:ln>
            <a:solidFill>
              <a:schemeClr val="tx1"/>
            </a:solidFill>
          </a:ln>
        </p:spPr>
        <p:txBody>
          <a:bodyPr wrap="square" rtlCol="0">
            <a:spAutoFit/>
          </a:bodyPr>
          <a:lstStyle/>
          <a:p>
            <a:r>
              <a:rPr kumimoji="1" lang="ja-JP" altLang="en-US" sz="2400" dirty="0"/>
              <a:t>赤字の</a:t>
            </a:r>
            <a:r>
              <a:rPr kumimoji="1" lang="en-US" altLang="ja-JP" sz="2400" dirty="0"/>
              <a:t>x=2</a:t>
            </a:r>
            <a:r>
              <a:rPr kumimoji="1" lang="ja-JP" altLang="en-US" sz="2400" dirty="0"/>
              <a:t>の部分は代入式であり、</a:t>
            </a:r>
            <a:r>
              <a:rPr kumimoji="1" lang="en-US" altLang="ja-JP" sz="2400" dirty="0"/>
              <a:t>x</a:t>
            </a:r>
            <a:r>
              <a:rPr kumimoji="1" lang="ja-JP" altLang="en-US" sz="2400" dirty="0"/>
              <a:t>に</a:t>
            </a:r>
            <a:r>
              <a:rPr kumimoji="1" lang="en-US" altLang="ja-JP" sz="2400" dirty="0"/>
              <a:t>2</a:t>
            </a:r>
            <a:r>
              <a:rPr kumimoji="1" lang="ja-JP" altLang="en-US" sz="2400" dirty="0"/>
              <a:t>が代入される。</a:t>
            </a:r>
            <a:r>
              <a:rPr lang="ja-JP" altLang="en-US" sz="2400" dirty="0"/>
              <a:t>よって代入式</a:t>
            </a:r>
            <a:r>
              <a:rPr lang="en-US" altLang="ja-JP" sz="2400" dirty="0"/>
              <a:t>x=2</a:t>
            </a:r>
            <a:r>
              <a:rPr lang="ja-JP" altLang="en-US" sz="2400" dirty="0"/>
              <a:t>の値は</a:t>
            </a:r>
            <a:r>
              <a:rPr lang="en-US" altLang="ja-JP" sz="2400" dirty="0"/>
              <a:t>2</a:t>
            </a:r>
            <a:r>
              <a:rPr lang="ja-JP" altLang="en-US" sz="2400" dirty="0"/>
              <a:t>である。</a:t>
            </a:r>
            <a:r>
              <a:rPr lang="en-US" altLang="ja-JP" sz="2400" dirty="0"/>
              <a:t>if</a:t>
            </a:r>
            <a:r>
              <a:rPr lang="ja-JP" altLang="en-US" sz="2400" dirty="0"/>
              <a:t>文の条件式の値が</a:t>
            </a:r>
            <a:r>
              <a:rPr lang="en-US" altLang="ja-JP" sz="2400" dirty="0"/>
              <a:t>2</a:t>
            </a:r>
            <a:r>
              <a:rPr lang="ja-JP" altLang="en-US" sz="2400" dirty="0"/>
              <a:t>であり、</a:t>
            </a:r>
            <a:r>
              <a:rPr lang="en-US" altLang="ja-JP" sz="2400" dirty="0"/>
              <a:t>0</a:t>
            </a:r>
            <a:r>
              <a:rPr lang="ja-JP" altLang="en-US" sz="2400" dirty="0"/>
              <a:t>ではないので、最初の</a:t>
            </a:r>
            <a:r>
              <a:rPr lang="en-US" altLang="ja-JP" sz="2400" dirty="0" err="1"/>
              <a:t>printf</a:t>
            </a:r>
            <a:r>
              <a:rPr lang="ja-JP" altLang="en-US" sz="2400" dirty="0"/>
              <a:t>が実行されることになる。</a:t>
            </a:r>
            <a:endParaRPr kumimoji="1" lang="ja-JP" altLang="en-US" sz="2400" dirty="0"/>
          </a:p>
        </p:txBody>
      </p:sp>
      <p:sp>
        <p:nvSpPr>
          <p:cNvPr id="6" name="テキスト ボックス 5"/>
          <p:cNvSpPr txBox="1"/>
          <p:nvPr/>
        </p:nvSpPr>
        <p:spPr>
          <a:xfrm>
            <a:off x="1643042" y="5857892"/>
            <a:ext cx="7000924" cy="707886"/>
          </a:xfrm>
          <a:prstGeom prst="rect">
            <a:avLst/>
          </a:prstGeom>
          <a:noFill/>
          <a:ln>
            <a:solidFill>
              <a:schemeClr val="tx1"/>
            </a:solidFill>
          </a:ln>
        </p:spPr>
        <p:txBody>
          <a:bodyPr wrap="square" rtlCol="0">
            <a:spAutoFit/>
          </a:bodyPr>
          <a:lstStyle/>
          <a:p>
            <a:r>
              <a:rPr kumimoji="1" lang="en-US" altLang="ja-JP" sz="2000" dirty="0"/>
              <a:t> x==2</a:t>
            </a:r>
            <a:r>
              <a:rPr kumimoji="1" lang="ja-JP" altLang="en-US" sz="2000" dirty="0"/>
              <a:t>と書くつもりが、</a:t>
            </a:r>
            <a:r>
              <a:rPr kumimoji="1" lang="en-US" altLang="ja-JP" sz="2000" dirty="0"/>
              <a:t>x=2</a:t>
            </a:r>
            <a:r>
              <a:rPr kumimoji="1" lang="ja-JP" altLang="en-US" sz="2000" dirty="0"/>
              <a:t>と書いてしまうということがよくあるので、注意する。</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16632"/>
            <a:ext cx="8229600" cy="936104"/>
          </a:xfrm>
        </p:spPr>
        <p:txBody>
          <a:bodyPr>
            <a:normAutofit/>
          </a:bodyPr>
          <a:lstStyle/>
          <a:p>
            <a:r>
              <a:rPr kumimoji="1" lang="ja-JP" altLang="en-US" dirty="0"/>
              <a:t>論理</a:t>
            </a:r>
            <a:r>
              <a:rPr kumimoji="1" lang="en-US" altLang="ja-JP" dirty="0"/>
              <a:t>AND</a:t>
            </a:r>
            <a:r>
              <a:rPr kumimoji="1" lang="ja-JP" altLang="en-US"/>
              <a:t>演算子 </a:t>
            </a:r>
            <a:r>
              <a:rPr kumimoji="1" lang="en-US" altLang="ja-JP" dirty="0"/>
              <a:t>&amp;&amp;</a:t>
            </a:r>
            <a:endParaRPr kumimoji="1" lang="ja-JP" altLang="en-US" dirty="0"/>
          </a:p>
        </p:txBody>
      </p:sp>
      <p:sp>
        <p:nvSpPr>
          <p:cNvPr id="5" name="テキスト ボックス 4"/>
          <p:cNvSpPr txBox="1"/>
          <p:nvPr/>
        </p:nvSpPr>
        <p:spPr>
          <a:xfrm>
            <a:off x="502344" y="1047503"/>
            <a:ext cx="8102104" cy="5693865"/>
          </a:xfrm>
          <a:prstGeom prst="rect">
            <a:avLst/>
          </a:prstGeom>
          <a:noFill/>
        </p:spPr>
        <p:txBody>
          <a:bodyPr wrap="square" rtlCol="0">
            <a:spAutoFit/>
          </a:bodyPr>
          <a:lstStyle/>
          <a:p>
            <a:r>
              <a:rPr lang="en-US" altLang="ja-JP" sz="2400" dirty="0"/>
              <a:t>/*  </a:t>
            </a:r>
            <a:r>
              <a:rPr lang="ja-JP" altLang="en-US" sz="2400" dirty="0"/>
              <a:t>キーボードから月を読み込み、その月が春かどうかを判定</a:t>
            </a:r>
            <a:endParaRPr lang="en-US" altLang="ja-JP" sz="2400" dirty="0"/>
          </a:p>
          <a:p>
            <a:r>
              <a:rPr lang="en-US" altLang="ja-JP" sz="2400" dirty="0"/>
              <a:t>       </a:t>
            </a:r>
            <a:r>
              <a:rPr lang="ja-JP" altLang="en-US" sz="2400" dirty="0"/>
              <a:t>ただし</a:t>
            </a:r>
            <a:r>
              <a:rPr lang="en-US" altLang="ja-JP" sz="2400" dirty="0"/>
              <a:t>3</a:t>
            </a:r>
            <a:r>
              <a:rPr lang="ja-JP" altLang="en-US" sz="2400" dirty="0"/>
              <a:t>月から</a:t>
            </a:r>
            <a:r>
              <a:rPr lang="en-US" altLang="ja-JP" sz="2400" dirty="0"/>
              <a:t>5</a:t>
            </a:r>
            <a:r>
              <a:rPr lang="ja-JP" altLang="en-US" sz="2400" dirty="0"/>
              <a:t>月を春とする。  </a:t>
            </a:r>
            <a:r>
              <a:rPr lang="en-US" altLang="ja-JP" sz="2400" dirty="0"/>
              <a:t>*/</a:t>
            </a:r>
            <a:endParaRPr kumimoji="1" lang="en-US" altLang="ja-JP" sz="2400" dirty="0"/>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month;</a:t>
            </a:r>
          </a:p>
          <a:p>
            <a:r>
              <a:rPr lang="en-US" altLang="ja-JP" sz="2400" dirty="0"/>
              <a:t>    </a:t>
            </a:r>
            <a:r>
              <a:rPr lang="en-US" altLang="ja-JP" sz="2400" dirty="0" err="1"/>
              <a:t>printf</a:t>
            </a:r>
            <a:r>
              <a:rPr lang="en-US" altLang="ja-JP" sz="2400" dirty="0"/>
              <a:t> (“</a:t>
            </a:r>
            <a:r>
              <a:rPr lang="ja-JP" altLang="en-US" sz="2400" dirty="0"/>
              <a:t>月を入力してください：</a:t>
            </a:r>
            <a:r>
              <a:rPr lang="en-US" altLang="ja-JP" sz="2400" dirty="0"/>
              <a:t> “);</a:t>
            </a:r>
          </a:p>
          <a:p>
            <a:r>
              <a:rPr lang="en-US" altLang="ja-JP" sz="2400" dirty="0"/>
              <a:t>    </a:t>
            </a:r>
            <a:r>
              <a:rPr lang="en-US" altLang="ja-JP" sz="2400" dirty="0" err="1"/>
              <a:t>scanf</a:t>
            </a:r>
            <a:r>
              <a:rPr lang="en-US" altLang="ja-JP" sz="2400" dirty="0"/>
              <a:t> (“%d”, &amp;month);</a:t>
            </a:r>
          </a:p>
          <a:p>
            <a:r>
              <a:rPr lang="en-US" altLang="ja-JP" sz="2400" dirty="0"/>
              <a:t>    </a:t>
            </a:r>
            <a:r>
              <a:rPr lang="en-US" altLang="ja-JP" sz="2400" dirty="0" err="1"/>
              <a:t>printf</a:t>
            </a:r>
            <a:r>
              <a:rPr lang="en-US" altLang="ja-JP" sz="2400" dirty="0"/>
              <a:t> ("%d</a:t>
            </a:r>
            <a:r>
              <a:rPr lang="ja-JP" altLang="en-US" sz="2400" dirty="0"/>
              <a:t>月は</a:t>
            </a:r>
            <a:r>
              <a:rPr lang="en-US" altLang="ja-JP" sz="2400" dirty="0"/>
              <a:t>", month);</a:t>
            </a:r>
          </a:p>
          <a:p>
            <a:r>
              <a:rPr lang="en-US" altLang="ja-JP" sz="2400" dirty="0"/>
              <a:t>    if (month &gt;= 3) {</a:t>
            </a:r>
          </a:p>
          <a:p>
            <a:r>
              <a:rPr lang="en-US" altLang="ja-JP" sz="2400" dirty="0"/>
              <a:t>        if (month &lt;= 5)</a:t>
            </a:r>
          </a:p>
          <a:p>
            <a:r>
              <a:rPr lang="en-US" altLang="ja-JP" sz="2400" dirty="0"/>
              <a:t>            </a:t>
            </a:r>
            <a:r>
              <a:rPr lang="en-US" altLang="ja-JP" sz="2400" dirty="0" err="1"/>
              <a:t>printf</a:t>
            </a:r>
            <a:r>
              <a:rPr lang="en-US" altLang="ja-JP" sz="2400" dirty="0"/>
              <a:t> (“</a:t>
            </a:r>
            <a:r>
              <a:rPr lang="ja-JP" altLang="en-US" sz="2400" dirty="0"/>
              <a:t>春です。</a:t>
            </a:r>
            <a:r>
              <a:rPr lang="en-US" altLang="ja-JP" sz="2400" dirty="0"/>
              <a:t>\n”);</a:t>
            </a:r>
          </a:p>
          <a:p>
            <a:r>
              <a:rPr lang="en-US" altLang="ja-JP" sz="2400" dirty="0"/>
              <a:t>        else </a:t>
            </a:r>
            <a:r>
              <a:rPr lang="en-US" altLang="ja-JP" sz="2400" dirty="0" err="1"/>
              <a:t>printf</a:t>
            </a:r>
            <a:r>
              <a:rPr lang="en-US" altLang="ja-JP" sz="2400" dirty="0"/>
              <a:t> (“</a:t>
            </a:r>
            <a:r>
              <a:rPr lang="ja-JP" altLang="en-US" sz="2400" dirty="0"/>
              <a:t>春ではありません。</a:t>
            </a:r>
            <a:r>
              <a:rPr lang="en-US" altLang="ja-JP" sz="2400" dirty="0"/>
              <a:t>\n”);</a:t>
            </a:r>
          </a:p>
          <a:p>
            <a:r>
              <a:rPr lang="en-US" altLang="ja-JP" sz="2400" dirty="0"/>
              <a:t>    } else </a:t>
            </a:r>
            <a:r>
              <a:rPr lang="en-US" altLang="ja-JP" sz="2400" dirty="0" err="1"/>
              <a:t>printf</a:t>
            </a:r>
            <a:r>
              <a:rPr lang="en-US" altLang="ja-JP" sz="2400" dirty="0"/>
              <a:t> (“</a:t>
            </a:r>
            <a:r>
              <a:rPr lang="ja-JP" altLang="en-US" sz="2400" dirty="0"/>
              <a:t>春ではありません。</a:t>
            </a:r>
            <a:r>
              <a:rPr lang="en-US" altLang="ja-JP" sz="2400" dirty="0"/>
              <a:t>\n”);</a:t>
            </a:r>
          </a:p>
          <a:p>
            <a:r>
              <a:rPr lang="en-US" altLang="ja-JP" sz="2400" dirty="0"/>
              <a:t>    return 0; </a:t>
            </a:r>
          </a:p>
          <a:p>
            <a:r>
              <a:rPr lang="en-US" altLang="ja-JP" sz="2400" dirty="0"/>
              <a:t>}</a:t>
            </a:r>
          </a:p>
        </p:txBody>
      </p:sp>
      <p:sp>
        <p:nvSpPr>
          <p:cNvPr id="6" name="テキスト ボックス 5"/>
          <p:cNvSpPr txBox="1"/>
          <p:nvPr/>
        </p:nvSpPr>
        <p:spPr>
          <a:xfrm>
            <a:off x="5000628" y="3884855"/>
            <a:ext cx="3929090" cy="1200329"/>
          </a:xfrm>
          <a:prstGeom prst="rect">
            <a:avLst/>
          </a:prstGeom>
          <a:noFill/>
          <a:ln>
            <a:solidFill>
              <a:schemeClr val="tx1"/>
            </a:solidFill>
          </a:ln>
        </p:spPr>
        <p:txBody>
          <a:bodyPr wrap="square" rtlCol="0">
            <a:spAutoFit/>
          </a:bodyPr>
          <a:lstStyle/>
          <a:p>
            <a:r>
              <a:rPr kumimoji="1" lang="en-US" altLang="ja-JP" sz="2400" dirty="0"/>
              <a:t>3</a:t>
            </a:r>
            <a:r>
              <a:rPr kumimoji="1" lang="ja-JP" altLang="en-US" sz="2400" dirty="0"/>
              <a:t>以上</a:t>
            </a:r>
            <a:r>
              <a:rPr kumimoji="1" lang="en-US" altLang="ja-JP" sz="2400" dirty="0"/>
              <a:t>5</a:t>
            </a:r>
            <a:r>
              <a:rPr kumimoji="1" lang="ja-JP" altLang="en-US" sz="2400" dirty="0"/>
              <a:t>以下の判定は</a:t>
            </a:r>
            <a:r>
              <a:rPr kumimoji="1" lang="en-US" altLang="ja-JP" sz="2400" dirty="0"/>
              <a:t>if</a:t>
            </a:r>
            <a:r>
              <a:rPr kumimoji="1" lang="ja-JP" altLang="en-US" sz="2400" dirty="0"/>
              <a:t>文の</a:t>
            </a:r>
            <a:r>
              <a:rPr lang="en-US" altLang="en-US" sz="2400" dirty="0"/>
              <a:t>入れ子</a:t>
            </a:r>
            <a:r>
              <a:rPr kumimoji="1" lang="ja-JP" altLang="en-US" sz="2400" dirty="0"/>
              <a:t>で書けるが、</a:t>
            </a:r>
            <a:r>
              <a:rPr kumimoji="1" lang="en-US" altLang="ja-JP" sz="2400" dirty="0"/>
              <a:t>if</a:t>
            </a:r>
            <a:r>
              <a:rPr kumimoji="1" lang="ja-JP" altLang="en-US" sz="2400" dirty="0"/>
              <a:t>文一つで書きたい。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792088"/>
          </a:xfrm>
        </p:spPr>
        <p:txBody>
          <a:bodyPr>
            <a:normAutofit/>
          </a:bodyPr>
          <a:lstStyle/>
          <a:p>
            <a:r>
              <a:rPr kumimoji="1" lang="ja-JP" altLang="en-US" sz="3600" dirty="0"/>
              <a:t>論理</a:t>
            </a:r>
            <a:r>
              <a:rPr kumimoji="1" lang="en-US" altLang="ja-JP" sz="3600" dirty="0"/>
              <a:t>AND</a:t>
            </a:r>
            <a:r>
              <a:rPr kumimoji="1" lang="ja-JP" altLang="en-US" sz="3600"/>
              <a:t>演算子 </a:t>
            </a:r>
            <a:r>
              <a:rPr kumimoji="1" lang="en-US" altLang="ja-JP" sz="3600" dirty="0"/>
              <a:t>&amp;&amp;</a:t>
            </a:r>
            <a:r>
              <a:rPr kumimoji="1" lang="ja-JP" altLang="en-US" sz="3600"/>
              <a:t> （教科書</a:t>
            </a:r>
            <a:r>
              <a:rPr kumimoji="1" lang="en-US" altLang="ja-JP" sz="3600" dirty="0"/>
              <a:t> p. 62</a:t>
            </a:r>
            <a:r>
              <a:rPr kumimoji="1" lang="ja-JP" altLang="en-US" sz="3600"/>
              <a:t>）</a:t>
            </a:r>
            <a:endParaRPr kumimoji="1" lang="ja-JP" altLang="en-US" sz="3600" dirty="0"/>
          </a:p>
        </p:txBody>
      </p:sp>
      <p:sp>
        <p:nvSpPr>
          <p:cNvPr id="5" name="テキスト ボックス 4"/>
          <p:cNvSpPr txBox="1"/>
          <p:nvPr/>
        </p:nvSpPr>
        <p:spPr>
          <a:xfrm>
            <a:off x="502344" y="1052736"/>
            <a:ext cx="8102104" cy="5693867"/>
          </a:xfrm>
          <a:prstGeom prst="rect">
            <a:avLst/>
          </a:prstGeom>
          <a:noFill/>
        </p:spPr>
        <p:txBody>
          <a:bodyPr wrap="square" rtlCol="0">
            <a:spAutoFit/>
          </a:bodyPr>
          <a:lstStyle/>
          <a:p>
            <a:r>
              <a:rPr lang="en-US" altLang="ja-JP" sz="2800" dirty="0"/>
              <a:t>/*  </a:t>
            </a:r>
            <a:r>
              <a:rPr lang="ja-JP" altLang="en-US" sz="2800" dirty="0"/>
              <a:t>キーボードから月を読み込み、その月が春かどうかを判定。ただし</a:t>
            </a:r>
            <a:r>
              <a:rPr lang="en-US" altLang="ja-JP" sz="2800" dirty="0"/>
              <a:t>3</a:t>
            </a:r>
            <a:r>
              <a:rPr lang="ja-JP" altLang="en-US" sz="2800" dirty="0"/>
              <a:t>月から</a:t>
            </a:r>
            <a:r>
              <a:rPr lang="en-US" altLang="ja-JP" sz="2800" dirty="0"/>
              <a:t>5</a:t>
            </a:r>
            <a:r>
              <a:rPr lang="ja-JP" altLang="en-US" sz="2800" dirty="0"/>
              <a:t>月を春とする。  </a:t>
            </a:r>
            <a:r>
              <a:rPr lang="en-US" altLang="ja-JP" sz="2800" dirty="0"/>
              <a:t>*/</a:t>
            </a:r>
            <a:endParaRPr kumimoji="1" lang="en-US" altLang="ja-JP" sz="2800" dirty="0"/>
          </a:p>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month;</a:t>
            </a:r>
          </a:p>
          <a:p>
            <a:r>
              <a:rPr lang="ja-JP" altLang="en-US" sz="2800" dirty="0"/>
              <a:t>  </a:t>
            </a:r>
            <a:r>
              <a:rPr lang="en-US" altLang="ja-JP" sz="2800" dirty="0"/>
              <a:t>  </a:t>
            </a:r>
            <a:r>
              <a:rPr lang="en-US" altLang="ja-JP" sz="2800" dirty="0" err="1"/>
              <a:t>printf</a:t>
            </a:r>
            <a:r>
              <a:rPr lang="en-US" altLang="ja-JP" sz="2800" dirty="0"/>
              <a:t> ("</a:t>
            </a:r>
            <a:r>
              <a:rPr lang="ja-JP" altLang="en-US" sz="2800" dirty="0"/>
              <a:t>月を入力してください：</a:t>
            </a:r>
            <a:r>
              <a:rPr lang="en-US" altLang="ja-JP" sz="2800" dirty="0"/>
              <a:t>");</a:t>
            </a:r>
          </a:p>
          <a:p>
            <a:r>
              <a:rPr lang="en-US" altLang="ja-JP" sz="2800" dirty="0"/>
              <a:t>    </a:t>
            </a:r>
            <a:r>
              <a:rPr lang="en-US" altLang="ja-JP" sz="2800" dirty="0" err="1"/>
              <a:t>scanf</a:t>
            </a:r>
            <a:r>
              <a:rPr lang="en-US" altLang="ja-JP" sz="2800" dirty="0"/>
              <a:t> ("%d", &amp;month);</a:t>
            </a:r>
          </a:p>
          <a:p>
            <a:r>
              <a:rPr lang="en-US" altLang="ja-JP" sz="2800" dirty="0"/>
              <a:t>    </a:t>
            </a:r>
            <a:r>
              <a:rPr lang="en-US" altLang="ja-JP" sz="2800" dirty="0" err="1"/>
              <a:t>printf</a:t>
            </a:r>
            <a:r>
              <a:rPr lang="en-US" altLang="ja-JP" sz="2800" dirty="0"/>
              <a:t> ("%d</a:t>
            </a:r>
            <a:r>
              <a:rPr lang="ja-JP" altLang="en-US" sz="2800" dirty="0"/>
              <a:t>月は</a:t>
            </a:r>
            <a:r>
              <a:rPr lang="en-US" altLang="ja-JP" sz="2800" dirty="0"/>
              <a:t>", month);</a:t>
            </a:r>
          </a:p>
          <a:p>
            <a:r>
              <a:rPr lang="en-US" altLang="ja-JP" sz="2800" dirty="0"/>
              <a:t>    if (</a:t>
            </a:r>
            <a:r>
              <a:rPr lang="en-US" altLang="ja-JP" sz="2800" dirty="0">
                <a:solidFill>
                  <a:srgbClr val="FF0000"/>
                </a:solidFill>
              </a:rPr>
              <a:t>month &gt;= 3 &amp;&amp; month &lt;= 5</a:t>
            </a:r>
            <a:r>
              <a:rPr lang="en-US" altLang="ja-JP" sz="2800" dirty="0"/>
              <a:t>)</a:t>
            </a:r>
          </a:p>
          <a:p>
            <a:r>
              <a:rPr lang="ro-RO" altLang="ja-JP" sz="2800" dirty="0"/>
              <a:t>        printf ("</a:t>
            </a:r>
            <a:r>
              <a:rPr lang="ja-JP" altLang="ro-RO" sz="2800" dirty="0"/>
              <a:t>春です。</a:t>
            </a:r>
            <a:r>
              <a:rPr lang="ro-RO" altLang="ja-JP" sz="2800" dirty="0"/>
              <a:t>\n");</a:t>
            </a:r>
          </a:p>
          <a:p>
            <a:r>
              <a:rPr lang="ja-JP" altLang="en-US" sz="2800" dirty="0"/>
              <a:t> </a:t>
            </a:r>
            <a:r>
              <a:rPr lang="en-US" altLang="ja-JP" sz="2800" dirty="0"/>
              <a:t>  </a:t>
            </a:r>
            <a:r>
              <a:rPr lang="ja-JP" altLang="en-US" sz="2800" dirty="0"/>
              <a:t> </a:t>
            </a:r>
            <a:r>
              <a:rPr lang="en-US" altLang="ja-JP" sz="2800" dirty="0"/>
              <a:t>else</a:t>
            </a:r>
            <a:r>
              <a:rPr lang="ja-JP" altLang="en-US" sz="2800" dirty="0"/>
              <a:t> </a:t>
            </a:r>
            <a:r>
              <a:rPr lang="en-US" altLang="ja-JP" sz="2800" dirty="0" err="1"/>
              <a:t>printf</a:t>
            </a:r>
            <a:r>
              <a:rPr lang="en-US" altLang="ja-JP" sz="2800" dirty="0"/>
              <a:t> ("</a:t>
            </a:r>
            <a:r>
              <a:rPr lang="ja-JP" altLang="en-US" sz="2800" dirty="0"/>
              <a:t>春ではありません。</a:t>
            </a:r>
            <a:r>
              <a:rPr lang="en-US" altLang="ja-JP" sz="2800" dirty="0"/>
              <a:t>\n");</a:t>
            </a:r>
          </a:p>
          <a:p>
            <a:r>
              <a:rPr lang="en-US" altLang="ja-JP" sz="2800" dirty="0"/>
              <a:t>    return 0;</a:t>
            </a:r>
          </a:p>
          <a:p>
            <a:r>
              <a:rPr lang="en-US" altLang="ja-JP" sz="2800"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論理</a:t>
            </a:r>
            <a:r>
              <a:rPr lang="en-US" altLang="ja-JP" dirty="0"/>
              <a:t>AND</a:t>
            </a:r>
            <a:r>
              <a:rPr lang="ja-JP" altLang="en-US"/>
              <a:t>式</a:t>
            </a:r>
            <a:r>
              <a:rPr kumimoji="1" lang="ja-JP" altLang="en-US" sz="4400"/>
              <a:t>（教科書</a:t>
            </a:r>
            <a:r>
              <a:rPr kumimoji="1" lang="en-US" altLang="ja-JP" sz="4400" dirty="0"/>
              <a:t> p. 62</a:t>
            </a:r>
            <a:r>
              <a:rPr kumimoji="1" lang="ja-JP" altLang="en-US" sz="4400"/>
              <a:t>）</a:t>
            </a:r>
            <a:endParaRPr kumimoji="1" lang="ja-JP" altLang="en-US" dirty="0"/>
          </a:p>
        </p:txBody>
      </p:sp>
      <p:sp>
        <p:nvSpPr>
          <p:cNvPr id="5" name="テキスト ボックス 4"/>
          <p:cNvSpPr txBox="1"/>
          <p:nvPr/>
        </p:nvSpPr>
        <p:spPr>
          <a:xfrm>
            <a:off x="1000100" y="1285860"/>
            <a:ext cx="2597186" cy="461665"/>
          </a:xfrm>
          <a:prstGeom prst="rect">
            <a:avLst/>
          </a:prstGeom>
          <a:noFill/>
        </p:spPr>
        <p:txBody>
          <a:bodyPr wrap="none" rtlCol="0">
            <a:spAutoFit/>
          </a:bodyPr>
          <a:lstStyle/>
          <a:p>
            <a:r>
              <a:rPr lang="ja-JP" altLang="en-US" sz="2400" dirty="0"/>
              <a:t>論理</a:t>
            </a:r>
            <a:r>
              <a:rPr lang="en-US" altLang="ja-JP" sz="2400" dirty="0"/>
              <a:t>AND</a:t>
            </a:r>
            <a:r>
              <a:rPr lang="ja-JP" altLang="en-US" sz="2400" dirty="0"/>
              <a:t>式の構文</a:t>
            </a:r>
            <a:endParaRPr kumimoji="1" lang="ja-JP" altLang="en-US" sz="2400" dirty="0"/>
          </a:p>
        </p:txBody>
      </p:sp>
      <p:sp>
        <p:nvSpPr>
          <p:cNvPr id="6" name="テキスト ボックス 5"/>
          <p:cNvSpPr txBox="1"/>
          <p:nvPr/>
        </p:nvSpPr>
        <p:spPr>
          <a:xfrm>
            <a:off x="1785918" y="1785926"/>
            <a:ext cx="1720343" cy="523220"/>
          </a:xfrm>
          <a:prstGeom prst="rect">
            <a:avLst/>
          </a:prstGeom>
          <a:solidFill>
            <a:srgbClr val="FFFF00"/>
          </a:solidFill>
          <a:ln>
            <a:solidFill>
              <a:schemeClr val="tx1"/>
            </a:solidFill>
          </a:ln>
        </p:spPr>
        <p:txBody>
          <a:bodyPr wrap="none" rtlCol="0">
            <a:spAutoFit/>
          </a:bodyPr>
          <a:lstStyle/>
          <a:p>
            <a:r>
              <a:rPr lang="ja-JP" altLang="en-US" sz="2800" dirty="0"/>
              <a:t>式  </a:t>
            </a:r>
            <a:r>
              <a:rPr lang="en-US" altLang="ja-JP" sz="2800" dirty="0"/>
              <a:t>&amp;&amp; </a:t>
            </a:r>
            <a:r>
              <a:rPr lang="ja-JP" altLang="en-US" sz="2800" dirty="0"/>
              <a:t> 式</a:t>
            </a:r>
            <a:endParaRPr kumimoji="1" lang="ja-JP" altLang="en-US" sz="2800" dirty="0"/>
          </a:p>
        </p:txBody>
      </p:sp>
      <p:sp>
        <p:nvSpPr>
          <p:cNvPr id="7" name="テキスト ボックス 6"/>
          <p:cNvSpPr txBox="1"/>
          <p:nvPr/>
        </p:nvSpPr>
        <p:spPr>
          <a:xfrm>
            <a:off x="994269" y="2357430"/>
            <a:ext cx="3877985" cy="461665"/>
          </a:xfrm>
          <a:prstGeom prst="rect">
            <a:avLst/>
          </a:prstGeom>
          <a:noFill/>
        </p:spPr>
        <p:txBody>
          <a:bodyPr wrap="none" rtlCol="0">
            <a:spAutoFit/>
          </a:bodyPr>
          <a:lstStyle/>
          <a:p>
            <a:r>
              <a:rPr lang="ja-JP" altLang="en-US" sz="2400" dirty="0"/>
              <a:t>論理</a:t>
            </a:r>
            <a:r>
              <a:rPr lang="en-US" altLang="ja-JP" sz="2400" dirty="0"/>
              <a:t>AND</a:t>
            </a:r>
            <a:r>
              <a:rPr lang="ja-JP" altLang="en-US" sz="2400" dirty="0"/>
              <a:t>式  </a:t>
            </a:r>
            <a:r>
              <a:rPr lang="en-US" altLang="ja-JP" sz="2400" dirty="0">
                <a:solidFill>
                  <a:srgbClr val="FF0000"/>
                </a:solidFill>
              </a:rPr>
              <a:t>a  &amp;&amp;  b  </a:t>
            </a:r>
            <a:r>
              <a:rPr lang="ja-JP" altLang="en-US" sz="2400" dirty="0"/>
              <a:t>の意味</a:t>
            </a:r>
            <a:endParaRPr kumimoji="1" lang="ja-JP" altLang="en-US" sz="2400" dirty="0"/>
          </a:p>
        </p:txBody>
      </p:sp>
      <p:sp>
        <p:nvSpPr>
          <p:cNvPr id="8" name="テキスト ボックス 7"/>
          <p:cNvSpPr txBox="1"/>
          <p:nvPr/>
        </p:nvSpPr>
        <p:spPr>
          <a:xfrm>
            <a:off x="1785918" y="2857496"/>
            <a:ext cx="6674514" cy="2246769"/>
          </a:xfrm>
          <a:prstGeom prst="rect">
            <a:avLst/>
          </a:prstGeom>
          <a:solidFill>
            <a:srgbClr val="CCFF99"/>
          </a:solidFill>
          <a:ln>
            <a:solidFill>
              <a:schemeClr val="tx1"/>
            </a:solidFill>
          </a:ln>
        </p:spPr>
        <p:txBody>
          <a:bodyPr wrap="square" rtlCol="0">
            <a:spAutoFit/>
          </a:bodyPr>
          <a:lstStyle/>
          <a:p>
            <a:r>
              <a:rPr kumimoji="1" lang="ja-JP" altLang="en-US" sz="2800" dirty="0"/>
              <a:t>まず式</a:t>
            </a:r>
            <a:r>
              <a:rPr kumimoji="1" lang="en-US" altLang="ja-JP" sz="2800" dirty="0"/>
              <a:t>a</a:t>
            </a:r>
            <a:r>
              <a:rPr kumimoji="1" lang="ja-JP" altLang="en-US" sz="2800" dirty="0" err="1"/>
              <a:t>を評</a:t>
            </a:r>
            <a:r>
              <a:rPr kumimoji="1" lang="ja-JP" altLang="en-US" sz="2800" dirty="0"/>
              <a:t>価し、その評価結果が</a:t>
            </a:r>
            <a:r>
              <a:rPr kumimoji="1" lang="en-US" altLang="ja-JP" sz="2800" dirty="0"/>
              <a:t>0</a:t>
            </a:r>
            <a:r>
              <a:rPr kumimoji="1" lang="ja-JP" altLang="en-US" sz="2800" dirty="0"/>
              <a:t>の場合は</a:t>
            </a:r>
            <a:r>
              <a:rPr lang="ja-JP" altLang="en-US" sz="2800" dirty="0"/>
              <a:t>式</a:t>
            </a:r>
            <a:r>
              <a:rPr lang="en-US" altLang="ja-JP" sz="2800" dirty="0"/>
              <a:t>b</a:t>
            </a:r>
            <a:r>
              <a:rPr lang="ja-JP" altLang="en-US" sz="2800" dirty="0" err="1"/>
              <a:t>は評</a:t>
            </a:r>
            <a:r>
              <a:rPr lang="ja-JP" altLang="en-US" sz="2800" dirty="0"/>
              <a:t>価せずに</a:t>
            </a:r>
            <a:r>
              <a:rPr lang="en-US" altLang="ja-JP" sz="2800" dirty="0"/>
              <a:t>a&amp;&amp;b</a:t>
            </a:r>
            <a:r>
              <a:rPr lang="ja-JP" altLang="en-US" sz="2800" dirty="0"/>
              <a:t>の評価結果は</a:t>
            </a:r>
            <a:r>
              <a:rPr lang="en-US" altLang="ja-JP" sz="2800" dirty="0"/>
              <a:t>0</a:t>
            </a:r>
            <a:r>
              <a:rPr lang="ja-JP" altLang="en-US" sz="2800" dirty="0"/>
              <a:t>となる。式</a:t>
            </a:r>
            <a:r>
              <a:rPr lang="en-US" altLang="ja-JP" sz="2800" dirty="0"/>
              <a:t>a</a:t>
            </a:r>
            <a:r>
              <a:rPr lang="ja-JP" altLang="en-US" sz="2800" dirty="0"/>
              <a:t>の評価結果が</a:t>
            </a:r>
            <a:r>
              <a:rPr lang="en-US" altLang="ja-JP" sz="2800" dirty="0"/>
              <a:t>0</a:t>
            </a:r>
            <a:r>
              <a:rPr lang="ja-JP" altLang="en-US" sz="2800" dirty="0"/>
              <a:t>でない場合、</a:t>
            </a:r>
            <a:r>
              <a:rPr kumimoji="1" lang="ja-JP" altLang="en-US" sz="2800" dirty="0"/>
              <a:t>式</a:t>
            </a:r>
            <a:r>
              <a:rPr kumimoji="1" lang="en-US" altLang="ja-JP" sz="2800" dirty="0"/>
              <a:t>b</a:t>
            </a:r>
            <a:r>
              <a:rPr kumimoji="1" lang="ja-JP" altLang="en-US" sz="2800" dirty="0" err="1"/>
              <a:t>を評</a:t>
            </a:r>
            <a:r>
              <a:rPr kumimoji="1" lang="ja-JP" altLang="en-US" sz="2800" dirty="0"/>
              <a:t>価し、その値が</a:t>
            </a:r>
            <a:r>
              <a:rPr kumimoji="1" lang="en-US" altLang="ja-JP" sz="2800" dirty="0"/>
              <a:t>0</a:t>
            </a:r>
            <a:r>
              <a:rPr kumimoji="1" lang="ja-JP" altLang="en-US" sz="2800" dirty="0"/>
              <a:t>のときは</a:t>
            </a:r>
            <a:r>
              <a:rPr kumimoji="1" lang="en-US" altLang="ja-JP" sz="2800" dirty="0"/>
              <a:t>0</a:t>
            </a:r>
            <a:r>
              <a:rPr kumimoji="1" lang="ja-JP" altLang="en-US" sz="2800" dirty="0" err="1"/>
              <a:t>、</a:t>
            </a:r>
            <a:r>
              <a:rPr lang="ja-JP" altLang="en-US" sz="2800" dirty="0"/>
              <a:t>そう</a:t>
            </a:r>
            <a:r>
              <a:rPr kumimoji="1" lang="ja-JP" altLang="en-US" sz="2800" dirty="0"/>
              <a:t>でない場合は１</a:t>
            </a:r>
            <a:r>
              <a:rPr lang="ja-JP" altLang="en-US" sz="2800" dirty="0"/>
              <a:t>が式</a:t>
            </a:r>
            <a:r>
              <a:rPr lang="en-US" altLang="ja-JP" sz="2800" dirty="0"/>
              <a:t>a&amp;&amp;b</a:t>
            </a:r>
            <a:r>
              <a:rPr lang="ja-JP" altLang="en-US" sz="2800" dirty="0"/>
              <a:t>の評価結果となる。</a:t>
            </a:r>
            <a:endParaRPr kumimoji="1" lang="ja-JP" altLang="en-US" sz="2800" dirty="0"/>
          </a:p>
        </p:txBody>
      </p:sp>
      <p:sp>
        <p:nvSpPr>
          <p:cNvPr id="10" name="テキスト ボックス 9"/>
          <p:cNvSpPr txBox="1"/>
          <p:nvPr/>
        </p:nvSpPr>
        <p:spPr>
          <a:xfrm>
            <a:off x="1115616" y="6021288"/>
            <a:ext cx="7344816" cy="707886"/>
          </a:xfrm>
          <a:prstGeom prst="rect">
            <a:avLst/>
          </a:prstGeom>
          <a:noFill/>
          <a:ln>
            <a:solidFill>
              <a:schemeClr val="tx1"/>
            </a:solidFill>
          </a:ln>
        </p:spPr>
        <p:txBody>
          <a:bodyPr wrap="square" rtlCol="0">
            <a:spAutoFit/>
          </a:bodyPr>
          <a:lstStyle/>
          <a:p>
            <a:r>
              <a:rPr lang="en-US" altLang="ja-JP" sz="2000" dirty="0"/>
              <a:t> a, b</a:t>
            </a:r>
            <a:r>
              <a:rPr lang="ja-JP" altLang="en-US" sz="2000" dirty="0"/>
              <a:t>に代入式や</a:t>
            </a:r>
            <a:r>
              <a:rPr lang="en-US" altLang="ja-JP" sz="2000" dirty="0" err="1"/>
              <a:t>printf</a:t>
            </a:r>
            <a:r>
              <a:rPr lang="ja-JP" altLang="en-US" sz="2000" dirty="0"/>
              <a:t>などを含む式を使うとプログラムが分かりにくくなる（ので避けた方がよい）。</a:t>
            </a:r>
            <a:endParaRPr kumimoji="1" lang="ja-JP" altLang="en-US" sz="2000" dirty="0"/>
          </a:p>
        </p:txBody>
      </p:sp>
      <p:sp>
        <p:nvSpPr>
          <p:cNvPr id="9" name="テキスト ボックス 8"/>
          <p:cNvSpPr txBox="1"/>
          <p:nvPr/>
        </p:nvSpPr>
        <p:spPr>
          <a:xfrm>
            <a:off x="1807853" y="5229200"/>
            <a:ext cx="6652579" cy="707886"/>
          </a:xfrm>
          <a:prstGeom prst="rect">
            <a:avLst/>
          </a:prstGeom>
          <a:noFill/>
          <a:ln>
            <a:solidFill>
              <a:schemeClr val="tx1"/>
            </a:solidFill>
          </a:ln>
        </p:spPr>
        <p:txBody>
          <a:bodyPr wrap="square" rtlCol="0">
            <a:spAutoFit/>
          </a:bodyPr>
          <a:lstStyle/>
          <a:p>
            <a:r>
              <a:rPr lang="ja-JP" altLang="en-US" sz="2000" dirty="0"/>
              <a:t>真偽が定まった時点で評価を終える。短絡評価（</a:t>
            </a:r>
            <a:r>
              <a:rPr lang="en-US" altLang="ja-JP" sz="2000" dirty="0"/>
              <a:t>short circuit evaluation</a:t>
            </a:r>
            <a:r>
              <a:rPr lang="ja-JP" altLang="en-US" sz="2000" dirty="0"/>
              <a:t>）と</a:t>
            </a:r>
            <a:r>
              <a:rPr lang="ja-JP" altLang="en-US" sz="2000"/>
              <a:t>いう。（教科書</a:t>
            </a:r>
            <a:r>
              <a:rPr lang="en-US" altLang="ja-JP" sz="2000" dirty="0"/>
              <a:t> p. 64</a:t>
            </a:r>
            <a:r>
              <a:rPr lang="ja-JP" altLang="en-US" sz="2000"/>
              <a:t>）</a:t>
            </a:r>
            <a:endParaRPr kumimoji="1" lang="ja-JP"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論理</a:t>
            </a:r>
            <a:r>
              <a:rPr lang="en-US" altLang="ja-JP" dirty="0"/>
              <a:t>AND</a:t>
            </a:r>
            <a:r>
              <a:rPr lang="ja-JP" altLang="en-US" dirty="0"/>
              <a:t>式の評価に関する確認</a:t>
            </a:r>
            <a:br>
              <a:rPr lang="en-US" altLang="ja-JP" dirty="0"/>
            </a:br>
            <a:r>
              <a:rPr lang="ja-JP" altLang="en-US" dirty="0"/>
              <a:t>（打ち込んで確認）</a:t>
            </a:r>
            <a:endParaRPr kumimoji="1" lang="ja-JP" altLang="en-US" dirty="0"/>
          </a:p>
        </p:txBody>
      </p:sp>
      <p:sp>
        <p:nvSpPr>
          <p:cNvPr id="5" name="正方形/長方形 4"/>
          <p:cNvSpPr/>
          <p:nvPr/>
        </p:nvSpPr>
        <p:spPr>
          <a:xfrm>
            <a:off x="857224" y="1643050"/>
            <a:ext cx="3857652" cy="4832092"/>
          </a:xfrm>
          <a:prstGeom prst="rect">
            <a:avLst/>
          </a:prstGeom>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ja-JP" altLang="en-US" sz="2800" dirty="0"/>
              <a:t>  </a:t>
            </a:r>
            <a:r>
              <a:rPr lang="en-US" altLang="ja-JP" sz="2800" dirty="0"/>
              <a:t> </a:t>
            </a:r>
            <a:r>
              <a:rPr lang="en-US" altLang="ja-JP" sz="2800" dirty="0" err="1"/>
              <a:t>int</a:t>
            </a:r>
            <a:r>
              <a:rPr lang="en-US" altLang="ja-JP" sz="2800" dirty="0"/>
              <a:t> x;</a:t>
            </a:r>
          </a:p>
          <a:p>
            <a:r>
              <a:rPr lang="en-US" altLang="ja-JP" sz="2800" dirty="0"/>
              <a:t>    x = 5;</a:t>
            </a:r>
          </a:p>
          <a:p>
            <a:r>
              <a:rPr lang="en-US" altLang="ja-JP" sz="2800" dirty="0"/>
              <a:t>    if (</a:t>
            </a:r>
            <a:r>
              <a:rPr lang="en-US" altLang="ja-JP" sz="2800" dirty="0">
                <a:solidFill>
                  <a:srgbClr val="FF0000"/>
                </a:solidFill>
              </a:rPr>
              <a:t>0 &amp;&amp; (x=1)</a:t>
            </a:r>
            <a:r>
              <a:rPr lang="en-US" altLang="ja-JP" sz="2800" dirty="0"/>
              <a:t>)</a:t>
            </a:r>
          </a:p>
          <a:p>
            <a:r>
              <a:rPr lang="en-US" altLang="ja-JP" sz="2800" dirty="0"/>
              <a:t>        </a:t>
            </a:r>
            <a:r>
              <a:rPr lang="en-US" altLang="ja-JP" sz="2800" dirty="0" err="1"/>
              <a:t>printf</a:t>
            </a:r>
            <a:r>
              <a:rPr lang="en-US" altLang="ja-JP" sz="2800" dirty="0"/>
              <a:t> ("true\n");</a:t>
            </a:r>
          </a:p>
          <a:p>
            <a:r>
              <a:rPr lang="en-US" altLang="ja-JP" sz="2800" dirty="0"/>
              <a:t>    else</a:t>
            </a:r>
          </a:p>
          <a:p>
            <a:r>
              <a:rPr lang="en-US" altLang="ja-JP" sz="2800" dirty="0"/>
              <a:t>        </a:t>
            </a:r>
            <a:r>
              <a:rPr lang="en-US" altLang="ja-JP" sz="2800" dirty="0" err="1"/>
              <a:t>printf</a:t>
            </a:r>
            <a:r>
              <a:rPr lang="en-US" altLang="ja-JP" sz="2800" dirty="0"/>
              <a:t> ("false\n");</a:t>
            </a:r>
          </a:p>
          <a:p>
            <a:r>
              <a:rPr lang="en-US" altLang="ja-JP" sz="2800" dirty="0"/>
              <a:t>    </a:t>
            </a:r>
            <a:r>
              <a:rPr lang="en-US" altLang="ja-JP" sz="2800" dirty="0" err="1"/>
              <a:t>printf</a:t>
            </a:r>
            <a:r>
              <a:rPr lang="en-US" altLang="ja-JP" sz="2800" dirty="0"/>
              <a:t> ("x=%d\n", x);</a:t>
            </a:r>
          </a:p>
          <a:p>
            <a:r>
              <a:rPr lang="en-US" altLang="ja-JP" sz="2800" dirty="0"/>
              <a:t>    return 0;</a:t>
            </a:r>
          </a:p>
          <a:p>
            <a:r>
              <a:rPr lang="en-US" altLang="ja-JP" sz="2800" dirty="0"/>
              <a:t>}</a:t>
            </a:r>
          </a:p>
        </p:txBody>
      </p:sp>
      <p:sp>
        <p:nvSpPr>
          <p:cNvPr id="6" name="テキスト ボックス 5"/>
          <p:cNvSpPr txBox="1"/>
          <p:nvPr/>
        </p:nvSpPr>
        <p:spPr>
          <a:xfrm>
            <a:off x="4214810" y="2928934"/>
            <a:ext cx="3998210" cy="461665"/>
          </a:xfrm>
          <a:prstGeom prst="rect">
            <a:avLst/>
          </a:prstGeom>
          <a:noFill/>
          <a:ln>
            <a:solidFill>
              <a:schemeClr val="tx1"/>
            </a:solidFill>
          </a:ln>
        </p:spPr>
        <p:txBody>
          <a:bodyPr wrap="none" rtlCol="0">
            <a:spAutoFit/>
          </a:bodyPr>
          <a:lstStyle/>
          <a:p>
            <a:r>
              <a:rPr kumimoji="1" lang="ja-JP" altLang="en-US" sz="2400" dirty="0"/>
              <a:t>代入式 </a:t>
            </a:r>
            <a:r>
              <a:rPr kumimoji="1" lang="en-US" altLang="ja-JP" sz="2400" dirty="0"/>
              <a:t>x= 1 </a:t>
            </a:r>
            <a:r>
              <a:rPr kumimoji="1" lang="ja-JP" altLang="en-US" sz="2400" dirty="0" err="1"/>
              <a:t>は評</a:t>
            </a:r>
            <a:r>
              <a:rPr kumimoji="1" lang="ja-JP" altLang="en-US" sz="2400" dirty="0"/>
              <a:t>価されない。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論理</a:t>
            </a:r>
            <a:r>
              <a:rPr kumimoji="1" lang="en-US" altLang="ja-JP" dirty="0"/>
              <a:t>OR</a:t>
            </a:r>
            <a:r>
              <a:rPr kumimoji="1" lang="ja-JP" altLang="en-US"/>
              <a:t>式（教科書</a:t>
            </a:r>
            <a:r>
              <a:rPr kumimoji="1" lang="en-US" altLang="ja-JP" dirty="0"/>
              <a:t> p. 63</a:t>
            </a:r>
            <a:r>
              <a:rPr kumimoji="1" lang="ja-JP" altLang="en-US"/>
              <a:t>）</a:t>
            </a:r>
            <a:endParaRPr kumimoji="1" lang="ja-JP" altLang="en-US" dirty="0"/>
          </a:p>
        </p:txBody>
      </p:sp>
      <p:sp>
        <p:nvSpPr>
          <p:cNvPr id="5" name="テキスト ボックス 4"/>
          <p:cNvSpPr txBox="1"/>
          <p:nvPr/>
        </p:nvSpPr>
        <p:spPr>
          <a:xfrm>
            <a:off x="1000100" y="1285860"/>
            <a:ext cx="2401619" cy="461665"/>
          </a:xfrm>
          <a:prstGeom prst="rect">
            <a:avLst/>
          </a:prstGeom>
          <a:noFill/>
        </p:spPr>
        <p:txBody>
          <a:bodyPr wrap="none" rtlCol="0">
            <a:spAutoFit/>
          </a:bodyPr>
          <a:lstStyle/>
          <a:p>
            <a:r>
              <a:rPr lang="ja-JP" altLang="en-US" sz="2400" dirty="0"/>
              <a:t>論理</a:t>
            </a:r>
            <a:r>
              <a:rPr lang="en-US" altLang="ja-JP" sz="2400" dirty="0"/>
              <a:t>OR</a:t>
            </a:r>
            <a:r>
              <a:rPr lang="ja-JP" altLang="en-US" sz="2400" dirty="0"/>
              <a:t>式の構文</a:t>
            </a:r>
            <a:endParaRPr kumimoji="1" lang="ja-JP" altLang="en-US" sz="2400" dirty="0"/>
          </a:p>
        </p:txBody>
      </p:sp>
      <p:sp>
        <p:nvSpPr>
          <p:cNvPr id="6" name="テキスト ボックス 5"/>
          <p:cNvSpPr txBox="1"/>
          <p:nvPr/>
        </p:nvSpPr>
        <p:spPr>
          <a:xfrm>
            <a:off x="1785918" y="1785926"/>
            <a:ext cx="1560042" cy="523220"/>
          </a:xfrm>
          <a:prstGeom prst="rect">
            <a:avLst/>
          </a:prstGeom>
          <a:solidFill>
            <a:srgbClr val="FFFF00"/>
          </a:solidFill>
          <a:ln>
            <a:solidFill>
              <a:schemeClr val="tx1"/>
            </a:solidFill>
          </a:ln>
        </p:spPr>
        <p:txBody>
          <a:bodyPr wrap="none" rtlCol="0">
            <a:spAutoFit/>
          </a:bodyPr>
          <a:lstStyle/>
          <a:p>
            <a:r>
              <a:rPr lang="ja-JP" altLang="en-US" sz="2800" dirty="0"/>
              <a:t>式  </a:t>
            </a:r>
            <a:r>
              <a:rPr lang="en-US" altLang="ja-JP" sz="2800" dirty="0"/>
              <a:t>|| </a:t>
            </a:r>
            <a:r>
              <a:rPr lang="ja-JP" altLang="en-US" sz="2800" dirty="0"/>
              <a:t> 式</a:t>
            </a:r>
            <a:endParaRPr kumimoji="1" lang="ja-JP" altLang="en-US" sz="2800" dirty="0"/>
          </a:p>
        </p:txBody>
      </p:sp>
      <p:sp>
        <p:nvSpPr>
          <p:cNvPr id="7" name="テキスト ボックス 6"/>
          <p:cNvSpPr txBox="1"/>
          <p:nvPr/>
        </p:nvSpPr>
        <p:spPr>
          <a:xfrm>
            <a:off x="994269" y="2571744"/>
            <a:ext cx="3544560" cy="461665"/>
          </a:xfrm>
          <a:prstGeom prst="rect">
            <a:avLst/>
          </a:prstGeom>
          <a:noFill/>
        </p:spPr>
        <p:txBody>
          <a:bodyPr wrap="none" rtlCol="0">
            <a:spAutoFit/>
          </a:bodyPr>
          <a:lstStyle/>
          <a:p>
            <a:r>
              <a:rPr lang="ja-JP" altLang="en-US" sz="2400" dirty="0"/>
              <a:t>論理</a:t>
            </a:r>
            <a:r>
              <a:rPr lang="en-US" altLang="ja-JP" sz="2400" dirty="0"/>
              <a:t>OR</a:t>
            </a:r>
            <a:r>
              <a:rPr lang="ja-JP" altLang="en-US" sz="2400" dirty="0"/>
              <a:t>式  </a:t>
            </a:r>
            <a:r>
              <a:rPr lang="en-US" altLang="ja-JP" sz="2400" dirty="0">
                <a:solidFill>
                  <a:srgbClr val="FF0000"/>
                </a:solidFill>
              </a:rPr>
              <a:t>a  ||  b  </a:t>
            </a:r>
            <a:r>
              <a:rPr lang="ja-JP" altLang="en-US" sz="2400" dirty="0"/>
              <a:t>の意味</a:t>
            </a:r>
            <a:endParaRPr kumimoji="1" lang="ja-JP" altLang="en-US" sz="2400" dirty="0"/>
          </a:p>
        </p:txBody>
      </p:sp>
      <p:sp>
        <p:nvSpPr>
          <p:cNvPr id="8" name="テキスト ボックス 7"/>
          <p:cNvSpPr txBox="1"/>
          <p:nvPr/>
        </p:nvSpPr>
        <p:spPr>
          <a:xfrm>
            <a:off x="1785918" y="3071810"/>
            <a:ext cx="6602506" cy="2246769"/>
          </a:xfrm>
          <a:prstGeom prst="rect">
            <a:avLst/>
          </a:prstGeom>
          <a:solidFill>
            <a:srgbClr val="CCFF99"/>
          </a:solidFill>
          <a:ln>
            <a:solidFill>
              <a:schemeClr val="tx1"/>
            </a:solidFill>
          </a:ln>
        </p:spPr>
        <p:txBody>
          <a:bodyPr wrap="square" rtlCol="0">
            <a:spAutoFit/>
          </a:bodyPr>
          <a:lstStyle/>
          <a:p>
            <a:r>
              <a:rPr kumimoji="1" lang="ja-JP" altLang="en-US" sz="2800" dirty="0"/>
              <a:t>まず式</a:t>
            </a:r>
            <a:r>
              <a:rPr kumimoji="1" lang="en-US" altLang="ja-JP" sz="2800" dirty="0"/>
              <a:t>a</a:t>
            </a:r>
            <a:r>
              <a:rPr kumimoji="1" lang="ja-JP" altLang="en-US" sz="2800" dirty="0" err="1"/>
              <a:t>を評</a:t>
            </a:r>
            <a:r>
              <a:rPr kumimoji="1" lang="ja-JP" altLang="en-US" sz="2800" dirty="0"/>
              <a:t>価し、その評価結果が</a:t>
            </a:r>
            <a:r>
              <a:rPr kumimoji="1" lang="en-US" altLang="ja-JP" sz="2800" dirty="0"/>
              <a:t>0</a:t>
            </a:r>
            <a:r>
              <a:rPr kumimoji="1" lang="ja-JP" altLang="en-US" sz="2800" dirty="0"/>
              <a:t>でない場合は</a:t>
            </a:r>
            <a:r>
              <a:rPr lang="ja-JP" altLang="en-US" sz="2800" dirty="0"/>
              <a:t>式</a:t>
            </a:r>
            <a:r>
              <a:rPr lang="en-US" altLang="ja-JP" sz="2800" dirty="0"/>
              <a:t>b</a:t>
            </a:r>
            <a:r>
              <a:rPr lang="ja-JP" altLang="en-US" sz="2800" dirty="0" err="1"/>
              <a:t>は評</a:t>
            </a:r>
            <a:r>
              <a:rPr lang="ja-JP" altLang="en-US" sz="2800" dirty="0"/>
              <a:t>価せずに</a:t>
            </a:r>
            <a:r>
              <a:rPr lang="en-US" altLang="ja-JP" sz="2800" dirty="0"/>
              <a:t>a||b</a:t>
            </a:r>
            <a:r>
              <a:rPr lang="ja-JP" altLang="en-US" sz="2800" dirty="0"/>
              <a:t>の評価結果は</a:t>
            </a:r>
            <a:r>
              <a:rPr lang="en-US" altLang="ja-JP" sz="2800" dirty="0"/>
              <a:t>1</a:t>
            </a:r>
            <a:r>
              <a:rPr lang="ja-JP" altLang="en-US" sz="2800" dirty="0"/>
              <a:t>となる。式</a:t>
            </a:r>
            <a:r>
              <a:rPr lang="en-US" altLang="ja-JP" sz="2800" dirty="0"/>
              <a:t>a</a:t>
            </a:r>
            <a:r>
              <a:rPr lang="ja-JP" altLang="en-US" sz="2800" dirty="0"/>
              <a:t>の評価結果が</a:t>
            </a:r>
            <a:r>
              <a:rPr lang="en-US" altLang="ja-JP" sz="2800" dirty="0"/>
              <a:t>0</a:t>
            </a:r>
            <a:r>
              <a:rPr lang="ja-JP" altLang="en-US" sz="2800" dirty="0"/>
              <a:t>の場合、</a:t>
            </a:r>
            <a:r>
              <a:rPr kumimoji="1" lang="ja-JP" altLang="en-US" sz="2800" dirty="0"/>
              <a:t>式</a:t>
            </a:r>
            <a:r>
              <a:rPr kumimoji="1" lang="en-US" altLang="ja-JP" sz="2800" dirty="0"/>
              <a:t>b</a:t>
            </a:r>
            <a:r>
              <a:rPr kumimoji="1" lang="ja-JP" altLang="en-US" sz="2800" dirty="0" err="1"/>
              <a:t>を評</a:t>
            </a:r>
            <a:r>
              <a:rPr kumimoji="1" lang="ja-JP" altLang="en-US" sz="2800" dirty="0"/>
              <a:t>価し、その値が</a:t>
            </a:r>
            <a:r>
              <a:rPr kumimoji="1" lang="en-US" altLang="ja-JP" sz="2800" dirty="0"/>
              <a:t>0</a:t>
            </a:r>
            <a:r>
              <a:rPr kumimoji="1" lang="ja-JP" altLang="en-US" sz="2800" dirty="0"/>
              <a:t>のときは</a:t>
            </a:r>
            <a:r>
              <a:rPr kumimoji="1" lang="en-US" altLang="ja-JP" sz="2800" dirty="0"/>
              <a:t>0</a:t>
            </a:r>
            <a:r>
              <a:rPr kumimoji="1" lang="ja-JP" altLang="en-US" sz="2800" dirty="0" err="1"/>
              <a:t>、</a:t>
            </a:r>
            <a:r>
              <a:rPr lang="ja-JP" altLang="en-US" sz="2800" dirty="0"/>
              <a:t>そう</a:t>
            </a:r>
            <a:r>
              <a:rPr kumimoji="1" lang="ja-JP" altLang="en-US" sz="2800" dirty="0"/>
              <a:t>でない場合は１</a:t>
            </a:r>
            <a:r>
              <a:rPr lang="ja-JP" altLang="en-US" sz="2800" dirty="0"/>
              <a:t>が式</a:t>
            </a:r>
            <a:r>
              <a:rPr lang="en-US" altLang="ja-JP" sz="2800" dirty="0"/>
              <a:t>a||b</a:t>
            </a:r>
            <a:r>
              <a:rPr lang="ja-JP" altLang="en-US" sz="2800" dirty="0"/>
              <a:t>の評価結果となる。</a:t>
            </a:r>
            <a:endParaRPr kumimoji="1" lang="ja-JP" altLang="en-US" sz="2800" dirty="0"/>
          </a:p>
        </p:txBody>
      </p:sp>
      <p:sp>
        <p:nvSpPr>
          <p:cNvPr id="10" name="テキスト ボックス 9"/>
          <p:cNvSpPr txBox="1"/>
          <p:nvPr/>
        </p:nvSpPr>
        <p:spPr>
          <a:xfrm>
            <a:off x="1071538" y="6072206"/>
            <a:ext cx="6964599" cy="400110"/>
          </a:xfrm>
          <a:prstGeom prst="rect">
            <a:avLst/>
          </a:prstGeom>
          <a:noFill/>
          <a:ln>
            <a:solidFill>
              <a:schemeClr val="tx1"/>
            </a:solidFill>
          </a:ln>
        </p:spPr>
        <p:txBody>
          <a:bodyPr wrap="none" rtlCol="0">
            <a:spAutoFit/>
          </a:bodyPr>
          <a:lstStyle/>
          <a:p>
            <a:r>
              <a:rPr lang="en-US" altLang="ja-JP" sz="2000" dirty="0"/>
              <a:t> a, b</a:t>
            </a:r>
            <a:r>
              <a:rPr lang="ja-JP" altLang="en-US" sz="2000" dirty="0"/>
              <a:t>に代入式や</a:t>
            </a:r>
            <a:r>
              <a:rPr lang="en-US" altLang="ja-JP" sz="2000" dirty="0" err="1"/>
              <a:t>printf</a:t>
            </a:r>
            <a:r>
              <a:rPr lang="ja-JP" altLang="en-US" sz="2000" dirty="0"/>
              <a:t>などを含む式を使うのは避けた方がよい。</a:t>
            </a:r>
            <a:endParaRPr kumimoji="1" lang="ja-JP" altLang="en-US" sz="2000" dirty="0"/>
          </a:p>
        </p:txBody>
      </p:sp>
      <p:sp>
        <p:nvSpPr>
          <p:cNvPr id="9" name="テキスト ボックス 8"/>
          <p:cNvSpPr txBox="1"/>
          <p:nvPr/>
        </p:nvSpPr>
        <p:spPr>
          <a:xfrm>
            <a:off x="1829400" y="5445224"/>
            <a:ext cx="4673074" cy="400110"/>
          </a:xfrm>
          <a:prstGeom prst="rect">
            <a:avLst/>
          </a:prstGeom>
          <a:noFill/>
          <a:ln>
            <a:solidFill>
              <a:schemeClr val="tx1"/>
            </a:solidFill>
          </a:ln>
        </p:spPr>
        <p:txBody>
          <a:bodyPr wrap="none" rtlCol="0">
            <a:spAutoFit/>
          </a:bodyPr>
          <a:lstStyle/>
          <a:p>
            <a:r>
              <a:rPr lang="ja-JP" altLang="en-US" sz="2000" dirty="0"/>
              <a:t>短絡評価（</a:t>
            </a:r>
            <a:r>
              <a:rPr lang="en-US" altLang="ja-JP" sz="2000" dirty="0"/>
              <a:t>s</a:t>
            </a:r>
            <a:r>
              <a:rPr kumimoji="1" lang="en-US" altLang="ja-JP" sz="2000" dirty="0"/>
              <a:t>hort circuit evaluation</a:t>
            </a:r>
            <a:r>
              <a:rPr kumimoji="1" lang="ja-JP" altLang="en-US" sz="2000" dirty="0"/>
              <a:t>）という。</a:t>
            </a:r>
            <a:endParaRPr kumimoji="1" lang="en-US" altLang="ja-JP"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02630"/>
            <a:ext cx="8229600" cy="850106"/>
          </a:xfrm>
        </p:spPr>
        <p:txBody>
          <a:bodyPr>
            <a:normAutofit/>
          </a:bodyPr>
          <a:lstStyle/>
          <a:p>
            <a:r>
              <a:rPr kumimoji="1" lang="ja-JP" altLang="en-US" dirty="0"/>
              <a:t>論理</a:t>
            </a:r>
            <a:r>
              <a:rPr kumimoji="1" lang="en-US" altLang="ja-JP" dirty="0"/>
              <a:t>OR</a:t>
            </a:r>
            <a:r>
              <a:rPr kumimoji="1" lang="ja-JP" altLang="en-US" dirty="0"/>
              <a:t>演算子</a:t>
            </a:r>
            <a:r>
              <a:rPr kumimoji="1" lang="en-US" altLang="ja-JP" dirty="0"/>
              <a:t>||</a:t>
            </a:r>
            <a:r>
              <a:rPr kumimoji="1" lang="ja-JP" altLang="en-US" dirty="0"/>
              <a:t>を使った例</a:t>
            </a:r>
          </a:p>
        </p:txBody>
      </p:sp>
      <p:sp>
        <p:nvSpPr>
          <p:cNvPr id="3" name="テキスト ボックス 2"/>
          <p:cNvSpPr txBox="1"/>
          <p:nvPr/>
        </p:nvSpPr>
        <p:spPr>
          <a:xfrm>
            <a:off x="541862" y="1052736"/>
            <a:ext cx="8102104" cy="5693867"/>
          </a:xfrm>
          <a:prstGeom prst="rect">
            <a:avLst/>
          </a:prstGeom>
          <a:noFill/>
        </p:spPr>
        <p:txBody>
          <a:bodyPr wrap="square" rtlCol="0">
            <a:spAutoFit/>
          </a:bodyPr>
          <a:lstStyle/>
          <a:p>
            <a:r>
              <a:rPr lang="en-US" altLang="ja-JP" sz="2800" dirty="0"/>
              <a:t>/*  </a:t>
            </a:r>
            <a:r>
              <a:rPr lang="ja-JP" altLang="en-US" sz="2800" dirty="0"/>
              <a:t>キーボードから月を読み込み、その月が春かどうかを判定。ただし</a:t>
            </a:r>
            <a:r>
              <a:rPr lang="en-US" altLang="ja-JP" sz="2800" dirty="0"/>
              <a:t>3</a:t>
            </a:r>
            <a:r>
              <a:rPr lang="ja-JP" altLang="en-US" sz="2800" dirty="0"/>
              <a:t>月から</a:t>
            </a:r>
            <a:r>
              <a:rPr lang="en-US" altLang="ja-JP" sz="2800" dirty="0"/>
              <a:t>5</a:t>
            </a:r>
            <a:r>
              <a:rPr lang="ja-JP" altLang="en-US" sz="2800" dirty="0"/>
              <a:t>月を春とする。  </a:t>
            </a:r>
            <a:r>
              <a:rPr lang="en-US" altLang="ja-JP" sz="2800" dirty="0"/>
              <a:t>*/</a:t>
            </a:r>
            <a:endParaRPr kumimoji="1" lang="en-US" altLang="ja-JP" sz="2800" dirty="0"/>
          </a:p>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month;</a:t>
            </a:r>
          </a:p>
          <a:p>
            <a:r>
              <a:rPr lang="en-US" altLang="ja-JP" sz="2800" dirty="0"/>
              <a:t>    </a:t>
            </a:r>
            <a:r>
              <a:rPr lang="en-US" altLang="ja-JP" sz="2800" dirty="0" err="1"/>
              <a:t>printf</a:t>
            </a:r>
            <a:r>
              <a:rPr lang="en-US" altLang="ja-JP" sz="2800" dirty="0"/>
              <a:t> (“</a:t>
            </a:r>
            <a:r>
              <a:rPr lang="ja-JP" altLang="en-US" sz="2800" dirty="0"/>
              <a:t>月を入力してください：</a:t>
            </a:r>
            <a:r>
              <a:rPr lang="en-US" altLang="ja-JP" sz="2800" dirty="0"/>
              <a:t> “);</a:t>
            </a:r>
          </a:p>
          <a:p>
            <a:r>
              <a:rPr lang="en-US" altLang="ja-JP" sz="2800" dirty="0"/>
              <a:t>    </a:t>
            </a:r>
            <a:r>
              <a:rPr lang="en-US" altLang="ja-JP" sz="2800" dirty="0" err="1"/>
              <a:t>scanf</a:t>
            </a:r>
            <a:r>
              <a:rPr lang="en-US" altLang="ja-JP" sz="2800" dirty="0"/>
              <a:t> (“%d”, &amp;month);</a:t>
            </a:r>
          </a:p>
          <a:p>
            <a:r>
              <a:rPr lang="en-US" altLang="ja-JP" sz="2800" dirty="0"/>
              <a:t>    </a:t>
            </a:r>
            <a:r>
              <a:rPr lang="en-US" altLang="ja-JP" sz="2800" dirty="0" err="1"/>
              <a:t>printf</a:t>
            </a:r>
            <a:r>
              <a:rPr lang="en-US" altLang="ja-JP" sz="2800" dirty="0"/>
              <a:t> ("%d</a:t>
            </a:r>
            <a:r>
              <a:rPr lang="ja-JP" altLang="en-US" sz="2800" dirty="0"/>
              <a:t>月は</a:t>
            </a:r>
            <a:r>
              <a:rPr lang="en-US" altLang="ja-JP" sz="2800" dirty="0"/>
              <a:t>", month);</a:t>
            </a:r>
          </a:p>
          <a:p>
            <a:r>
              <a:rPr lang="en-US" altLang="ja-JP" sz="2800" dirty="0"/>
              <a:t>    if (</a:t>
            </a:r>
            <a:r>
              <a:rPr lang="en-US" altLang="ja-JP" sz="2800" dirty="0">
                <a:solidFill>
                  <a:srgbClr val="FF0000"/>
                </a:solidFill>
              </a:rPr>
              <a:t>month == 3</a:t>
            </a:r>
            <a:r>
              <a:rPr lang="ja-JP" altLang="en-US" sz="2800" dirty="0">
                <a:solidFill>
                  <a:srgbClr val="FF0000"/>
                </a:solidFill>
              </a:rPr>
              <a:t> </a:t>
            </a:r>
            <a:r>
              <a:rPr lang="en-US" altLang="ja-JP" sz="2800" dirty="0">
                <a:solidFill>
                  <a:srgbClr val="FF0000"/>
                </a:solidFill>
              </a:rPr>
              <a:t>|| month == 4 || month ==5</a:t>
            </a:r>
            <a:r>
              <a:rPr lang="en-US" altLang="ja-JP" sz="2800" dirty="0"/>
              <a:t>)</a:t>
            </a:r>
          </a:p>
          <a:p>
            <a:r>
              <a:rPr lang="en-US" altLang="ja-JP" sz="2800" dirty="0"/>
              <a:t>            </a:t>
            </a:r>
            <a:r>
              <a:rPr lang="en-US" altLang="ja-JP" sz="2800" dirty="0" err="1"/>
              <a:t>printf</a:t>
            </a:r>
            <a:r>
              <a:rPr lang="en-US" altLang="ja-JP" sz="2800" dirty="0"/>
              <a:t> (“</a:t>
            </a:r>
            <a:r>
              <a:rPr lang="ja-JP" altLang="en-US" sz="2800" dirty="0"/>
              <a:t>春です。</a:t>
            </a:r>
            <a:r>
              <a:rPr lang="en-US" altLang="ja-JP" sz="2800" dirty="0"/>
              <a:t>\n”);</a:t>
            </a:r>
          </a:p>
          <a:p>
            <a:r>
              <a:rPr lang="en-US" altLang="ja-JP" sz="2800" dirty="0"/>
              <a:t>    else </a:t>
            </a:r>
            <a:r>
              <a:rPr lang="en-US" altLang="ja-JP" sz="2800" dirty="0" err="1"/>
              <a:t>printf</a:t>
            </a:r>
            <a:r>
              <a:rPr lang="en-US" altLang="ja-JP" sz="2800" dirty="0"/>
              <a:t> (“</a:t>
            </a:r>
            <a:r>
              <a:rPr lang="ja-JP" altLang="en-US" sz="2800" dirty="0"/>
              <a:t>春ではありません。</a:t>
            </a:r>
            <a:r>
              <a:rPr lang="en-US" altLang="ja-JP" sz="2800" dirty="0"/>
              <a:t>\n”);</a:t>
            </a:r>
          </a:p>
          <a:p>
            <a:r>
              <a:rPr lang="en-US" altLang="ja-JP" sz="2800" dirty="0"/>
              <a:t>    return 0;</a:t>
            </a:r>
          </a:p>
          <a:p>
            <a:r>
              <a:rPr lang="en-US" altLang="ja-JP" sz="2800"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1143000"/>
          </a:xfrm>
        </p:spPr>
        <p:txBody>
          <a:bodyPr>
            <a:normAutofit fontScale="90000"/>
          </a:bodyPr>
          <a:lstStyle/>
          <a:p>
            <a:r>
              <a:rPr lang="ja-JP" altLang="en-US" dirty="0"/>
              <a:t>論理演算子の</a:t>
            </a:r>
            <a:r>
              <a:rPr lang="ja-JP" altLang="en-US"/>
              <a:t>優先順位</a:t>
            </a:r>
            <a:br>
              <a:rPr lang="en-US" altLang="ja-JP" dirty="0"/>
            </a:br>
            <a:r>
              <a:rPr lang="ja-JP" altLang="en-US"/>
              <a:t>（教科書</a:t>
            </a:r>
            <a:r>
              <a:rPr lang="en-US" altLang="ja-JP" dirty="0"/>
              <a:t> p. 221</a:t>
            </a:r>
            <a:r>
              <a:rPr lang="ja-JP" altLang="en-US"/>
              <a:t>）</a:t>
            </a:r>
            <a:endParaRPr kumimoji="1" lang="ja-JP" altLang="en-US" dirty="0"/>
          </a:p>
        </p:txBody>
      </p:sp>
      <p:sp>
        <p:nvSpPr>
          <p:cNvPr id="4" name="テキスト ボックス 3"/>
          <p:cNvSpPr txBox="1"/>
          <p:nvPr/>
        </p:nvSpPr>
        <p:spPr>
          <a:xfrm>
            <a:off x="755576" y="2044005"/>
            <a:ext cx="7000924" cy="1384995"/>
          </a:xfrm>
          <a:prstGeom prst="rect">
            <a:avLst/>
          </a:prstGeom>
          <a:noFill/>
        </p:spPr>
        <p:txBody>
          <a:bodyPr wrap="square" rtlCol="0">
            <a:spAutoFit/>
          </a:bodyPr>
          <a:lstStyle/>
          <a:p>
            <a:r>
              <a:rPr kumimoji="1" lang="ja-JP" altLang="en-US" sz="2800" dirty="0"/>
              <a:t>四則演算の演算子では、</a:t>
            </a:r>
            <a:r>
              <a:rPr kumimoji="1" lang="en-US" altLang="ja-JP" sz="2800" dirty="0"/>
              <a:t>+, - </a:t>
            </a:r>
            <a:r>
              <a:rPr kumimoji="1" lang="ja-JP" altLang="en-US" sz="2800" dirty="0"/>
              <a:t>より </a:t>
            </a:r>
            <a:r>
              <a:rPr kumimoji="1" lang="en-US" altLang="ja-JP" sz="2800" dirty="0"/>
              <a:t>*, / </a:t>
            </a:r>
            <a:r>
              <a:rPr kumimoji="1" lang="ja-JP" altLang="en-US" sz="2800" dirty="0" err="1"/>
              <a:t>の優</a:t>
            </a:r>
            <a:r>
              <a:rPr kumimoji="1" lang="ja-JP" altLang="en-US" sz="2800" dirty="0"/>
              <a:t>先順位が高い。</a:t>
            </a:r>
            <a:endParaRPr kumimoji="1" lang="en-US" altLang="ja-JP" sz="2800" dirty="0"/>
          </a:p>
          <a:p>
            <a:r>
              <a:rPr lang="ja-JP" altLang="en-US" sz="2800" dirty="0"/>
              <a:t>論理演算子の</a:t>
            </a:r>
            <a:r>
              <a:rPr lang="en-US" altLang="ja-JP" sz="2800" dirty="0"/>
              <a:t>&amp;&amp;</a:t>
            </a:r>
            <a:r>
              <a:rPr lang="ja-JP" altLang="en-US" sz="2800" dirty="0"/>
              <a:t>は</a:t>
            </a:r>
            <a:r>
              <a:rPr lang="en-US" altLang="ja-JP" sz="2800" dirty="0"/>
              <a:t>||</a:t>
            </a:r>
            <a:r>
              <a:rPr lang="ja-JP" altLang="en-US" sz="2800" dirty="0"/>
              <a:t>より優先順位が高い。</a:t>
            </a:r>
            <a:endParaRPr kumimoji="1" lang="ja-JP"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sz="3600" dirty="0"/>
              <a:t>&amp;&amp;</a:t>
            </a:r>
            <a:r>
              <a:rPr lang="ja-JP" altLang="en-US" sz="3600" dirty="0"/>
              <a:t>と</a:t>
            </a:r>
            <a:r>
              <a:rPr lang="en-US" altLang="ja-JP" sz="3600" dirty="0"/>
              <a:t>||</a:t>
            </a:r>
            <a:r>
              <a:rPr lang="ja-JP" altLang="en-US" sz="3600" dirty="0"/>
              <a:t>の優先順位を示す例</a:t>
            </a:r>
            <a:endParaRPr kumimoji="1" lang="ja-JP" altLang="en-US" sz="3600" dirty="0"/>
          </a:p>
        </p:txBody>
      </p:sp>
      <p:sp>
        <p:nvSpPr>
          <p:cNvPr id="4" name="テキスト ボックス 3"/>
          <p:cNvSpPr txBox="1"/>
          <p:nvPr/>
        </p:nvSpPr>
        <p:spPr>
          <a:xfrm>
            <a:off x="785786" y="2000240"/>
            <a:ext cx="3571900" cy="3539430"/>
          </a:xfrm>
          <a:prstGeom prst="rect">
            <a:avLst/>
          </a:prstGeom>
          <a:noFill/>
        </p:spPr>
        <p:txBody>
          <a:bodyPr wrap="square" rtlCol="0">
            <a:spAutoFit/>
          </a:bodyPr>
          <a:lstStyle/>
          <a:p>
            <a:r>
              <a:rPr kumimoji="1" lang="en-US" altLang="ja-JP" sz="2800" dirty="0"/>
              <a:t>#include &lt;</a:t>
            </a:r>
            <a:r>
              <a:rPr kumimoji="1" lang="en-US" altLang="ja-JP" sz="2800" dirty="0" err="1"/>
              <a:t>stdio.h</a:t>
            </a:r>
            <a:r>
              <a:rPr kumimoji="1" lang="en-US" altLang="ja-JP" sz="2800" dirty="0"/>
              <a:t>&gt;</a:t>
            </a:r>
          </a:p>
          <a:p>
            <a:r>
              <a:rPr lang="en-US" altLang="ja-JP" sz="2800" dirty="0" err="1"/>
              <a:t>int</a:t>
            </a:r>
            <a:r>
              <a:rPr lang="en-US" altLang="ja-JP" sz="2800" dirty="0"/>
              <a:t> main (void) {</a:t>
            </a:r>
          </a:p>
          <a:p>
            <a:r>
              <a:rPr lang="en-US" altLang="ja-JP" sz="2800" dirty="0"/>
              <a:t>    if (1 || </a:t>
            </a:r>
            <a:r>
              <a:rPr lang="en-US" altLang="ja-JP" sz="2800" dirty="0">
                <a:solidFill>
                  <a:srgbClr val="FF0000"/>
                </a:solidFill>
              </a:rPr>
              <a:t>0 &amp;&amp; 0</a:t>
            </a:r>
            <a:r>
              <a:rPr lang="en-US" altLang="ja-JP" sz="2800" dirty="0"/>
              <a:t>)</a:t>
            </a:r>
          </a:p>
          <a:p>
            <a:r>
              <a:rPr kumimoji="1" lang="en-US" altLang="ja-JP" sz="2800" dirty="0"/>
              <a:t>        </a:t>
            </a:r>
            <a:r>
              <a:rPr kumimoji="1" lang="en-US" altLang="ja-JP" sz="2800" dirty="0" err="1"/>
              <a:t>printf</a:t>
            </a:r>
            <a:r>
              <a:rPr kumimoji="1" lang="en-US" altLang="ja-JP" sz="2800" dirty="0"/>
              <a:t> (“true\n”);</a:t>
            </a:r>
          </a:p>
          <a:p>
            <a:r>
              <a:rPr kumimoji="1" lang="en-US" altLang="ja-JP" sz="2800" dirty="0"/>
              <a:t>    else</a:t>
            </a:r>
            <a:endParaRPr lang="en-US" altLang="ja-JP" sz="2800" dirty="0"/>
          </a:p>
          <a:p>
            <a:r>
              <a:rPr kumimoji="1" lang="en-US" altLang="ja-JP" sz="2800" dirty="0"/>
              <a:t>        </a:t>
            </a:r>
            <a:r>
              <a:rPr kumimoji="1" lang="en-US" altLang="ja-JP" sz="2800" dirty="0" err="1"/>
              <a:t>printf</a:t>
            </a:r>
            <a:r>
              <a:rPr kumimoji="1" lang="en-US" altLang="ja-JP" sz="2800" dirty="0"/>
              <a:t> (“false\n”);</a:t>
            </a:r>
          </a:p>
          <a:p>
            <a:r>
              <a:rPr lang="en-US" altLang="ja-JP" sz="2800" dirty="0"/>
              <a:t>    return 0;</a:t>
            </a:r>
          </a:p>
          <a:p>
            <a:r>
              <a:rPr kumimoji="1" lang="en-US" altLang="ja-JP" sz="2800" dirty="0"/>
              <a:t>}</a:t>
            </a:r>
          </a:p>
        </p:txBody>
      </p:sp>
      <p:sp>
        <p:nvSpPr>
          <p:cNvPr id="5" name="テキスト ボックス 4"/>
          <p:cNvSpPr txBox="1"/>
          <p:nvPr/>
        </p:nvSpPr>
        <p:spPr>
          <a:xfrm>
            <a:off x="4286248" y="2000240"/>
            <a:ext cx="4286280" cy="1200329"/>
          </a:xfrm>
          <a:prstGeom prst="rect">
            <a:avLst/>
          </a:prstGeom>
          <a:noFill/>
          <a:ln>
            <a:solidFill>
              <a:schemeClr val="tx1"/>
            </a:solidFill>
          </a:ln>
        </p:spPr>
        <p:txBody>
          <a:bodyPr wrap="square" rtlCol="0">
            <a:spAutoFit/>
          </a:bodyPr>
          <a:lstStyle/>
          <a:p>
            <a:r>
              <a:rPr kumimoji="1" lang="en-US" altLang="ja-JP" sz="2400" dirty="0"/>
              <a:t>0 &amp;&amp; 0</a:t>
            </a:r>
            <a:r>
              <a:rPr kumimoji="1" lang="ja-JP" altLang="en-US" sz="2400" dirty="0"/>
              <a:t>が</a:t>
            </a:r>
            <a:r>
              <a:rPr kumimoji="1" lang="en-US" altLang="ja-JP" sz="2400" dirty="0"/>
              <a:t>||</a:t>
            </a:r>
            <a:r>
              <a:rPr kumimoji="1" lang="ja-JP" altLang="en-US" sz="2400" dirty="0"/>
              <a:t>の</a:t>
            </a:r>
            <a:r>
              <a:rPr lang="ja-JP" altLang="en-US" sz="2400" dirty="0"/>
              <a:t>右側の</a:t>
            </a:r>
            <a:r>
              <a:rPr kumimoji="1" lang="ja-JP" altLang="en-US" sz="2400" dirty="0"/>
              <a:t>引数と解釈され</a:t>
            </a:r>
            <a:r>
              <a:rPr lang="ja-JP" altLang="en-US" sz="2400" dirty="0"/>
              <a:t>るので</a:t>
            </a:r>
            <a:r>
              <a:rPr kumimoji="1" lang="ja-JP" altLang="en-US" sz="2400" dirty="0"/>
              <a:t>、条件部分が</a:t>
            </a:r>
            <a:r>
              <a:rPr kumimoji="1" lang="en-US" altLang="ja-JP" sz="2400" dirty="0"/>
              <a:t>1</a:t>
            </a:r>
            <a:r>
              <a:rPr kumimoji="1" lang="ja-JP" altLang="en-US" sz="2400" dirty="0"/>
              <a:t>となり、</a:t>
            </a:r>
            <a:r>
              <a:rPr kumimoji="1" lang="en-US" altLang="ja-JP" sz="2400" dirty="0"/>
              <a:t>true</a:t>
            </a:r>
            <a:r>
              <a:rPr kumimoji="1" lang="ja-JP" altLang="en-US" sz="2400" dirty="0"/>
              <a:t>が表示される。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1784"/>
            <a:ext cx="8229600" cy="1143000"/>
          </a:xfrm>
        </p:spPr>
        <p:txBody>
          <a:bodyPr/>
          <a:lstStyle/>
          <a:p>
            <a:r>
              <a:rPr kumimoji="1" lang="ja-JP" altLang="en-US"/>
              <a:t>論理否定演算子</a:t>
            </a:r>
            <a:r>
              <a:rPr lang="en-US" altLang="ja-JP" dirty="0"/>
              <a:t>!</a:t>
            </a:r>
            <a:r>
              <a:rPr lang="ja-JP" altLang="en-US"/>
              <a:t>（教科書</a:t>
            </a:r>
            <a:r>
              <a:rPr lang="en-US" altLang="ja-JP" dirty="0"/>
              <a:t> p. 77</a:t>
            </a:r>
            <a:r>
              <a:rPr lang="ja-JP" altLang="en-US"/>
              <a:t>）</a:t>
            </a:r>
            <a:endParaRPr kumimoji="1" lang="ja-JP" altLang="en-US" dirty="0"/>
          </a:p>
        </p:txBody>
      </p:sp>
      <p:sp>
        <p:nvSpPr>
          <p:cNvPr id="5" name="テキスト ボックス 4"/>
          <p:cNvSpPr txBox="1"/>
          <p:nvPr/>
        </p:nvSpPr>
        <p:spPr>
          <a:xfrm>
            <a:off x="1000100" y="1770793"/>
            <a:ext cx="2339102" cy="523220"/>
          </a:xfrm>
          <a:prstGeom prst="rect">
            <a:avLst/>
          </a:prstGeom>
          <a:noFill/>
        </p:spPr>
        <p:txBody>
          <a:bodyPr wrap="none" rtlCol="0">
            <a:spAutoFit/>
          </a:bodyPr>
          <a:lstStyle/>
          <a:p>
            <a:r>
              <a:rPr lang="ja-JP" altLang="en-US" sz="2800" dirty="0"/>
              <a:t>否定式の構文</a:t>
            </a:r>
            <a:endParaRPr kumimoji="1" lang="ja-JP" altLang="en-US" sz="2800" dirty="0"/>
          </a:p>
        </p:txBody>
      </p:sp>
      <p:sp>
        <p:nvSpPr>
          <p:cNvPr id="6" name="テキスト ボックス 5"/>
          <p:cNvSpPr txBox="1"/>
          <p:nvPr/>
        </p:nvSpPr>
        <p:spPr>
          <a:xfrm>
            <a:off x="1785918" y="2342297"/>
            <a:ext cx="660758" cy="523220"/>
          </a:xfrm>
          <a:prstGeom prst="rect">
            <a:avLst/>
          </a:prstGeom>
          <a:solidFill>
            <a:srgbClr val="FFFF00"/>
          </a:solidFill>
          <a:ln>
            <a:solidFill>
              <a:schemeClr val="tx1"/>
            </a:solidFill>
          </a:ln>
        </p:spPr>
        <p:txBody>
          <a:bodyPr wrap="none" rtlCol="0">
            <a:spAutoFit/>
          </a:bodyPr>
          <a:lstStyle/>
          <a:p>
            <a:r>
              <a:rPr lang="en-US" altLang="ja-JP" sz="2800" dirty="0"/>
              <a:t>!</a:t>
            </a:r>
            <a:r>
              <a:rPr lang="ja-JP" altLang="en-US" sz="2800" dirty="0"/>
              <a:t>式</a:t>
            </a:r>
            <a:endParaRPr kumimoji="1" lang="ja-JP" altLang="en-US" sz="2800" dirty="0"/>
          </a:p>
        </p:txBody>
      </p:sp>
      <p:sp>
        <p:nvSpPr>
          <p:cNvPr id="7" name="テキスト ボックス 6"/>
          <p:cNvSpPr txBox="1"/>
          <p:nvPr/>
        </p:nvSpPr>
        <p:spPr>
          <a:xfrm>
            <a:off x="1000100" y="2985239"/>
            <a:ext cx="2961067" cy="523220"/>
          </a:xfrm>
          <a:prstGeom prst="rect">
            <a:avLst/>
          </a:prstGeom>
          <a:noFill/>
        </p:spPr>
        <p:txBody>
          <a:bodyPr wrap="none" rtlCol="0">
            <a:spAutoFit/>
          </a:bodyPr>
          <a:lstStyle/>
          <a:p>
            <a:r>
              <a:rPr lang="ja-JP" altLang="en-US" sz="2800" dirty="0"/>
              <a:t>否定式  </a:t>
            </a:r>
            <a:r>
              <a:rPr lang="en-US" altLang="ja-JP" sz="2800" dirty="0">
                <a:solidFill>
                  <a:srgbClr val="FF0000"/>
                </a:solidFill>
              </a:rPr>
              <a:t>!e  </a:t>
            </a:r>
            <a:r>
              <a:rPr lang="ja-JP" altLang="en-US" sz="2800" dirty="0"/>
              <a:t>の意味</a:t>
            </a:r>
            <a:endParaRPr kumimoji="1" lang="ja-JP" altLang="en-US" sz="2800" dirty="0"/>
          </a:p>
        </p:txBody>
      </p:sp>
      <p:sp>
        <p:nvSpPr>
          <p:cNvPr id="8" name="テキスト ボックス 7"/>
          <p:cNvSpPr txBox="1"/>
          <p:nvPr/>
        </p:nvSpPr>
        <p:spPr>
          <a:xfrm>
            <a:off x="1785918" y="3628181"/>
            <a:ext cx="5792309" cy="1384995"/>
          </a:xfrm>
          <a:prstGeom prst="rect">
            <a:avLst/>
          </a:prstGeom>
          <a:solidFill>
            <a:srgbClr val="CCFF99"/>
          </a:solidFill>
          <a:ln>
            <a:solidFill>
              <a:schemeClr val="tx1"/>
            </a:solidFill>
          </a:ln>
        </p:spPr>
        <p:txBody>
          <a:bodyPr wrap="square" rtlCol="0">
            <a:spAutoFit/>
          </a:bodyPr>
          <a:lstStyle/>
          <a:p>
            <a:r>
              <a:rPr kumimoji="1" lang="ja-JP" altLang="en-US" sz="2800" dirty="0"/>
              <a:t>式</a:t>
            </a:r>
            <a:r>
              <a:rPr kumimoji="1" lang="en-US" altLang="ja-JP" sz="2800" dirty="0"/>
              <a:t>e</a:t>
            </a:r>
            <a:r>
              <a:rPr kumimoji="1" lang="ja-JP" altLang="en-US" sz="2800" dirty="0" err="1"/>
              <a:t>を評</a:t>
            </a:r>
            <a:r>
              <a:rPr kumimoji="1" lang="ja-JP" altLang="en-US" sz="2800" dirty="0"/>
              <a:t>価し、その評価結果が</a:t>
            </a:r>
            <a:r>
              <a:rPr kumimoji="1" lang="en-US" altLang="ja-JP" sz="2800" dirty="0"/>
              <a:t>0</a:t>
            </a:r>
            <a:r>
              <a:rPr kumimoji="1" lang="ja-JP" altLang="en-US" sz="2800" dirty="0"/>
              <a:t>のとき</a:t>
            </a:r>
            <a:r>
              <a:rPr kumimoji="1" lang="en-US" altLang="ja-JP" sz="2800" dirty="0"/>
              <a:t>1</a:t>
            </a:r>
            <a:r>
              <a:rPr kumimoji="1" lang="ja-JP" altLang="en-US" sz="2800" dirty="0" err="1"/>
              <a:t>、</a:t>
            </a:r>
            <a:r>
              <a:rPr kumimoji="1" lang="ja-JP" altLang="en-US" sz="2800" dirty="0"/>
              <a:t>そうでない場合</a:t>
            </a:r>
            <a:r>
              <a:rPr kumimoji="1" lang="en-US" altLang="ja-JP" sz="2800" dirty="0"/>
              <a:t>0</a:t>
            </a:r>
            <a:r>
              <a:rPr kumimoji="1" lang="ja-JP" altLang="en-US" sz="2800" dirty="0"/>
              <a:t>が</a:t>
            </a:r>
            <a:r>
              <a:rPr kumimoji="1" lang="en-US" altLang="ja-JP" sz="2800" dirty="0"/>
              <a:t>!e</a:t>
            </a:r>
            <a:r>
              <a:rPr kumimoji="1" lang="ja-JP" altLang="en-US" sz="2800" dirty="0"/>
              <a:t>の評価結果である。</a:t>
            </a:r>
            <a:endParaRPr kumimoji="1" lang="en-US" altLang="ja-JP"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401080" cy="1143000"/>
          </a:xfrm>
        </p:spPr>
        <p:txBody>
          <a:bodyPr>
            <a:normAutofit/>
          </a:bodyPr>
          <a:lstStyle/>
          <a:p>
            <a:r>
              <a:rPr lang="ja-JP" altLang="en-US" sz="3600" dirty="0"/>
              <a:t>否定演算子を使った例</a:t>
            </a:r>
            <a:endParaRPr kumimoji="1" lang="ja-JP" altLang="en-US" sz="3600" dirty="0"/>
          </a:p>
        </p:txBody>
      </p:sp>
      <p:sp>
        <p:nvSpPr>
          <p:cNvPr id="3" name="テキスト ボックス 2"/>
          <p:cNvSpPr txBox="1"/>
          <p:nvPr/>
        </p:nvSpPr>
        <p:spPr>
          <a:xfrm>
            <a:off x="1071538" y="1714488"/>
            <a:ext cx="3393173" cy="3539430"/>
          </a:xfrm>
          <a:prstGeom prst="rect">
            <a:avLst/>
          </a:prstGeom>
          <a:noFill/>
        </p:spPr>
        <p:txBody>
          <a:bodyPr wrap="none" rtlCol="0">
            <a:spAutoFit/>
          </a:bodyPr>
          <a:lstStyle/>
          <a:p>
            <a:r>
              <a:rPr kumimoji="1" lang="en-US" altLang="ja-JP" sz="2800" dirty="0"/>
              <a:t>#include &lt;</a:t>
            </a:r>
            <a:r>
              <a:rPr kumimoji="1" lang="en-US" altLang="ja-JP" sz="2800" dirty="0" err="1"/>
              <a:t>stdio.h</a:t>
            </a:r>
            <a:r>
              <a:rPr kumimoji="1" lang="en-US" altLang="ja-JP" sz="2800" dirty="0"/>
              <a:t>&gt;</a:t>
            </a:r>
          </a:p>
          <a:p>
            <a:r>
              <a:rPr lang="en-US" altLang="ja-JP" sz="2800" dirty="0" err="1"/>
              <a:t>int</a:t>
            </a:r>
            <a:r>
              <a:rPr lang="en-US" altLang="ja-JP" sz="2800" dirty="0"/>
              <a:t> main (void) {</a:t>
            </a:r>
          </a:p>
          <a:p>
            <a:r>
              <a:rPr lang="en-US" altLang="ja-JP" sz="2800" dirty="0"/>
              <a:t>    if (</a:t>
            </a:r>
            <a:r>
              <a:rPr lang="en-US" altLang="ja-JP" sz="2800" dirty="0">
                <a:solidFill>
                  <a:srgbClr val="FF0000"/>
                </a:solidFill>
              </a:rPr>
              <a:t>!0</a:t>
            </a:r>
            <a:r>
              <a:rPr lang="en-US" altLang="ja-JP" sz="2800" dirty="0"/>
              <a:t>)</a:t>
            </a:r>
          </a:p>
          <a:p>
            <a:r>
              <a:rPr lang="en-US" altLang="ja-JP" sz="2800" dirty="0"/>
              <a:t>        </a:t>
            </a:r>
            <a:r>
              <a:rPr lang="en-US" altLang="ja-JP" sz="2800" dirty="0" err="1"/>
              <a:t>printf</a:t>
            </a:r>
            <a:r>
              <a:rPr lang="en-US" altLang="ja-JP" sz="2800" dirty="0"/>
              <a:t> (“true\n”);</a:t>
            </a:r>
          </a:p>
          <a:p>
            <a:r>
              <a:rPr lang="en-US" altLang="ja-JP" sz="2800" dirty="0"/>
              <a:t>    else</a:t>
            </a:r>
          </a:p>
          <a:p>
            <a:r>
              <a:rPr lang="en-US" altLang="ja-JP" sz="2800" dirty="0"/>
              <a:t>        </a:t>
            </a:r>
            <a:r>
              <a:rPr lang="en-US" altLang="ja-JP" sz="2800" dirty="0" err="1"/>
              <a:t>printf</a:t>
            </a:r>
            <a:r>
              <a:rPr lang="en-US" altLang="ja-JP" sz="2800" dirty="0"/>
              <a:t> (“false\n”);</a:t>
            </a:r>
          </a:p>
          <a:p>
            <a:r>
              <a:rPr lang="en-US" altLang="ja-JP" sz="2800" dirty="0"/>
              <a:t>    return 0;</a:t>
            </a:r>
          </a:p>
          <a:p>
            <a:r>
              <a:rPr lang="en-US" altLang="ja-JP" sz="2800" dirty="0"/>
              <a:t>}</a:t>
            </a:r>
          </a:p>
        </p:txBody>
      </p:sp>
      <p:sp>
        <p:nvSpPr>
          <p:cNvPr id="4" name="テキスト ボックス 3"/>
          <p:cNvSpPr txBox="1"/>
          <p:nvPr/>
        </p:nvSpPr>
        <p:spPr>
          <a:xfrm>
            <a:off x="4500562" y="2214554"/>
            <a:ext cx="4000528" cy="830997"/>
          </a:xfrm>
          <a:prstGeom prst="rect">
            <a:avLst/>
          </a:prstGeom>
          <a:noFill/>
          <a:ln>
            <a:solidFill>
              <a:schemeClr val="tx1"/>
            </a:solidFill>
          </a:ln>
        </p:spPr>
        <p:txBody>
          <a:bodyPr wrap="square" rtlCol="0">
            <a:spAutoFit/>
          </a:bodyPr>
          <a:lstStyle/>
          <a:p>
            <a:r>
              <a:rPr lang="en-US" altLang="ja-JP" sz="2400" dirty="0"/>
              <a:t>!0</a:t>
            </a:r>
            <a:r>
              <a:rPr lang="ja-JP" altLang="en-US" sz="2400" dirty="0"/>
              <a:t>の評価結果は</a:t>
            </a:r>
            <a:r>
              <a:rPr lang="en-US" altLang="ja-JP" sz="2400" dirty="0"/>
              <a:t>1</a:t>
            </a:r>
            <a:r>
              <a:rPr lang="ja-JP" altLang="en-US" sz="2400" dirty="0"/>
              <a:t>であり、</a:t>
            </a:r>
            <a:r>
              <a:rPr lang="en-US" altLang="ja-JP" sz="2400" dirty="0"/>
              <a:t>true</a:t>
            </a:r>
            <a:r>
              <a:rPr lang="ja-JP" altLang="en-US" sz="2400" dirty="0"/>
              <a:t>が表示される。</a:t>
            </a:r>
            <a:endParaRPr kumimoji="1" lang="ja-JP" alt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571472" y="214290"/>
            <a:ext cx="7858180" cy="1114404"/>
          </a:xfrm>
        </p:spPr>
        <p:txBody>
          <a:bodyPr>
            <a:noAutofit/>
          </a:bodyPr>
          <a:lstStyle/>
          <a:p>
            <a:pPr eaLnBrk="1" hangingPunct="1">
              <a:defRPr/>
            </a:pPr>
            <a:r>
              <a:rPr kumimoji="0" lang="ja-JP" altLang="en-US" sz="3600" dirty="0">
                <a:ea typeface="ＭＳ Ｐゴシック" charset="-128"/>
              </a:rPr>
              <a:t>ループの脱出</a:t>
            </a:r>
            <a:r>
              <a:rPr kumimoji="0" lang="en-US" altLang="ja-JP" sz="3600" dirty="0">
                <a:ea typeface="ＭＳ Ｐゴシック" charset="-128"/>
              </a:rPr>
              <a:t>(</a:t>
            </a:r>
            <a:r>
              <a:rPr kumimoji="0" lang="en-US" altLang="ja-JP" sz="3600" dirty="0" err="1">
                <a:ea typeface="ＭＳ Ｐゴシック" charset="-128"/>
              </a:rPr>
              <a:t>goto</a:t>
            </a:r>
            <a:r>
              <a:rPr kumimoji="0" lang="ja-JP" altLang="en-US" sz="3600" dirty="0">
                <a:ea typeface="ＭＳ Ｐゴシック" charset="-128"/>
              </a:rPr>
              <a:t>文による</a:t>
            </a:r>
            <a:r>
              <a:rPr kumimoji="0" lang="en-US" altLang="ja-JP" sz="3600" dirty="0">
                <a:ea typeface="ＭＳ Ｐゴシック" charset="-128"/>
              </a:rPr>
              <a:t>)</a:t>
            </a:r>
            <a:br>
              <a:rPr kumimoji="0" lang="en-US" altLang="ja-JP" sz="3600" dirty="0">
                <a:ea typeface="ＭＳ Ｐゴシック" charset="-128"/>
              </a:rPr>
            </a:br>
            <a:r>
              <a:rPr kumimoji="0" lang="ja-JP" altLang="en-US" sz="3600" dirty="0">
                <a:ea typeface="ＭＳ Ｐゴシック" charset="-128"/>
              </a:rPr>
              <a:t>（打ち込んで確認）</a:t>
            </a:r>
            <a:endParaRPr kumimoji="0" lang="en-US" altLang="ja-JP" sz="3600" dirty="0">
              <a:ea typeface="ＭＳ Ｐゴシック" charset="-128"/>
            </a:endParaRPr>
          </a:p>
        </p:txBody>
      </p:sp>
      <p:sp>
        <p:nvSpPr>
          <p:cNvPr id="17416" name="正方形/長方形 7"/>
          <p:cNvSpPr>
            <a:spLocks noChangeArrowheads="1"/>
          </p:cNvSpPr>
          <p:nvPr/>
        </p:nvSpPr>
        <p:spPr bwMode="auto">
          <a:xfrm>
            <a:off x="857224" y="1571612"/>
            <a:ext cx="6215062" cy="4893647"/>
          </a:xfrm>
          <a:prstGeom prst="rect">
            <a:avLst/>
          </a:prstGeom>
          <a:noFill/>
          <a:ln w="9525">
            <a:noFill/>
            <a:miter lim="800000"/>
            <a:headEnd/>
            <a:tailEnd/>
          </a:ln>
        </p:spPr>
        <p:txBody>
          <a:bodyPr>
            <a:spAutoFit/>
          </a:bodyPr>
          <a:lstStyle/>
          <a:p>
            <a:r>
              <a:rPr lang="en-US" altLang="ja-JP" sz="2400" dirty="0"/>
              <a:t>/*  5</a:t>
            </a:r>
            <a:r>
              <a:rPr lang="ja-JP" altLang="en-US" sz="2400" dirty="0"/>
              <a:t>匹目を数えるところで終了 </a:t>
            </a:r>
            <a:r>
              <a:rPr lang="en-US" altLang="ja-JP" sz="2400" dirty="0"/>
              <a:t>*/</a:t>
            </a:r>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x;</a:t>
            </a:r>
          </a:p>
          <a:p>
            <a:r>
              <a:rPr lang="en-US" altLang="ja-JP" sz="2400" dirty="0"/>
              <a:t>    x = 1;</a:t>
            </a:r>
          </a:p>
          <a:p>
            <a:r>
              <a:rPr lang="en-US" altLang="ja-JP" sz="2400" dirty="0"/>
              <a:t>    while (x &lt;= 10) {</a:t>
            </a:r>
          </a:p>
          <a:p>
            <a:r>
              <a:rPr lang="en-US" altLang="ja-JP" sz="2400" dirty="0"/>
              <a:t>        if (x == 5) </a:t>
            </a:r>
            <a:r>
              <a:rPr lang="en-US" altLang="ja-JP" sz="2400" dirty="0" err="1">
                <a:solidFill>
                  <a:srgbClr val="FF0000"/>
                </a:solidFill>
              </a:rPr>
              <a:t>goto</a:t>
            </a:r>
            <a:r>
              <a:rPr lang="en-US" altLang="ja-JP" sz="2400" dirty="0">
                <a:solidFill>
                  <a:srgbClr val="FF0000"/>
                </a:solidFill>
              </a:rPr>
              <a:t> </a:t>
            </a:r>
            <a:r>
              <a:rPr lang="en-US" altLang="ja-JP" sz="2400" dirty="0" err="1">
                <a:solidFill>
                  <a:srgbClr val="FF0000"/>
                </a:solidFill>
              </a:rPr>
              <a:t>aaa</a:t>
            </a:r>
            <a:r>
              <a:rPr lang="en-US" altLang="ja-JP" sz="2400" dirty="0">
                <a:solidFill>
                  <a:srgbClr val="FF0000"/>
                </a:solidFill>
              </a:rPr>
              <a:t>;</a:t>
            </a:r>
          </a:p>
          <a:p>
            <a:r>
              <a:rPr lang="en-US" altLang="ja-JP" sz="2400" dirty="0"/>
              <a:t>        </a:t>
            </a:r>
            <a:r>
              <a:rPr lang="en-US" altLang="ja-JP" sz="2400" dirty="0" err="1"/>
              <a:t>printf</a:t>
            </a:r>
            <a:r>
              <a:rPr lang="en-US" altLang="ja-JP" sz="2400" dirty="0"/>
              <a:t> (“</a:t>
            </a:r>
            <a:r>
              <a:rPr lang="ja-JP" altLang="en-US" sz="2400" dirty="0"/>
              <a:t>羊が</a:t>
            </a:r>
            <a:r>
              <a:rPr lang="en-US" altLang="ja-JP" sz="2400" dirty="0"/>
              <a:t>%d</a:t>
            </a:r>
            <a:r>
              <a:rPr lang="ja-JP" altLang="en-US" sz="2400" dirty="0"/>
              <a:t>匹</a:t>
            </a:r>
            <a:r>
              <a:rPr lang="en-US" altLang="ja-JP" sz="2400" dirty="0"/>
              <a:t>\n", x);</a:t>
            </a:r>
          </a:p>
          <a:p>
            <a:r>
              <a:rPr lang="en-US" altLang="ja-JP" sz="2400" dirty="0"/>
              <a:t>        x=x+1;</a:t>
            </a:r>
          </a:p>
          <a:p>
            <a:r>
              <a:rPr lang="en-US" altLang="ja-JP" sz="2400" dirty="0"/>
              <a:t>    }</a:t>
            </a:r>
          </a:p>
          <a:p>
            <a:r>
              <a:rPr lang="en-US" altLang="ja-JP" sz="2400" dirty="0"/>
              <a:t>  </a:t>
            </a:r>
            <a:r>
              <a:rPr lang="en-US" altLang="ja-JP" sz="2400" dirty="0" err="1">
                <a:solidFill>
                  <a:srgbClr val="0070C0"/>
                </a:solidFill>
              </a:rPr>
              <a:t>aaa</a:t>
            </a:r>
            <a:r>
              <a:rPr lang="en-US" altLang="ja-JP" sz="2400" dirty="0">
                <a:solidFill>
                  <a:srgbClr val="0070C0"/>
                </a:solidFill>
              </a:rPr>
              <a:t>:</a:t>
            </a:r>
          </a:p>
          <a:p>
            <a:r>
              <a:rPr lang="en-US" altLang="ja-JP" sz="2400" dirty="0"/>
              <a:t>    return 0;</a:t>
            </a:r>
          </a:p>
          <a:p>
            <a:r>
              <a:rPr lang="en-US" altLang="ja-JP" sz="24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571472" y="142876"/>
            <a:ext cx="7992888" cy="1214422"/>
          </a:xfrm>
        </p:spPr>
        <p:txBody>
          <a:bodyPr>
            <a:noAutofit/>
          </a:bodyPr>
          <a:lstStyle/>
          <a:p>
            <a:pPr eaLnBrk="1" hangingPunct="1">
              <a:defRPr/>
            </a:pPr>
            <a:r>
              <a:rPr kumimoji="0" lang="ja-JP" altLang="en-US" sz="3600" dirty="0">
                <a:ea typeface="ＭＳ Ｐゴシック" charset="-128"/>
              </a:rPr>
              <a:t>ループの脱出（</a:t>
            </a:r>
            <a:r>
              <a:rPr kumimoji="0" lang="en-US" altLang="ja-JP" sz="3600" dirty="0">
                <a:ea typeface="ＭＳ Ｐゴシック" charset="-128"/>
              </a:rPr>
              <a:t>break</a:t>
            </a:r>
            <a:r>
              <a:rPr kumimoji="0" lang="ja-JP" altLang="en-US" sz="3600" dirty="0">
                <a:ea typeface="ＭＳ Ｐゴシック" charset="-128"/>
              </a:rPr>
              <a:t>文に</a:t>
            </a:r>
            <a:r>
              <a:rPr kumimoji="0" lang="ja-JP" altLang="en-US" sz="3600">
                <a:ea typeface="ＭＳ Ｐゴシック" charset="-128"/>
              </a:rPr>
              <a:t>よる）</a:t>
            </a:r>
            <a:br>
              <a:rPr kumimoji="0" lang="en-US" altLang="ja-JP" sz="3600" dirty="0">
                <a:ea typeface="ＭＳ Ｐゴシック" charset="-128"/>
              </a:rPr>
            </a:br>
            <a:r>
              <a:rPr kumimoji="0" lang="ja-JP" altLang="en-US" sz="3600">
                <a:ea typeface="ＭＳ Ｐゴシック" charset="-128"/>
              </a:rPr>
              <a:t>（教科書</a:t>
            </a:r>
            <a:r>
              <a:rPr kumimoji="0" lang="en-US" altLang="ja-JP" sz="3600" dirty="0">
                <a:ea typeface="ＭＳ Ｐゴシック" charset="-128"/>
              </a:rPr>
              <a:t> p. 93, p. 103</a:t>
            </a:r>
            <a:r>
              <a:rPr kumimoji="0" lang="ja-JP" altLang="en-US" sz="3600">
                <a:ea typeface="ＭＳ Ｐゴシック" charset="-128"/>
              </a:rPr>
              <a:t>）（</a:t>
            </a:r>
            <a:r>
              <a:rPr kumimoji="0" lang="ja-JP" altLang="en-US" sz="3600" dirty="0">
                <a:ea typeface="ＭＳ Ｐゴシック" charset="-128"/>
              </a:rPr>
              <a:t>打ち込んで確認）</a:t>
            </a:r>
            <a:endParaRPr kumimoji="0" lang="en-US" altLang="ja-JP" sz="3600" dirty="0">
              <a:ea typeface="ＭＳ Ｐゴシック" charset="-128"/>
            </a:endParaRPr>
          </a:p>
        </p:txBody>
      </p:sp>
      <p:sp>
        <p:nvSpPr>
          <p:cNvPr id="17416" name="正方形/長方形 7"/>
          <p:cNvSpPr>
            <a:spLocks noChangeArrowheads="1"/>
          </p:cNvSpPr>
          <p:nvPr/>
        </p:nvSpPr>
        <p:spPr bwMode="auto">
          <a:xfrm>
            <a:off x="642910" y="1428736"/>
            <a:ext cx="6215062" cy="4524315"/>
          </a:xfrm>
          <a:prstGeom prst="rect">
            <a:avLst/>
          </a:prstGeom>
          <a:noFill/>
          <a:ln w="9525">
            <a:noFill/>
            <a:miter lim="800000"/>
            <a:headEnd/>
            <a:tailEnd/>
          </a:ln>
        </p:spPr>
        <p:txBody>
          <a:bodyPr>
            <a:spAutoFit/>
          </a:bodyPr>
          <a:lstStyle/>
          <a:p>
            <a:r>
              <a:rPr lang="en-US" altLang="ja-JP" sz="2400" dirty="0"/>
              <a:t>/* 5</a:t>
            </a:r>
            <a:r>
              <a:rPr lang="ja-JP" altLang="en-US" sz="2400" dirty="0"/>
              <a:t>匹目を数えるところで終了 </a:t>
            </a:r>
            <a:r>
              <a:rPr lang="en-US" altLang="ja-JP" sz="2400" dirty="0"/>
              <a:t>*/</a:t>
            </a:r>
          </a:p>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x;</a:t>
            </a:r>
          </a:p>
          <a:p>
            <a:r>
              <a:rPr lang="en-US" altLang="ja-JP" sz="2400" dirty="0"/>
              <a:t>    x = 1;</a:t>
            </a:r>
          </a:p>
          <a:p>
            <a:r>
              <a:rPr lang="en-US" altLang="ja-JP" sz="2400" dirty="0"/>
              <a:t>    while (x &lt;= 10) {</a:t>
            </a:r>
          </a:p>
          <a:p>
            <a:r>
              <a:rPr lang="en-US" altLang="ja-JP" sz="2400" dirty="0"/>
              <a:t>        if (x == 5) </a:t>
            </a:r>
            <a:r>
              <a:rPr lang="en-US" altLang="ja-JP" sz="2400" dirty="0">
                <a:solidFill>
                  <a:srgbClr val="FF0000"/>
                </a:solidFill>
              </a:rPr>
              <a:t>break;</a:t>
            </a:r>
          </a:p>
          <a:p>
            <a:r>
              <a:rPr lang="en-US" altLang="ja-JP" sz="2400" dirty="0"/>
              <a:t>        </a:t>
            </a:r>
            <a:r>
              <a:rPr lang="en-US" altLang="ja-JP" sz="2400" dirty="0" err="1"/>
              <a:t>printf</a:t>
            </a:r>
            <a:r>
              <a:rPr lang="en-US" altLang="ja-JP" sz="2400" dirty="0"/>
              <a:t> (“</a:t>
            </a:r>
            <a:r>
              <a:rPr lang="ja-JP" altLang="en-US" sz="2400" dirty="0"/>
              <a:t>羊が</a:t>
            </a:r>
            <a:r>
              <a:rPr lang="en-US" altLang="ja-JP" sz="2400" dirty="0"/>
              <a:t>%d</a:t>
            </a:r>
            <a:r>
              <a:rPr lang="ja-JP" altLang="en-US" sz="2400" dirty="0"/>
              <a:t>匹</a:t>
            </a:r>
            <a:r>
              <a:rPr lang="en-US" altLang="ja-JP" sz="2400" dirty="0"/>
              <a:t>\n", x);</a:t>
            </a:r>
          </a:p>
          <a:p>
            <a:r>
              <a:rPr lang="en-US" altLang="ja-JP" sz="2400" dirty="0"/>
              <a:t>        x=x+1;</a:t>
            </a:r>
          </a:p>
          <a:p>
            <a:r>
              <a:rPr lang="en-US" altLang="ja-JP" sz="2400" dirty="0"/>
              <a:t>    }</a:t>
            </a:r>
          </a:p>
          <a:p>
            <a:r>
              <a:rPr lang="en-US" altLang="ja-JP" sz="2400" dirty="0"/>
              <a:t>    return 0;</a:t>
            </a:r>
          </a:p>
          <a:p>
            <a:r>
              <a:rPr lang="en-US" altLang="ja-JP" sz="2400" dirty="0"/>
              <a:t>}</a:t>
            </a:r>
          </a:p>
        </p:txBody>
      </p:sp>
      <p:sp>
        <p:nvSpPr>
          <p:cNvPr id="4" name="テキスト ボックス 3"/>
          <p:cNvSpPr txBox="1"/>
          <p:nvPr/>
        </p:nvSpPr>
        <p:spPr>
          <a:xfrm>
            <a:off x="3214678" y="4500570"/>
            <a:ext cx="5429288" cy="1569660"/>
          </a:xfrm>
          <a:prstGeom prst="rect">
            <a:avLst/>
          </a:prstGeom>
          <a:noFill/>
          <a:ln>
            <a:solidFill>
              <a:schemeClr val="tx1"/>
            </a:solidFill>
          </a:ln>
        </p:spPr>
        <p:txBody>
          <a:bodyPr wrap="square" rtlCol="0">
            <a:spAutoFit/>
          </a:bodyPr>
          <a:lstStyle/>
          <a:p>
            <a:r>
              <a:rPr kumimoji="1" lang="en-US" altLang="ja-JP" sz="2400" dirty="0"/>
              <a:t>break</a:t>
            </a:r>
            <a:r>
              <a:rPr kumimoji="1" lang="ja-JP" altLang="en-US" sz="2400" dirty="0"/>
              <a:t>文が実行されると、それが属する最も内側のループ</a:t>
            </a:r>
            <a:r>
              <a:rPr kumimoji="1" lang="en-US" altLang="ja-JP" sz="2400" dirty="0"/>
              <a:t>(while</a:t>
            </a:r>
            <a:r>
              <a:rPr kumimoji="1" lang="ja-JP" altLang="en-US" sz="2400" dirty="0"/>
              <a:t>ループ</a:t>
            </a:r>
            <a:r>
              <a:rPr kumimoji="1" lang="en-US" altLang="ja-JP" sz="2400" dirty="0"/>
              <a:t>, for</a:t>
            </a:r>
            <a:r>
              <a:rPr kumimoji="1" lang="ja-JP" altLang="en-US" sz="2400" dirty="0"/>
              <a:t>ループ</a:t>
            </a:r>
            <a:r>
              <a:rPr kumimoji="1" lang="en-US" altLang="ja-JP" sz="2400" dirty="0"/>
              <a:t>, do while</a:t>
            </a:r>
            <a:r>
              <a:rPr kumimoji="1" lang="ja-JP" altLang="en-US" sz="2400" dirty="0"/>
              <a:t>ループ</a:t>
            </a:r>
            <a:r>
              <a:rPr kumimoji="1" lang="en-US" altLang="ja-JP" sz="2400" dirty="0"/>
              <a:t>)</a:t>
            </a:r>
            <a:r>
              <a:rPr kumimoji="1" lang="ja-JP" altLang="en-US" sz="2400" dirty="0"/>
              <a:t> の直後の部分</a:t>
            </a:r>
            <a:r>
              <a:rPr lang="ja-JP" altLang="en-US" sz="2400" dirty="0"/>
              <a:t>へジャンプする。</a:t>
            </a:r>
            <a:endParaRPr kumimoji="1" lang="ja-JP" altLang="en-US" sz="2400" dirty="0"/>
          </a:p>
        </p:txBody>
      </p:sp>
      <p:sp>
        <p:nvSpPr>
          <p:cNvPr id="5" name="テキスト ボックス 4"/>
          <p:cNvSpPr txBox="1"/>
          <p:nvPr/>
        </p:nvSpPr>
        <p:spPr>
          <a:xfrm>
            <a:off x="539552" y="6309320"/>
            <a:ext cx="7992888" cy="400110"/>
          </a:xfrm>
          <a:prstGeom prst="rect">
            <a:avLst/>
          </a:prstGeom>
          <a:noFill/>
          <a:ln>
            <a:solidFill>
              <a:schemeClr val="tx1"/>
            </a:solidFill>
          </a:ln>
        </p:spPr>
        <p:txBody>
          <a:bodyPr wrap="square" rtlCol="0">
            <a:spAutoFit/>
          </a:bodyPr>
          <a:lstStyle/>
          <a:p>
            <a:r>
              <a:rPr lang="en-US" altLang="ja-JP" sz="2000" dirty="0"/>
              <a:t>b</a:t>
            </a:r>
            <a:r>
              <a:rPr kumimoji="1" lang="en-US" altLang="ja-JP" sz="2000" dirty="0"/>
              <a:t>reak</a:t>
            </a:r>
            <a:r>
              <a:rPr kumimoji="1" lang="ja-JP" altLang="en-US" sz="2000" dirty="0"/>
              <a:t>文は</a:t>
            </a:r>
            <a:r>
              <a:rPr kumimoji="1" lang="en-US" altLang="ja-JP" sz="2000" dirty="0"/>
              <a:t>switch</a:t>
            </a:r>
            <a:r>
              <a:rPr kumimoji="1" lang="ja-JP" altLang="en-US" sz="2000" dirty="0"/>
              <a:t>文（この</a:t>
            </a:r>
            <a:r>
              <a:rPr lang="ja-JP" altLang="en-US" sz="2000" dirty="0"/>
              <a:t>講義では扱わない</a:t>
            </a:r>
            <a:r>
              <a:rPr kumimoji="1" lang="ja-JP" altLang="en-US" sz="2000" dirty="0"/>
              <a:t>）を脱出するためにも使われる。</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571472" y="428604"/>
            <a:ext cx="7620000" cy="685800"/>
          </a:xfrm>
        </p:spPr>
        <p:txBody>
          <a:bodyPr>
            <a:noAutofit/>
          </a:bodyPr>
          <a:lstStyle/>
          <a:p>
            <a:pPr eaLnBrk="1" hangingPunct="1">
              <a:defRPr/>
            </a:pPr>
            <a:r>
              <a:rPr kumimoji="0" lang="ja-JP" altLang="en-US" sz="3600" dirty="0">
                <a:ea typeface="ＭＳ Ｐゴシック" charset="-128"/>
              </a:rPr>
              <a:t>ループの残りの処理のスキップ</a:t>
            </a:r>
            <a:br>
              <a:rPr kumimoji="0" lang="en-US" altLang="ja-JP" sz="3600" dirty="0">
                <a:ea typeface="ＭＳ Ｐゴシック" charset="-128"/>
              </a:rPr>
            </a:br>
            <a:r>
              <a:rPr kumimoji="0" lang="en-US" altLang="ja-JP" sz="3600" dirty="0">
                <a:ea typeface="ＭＳ Ｐゴシック" charset="-128"/>
              </a:rPr>
              <a:t>(</a:t>
            </a:r>
            <a:r>
              <a:rPr kumimoji="0" lang="en-US" altLang="ja-JP" sz="3600" dirty="0" err="1">
                <a:ea typeface="ＭＳ Ｐゴシック" charset="-128"/>
              </a:rPr>
              <a:t>goto</a:t>
            </a:r>
            <a:r>
              <a:rPr kumimoji="0" lang="ja-JP" altLang="en-US" sz="3600" dirty="0">
                <a:ea typeface="ＭＳ Ｐゴシック" charset="-128"/>
              </a:rPr>
              <a:t>文による</a:t>
            </a:r>
            <a:r>
              <a:rPr kumimoji="0" lang="en-US" altLang="ja-JP" sz="3600" dirty="0">
                <a:ea typeface="ＭＳ Ｐゴシック" charset="-128"/>
              </a:rPr>
              <a:t>)</a:t>
            </a:r>
            <a:r>
              <a:rPr kumimoji="0" lang="ja-JP" altLang="en-US" sz="3600" dirty="0">
                <a:ea typeface="ＭＳ Ｐゴシック" charset="-128"/>
              </a:rPr>
              <a:t>（打ち込んで確認）</a:t>
            </a:r>
            <a:endParaRPr kumimoji="0" lang="en-US" altLang="ja-JP" sz="3600" dirty="0">
              <a:ea typeface="ＭＳ Ｐゴシック" charset="-128"/>
            </a:endParaRPr>
          </a:p>
        </p:txBody>
      </p:sp>
      <p:sp>
        <p:nvSpPr>
          <p:cNvPr id="17416" name="正方形/長方形 7"/>
          <p:cNvSpPr>
            <a:spLocks noChangeArrowheads="1"/>
          </p:cNvSpPr>
          <p:nvPr/>
        </p:nvSpPr>
        <p:spPr bwMode="auto">
          <a:xfrm>
            <a:off x="785786" y="1357298"/>
            <a:ext cx="6215062" cy="5324535"/>
          </a:xfrm>
          <a:prstGeom prst="rect">
            <a:avLst/>
          </a:prstGeom>
          <a:noFill/>
          <a:ln w="9525">
            <a:noFill/>
            <a:miter lim="800000"/>
            <a:headEnd/>
            <a:tailEnd/>
          </a:ln>
        </p:spPr>
        <p:txBody>
          <a:bodyPr>
            <a:spAutoFit/>
          </a:bodyPr>
          <a:lstStyle/>
          <a:p>
            <a:r>
              <a:rPr lang="en-US" altLang="ja-JP" sz="2000" dirty="0"/>
              <a:t>/* 5</a:t>
            </a:r>
            <a:r>
              <a:rPr lang="ja-JP" altLang="en-US" sz="2000" dirty="0"/>
              <a:t>匹目だけ表示しない </a:t>
            </a:r>
            <a:r>
              <a:rPr lang="en-US" altLang="ja-JP" sz="2000" dirty="0"/>
              <a:t>*/</a:t>
            </a:r>
          </a:p>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main (void) {</a:t>
            </a:r>
          </a:p>
          <a:p>
            <a:r>
              <a:rPr lang="en-US" altLang="ja-JP" sz="2000" dirty="0"/>
              <a:t>    </a:t>
            </a:r>
            <a:r>
              <a:rPr lang="en-US" altLang="ja-JP" sz="2000" dirty="0" err="1"/>
              <a:t>int</a:t>
            </a:r>
            <a:r>
              <a:rPr lang="en-US" altLang="ja-JP" sz="2000" dirty="0"/>
              <a:t> x;</a:t>
            </a:r>
          </a:p>
          <a:p>
            <a:r>
              <a:rPr lang="en-US" altLang="ja-JP" sz="2000" dirty="0"/>
              <a:t>    x = 1;</a:t>
            </a:r>
          </a:p>
          <a:p>
            <a:r>
              <a:rPr lang="en-US" altLang="ja-JP" sz="2000" dirty="0"/>
              <a:t>    while (x &lt;= 10) {</a:t>
            </a:r>
          </a:p>
          <a:p>
            <a:r>
              <a:rPr lang="en-US" altLang="ja-JP" sz="2000" dirty="0"/>
              <a:t>        if (x == 5) {</a:t>
            </a:r>
          </a:p>
          <a:p>
            <a:r>
              <a:rPr lang="en-US" altLang="ja-JP" sz="2000" dirty="0"/>
              <a:t>             x=x+1;</a:t>
            </a:r>
          </a:p>
          <a:p>
            <a:r>
              <a:rPr lang="en-US" altLang="ja-JP" sz="2000" dirty="0"/>
              <a:t>             </a:t>
            </a:r>
            <a:r>
              <a:rPr lang="en-US" altLang="ja-JP" sz="2000" dirty="0" err="1">
                <a:solidFill>
                  <a:srgbClr val="FF0000"/>
                </a:solidFill>
              </a:rPr>
              <a:t>goto</a:t>
            </a:r>
            <a:r>
              <a:rPr lang="en-US" altLang="ja-JP" sz="2000" dirty="0">
                <a:solidFill>
                  <a:srgbClr val="FF0000"/>
                </a:solidFill>
              </a:rPr>
              <a:t> </a:t>
            </a:r>
            <a:r>
              <a:rPr lang="en-US" altLang="ja-JP" sz="2000" dirty="0" err="1">
                <a:solidFill>
                  <a:srgbClr val="FF0000"/>
                </a:solidFill>
              </a:rPr>
              <a:t>aaa</a:t>
            </a:r>
            <a:r>
              <a:rPr lang="en-US" altLang="ja-JP" sz="2000" dirty="0">
                <a:solidFill>
                  <a:srgbClr val="FF0000"/>
                </a:solidFill>
              </a:rPr>
              <a:t>;</a:t>
            </a:r>
          </a:p>
          <a:p>
            <a:r>
              <a:rPr lang="en-US" altLang="ja-JP" sz="2000" dirty="0"/>
              <a:t>        }</a:t>
            </a:r>
          </a:p>
          <a:p>
            <a:r>
              <a:rPr lang="en-US" altLang="ja-JP" sz="2000" dirty="0"/>
              <a:t>        </a:t>
            </a:r>
            <a:r>
              <a:rPr lang="en-US" altLang="ja-JP" sz="2000" dirty="0" err="1"/>
              <a:t>printf</a:t>
            </a:r>
            <a:r>
              <a:rPr lang="en-US" altLang="ja-JP" sz="2000" dirty="0"/>
              <a:t> (“</a:t>
            </a:r>
            <a:r>
              <a:rPr lang="ja-JP" altLang="en-US" sz="2000" dirty="0"/>
              <a:t>羊が</a:t>
            </a:r>
            <a:r>
              <a:rPr lang="en-US" altLang="ja-JP" sz="2000" dirty="0"/>
              <a:t>%d</a:t>
            </a:r>
            <a:r>
              <a:rPr lang="ja-JP" altLang="en-US" sz="2000" dirty="0"/>
              <a:t>匹</a:t>
            </a:r>
            <a:r>
              <a:rPr lang="en-US" altLang="ja-JP" sz="2000" dirty="0"/>
              <a:t>\n", x);</a:t>
            </a:r>
          </a:p>
          <a:p>
            <a:r>
              <a:rPr lang="en-US" altLang="ja-JP" sz="2000" dirty="0"/>
              <a:t>        x=x+1;</a:t>
            </a:r>
          </a:p>
          <a:p>
            <a:r>
              <a:rPr lang="en-US" altLang="ja-JP" sz="2000" dirty="0"/>
              <a:t>     </a:t>
            </a:r>
            <a:r>
              <a:rPr lang="en-US" altLang="ja-JP" sz="2000" dirty="0" err="1">
                <a:solidFill>
                  <a:schemeClr val="accent1"/>
                </a:solidFill>
              </a:rPr>
              <a:t>aaa</a:t>
            </a:r>
            <a:r>
              <a:rPr lang="en-US" altLang="ja-JP" sz="2000" dirty="0">
                <a:solidFill>
                  <a:schemeClr val="accent1"/>
                </a:solidFill>
              </a:rPr>
              <a:t>:  </a:t>
            </a:r>
          </a:p>
          <a:p>
            <a:r>
              <a:rPr lang="en-US" altLang="ja-JP" sz="2000" dirty="0">
                <a:solidFill>
                  <a:schemeClr val="accent1"/>
                </a:solidFill>
              </a:rPr>
              <a:t>        </a:t>
            </a:r>
            <a:r>
              <a:rPr lang="en-US" altLang="ja-JP" sz="2000" dirty="0"/>
              <a:t>; </a:t>
            </a:r>
          </a:p>
          <a:p>
            <a:r>
              <a:rPr lang="en-US" altLang="ja-JP" sz="2000" dirty="0"/>
              <a:t>    }</a:t>
            </a:r>
          </a:p>
          <a:p>
            <a:r>
              <a:rPr lang="en-US" altLang="ja-JP" sz="2000" dirty="0"/>
              <a:t>    return 0;</a:t>
            </a:r>
          </a:p>
          <a:p>
            <a:r>
              <a:rPr lang="en-US" altLang="ja-JP" sz="2000" dirty="0"/>
              <a:t>}</a:t>
            </a:r>
          </a:p>
        </p:txBody>
      </p:sp>
      <p:sp>
        <p:nvSpPr>
          <p:cNvPr id="4" name="テキスト ボックス 3"/>
          <p:cNvSpPr txBox="1"/>
          <p:nvPr/>
        </p:nvSpPr>
        <p:spPr>
          <a:xfrm>
            <a:off x="2214546" y="5286388"/>
            <a:ext cx="3376245" cy="461665"/>
          </a:xfrm>
          <a:prstGeom prst="rect">
            <a:avLst/>
          </a:prstGeom>
          <a:noFill/>
          <a:ln>
            <a:solidFill>
              <a:schemeClr val="tx1"/>
            </a:solidFill>
          </a:ln>
        </p:spPr>
        <p:txBody>
          <a:bodyPr wrap="none" rtlCol="0">
            <a:spAutoFit/>
          </a:bodyPr>
          <a:lstStyle/>
          <a:p>
            <a:r>
              <a:rPr lang="ja-JP" altLang="en-US" sz="2400" dirty="0"/>
              <a:t>ここのセミコロンは空文。</a:t>
            </a:r>
            <a:endParaRPr kumimoji="1" lang="ja-JP" alt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535752" y="201330"/>
            <a:ext cx="8212711" cy="1211446"/>
          </a:xfrm>
        </p:spPr>
        <p:txBody>
          <a:bodyPr>
            <a:noAutofit/>
          </a:bodyPr>
          <a:lstStyle/>
          <a:p>
            <a:pPr eaLnBrk="1" hangingPunct="1">
              <a:defRPr/>
            </a:pPr>
            <a:r>
              <a:rPr kumimoji="0" lang="ja-JP" altLang="en-US" sz="3200" dirty="0">
                <a:ea typeface="ＭＳ Ｐゴシック" charset="-128"/>
              </a:rPr>
              <a:t>ループの残りの処理</a:t>
            </a:r>
            <a:r>
              <a:rPr kumimoji="0" lang="ja-JP" altLang="en-US" sz="3200">
                <a:ea typeface="ＭＳ Ｐゴシック" charset="-128"/>
              </a:rPr>
              <a:t>のスキップ</a:t>
            </a:r>
            <a:br>
              <a:rPr kumimoji="0" lang="en-US" altLang="ja-JP" sz="3200" dirty="0">
                <a:ea typeface="ＭＳ Ｐゴシック" charset="-128"/>
              </a:rPr>
            </a:br>
            <a:r>
              <a:rPr kumimoji="0" lang="en-US" altLang="ja-JP" sz="3200" dirty="0">
                <a:ea typeface="ＭＳ Ｐゴシック" charset="-128"/>
              </a:rPr>
              <a:t>(continue</a:t>
            </a:r>
            <a:r>
              <a:rPr kumimoji="0" lang="ja-JP" altLang="en-US" sz="3200" dirty="0">
                <a:ea typeface="ＭＳ Ｐゴシック" charset="-128"/>
              </a:rPr>
              <a:t>文に</a:t>
            </a:r>
            <a:r>
              <a:rPr kumimoji="0" lang="ja-JP" altLang="en-US" sz="3200">
                <a:ea typeface="ＭＳ Ｐゴシック" charset="-128"/>
              </a:rPr>
              <a:t>よる</a:t>
            </a:r>
            <a:r>
              <a:rPr kumimoji="0" lang="en-US" altLang="ja-JP" sz="3200" dirty="0">
                <a:ea typeface="ＭＳ Ｐゴシック" charset="-128"/>
              </a:rPr>
              <a:t>)</a:t>
            </a:r>
            <a:br>
              <a:rPr kumimoji="0" lang="en-US" altLang="ja-JP" sz="3200" dirty="0">
                <a:ea typeface="ＭＳ Ｐゴシック" charset="-128"/>
              </a:rPr>
            </a:br>
            <a:r>
              <a:rPr kumimoji="0" lang="ja-JP" altLang="en-US" sz="3200">
                <a:ea typeface="ＭＳ Ｐゴシック" charset="-128"/>
              </a:rPr>
              <a:t>（教科書</a:t>
            </a:r>
            <a:r>
              <a:rPr kumimoji="0" lang="en-US" altLang="ja-JP" sz="3200" dirty="0">
                <a:ea typeface="ＭＳ Ｐゴシック" charset="-128"/>
              </a:rPr>
              <a:t> p. 93, p. 103</a:t>
            </a:r>
            <a:r>
              <a:rPr kumimoji="0" lang="ja-JP" altLang="en-US" sz="3200">
                <a:ea typeface="ＭＳ Ｐゴシック" charset="-128"/>
              </a:rPr>
              <a:t>） （</a:t>
            </a:r>
            <a:r>
              <a:rPr kumimoji="0" lang="ja-JP" altLang="en-US" sz="3200" dirty="0">
                <a:ea typeface="ＭＳ Ｐゴシック" charset="-128"/>
              </a:rPr>
              <a:t>打ち込んで確認）</a:t>
            </a:r>
            <a:endParaRPr kumimoji="0" lang="en-US" altLang="ja-JP" sz="3200" dirty="0">
              <a:ea typeface="ＭＳ Ｐゴシック" charset="-128"/>
            </a:endParaRPr>
          </a:p>
        </p:txBody>
      </p:sp>
      <p:sp>
        <p:nvSpPr>
          <p:cNvPr id="17416" name="正方形/長方形 7"/>
          <p:cNvSpPr>
            <a:spLocks noChangeArrowheads="1"/>
          </p:cNvSpPr>
          <p:nvPr/>
        </p:nvSpPr>
        <p:spPr bwMode="auto">
          <a:xfrm>
            <a:off x="535752" y="1556081"/>
            <a:ext cx="5786478" cy="5170646"/>
          </a:xfrm>
          <a:prstGeom prst="rect">
            <a:avLst/>
          </a:prstGeom>
          <a:noFill/>
          <a:ln w="9525">
            <a:noFill/>
            <a:miter lim="800000"/>
            <a:headEnd/>
            <a:tailEnd/>
          </a:ln>
        </p:spPr>
        <p:txBody>
          <a:bodyPr wrap="square">
            <a:spAutoFit/>
          </a:bodyPr>
          <a:lstStyle/>
          <a:p>
            <a:r>
              <a:rPr lang="en-US" altLang="ja-JP" sz="2200" dirty="0"/>
              <a:t>/* 5</a:t>
            </a:r>
            <a:r>
              <a:rPr lang="ja-JP" altLang="en-US" sz="2200" dirty="0"/>
              <a:t>匹目だけ表示しない </a:t>
            </a:r>
            <a:r>
              <a:rPr lang="en-US" altLang="ja-JP" sz="2200" dirty="0"/>
              <a:t>*/</a:t>
            </a:r>
          </a:p>
          <a:p>
            <a:r>
              <a:rPr lang="en-US" altLang="ja-JP" sz="2200" dirty="0"/>
              <a:t>#include &lt;</a:t>
            </a:r>
            <a:r>
              <a:rPr lang="en-US" altLang="ja-JP" sz="2200" dirty="0" err="1"/>
              <a:t>stdio.h</a:t>
            </a:r>
            <a:r>
              <a:rPr lang="en-US" altLang="ja-JP" sz="2200" dirty="0"/>
              <a:t>&gt;</a:t>
            </a:r>
          </a:p>
          <a:p>
            <a:r>
              <a:rPr lang="en-US" altLang="ja-JP" sz="2200" dirty="0" err="1"/>
              <a:t>int</a:t>
            </a:r>
            <a:r>
              <a:rPr lang="en-US" altLang="ja-JP" sz="2200" dirty="0"/>
              <a:t> main (void) {</a:t>
            </a:r>
          </a:p>
          <a:p>
            <a:r>
              <a:rPr lang="en-US" altLang="ja-JP" sz="2200" dirty="0"/>
              <a:t>    </a:t>
            </a:r>
            <a:r>
              <a:rPr lang="en-US" altLang="ja-JP" sz="2200" dirty="0" err="1"/>
              <a:t>int</a:t>
            </a:r>
            <a:r>
              <a:rPr lang="en-US" altLang="ja-JP" sz="2200" dirty="0"/>
              <a:t> x;</a:t>
            </a:r>
          </a:p>
          <a:p>
            <a:r>
              <a:rPr lang="en-US" altLang="ja-JP" sz="2200" dirty="0"/>
              <a:t>    x = 1;</a:t>
            </a:r>
          </a:p>
          <a:p>
            <a:r>
              <a:rPr lang="en-US" altLang="ja-JP" sz="2200" dirty="0"/>
              <a:t>    while (x &lt;= 10) {</a:t>
            </a:r>
          </a:p>
          <a:p>
            <a:r>
              <a:rPr lang="en-US" altLang="ja-JP" sz="2200" dirty="0"/>
              <a:t>        if (x == 5) {</a:t>
            </a:r>
          </a:p>
          <a:p>
            <a:r>
              <a:rPr lang="en-US" altLang="ja-JP" sz="2200" dirty="0"/>
              <a:t>            x=x+1;</a:t>
            </a:r>
          </a:p>
          <a:p>
            <a:r>
              <a:rPr lang="en-US" altLang="ja-JP" sz="2200" dirty="0"/>
              <a:t>            </a:t>
            </a:r>
            <a:r>
              <a:rPr lang="en-US" altLang="ja-JP" sz="2200" dirty="0">
                <a:solidFill>
                  <a:srgbClr val="FF0000"/>
                </a:solidFill>
              </a:rPr>
              <a:t>continue;</a:t>
            </a:r>
          </a:p>
          <a:p>
            <a:r>
              <a:rPr lang="en-US" altLang="ja-JP" sz="2200" dirty="0">
                <a:solidFill>
                  <a:srgbClr val="FF0000"/>
                </a:solidFill>
              </a:rPr>
              <a:t>       </a:t>
            </a:r>
            <a:r>
              <a:rPr lang="en-US" altLang="ja-JP" sz="2200" dirty="0"/>
              <a:t> }</a:t>
            </a:r>
          </a:p>
          <a:p>
            <a:r>
              <a:rPr lang="en-US" altLang="ja-JP" sz="2200" dirty="0"/>
              <a:t>        </a:t>
            </a:r>
            <a:r>
              <a:rPr lang="en-US" altLang="ja-JP" sz="2200" dirty="0" err="1"/>
              <a:t>printf</a:t>
            </a:r>
            <a:r>
              <a:rPr lang="en-US" altLang="ja-JP" sz="2200" dirty="0"/>
              <a:t> (“</a:t>
            </a:r>
            <a:r>
              <a:rPr lang="ja-JP" altLang="en-US" sz="2200" dirty="0"/>
              <a:t>羊が</a:t>
            </a:r>
            <a:r>
              <a:rPr lang="en-US" altLang="ja-JP" sz="2200" dirty="0"/>
              <a:t>%d</a:t>
            </a:r>
            <a:r>
              <a:rPr lang="ja-JP" altLang="en-US" sz="2200" dirty="0"/>
              <a:t>匹</a:t>
            </a:r>
            <a:r>
              <a:rPr lang="en-US" altLang="ja-JP" sz="2200" dirty="0"/>
              <a:t>\n", x);</a:t>
            </a:r>
          </a:p>
          <a:p>
            <a:r>
              <a:rPr lang="en-US" altLang="ja-JP" sz="2200" dirty="0"/>
              <a:t>        x=x+1;</a:t>
            </a:r>
          </a:p>
          <a:p>
            <a:r>
              <a:rPr lang="en-US" altLang="ja-JP" sz="2200" dirty="0"/>
              <a:t>    }</a:t>
            </a:r>
          </a:p>
          <a:p>
            <a:r>
              <a:rPr lang="en-US" altLang="ja-JP" sz="2200" dirty="0"/>
              <a:t>    return 0;</a:t>
            </a:r>
          </a:p>
          <a:p>
            <a:r>
              <a:rPr lang="en-US" altLang="ja-JP" sz="2200" dirty="0"/>
              <a:t>}</a:t>
            </a:r>
          </a:p>
        </p:txBody>
      </p:sp>
      <p:sp>
        <p:nvSpPr>
          <p:cNvPr id="4" name="テキスト ボックス 3"/>
          <p:cNvSpPr txBox="1"/>
          <p:nvPr/>
        </p:nvSpPr>
        <p:spPr>
          <a:xfrm>
            <a:off x="3571868" y="2571744"/>
            <a:ext cx="5286412" cy="1569660"/>
          </a:xfrm>
          <a:prstGeom prst="rect">
            <a:avLst/>
          </a:prstGeom>
          <a:noFill/>
          <a:ln>
            <a:solidFill>
              <a:schemeClr val="tx1"/>
            </a:solidFill>
          </a:ln>
        </p:spPr>
        <p:txBody>
          <a:bodyPr wrap="square" rtlCol="0">
            <a:spAutoFit/>
          </a:bodyPr>
          <a:lstStyle/>
          <a:p>
            <a:r>
              <a:rPr lang="en-US" altLang="ja-JP" sz="2400" dirty="0"/>
              <a:t>c</a:t>
            </a:r>
            <a:r>
              <a:rPr kumimoji="1" lang="en-US" altLang="ja-JP" sz="2400" dirty="0"/>
              <a:t>ontinue</a:t>
            </a:r>
            <a:r>
              <a:rPr kumimoji="1" lang="ja-JP" altLang="en-US" sz="2400" dirty="0"/>
              <a:t>文が実行されると、それが属する最も内側のループ</a:t>
            </a:r>
            <a:r>
              <a:rPr kumimoji="1" lang="en-US" altLang="ja-JP" sz="2400" dirty="0"/>
              <a:t>(while</a:t>
            </a:r>
            <a:r>
              <a:rPr kumimoji="1" lang="ja-JP" altLang="en-US" sz="2400" dirty="0"/>
              <a:t>ループ</a:t>
            </a:r>
            <a:r>
              <a:rPr kumimoji="1" lang="en-US" altLang="ja-JP" sz="2400" dirty="0"/>
              <a:t>, for</a:t>
            </a:r>
            <a:r>
              <a:rPr kumimoji="1" lang="ja-JP" altLang="en-US" sz="2400" dirty="0"/>
              <a:t>ループ</a:t>
            </a:r>
            <a:r>
              <a:rPr kumimoji="1" lang="en-US" altLang="ja-JP" sz="2400" dirty="0"/>
              <a:t>, do while</a:t>
            </a:r>
            <a:r>
              <a:rPr kumimoji="1" lang="ja-JP" altLang="en-US" sz="2400" dirty="0"/>
              <a:t>ループ</a:t>
            </a:r>
            <a:r>
              <a:rPr kumimoji="1" lang="en-US" altLang="ja-JP" sz="2400" dirty="0"/>
              <a:t>)</a:t>
            </a:r>
            <a:r>
              <a:rPr kumimoji="1" lang="ja-JP" altLang="en-US" sz="2400" dirty="0"/>
              <a:t>の</a:t>
            </a:r>
            <a:r>
              <a:rPr lang="ja-JP" altLang="en-US" sz="2400" dirty="0"/>
              <a:t>最後の部分へジャンプする。</a:t>
            </a:r>
            <a:endParaRPr kumimoji="1" lang="ja-JP" alt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500034" y="1285860"/>
            <a:ext cx="8102104" cy="1815882"/>
          </a:xfrm>
          <a:prstGeom prst="rect">
            <a:avLst/>
          </a:prstGeom>
          <a:noFill/>
        </p:spPr>
        <p:txBody>
          <a:bodyPr wrap="square" rtlCol="0">
            <a:spAutoFit/>
          </a:bodyPr>
          <a:lstStyle/>
          <a:p>
            <a:r>
              <a:rPr lang="ja-JP" altLang="en-US" sz="2800"/>
              <a:t>以下の例のように、キーボード</a:t>
            </a:r>
            <a:r>
              <a:rPr lang="ja-JP" altLang="en-US" sz="2800" dirty="0"/>
              <a:t>から月を読み込み、その月が秋かどうか</a:t>
            </a:r>
            <a:r>
              <a:rPr lang="ja-JP" altLang="en-US" sz="2800"/>
              <a:t>を判定して表示するプログラム</a:t>
            </a:r>
            <a:r>
              <a:rPr lang="ja-JP" altLang="en-US" sz="2800" dirty="0"/>
              <a:t>を論理演算子を用いて書け。ただし</a:t>
            </a:r>
            <a:r>
              <a:rPr lang="en-US" altLang="ja-JP" sz="2800" dirty="0"/>
              <a:t>9</a:t>
            </a:r>
            <a:r>
              <a:rPr lang="ja-JP" altLang="en-US" sz="2800" dirty="0"/>
              <a:t>月から</a:t>
            </a:r>
            <a:r>
              <a:rPr lang="en-US" altLang="ja-JP" sz="2800" dirty="0"/>
              <a:t>11</a:t>
            </a:r>
            <a:r>
              <a:rPr lang="ja-JP" altLang="en-US" sz="2800" dirty="0"/>
              <a:t>月を秋とする。 </a:t>
            </a:r>
            <a:endParaRPr kumimoji="1" lang="en-US" altLang="ja-JP" sz="2800" dirty="0"/>
          </a:p>
        </p:txBody>
      </p:sp>
      <p:sp>
        <p:nvSpPr>
          <p:cNvPr id="6" name="タイトル 1"/>
          <p:cNvSpPr>
            <a:spLocks noGrp="1"/>
          </p:cNvSpPr>
          <p:nvPr>
            <p:ph type="title"/>
          </p:nvPr>
        </p:nvSpPr>
        <p:spPr>
          <a:xfrm>
            <a:off x="467544" y="260648"/>
            <a:ext cx="8229600" cy="720080"/>
          </a:xfrm>
        </p:spPr>
        <p:txBody>
          <a:bodyPr>
            <a:normAutofit fontScale="90000"/>
          </a:bodyPr>
          <a:lstStyle/>
          <a:p>
            <a:r>
              <a:rPr lang="ja-JP" altLang="en-US" dirty="0"/>
              <a:t>基本課題１</a:t>
            </a:r>
            <a:endParaRPr kumimoji="1" lang="ja-JP" altLang="en-US" dirty="0"/>
          </a:p>
        </p:txBody>
      </p:sp>
      <p:sp>
        <p:nvSpPr>
          <p:cNvPr id="4" name="正方形/長方形 3"/>
          <p:cNvSpPr/>
          <p:nvPr/>
        </p:nvSpPr>
        <p:spPr>
          <a:xfrm>
            <a:off x="1331640" y="2996952"/>
            <a:ext cx="3995254" cy="3539431"/>
          </a:xfrm>
          <a:prstGeom prst="rect">
            <a:avLst/>
          </a:prstGeom>
        </p:spPr>
        <p:txBody>
          <a:bodyPr wrap="none">
            <a:spAutoFit/>
          </a:bodyPr>
          <a:lstStyle/>
          <a:p>
            <a:r>
              <a:rPr lang="en-US" altLang="ja-JP" sz="2800" dirty="0"/>
              <a:t>[</a:t>
            </a:r>
            <a:r>
              <a:rPr lang="ja-JP" altLang="en-US" sz="2800" dirty="0"/>
              <a:t>実行例</a:t>
            </a:r>
            <a:r>
              <a:rPr lang="en-US" altLang="ja-JP" sz="2800" dirty="0"/>
              <a:t>]</a:t>
            </a:r>
          </a:p>
          <a:p>
            <a:r>
              <a:rPr lang="en-US" altLang="ja-JP" sz="2800" dirty="0"/>
              <a:t>$ ./</a:t>
            </a:r>
            <a:r>
              <a:rPr lang="en-US" altLang="ja-JP" sz="2800" dirty="0" err="1"/>
              <a:t>a.out</a:t>
            </a:r>
            <a:r>
              <a:rPr lang="en-US" altLang="ja-JP" sz="2800" dirty="0"/>
              <a:t> </a:t>
            </a:r>
          </a:p>
          <a:p>
            <a:r>
              <a:rPr lang="ja-JP" altLang="en-US" sz="2800" dirty="0"/>
              <a:t>月を入力してください：</a:t>
            </a:r>
            <a:r>
              <a:rPr lang="en-US" altLang="ja-JP" sz="2800" dirty="0">
                <a:solidFill>
                  <a:srgbClr val="FF0000"/>
                </a:solidFill>
              </a:rPr>
              <a:t>3</a:t>
            </a:r>
          </a:p>
          <a:p>
            <a:r>
              <a:rPr lang="en-US" altLang="ja-JP" sz="2800" dirty="0"/>
              <a:t>3</a:t>
            </a:r>
            <a:r>
              <a:rPr lang="ja-JP" altLang="en-US" sz="2800" dirty="0"/>
              <a:t>月は秋ではありません。</a:t>
            </a:r>
          </a:p>
          <a:p>
            <a:r>
              <a:rPr lang="en-US" altLang="ja-JP" sz="2800" dirty="0"/>
              <a:t>$ ./</a:t>
            </a:r>
            <a:r>
              <a:rPr lang="en-US" altLang="ja-JP" sz="2800" dirty="0" err="1"/>
              <a:t>a.out</a:t>
            </a:r>
            <a:endParaRPr lang="en-US" altLang="ja-JP" sz="2800" dirty="0"/>
          </a:p>
          <a:p>
            <a:r>
              <a:rPr lang="ja-JP" altLang="en-US" sz="2800" dirty="0"/>
              <a:t>月を入力してください：</a:t>
            </a:r>
            <a:r>
              <a:rPr lang="en-US" altLang="ja-JP" sz="2800" dirty="0">
                <a:solidFill>
                  <a:srgbClr val="FF0000"/>
                </a:solidFill>
              </a:rPr>
              <a:t>9</a:t>
            </a:r>
          </a:p>
          <a:p>
            <a:r>
              <a:rPr lang="en-US" altLang="ja-JP" sz="2800" dirty="0"/>
              <a:t>9</a:t>
            </a:r>
            <a:r>
              <a:rPr lang="ja-JP" altLang="en-US" sz="2800" dirty="0"/>
              <a:t>月は秋です。</a:t>
            </a:r>
            <a:endParaRPr lang="en-US" altLang="ja-JP" sz="2800" dirty="0"/>
          </a:p>
          <a:p>
            <a:r>
              <a:rPr lang="en-US" altLang="ja-JP" sz="2800" dirty="0"/>
              <a:t>$</a:t>
            </a:r>
            <a:endParaRPr lang="ja-JP" altLang="en-US" sz="2800" dirty="0"/>
          </a:p>
        </p:txBody>
      </p:sp>
    </p:spTree>
    <p:extLst>
      <p:ext uri="{BB962C8B-B14F-4D97-AF65-F5344CB8AC3E}">
        <p14:creationId xmlns:p14="http://schemas.microsoft.com/office/powerpoint/2010/main" val="2300350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7158" y="131762"/>
            <a:ext cx="8229600" cy="654032"/>
          </a:xfrm>
        </p:spPr>
        <p:txBody>
          <a:bodyPr>
            <a:normAutofit/>
          </a:bodyPr>
          <a:lstStyle/>
          <a:p>
            <a:r>
              <a:rPr lang="ja-JP" altLang="en-US" sz="3600" dirty="0"/>
              <a:t>基本課題２</a:t>
            </a:r>
            <a:endParaRPr kumimoji="1" lang="ja-JP" altLang="en-US" sz="3600" dirty="0"/>
          </a:p>
        </p:txBody>
      </p:sp>
      <p:sp>
        <p:nvSpPr>
          <p:cNvPr id="5" name="テキスト ボックス 4"/>
          <p:cNvSpPr txBox="1"/>
          <p:nvPr/>
        </p:nvSpPr>
        <p:spPr>
          <a:xfrm>
            <a:off x="179512" y="908720"/>
            <a:ext cx="8750776" cy="1938992"/>
          </a:xfrm>
          <a:prstGeom prst="rect">
            <a:avLst/>
          </a:prstGeom>
          <a:noFill/>
        </p:spPr>
        <p:txBody>
          <a:bodyPr wrap="square" rtlCol="0">
            <a:spAutoFit/>
          </a:bodyPr>
          <a:lstStyle/>
          <a:p>
            <a:r>
              <a:rPr lang="ja-JP" altLang="en-US" sz="2400"/>
              <a:t>以下の例のように、</a:t>
            </a:r>
            <a:r>
              <a:rPr lang="en-US" altLang="ja-JP" sz="2400" dirty="0"/>
              <a:t>2</a:t>
            </a:r>
            <a:r>
              <a:rPr lang="ja-JP" altLang="en-US" sz="2400"/>
              <a:t>つの</a:t>
            </a:r>
            <a:r>
              <a:rPr lang="ja-JP" altLang="en-US" sz="2400" dirty="0"/>
              <a:t>正</a:t>
            </a:r>
            <a:r>
              <a:rPr lang="ja-JP" altLang="en-US" sz="2400"/>
              <a:t>の</a:t>
            </a:r>
            <a:r>
              <a:rPr kumimoji="1" lang="ja-JP" altLang="en-US" sz="2400"/>
              <a:t>整数（正の</a:t>
            </a:r>
            <a:r>
              <a:rPr kumimoji="1" lang="en-US" altLang="ja-JP" sz="2400" dirty="0"/>
              <a:t>int</a:t>
            </a:r>
            <a:r>
              <a:rPr kumimoji="1" lang="ja-JP" altLang="en-US" sz="2400"/>
              <a:t>型の数）</a:t>
            </a:r>
            <a:r>
              <a:rPr lang="ja-JP" altLang="en-US" sz="2400"/>
              <a:t>を</a:t>
            </a:r>
            <a:r>
              <a:rPr kumimoji="1" lang="ja-JP" altLang="en-US" sz="2400" dirty="0"/>
              <a:t>キーボード</a:t>
            </a:r>
            <a:r>
              <a:rPr kumimoji="1" lang="ja-JP" altLang="en-US" sz="2400"/>
              <a:t>から読み取り</a:t>
            </a:r>
            <a:r>
              <a:rPr lang="ja-JP" altLang="en-US" sz="2400"/>
              <a:t>、</a:t>
            </a:r>
            <a:r>
              <a:rPr lang="en-US" altLang="ja-JP" sz="2400" dirty="0"/>
              <a:t>2</a:t>
            </a:r>
            <a:r>
              <a:rPr lang="ja-JP" altLang="en-US" sz="2400"/>
              <a:t>つの数の最小値（小さい方）がもう</a:t>
            </a:r>
            <a:r>
              <a:rPr lang="ja-JP" altLang="en-US" sz="2400" dirty="0"/>
              <a:t>片方</a:t>
            </a:r>
            <a:r>
              <a:rPr lang="ja-JP" altLang="en-US" sz="2400"/>
              <a:t>の数の</a:t>
            </a:r>
            <a:r>
              <a:rPr lang="ja-JP" altLang="en-US" sz="2400" dirty="0"/>
              <a:t>約数かどうかを</a:t>
            </a:r>
            <a:r>
              <a:rPr kumimoji="1" lang="ja-JP" altLang="en-US" sz="2400" dirty="0"/>
              <a:t>表示するということを繰り返すプログラムを</a:t>
            </a:r>
            <a:r>
              <a:rPr kumimoji="1" lang="en-US" altLang="ja-JP" sz="2400" dirty="0"/>
              <a:t>break</a:t>
            </a:r>
            <a:r>
              <a:rPr kumimoji="1" lang="ja-JP" altLang="en-US" sz="2400" dirty="0"/>
              <a:t>文を用いて作成せよ。ただし、毎回</a:t>
            </a:r>
            <a:r>
              <a:rPr lang="ja-JP" altLang="en-US" sz="2400" dirty="0"/>
              <a:t>次のような</a:t>
            </a:r>
            <a:r>
              <a:rPr kumimoji="1" lang="ja-JP" altLang="en-US" sz="2400" dirty="0"/>
              <a:t>メッセージを出し、確認するようにせよ。</a:t>
            </a:r>
            <a:r>
              <a:rPr lang="ja-JP" altLang="en-US" sz="2400" dirty="0"/>
              <a:t> </a:t>
            </a:r>
            <a:r>
              <a:rPr lang="en-US" altLang="ja-JP" sz="2400" dirty="0"/>
              <a:t>[</a:t>
            </a:r>
            <a:r>
              <a:rPr lang="ja-JP" altLang="en-US" sz="2400" dirty="0"/>
              <a:t>続ける</a:t>
            </a:r>
            <a:r>
              <a:rPr lang="en-US" altLang="ja-JP" sz="2400" dirty="0"/>
              <a:t>:1, </a:t>
            </a:r>
            <a:r>
              <a:rPr lang="ja-JP" altLang="en-US" sz="2400" dirty="0"/>
              <a:t>終了</a:t>
            </a:r>
            <a:r>
              <a:rPr lang="en-US" altLang="ja-JP" sz="2400" dirty="0"/>
              <a:t>:0]</a:t>
            </a:r>
          </a:p>
        </p:txBody>
      </p:sp>
      <p:sp>
        <p:nvSpPr>
          <p:cNvPr id="4" name="正方形/長方形 3"/>
          <p:cNvSpPr/>
          <p:nvPr/>
        </p:nvSpPr>
        <p:spPr>
          <a:xfrm>
            <a:off x="539552" y="2847712"/>
            <a:ext cx="3274560" cy="3785652"/>
          </a:xfrm>
          <a:prstGeom prst="rect">
            <a:avLst/>
          </a:prstGeom>
        </p:spPr>
        <p:txBody>
          <a:bodyPr wrap="square">
            <a:spAutoFit/>
          </a:bodyPr>
          <a:lstStyle/>
          <a:p>
            <a:pPr lvl="0"/>
            <a:r>
              <a:rPr lang="en-US" altLang="ja-JP" sz="2400" dirty="0">
                <a:solidFill>
                  <a:prstClr val="black"/>
                </a:solidFill>
              </a:rPr>
              <a:t>[</a:t>
            </a:r>
            <a:r>
              <a:rPr lang="ja-JP" altLang="en-US" sz="2400" dirty="0">
                <a:solidFill>
                  <a:prstClr val="black"/>
                </a:solidFill>
              </a:rPr>
              <a:t>実行例</a:t>
            </a:r>
            <a:r>
              <a:rPr lang="en-US" altLang="ja-JP" sz="2400" dirty="0">
                <a:solidFill>
                  <a:prstClr val="black"/>
                </a:solidFill>
              </a:rPr>
              <a:t>]</a:t>
            </a:r>
          </a:p>
          <a:p>
            <a:pPr lvl="0"/>
            <a:r>
              <a:rPr lang="en-US" altLang="ja-JP" sz="2400" dirty="0">
                <a:solidFill>
                  <a:prstClr val="black"/>
                </a:solidFill>
              </a:rPr>
              <a:t>$ ./</a:t>
            </a:r>
            <a:r>
              <a:rPr lang="en-US" altLang="ja-JP" sz="2400" dirty="0" err="1">
                <a:solidFill>
                  <a:prstClr val="black"/>
                </a:solidFill>
              </a:rPr>
              <a:t>a.out</a:t>
            </a:r>
            <a:endParaRPr lang="en-US" altLang="ja-JP" sz="2400" dirty="0">
              <a:solidFill>
                <a:prstClr val="black"/>
              </a:solidFill>
            </a:endParaRPr>
          </a:p>
          <a:p>
            <a:r>
              <a:rPr lang="ja-JP" altLang="en-US" sz="2400"/>
              <a:t>数値を入力</a:t>
            </a:r>
            <a:r>
              <a:rPr lang="en-US" altLang="ja-JP" sz="2400" dirty="0"/>
              <a:t>: </a:t>
            </a:r>
            <a:r>
              <a:rPr lang="en-US" altLang="ja-JP" sz="2400" dirty="0">
                <a:solidFill>
                  <a:srgbClr val="FF0000"/>
                </a:solidFill>
              </a:rPr>
              <a:t>5</a:t>
            </a:r>
          </a:p>
          <a:p>
            <a:r>
              <a:rPr lang="ja-JP" altLang="en-US" sz="2400"/>
              <a:t>数値を入力</a:t>
            </a:r>
            <a:r>
              <a:rPr lang="en-US" altLang="ja-JP" sz="2400" dirty="0"/>
              <a:t>: </a:t>
            </a:r>
            <a:r>
              <a:rPr lang="en-US" altLang="ja-JP" sz="2400" dirty="0">
                <a:solidFill>
                  <a:srgbClr val="FF0000"/>
                </a:solidFill>
              </a:rPr>
              <a:t>10</a:t>
            </a:r>
          </a:p>
          <a:p>
            <a:r>
              <a:rPr lang="en-US" altLang="ja-JP" sz="2400" dirty="0"/>
              <a:t>5</a:t>
            </a:r>
            <a:r>
              <a:rPr lang="ja-JP" altLang="en-US" sz="2400"/>
              <a:t>は</a:t>
            </a:r>
            <a:r>
              <a:rPr lang="en-US" altLang="ja-JP" sz="2400" dirty="0"/>
              <a:t>10</a:t>
            </a:r>
            <a:r>
              <a:rPr lang="ja-JP" altLang="en-US" sz="2400"/>
              <a:t>の約数です。</a:t>
            </a:r>
          </a:p>
          <a:p>
            <a:r>
              <a:rPr lang="en-US" altLang="ja-JP" sz="2400" dirty="0"/>
              <a:t>[</a:t>
            </a:r>
            <a:r>
              <a:rPr lang="ja-JP" altLang="en-US" sz="2400"/>
              <a:t>続ける</a:t>
            </a:r>
            <a:r>
              <a:rPr lang="en-US" altLang="ja-JP" sz="2400" dirty="0"/>
              <a:t>:1, </a:t>
            </a:r>
            <a:r>
              <a:rPr lang="ja-JP" altLang="en-US" sz="2400"/>
              <a:t>終了</a:t>
            </a:r>
            <a:r>
              <a:rPr lang="en-US" altLang="ja-JP" sz="2400" dirty="0"/>
              <a:t>:0] </a:t>
            </a:r>
            <a:r>
              <a:rPr lang="en-US" altLang="ja-JP" sz="2400" dirty="0">
                <a:solidFill>
                  <a:srgbClr val="FF0000"/>
                </a:solidFill>
              </a:rPr>
              <a:t>1</a:t>
            </a:r>
          </a:p>
          <a:p>
            <a:r>
              <a:rPr lang="ja-JP" altLang="en-US" sz="2400"/>
              <a:t>数値を入力</a:t>
            </a:r>
            <a:r>
              <a:rPr lang="en-US" altLang="ja-JP" sz="2400" dirty="0"/>
              <a:t>: </a:t>
            </a:r>
            <a:r>
              <a:rPr lang="en-US" altLang="ja-JP" sz="2400" dirty="0">
                <a:solidFill>
                  <a:srgbClr val="FF0000"/>
                </a:solidFill>
              </a:rPr>
              <a:t>6</a:t>
            </a:r>
          </a:p>
          <a:p>
            <a:r>
              <a:rPr lang="ja-JP" altLang="en-US" sz="2400"/>
              <a:t>数値を入力</a:t>
            </a:r>
            <a:r>
              <a:rPr lang="en-US" altLang="ja-JP" sz="2400" dirty="0"/>
              <a:t>: </a:t>
            </a:r>
            <a:r>
              <a:rPr lang="en-US" altLang="ja-JP" sz="2400" dirty="0">
                <a:solidFill>
                  <a:srgbClr val="FF0000"/>
                </a:solidFill>
              </a:rPr>
              <a:t>3</a:t>
            </a:r>
          </a:p>
          <a:p>
            <a:r>
              <a:rPr lang="en-US" altLang="ja-JP" sz="2400" dirty="0"/>
              <a:t>3</a:t>
            </a:r>
            <a:r>
              <a:rPr lang="ja-JP" altLang="en-US" sz="2400"/>
              <a:t>は</a:t>
            </a:r>
            <a:r>
              <a:rPr lang="en-US" altLang="ja-JP" sz="2400" dirty="0"/>
              <a:t>6</a:t>
            </a:r>
            <a:r>
              <a:rPr lang="ja-JP" altLang="en-US" sz="2400"/>
              <a:t>の約数です。</a:t>
            </a:r>
          </a:p>
          <a:p>
            <a:r>
              <a:rPr lang="en-US" altLang="ja-JP" sz="2400" dirty="0"/>
              <a:t>[</a:t>
            </a:r>
            <a:r>
              <a:rPr lang="ja-JP" altLang="en-US" sz="2400"/>
              <a:t>続ける</a:t>
            </a:r>
            <a:r>
              <a:rPr lang="en-US" altLang="ja-JP" sz="2400" dirty="0"/>
              <a:t>:1, </a:t>
            </a:r>
            <a:r>
              <a:rPr lang="ja-JP" altLang="en-US" sz="2400"/>
              <a:t>終了</a:t>
            </a:r>
            <a:r>
              <a:rPr lang="en-US" altLang="ja-JP" sz="2400" dirty="0"/>
              <a:t>:0] </a:t>
            </a:r>
            <a:r>
              <a:rPr lang="en-US" altLang="ja-JP" sz="2400" dirty="0">
                <a:solidFill>
                  <a:srgbClr val="FF0000"/>
                </a:solidFill>
              </a:rPr>
              <a:t>1</a:t>
            </a:r>
          </a:p>
        </p:txBody>
      </p:sp>
      <p:sp>
        <p:nvSpPr>
          <p:cNvPr id="3" name="正方形/長方形 2"/>
          <p:cNvSpPr/>
          <p:nvPr/>
        </p:nvSpPr>
        <p:spPr>
          <a:xfrm>
            <a:off x="4355976" y="2847712"/>
            <a:ext cx="4032448" cy="3785652"/>
          </a:xfrm>
          <a:prstGeom prst="rect">
            <a:avLst/>
          </a:prstGeom>
        </p:spPr>
        <p:txBody>
          <a:bodyPr wrap="square">
            <a:spAutoFit/>
          </a:bodyPr>
          <a:lstStyle/>
          <a:p>
            <a:pPr lvl="0"/>
            <a:r>
              <a:rPr lang="ja-JP" altLang="en-US" sz="2400">
                <a:solidFill>
                  <a:prstClr val="black"/>
                </a:solidFill>
              </a:rPr>
              <a:t>（実行例続き）</a:t>
            </a:r>
            <a:endParaRPr lang="en-US" altLang="ja-JP" sz="2400" dirty="0">
              <a:solidFill>
                <a:prstClr val="black"/>
              </a:solidFill>
            </a:endParaRPr>
          </a:p>
          <a:p>
            <a:pPr lvl="0"/>
            <a:r>
              <a:rPr lang="ja-JP" altLang="en-US" sz="2400">
                <a:solidFill>
                  <a:prstClr val="black"/>
                </a:solidFill>
              </a:rPr>
              <a:t>数値を入力</a:t>
            </a:r>
            <a:r>
              <a:rPr lang="en-US" altLang="ja-JP" sz="2400" dirty="0">
                <a:solidFill>
                  <a:prstClr val="black"/>
                </a:solidFill>
              </a:rPr>
              <a:t>: </a:t>
            </a:r>
            <a:r>
              <a:rPr lang="en-US" altLang="ja-JP" sz="2400" dirty="0">
                <a:solidFill>
                  <a:srgbClr val="FF0000"/>
                </a:solidFill>
              </a:rPr>
              <a:t>7</a:t>
            </a:r>
          </a:p>
          <a:p>
            <a:pPr lvl="0"/>
            <a:r>
              <a:rPr lang="ja-JP" altLang="en-US" sz="2400">
                <a:solidFill>
                  <a:prstClr val="black"/>
                </a:solidFill>
              </a:rPr>
              <a:t>数値を入力</a:t>
            </a:r>
            <a:r>
              <a:rPr lang="en-US" altLang="ja-JP" sz="2400" dirty="0">
                <a:solidFill>
                  <a:prstClr val="black"/>
                </a:solidFill>
              </a:rPr>
              <a:t>: </a:t>
            </a:r>
            <a:r>
              <a:rPr lang="en-US" altLang="ja-JP" sz="2400" dirty="0">
                <a:solidFill>
                  <a:srgbClr val="FF0000"/>
                </a:solidFill>
              </a:rPr>
              <a:t>10</a:t>
            </a:r>
          </a:p>
          <a:p>
            <a:pPr lvl="0"/>
            <a:r>
              <a:rPr lang="en-US" altLang="ja-JP" sz="2400" dirty="0">
                <a:solidFill>
                  <a:prstClr val="black"/>
                </a:solidFill>
              </a:rPr>
              <a:t>7</a:t>
            </a:r>
            <a:r>
              <a:rPr lang="ja-JP" altLang="en-US" sz="2400">
                <a:solidFill>
                  <a:prstClr val="black"/>
                </a:solidFill>
              </a:rPr>
              <a:t>は</a:t>
            </a:r>
            <a:r>
              <a:rPr lang="en-US" altLang="ja-JP" sz="2400" dirty="0">
                <a:solidFill>
                  <a:prstClr val="black"/>
                </a:solidFill>
              </a:rPr>
              <a:t>10</a:t>
            </a:r>
            <a:r>
              <a:rPr lang="ja-JP" altLang="en-US" sz="2400">
                <a:solidFill>
                  <a:prstClr val="black"/>
                </a:solidFill>
              </a:rPr>
              <a:t>の約数ではありません。</a:t>
            </a:r>
          </a:p>
          <a:p>
            <a:pPr lvl="0"/>
            <a:r>
              <a:rPr lang="en-US" altLang="ja-JP" sz="2400" dirty="0">
                <a:solidFill>
                  <a:prstClr val="black"/>
                </a:solidFill>
              </a:rPr>
              <a:t>[</a:t>
            </a:r>
            <a:r>
              <a:rPr lang="ja-JP" altLang="en-US" sz="2400">
                <a:solidFill>
                  <a:prstClr val="black"/>
                </a:solidFill>
              </a:rPr>
              <a:t>続ける</a:t>
            </a:r>
            <a:r>
              <a:rPr lang="en-US" altLang="ja-JP" sz="2400" dirty="0">
                <a:solidFill>
                  <a:prstClr val="black"/>
                </a:solidFill>
              </a:rPr>
              <a:t>:1, </a:t>
            </a:r>
            <a:r>
              <a:rPr lang="ja-JP" altLang="en-US" sz="2400">
                <a:solidFill>
                  <a:prstClr val="black"/>
                </a:solidFill>
              </a:rPr>
              <a:t>終了</a:t>
            </a:r>
            <a:r>
              <a:rPr lang="en-US" altLang="ja-JP" sz="2400" dirty="0">
                <a:solidFill>
                  <a:prstClr val="black"/>
                </a:solidFill>
              </a:rPr>
              <a:t>:0] 1</a:t>
            </a:r>
          </a:p>
          <a:p>
            <a:pPr lvl="0"/>
            <a:r>
              <a:rPr lang="ja-JP" altLang="en-US" sz="2400">
                <a:solidFill>
                  <a:prstClr val="black"/>
                </a:solidFill>
              </a:rPr>
              <a:t>数値を入力</a:t>
            </a:r>
            <a:r>
              <a:rPr lang="en-US" altLang="ja-JP" sz="2400" dirty="0">
                <a:solidFill>
                  <a:prstClr val="black"/>
                </a:solidFill>
              </a:rPr>
              <a:t>: </a:t>
            </a:r>
            <a:r>
              <a:rPr lang="en-US" altLang="ja-JP" sz="2400" dirty="0">
                <a:solidFill>
                  <a:srgbClr val="FF0000"/>
                </a:solidFill>
              </a:rPr>
              <a:t>5</a:t>
            </a:r>
          </a:p>
          <a:p>
            <a:pPr lvl="0"/>
            <a:r>
              <a:rPr lang="ja-JP" altLang="en-US" sz="2400">
                <a:solidFill>
                  <a:prstClr val="black"/>
                </a:solidFill>
              </a:rPr>
              <a:t>数値を入力</a:t>
            </a:r>
            <a:r>
              <a:rPr lang="en-US" altLang="ja-JP" sz="2400" dirty="0">
                <a:solidFill>
                  <a:prstClr val="black"/>
                </a:solidFill>
              </a:rPr>
              <a:t>: </a:t>
            </a:r>
            <a:r>
              <a:rPr lang="en-US" altLang="ja-JP" sz="2400" dirty="0">
                <a:solidFill>
                  <a:srgbClr val="FF0000"/>
                </a:solidFill>
              </a:rPr>
              <a:t>5</a:t>
            </a:r>
          </a:p>
          <a:p>
            <a:pPr lvl="0"/>
            <a:r>
              <a:rPr lang="en-US" altLang="ja-JP" sz="2400" dirty="0">
                <a:solidFill>
                  <a:prstClr val="black"/>
                </a:solidFill>
              </a:rPr>
              <a:t>5</a:t>
            </a:r>
            <a:r>
              <a:rPr lang="ja-JP" altLang="en-US" sz="2400">
                <a:solidFill>
                  <a:prstClr val="black"/>
                </a:solidFill>
              </a:rPr>
              <a:t>は</a:t>
            </a:r>
            <a:r>
              <a:rPr lang="en-US" altLang="ja-JP" sz="2400" dirty="0">
                <a:solidFill>
                  <a:prstClr val="black"/>
                </a:solidFill>
              </a:rPr>
              <a:t>5</a:t>
            </a:r>
            <a:r>
              <a:rPr lang="ja-JP" altLang="en-US" sz="2400">
                <a:solidFill>
                  <a:prstClr val="black"/>
                </a:solidFill>
              </a:rPr>
              <a:t>の約数です。</a:t>
            </a:r>
          </a:p>
          <a:p>
            <a:pPr lvl="0"/>
            <a:r>
              <a:rPr lang="en-US" altLang="ja-JP" sz="2400" dirty="0">
                <a:solidFill>
                  <a:prstClr val="black"/>
                </a:solidFill>
              </a:rPr>
              <a:t>[</a:t>
            </a:r>
            <a:r>
              <a:rPr lang="ja-JP" altLang="en-US" sz="2400">
                <a:solidFill>
                  <a:prstClr val="black"/>
                </a:solidFill>
              </a:rPr>
              <a:t>続ける</a:t>
            </a:r>
            <a:r>
              <a:rPr lang="en-US" altLang="ja-JP" sz="2400" dirty="0">
                <a:solidFill>
                  <a:prstClr val="black"/>
                </a:solidFill>
              </a:rPr>
              <a:t>:1, </a:t>
            </a:r>
            <a:r>
              <a:rPr lang="ja-JP" altLang="en-US" sz="2400">
                <a:solidFill>
                  <a:prstClr val="black"/>
                </a:solidFill>
              </a:rPr>
              <a:t>終了</a:t>
            </a:r>
            <a:r>
              <a:rPr lang="en-US" altLang="ja-JP" sz="2400" dirty="0">
                <a:solidFill>
                  <a:prstClr val="black"/>
                </a:solidFill>
              </a:rPr>
              <a:t>:0] </a:t>
            </a:r>
            <a:r>
              <a:rPr lang="en-US" altLang="ja-JP" sz="2400" dirty="0">
                <a:solidFill>
                  <a:srgbClr val="FF0000"/>
                </a:solidFill>
              </a:rPr>
              <a:t>0</a:t>
            </a:r>
          </a:p>
          <a:p>
            <a:pPr lvl="0"/>
            <a:r>
              <a:rPr lang="en-US" altLang="ja-JP" sz="2400" dirty="0">
                <a:solidFill>
                  <a:prstClr val="black"/>
                </a:solidFill>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6646"/>
            <a:ext cx="8229600" cy="706090"/>
          </a:xfrm>
        </p:spPr>
        <p:txBody>
          <a:bodyPr>
            <a:normAutofit fontScale="90000"/>
          </a:bodyPr>
          <a:lstStyle/>
          <a:p>
            <a:r>
              <a:rPr kumimoji="1" lang="ja-JP" altLang="en-US" dirty="0"/>
              <a:t>発展課題</a:t>
            </a:r>
            <a:r>
              <a:rPr lang="ja-JP" altLang="en-US" dirty="0"/>
              <a:t>１</a:t>
            </a:r>
            <a:endParaRPr kumimoji="1" lang="ja-JP" altLang="en-US" dirty="0"/>
          </a:p>
        </p:txBody>
      </p:sp>
      <p:sp>
        <p:nvSpPr>
          <p:cNvPr id="4" name="正方形/長方形 3"/>
          <p:cNvSpPr/>
          <p:nvPr/>
        </p:nvSpPr>
        <p:spPr>
          <a:xfrm>
            <a:off x="549896" y="1196752"/>
            <a:ext cx="8136904" cy="1938992"/>
          </a:xfrm>
          <a:prstGeom prst="rect">
            <a:avLst/>
          </a:prstGeom>
        </p:spPr>
        <p:txBody>
          <a:bodyPr wrap="square">
            <a:spAutoFit/>
          </a:bodyPr>
          <a:lstStyle/>
          <a:p>
            <a:r>
              <a:rPr lang="ja-JP" altLang="en-US" sz="2400" dirty="0">
                <a:latin typeface="+mn-ea"/>
                <a:cs typeface="ヒラギノ角ゴ Pro W3" charset="0"/>
              </a:rPr>
              <a:t>西暦の年数（</a:t>
            </a:r>
            <a:r>
              <a:rPr lang="en-US" altLang="ja-JP" sz="2400" dirty="0">
                <a:latin typeface="+mn-ea"/>
                <a:cs typeface="ヒラギノ角ゴ Pro W3" charset="0"/>
              </a:rPr>
              <a:t>1582</a:t>
            </a:r>
            <a:r>
              <a:rPr lang="ja-JP" altLang="en-US" sz="2400" dirty="0">
                <a:latin typeface="+mn-ea"/>
                <a:cs typeface="ヒラギノ角ゴ Pro W3" charset="0"/>
              </a:rPr>
              <a:t>年以降）をキーボードから読み取り、</a:t>
            </a:r>
            <a:r>
              <a:rPr lang="ja-JP" altLang="en-US" sz="2400" dirty="0">
                <a:latin typeface="+mn-ea"/>
              </a:rPr>
              <a:t>閏年か</a:t>
            </a:r>
            <a:r>
              <a:rPr lang="ja-JP" altLang="en-US" sz="2400">
                <a:latin typeface="+mn-ea"/>
              </a:rPr>
              <a:t>どうかを以下のように表示</a:t>
            </a:r>
            <a:r>
              <a:rPr lang="ja-JP" altLang="en-US" sz="2400" dirty="0">
                <a:latin typeface="+mn-ea"/>
              </a:rPr>
              <a:t>するプログラムを、論理演算子を用いて（</a:t>
            </a:r>
            <a:r>
              <a:rPr lang="en-US" altLang="ja-JP" sz="2400" dirty="0">
                <a:latin typeface="+mn-ea"/>
              </a:rPr>
              <a:t>if</a:t>
            </a:r>
            <a:r>
              <a:rPr lang="ja-JP" altLang="en-US" sz="2400" dirty="0">
                <a:latin typeface="+mn-ea"/>
              </a:rPr>
              <a:t>文</a:t>
            </a:r>
            <a:r>
              <a:rPr lang="en-US" altLang="ja-JP" sz="2400" dirty="0">
                <a:latin typeface="+mn-ea"/>
              </a:rPr>
              <a:t>1</a:t>
            </a:r>
            <a:r>
              <a:rPr lang="ja-JP" altLang="en-US" sz="2400" dirty="0">
                <a:latin typeface="+mn-ea"/>
              </a:rPr>
              <a:t>つだけ用いて）記述せよ。（</a:t>
            </a:r>
            <a:r>
              <a:rPr lang="en-US" altLang="ja-JP" sz="2400" dirty="0">
                <a:latin typeface="+mn-ea"/>
              </a:rPr>
              <a:t>1582</a:t>
            </a:r>
            <a:r>
              <a:rPr lang="ja-JP" altLang="en-US" sz="2400" dirty="0">
                <a:latin typeface="+mn-ea"/>
              </a:rPr>
              <a:t>年以降かどうかのチェックをする場合は</a:t>
            </a:r>
            <a:r>
              <a:rPr lang="en-US" altLang="ja-JP" sz="2400" dirty="0">
                <a:latin typeface="+mn-ea"/>
              </a:rPr>
              <a:t>if</a:t>
            </a:r>
            <a:r>
              <a:rPr lang="ja-JP" altLang="en-US" sz="2400" dirty="0">
                <a:latin typeface="+mn-ea"/>
              </a:rPr>
              <a:t>文</a:t>
            </a:r>
            <a:r>
              <a:rPr lang="en-US" altLang="ja-JP" sz="2400" dirty="0">
                <a:latin typeface="+mn-ea"/>
              </a:rPr>
              <a:t>2</a:t>
            </a:r>
            <a:r>
              <a:rPr lang="ja-JP" altLang="en-US" sz="2400" dirty="0">
                <a:latin typeface="+mn-ea"/>
              </a:rPr>
              <a:t>個用いて</a:t>
            </a:r>
            <a:r>
              <a:rPr lang="en-US" altLang="ja-JP" sz="2400" dirty="0">
                <a:latin typeface="+mn-ea"/>
              </a:rPr>
              <a:t>OK</a:t>
            </a:r>
            <a:r>
              <a:rPr lang="ja-JP" altLang="en-US" sz="2400" dirty="0">
                <a:latin typeface="+mn-ea"/>
              </a:rPr>
              <a:t>です。チェックしなくてもいいです。）</a:t>
            </a:r>
            <a:r>
              <a:rPr lang="ja-JP" altLang="en-US" sz="2400" dirty="0">
                <a:latin typeface="+mn-ea"/>
                <a:cs typeface="ヒラギノ角ゴ Pro W3" charset="0"/>
              </a:rPr>
              <a:t>閏年の定義は第１回発展課題</a:t>
            </a:r>
            <a:r>
              <a:rPr lang="en-US" altLang="ja-JP" sz="2400" dirty="0">
                <a:latin typeface="+mn-ea"/>
                <a:cs typeface="ヒラギノ角ゴ Pro W3" charset="0"/>
              </a:rPr>
              <a:t>2</a:t>
            </a:r>
            <a:r>
              <a:rPr lang="ja-JP" altLang="en-US" sz="2400" dirty="0">
                <a:latin typeface="+mn-ea"/>
                <a:cs typeface="ヒラギノ角ゴ Pro W3" charset="0"/>
              </a:rPr>
              <a:t>を参照せよ。</a:t>
            </a:r>
            <a:endParaRPr lang="en-US" altLang="ja-JP" sz="2400" dirty="0">
              <a:latin typeface="+mn-ea"/>
              <a:cs typeface="ヒラギノ角ゴ Pro W3" charset="0"/>
            </a:endParaRPr>
          </a:p>
        </p:txBody>
      </p:sp>
      <p:sp>
        <p:nvSpPr>
          <p:cNvPr id="5" name="正方形/長方形 4"/>
          <p:cNvSpPr/>
          <p:nvPr/>
        </p:nvSpPr>
        <p:spPr>
          <a:xfrm>
            <a:off x="1259632" y="3341255"/>
            <a:ext cx="5328592" cy="3170099"/>
          </a:xfrm>
          <a:prstGeom prst="rect">
            <a:avLst/>
          </a:prstGeom>
        </p:spPr>
        <p:txBody>
          <a:bodyPr wrap="square">
            <a:spAutoFit/>
          </a:bodyPr>
          <a:lstStyle/>
          <a:p>
            <a:pPr lvl="0"/>
            <a:r>
              <a:rPr lang="en-US" altLang="ja-JP" sz="2000" dirty="0">
                <a:solidFill>
                  <a:prstClr val="black"/>
                </a:solidFill>
                <a:latin typeface="+mn-ea"/>
              </a:rPr>
              <a:t>[</a:t>
            </a:r>
            <a:r>
              <a:rPr lang="ja-JP" altLang="en-US" sz="2000" dirty="0">
                <a:solidFill>
                  <a:prstClr val="black"/>
                </a:solidFill>
                <a:latin typeface="+mn-ea"/>
              </a:rPr>
              <a:t>実行例</a:t>
            </a:r>
            <a:r>
              <a:rPr lang="en-US" altLang="ja-JP" sz="2000" dirty="0">
                <a:solidFill>
                  <a:prstClr val="black"/>
                </a:solidFill>
                <a:latin typeface="+mn-ea"/>
              </a:rPr>
              <a:t>]</a:t>
            </a:r>
          </a:p>
          <a:p>
            <a:pPr>
              <a:buFont typeface="Wingdings" charset="0"/>
              <a:buNone/>
            </a:pPr>
            <a:r>
              <a:rPr lang="en-US" altLang="ja-JP" sz="2000" dirty="0">
                <a:latin typeface="+mn-ea"/>
                <a:cs typeface="ヒラギノ角ゴ Pro W3" charset="0"/>
              </a:rPr>
              <a:t>$ ./</a:t>
            </a:r>
            <a:r>
              <a:rPr lang="en-US" altLang="ja-JP" sz="2000" dirty="0" err="1">
                <a:latin typeface="+mn-ea"/>
                <a:cs typeface="ヒラギノ角ゴ Pro W3" charset="0"/>
              </a:rPr>
              <a:t>a.out</a:t>
            </a:r>
            <a:endParaRPr lang="en-US" altLang="ja-JP" sz="2000" dirty="0">
              <a:latin typeface="+mn-ea"/>
              <a:cs typeface="ヒラギノ角ゴ Pro W3" charset="0"/>
            </a:endParaRPr>
          </a:p>
          <a:p>
            <a:pPr>
              <a:buFont typeface="Wingdings" charset="0"/>
              <a:buNone/>
            </a:pPr>
            <a:r>
              <a:rPr lang="ja-JP" altLang="en-US" sz="2000">
                <a:latin typeface="+mn-ea"/>
                <a:cs typeface="ヒラギノ角ゴ Pro W3" charset="0"/>
              </a:rPr>
              <a:t>西暦</a:t>
            </a:r>
            <a:r>
              <a:rPr lang="en-US" altLang="ja-JP" sz="2000" dirty="0">
                <a:latin typeface="+mn-ea"/>
                <a:cs typeface="ヒラギノ角ゴ Pro W3" charset="0"/>
              </a:rPr>
              <a:t>(1582</a:t>
            </a:r>
            <a:r>
              <a:rPr lang="ja-JP" altLang="en-US" sz="2000" dirty="0">
                <a:latin typeface="+mn-ea"/>
                <a:cs typeface="ヒラギノ角ゴ Pro W3" charset="0"/>
              </a:rPr>
              <a:t>年以降</a:t>
            </a:r>
            <a:r>
              <a:rPr lang="en-US" altLang="ja-JP" sz="2000" dirty="0">
                <a:latin typeface="+mn-ea"/>
                <a:cs typeface="ヒラギノ角ゴ Pro W3" charset="0"/>
              </a:rPr>
              <a:t>)</a:t>
            </a:r>
            <a:r>
              <a:rPr lang="ja-JP" altLang="en-US" sz="2000" dirty="0">
                <a:latin typeface="+mn-ea"/>
                <a:cs typeface="ヒラギノ角ゴ Pro W3" charset="0"/>
              </a:rPr>
              <a:t>を入力してください</a:t>
            </a:r>
            <a:r>
              <a:rPr lang="en-US" altLang="ja-JP" sz="2000" dirty="0">
                <a:latin typeface="+mn-ea"/>
                <a:cs typeface="ヒラギノ角ゴ Pro W3" charset="0"/>
              </a:rPr>
              <a:t>: </a:t>
            </a:r>
            <a:r>
              <a:rPr lang="en-US" altLang="ja-JP" sz="2000" dirty="0">
                <a:solidFill>
                  <a:srgbClr val="FF0000"/>
                </a:solidFill>
                <a:latin typeface="+mn-ea"/>
                <a:cs typeface="ヒラギノ角ゴ Pro W3" charset="0"/>
              </a:rPr>
              <a:t>2010</a:t>
            </a:r>
          </a:p>
          <a:p>
            <a:pPr>
              <a:buFont typeface="Wingdings" charset="0"/>
              <a:buNone/>
            </a:pPr>
            <a:r>
              <a:rPr lang="en-US" altLang="ja-JP" sz="2000" dirty="0">
                <a:latin typeface="+mn-ea"/>
                <a:cs typeface="ヒラギノ角ゴ Pro W3" charset="0"/>
              </a:rPr>
              <a:t>2010</a:t>
            </a:r>
            <a:r>
              <a:rPr lang="ja-JP" altLang="en-US" sz="2000" dirty="0">
                <a:latin typeface="+mn-ea"/>
                <a:cs typeface="ヒラギノ角ゴ Pro W3" charset="0"/>
              </a:rPr>
              <a:t>年は閏年ではありません。</a:t>
            </a:r>
            <a:endParaRPr lang="en-US" altLang="ja-JP" sz="2000" dirty="0">
              <a:latin typeface="+mn-ea"/>
              <a:cs typeface="ヒラギノ角ゴ Pro W3" charset="0"/>
            </a:endParaRPr>
          </a:p>
          <a:p>
            <a:pPr lvl="0"/>
            <a:r>
              <a:rPr lang="en-US" altLang="ja-JP" sz="2000" dirty="0">
                <a:latin typeface="+mn-ea"/>
                <a:cs typeface="ヒラギノ角ゴ Pro W3" charset="0"/>
              </a:rPr>
              <a:t>$ ./</a:t>
            </a:r>
            <a:r>
              <a:rPr lang="en-US" altLang="ja-JP" sz="2000" dirty="0" err="1">
                <a:solidFill>
                  <a:prstClr val="black"/>
                </a:solidFill>
              </a:rPr>
              <a:t>a.out</a:t>
            </a:r>
            <a:endParaRPr lang="en-US" altLang="ja-JP" sz="2000" dirty="0">
              <a:solidFill>
                <a:prstClr val="black"/>
              </a:solidFill>
            </a:endParaRPr>
          </a:p>
          <a:p>
            <a:pPr>
              <a:buFont typeface="Wingdings" charset="0"/>
              <a:buNone/>
            </a:pPr>
            <a:r>
              <a:rPr lang="ja-JP" altLang="en-US" sz="2000">
                <a:latin typeface="+mn-ea"/>
                <a:cs typeface="ヒラギノ角ゴ Pro W3" charset="0"/>
              </a:rPr>
              <a:t>西暦</a:t>
            </a:r>
            <a:r>
              <a:rPr lang="en-US" altLang="ja-JP" sz="2000" dirty="0">
                <a:latin typeface="+mn-ea"/>
                <a:cs typeface="ヒラギノ角ゴ Pro W3" charset="0"/>
              </a:rPr>
              <a:t>(1582</a:t>
            </a:r>
            <a:r>
              <a:rPr lang="ja-JP" altLang="en-US" sz="2000" dirty="0">
                <a:latin typeface="+mn-ea"/>
                <a:cs typeface="ヒラギノ角ゴ Pro W3" charset="0"/>
              </a:rPr>
              <a:t>年以降</a:t>
            </a:r>
            <a:r>
              <a:rPr lang="en-US" altLang="ja-JP" sz="2000" dirty="0">
                <a:latin typeface="+mn-ea"/>
                <a:cs typeface="ヒラギノ角ゴ Pro W3" charset="0"/>
              </a:rPr>
              <a:t>)</a:t>
            </a:r>
            <a:r>
              <a:rPr lang="ja-JP" altLang="en-US" sz="2000" dirty="0">
                <a:latin typeface="+mn-ea"/>
                <a:cs typeface="ヒラギノ角ゴ Pro W3" charset="0"/>
              </a:rPr>
              <a:t>を入力してください</a:t>
            </a:r>
            <a:r>
              <a:rPr lang="en-US" altLang="ja-JP" sz="2000" dirty="0">
                <a:latin typeface="+mn-ea"/>
                <a:cs typeface="ヒラギノ角ゴ Pro W3" charset="0"/>
              </a:rPr>
              <a:t>: </a:t>
            </a:r>
            <a:r>
              <a:rPr lang="en-US" altLang="ja-JP" sz="2000" dirty="0">
                <a:solidFill>
                  <a:srgbClr val="FF0000"/>
                </a:solidFill>
                <a:latin typeface="+mn-ea"/>
                <a:cs typeface="ヒラギノ角ゴ Pro W3" charset="0"/>
              </a:rPr>
              <a:t>2000</a:t>
            </a:r>
          </a:p>
          <a:p>
            <a:pPr>
              <a:buFont typeface="Wingdings" charset="0"/>
              <a:buNone/>
            </a:pPr>
            <a:r>
              <a:rPr lang="en-US" altLang="ja-JP" sz="2000" dirty="0">
                <a:latin typeface="+mn-ea"/>
                <a:cs typeface="ヒラギノ角ゴ Pro W3" charset="0"/>
              </a:rPr>
              <a:t>2000</a:t>
            </a:r>
            <a:r>
              <a:rPr lang="ja-JP" altLang="en-US" sz="2000" dirty="0">
                <a:latin typeface="+mn-ea"/>
                <a:cs typeface="ヒラギノ角ゴ Pro W3" charset="0"/>
              </a:rPr>
              <a:t>年は閏年です。</a:t>
            </a:r>
            <a:endParaRPr lang="en-US" altLang="ja-JP" sz="2000" dirty="0">
              <a:latin typeface="+mn-ea"/>
              <a:cs typeface="ヒラギノ角ゴ Pro W3" charset="0"/>
            </a:endParaRPr>
          </a:p>
          <a:p>
            <a:pPr lvl="0"/>
            <a:r>
              <a:rPr lang="en-US" altLang="ja-JP" sz="2000" dirty="0">
                <a:latin typeface="+mn-ea"/>
                <a:cs typeface="ヒラギノ角ゴ Pro W3" charset="0"/>
              </a:rPr>
              <a:t>$ ./</a:t>
            </a:r>
            <a:r>
              <a:rPr lang="en-US" altLang="ja-JP" sz="2000" dirty="0" err="1">
                <a:solidFill>
                  <a:prstClr val="black"/>
                </a:solidFill>
              </a:rPr>
              <a:t>a.out</a:t>
            </a:r>
            <a:endParaRPr lang="en-US" altLang="ja-JP" sz="2000" dirty="0">
              <a:solidFill>
                <a:prstClr val="black"/>
              </a:solidFill>
            </a:endParaRPr>
          </a:p>
          <a:p>
            <a:pPr>
              <a:buFont typeface="Wingdings" charset="0"/>
              <a:buNone/>
            </a:pPr>
            <a:r>
              <a:rPr lang="ja-JP" altLang="en-US" sz="2000">
                <a:latin typeface="+mn-ea"/>
                <a:cs typeface="ヒラギノ角ゴ Pro W3" charset="0"/>
              </a:rPr>
              <a:t>西暦</a:t>
            </a:r>
            <a:r>
              <a:rPr lang="en-US" altLang="ja-JP" sz="2000" dirty="0">
                <a:latin typeface="+mn-ea"/>
                <a:cs typeface="ヒラギノ角ゴ Pro W3" charset="0"/>
              </a:rPr>
              <a:t>(1582</a:t>
            </a:r>
            <a:r>
              <a:rPr lang="ja-JP" altLang="en-US" sz="2000" dirty="0">
                <a:latin typeface="+mn-ea"/>
                <a:cs typeface="ヒラギノ角ゴ Pro W3" charset="0"/>
              </a:rPr>
              <a:t>年以降</a:t>
            </a:r>
            <a:r>
              <a:rPr lang="en-US" altLang="ja-JP" sz="2000" dirty="0">
                <a:latin typeface="+mn-ea"/>
                <a:cs typeface="ヒラギノ角ゴ Pro W3" charset="0"/>
              </a:rPr>
              <a:t>)</a:t>
            </a:r>
            <a:r>
              <a:rPr lang="ja-JP" altLang="en-US" sz="2000" dirty="0">
                <a:latin typeface="+mn-ea"/>
                <a:cs typeface="ヒラギノ角ゴ Pro W3" charset="0"/>
              </a:rPr>
              <a:t>を入力してください</a:t>
            </a:r>
            <a:r>
              <a:rPr lang="en-US" altLang="ja-JP" sz="2000" dirty="0">
                <a:latin typeface="+mn-ea"/>
                <a:cs typeface="ヒラギノ角ゴ Pro W3" charset="0"/>
              </a:rPr>
              <a:t>: </a:t>
            </a:r>
            <a:r>
              <a:rPr lang="en-US" altLang="ja-JP" sz="2000" dirty="0">
                <a:solidFill>
                  <a:srgbClr val="FF0000"/>
                </a:solidFill>
                <a:latin typeface="+mn-ea"/>
                <a:cs typeface="ヒラギノ角ゴ Pro W3" charset="0"/>
              </a:rPr>
              <a:t>1900</a:t>
            </a:r>
          </a:p>
          <a:p>
            <a:pPr>
              <a:buFont typeface="Wingdings" charset="0"/>
              <a:buNone/>
            </a:pPr>
            <a:r>
              <a:rPr lang="en-US" altLang="ja-JP" sz="2000" dirty="0">
                <a:latin typeface="+mn-ea"/>
                <a:cs typeface="ヒラギノ角ゴ Pro W3" charset="0"/>
              </a:rPr>
              <a:t>1900</a:t>
            </a:r>
            <a:r>
              <a:rPr lang="ja-JP" altLang="en-US" sz="2000" dirty="0">
                <a:latin typeface="+mn-ea"/>
                <a:cs typeface="ヒラギノ角ゴ Pro W3" charset="0"/>
              </a:rPr>
              <a:t>年は閏年ではありません。</a:t>
            </a:r>
            <a:endParaRPr lang="en-US" altLang="ja-JP" sz="2000" dirty="0">
              <a:latin typeface="+mn-ea"/>
              <a:cs typeface="ヒラギノ角ゴ Pro W3"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46646"/>
            <a:ext cx="8229600" cy="706090"/>
          </a:xfrm>
        </p:spPr>
        <p:txBody>
          <a:bodyPr>
            <a:normAutofit fontScale="90000"/>
          </a:bodyPr>
          <a:lstStyle/>
          <a:p>
            <a:r>
              <a:rPr kumimoji="1" lang="ja-JP" altLang="en-US" dirty="0"/>
              <a:t>発展課題</a:t>
            </a:r>
            <a:r>
              <a:rPr lang="ja-JP" altLang="en-US" dirty="0"/>
              <a:t>２</a:t>
            </a:r>
            <a:endParaRPr kumimoji="1" lang="ja-JP" altLang="en-US" dirty="0"/>
          </a:p>
        </p:txBody>
      </p:sp>
      <p:sp>
        <p:nvSpPr>
          <p:cNvPr id="4" name="テキスト ボックス 3"/>
          <p:cNvSpPr txBox="1"/>
          <p:nvPr/>
        </p:nvSpPr>
        <p:spPr>
          <a:xfrm>
            <a:off x="395536" y="1412776"/>
            <a:ext cx="7992887" cy="5262979"/>
          </a:xfrm>
          <a:prstGeom prst="rect">
            <a:avLst/>
          </a:prstGeom>
          <a:noFill/>
        </p:spPr>
        <p:txBody>
          <a:bodyPr wrap="square" rtlCol="0">
            <a:spAutoFit/>
          </a:bodyPr>
          <a:lstStyle/>
          <a:p>
            <a:r>
              <a:rPr lang="ja-JP" altLang="en-US" sz="2400" dirty="0"/>
              <a:t>正</a:t>
            </a:r>
            <a:r>
              <a:rPr lang="ja-JP" altLang="en-US" sz="2400"/>
              <a:t>の整数（正の</a:t>
            </a:r>
            <a:r>
              <a:rPr lang="en-US" altLang="ja-JP" sz="2400" dirty="0"/>
              <a:t>int</a:t>
            </a:r>
            <a:r>
              <a:rPr lang="ja-JP" altLang="en-US" sz="2400"/>
              <a:t>型の数）を</a:t>
            </a:r>
            <a:r>
              <a:rPr lang="ja-JP" altLang="en-US" sz="2400" dirty="0"/>
              <a:t>キーボードから受け取り、各桁の数および桁数を以下のように表示するプログラムを書け。</a:t>
            </a:r>
            <a:endParaRPr lang="en-US" altLang="ja-JP" sz="2400" dirty="0"/>
          </a:p>
          <a:p>
            <a:r>
              <a:rPr lang="en-US" altLang="ja-JP" sz="2400" dirty="0"/>
              <a:t>             </a:t>
            </a:r>
          </a:p>
          <a:p>
            <a:r>
              <a:rPr lang="en-US" altLang="ja-JP" sz="2400" dirty="0"/>
              <a:t>[</a:t>
            </a:r>
            <a:r>
              <a:rPr lang="ja-JP" altLang="en-US" sz="2400" dirty="0"/>
              <a:t>実行例</a:t>
            </a:r>
            <a:r>
              <a:rPr lang="en-US" altLang="ja-JP" sz="2400" dirty="0"/>
              <a:t>]</a:t>
            </a:r>
          </a:p>
          <a:p>
            <a:r>
              <a:rPr lang="en-US" altLang="ja-JP" sz="2400" dirty="0"/>
              <a:t>$  ./</a:t>
            </a:r>
            <a:r>
              <a:rPr lang="en-US" altLang="ja-JP" sz="2400" dirty="0" err="1"/>
              <a:t>a.out</a:t>
            </a:r>
            <a:endParaRPr lang="en-US" altLang="ja-JP" sz="2400" dirty="0"/>
          </a:p>
          <a:p>
            <a:r>
              <a:rPr lang="ja-JP" altLang="en-US" sz="2400" dirty="0"/>
              <a:t>正の整数を入力してください</a:t>
            </a:r>
            <a:r>
              <a:rPr lang="en-US" altLang="ja-JP" sz="2400" dirty="0"/>
              <a:t>: </a:t>
            </a:r>
            <a:r>
              <a:rPr lang="en-US" altLang="ja-JP" sz="2400" dirty="0">
                <a:solidFill>
                  <a:srgbClr val="FF0000"/>
                </a:solidFill>
              </a:rPr>
              <a:t>234</a:t>
            </a:r>
          </a:p>
          <a:p>
            <a:r>
              <a:rPr lang="en-US" altLang="ja-JP" sz="2400" dirty="0"/>
              <a:t>1</a:t>
            </a:r>
            <a:r>
              <a:rPr lang="ja-JP" altLang="en-US" sz="2400" dirty="0" err="1"/>
              <a:t>の位は</a:t>
            </a:r>
            <a:r>
              <a:rPr lang="en-US" altLang="ja-JP" sz="2400" dirty="0"/>
              <a:t>4</a:t>
            </a:r>
            <a:r>
              <a:rPr lang="ja-JP" altLang="en-US" sz="2400" dirty="0"/>
              <a:t>です。</a:t>
            </a:r>
            <a:endParaRPr lang="en-US" altLang="ja-JP" sz="2400" dirty="0"/>
          </a:p>
          <a:p>
            <a:r>
              <a:rPr lang="en-US" altLang="ja-JP" sz="2400" dirty="0"/>
              <a:t>10</a:t>
            </a:r>
            <a:r>
              <a:rPr lang="ja-JP" altLang="en-US" sz="2400" dirty="0" err="1"/>
              <a:t>の位は</a:t>
            </a:r>
            <a:r>
              <a:rPr lang="en-US" altLang="ja-JP" sz="2400" dirty="0"/>
              <a:t>3</a:t>
            </a:r>
            <a:r>
              <a:rPr lang="ja-JP" altLang="en-US" sz="2400" dirty="0"/>
              <a:t>です。</a:t>
            </a:r>
            <a:endParaRPr lang="en-US" altLang="ja-JP" sz="2400" dirty="0"/>
          </a:p>
          <a:p>
            <a:r>
              <a:rPr lang="en-US" altLang="ja-JP" sz="2400" dirty="0"/>
              <a:t>100</a:t>
            </a:r>
            <a:r>
              <a:rPr lang="ja-JP" altLang="en-US" sz="2400" dirty="0" err="1"/>
              <a:t>の位は</a:t>
            </a:r>
            <a:r>
              <a:rPr lang="en-US" altLang="ja-JP" sz="2400" dirty="0"/>
              <a:t>2</a:t>
            </a:r>
            <a:r>
              <a:rPr lang="ja-JP" altLang="en-US" sz="2400" dirty="0"/>
              <a:t>です。</a:t>
            </a:r>
            <a:endParaRPr lang="en-US" altLang="ja-JP" sz="2400" dirty="0"/>
          </a:p>
          <a:p>
            <a:r>
              <a:rPr lang="en-US" altLang="ja-JP" sz="2400" dirty="0"/>
              <a:t>234</a:t>
            </a:r>
            <a:r>
              <a:rPr lang="ja-JP" altLang="en-US" sz="2400" dirty="0"/>
              <a:t>は</a:t>
            </a:r>
            <a:r>
              <a:rPr lang="en-US" altLang="ja-JP" sz="2400" dirty="0"/>
              <a:t>3</a:t>
            </a:r>
            <a:r>
              <a:rPr lang="ja-JP" altLang="en-US" sz="2400" dirty="0"/>
              <a:t>桁の数です。</a:t>
            </a:r>
            <a:endParaRPr lang="en-US" altLang="ja-JP" sz="2400" dirty="0"/>
          </a:p>
          <a:p>
            <a:r>
              <a:rPr lang="en-US" altLang="ja-JP" sz="2400" dirty="0"/>
              <a:t>$</a:t>
            </a:r>
          </a:p>
          <a:p>
            <a:endParaRPr lang="en-US" altLang="ja-JP" sz="2400" dirty="0"/>
          </a:p>
          <a:p>
            <a:endParaRPr lang="en-US" altLang="ja-JP" sz="2400" dirty="0"/>
          </a:p>
          <a:p>
            <a:endParaRPr lang="en-US" altLang="ja-JP"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706090"/>
          </a:xfrm>
        </p:spPr>
        <p:txBody>
          <a:bodyPr>
            <a:normAutofit fontScale="90000"/>
          </a:bodyPr>
          <a:lstStyle/>
          <a:p>
            <a:r>
              <a:rPr kumimoji="1" lang="ja-JP" altLang="en-US" dirty="0"/>
              <a:t>発展課題</a:t>
            </a:r>
            <a:r>
              <a:rPr lang="ja-JP" altLang="en-US" dirty="0"/>
              <a:t>３</a:t>
            </a:r>
            <a:endParaRPr kumimoji="1" lang="ja-JP" altLang="en-US" dirty="0"/>
          </a:p>
        </p:txBody>
      </p:sp>
      <p:sp>
        <p:nvSpPr>
          <p:cNvPr id="4" name="テキスト ボックス 3"/>
          <p:cNvSpPr txBox="1"/>
          <p:nvPr/>
        </p:nvSpPr>
        <p:spPr>
          <a:xfrm>
            <a:off x="251520" y="836712"/>
            <a:ext cx="8568952" cy="6001642"/>
          </a:xfrm>
          <a:prstGeom prst="rect">
            <a:avLst/>
          </a:prstGeom>
          <a:noFill/>
        </p:spPr>
        <p:txBody>
          <a:bodyPr wrap="square" rtlCol="0">
            <a:spAutoFit/>
          </a:bodyPr>
          <a:lstStyle/>
          <a:p>
            <a:r>
              <a:rPr lang="ja-JP" altLang="en-US" sz="2400"/>
              <a:t>正の整数（正の</a:t>
            </a:r>
            <a:r>
              <a:rPr lang="en-US" altLang="ja-JP" sz="2400" dirty="0"/>
              <a:t>int</a:t>
            </a:r>
            <a:r>
              <a:rPr lang="ja-JP" altLang="en-US" sz="2400"/>
              <a:t>型の数）を</a:t>
            </a:r>
            <a:r>
              <a:rPr lang="en-US" altLang="ja-JP" sz="2400" dirty="0"/>
              <a:t>2</a:t>
            </a:r>
            <a:r>
              <a:rPr lang="ja-JP" altLang="en-US" sz="2400" dirty="0"/>
              <a:t>つキーボードから読みとり、それらの</a:t>
            </a:r>
            <a:r>
              <a:rPr lang="ja-JP" altLang="en-US" sz="2400"/>
              <a:t>割り算を以下の例のように小</a:t>
            </a:r>
            <a:r>
              <a:rPr lang="ja-JP" altLang="en-US" sz="2400" dirty="0"/>
              <a:t>数点以下</a:t>
            </a:r>
            <a:r>
              <a:rPr lang="en-US" altLang="ja-JP" sz="2400" dirty="0"/>
              <a:t>50</a:t>
            </a:r>
            <a:r>
              <a:rPr lang="ja-JP" altLang="en-US" sz="2400" dirty="0"/>
              <a:t>桁まで正確に行うプログラムを書け。（</a:t>
            </a:r>
            <a:r>
              <a:rPr lang="en-US" altLang="ja-JP" sz="2400" dirty="0"/>
              <a:t>51</a:t>
            </a:r>
            <a:r>
              <a:rPr lang="ja-JP" altLang="en-US" sz="2400" dirty="0"/>
              <a:t>桁目の</a:t>
            </a:r>
            <a:r>
              <a:rPr lang="ja-JP" altLang="en-US" sz="2400"/>
              <a:t>四捨五入は行わない。</a:t>
            </a:r>
            <a:r>
              <a:rPr lang="ja-JP" altLang="en-US" sz="2400" dirty="0"/>
              <a:t>）負の数が入力された場合の処理は自由にしてよい。ただし小数点以下</a:t>
            </a:r>
            <a:r>
              <a:rPr lang="en-US" altLang="ja-JP" sz="2400" dirty="0"/>
              <a:t>50</a:t>
            </a:r>
            <a:r>
              <a:rPr lang="ja-JP" altLang="en-US" sz="2400" dirty="0"/>
              <a:t>桁未満で割り切れたらそこで表示を終わらせるようにせよ。</a:t>
            </a:r>
            <a:endParaRPr lang="en-US" altLang="ja-JP" sz="2400" dirty="0"/>
          </a:p>
          <a:p>
            <a:r>
              <a:rPr lang="en-US" altLang="ja-JP" sz="2400" dirty="0"/>
              <a:t>[</a:t>
            </a:r>
            <a:r>
              <a:rPr lang="ja-JP" altLang="en-US" sz="2400" dirty="0"/>
              <a:t>実行例</a:t>
            </a:r>
            <a:r>
              <a:rPr lang="en-US" altLang="ja-JP" sz="2400" dirty="0"/>
              <a:t>1]</a:t>
            </a:r>
          </a:p>
          <a:p>
            <a:r>
              <a:rPr lang="en-US" altLang="ja-JP" sz="2400" dirty="0"/>
              <a:t>$ ./</a:t>
            </a:r>
            <a:r>
              <a:rPr lang="en-US" altLang="ja-JP" sz="2400" dirty="0" err="1"/>
              <a:t>a.out</a:t>
            </a:r>
            <a:r>
              <a:rPr lang="en-US" altLang="ja-JP" sz="2400" dirty="0"/>
              <a:t> </a:t>
            </a:r>
          </a:p>
          <a:p>
            <a:r>
              <a:rPr lang="ja-JP" altLang="en-US" sz="2400" dirty="0"/>
              <a:t>正の整数（割られる数）を入力して下さい</a:t>
            </a:r>
            <a:r>
              <a:rPr lang="en-US" altLang="ja-JP" sz="2400" dirty="0"/>
              <a:t>: </a:t>
            </a:r>
            <a:r>
              <a:rPr lang="en-US" altLang="ja-JP" sz="2400" dirty="0">
                <a:solidFill>
                  <a:srgbClr val="FF0000"/>
                </a:solidFill>
              </a:rPr>
              <a:t>3</a:t>
            </a:r>
          </a:p>
          <a:p>
            <a:r>
              <a:rPr lang="ja-JP" altLang="en-US" sz="2400" dirty="0"/>
              <a:t>正の整数（割る数）を入力して下さい</a:t>
            </a:r>
            <a:r>
              <a:rPr lang="en-US" altLang="ja-JP" sz="2400" dirty="0"/>
              <a:t>: </a:t>
            </a:r>
            <a:r>
              <a:rPr lang="en-US" altLang="ja-JP" sz="2400" dirty="0">
                <a:solidFill>
                  <a:srgbClr val="FF0000"/>
                </a:solidFill>
              </a:rPr>
              <a:t>61</a:t>
            </a:r>
          </a:p>
          <a:p>
            <a:r>
              <a:rPr lang="is-IS" altLang="ja-JP" sz="2400" dirty="0"/>
              <a:t>0.04918032786885245901639344262295081967213114754098</a:t>
            </a:r>
            <a:endParaRPr lang="en-US" altLang="ja-JP" sz="2400" dirty="0"/>
          </a:p>
          <a:p>
            <a:r>
              <a:rPr lang="en-US" altLang="ja-JP" sz="2400" dirty="0"/>
              <a:t>[</a:t>
            </a:r>
            <a:r>
              <a:rPr lang="ja-JP" altLang="en-US" sz="2400" dirty="0"/>
              <a:t>実行例</a:t>
            </a:r>
            <a:r>
              <a:rPr lang="en-US" altLang="ja-JP" sz="2400" dirty="0"/>
              <a:t>2]</a:t>
            </a:r>
          </a:p>
          <a:p>
            <a:r>
              <a:rPr lang="en-US" altLang="ja-JP" sz="2400" dirty="0"/>
              <a:t>$ ./</a:t>
            </a:r>
            <a:r>
              <a:rPr lang="en-US" altLang="ja-JP" sz="2400" dirty="0" err="1"/>
              <a:t>a.out</a:t>
            </a:r>
            <a:endParaRPr lang="en-US" altLang="ja-JP" sz="2400" dirty="0"/>
          </a:p>
          <a:p>
            <a:r>
              <a:rPr lang="ja-JP" altLang="en-US" sz="2400" dirty="0"/>
              <a:t>正の整数（割られる数）を入力して下さい</a:t>
            </a:r>
            <a:r>
              <a:rPr lang="en-US" altLang="ja-JP" sz="2400" dirty="0"/>
              <a:t>: </a:t>
            </a:r>
            <a:r>
              <a:rPr lang="en-US" altLang="ja-JP" sz="2400" dirty="0">
                <a:solidFill>
                  <a:srgbClr val="FF0000"/>
                </a:solidFill>
              </a:rPr>
              <a:t>500</a:t>
            </a:r>
          </a:p>
          <a:p>
            <a:r>
              <a:rPr lang="ja-JP" altLang="en-US" sz="2400" dirty="0"/>
              <a:t>正の整数（割る数）を入力して下さい</a:t>
            </a:r>
            <a:r>
              <a:rPr lang="en-US" altLang="ja-JP" sz="2400" dirty="0"/>
              <a:t>: </a:t>
            </a:r>
            <a:r>
              <a:rPr lang="en-US" altLang="ja-JP" sz="2400" dirty="0">
                <a:solidFill>
                  <a:srgbClr val="FF0000"/>
                </a:solidFill>
              </a:rPr>
              <a:t>16</a:t>
            </a:r>
          </a:p>
          <a:p>
            <a:r>
              <a:rPr lang="nb-NO" altLang="ja-JP" sz="2400" dirty="0"/>
              <a:t>31.25</a:t>
            </a:r>
          </a:p>
          <a:p>
            <a:r>
              <a:rPr lang="nb-NO" altLang="ja-JP" sz="2400" dirty="0"/>
              <a:t>$ </a:t>
            </a:r>
            <a:endParaRPr lang="is-IS" altLang="ja-JP" sz="2400" dirty="0"/>
          </a:p>
        </p:txBody>
      </p:sp>
    </p:spTree>
    <p:extLst>
      <p:ext uri="{BB962C8B-B14F-4D97-AF65-F5344CB8AC3E}">
        <p14:creationId xmlns:p14="http://schemas.microsoft.com/office/powerpoint/2010/main" val="4214780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7158" y="131762"/>
            <a:ext cx="8229600" cy="654032"/>
          </a:xfrm>
        </p:spPr>
        <p:txBody>
          <a:bodyPr>
            <a:normAutofit/>
          </a:bodyPr>
          <a:lstStyle/>
          <a:p>
            <a:r>
              <a:rPr lang="ja-JP" altLang="en-US" sz="3600" dirty="0"/>
              <a:t>参考課題１</a:t>
            </a:r>
            <a:endParaRPr kumimoji="1" lang="ja-JP" altLang="en-US" sz="3600" dirty="0"/>
          </a:p>
        </p:txBody>
      </p:sp>
      <p:sp>
        <p:nvSpPr>
          <p:cNvPr id="5" name="テキスト ボックス 4"/>
          <p:cNvSpPr txBox="1"/>
          <p:nvPr/>
        </p:nvSpPr>
        <p:spPr>
          <a:xfrm>
            <a:off x="285720" y="785794"/>
            <a:ext cx="8429684" cy="6001643"/>
          </a:xfrm>
          <a:prstGeom prst="rect">
            <a:avLst/>
          </a:prstGeom>
          <a:noFill/>
        </p:spPr>
        <p:txBody>
          <a:bodyPr wrap="square" rtlCol="0">
            <a:spAutoFit/>
          </a:bodyPr>
          <a:lstStyle/>
          <a:p>
            <a:r>
              <a:rPr kumimoji="1" lang="ja-JP" altLang="en-US" sz="2400"/>
              <a:t>整数を</a:t>
            </a:r>
            <a:r>
              <a:rPr kumimoji="1" lang="en-US" altLang="ja-JP" sz="2400" dirty="0"/>
              <a:t>2</a:t>
            </a:r>
            <a:r>
              <a:rPr kumimoji="1" lang="ja-JP" altLang="en-US" sz="2400"/>
              <a:t>つ</a:t>
            </a:r>
            <a:r>
              <a:rPr kumimoji="1" lang="ja-JP" altLang="en-US" sz="2400" dirty="0"/>
              <a:t>キーボードから入力し、それらの和を表示するということを繰り返すプログラムを作成せよ。ただし、毎回</a:t>
            </a:r>
            <a:r>
              <a:rPr lang="ja-JP" altLang="en-US" sz="2400" dirty="0"/>
              <a:t>以下のような</a:t>
            </a:r>
            <a:r>
              <a:rPr kumimoji="1" lang="ja-JP" altLang="en-US" sz="2400" dirty="0"/>
              <a:t>メッセージを出し、確認するようにせよ。</a:t>
            </a:r>
            <a:endParaRPr kumimoji="1" lang="en-US" altLang="ja-JP" sz="2400" dirty="0"/>
          </a:p>
          <a:p>
            <a:r>
              <a:rPr lang="ja-JP" altLang="en-US" sz="2400" dirty="0"/>
              <a:t>          続ける場合は</a:t>
            </a:r>
            <a:r>
              <a:rPr lang="en-US" altLang="ja-JP" sz="2400" dirty="0"/>
              <a:t>1</a:t>
            </a:r>
            <a:r>
              <a:rPr lang="ja-JP" altLang="en-US" sz="2400" dirty="0"/>
              <a:t>を、終了する場合は</a:t>
            </a:r>
            <a:r>
              <a:rPr lang="en-US" altLang="ja-JP" sz="2400" dirty="0"/>
              <a:t>0</a:t>
            </a:r>
            <a:r>
              <a:rPr lang="ja-JP" altLang="en-US" sz="2400" dirty="0"/>
              <a:t>を入力してください：</a:t>
            </a:r>
            <a:endParaRPr lang="en-US" altLang="ja-JP" sz="2400" dirty="0"/>
          </a:p>
          <a:p>
            <a:endParaRPr lang="en-US" altLang="ja-JP" sz="2400" dirty="0"/>
          </a:p>
          <a:p>
            <a:r>
              <a:rPr lang="en-US" altLang="ja-JP" sz="2400" dirty="0"/>
              <a:t>[</a:t>
            </a:r>
            <a:r>
              <a:rPr lang="ja-JP" altLang="en-US" sz="2400" dirty="0"/>
              <a:t>実行例</a:t>
            </a:r>
            <a:r>
              <a:rPr lang="en-US" altLang="ja-JP" sz="2400" dirty="0"/>
              <a:t>]</a:t>
            </a:r>
          </a:p>
          <a:p>
            <a:r>
              <a:rPr lang="en-US" altLang="ja-JP" sz="2400" dirty="0"/>
              <a:t>$ ./</a:t>
            </a:r>
            <a:r>
              <a:rPr lang="en-US" altLang="ja-JP" sz="2400" dirty="0" err="1"/>
              <a:t>a.out</a:t>
            </a:r>
            <a:endParaRPr lang="en-US" altLang="ja-JP" sz="2400" dirty="0"/>
          </a:p>
          <a:p>
            <a:r>
              <a:rPr lang="ja-JP" altLang="en-US" sz="2400" dirty="0"/>
              <a:t>整数を一つ入力してください</a:t>
            </a:r>
            <a:r>
              <a:rPr lang="en-US" altLang="ja-JP" sz="2400" dirty="0"/>
              <a:t>: </a:t>
            </a:r>
            <a:r>
              <a:rPr lang="en-US" altLang="ja-JP" sz="2400" dirty="0">
                <a:solidFill>
                  <a:srgbClr val="FF0000"/>
                </a:solidFill>
              </a:rPr>
              <a:t>2</a:t>
            </a:r>
          </a:p>
          <a:p>
            <a:r>
              <a:rPr lang="ja-JP" altLang="en-US" sz="2400" dirty="0"/>
              <a:t>整数をもう一つ入力してください</a:t>
            </a:r>
            <a:r>
              <a:rPr lang="en-US" altLang="ja-JP" sz="2400" dirty="0"/>
              <a:t>: </a:t>
            </a:r>
            <a:r>
              <a:rPr lang="en-US" altLang="ja-JP" sz="2400" dirty="0">
                <a:solidFill>
                  <a:srgbClr val="FF0000"/>
                </a:solidFill>
              </a:rPr>
              <a:t>3</a:t>
            </a:r>
          </a:p>
          <a:p>
            <a:r>
              <a:rPr lang="en-US" altLang="ja-JP" sz="2400" dirty="0"/>
              <a:t>2 + 3 = 5</a:t>
            </a:r>
          </a:p>
          <a:p>
            <a:r>
              <a:rPr lang="ja-JP" altLang="en-US" sz="2400" dirty="0"/>
              <a:t>続ける場合は</a:t>
            </a:r>
            <a:r>
              <a:rPr lang="en-US" altLang="ja-JP" sz="2400" dirty="0"/>
              <a:t>1</a:t>
            </a:r>
            <a:r>
              <a:rPr lang="ja-JP" altLang="en-US" sz="2400" dirty="0"/>
              <a:t>を、終了する場合は</a:t>
            </a:r>
            <a:r>
              <a:rPr lang="en-US" altLang="ja-JP" sz="2400" dirty="0"/>
              <a:t>0</a:t>
            </a:r>
            <a:r>
              <a:rPr lang="ja-JP" altLang="en-US" sz="2400" dirty="0"/>
              <a:t>を入力してください</a:t>
            </a:r>
            <a:r>
              <a:rPr lang="en-US" altLang="ja-JP" sz="2400" dirty="0"/>
              <a:t>: </a:t>
            </a:r>
            <a:r>
              <a:rPr lang="en-US" altLang="ja-JP" sz="2400" dirty="0">
                <a:solidFill>
                  <a:srgbClr val="FF0000"/>
                </a:solidFill>
              </a:rPr>
              <a:t>1</a:t>
            </a:r>
          </a:p>
          <a:p>
            <a:r>
              <a:rPr lang="ja-JP" altLang="en-US" sz="2400" dirty="0"/>
              <a:t>整数を一つ入力してください</a:t>
            </a:r>
            <a:r>
              <a:rPr lang="en-US" altLang="ja-JP" sz="2400" dirty="0"/>
              <a:t>: </a:t>
            </a:r>
            <a:r>
              <a:rPr lang="en-US" altLang="ja-JP" sz="2400" dirty="0">
                <a:solidFill>
                  <a:srgbClr val="FF0000"/>
                </a:solidFill>
              </a:rPr>
              <a:t>34</a:t>
            </a:r>
          </a:p>
          <a:p>
            <a:r>
              <a:rPr lang="ja-JP" altLang="en-US" sz="2400" dirty="0"/>
              <a:t>整数をもう一つ入力してください</a:t>
            </a:r>
            <a:r>
              <a:rPr lang="en-US" altLang="ja-JP" sz="2400" dirty="0"/>
              <a:t>: </a:t>
            </a:r>
            <a:r>
              <a:rPr lang="en-US" altLang="ja-JP" sz="2400" dirty="0">
                <a:solidFill>
                  <a:srgbClr val="FF0000"/>
                </a:solidFill>
              </a:rPr>
              <a:t>45</a:t>
            </a:r>
          </a:p>
          <a:p>
            <a:r>
              <a:rPr lang="en-US" altLang="ja-JP" sz="2400" dirty="0"/>
              <a:t>34 + 45 = 79</a:t>
            </a:r>
          </a:p>
          <a:p>
            <a:r>
              <a:rPr lang="ja-JP" altLang="en-US" sz="2400" dirty="0"/>
              <a:t>続ける場合は</a:t>
            </a:r>
            <a:r>
              <a:rPr lang="en-US" altLang="ja-JP" sz="2400" dirty="0"/>
              <a:t>1</a:t>
            </a:r>
            <a:r>
              <a:rPr lang="ja-JP" altLang="en-US" sz="2400" dirty="0"/>
              <a:t>を、終了する場合は</a:t>
            </a:r>
            <a:r>
              <a:rPr lang="en-US" altLang="ja-JP" sz="2400" dirty="0"/>
              <a:t>0</a:t>
            </a:r>
            <a:r>
              <a:rPr lang="ja-JP" altLang="en-US" sz="2400" dirty="0"/>
              <a:t>を入力してください</a:t>
            </a:r>
            <a:r>
              <a:rPr lang="en-US" altLang="ja-JP" sz="2400" dirty="0"/>
              <a:t>: </a:t>
            </a:r>
            <a:r>
              <a:rPr lang="en-US" altLang="ja-JP" sz="2400" dirty="0">
                <a:solidFill>
                  <a:srgbClr val="FF0000"/>
                </a:solidFill>
              </a:rPr>
              <a:t>0</a:t>
            </a:r>
          </a:p>
          <a:p>
            <a:r>
              <a:rPr lang="en-US" altLang="ja-JP" sz="2400"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fontScale="90000"/>
          </a:bodyPr>
          <a:lstStyle/>
          <a:p>
            <a:r>
              <a:rPr lang="ja-JP" altLang="en-US" dirty="0"/>
              <a:t>参考課題１ 解答例</a:t>
            </a:r>
            <a:endParaRPr kumimoji="1" lang="ja-JP" altLang="en-US" dirty="0"/>
          </a:p>
        </p:txBody>
      </p:sp>
      <p:sp>
        <p:nvSpPr>
          <p:cNvPr id="4" name="正方形/長方形 3"/>
          <p:cNvSpPr/>
          <p:nvPr/>
        </p:nvSpPr>
        <p:spPr>
          <a:xfrm>
            <a:off x="827584" y="1200809"/>
            <a:ext cx="7704856" cy="5324535"/>
          </a:xfrm>
          <a:prstGeom prst="rect">
            <a:avLst/>
          </a:prstGeom>
          <a:ln>
            <a:solidFill>
              <a:schemeClr val="tx1"/>
            </a:solidFill>
          </a:ln>
        </p:spPr>
        <p:txBody>
          <a:bodyPr wrap="square">
            <a:spAutoFit/>
          </a:bodyPr>
          <a:lstStyle/>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main (void) {</a:t>
            </a:r>
          </a:p>
          <a:p>
            <a:r>
              <a:rPr lang="en-US" altLang="ja-JP" sz="2000" dirty="0"/>
              <a:t>  </a:t>
            </a:r>
            <a:r>
              <a:rPr lang="en-US" altLang="ja-JP" sz="2000" dirty="0" err="1"/>
              <a:t>int</a:t>
            </a:r>
            <a:r>
              <a:rPr lang="en-US" altLang="ja-JP" sz="2000" dirty="0"/>
              <a:t> a;</a:t>
            </a:r>
          </a:p>
          <a:p>
            <a:r>
              <a:rPr lang="en-US" altLang="ja-JP" sz="2000" dirty="0"/>
              <a:t>  </a:t>
            </a:r>
            <a:r>
              <a:rPr lang="en-US" altLang="ja-JP" sz="2000" dirty="0" err="1"/>
              <a:t>int</a:t>
            </a:r>
            <a:r>
              <a:rPr lang="en-US" altLang="ja-JP" sz="2000" dirty="0"/>
              <a:t> b;</a:t>
            </a:r>
          </a:p>
          <a:p>
            <a:r>
              <a:rPr lang="en-US" altLang="ja-JP" sz="2000" dirty="0"/>
              <a:t>  </a:t>
            </a:r>
            <a:r>
              <a:rPr lang="en-US" altLang="ja-JP" sz="2000" dirty="0" err="1"/>
              <a:t>int</a:t>
            </a:r>
            <a:r>
              <a:rPr lang="en-US" altLang="ja-JP" sz="2000" dirty="0"/>
              <a:t> c;</a:t>
            </a:r>
          </a:p>
          <a:p>
            <a:r>
              <a:rPr lang="en-US" altLang="ja-JP" sz="2000" dirty="0"/>
              <a:t>  while (1) {</a:t>
            </a:r>
          </a:p>
          <a:p>
            <a:r>
              <a:rPr lang="en-US" altLang="ja-JP" sz="2000" dirty="0"/>
              <a:t>    </a:t>
            </a:r>
            <a:r>
              <a:rPr lang="en-US" altLang="ja-JP" sz="2000" dirty="0" err="1"/>
              <a:t>printf</a:t>
            </a:r>
            <a:r>
              <a:rPr lang="en-US" altLang="ja-JP" sz="2000" dirty="0"/>
              <a:t> ("</a:t>
            </a:r>
            <a:r>
              <a:rPr lang="ja-JP" altLang="en-US" sz="2000" dirty="0"/>
              <a:t>整数を一つ入力してください</a:t>
            </a:r>
            <a:r>
              <a:rPr lang="en-US" altLang="ja-JP" sz="2000" dirty="0"/>
              <a:t>: ");</a:t>
            </a:r>
          </a:p>
          <a:p>
            <a:r>
              <a:rPr lang="en-US" altLang="ja-JP" sz="2000" dirty="0"/>
              <a:t>    </a:t>
            </a:r>
            <a:r>
              <a:rPr lang="en-US" altLang="ja-JP" sz="2000" dirty="0" err="1"/>
              <a:t>scanf</a:t>
            </a:r>
            <a:r>
              <a:rPr lang="en-US" altLang="ja-JP" sz="2000" dirty="0"/>
              <a:t> ("%d", &amp;a);</a:t>
            </a:r>
          </a:p>
          <a:p>
            <a:r>
              <a:rPr lang="en-US" altLang="ja-JP" sz="2000" dirty="0"/>
              <a:t>    </a:t>
            </a:r>
            <a:r>
              <a:rPr lang="en-US" altLang="ja-JP" sz="2000" dirty="0" err="1"/>
              <a:t>printf</a:t>
            </a:r>
            <a:r>
              <a:rPr lang="en-US" altLang="ja-JP" sz="2000" dirty="0"/>
              <a:t> ("</a:t>
            </a:r>
            <a:r>
              <a:rPr lang="ja-JP" altLang="en-US" sz="2000" dirty="0"/>
              <a:t>整数をもう一つ入力してください</a:t>
            </a:r>
            <a:r>
              <a:rPr lang="en-US" altLang="ja-JP" sz="2000" dirty="0"/>
              <a:t>: ");</a:t>
            </a:r>
          </a:p>
          <a:p>
            <a:r>
              <a:rPr lang="en-US" altLang="ja-JP" sz="2000" dirty="0"/>
              <a:t>    </a:t>
            </a:r>
            <a:r>
              <a:rPr lang="en-US" altLang="ja-JP" sz="2000" dirty="0" err="1"/>
              <a:t>scanf</a:t>
            </a:r>
            <a:r>
              <a:rPr lang="en-US" altLang="ja-JP" sz="2000" dirty="0"/>
              <a:t> ("%d", &amp;b);</a:t>
            </a:r>
          </a:p>
          <a:p>
            <a:r>
              <a:rPr lang="en-US" altLang="ja-JP" sz="2000" dirty="0"/>
              <a:t>    </a:t>
            </a:r>
            <a:r>
              <a:rPr lang="en-US" altLang="ja-JP" sz="2000" dirty="0" err="1"/>
              <a:t>printf</a:t>
            </a:r>
            <a:r>
              <a:rPr lang="en-US" altLang="ja-JP" sz="2000" dirty="0"/>
              <a:t> ("%d + %d = %d\n", a, b, </a:t>
            </a:r>
            <a:r>
              <a:rPr lang="en-US" altLang="ja-JP" sz="2000" dirty="0" err="1"/>
              <a:t>a+b</a:t>
            </a:r>
            <a:r>
              <a:rPr lang="en-US" altLang="ja-JP" sz="2000" dirty="0"/>
              <a:t>);</a:t>
            </a:r>
          </a:p>
          <a:p>
            <a:r>
              <a:rPr lang="en-US" altLang="ja-JP" sz="2000" dirty="0"/>
              <a:t>    </a:t>
            </a:r>
            <a:r>
              <a:rPr lang="en-US" altLang="ja-JP" sz="2000" dirty="0" err="1"/>
              <a:t>printf</a:t>
            </a:r>
            <a:r>
              <a:rPr lang="en-US" altLang="ja-JP" sz="2000" dirty="0"/>
              <a:t> ("</a:t>
            </a:r>
            <a:r>
              <a:rPr lang="ja-JP" altLang="en-US" sz="2000" dirty="0"/>
              <a:t>続ける場合は</a:t>
            </a:r>
            <a:r>
              <a:rPr lang="en-US" altLang="ja-JP" sz="2000" dirty="0"/>
              <a:t>1</a:t>
            </a:r>
            <a:r>
              <a:rPr lang="ja-JP" altLang="en-US" sz="2000" dirty="0"/>
              <a:t>を、終了する場合は</a:t>
            </a:r>
            <a:r>
              <a:rPr lang="en-US" altLang="ja-JP" sz="2000" dirty="0"/>
              <a:t>0</a:t>
            </a:r>
            <a:r>
              <a:rPr lang="ja-JP" altLang="en-US" sz="2000" dirty="0"/>
              <a:t>を入力してください</a:t>
            </a:r>
            <a:r>
              <a:rPr lang="en-US" altLang="ja-JP" sz="2000" dirty="0"/>
              <a:t>: ");</a:t>
            </a:r>
          </a:p>
          <a:p>
            <a:r>
              <a:rPr lang="en-US" altLang="ja-JP" sz="2000" dirty="0"/>
              <a:t>    </a:t>
            </a:r>
            <a:r>
              <a:rPr lang="en-US" altLang="ja-JP" sz="2000" dirty="0" err="1"/>
              <a:t>scanf</a:t>
            </a:r>
            <a:r>
              <a:rPr lang="en-US" altLang="ja-JP" sz="2000" dirty="0"/>
              <a:t> ("%d", &amp;c);</a:t>
            </a:r>
          </a:p>
          <a:p>
            <a:r>
              <a:rPr lang="en-US" altLang="ja-JP" sz="2000" dirty="0"/>
              <a:t>    if (c==0) break;</a:t>
            </a:r>
          </a:p>
          <a:p>
            <a:r>
              <a:rPr lang="en-US" altLang="ja-JP" sz="2000" dirty="0"/>
              <a:t>  }</a:t>
            </a:r>
          </a:p>
          <a:p>
            <a:r>
              <a:rPr lang="en-US" altLang="ja-JP" sz="2000" dirty="0"/>
              <a:t>  return 0;</a:t>
            </a:r>
          </a:p>
          <a:p>
            <a:r>
              <a:rPr lang="en-US" altLang="ja-JP" sz="2000" dirty="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74848" y="397142"/>
            <a:ext cx="8229600" cy="654032"/>
          </a:xfrm>
        </p:spPr>
        <p:txBody>
          <a:bodyPr>
            <a:normAutofit/>
          </a:bodyPr>
          <a:lstStyle/>
          <a:p>
            <a:r>
              <a:rPr lang="ja-JP" altLang="en-US" sz="3600" dirty="0"/>
              <a:t>参考課題２</a:t>
            </a:r>
            <a:endParaRPr kumimoji="1" lang="ja-JP" altLang="en-US" sz="3600" dirty="0"/>
          </a:p>
        </p:txBody>
      </p:sp>
      <p:sp>
        <p:nvSpPr>
          <p:cNvPr id="4" name="テキスト ボックス 3"/>
          <p:cNvSpPr txBox="1"/>
          <p:nvPr/>
        </p:nvSpPr>
        <p:spPr>
          <a:xfrm>
            <a:off x="629250" y="1249005"/>
            <a:ext cx="7560840" cy="1200329"/>
          </a:xfrm>
          <a:prstGeom prst="rect">
            <a:avLst/>
          </a:prstGeom>
          <a:noFill/>
        </p:spPr>
        <p:txBody>
          <a:bodyPr wrap="square" rtlCol="0">
            <a:spAutoFit/>
          </a:bodyPr>
          <a:lstStyle/>
          <a:p>
            <a:r>
              <a:rPr lang="ja-JP" altLang="en-US" sz="2400" dirty="0"/>
              <a:t>キーボードから得点を入力し、負の数が入力された時に、それまでに入力された得点（負の数を含まない）の平均点を表示するプログラムを作成せよ。</a:t>
            </a:r>
          </a:p>
        </p:txBody>
      </p:sp>
      <p:sp>
        <p:nvSpPr>
          <p:cNvPr id="5" name="正方形/長方形 4"/>
          <p:cNvSpPr/>
          <p:nvPr/>
        </p:nvSpPr>
        <p:spPr>
          <a:xfrm>
            <a:off x="773266" y="2758276"/>
            <a:ext cx="5040560" cy="3046988"/>
          </a:xfrm>
          <a:prstGeom prst="rect">
            <a:avLst/>
          </a:prstGeom>
        </p:spPr>
        <p:txBody>
          <a:bodyPr wrap="square">
            <a:spAutoFit/>
          </a:bodyPr>
          <a:lstStyle/>
          <a:p>
            <a:pPr lvl="0"/>
            <a:r>
              <a:rPr lang="en-US" altLang="ja-JP" sz="2400" dirty="0">
                <a:solidFill>
                  <a:prstClr val="black"/>
                </a:solidFill>
              </a:rPr>
              <a:t>[</a:t>
            </a:r>
            <a:r>
              <a:rPr lang="ja-JP" altLang="en-US" sz="2400" dirty="0">
                <a:solidFill>
                  <a:prstClr val="black"/>
                </a:solidFill>
              </a:rPr>
              <a:t>実行例</a:t>
            </a:r>
            <a:r>
              <a:rPr lang="en-US" altLang="ja-JP" sz="2400" dirty="0">
                <a:solidFill>
                  <a:prstClr val="black"/>
                </a:solidFill>
              </a:rPr>
              <a:t>]</a:t>
            </a:r>
          </a:p>
          <a:p>
            <a:pPr lvl="0"/>
            <a:r>
              <a:rPr lang="en-US" altLang="ja-JP" sz="2400" dirty="0">
                <a:solidFill>
                  <a:prstClr val="black"/>
                </a:solidFill>
              </a:rPr>
              <a:t>$ ./</a:t>
            </a:r>
            <a:r>
              <a:rPr lang="en-US" altLang="ja-JP" sz="2400" dirty="0" err="1">
                <a:solidFill>
                  <a:prstClr val="black"/>
                </a:solidFill>
              </a:rPr>
              <a:t>a.out</a:t>
            </a:r>
            <a:endParaRPr lang="en-US" altLang="ja-JP" sz="2400" dirty="0">
              <a:solidFill>
                <a:prstClr val="black"/>
              </a:solidFill>
            </a:endParaRPr>
          </a:p>
          <a:p>
            <a:pPr lvl="0"/>
            <a:r>
              <a:rPr lang="ja-JP" altLang="en-US" sz="2400" dirty="0">
                <a:solidFill>
                  <a:prstClr val="black"/>
                </a:solidFill>
              </a:rPr>
              <a:t>得点を入力して下さい</a:t>
            </a:r>
            <a:r>
              <a:rPr lang="en-US" altLang="ja-JP" sz="2400" dirty="0">
                <a:solidFill>
                  <a:prstClr val="black"/>
                </a:solidFill>
              </a:rPr>
              <a:t>: </a:t>
            </a:r>
            <a:r>
              <a:rPr lang="en-US" altLang="ja-JP" sz="2400" dirty="0">
                <a:solidFill>
                  <a:srgbClr val="FF0000"/>
                </a:solidFill>
              </a:rPr>
              <a:t>30</a:t>
            </a:r>
          </a:p>
          <a:p>
            <a:pPr lvl="0"/>
            <a:r>
              <a:rPr lang="ja-JP" altLang="en-US" sz="2400" dirty="0">
                <a:solidFill>
                  <a:prstClr val="black"/>
                </a:solidFill>
              </a:rPr>
              <a:t>得点を入力して下さい</a:t>
            </a:r>
            <a:r>
              <a:rPr lang="en-US" altLang="ja-JP" sz="2400" dirty="0">
                <a:solidFill>
                  <a:prstClr val="black"/>
                </a:solidFill>
              </a:rPr>
              <a:t>: </a:t>
            </a:r>
            <a:r>
              <a:rPr lang="en-US" altLang="ja-JP" sz="2400" dirty="0">
                <a:solidFill>
                  <a:srgbClr val="FF0000"/>
                </a:solidFill>
              </a:rPr>
              <a:t>60</a:t>
            </a:r>
          </a:p>
          <a:p>
            <a:pPr lvl="0"/>
            <a:r>
              <a:rPr lang="ja-JP" altLang="en-US" sz="2400" dirty="0">
                <a:solidFill>
                  <a:prstClr val="black"/>
                </a:solidFill>
              </a:rPr>
              <a:t>得点を入力して下さい</a:t>
            </a:r>
            <a:r>
              <a:rPr lang="en-US" altLang="ja-JP" sz="2400" dirty="0">
                <a:solidFill>
                  <a:prstClr val="black"/>
                </a:solidFill>
              </a:rPr>
              <a:t>: </a:t>
            </a:r>
            <a:r>
              <a:rPr lang="en-US" altLang="ja-JP" sz="2400" dirty="0">
                <a:solidFill>
                  <a:srgbClr val="FF0000"/>
                </a:solidFill>
              </a:rPr>
              <a:t>65</a:t>
            </a:r>
          </a:p>
          <a:p>
            <a:pPr lvl="0"/>
            <a:r>
              <a:rPr lang="ja-JP" altLang="en-US" sz="2400" dirty="0">
                <a:solidFill>
                  <a:prstClr val="black"/>
                </a:solidFill>
              </a:rPr>
              <a:t>得点を入力して下さい</a:t>
            </a:r>
            <a:r>
              <a:rPr lang="en-US" altLang="ja-JP" sz="2400" dirty="0">
                <a:solidFill>
                  <a:prstClr val="black"/>
                </a:solidFill>
              </a:rPr>
              <a:t>: </a:t>
            </a:r>
            <a:r>
              <a:rPr lang="en-US" altLang="ja-JP" sz="2400" dirty="0">
                <a:solidFill>
                  <a:srgbClr val="FF0000"/>
                </a:solidFill>
              </a:rPr>
              <a:t>-1</a:t>
            </a:r>
          </a:p>
          <a:p>
            <a:pPr lvl="0"/>
            <a:r>
              <a:rPr lang="ja-JP" altLang="en-US" sz="2400" dirty="0">
                <a:solidFill>
                  <a:prstClr val="black"/>
                </a:solidFill>
              </a:rPr>
              <a:t>平均点は</a:t>
            </a:r>
            <a:r>
              <a:rPr lang="en-US" altLang="ja-JP" sz="2400" dirty="0">
                <a:solidFill>
                  <a:prstClr val="black"/>
                </a:solidFill>
              </a:rPr>
              <a:t>51.666667</a:t>
            </a:r>
            <a:r>
              <a:rPr lang="ja-JP" altLang="en-US" sz="2400" dirty="0">
                <a:solidFill>
                  <a:prstClr val="black"/>
                </a:solidFill>
              </a:rPr>
              <a:t>点です。</a:t>
            </a:r>
          </a:p>
          <a:p>
            <a:pPr lvl="0"/>
            <a:r>
              <a:rPr lang="en-US" altLang="ja-JP" sz="2400" dirty="0">
                <a:solidFill>
                  <a:prstClr val="black"/>
                </a:solidFill>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74638"/>
            <a:ext cx="8229600" cy="706090"/>
          </a:xfrm>
        </p:spPr>
        <p:txBody>
          <a:bodyPr>
            <a:normAutofit fontScale="90000"/>
          </a:bodyPr>
          <a:lstStyle/>
          <a:p>
            <a:r>
              <a:rPr lang="ja-JP" altLang="en-US" dirty="0"/>
              <a:t>参考課題２ 解答例</a:t>
            </a:r>
            <a:endParaRPr kumimoji="1" lang="ja-JP" altLang="en-US" dirty="0"/>
          </a:p>
        </p:txBody>
      </p:sp>
      <p:sp>
        <p:nvSpPr>
          <p:cNvPr id="4" name="正方形/長方形 3"/>
          <p:cNvSpPr/>
          <p:nvPr/>
        </p:nvSpPr>
        <p:spPr>
          <a:xfrm>
            <a:off x="1403648" y="1200809"/>
            <a:ext cx="6048672" cy="5324535"/>
          </a:xfrm>
          <a:prstGeom prst="rect">
            <a:avLst/>
          </a:prstGeom>
          <a:ln>
            <a:solidFill>
              <a:schemeClr val="tx1"/>
            </a:solidFill>
          </a:ln>
        </p:spPr>
        <p:txBody>
          <a:bodyPr wrap="square">
            <a:spAutoFit/>
          </a:bodyPr>
          <a:lstStyle/>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main (void) {</a:t>
            </a:r>
          </a:p>
          <a:p>
            <a:r>
              <a:rPr lang="en-US" altLang="ja-JP" sz="2000" dirty="0"/>
              <a:t>  </a:t>
            </a:r>
            <a:r>
              <a:rPr lang="en-US" altLang="ja-JP" sz="2000" dirty="0" err="1"/>
              <a:t>int</a:t>
            </a:r>
            <a:r>
              <a:rPr lang="en-US" altLang="ja-JP" sz="2000" dirty="0"/>
              <a:t> x;</a:t>
            </a:r>
          </a:p>
          <a:p>
            <a:r>
              <a:rPr lang="en-US" altLang="ja-JP" sz="2000" dirty="0"/>
              <a:t>  </a:t>
            </a:r>
            <a:r>
              <a:rPr lang="en-US" altLang="ja-JP" sz="2000" dirty="0" err="1"/>
              <a:t>int</a:t>
            </a:r>
            <a:r>
              <a:rPr lang="en-US" altLang="ja-JP" sz="2000" dirty="0"/>
              <a:t> sum;</a:t>
            </a:r>
          </a:p>
          <a:p>
            <a:r>
              <a:rPr lang="en-US" altLang="ja-JP" sz="2000" dirty="0"/>
              <a:t>  </a:t>
            </a:r>
            <a:r>
              <a:rPr lang="en-US" altLang="ja-JP" sz="2000" dirty="0" err="1"/>
              <a:t>int</a:t>
            </a:r>
            <a:r>
              <a:rPr lang="en-US" altLang="ja-JP" sz="2000" dirty="0"/>
              <a:t> n;</a:t>
            </a:r>
          </a:p>
          <a:p>
            <a:r>
              <a:rPr lang="en-US" altLang="ja-JP" sz="2000" dirty="0"/>
              <a:t>  sum = 0;</a:t>
            </a:r>
          </a:p>
          <a:p>
            <a:r>
              <a:rPr lang="en-US" altLang="ja-JP" sz="2000" dirty="0"/>
              <a:t>  n = 0;</a:t>
            </a:r>
          </a:p>
          <a:p>
            <a:r>
              <a:rPr lang="en-US" altLang="ja-JP" sz="2000" dirty="0"/>
              <a:t>  while (1) {</a:t>
            </a:r>
          </a:p>
          <a:p>
            <a:r>
              <a:rPr lang="en-US" altLang="ja-JP" sz="2000" dirty="0"/>
              <a:t>    </a:t>
            </a:r>
            <a:r>
              <a:rPr lang="en-US" altLang="ja-JP" sz="2000" dirty="0" err="1"/>
              <a:t>printf</a:t>
            </a:r>
            <a:r>
              <a:rPr lang="en-US" altLang="ja-JP" sz="2000" dirty="0"/>
              <a:t> ("</a:t>
            </a:r>
            <a:r>
              <a:rPr lang="ja-JP" altLang="en-US" sz="2000" dirty="0"/>
              <a:t>得点を入力して下さい</a:t>
            </a:r>
            <a:r>
              <a:rPr lang="en-US" altLang="ja-JP" sz="2000" dirty="0"/>
              <a:t>: ");</a:t>
            </a:r>
          </a:p>
          <a:p>
            <a:r>
              <a:rPr lang="en-US" altLang="ja-JP" sz="2000" dirty="0"/>
              <a:t>    </a:t>
            </a:r>
            <a:r>
              <a:rPr lang="en-US" altLang="ja-JP" sz="2000" dirty="0" err="1"/>
              <a:t>scanf</a:t>
            </a:r>
            <a:r>
              <a:rPr lang="en-US" altLang="ja-JP" sz="2000" dirty="0"/>
              <a:t> ("%d", &amp;x);</a:t>
            </a:r>
          </a:p>
          <a:p>
            <a:r>
              <a:rPr lang="en-US" altLang="ja-JP" sz="2000" dirty="0"/>
              <a:t>    if (x&lt;0) break;</a:t>
            </a:r>
          </a:p>
          <a:p>
            <a:r>
              <a:rPr lang="en-US" altLang="ja-JP" sz="2000" dirty="0"/>
              <a:t>    sum = sum + x;</a:t>
            </a:r>
          </a:p>
          <a:p>
            <a:r>
              <a:rPr lang="en-US" altLang="ja-JP" sz="2000" dirty="0"/>
              <a:t>    n = n + 1;</a:t>
            </a:r>
          </a:p>
          <a:p>
            <a:r>
              <a:rPr lang="en-US" altLang="ja-JP" sz="2000" dirty="0"/>
              <a:t>  }</a:t>
            </a:r>
          </a:p>
          <a:p>
            <a:r>
              <a:rPr lang="en-US" altLang="ja-JP" sz="2000" dirty="0"/>
              <a:t>  </a:t>
            </a:r>
            <a:r>
              <a:rPr lang="en-US" altLang="ja-JP" sz="2000" dirty="0" err="1"/>
              <a:t>printf</a:t>
            </a:r>
            <a:r>
              <a:rPr lang="en-US" altLang="ja-JP" sz="2000" dirty="0"/>
              <a:t> ("</a:t>
            </a:r>
            <a:r>
              <a:rPr lang="ja-JP" altLang="en-US" sz="2000" dirty="0"/>
              <a:t>平均点は</a:t>
            </a:r>
            <a:r>
              <a:rPr lang="en-US" altLang="ja-JP" sz="2000" dirty="0"/>
              <a:t>%f</a:t>
            </a:r>
            <a:r>
              <a:rPr lang="ja-JP" altLang="en-US" sz="2000" dirty="0"/>
              <a:t>点です。</a:t>
            </a:r>
            <a:r>
              <a:rPr lang="en-US" altLang="ja-JP" sz="2000" dirty="0"/>
              <a:t>\n", (double)sum/n);</a:t>
            </a:r>
          </a:p>
          <a:p>
            <a:r>
              <a:rPr lang="en-US" altLang="ja-JP" sz="2000" dirty="0"/>
              <a:t>  return 0;</a:t>
            </a:r>
          </a:p>
          <a:p>
            <a:r>
              <a:rPr lang="en-US" altLang="ja-JP" sz="2000" dirty="0"/>
              <a:t>}</a:t>
            </a:r>
          </a:p>
        </p:txBody>
      </p:sp>
    </p:spTree>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763</TotalTime>
  <Words>3571</Words>
  <Application>Microsoft Macintosh PowerPoint</Application>
  <PresentationFormat>画面に合わせる (4:3)</PresentationFormat>
  <Paragraphs>371</Paragraphs>
  <Slides>32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32</vt:i4>
      </vt:variant>
    </vt:vector>
  </HeadingPairs>
  <TitlesOfParts>
    <vt:vector size="37" baseType="lpstr">
      <vt:lpstr>ＭＳ Ｐゴシック</vt:lpstr>
      <vt:lpstr>Arial</vt:lpstr>
      <vt:lpstr>Calibri</vt:lpstr>
      <vt:lpstr>Wingdings</vt:lpstr>
      <vt:lpstr>ホワイト</vt:lpstr>
      <vt:lpstr>プログラミング入門２ 第３回 式文 代入式 論理演算子 break文、continue文</vt:lpstr>
      <vt:lpstr>今日の内容</vt:lpstr>
      <vt:lpstr>式文（教科書p. 29, p. 101）</vt:lpstr>
      <vt:lpstr>式文の構文２： 空文（教科書p. 101）</vt:lpstr>
      <vt:lpstr>これまでに出てきた式文の例</vt:lpstr>
      <vt:lpstr>代入式（教科書 p. 29）</vt:lpstr>
      <vt:lpstr>代入式がネストされたプログラム例１</vt:lpstr>
      <vt:lpstr>代入式がネストされたプログラム例２ （打ち込んで確認）</vt:lpstr>
      <vt:lpstr>よくある間違い（教科書 p. 65）</vt:lpstr>
      <vt:lpstr>論理AND演算子 &amp;&amp;</vt:lpstr>
      <vt:lpstr>論理AND演算子 &amp;&amp; （教科書 p. 62）</vt:lpstr>
      <vt:lpstr>論理AND式（教科書 p. 62）</vt:lpstr>
      <vt:lpstr>論理AND式の評価に関する確認 （打ち込んで確認）</vt:lpstr>
      <vt:lpstr>論理OR式（教科書 p. 63）</vt:lpstr>
      <vt:lpstr>論理OR演算子||を使った例</vt:lpstr>
      <vt:lpstr>論理演算子の優先順位 （教科書 p. 221）</vt:lpstr>
      <vt:lpstr>&amp;&amp;と||の優先順位を示す例</vt:lpstr>
      <vt:lpstr>論理否定演算子!（教科書 p. 77）</vt:lpstr>
      <vt:lpstr>否定演算子を使った例</vt:lpstr>
      <vt:lpstr>ループの脱出(goto文による) （打ち込んで確認）</vt:lpstr>
      <vt:lpstr>ループの脱出（break文による） （教科書 p. 93, p. 103）（打ち込んで確認）</vt:lpstr>
      <vt:lpstr>ループの残りの処理のスキップ (goto文による)（打ち込んで確認）</vt:lpstr>
      <vt:lpstr>ループの残りの処理のスキップ (continue文による) （教科書 p. 93, p. 103） （打ち込んで確認）</vt:lpstr>
      <vt:lpstr>基本課題１</vt:lpstr>
      <vt:lpstr>基本課題２</vt:lpstr>
      <vt:lpstr>発展課題１</vt:lpstr>
      <vt:lpstr>発展課題２</vt:lpstr>
      <vt:lpstr>発展課題３</vt:lpstr>
      <vt:lpstr>参考課題１</vt:lpstr>
      <vt:lpstr>参考課題１ 解答例</vt:lpstr>
      <vt:lpstr>参考課題２</vt:lpstr>
      <vt:lpstr>参考課題２ 解答例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第４回</dc:title>
  <dc:creator>sasano</dc:creator>
  <cp:lastModifiedBy>Isao Sasano</cp:lastModifiedBy>
  <cp:revision>546</cp:revision>
  <dcterms:created xsi:type="dcterms:W3CDTF">2009-10-04T13:06:39Z</dcterms:created>
  <dcterms:modified xsi:type="dcterms:W3CDTF">2026-09-28T12:25:58Z</dcterms:modified>
</cp:coreProperties>
</file>