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5" r:id="rId2"/>
    <p:sldId id="257" r:id="rId3"/>
    <p:sldId id="263" r:id="rId4"/>
    <p:sldId id="265" r:id="rId5"/>
    <p:sldId id="266" r:id="rId6"/>
    <p:sldId id="267" r:id="rId7"/>
    <p:sldId id="268" r:id="rId8"/>
    <p:sldId id="269" r:id="rId9"/>
    <p:sldId id="270" r:id="rId10"/>
    <p:sldId id="271" r:id="rId11"/>
    <p:sldId id="272" r:id="rId12"/>
    <p:sldId id="273" r:id="rId13"/>
    <p:sldId id="274" r:id="rId14"/>
    <p:sldId id="275" r:id="rId15"/>
    <p:sldId id="276" r:id="rId16"/>
    <p:sldId id="258" r:id="rId17"/>
    <p:sldId id="277" r:id="rId18"/>
    <p:sldId id="282" r:id="rId19"/>
    <p:sldId id="278" r:id="rId20"/>
    <p:sldId id="279" r:id="rId21"/>
    <p:sldId id="286" r:id="rId22"/>
    <p:sldId id="281" r:id="rId23"/>
    <p:sldId id="283" r:id="rId24"/>
    <p:sldId id="287" r:id="rId25"/>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clrMode="bw"/>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19"/>
    <p:restoredTop sz="94762"/>
  </p:normalViewPr>
  <p:slideViewPr>
    <p:cSldViewPr snapToGrid="0" snapToObjects="1">
      <p:cViewPr varScale="1">
        <p:scale>
          <a:sx n="121" d="100"/>
          <a:sy n="121" d="100"/>
        </p:scale>
        <p:origin x="1744"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01AC0B91-4105-FC41-AF23-562AED5B73ED}" type="datetimeFigureOut">
              <a:rPr kumimoji="1" lang="ja-JP" altLang="en-US" smtClean="0"/>
              <a:t>2026/1/16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8B42233-1190-AC4A-A979-7F14CBD0119A}" type="slidenum">
              <a:rPr kumimoji="1" lang="ja-JP" altLang="en-US" smtClean="0"/>
              <a:t>‹#›</a:t>
            </a:fld>
            <a:endParaRPr kumimoji="1" lang="ja-JP" altLang="en-US"/>
          </a:p>
        </p:txBody>
      </p:sp>
    </p:spTree>
    <p:extLst>
      <p:ext uri="{BB962C8B-B14F-4D97-AF65-F5344CB8AC3E}">
        <p14:creationId xmlns:p14="http://schemas.microsoft.com/office/powerpoint/2010/main" val="3262265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1AC0B91-4105-FC41-AF23-562AED5B73ED}" type="datetimeFigureOut">
              <a:rPr kumimoji="1" lang="ja-JP" altLang="en-US" smtClean="0"/>
              <a:t>2026/1/16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8B42233-1190-AC4A-A979-7F14CBD0119A}" type="slidenum">
              <a:rPr kumimoji="1" lang="ja-JP" altLang="en-US" smtClean="0"/>
              <a:t>‹#›</a:t>
            </a:fld>
            <a:endParaRPr kumimoji="1" lang="ja-JP" altLang="en-US"/>
          </a:p>
        </p:txBody>
      </p:sp>
    </p:spTree>
    <p:extLst>
      <p:ext uri="{BB962C8B-B14F-4D97-AF65-F5344CB8AC3E}">
        <p14:creationId xmlns:p14="http://schemas.microsoft.com/office/powerpoint/2010/main" val="301323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01AC0B91-4105-FC41-AF23-562AED5B73ED}" type="datetimeFigureOut">
              <a:rPr kumimoji="1" lang="ja-JP" altLang="en-US" smtClean="0"/>
              <a:t>2026/1/16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8B42233-1190-AC4A-A979-7F14CBD0119A}" type="slidenum">
              <a:rPr kumimoji="1" lang="ja-JP" altLang="en-US" smtClean="0"/>
              <a:t>‹#›</a:t>
            </a:fld>
            <a:endParaRPr kumimoji="1" lang="ja-JP" altLang="en-US"/>
          </a:p>
        </p:txBody>
      </p:sp>
    </p:spTree>
    <p:extLst>
      <p:ext uri="{BB962C8B-B14F-4D97-AF65-F5344CB8AC3E}">
        <p14:creationId xmlns:p14="http://schemas.microsoft.com/office/powerpoint/2010/main" val="1670499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1AC0B91-4105-FC41-AF23-562AED5B73ED}" type="datetimeFigureOut">
              <a:rPr kumimoji="1" lang="ja-JP" altLang="en-US" smtClean="0"/>
              <a:t>2026/1/16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8B42233-1190-AC4A-A979-7F14CBD0119A}" type="slidenum">
              <a:rPr kumimoji="1" lang="ja-JP" altLang="en-US" smtClean="0"/>
              <a:t>‹#›</a:t>
            </a:fld>
            <a:endParaRPr kumimoji="1" lang="ja-JP" altLang="en-US"/>
          </a:p>
        </p:txBody>
      </p:sp>
    </p:spTree>
    <p:extLst>
      <p:ext uri="{BB962C8B-B14F-4D97-AF65-F5344CB8AC3E}">
        <p14:creationId xmlns:p14="http://schemas.microsoft.com/office/powerpoint/2010/main" val="4006450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01AC0B91-4105-FC41-AF23-562AED5B73ED}" type="datetimeFigureOut">
              <a:rPr kumimoji="1" lang="ja-JP" altLang="en-US" smtClean="0"/>
              <a:t>2026/1/16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C8B42233-1190-AC4A-A979-7F14CBD0119A}" type="slidenum">
              <a:rPr kumimoji="1" lang="ja-JP" altLang="en-US" smtClean="0"/>
              <a:t>‹#›</a:t>
            </a:fld>
            <a:endParaRPr kumimoji="1" lang="ja-JP" altLang="en-US"/>
          </a:p>
        </p:txBody>
      </p:sp>
    </p:spTree>
    <p:extLst>
      <p:ext uri="{BB962C8B-B14F-4D97-AF65-F5344CB8AC3E}">
        <p14:creationId xmlns:p14="http://schemas.microsoft.com/office/powerpoint/2010/main" val="748843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01AC0B91-4105-FC41-AF23-562AED5B73ED}" type="datetimeFigureOut">
              <a:rPr kumimoji="1" lang="ja-JP" altLang="en-US" smtClean="0"/>
              <a:t>2026/1/16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C8B42233-1190-AC4A-A979-7F14CBD0119A}" type="slidenum">
              <a:rPr kumimoji="1" lang="ja-JP" altLang="en-US" smtClean="0"/>
              <a:t>‹#›</a:t>
            </a:fld>
            <a:endParaRPr kumimoji="1" lang="ja-JP" altLang="en-US"/>
          </a:p>
        </p:txBody>
      </p:sp>
    </p:spTree>
    <p:extLst>
      <p:ext uri="{BB962C8B-B14F-4D97-AF65-F5344CB8AC3E}">
        <p14:creationId xmlns:p14="http://schemas.microsoft.com/office/powerpoint/2010/main" val="3152637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1AC0B91-4105-FC41-AF23-562AED5B73ED}" type="datetimeFigureOut">
              <a:rPr kumimoji="1" lang="ja-JP" altLang="en-US" smtClean="0"/>
              <a:t>2026/1/16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C8B42233-1190-AC4A-A979-7F14CBD0119A}" type="slidenum">
              <a:rPr kumimoji="1" lang="ja-JP" altLang="en-US" smtClean="0"/>
              <a:t>‹#›</a:t>
            </a:fld>
            <a:endParaRPr kumimoji="1" lang="ja-JP" altLang="en-US"/>
          </a:p>
        </p:txBody>
      </p:sp>
    </p:spTree>
    <p:extLst>
      <p:ext uri="{BB962C8B-B14F-4D97-AF65-F5344CB8AC3E}">
        <p14:creationId xmlns:p14="http://schemas.microsoft.com/office/powerpoint/2010/main" val="1088008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1AC0B91-4105-FC41-AF23-562AED5B73ED}" type="datetimeFigureOut">
              <a:rPr kumimoji="1" lang="ja-JP" altLang="en-US" smtClean="0"/>
              <a:t>2026/1/16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8B42233-1190-AC4A-A979-7F14CBD0119A}" type="slidenum">
              <a:rPr kumimoji="1" lang="ja-JP" altLang="en-US" smtClean="0"/>
              <a:t>‹#›</a:t>
            </a:fld>
            <a:endParaRPr kumimoji="1" lang="ja-JP" altLang="en-US"/>
          </a:p>
        </p:txBody>
      </p:sp>
    </p:spTree>
    <p:extLst>
      <p:ext uri="{BB962C8B-B14F-4D97-AF65-F5344CB8AC3E}">
        <p14:creationId xmlns:p14="http://schemas.microsoft.com/office/powerpoint/2010/main" val="19931162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1AC0B91-4105-FC41-AF23-562AED5B73ED}" type="datetimeFigureOut">
              <a:rPr kumimoji="1" lang="ja-JP" altLang="en-US" smtClean="0"/>
              <a:t>2026/1/16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8B42233-1190-AC4A-A979-7F14CBD0119A}" type="slidenum">
              <a:rPr kumimoji="1" lang="ja-JP" altLang="en-US" smtClean="0"/>
              <a:t>‹#›</a:t>
            </a:fld>
            <a:endParaRPr kumimoji="1" lang="ja-JP" altLang="en-US"/>
          </a:p>
        </p:txBody>
      </p:sp>
    </p:spTree>
    <p:extLst>
      <p:ext uri="{BB962C8B-B14F-4D97-AF65-F5344CB8AC3E}">
        <p14:creationId xmlns:p14="http://schemas.microsoft.com/office/powerpoint/2010/main" val="21981735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1AC0B91-4105-FC41-AF23-562AED5B73ED}" type="datetimeFigureOut">
              <a:rPr kumimoji="1" lang="ja-JP" altLang="en-US" smtClean="0"/>
              <a:t>2026/1/16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8B42233-1190-AC4A-A979-7F14CBD0119A}" type="slidenum">
              <a:rPr kumimoji="1" lang="ja-JP" altLang="en-US" smtClean="0"/>
              <a:t>‹#›</a:t>
            </a:fld>
            <a:endParaRPr kumimoji="1" lang="ja-JP" altLang="en-US"/>
          </a:p>
        </p:txBody>
      </p:sp>
    </p:spTree>
    <p:extLst>
      <p:ext uri="{BB962C8B-B14F-4D97-AF65-F5344CB8AC3E}">
        <p14:creationId xmlns:p14="http://schemas.microsoft.com/office/powerpoint/2010/main" val="2911422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1AC0B91-4105-FC41-AF23-562AED5B73ED}" type="datetimeFigureOut">
              <a:rPr kumimoji="1" lang="ja-JP" altLang="en-US" smtClean="0"/>
              <a:t>2026/1/16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8B42233-1190-AC4A-A979-7F14CBD0119A}" type="slidenum">
              <a:rPr kumimoji="1" lang="ja-JP" altLang="en-US" smtClean="0"/>
              <a:t>‹#›</a:t>
            </a:fld>
            <a:endParaRPr kumimoji="1" lang="ja-JP" altLang="en-US"/>
          </a:p>
        </p:txBody>
      </p:sp>
    </p:spTree>
    <p:extLst>
      <p:ext uri="{BB962C8B-B14F-4D97-AF65-F5344CB8AC3E}">
        <p14:creationId xmlns:p14="http://schemas.microsoft.com/office/powerpoint/2010/main" val="3631471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AC0B91-4105-FC41-AF23-562AED5B73ED}" type="datetimeFigureOut">
              <a:rPr kumimoji="1" lang="ja-JP" altLang="en-US" smtClean="0"/>
              <a:t>2026/1/16</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B42233-1190-AC4A-A979-7F14CBD0119A}" type="slidenum">
              <a:rPr kumimoji="1" lang="ja-JP" altLang="en-US" smtClean="0"/>
              <a:t>‹#›</a:t>
            </a:fld>
            <a:endParaRPr kumimoji="1" lang="ja-JP" altLang="en-US"/>
          </a:p>
        </p:txBody>
      </p:sp>
    </p:spTree>
    <p:extLst>
      <p:ext uri="{BB962C8B-B14F-4D97-AF65-F5344CB8AC3E}">
        <p14:creationId xmlns:p14="http://schemas.microsoft.com/office/powerpoint/2010/main" val="12506024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image" Target="../media/image2.emf"/><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11560" y="1628800"/>
            <a:ext cx="7992888" cy="2160240"/>
          </a:xfrm>
        </p:spPr>
        <p:txBody>
          <a:bodyPr>
            <a:normAutofit/>
          </a:bodyPr>
          <a:lstStyle/>
          <a:p>
            <a:r>
              <a:rPr lang="en-US" altLang="ja-JP" sz="3600" dirty="0"/>
              <a:t>Foundations for programming languages </a:t>
            </a:r>
            <a:br>
              <a:rPr lang="en-US" altLang="ja-JP" sz="3600" dirty="0"/>
            </a:br>
            <a:r>
              <a:rPr lang="en-US" altLang="ja-JP" sz="3600" dirty="0"/>
              <a:t>11: Logic programming</a:t>
            </a:r>
            <a:endParaRPr kumimoji="1" lang="ja-JP" altLang="en-US" sz="2800" dirty="0"/>
          </a:p>
        </p:txBody>
      </p:sp>
      <p:sp>
        <p:nvSpPr>
          <p:cNvPr id="6" name="サブタイトル 2"/>
          <p:cNvSpPr>
            <a:spLocks noGrp="1"/>
          </p:cNvSpPr>
          <p:nvPr>
            <p:ph type="subTitle" idx="1"/>
          </p:nvPr>
        </p:nvSpPr>
        <p:spPr>
          <a:xfrm>
            <a:off x="3059832" y="5733256"/>
            <a:ext cx="2880320" cy="576064"/>
          </a:xfrm>
        </p:spPr>
        <p:txBody>
          <a:bodyPr>
            <a:normAutofit lnSpcReduction="10000"/>
          </a:bodyPr>
          <a:lstStyle/>
          <a:p>
            <a:r>
              <a:rPr kumimoji="1" lang="en-US" altLang="ja-JP" dirty="0">
                <a:solidFill>
                  <a:schemeClr val="tx1"/>
                </a:solidFill>
              </a:rPr>
              <a:t>Isao Sasano</a:t>
            </a:r>
            <a:endParaRPr kumimoji="1" lang="ja-JP" altLang="en-US" dirty="0">
              <a:solidFill>
                <a:schemeClr val="tx1"/>
              </a:solidFill>
            </a:endParaRPr>
          </a:p>
        </p:txBody>
      </p:sp>
      <p:sp>
        <p:nvSpPr>
          <p:cNvPr id="7" name="テキスト ボックス 6"/>
          <p:cNvSpPr txBox="1"/>
          <p:nvPr/>
        </p:nvSpPr>
        <p:spPr>
          <a:xfrm>
            <a:off x="755576" y="4365104"/>
            <a:ext cx="7776863" cy="1077218"/>
          </a:xfrm>
          <a:prstGeom prst="rect">
            <a:avLst/>
          </a:prstGeom>
          <a:noFill/>
        </p:spPr>
        <p:txBody>
          <a:bodyPr wrap="square" rtlCol="0">
            <a:spAutoFit/>
          </a:bodyPr>
          <a:lstStyle/>
          <a:p>
            <a:pPr algn="ctr"/>
            <a:r>
              <a:rPr kumimoji="1" lang="en-US" altLang="ja-JP" sz="3200" b="0" dirty="0"/>
              <a:t>Department of </a:t>
            </a:r>
          </a:p>
          <a:p>
            <a:pPr algn="ctr"/>
            <a:r>
              <a:rPr lang="en-US" altLang="ja-JP" sz="3200" dirty="0"/>
              <a:t>Computer</a:t>
            </a:r>
            <a:r>
              <a:rPr kumimoji="1" lang="en-US" altLang="ja-JP" sz="3200" b="0" dirty="0"/>
              <a:t> Science and </a:t>
            </a:r>
            <a:r>
              <a:rPr lang="en-US" altLang="ja-JP" sz="3200" b="0" dirty="0"/>
              <a:t>Engineering</a:t>
            </a:r>
            <a:r>
              <a:rPr kumimoji="1" lang="en-US" altLang="ja-JP" sz="3200" b="0" dirty="0"/>
              <a:t> </a:t>
            </a:r>
            <a:endParaRPr kumimoji="1" lang="ja-JP" altLang="en-US" sz="3200" b="0" dirty="0"/>
          </a:p>
        </p:txBody>
      </p:sp>
    </p:spTree>
    <p:extLst>
      <p:ext uri="{BB962C8B-B14F-4D97-AF65-F5344CB8AC3E}">
        <p14:creationId xmlns:p14="http://schemas.microsoft.com/office/powerpoint/2010/main" val="2721206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a:t>Logic programming</a:t>
            </a:r>
            <a:endParaRPr kumimoji="1" lang="ja-JP" altLang="en-US" dirty="0"/>
          </a:p>
        </p:txBody>
      </p:sp>
      <p:sp>
        <p:nvSpPr>
          <p:cNvPr id="3" name="コンテンツ プレースホルダー 2"/>
          <p:cNvSpPr>
            <a:spLocks noGrp="1"/>
          </p:cNvSpPr>
          <p:nvPr>
            <p:ph idx="1"/>
          </p:nvPr>
        </p:nvSpPr>
        <p:spPr>
          <a:xfrm>
            <a:off x="457200" y="1690920"/>
            <a:ext cx="8229600" cy="4525963"/>
          </a:xfrm>
        </p:spPr>
        <p:txBody>
          <a:bodyPr>
            <a:normAutofit fontScale="85000" lnSpcReduction="20000"/>
          </a:bodyPr>
          <a:lstStyle/>
          <a:p>
            <a:r>
              <a:rPr lang="en-US" altLang="ja-JP" dirty="0"/>
              <a:t>Originated in automated theorem proving from which logic programming took the notion of a deduction</a:t>
            </a:r>
          </a:p>
          <a:p>
            <a:pPr lvl="1"/>
            <a:r>
              <a:rPr kumimoji="1" lang="en-US" altLang="ja-JP" dirty="0"/>
              <a:t>What is new in </a:t>
            </a:r>
            <a:r>
              <a:rPr lang="en-US" altLang="ja-JP" dirty="0"/>
              <a:t>logic programming </a:t>
            </a:r>
            <a:r>
              <a:rPr kumimoji="1" lang="en-US" altLang="ja-JP" dirty="0"/>
              <a:t>is that in the process of deduction some values are computed. </a:t>
            </a:r>
          </a:p>
          <a:p>
            <a:r>
              <a:rPr lang="en-US" altLang="ja-JP" dirty="0"/>
              <a:t>Based on the syntax of first-order logic</a:t>
            </a:r>
            <a:endParaRPr lang="ja-JP" altLang="en-US" dirty="0"/>
          </a:p>
          <a:p>
            <a:r>
              <a:rPr lang="en-US" altLang="ja-JP" dirty="0"/>
              <a:t>Prolog (1973) --- firstly used for natural language processing </a:t>
            </a:r>
          </a:p>
          <a:p>
            <a:r>
              <a:rPr lang="en-US" altLang="ja-JP" dirty="0"/>
              <a:t>Robert Kowalski: “algorithm = logic + control”</a:t>
            </a:r>
          </a:p>
          <a:p>
            <a:r>
              <a:rPr lang="en-US" altLang="ja-JP" dirty="0"/>
              <a:t>Alain </a:t>
            </a:r>
            <a:r>
              <a:rPr lang="en-US" altLang="ja-JP" dirty="0" err="1"/>
              <a:t>Colmerauer</a:t>
            </a:r>
            <a:r>
              <a:rPr lang="en-US" altLang="ja-JP" dirty="0"/>
              <a:t> and his team was developing a language for natural language processing and they collaborated with Kowalski and led to the development of Prolog.</a:t>
            </a:r>
          </a:p>
        </p:txBody>
      </p:sp>
    </p:spTree>
    <p:extLst>
      <p:ext uri="{BB962C8B-B14F-4D97-AF65-F5344CB8AC3E}">
        <p14:creationId xmlns:p14="http://schemas.microsoft.com/office/powerpoint/2010/main" val="1151211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a:t>Algorithm = logic + control</a:t>
            </a:r>
            <a:endParaRPr kumimoji="1" lang="ja-JP" altLang="en-US" dirty="0"/>
          </a:p>
        </p:txBody>
      </p:sp>
      <p:sp>
        <p:nvSpPr>
          <p:cNvPr id="3" name="コンテンツ プレースホルダー 2"/>
          <p:cNvSpPr>
            <a:spLocks noGrp="1"/>
          </p:cNvSpPr>
          <p:nvPr>
            <p:ph idx="1"/>
          </p:nvPr>
        </p:nvSpPr>
        <p:spPr>
          <a:xfrm>
            <a:off x="457200" y="1464117"/>
            <a:ext cx="8229600" cy="2085373"/>
          </a:xfrm>
        </p:spPr>
        <p:txBody>
          <a:bodyPr>
            <a:normAutofit/>
          </a:bodyPr>
          <a:lstStyle/>
          <a:p>
            <a:pPr marL="342900" lvl="1" indent="-342900">
              <a:buFont typeface="Arial"/>
              <a:buChar char="•"/>
            </a:pPr>
            <a:r>
              <a:rPr kumimoji="1" lang="en-US" altLang="ja-JP" sz="2800" dirty="0"/>
              <a:t>Logic --- </a:t>
            </a:r>
            <a:r>
              <a:rPr lang="en-US" altLang="ja-JP" dirty="0"/>
              <a:t>the facts and rules specifying what the algorithm does (programmers write)</a:t>
            </a:r>
            <a:endParaRPr kumimoji="1" lang="en-US" altLang="ja-JP" sz="2800" dirty="0"/>
          </a:p>
          <a:p>
            <a:pPr marL="342900" lvl="1" indent="-342900">
              <a:buFont typeface="Arial"/>
              <a:buChar char="•"/>
            </a:pPr>
            <a:r>
              <a:rPr lang="en-US" altLang="ja-JP" sz="2800" dirty="0"/>
              <a:t>Control --- </a:t>
            </a:r>
            <a:r>
              <a:rPr lang="en-US" altLang="ja-JP" dirty="0"/>
              <a:t>how the algorithm can be implemented (provided by languages)</a:t>
            </a:r>
            <a:endParaRPr lang="en-US" altLang="ja-JP" sz="2800" dirty="0"/>
          </a:p>
        </p:txBody>
      </p:sp>
      <p:sp>
        <p:nvSpPr>
          <p:cNvPr id="4" name="正方形/長方形 3"/>
          <p:cNvSpPr/>
          <p:nvPr/>
        </p:nvSpPr>
        <p:spPr>
          <a:xfrm>
            <a:off x="555578" y="6027003"/>
            <a:ext cx="7715298" cy="830997"/>
          </a:xfrm>
          <a:prstGeom prst="rect">
            <a:avLst/>
          </a:prstGeom>
        </p:spPr>
        <p:txBody>
          <a:bodyPr wrap="square">
            <a:spAutoFit/>
          </a:bodyPr>
          <a:lstStyle/>
          <a:p>
            <a:r>
              <a:rPr lang="en-US" altLang="ja-JP" sz="2400" dirty="0"/>
              <a:t>(</a:t>
            </a:r>
            <a:r>
              <a:rPr lang="en-US" altLang="ja-JP" sz="2400" dirty="0" err="1"/>
              <a:t>Referecnce</a:t>
            </a:r>
            <a:r>
              <a:rPr lang="en-US" altLang="ja-JP" sz="2400" dirty="0"/>
              <a:t>) R. A. Kowalski, “Algorithm = Logic + Control”. </a:t>
            </a:r>
            <a:r>
              <a:rPr lang="en-US" altLang="ja-JP" sz="2400" i="1" dirty="0"/>
              <a:t>Communication of the ACM</a:t>
            </a:r>
            <a:r>
              <a:rPr lang="en-US" altLang="ja-JP" sz="2400" dirty="0"/>
              <a:t>, 22(7), pp. 424-436, 1979</a:t>
            </a:r>
          </a:p>
        </p:txBody>
      </p:sp>
      <p:sp>
        <p:nvSpPr>
          <p:cNvPr id="5" name="テキスト ボックス 4"/>
          <p:cNvSpPr txBox="1"/>
          <p:nvPr/>
        </p:nvSpPr>
        <p:spPr>
          <a:xfrm>
            <a:off x="457200" y="3342559"/>
            <a:ext cx="8319679" cy="2677656"/>
          </a:xfrm>
          <a:prstGeom prst="rect">
            <a:avLst/>
          </a:prstGeom>
          <a:noFill/>
        </p:spPr>
        <p:txBody>
          <a:bodyPr wrap="square" rtlCol="0">
            <a:spAutoFit/>
          </a:bodyPr>
          <a:lstStyle/>
          <a:p>
            <a:r>
              <a:rPr kumimoji="1" lang="en-US" altLang="ja-JP" sz="2800" dirty="0"/>
              <a:t>Prolog has several dialect</a:t>
            </a:r>
            <a:r>
              <a:rPr lang="en-US" altLang="ja-JP" sz="2800" dirty="0"/>
              <a:t>s and each of them has their own control. Edinburgh Prolog is the de facto standard dialect and made a big influence on the ISO Prolog.</a:t>
            </a:r>
            <a:endParaRPr kumimoji="1" lang="en-US" altLang="ja-JP" sz="2800" dirty="0"/>
          </a:p>
          <a:p>
            <a:r>
              <a:rPr kumimoji="1" lang="en-US" altLang="ja-JP" sz="2800" dirty="0"/>
              <a:t>Non-syntactic differences between dialects can be illustrated by a family of equations:</a:t>
            </a:r>
          </a:p>
          <a:p>
            <a:r>
              <a:rPr lang="en-US" altLang="ja-JP" sz="2800" dirty="0"/>
              <a:t>      </a:t>
            </a:r>
            <a:r>
              <a:rPr lang="en-US" altLang="ja-JP" sz="2800" dirty="0" err="1"/>
              <a:t>algorithm</a:t>
            </a:r>
            <a:r>
              <a:rPr lang="en-US" altLang="ja-JP" sz="2800" i="1" baseline="-25000" dirty="0" err="1"/>
              <a:t>D</a:t>
            </a:r>
            <a:r>
              <a:rPr lang="en-US" altLang="ja-JP" sz="2800" dirty="0"/>
              <a:t> = logic  + </a:t>
            </a:r>
            <a:r>
              <a:rPr lang="en-US" altLang="ja-JP" sz="2800" dirty="0" err="1"/>
              <a:t>control</a:t>
            </a:r>
            <a:r>
              <a:rPr lang="en-US" altLang="ja-JP" sz="2800" i="1" baseline="-25000" dirty="0" err="1"/>
              <a:t>D</a:t>
            </a:r>
            <a:endParaRPr lang="en-US" altLang="ja-JP" sz="2800" i="1" baseline="-25000" dirty="0"/>
          </a:p>
        </p:txBody>
      </p:sp>
    </p:spTree>
    <p:extLst>
      <p:ext uri="{BB962C8B-B14F-4D97-AF65-F5344CB8AC3E}">
        <p14:creationId xmlns:p14="http://schemas.microsoft.com/office/powerpoint/2010/main" val="3865948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Idea of logic programming</a:t>
            </a:r>
            <a:endParaRPr kumimoji="1" lang="ja-JP" altLang="en-US" dirty="0"/>
          </a:p>
        </p:txBody>
      </p:sp>
      <p:sp>
        <p:nvSpPr>
          <p:cNvPr id="3" name="コンテンツ プレースホルダー 2"/>
          <p:cNvSpPr>
            <a:spLocks noGrp="1"/>
          </p:cNvSpPr>
          <p:nvPr>
            <p:ph idx="1"/>
          </p:nvPr>
        </p:nvSpPr>
        <p:spPr/>
        <p:txBody>
          <a:bodyPr/>
          <a:lstStyle/>
          <a:p>
            <a:r>
              <a:rPr lang="en-US" altLang="ja-JP" dirty="0"/>
              <a:t>Use relations instead of functions.</a:t>
            </a:r>
          </a:p>
          <a:p>
            <a:r>
              <a:rPr lang="en-US" altLang="ja-JP" dirty="0"/>
              <a:t>Relation is a table with </a:t>
            </a:r>
            <a:r>
              <a:rPr lang="en-US" altLang="ja-JP" i="1" dirty="0"/>
              <a:t>n</a:t>
            </a:r>
            <a:r>
              <a:rPr lang="en-US" altLang="ja-JP" dirty="0"/>
              <a:t> ≥ 0 columns and a possibly infinite set of rows</a:t>
            </a:r>
            <a:r>
              <a:rPr lang="en-US" altLang="ja-JP" i="1" dirty="0"/>
              <a:t>. </a:t>
            </a:r>
            <a:endParaRPr kumimoji="1" lang="en-US" altLang="ja-JP" dirty="0"/>
          </a:p>
          <a:p>
            <a:pPr lvl="1"/>
            <a:r>
              <a:rPr lang="en-US" altLang="ja-JP" dirty="0"/>
              <a:t>A tuple (</a:t>
            </a:r>
            <a:r>
              <a:rPr lang="en-US" altLang="ja-JP" i="1" dirty="0"/>
              <a:t>a</a:t>
            </a:r>
            <a:r>
              <a:rPr lang="en-US" altLang="ja-JP" baseline="-25000" dirty="0"/>
              <a:t>1</a:t>
            </a:r>
            <a:r>
              <a:rPr lang="en-US" altLang="ja-JP" dirty="0"/>
              <a:t>, </a:t>
            </a:r>
            <a:r>
              <a:rPr lang="en-US" altLang="ja-JP" i="1" dirty="0"/>
              <a:t>a</a:t>
            </a:r>
            <a:r>
              <a:rPr lang="en-US" altLang="ja-JP" baseline="-25000" dirty="0"/>
              <a:t>2</a:t>
            </a:r>
            <a:r>
              <a:rPr lang="en-US" altLang="ja-JP" dirty="0"/>
              <a:t>, …, </a:t>
            </a:r>
            <a:r>
              <a:rPr lang="en-US" altLang="ja-JP" i="1" dirty="0"/>
              <a:t>a</a:t>
            </a:r>
            <a:r>
              <a:rPr lang="en-US" altLang="ja-JP" i="1" baseline="-25000" dirty="0"/>
              <a:t>n</a:t>
            </a:r>
            <a:r>
              <a:rPr lang="en-US" altLang="ja-JP" dirty="0"/>
              <a:t>) is </a:t>
            </a:r>
            <a:r>
              <a:rPr lang="en-US" altLang="ja-JP" i="1" dirty="0"/>
              <a:t>in</a:t>
            </a:r>
            <a:r>
              <a:rPr lang="en-US" altLang="ja-JP" dirty="0"/>
              <a:t> a relation if the tuple appears in some row in the table for the relation.</a:t>
            </a:r>
            <a:endParaRPr kumimoji="1" lang="ja-JP" altLang="en-US" dirty="0"/>
          </a:p>
        </p:txBody>
      </p:sp>
    </p:spTree>
    <p:extLst>
      <p:ext uri="{BB962C8B-B14F-4D97-AF65-F5344CB8AC3E}">
        <p14:creationId xmlns:p14="http://schemas.microsoft.com/office/powerpoint/2010/main" val="3347997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58763"/>
            <a:ext cx="8229600" cy="725487"/>
          </a:xfrm>
        </p:spPr>
        <p:txBody>
          <a:bodyPr>
            <a:normAutofit fontScale="90000"/>
          </a:bodyPr>
          <a:lstStyle/>
          <a:p>
            <a:r>
              <a:rPr kumimoji="1" lang="en-US" altLang="ja-JP" dirty="0"/>
              <a:t>An example: </a:t>
            </a:r>
            <a:r>
              <a:rPr lang="en-US" altLang="ja-JP" dirty="0"/>
              <a:t>append</a:t>
            </a:r>
            <a:endParaRPr kumimoji="1" lang="ja-JP" altLang="en-US" dirty="0"/>
          </a:p>
        </p:txBody>
      </p:sp>
      <p:graphicFrame>
        <p:nvGraphicFramePr>
          <p:cNvPr id="5" name="表 4"/>
          <p:cNvGraphicFramePr>
            <a:graphicFrameLocks noGrp="1"/>
          </p:cNvGraphicFramePr>
          <p:nvPr>
            <p:extLst>
              <p:ext uri="{D42A27DB-BD31-4B8C-83A1-F6EECF244321}">
                <p14:modId xmlns:p14="http://schemas.microsoft.com/office/powerpoint/2010/main" val="5642044"/>
              </p:ext>
            </p:extLst>
          </p:nvPr>
        </p:nvGraphicFramePr>
        <p:xfrm>
          <a:off x="1505566" y="1043591"/>
          <a:ext cx="6122373" cy="3108960"/>
        </p:xfrm>
        <a:graphic>
          <a:graphicData uri="http://schemas.openxmlformats.org/drawingml/2006/table">
            <a:tbl>
              <a:tblPr firstRow="1" bandRow="1">
                <a:tableStyleId>{5C22544A-7EE6-4342-B048-85BDC9FD1C3A}</a:tableStyleId>
              </a:tblPr>
              <a:tblGrid>
                <a:gridCol w="2040791">
                  <a:extLst>
                    <a:ext uri="{9D8B030D-6E8A-4147-A177-3AD203B41FA5}">
                      <a16:colId xmlns:a16="http://schemas.microsoft.com/office/drawing/2014/main" val="20000"/>
                    </a:ext>
                  </a:extLst>
                </a:gridCol>
                <a:gridCol w="2040791">
                  <a:extLst>
                    <a:ext uri="{9D8B030D-6E8A-4147-A177-3AD203B41FA5}">
                      <a16:colId xmlns:a16="http://schemas.microsoft.com/office/drawing/2014/main" val="20001"/>
                    </a:ext>
                  </a:extLst>
                </a:gridCol>
                <a:gridCol w="2040791">
                  <a:extLst>
                    <a:ext uri="{9D8B030D-6E8A-4147-A177-3AD203B41FA5}">
                      <a16:colId xmlns:a16="http://schemas.microsoft.com/office/drawing/2014/main" val="20002"/>
                    </a:ext>
                  </a:extLst>
                </a:gridCol>
              </a:tblGrid>
              <a:tr h="498110">
                <a:tc>
                  <a:txBody>
                    <a:bodyPr/>
                    <a:lstStyle/>
                    <a:p>
                      <a:pPr algn="ctr"/>
                      <a:r>
                        <a:rPr kumimoji="1" lang="en-US" altLang="ja-JP" sz="2800" b="0" i="1" dirty="0">
                          <a:solidFill>
                            <a:schemeClr val="tx1"/>
                          </a:solidFill>
                          <a:latin typeface="ＭＳ Ｐ明朝"/>
                          <a:ea typeface="ＭＳ Ｐ明朝"/>
                          <a:cs typeface="ＭＳ Ｐ明朝"/>
                        </a:rPr>
                        <a:t>X</a:t>
                      </a:r>
                      <a:endParaRPr kumimoji="1" lang="ja-JP" altLang="en-US" sz="2800" b="0" i="1" dirty="0">
                        <a:solidFill>
                          <a:schemeClr val="tx1"/>
                        </a:solidFill>
                        <a:latin typeface="ＭＳ Ｐ明朝"/>
                        <a:ea typeface="ＭＳ Ｐ明朝"/>
                        <a:cs typeface="ＭＳ Ｐ明朝"/>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algn="ctr"/>
                      <a:r>
                        <a:rPr kumimoji="1" lang="en-US" altLang="ja-JP" sz="2800" b="0" i="1" dirty="0">
                          <a:solidFill>
                            <a:schemeClr val="tx1"/>
                          </a:solidFill>
                          <a:latin typeface="ＭＳ Ｐ明朝"/>
                          <a:ea typeface="ＭＳ Ｐ明朝"/>
                          <a:cs typeface="ＭＳ Ｐ明朝"/>
                        </a:rPr>
                        <a:t>Y</a:t>
                      </a:r>
                      <a:endParaRPr kumimoji="1" lang="ja-JP" altLang="en-US" sz="2800" b="0" i="1" dirty="0">
                        <a:solidFill>
                          <a:schemeClr val="tx1"/>
                        </a:solidFill>
                        <a:latin typeface="ＭＳ Ｐ明朝"/>
                        <a:ea typeface="ＭＳ Ｐ明朝"/>
                        <a:cs typeface="ＭＳ Ｐ明朝"/>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algn="ctr"/>
                      <a:r>
                        <a:rPr kumimoji="1" lang="en-US" altLang="ja-JP" sz="2800" b="0" i="1" dirty="0">
                          <a:solidFill>
                            <a:schemeClr val="tx1"/>
                          </a:solidFill>
                          <a:latin typeface="ＭＳ Ｐ明朝"/>
                          <a:ea typeface="ＭＳ Ｐ明朝"/>
                          <a:cs typeface="ＭＳ Ｐ明朝"/>
                        </a:rPr>
                        <a:t>Z</a:t>
                      </a:r>
                      <a:endParaRPr kumimoji="1" lang="ja-JP" altLang="en-US" sz="2800" b="0" i="1" dirty="0">
                        <a:solidFill>
                          <a:schemeClr val="tx1"/>
                        </a:solidFill>
                        <a:latin typeface="ＭＳ Ｐ明朝"/>
                        <a:ea typeface="ＭＳ Ｐ明朝"/>
                        <a:cs typeface="ＭＳ Ｐ明朝"/>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98110">
                <a:tc>
                  <a:txBody>
                    <a:bodyPr/>
                    <a:lstStyle/>
                    <a:p>
                      <a:pPr algn="ctr"/>
                      <a:r>
                        <a:rPr kumimoji="1" lang="en-US" altLang="ja-JP" sz="2800" dirty="0">
                          <a:solidFill>
                            <a:schemeClr val="tx1"/>
                          </a:solidFill>
                          <a:latin typeface="ＭＳ Ｐ明朝"/>
                          <a:ea typeface="ＭＳ Ｐ明朝"/>
                          <a:cs typeface="ＭＳ Ｐ明朝"/>
                        </a:rPr>
                        <a:t>[</a:t>
                      </a:r>
                      <a:r>
                        <a:rPr kumimoji="1" lang="en-US" altLang="ja-JP" sz="2800" baseline="0" dirty="0">
                          <a:solidFill>
                            <a:schemeClr val="tx1"/>
                          </a:solidFill>
                          <a:latin typeface="ＭＳ Ｐ明朝"/>
                          <a:ea typeface="ＭＳ Ｐ明朝"/>
                          <a:cs typeface="ＭＳ Ｐ明朝"/>
                        </a:rPr>
                        <a:t> ]</a:t>
                      </a:r>
                      <a:endParaRPr kumimoji="1" lang="ja-JP" altLang="en-US" sz="2800" dirty="0">
                        <a:solidFill>
                          <a:schemeClr val="tx1"/>
                        </a:solidFill>
                        <a:latin typeface="ＭＳ Ｐ明朝"/>
                        <a:ea typeface="ＭＳ Ｐ明朝"/>
                        <a:cs typeface="ＭＳ Ｐ明朝"/>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algn="ctr"/>
                      <a:r>
                        <a:rPr kumimoji="1" lang="en-US" altLang="ja-JP" sz="2800" dirty="0">
                          <a:solidFill>
                            <a:schemeClr val="tx1"/>
                          </a:solidFill>
                          <a:latin typeface="ＭＳ Ｐ明朝"/>
                          <a:ea typeface="ＭＳ Ｐ明朝"/>
                          <a:cs typeface="ＭＳ Ｐ明朝"/>
                        </a:rPr>
                        <a:t>[ ]</a:t>
                      </a:r>
                      <a:endParaRPr kumimoji="1" lang="ja-JP" altLang="en-US" sz="2800" dirty="0">
                        <a:solidFill>
                          <a:schemeClr val="tx1"/>
                        </a:solidFill>
                        <a:latin typeface="ＭＳ Ｐ明朝"/>
                        <a:ea typeface="ＭＳ Ｐ明朝"/>
                        <a:cs typeface="ＭＳ Ｐ明朝"/>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algn="ctr"/>
                      <a:r>
                        <a:rPr kumimoji="1" lang="en-US" altLang="ja-JP" sz="2800" dirty="0">
                          <a:solidFill>
                            <a:schemeClr val="tx1"/>
                          </a:solidFill>
                          <a:latin typeface="ＭＳ Ｐ明朝"/>
                          <a:ea typeface="ＭＳ Ｐ明朝"/>
                          <a:cs typeface="ＭＳ Ｐ明朝"/>
                        </a:rPr>
                        <a:t>[ ]</a:t>
                      </a:r>
                      <a:endParaRPr kumimoji="1" lang="ja-JP" altLang="en-US" sz="2800" dirty="0">
                        <a:solidFill>
                          <a:schemeClr val="tx1"/>
                        </a:solidFill>
                        <a:latin typeface="ＭＳ Ｐ明朝"/>
                        <a:ea typeface="ＭＳ Ｐ明朝"/>
                        <a:cs typeface="ＭＳ Ｐ明朝"/>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98110">
                <a:tc>
                  <a:txBody>
                    <a:bodyPr/>
                    <a:lstStyle/>
                    <a:p>
                      <a:pPr algn="ctr"/>
                      <a:r>
                        <a:rPr kumimoji="1" lang="en-US" altLang="ja-JP" sz="2800" dirty="0">
                          <a:solidFill>
                            <a:schemeClr val="tx1"/>
                          </a:solidFill>
                          <a:latin typeface="ＭＳ Ｐ明朝"/>
                          <a:ea typeface="ＭＳ Ｐ明朝"/>
                          <a:cs typeface="ＭＳ Ｐ明朝"/>
                        </a:rPr>
                        <a:t>[a]</a:t>
                      </a:r>
                      <a:endParaRPr kumimoji="1" lang="ja-JP" altLang="en-US" sz="2800" dirty="0">
                        <a:solidFill>
                          <a:schemeClr val="tx1"/>
                        </a:solidFill>
                        <a:latin typeface="ＭＳ Ｐ明朝"/>
                        <a:ea typeface="ＭＳ Ｐ明朝"/>
                        <a:cs typeface="ＭＳ Ｐ明朝"/>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algn="ctr"/>
                      <a:r>
                        <a:rPr kumimoji="1" lang="en-US" altLang="ja-JP" sz="2800" dirty="0">
                          <a:solidFill>
                            <a:schemeClr val="tx1"/>
                          </a:solidFill>
                          <a:latin typeface="ＭＳ Ｐ明朝"/>
                          <a:ea typeface="ＭＳ Ｐ明朝"/>
                          <a:cs typeface="ＭＳ Ｐ明朝"/>
                        </a:rPr>
                        <a:t>[ ]</a:t>
                      </a:r>
                      <a:endParaRPr kumimoji="1" lang="ja-JP" altLang="en-US" sz="2800" dirty="0">
                        <a:solidFill>
                          <a:schemeClr val="tx1"/>
                        </a:solidFill>
                        <a:latin typeface="ＭＳ Ｐ明朝"/>
                        <a:ea typeface="ＭＳ Ｐ明朝"/>
                        <a:cs typeface="ＭＳ Ｐ明朝"/>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algn="ctr"/>
                      <a:r>
                        <a:rPr kumimoji="1" lang="en-US" altLang="ja-JP" sz="2800" dirty="0">
                          <a:solidFill>
                            <a:schemeClr val="tx1"/>
                          </a:solidFill>
                          <a:latin typeface="ＭＳ Ｐ明朝"/>
                          <a:ea typeface="ＭＳ Ｐ明朝"/>
                          <a:cs typeface="ＭＳ Ｐ明朝"/>
                        </a:rPr>
                        <a:t>[a]</a:t>
                      </a:r>
                      <a:endParaRPr kumimoji="1" lang="ja-JP" altLang="en-US" sz="2800" dirty="0">
                        <a:solidFill>
                          <a:schemeClr val="tx1"/>
                        </a:solidFill>
                        <a:latin typeface="ＭＳ Ｐ明朝"/>
                        <a:ea typeface="ＭＳ Ｐ明朝"/>
                        <a:cs typeface="ＭＳ Ｐ明朝"/>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98110">
                <a:tc>
                  <a:txBody>
                    <a:bodyPr/>
                    <a:lstStyle/>
                    <a:p>
                      <a:pPr algn="ctr"/>
                      <a:r>
                        <a:rPr kumimoji="1" lang="en-US" altLang="ja-JP" sz="2800" dirty="0">
                          <a:solidFill>
                            <a:schemeClr val="tx1"/>
                          </a:solidFill>
                          <a:latin typeface="ＭＳ Ｐ明朝"/>
                          <a:ea typeface="ＭＳ Ｐ明朝"/>
                          <a:cs typeface="ＭＳ Ｐ明朝"/>
                        </a:rPr>
                        <a:t>[a]</a:t>
                      </a:r>
                      <a:endParaRPr kumimoji="1" lang="ja-JP" altLang="en-US" sz="2800" dirty="0">
                        <a:solidFill>
                          <a:schemeClr val="tx1"/>
                        </a:solidFill>
                        <a:latin typeface="ＭＳ Ｐ明朝"/>
                        <a:ea typeface="ＭＳ Ｐ明朝"/>
                        <a:cs typeface="ＭＳ Ｐ明朝"/>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algn="ctr"/>
                      <a:r>
                        <a:rPr kumimoji="1" lang="en-US" altLang="ja-JP" sz="2800" dirty="0">
                          <a:solidFill>
                            <a:schemeClr val="tx1"/>
                          </a:solidFill>
                          <a:latin typeface="ＭＳ Ｐ明朝"/>
                          <a:ea typeface="ＭＳ Ｐ明朝"/>
                          <a:cs typeface="ＭＳ Ｐ明朝"/>
                        </a:rPr>
                        <a:t>[b]</a:t>
                      </a:r>
                      <a:endParaRPr kumimoji="1" lang="ja-JP" altLang="en-US" sz="2800" dirty="0">
                        <a:solidFill>
                          <a:schemeClr val="tx1"/>
                        </a:solidFill>
                        <a:latin typeface="ＭＳ Ｐ明朝"/>
                        <a:ea typeface="ＭＳ Ｐ明朝"/>
                        <a:cs typeface="ＭＳ Ｐ明朝"/>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algn="ctr"/>
                      <a:r>
                        <a:rPr kumimoji="1" lang="en-US" altLang="ja-JP" sz="2800" dirty="0">
                          <a:solidFill>
                            <a:schemeClr val="tx1"/>
                          </a:solidFill>
                          <a:latin typeface="ＭＳ Ｐ明朝"/>
                          <a:ea typeface="ＭＳ Ｐ明朝"/>
                          <a:cs typeface="ＭＳ Ｐ明朝"/>
                        </a:rPr>
                        <a:t>[</a:t>
                      </a:r>
                      <a:r>
                        <a:rPr kumimoji="1" lang="en-US" altLang="ja-JP" sz="2800" dirty="0" err="1">
                          <a:solidFill>
                            <a:schemeClr val="tx1"/>
                          </a:solidFill>
                          <a:latin typeface="ＭＳ Ｐ明朝"/>
                          <a:ea typeface="ＭＳ Ｐ明朝"/>
                          <a:cs typeface="ＭＳ Ｐ明朝"/>
                        </a:rPr>
                        <a:t>a,b</a:t>
                      </a:r>
                      <a:r>
                        <a:rPr kumimoji="1" lang="en-US" altLang="ja-JP" sz="2800" dirty="0">
                          <a:solidFill>
                            <a:schemeClr val="tx1"/>
                          </a:solidFill>
                          <a:latin typeface="ＭＳ Ｐ明朝"/>
                          <a:ea typeface="ＭＳ Ｐ明朝"/>
                          <a:cs typeface="ＭＳ Ｐ明朝"/>
                        </a:rPr>
                        <a:t>]</a:t>
                      </a:r>
                      <a:endParaRPr kumimoji="1" lang="ja-JP" altLang="en-US" sz="2800" dirty="0">
                        <a:solidFill>
                          <a:schemeClr val="tx1"/>
                        </a:solidFill>
                        <a:latin typeface="ＭＳ Ｐ明朝"/>
                        <a:ea typeface="ＭＳ Ｐ明朝"/>
                        <a:cs typeface="ＭＳ Ｐ明朝"/>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98110">
                <a:tc>
                  <a:txBody>
                    <a:bodyPr/>
                    <a:lstStyle/>
                    <a:p>
                      <a:pPr algn="ctr"/>
                      <a:r>
                        <a:rPr kumimoji="1" lang="en-US" altLang="ja-JP" sz="2800" dirty="0">
                          <a:solidFill>
                            <a:schemeClr val="tx1"/>
                          </a:solidFill>
                          <a:latin typeface="ＭＳ Ｐ明朝"/>
                          <a:ea typeface="ＭＳ Ｐ明朝"/>
                          <a:cs typeface="ＭＳ Ｐ明朝"/>
                        </a:rPr>
                        <a:t>[</a:t>
                      </a:r>
                      <a:r>
                        <a:rPr kumimoji="1" lang="en-US" altLang="ja-JP" sz="2800" dirty="0" err="1">
                          <a:solidFill>
                            <a:schemeClr val="tx1"/>
                          </a:solidFill>
                          <a:latin typeface="ＭＳ Ｐ明朝"/>
                          <a:ea typeface="ＭＳ Ｐ明朝"/>
                          <a:cs typeface="ＭＳ Ｐ明朝"/>
                        </a:rPr>
                        <a:t>a,b</a:t>
                      </a:r>
                      <a:r>
                        <a:rPr kumimoji="1" lang="en-US" altLang="ja-JP" sz="2800" dirty="0">
                          <a:solidFill>
                            <a:schemeClr val="tx1"/>
                          </a:solidFill>
                          <a:latin typeface="ＭＳ Ｐ明朝"/>
                          <a:ea typeface="ＭＳ Ｐ明朝"/>
                          <a:cs typeface="ＭＳ Ｐ明朝"/>
                        </a:rPr>
                        <a:t>]</a:t>
                      </a:r>
                      <a:endParaRPr kumimoji="1" lang="ja-JP" altLang="en-US" sz="2800" dirty="0">
                        <a:solidFill>
                          <a:schemeClr val="tx1"/>
                        </a:solidFill>
                        <a:latin typeface="ＭＳ Ｐ明朝"/>
                        <a:ea typeface="ＭＳ Ｐ明朝"/>
                        <a:cs typeface="ＭＳ Ｐ明朝"/>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algn="ctr"/>
                      <a:r>
                        <a:rPr kumimoji="1" lang="en-US" altLang="ja-JP" sz="2800" dirty="0">
                          <a:solidFill>
                            <a:schemeClr val="tx1"/>
                          </a:solidFill>
                          <a:latin typeface="ＭＳ Ｐ明朝"/>
                          <a:ea typeface="ＭＳ Ｐ明朝"/>
                          <a:cs typeface="ＭＳ Ｐ明朝"/>
                        </a:rPr>
                        <a:t>[</a:t>
                      </a:r>
                      <a:r>
                        <a:rPr kumimoji="1" lang="en-US" altLang="ja-JP" sz="2800" dirty="0" err="1">
                          <a:solidFill>
                            <a:schemeClr val="tx1"/>
                          </a:solidFill>
                          <a:latin typeface="ＭＳ Ｐ明朝"/>
                          <a:ea typeface="ＭＳ Ｐ明朝"/>
                          <a:cs typeface="ＭＳ Ｐ明朝"/>
                        </a:rPr>
                        <a:t>c,d</a:t>
                      </a:r>
                      <a:r>
                        <a:rPr kumimoji="1" lang="en-US" altLang="ja-JP" sz="2800" dirty="0">
                          <a:solidFill>
                            <a:schemeClr val="tx1"/>
                          </a:solidFill>
                          <a:latin typeface="ＭＳ Ｐ明朝"/>
                          <a:ea typeface="ＭＳ Ｐ明朝"/>
                          <a:cs typeface="ＭＳ Ｐ明朝"/>
                        </a:rPr>
                        <a:t>]</a:t>
                      </a:r>
                      <a:endParaRPr kumimoji="1" lang="ja-JP" altLang="en-US" sz="2800" dirty="0">
                        <a:solidFill>
                          <a:schemeClr val="tx1"/>
                        </a:solidFill>
                        <a:latin typeface="ＭＳ Ｐ明朝"/>
                        <a:ea typeface="ＭＳ Ｐ明朝"/>
                        <a:cs typeface="ＭＳ Ｐ明朝"/>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algn="ctr"/>
                      <a:r>
                        <a:rPr kumimoji="1" lang="en-US" altLang="ja-JP" sz="2800" dirty="0">
                          <a:solidFill>
                            <a:schemeClr val="tx1"/>
                          </a:solidFill>
                          <a:latin typeface="ＭＳ Ｐ明朝"/>
                          <a:ea typeface="ＭＳ Ｐ明朝"/>
                          <a:cs typeface="ＭＳ Ｐ明朝"/>
                        </a:rPr>
                        <a:t>[</a:t>
                      </a:r>
                      <a:r>
                        <a:rPr kumimoji="1" lang="en-US" altLang="ja-JP" sz="2800" dirty="0" err="1">
                          <a:solidFill>
                            <a:schemeClr val="tx1"/>
                          </a:solidFill>
                          <a:latin typeface="ＭＳ Ｐ明朝"/>
                          <a:ea typeface="ＭＳ Ｐ明朝"/>
                          <a:cs typeface="ＭＳ Ｐ明朝"/>
                        </a:rPr>
                        <a:t>a,b,c,d</a:t>
                      </a:r>
                      <a:r>
                        <a:rPr kumimoji="1" lang="en-US" altLang="ja-JP" sz="2800" dirty="0">
                          <a:solidFill>
                            <a:schemeClr val="tx1"/>
                          </a:solidFill>
                          <a:latin typeface="ＭＳ Ｐ明朝"/>
                          <a:ea typeface="ＭＳ Ｐ明朝"/>
                          <a:cs typeface="ＭＳ Ｐ明朝"/>
                        </a:rPr>
                        <a:t>]</a:t>
                      </a:r>
                      <a:endParaRPr kumimoji="1" lang="ja-JP" altLang="en-US" sz="2800" dirty="0">
                        <a:solidFill>
                          <a:schemeClr val="tx1"/>
                        </a:solidFill>
                        <a:latin typeface="ＭＳ Ｐ明朝"/>
                        <a:ea typeface="ＭＳ Ｐ明朝"/>
                        <a:cs typeface="ＭＳ Ｐ明朝"/>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98110">
                <a:tc>
                  <a:txBody>
                    <a:bodyPr/>
                    <a:lstStyle/>
                    <a:p>
                      <a:pPr algn="ctr"/>
                      <a:r>
                        <a:rPr kumimoji="1" lang="en-US" altLang="ja-JP" sz="2800" dirty="0">
                          <a:solidFill>
                            <a:schemeClr val="tx1"/>
                          </a:solidFill>
                          <a:latin typeface="ＭＳ Ｐ明朝"/>
                          <a:ea typeface="ＭＳ Ｐ明朝"/>
                          <a:cs typeface="ＭＳ Ｐ明朝"/>
                        </a:rPr>
                        <a:t>…</a:t>
                      </a:r>
                      <a:endParaRPr kumimoji="1" lang="ja-JP" altLang="en-US" sz="2800" dirty="0">
                        <a:solidFill>
                          <a:schemeClr val="tx1"/>
                        </a:solidFill>
                        <a:latin typeface="ＭＳ Ｐ明朝"/>
                        <a:ea typeface="ＭＳ Ｐ明朝"/>
                        <a:cs typeface="ＭＳ Ｐ明朝"/>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algn="ctr"/>
                      <a:r>
                        <a:rPr kumimoji="1" lang="en-US" altLang="ja-JP" sz="2800" dirty="0">
                          <a:solidFill>
                            <a:schemeClr val="tx1"/>
                          </a:solidFill>
                          <a:latin typeface="ＭＳ Ｐ明朝"/>
                          <a:ea typeface="ＭＳ Ｐ明朝"/>
                          <a:cs typeface="ＭＳ Ｐ明朝"/>
                        </a:rPr>
                        <a:t>…</a:t>
                      </a:r>
                      <a:endParaRPr kumimoji="1" lang="ja-JP" altLang="en-US" sz="2800" dirty="0">
                        <a:solidFill>
                          <a:schemeClr val="tx1"/>
                        </a:solidFill>
                        <a:latin typeface="ＭＳ Ｐ明朝"/>
                        <a:ea typeface="ＭＳ Ｐ明朝"/>
                        <a:cs typeface="ＭＳ Ｐ明朝"/>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algn="ctr"/>
                      <a:r>
                        <a:rPr kumimoji="1" lang="en-US" altLang="ja-JP" sz="2800" dirty="0">
                          <a:solidFill>
                            <a:schemeClr val="tx1"/>
                          </a:solidFill>
                          <a:latin typeface="ＭＳ Ｐ明朝"/>
                          <a:ea typeface="ＭＳ Ｐ明朝"/>
                          <a:cs typeface="ＭＳ Ｐ明朝"/>
                        </a:rPr>
                        <a:t>…</a:t>
                      </a:r>
                      <a:endParaRPr kumimoji="1" lang="ja-JP" altLang="en-US" sz="2800" dirty="0">
                        <a:solidFill>
                          <a:schemeClr val="tx1"/>
                        </a:solidFill>
                        <a:latin typeface="ＭＳ Ｐ明朝"/>
                        <a:ea typeface="ＭＳ Ｐ明朝"/>
                        <a:cs typeface="ＭＳ Ｐ明朝"/>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6" name="テキスト ボックス 5"/>
          <p:cNvSpPr txBox="1"/>
          <p:nvPr/>
        </p:nvSpPr>
        <p:spPr>
          <a:xfrm>
            <a:off x="277814" y="4161123"/>
            <a:ext cx="8794750" cy="2677656"/>
          </a:xfrm>
          <a:prstGeom prst="rect">
            <a:avLst/>
          </a:prstGeom>
          <a:noFill/>
          <a:ln>
            <a:noFill/>
          </a:ln>
        </p:spPr>
        <p:txBody>
          <a:bodyPr wrap="square" rtlCol="0">
            <a:spAutoFit/>
          </a:bodyPr>
          <a:lstStyle/>
          <a:p>
            <a:r>
              <a:rPr lang="en-US" altLang="ja-JP" sz="2800" dirty="0"/>
              <a:t>A relation </a:t>
            </a:r>
            <a:r>
              <a:rPr lang="en-US" altLang="ja-JP" sz="2800" i="1" dirty="0"/>
              <a:t>append</a:t>
            </a:r>
            <a:r>
              <a:rPr lang="en-US" altLang="ja-JP" sz="2800" dirty="0"/>
              <a:t> is a set of tuples of the form (</a:t>
            </a:r>
            <a:r>
              <a:rPr lang="en-US" altLang="ja-JP" sz="2800" i="1" dirty="0"/>
              <a:t>X</a:t>
            </a:r>
            <a:r>
              <a:rPr lang="en-US" altLang="ja-JP" sz="2800" dirty="0"/>
              <a:t>, </a:t>
            </a:r>
            <a:r>
              <a:rPr lang="en-US" altLang="ja-JP" sz="2800" i="1" dirty="0"/>
              <a:t>Y</a:t>
            </a:r>
            <a:r>
              <a:rPr lang="en-US" altLang="ja-JP" sz="2800" dirty="0"/>
              <a:t>, </a:t>
            </a:r>
            <a:r>
              <a:rPr lang="en-US" altLang="ja-JP" sz="2800" i="1" dirty="0"/>
              <a:t>Z</a:t>
            </a:r>
            <a:r>
              <a:rPr lang="en-US" altLang="ja-JP" sz="2800" dirty="0"/>
              <a:t>) where </a:t>
            </a:r>
            <a:r>
              <a:rPr lang="en-US" altLang="ja-JP" sz="2800" i="1" dirty="0"/>
              <a:t>Z</a:t>
            </a:r>
            <a:r>
              <a:rPr lang="en-US" altLang="ja-JP" sz="2800" dirty="0"/>
              <a:t> consists of the elements of </a:t>
            </a:r>
            <a:r>
              <a:rPr lang="en-US" altLang="ja-JP" sz="2800" i="1" dirty="0"/>
              <a:t>X</a:t>
            </a:r>
            <a:r>
              <a:rPr lang="en-US" altLang="ja-JP" sz="2800" dirty="0"/>
              <a:t> followed by the elements of </a:t>
            </a:r>
            <a:r>
              <a:rPr lang="en-US" altLang="ja-JP" sz="2800" i="1" dirty="0"/>
              <a:t>Y</a:t>
            </a:r>
            <a:r>
              <a:rPr lang="en-US" altLang="ja-JP" sz="2800" dirty="0"/>
              <a:t>. Relations are also called predicates because a relation </a:t>
            </a:r>
            <a:r>
              <a:rPr lang="en-US" altLang="ja-JP" sz="2800" i="1" dirty="0"/>
              <a:t>R</a:t>
            </a:r>
            <a:r>
              <a:rPr lang="en-US" altLang="ja-JP" sz="2800" dirty="0"/>
              <a:t> can be thought of a test of the form “Is a given tuple in relation </a:t>
            </a:r>
            <a:r>
              <a:rPr lang="en-US" altLang="ja-JP" sz="2800" i="1" dirty="0"/>
              <a:t>R</a:t>
            </a:r>
            <a:r>
              <a:rPr lang="en-US" altLang="ja-JP" sz="2800" dirty="0"/>
              <a:t>?”</a:t>
            </a:r>
          </a:p>
          <a:p>
            <a:r>
              <a:rPr lang="en-US" altLang="ja-JP" sz="2800" dirty="0"/>
              <a:t>(ex.)  ([a],[b],[</a:t>
            </a:r>
            <a:r>
              <a:rPr lang="en-US" altLang="ja-JP" sz="2800" dirty="0" err="1"/>
              <a:t>a,b</a:t>
            </a:r>
            <a:r>
              <a:rPr lang="en-US" altLang="ja-JP" sz="2800" dirty="0"/>
              <a:t>])     append,  ([a],[b],[ ])      append</a:t>
            </a:r>
          </a:p>
        </p:txBody>
      </p:sp>
      <p:graphicFrame>
        <p:nvGraphicFramePr>
          <p:cNvPr id="7" name="オブジェクト 6"/>
          <p:cNvGraphicFramePr>
            <a:graphicFrameLocks noChangeAspect="1"/>
          </p:cNvGraphicFramePr>
          <p:nvPr>
            <p:extLst>
              <p:ext uri="{D42A27DB-BD31-4B8C-83A1-F6EECF244321}">
                <p14:modId xmlns:p14="http://schemas.microsoft.com/office/powerpoint/2010/main" val="770390668"/>
              </p:ext>
            </p:extLst>
          </p:nvPr>
        </p:nvGraphicFramePr>
        <p:xfrm>
          <a:off x="3064728" y="6442408"/>
          <a:ext cx="304800" cy="304800"/>
        </p:xfrm>
        <a:graphic>
          <a:graphicData uri="http://schemas.openxmlformats.org/presentationml/2006/ole">
            <mc:AlternateContent xmlns:mc="http://schemas.openxmlformats.org/markup-compatibility/2006">
              <mc:Choice xmlns:v="urn:schemas-microsoft-com:vml" Requires="v">
                <p:oleObj name="数式" r:id="rId2" imgW="152400" imgH="152400" progId="Equation.3">
                  <p:embed/>
                </p:oleObj>
              </mc:Choice>
              <mc:Fallback>
                <p:oleObj name="数式" r:id="rId2" imgW="152400" imgH="152400" progId="Equation.3">
                  <p:embed/>
                  <p:pic>
                    <p:nvPicPr>
                      <p:cNvPr id="0" name=""/>
                      <p:cNvPicPr/>
                      <p:nvPr/>
                    </p:nvPicPr>
                    <p:blipFill>
                      <a:blip r:embed="rId3"/>
                      <a:stretch>
                        <a:fillRect/>
                      </a:stretch>
                    </p:blipFill>
                    <p:spPr>
                      <a:xfrm>
                        <a:off x="3064728" y="6442408"/>
                        <a:ext cx="304800" cy="304800"/>
                      </a:xfrm>
                      <a:prstGeom prst="rect">
                        <a:avLst/>
                      </a:prstGeom>
                    </p:spPr>
                  </p:pic>
                </p:oleObj>
              </mc:Fallback>
            </mc:AlternateContent>
          </a:graphicData>
        </a:graphic>
      </p:graphicFrame>
      <p:graphicFrame>
        <p:nvGraphicFramePr>
          <p:cNvPr id="8" name="オブジェクト 7"/>
          <p:cNvGraphicFramePr>
            <a:graphicFrameLocks noChangeAspect="1"/>
          </p:cNvGraphicFramePr>
          <p:nvPr>
            <p:extLst>
              <p:ext uri="{D42A27DB-BD31-4B8C-83A1-F6EECF244321}">
                <p14:modId xmlns:p14="http://schemas.microsoft.com/office/powerpoint/2010/main" val="2077927939"/>
              </p:ext>
            </p:extLst>
          </p:nvPr>
        </p:nvGraphicFramePr>
        <p:xfrm>
          <a:off x="6342376" y="6385590"/>
          <a:ext cx="304800" cy="406400"/>
        </p:xfrm>
        <a:graphic>
          <a:graphicData uri="http://schemas.openxmlformats.org/presentationml/2006/ole">
            <mc:AlternateContent xmlns:mc="http://schemas.openxmlformats.org/markup-compatibility/2006">
              <mc:Choice xmlns:v="urn:schemas-microsoft-com:vml" Requires="v">
                <p:oleObj name="数式" r:id="rId4" imgW="152400" imgH="203200" progId="Equation.3">
                  <p:embed/>
                </p:oleObj>
              </mc:Choice>
              <mc:Fallback>
                <p:oleObj name="数式" r:id="rId4" imgW="152400" imgH="203200" progId="Equation.3">
                  <p:embed/>
                  <p:pic>
                    <p:nvPicPr>
                      <p:cNvPr id="0" name=""/>
                      <p:cNvPicPr/>
                      <p:nvPr/>
                    </p:nvPicPr>
                    <p:blipFill>
                      <a:blip r:embed="rId5"/>
                      <a:stretch>
                        <a:fillRect/>
                      </a:stretch>
                    </p:blipFill>
                    <p:spPr>
                      <a:xfrm>
                        <a:off x="6342376" y="6385590"/>
                        <a:ext cx="304800" cy="406400"/>
                      </a:xfrm>
                      <a:prstGeom prst="rect">
                        <a:avLst/>
                      </a:prstGeom>
                    </p:spPr>
                  </p:pic>
                </p:oleObj>
              </mc:Fallback>
            </mc:AlternateContent>
          </a:graphicData>
        </a:graphic>
      </p:graphicFrame>
    </p:spTree>
    <p:extLst>
      <p:ext uri="{BB962C8B-B14F-4D97-AF65-F5344CB8AC3E}">
        <p14:creationId xmlns:p14="http://schemas.microsoft.com/office/powerpoint/2010/main" val="917580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1526"/>
            <a:ext cx="8229600" cy="692385"/>
          </a:xfrm>
        </p:spPr>
        <p:txBody>
          <a:bodyPr>
            <a:normAutofit fontScale="90000"/>
          </a:bodyPr>
          <a:lstStyle/>
          <a:p>
            <a:r>
              <a:rPr lang="en-US" altLang="ja-JP" dirty="0"/>
              <a:t>Horn clauses</a:t>
            </a:r>
            <a:endParaRPr kumimoji="1" lang="ja-JP" altLang="en-US" dirty="0"/>
          </a:p>
        </p:txBody>
      </p:sp>
      <p:sp>
        <p:nvSpPr>
          <p:cNvPr id="6" name="正方形/長方形 5"/>
          <p:cNvSpPr/>
          <p:nvPr/>
        </p:nvSpPr>
        <p:spPr>
          <a:xfrm>
            <a:off x="309368" y="803911"/>
            <a:ext cx="8612382" cy="5262980"/>
          </a:xfrm>
          <a:prstGeom prst="rect">
            <a:avLst/>
          </a:prstGeom>
        </p:spPr>
        <p:txBody>
          <a:bodyPr wrap="square">
            <a:spAutoFit/>
          </a:bodyPr>
          <a:lstStyle/>
          <a:p>
            <a:r>
              <a:rPr lang="en-US" altLang="ja-JP" sz="2800" dirty="0"/>
              <a:t>Relations are described as rules of the form </a:t>
            </a:r>
            <a:r>
              <a:rPr lang="en-US" altLang="ja-JP" sz="2800" i="1" dirty="0"/>
              <a:t>P</a:t>
            </a:r>
            <a:r>
              <a:rPr lang="en-US" altLang="ja-JP" sz="2800" dirty="0"/>
              <a:t> </a:t>
            </a:r>
            <a:r>
              <a:rPr lang="en-US" altLang="ja-JP" sz="2800" b="1" dirty="0"/>
              <a:t>:- </a:t>
            </a:r>
            <a:r>
              <a:rPr lang="en-US" altLang="ja-JP" sz="2800" i="1" dirty="0"/>
              <a:t>Q</a:t>
            </a:r>
            <a:r>
              <a:rPr lang="en-US" altLang="ja-JP" sz="2800" baseline="-25000" dirty="0"/>
              <a:t>1</a:t>
            </a:r>
            <a:r>
              <a:rPr lang="en-US" altLang="ja-JP" sz="2800" dirty="0"/>
              <a:t> ,</a:t>
            </a:r>
            <a:r>
              <a:rPr lang="en-US" altLang="ja-JP" sz="2800" b="1" dirty="0"/>
              <a:t> </a:t>
            </a:r>
            <a:r>
              <a:rPr lang="en-US" altLang="ja-JP" sz="2800" i="1" dirty="0"/>
              <a:t>Q</a:t>
            </a:r>
            <a:r>
              <a:rPr lang="en-US" altLang="ja-JP" sz="2800" baseline="-25000" dirty="0"/>
              <a:t>2</a:t>
            </a:r>
            <a:r>
              <a:rPr lang="en-US" altLang="ja-JP" sz="2800" dirty="0"/>
              <a:t>, …, </a:t>
            </a:r>
            <a:r>
              <a:rPr lang="en-US" altLang="ja-JP" sz="2800" i="1" dirty="0" err="1"/>
              <a:t>Q</a:t>
            </a:r>
            <a:r>
              <a:rPr lang="en-US" altLang="ja-JP" sz="2800" i="1" baseline="-25000" dirty="0" err="1"/>
              <a:t>k</a:t>
            </a:r>
            <a:r>
              <a:rPr lang="en-US" altLang="ja-JP" sz="2800" dirty="0"/>
              <a:t> . (</a:t>
            </a:r>
            <a:r>
              <a:rPr lang="en-US" altLang="ja-JP" sz="2800" i="1" dirty="0"/>
              <a:t>k</a:t>
            </a:r>
            <a:r>
              <a:rPr lang="en-US" altLang="ja-JP" sz="2800" dirty="0"/>
              <a:t> ≥ 0), which corresponds to the logical expression:</a:t>
            </a:r>
            <a:r>
              <a:rPr lang="en-US" altLang="ja-JP" sz="2800" i="1" dirty="0"/>
              <a:t>  </a:t>
            </a:r>
          </a:p>
          <a:p>
            <a:r>
              <a:rPr lang="en-US" altLang="ja-JP" sz="2800" i="1" dirty="0"/>
              <a:t>       P</a:t>
            </a:r>
            <a:r>
              <a:rPr lang="en-US" altLang="ja-JP" sz="2800" dirty="0"/>
              <a:t> </a:t>
            </a:r>
            <a:r>
              <a:rPr lang="en-US" altLang="ja-JP" sz="2800" b="1" dirty="0"/>
              <a:t>⇐</a:t>
            </a:r>
            <a:r>
              <a:rPr lang="en-US" altLang="ja-JP" sz="2800" dirty="0"/>
              <a:t> </a:t>
            </a:r>
            <a:r>
              <a:rPr lang="en-US" altLang="ja-JP" sz="2800" i="1" dirty="0"/>
              <a:t>Q</a:t>
            </a:r>
            <a:r>
              <a:rPr lang="en-US" altLang="ja-JP" sz="2800" baseline="-25000" dirty="0"/>
              <a:t>1</a:t>
            </a:r>
            <a:r>
              <a:rPr lang="en-US" altLang="ja-JP" sz="2800" dirty="0"/>
              <a:t> ∧ </a:t>
            </a:r>
            <a:r>
              <a:rPr lang="en-US" altLang="ja-JP" sz="2800" i="1" dirty="0"/>
              <a:t>Q</a:t>
            </a:r>
            <a:r>
              <a:rPr lang="en-US" altLang="ja-JP" sz="2800" baseline="-25000" dirty="0"/>
              <a:t>2</a:t>
            </a:r>
            <a:r>
              <a:rPr lang="en-US" altLang="ja-JP" sz="2800" dirty="0"/>
              <a:t> ∧ … ∧ </a:t>
            </a:r>
            <a:r>
              <a:rPr lang="en-US" altLang="ja-JP" sz="2800" i="1" dirty="0" err="1"/>
              <a:t>Q</a:t>
            </a:r>
            <a:r>
              <a:rPr lang="en-US" altLang="ja-JP" sz="2800" i="1" baseline="-25000" dirty="0" err="1"/>
              <a:t>k</a:t>
            </a:r>
            <a:r>
              <a:rPr lang="en-US" altLang="ja-JP" sz="2800" dirty="0"/>
              <a:t> .</a:t>
            </a:r>
            <a:r>
              <a:rPr lang="en-US" altLang="ja-JP" sz="2800" i="1" dirty="0"/>
              <a:t>  </a:t>
            </a:r>
            <a:r>
              <a:rPr lang="en-US" altLang="ja-JP" sz="2800" dirty="0"/>
              <a:t>(</a:t>
            </a:r>
            <a:r>
              <a:rPr lang="en-US" altLang="ja-JP" sz="2800" i="1" dirty="0"/>
              <a:t>k</a:t>
            </a:r>
            <a:r>
              <a:rPr lang="en-US" altLang="ja-JP" sz="2800" dirty="0"/>
              <a:t> ≥ 0)</a:t>
            </a:r>
          </a:p>
          <a:p>
            <a:r>
              <a:rPr lang="en-US" altLang="ja-JP" sz="2800" dirty="0"/>
              <a:t>This means that </a:t>
            </a:r>
            <a:r>
              <a:rPr lang="en-US" altLang="ja-JP" sz="2800" i="1" dirty="0"/>
              <a:t>P</a:t>
            </a:r>
            <a:r>
              <a:rPr lang="en-US" altLang="ja-JP" sz="2800" dirty="0"/>
              <a:t> holds when </a:t>
            </a:r>
            <a:r>
              <a:rPr lang="en-US" altLang="ja-JP" sz="2800" i="1" dirty="0"/>
              <a:t>Q</a:t>
            </a:r>
            <a:r>
              <a:rPr lang="en-US" altLang="ja-JP" sz="2800" baseline="-25000" dirty="0"/>
              <a:t>1</a:t>
            </a:r>
            <a:r>
              <a:rPr lang="en-US" altLang="ja-JP" sz="2800" dirty="0"/>
              <a:t> ,</a:t>
            </a:r>
            <a:r>
              <a:rPr lang="en-US" altLang="ja-JP" sz="2800" b="1" dirty="0"/>
              <a:t> </a:t>
            </a:r>
            <a:r>
              <a:rPr lang="en-US" altLang="ja-JP" sz="2800" i="1" dirty="0"/>
              <a:t>Q</a:t>
            </a:r>
            <a:r>
              <a:rPr lang="en-US" altLang="ja-JP" sz="2800" baseline="-25000" dirty="0"/>
              <a:t>2</a:t>
            </a:r>
            <a:r>
              <a:rPr lang="en-US" altLang="ja-JP" sz="2800" dirty="0"/>
              <a:t>, …, </a:t>
            </a:r>
            <a:r>
              <a:rPr lang="en-US" altLang="ja-JP" sz="2800" i="1" dirty="0" err="1"/>
              <a:t>Q</a:t>
            </a:r>
            <a:r>
              <a:rPr lang="en-US" altLang="ja-JP" sz="2800" i="1" baseline="-25000" dirty="0" err="1"/>
              <a:t>k</a:t>
            </a:r>
            <a:r>
              <a:rPr lang="en-US" altLang="ja-JP" sz="2800" dirty="0"/>
              <a:t> hold (</a:t>
            </a:r>
            <a:r>
              <a:rPr lang="en-US" altLang="ja-JP" sz="2800" i="1" dirty="0"/>
              <a:t>declarative interpretation</a:t>
            </a:r>
            <a:r>
              <a:rPr lang="en-US" altLang="ja-JP" sz="2800" dirty="0"/>
              <a:t>). We consider this as follows: In order to establish (or deduce) </a:t>
            </a:r>
            <a:r>
              <a:rPr lang="en-US" altLang="ja-JP" sz="2800" i="1" dirty="0"/>
              <a:t>P </a:t>
            </a:r>
            <a:r>
              <a:rPr lang="en-US" altLang="ja-JP" sz="2800" dirty="0"/>
              <a:t>establish</a:t>
            </a:r>
            <a:r>
              <a:rPr lang="en-US" altLang="ja-JP" sz="2800" i="1" dirty="0"/>
              <a:t> Q</a:t>
            </a:r>
            <a:r>
              <a:rPr lang="en-US" altLang="ja-JP" sz="2800" baseline="-25000" dirty="0"/>
              <a:t>1</a:t>
            </a:r>
            <a:r>
              <a:rPr lang="en-US" altLang="ja-JP" sz="2800" dirty="0"/>
              <a:t> ,</a:t>
            </a:r>
            <a:r>
              <a:rPr lang="en-US" altLang="ja-JP" sz="2800" b="1" dirty="0"/>
              <a:t> </a:t>
            </a:r>
            <a:r>
              <a:rPr lang="en-US" altLang="ja-JP" sz="2800" i="1" dirty="0"/>
              <a:t>Q</a:t>
            </a:r>
            <a:r>
              <a:rPr lang="en-US" altLang="ja-JP" sz="2800" baseline="-25000" dirty="0"/>
              <a:t>2</a:t>
            </a:r>
            <a:r>
              <a:rPr lang="en-US" altLang="ja-JP" sz="2800" dirty="0"/>
              <a:t>, …, </a:t>
            </a:r>
            <a:r>
              <a:rPr lang="en-US" altLang="ja-JP" sz="2800" i="1" dirty="0" err="1"/>
              <a:t>Q</a:t>
            </a:r>
            <a:r>
              <a:rPr lang="en-US" altLang="ja-JP" sz="2800" i="1" baseline="-25000" dirty="0" err="1"/>
              <a:t>k</a:t>
            </a:r>
            <a:r>
              <a:rPr lang="en-US" altLang="ja-JP" sz="2800" dirty="0"/>
              <a:t> (</a:t>
            </a:r>
            <a:r>
              <a:rPr lang="en-US" altLang="ja-JP" sz="2800" i="1" dirty="0"/>
              <a:t>procedural interpretation</a:t>
            </a:r>
            <a:r>
              <a:rPr lang="en-US" altLang="ja-JP" sz="2800" dirty="0"/>
              <a:t>). The rules are called </a:t>
            </a:r>
            <a:r>
              <a:rPr lang="en-US" altLang="ja-JP" sz="2800" i="1" dirty="0"/>
              <a:t>Horn clauses</a:t>
            </a:r>
            <a:r>
              <a:rPr lang="en-US" altLang="ja-JP" sz="2800" dirty="0"/>
              <a:t>. </a:t>
            </a:r>
            <a:r>
              <a:rPr lang="ja-JP" altLang="en-US" sz="2800" dirty="0"/>
              <a:t> </a:t>
            </a:r>
            <a:r>
              <a:rPr lang="en-US" altLang="ja-JP" sz="2800" dirty="0"/>
              <a:t>When </a:t>
            </a:r>
            <a:r>
              <a:rPr lang="en-US" altLang="ja-JP" sz="2800" i="1" dirty="0"/>
              <a:t>k</a:t>
            </a:r>
            <a:r>
              <a:rPr lang="en-US" altLang="ja-JP" sz="2800" dirty="0"/>
              <a:t>=0 the rule represents a </a:t>
            </a:r>
            <a:r>
              <a:rPr lang="en-US" altLang="ja-JP" sz="2800" i="1" dirty="0"/>
              <a:t>fact</a:t>
            </a:r>
            <a:r>
              <a:rPr lang="en-US" altLang="ja-JP" sz="2800" dirty="0"/>
              <a:t> and we do not write := and write just as </a:t>
            </a:r>
            <a:r>
              <a:rPr lang="en-US" altLang="ja-JP" sz="2800" i="1" dirty="0"/>
              <a:t>P</a:t>
            </a:r>
            <a:r>
              <a:rPr lang="en-US" altLang="ja-JP" sz="2800" dirty="0"/>
              <a:t>. .</a:t>
            </a:r>
          </a:p>
          <a:p>
            <a:r>
              <a:rPr lang="en-US" altLang="ja-JP" sz="2800" dirty="0"/>
              <a:t>(ex.) The relation append is described as the two rules.</a:t>
            </a:r>
          </a:p>
          <a:p>
            <a:r>
              <a:rPr lang="en-US" altLang="ja-JP" sz="2800" dirty="0"/>
              <a:t>    append ([ ], Y, Y).</a:t>
            </a:r>
          </a:p>
          <a:p>
            <a:r>
              <a:rPr lang="en-US" altLang="ja-JP" sz="2800" dirty="0"/>
              <a:t>    append ( [H|X], Y, [H|Z] ) :- append (X,Y,Z).</a:t>
            </a:r>
          </a:p>
        </p:txBody>
      </p:sp>
      <p:sp>
        <p:nvSpPr>
          <p:cNvPr id="7" name="テキスト ボックス 6"/>
          <p:cNvSpPr txBox="1"/>
          <p:nvPr/>
        </p:nvSpPr>
        <p:spPr>
          <a:xfrm>
            <a:off x="328849" y="5922224"/>
            <a:ext cx="8492694" cy="830997"/>
          </a:xfrm>
          <a:prstGeom prst="rect">
            <a:avLst/>
          </a:prstGeom>
          <a:noFill/>
        </p:spPr>
        <p:txBody>
          <a:bodyPr wrap="square" rtlCol="0">
            <a:spAutoFit/>
          </a:bodyPr>
          <a:lstStyle/>
          <a:p>
            <a:r>
              <a:rPr lang="en-US" altLang="ja-JP" sz="2400" dirty="0"/>
              <a:t>(Reference) A. Horn, “On sentences which are true of direct unions of algebras”. </a:t>
            </a:r>
            <a:r>
              <a:rPr lang="en-US" altLang="ja-JP" sz="2400" i="1" dirty="0"/>
              <a:t>Journal of Symbolic Logic, </a:t>
            </a:r>
            <a:r>
              <a:rPr lang="en-US" altLang="ja-JP" sz="2400" dirty="0"/>
              <a:t>Vol. 16, pp. 14-21, 1951.</a:t>
            </a:r>
            <a:endParaRPr kumimoji="1" lang="ja-JP" altLang="en-US" sz="2400" dirty="0"/>
          </a:p>
        </p:txBody>
      </p:sp>
    </p:spTree>
    <p:extLst>
      <p:ext uri="{BB962C8B-B14F-4D97-AF65-F5344CB8AC3E}">
        <p14:creationId xmlns:p14="http://schemas.microsoft.com/office/powerpoint/2010/main" val="2495031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807545"/>
          </a:xfrm>
        </p:spPr>
        <p:txBody>
          <a:bodyPr/>
          <a:lstStyle/>
          <a:p>
            <a:r>
              <a:rPr kumimoji="1" lang="en-US" altLang="ja-JP" dirty="0"/>
              <a:t>Examples of queries</a:t>
            </a:r>
            <a:endParaRPr kumimoji="1" lang="ja-JP" altLang="en-US" dirty="0"/>
          </a:p>
        </p:txBody>
      </p:sp>
      <p:sp>
        <p:nvSpPr>
          <p:cNvPr id="4" name="テキスト ボックス 3"/>
          <p:cNvSpPr txBox="1"/>
          <p:nvPr/>
        </p:nvSpPr>
        <p:spPr>
          <a:xfrm>
            <a:off x="773709" y="1082183"/>
            <a:ext cx="4666437" cy="5693867"/>
          </a:xfrm>
          <a:prstGeom prst="rect">
            <a:avLst/>
          </a:prstGeom>
          <a:noFill/>
        </p:spPr>
        <p:txBody>
          <a:bodyPr wrap="none" rtlCol="0">
            <a:spAutoFit/>
          </a:bodyPr>
          <a:lstStyle/>
          <a:p>
            <a:r>
              <a:rPr kumimoji="1" lang="en-US" altLang="ja-JP" sz="2800" i="1" dirty="0"/>
              <a:t>?-</a:t>
            </a:r>
            <a:r>
              <a:rPr kumimoji="1" lang="en-US" altLang="ja-JP" sz="2800" dirty="0"/>
              <a:t> </a:t>
            </a:r>
            <a:r>
              <a:rPr kumimoji="1" lang="en-US" altLang="ja-JP" sz="2800" dirty="0">
                <a:solidFill>
                  <a:srgbClr val="FF0000"/>
                </a:solidFill>
              </a:rPr>
              <a:t>append([</a:t>
            </a:r>
            <a:r>
              <a:rPr kumimoji="1" lang="en-US" altLang="ja-JP" sz="2800" dirty="0" err="1">
                <a:solidFill>
                  <a:srgbClr val="FF0000"/>
                </a:solidFill>
              </a:rPr>
              <a:t>a,b</a:t>
            </a:r>
            <a:r>
              <a:rPr kumimoji="1" lang="en-US" altLang="ja-JP" sz="2800" dirty="0">
                <a:solidFill>
                  <a:srgbClr val="FF0000"/>
                </a:solidFill>
              </a:rPr>
              <a:t>],[</a:t>
            </a:r>
            <a:r>
              <a:rPr kumimoji="1" lang="en-US" altLang="ja-JP" sz="2800" dirty="0" err="1">
                <a:solidFill>
                  <a:srgbClr val="FF0000"/>
                </a:solidFill>
              </a:rPr>
              <a:t>c,d</a:t>
            </a:r>
            <a:r>
              <a:rPr kumimoji="1" lang="en-US" altLang="ja-JP" sz="2800" dirty="0">
                <a:solidFill>
                  <a:srgbClr val="FF0000"/>
                </a:solidFill>
              </a:rPr>
              <a:t>],[</a:t>
            </a:r>
            <a:r>
              <a:rPr kumimoji="1" lang="en-US" altLang="ja-JP" sz="2800" dirty="0" err="1">
                <a:solidFill>
                  <a:srgbClr val="FF0000"/>
                </a:solidFill>
              </a:rPr>
              <a:t>a,b,c,d</a:t>
            </a:r>
            <a:r>
              <a:rPr kumimoji="1" lang="en-US" altLang="ja-JP" sz="2800" dirty="0">
                <a:solidFill>
                  <a:srgbClr val="FF0000"/>
                </a:solidFill>
              </a:rPr>
              <a:t>]).</a:t>
            </a:r>
          </a:p>
          <a:p>
            <a:r>
              <a:rPr lang="en-US" altLang="ja-JP" sz="2800" dirty="0"/>
              <a:t>    </a:t>
            </a:r>
            <a:r>
              <a:rPr lang="en-US" altLang="ja-JP" sz="2800" i="1" dirty="0"/>
              <a:t>yes</a:t>
            </a:r>
          </a:p>
          <a:p>
            <a:r>
              <a:rPr kumimoji="1" lang="en-US" altLang="ja-JP" sz="2800" i="1" dirty="0"/>
              <a:t>?-</a:t>
            </a:r>
            <a:r>
              <a:rPr kumimoji="1" lang="en-US" altLang="ja-JP" sz="2800" dirty="0"/>
              <a:t> </a:t>
            </a:r>
            <a:r>
              <a:rPr kumimoji="1" lang="en-US" altLang="ja-JP" sz="2800" dirty="0">
                <a:solidFill>
                  <a:srgbClr val="FF0000"/>
                </a:solidFill>
              </a:rPr>
              <a:t>append([</a:t>
            </a:r>
            <a:r>
              <a:rPr kumimoji="1" lang="en-US" altLang="ja-JP" sz="2800" dirty="0" err="1">
                <a:solidFill>
                  <a:srgbClr val="FF0000"/>
                </a:solidFill>
              </a:rPr>
              <a:t>a,b</a:t>
            </a:r>
            <a:r>
              <a:rPr kumimoji="1" lang="en-US" altLang="ja-JP" sz="2800" dirty="0">
                <a:solidFill>
                  <a:srgbClr val="FF0000"/>
                </a:solidFill>
              </a:rPr>
              <a:t>],[</a:t>
            </a:r>
            <a:r>
              <a:rPr kumimoji="1" lang="en-US" altLang="ja-JP" sz="2800" dirty="0" err="1">
                <a:solidFill>
                  <a:srgbClr val="FF0000"/>
                </a:solidFill>
              </a:rPr>
              <a:t>c,d</a:t>
            </a:r>
            <a:r>
              <a:rPr kumimoji="1" lang="en-US" altLang="ja-JP" sz="2800" dirty="0">
                <a:solidFill>
                  <a:srgbClr val="FF0000"/>
                </a:solidFill>
              </a:rPr>
              <a:t>],Z).</a:t>
            </a:r>
          </a:p>
          <a:p>
            <a:r>
              <a:rPr lang="en-US" altLang="ja-JP" sz="2800" dirty="0"/>
              <a:t>    </a:t>
            </a:r>
            <a:r>
              <a:rPr lang="en-US" altLang="ja-JP" sz="2800" i="1" dirty="0"/>
              <a:t>Z=[</a:t>
            </a:r>
            <a:r>
              <a:rPr lang="en-US" altLang="ja-JP" sz="2800" i="1" dirty="0" err="1"/>
              <a:t>a,b,c,d</a:t>
            </a:r>
            <a:r>
              <a:rPr lang="en-US" altLang="ja-JP" sz="2800" i="1" dirty="0"/>
              <a:t>]</a:t>
            </a:r>
          </a:p>
          <a:p>
            <a:r>
              <a:rPr lang="en-US" altLang="ja-JP" sz="2800" i="1" dirty="0"/>
              <a:t>    yes</a:t>
            </a:r>
          </a:p>
          <a:p>
            <a:r>
              <a:rPr lang="en-US" altLang="ja-JP" sz="2800" i="1" dirty="0"/>
              <a:t>?-</a:t>
            </a:r>
            <a:r>
              <a:rPr lang="en-US" altLang="ja-JP" sz="2800" dirty="0"/>
              <a:t> </a:t>
            </a:r>
            <a:r>
              <a:rPr lang="en-US" altLang="ja-JP" sz="2800" dirty="0">
                <a:solidFill>
                  <a:srgbClr val="FF0000"/>
                </a:solidFill>
              </a:rPr>
              <a:t>append([</a:t>
            </a:r>
            <a:r>
              <a:rPr lang="en-US" altLang="ja-JP" sz="2800" dirty="0" err="1">
                <a:solidFill>
                  <a:srgbClr val="FF0000"/>
                </a:solidFill>
              </a:rPr>
              <a:t>a,b</a:t>
            </a:r>
            <a:r>
              <a:rPr lang="en-US" altLang="ja-JP" sz="2800" dirty="0">
                <a:solidFill>
                  <a:srgbClr val="FF0000"/>
                </a:solidFill>
              </a:rPr>
              <a:t>],Y,[</a:t>
            </a:r>
            <a:r>
              <a:rPr lang="en-US" altLang="ja-JP" sz="2800" dirty="0" err="1">
                <a:solidFill>
                  <a:srgbClr val="FF0000"/>
                </a:solidFill>
              </a:rPr>
              <a:t>a,b,c,d</a:t>
            </a:r>
            <a:r>
              <a:rPr lang="en-US" altLang="ja-JP" sz="2800" dirty="0">
                <a:solidFill>
                  <a:srgbClr val="FF0000"/>
                </a:solidFill>
              </a:rPr>
              <a:t>]).</a:t>
            </a:r>
          </a:p>
          <a:p>
            <a:r>
              <a:rPr lang="en-US" altLang="ja-JP" sz="2800" dirty="0"/>
              <a:t>    </a:t>
            </a:r>
            <a:r>
              <a:rPr lang="en-US" altLang="ja-JP" sz="2800" i="1" dirty="0"/>
              <a:t>Y=[</a:t>
            </a:r>
            <a:r>
              <a:rPr lang="en-US" altLang="ja-JP" sz="2800" i="1" dirty="0" err="1"/>
              <a:t>c,d</a:t>
            </a:r>
            <a:r>
              <a:rPr lang="en-US" altLang="ja-JP" sz="2800" i="1" dirty="0"/>
              <a:t>]</a:t>
            </a:r>
          </a:p>
          <a:p>
            <a:r>
              <a:rPr lang="en-US" altLang="ja-JP" sz="2800" i="1" dirty="0"/>
              <a:t>    yes</a:t>
            </a:r>
          </a:p>
          <a:p>
            <a:r>
              <a:rPr lang="en-US" altLang="ja-JP" sz="2800" i="1" dirty="0"/>
              <a:t>?-</a:t>
            </a:r>
            <a:r>
              <a:rPr lang="en-US" altLang="ja-JP" sz="2800" dirty="0"/>
              <a:t> </a:t>
            </a:r>
            <a:r>
              <a:rPr lang="en-US" altLang="ja-JP" sz="2800" dirty="0">
                <a:solidFill>
                  <a:srgbClr val="FF0000"/>
                </a:solidFill>
              </a:rPr>
              <a:t>append(X,[</a:t>
            </a:r>
            <a:r>
              <a:rPr lang="en-US" altLang="ja-JP" sz="2800" dirty="0" err="1">
                <a:solidFill>
                  <a:srgbClr val="FF0000"/>
                </a:solidFill>
              </a:rPr>
              <a:t>c,d</a:t>
            </a:r>
            <a:r>
              <a:rPr lang="en-US" altLang="ja-JP" sz="2800" dirty="0">
                <a:solidFill>
                  <a:srgbClr val="FF0000"/>
                </a:solidFill>
              </a:rPr>
              <a:t>],[</a:t>
            </a:r>
            <a:r>
              <a:rPr lang="en-US" altLang="ja-JP" sz="2800" dirty="0" err="1">
                <a:solidFill>
                  <a:srgbClr val="FF0000"/>
                </a:solidFill>
              </a:rPr>
              <a:t>a,b,c,d</a:t>
            </a:r>
            <a:r>
              <a:rPr lang="en-US" altLang="ja-JP" sz="2800" dirty="0">
                <a:solidFill>
                  <a:srgbClr val="FF0000"/>
                </a:solidFill>
              </a:rPr>
              <a:t>]).</a:t>
            </a:r>
          </a:p>
          <a:p>
            <a:r>
              <a:rPr lang="en-US" altLang="ja-JP" sz="2800" dirty="0"/>
              <a:t>    </a:t>
            </a:r>
            <a:r>
              <a:rPr lang="en-US" altLang="ja-JP" sz="2800" i="1" dirty="0"/>
              <a:t>X=[</a:t>
            </a:r>
            <a:r>
              <a:rPr lang="en-US" altLang="ja-JP" sz="2800" i="1" dirty="0" err="1"/>
              <a:t>a,b</a:t>
            </a:r>
            <a:r>
              <a:rPr lang="en-US" altLang="ja-JP" sz="2800" i="1" dirty="0"/>
              <a:t>]</a:t>
            </a:r>
          </a:p>
          <a:p>
            <a:r>
              <a:rPr lang="en-US" altLang="ja-JP" sz="2800" i="1" dirty="0"/>
              <a:t>    yes</a:t>
            </a:r>
          </a:p>
          <a:p>
            <a:r>
              <a:rPr lang="en-US" altLang="ja-JP" sz="2800" i="1" dirty="0"/>
              <a:t>?-</a:t>
            </a:r>
            <a:r>
              <a:rPr lang="en-US" altLang="ja-JP" sz="2800" dirty="0"/>
              <a:t> </a:t>
            </a:r>
            <a:r>
              <a:rPr lang="en-US" altLang="ja-JP" sz="2800" dirty="0">
                <a:solidFill>
                  <a:srgbClr val="FF0000"/>
                </a:solidFill>
              </a:rPr>
              <a:t>append(X,[</a:t>
            </a:r>
            <a:r>
              <a:rPr lang="en-US" altLang="ja-JP" sz="2800" dirty="0" err="1">
                <a:solidFill>
                  <a:srgbClr val="FF0000"/>
                </a:solidFill>
              </a:rPr>
              <a:t>d,c</a:t>
            </a:r>
            <a:r>
              <a:rPr lang="en-US" altLang="ja-JP" sz="2800" dirty="0">
                <a:solidFill>
                  <a:srgbClr val="FF0000"/>
                </a:solidFill>
              </a:rPr>
              <a:t>],[</a:t>
            </a:r>
            <a:r>
              <a:rPr lang="en-US" altLang="ja-JP" sz="2800" dirty="0" err="1">
                <a:solidFill>
                  <a:srgbClr val="FF0000"/>
                </a:solidFill>
              </a:rPr>
              <a:t>a,b,c,d</a:t>
            </a:r>
            <a:r>
              <a:rPr lang="en-US" altLang="ja-JP" sz="2800" dirty="0">
                <a:solidFill>
                  <a:srgbClr val="FF0000"/>
                </a:solidFill>
              </a:rPr>
              <a:t>]).</a:t>
            </a:r>
          </a:p>
          <a:p>
            <a:r>
              <a:rPr lang="en-US" altLang="ja-JP" sz="2800" dirty="0"/>
              <a:t>    </a:t>
            </a:r>
            <a:r>
              <a:rPr lang="en-US" altLang="ja-JP" sz="2800" i="1" dirty="0"/>
              <a:t>no</a:t>
            </a:r>
          </a:p>
        </p:txBody>
      </p:sp>
      <p:sp>
        <p:nvSpPr>
          <p:cNvPr id="5" name="テキスト ボックス 4"/>
          <p:cNvSpPr txBox="1"/>
          <p:nvPr/>
        </p:nvSpPr>
        <p:spPr>
          <a:xfrm>
            <a:off x="5440146" y="1953042"/>
            <a:ext cx="3460977" cy="2246769"/>
          </a:xfrm>
          <a:prstGeom prst="rect">
            <a:avLst/>
          </a:prstGeom>
          <a:noFill/>
        </p:spPr>
        <p:txBody>
          <a:bodyPr wrap="square" rtlCol="0">
            <a:spAutoFit/>
          </a:bodyPr>
          <a:lstStyle/>
          <a:p>
            <a:r>
              <a:rPr kumimoji="1" lang="en-US" altLang="ja-JP" sz="2800" dirty="0"/>
              <a:t>Computation in logic programming is to find answers for the given query, which may include variables. </a:t>
            </a:r>
            <a:endParaRPr kumimoji="1" lang="ja-JP" altLang="en-US" sz="2800" dirty="0"/>
          </a:p>
        </p:txBody>
      </p:sp>
    </p:spTree>
    <p:extLst>
      <p:ext uri="{BB962C8B-B14F-4D97-AF65-F5344CB8AC3E}">
        <p14:creationId xmlns:p14="http://schemas.microsoft.com/office/powerpoint/2010/main" val="419015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a:t>Terms</a:t>
            </a:r>
            <a:endParaRPr kumimoji="1" lang="ja-JP" altLang="en-US" dirty="0"/>
          </a:p>
        </p:txBody>
      </p:sp>
      <p:sp>
        <p:nvSpPr>
          <p:cNvPr id="4" name="テキスト ボックス 3"/>
          <p:cNvSpPr txBox="1"/>
          <p:nvPr/>
        </p:nvSpPr>
        <p:spPr>
          <a:xfrm>
            <a:off x="544561" y="1278930"/>
            <a:ext cx="8256828" cy="3539430"/>
          </a:xfrm>
          <a:prstGeom prst="rect">
            <a:avLst/>
          </a:prstGeom>
          <a:noFill/>
          <a:ln>
            <a:solidFill>
              <a:schemeClr val="tx1"/>
            </a:solidFill>
          </a:ln>
        </p:spPr>
        <p:txBody>
          <a:bodyPr wrap="square" rtlCol="0">
            <a:spAutoFit/>
          </a:bodyPr>
          <a:lstStyle/>
          <a:p>
            <a:r>
              <a:rPr lang="en-US" altLang="ja-JP" sz="2800" dirty="0"/>
              <a:t>A simple term:</a:t>
            </a:r>
          </a:p>
          <a:p>
            <a:r>
              <a:rPr lang="en-US" altLang="ja-JP" sz="2800" dirty="0"/>
              <a:t>    a number --- 0, 1972, etc.</a:t>
            </a:r>
            <a:endParaRPr kumimoji="1" lang="en-US" altLang="ja-JP" sz="2800" dirty="0"/>
          </a:p>
          <a:p>
            <a:r>
              <a:rPr lang="en-US" altLang="ja-JP" sz="2800" dirty="0"/>
              <a:t>    a variable, which must start with an uppercase letter </a:t>
            </a:r>
          </a:p>
          <a:p>
            <a:r>
              <a:rPr lang="en-US" altLang="ja-JP" sz="2800" dirty="0"/>
              <a:t>       --- X, Source, etc.</a:t>
            </a:r>
          </a:p>
          <a:p>
            <a:r>
              <a:rPr kumimoji="1" lang="en-US" altLang="ja-JP" sz="2800" dirty="0"/>
              <a:t>    </a:t>
            </a:r>
            <a:r>
              <a:rPr lang="en-US" altLang="ja-JP" sz="2800" dirty="0"/>
              <a:t>an </a:t>
            </a:r>
            <a:r>
              <a:rPr kumimoji="1" lang="en-US" altLang="ja-JP" sz="2800" dirty="0"/>
              <a:t>atom (standing for itself) --- lisp, algol</a:t>
            </a:r>
            <a:r>
              <a:rPr lang="en-US" altLang="ja-JP" sz="2800" dirty="0"/>
              <a:t>60, etc.</a:t>
            </a:r>
            <a:endParaRPr kumimoji="1" lang="en-US" altLang="ja-JP" sz="2800" dirty="0"/>
          </a:p>
          <a:p>
            <a:r>
              <a:rPr kumimoji="1" lang="en-US" altLang="ja-JP" sz="2800" dirty="0"/>
              <a:t>A </a:t>
            </a:r>
            <a:r>
              <a:rPr lang="en-US" altLang="ja-JP" sz="2800" dirty="0"/>
              <a:t>co</a:t>
            </a:r>
            <a:r>
              <a:rPr kumimoji="1" lang="en-US" altLang="ja-JP" sz="2800" dirty="0"/>
              <a:t>mpound term:</a:t>
            </a:r>
          </a:p>
          <a:p>
            <a:r>
              <a:rPr kumimoji="1" lang="en-US" altLang="ja-JP" sz="2800" dirty="0"/>
              <a:t>    an atom followed by a parenthesized sequence of</a:t>
            </a:r>
          </a:p>
          <a:p>
            <a:r>
              <a:rPr lang="en-US" altLang="ja-JP" sz="2800" dirty="0"/>
              <a:t>      </a:t>
            </a:r>
            <a:r>
              <a:rPr kumimoji="1" lang="en-US" altLang="ja-JP" sz="2800" dirty="0"/>
              <a:t> </a:t>
            </a:r>
            <a:r>
              <a:rPr kumimoji="1" lang="en-US" altLang="ja-JP" sz="2800" dirty="0" err="1"/>
              <a:t>subterms</a:t>
            </a:r>
            <a:r>
              <a:rPr lang="en-US" altLang="ja-JP" sz="2800" dirty="0"/>
              <a:t> --- link(</a:t>
            </a:r>
            <a:r>
              <a:rPr lang="en-US" altLang="ja-JP" sz="2800" dirty="0" err="1"/>
              <a:t>bcpl</a:t>
            </a:r>
            <a:r>
              <a:rPr lang="en-US" altLang="ja-JP" sz="2800" dirty="0"/>
              <a:t>, c), path(L, M), etc.</a:t>
            </a:r>
          </a:p>
        </p:txBody>
      </p:sp>
      <p:sp>
        <p:nvSpPr>
          <p:cNvPr id="3" name="正方形/長方形 2"/>
          <p:cNvSpPr/>
          <p:nvPr/>
        </p:nvSpPr>
        <p:spPr>
          <a:xfrm>
            <a:off x="457200" y="4959515"/>
            <a:ext cx="8457773" cy="1815882"/>
          </a:xfrm>
          <a:prstGeom prst="rect">
            <a:avLst/>
          </a:prstGeom>
        </p:spPr>
        <p:txBody>
          <a:bodyPr wrap="square">
            <a:spAutoFit/>
          </a:bodyPr>
          <a:lstStyle/>
          <a:p>
            <a:r>
              <a:rPr lang="en-US" altLang="ja-JP" sz="2800" dirty="0"/>
              <a:t>In some cases a compound term may be written in infix. </a:t>
            </a:r>
          </a:p>
          <a:p>
            <a:r>
              <a:rPr lang="en-US" altLang="ja-JP" sz="2800" dirty="0"/>
              <a:t>(ex.) =(X,Y) can be written as X=Y.</a:t>
            </a:r>
          </a:p>
          <a:p>
            <a:r>
              <a:rPr lang="en-US" altLang="ja-JP" sz="2800" dirty="0"/>
              <a:t>The special variable _ is a placeholder for an unnamed term. </a:t>
            </a:r>
            <a:endParaRPr lang="ja-JP" altLang="en-US" sz="2800" dirty="0"/>
          </a:p>
        </p:txBody>
      </p:sp>
    </p:spTree>
    <p:extLst>
      <p:ext uri="{BB962C8B-B14F-4D97-AF65-F5344CB8AC3E}">
        <p14:creationId xmlns:p14="http://schemas.microsoft.com/office/powerpoint/2010/main" val="2147672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410702"/>
            <a:ext cx="8229600" cy="1143000"/>
          </a:xfrm>
        </p:spPr>
        <p:txBody>
          <a:bodyPr>
            <a:normAutofit fontScale="90000"/>
          </a:bodyPr>
          <a:lstStyle/>
          <a:p>
            <a:r>
              <a:rPr lang="en-US" altLang="ja-JP" dirty="0"/>
              <a:t>Syntax of facts, rules, and queries</a:t>
            </a:r>
            <a:br>
              <a:rPr kumimoji="1" lang="en-US" altLang="ja-JP" dirty="0"/>
            </a:br>
            <a:r>
              <a:rPr kumimoji="1" lang="en-US" altLang="ja-JP" dirty="0"/>
              <a:t>(</a:t>
            </a:r>
            <a:r>
              <a:rPr lang="en-US" altLang="ja-JP" dirty="0"/>
              <a:t>in Edinburgh Prolog)</a:t>
            </a:r>
            <a:endParaRPr kumimoji="1" lang="ja-JP" altLang="en-US" dirty="0"/>
          </a:p>
        </p:txBody>
      </p:sp>
      <p:sp>
        <p:nvSpPr>
          <p:cNvPr id="4" name="テキスト ボックス 3"/>
          <p:cNvSpPr txBox="1"/>
          <p:nvPr/>
        </p:nvSpPr>
        <p:spPr>
          <a:xfrm>
            <a:off x="1255452" y="2257627"/>
            <a:ext cx="6603616" cy="2677656"/>
          </a:xfrm>
          <a:prstGeom prst="rect">
            <a:avLst/>
          </a:prstGeom>
          <a:noFill/>
        </p:spPr>
        <p:txBody>
          <a:bodyPr wrap="none" rtlCol="0">
            <a:spAutoFit/>
          </a:bodyPr>
          <a:lstStyle/>
          <a:p>
            <a:r>
              <a:rPr kumimoji="1" lang="en-US" altLang="ja-JP" sz="2800" dirty="0"/>
              <a:t>&lt;</a:t>
            </a:r>
            <a:r>
              <a:rPr kumimoji="1" lang="en-US" altLang="ja-JP" sz="2800" i="1" dirty="0"/>
              <a:t>fact</a:t>
            </a:r>
            <a:r>
              <a:rPr kumimoji="1" lang="en-US" altLang="ja-JP" sz="2800" dirty="0"/>
              <a:t>&gt; ::= &lt;</a:t>
            </a:r>
            <a:r>
              <a:rPr kumimoji="1" lang="en-US" altLang="ja-JP" sz="2800" i="1" dirty="0"/>
              <a:t>term</a:t>
            </a:r>
            <a:r>
              <a:rPr kumimoji="1" lang="en-US" altLang="ja-JP" sz="2800" dirty="0"/>
              <a:t>&gt; .</a:t>
            </a:r>
          </a:p>
          <a:p>
            <a:r>
              <a:rPr lang="en-US" altLang="ja-JP" sz="2800" dirty="0"/>
              <a:t>&lt;</a:t>
            </a:r>
            <a:r>
              <a:rPr lang="en-US" altLang="ja-JP" sz="2800" i="1" dirty="0"/>
              <a:t>rule</a:t>
            </a:r>
            <a:r>
              <a:rPr lang="en-US" altLang="ja-JP" sz="2800" dirty="0"/>
              <a:t>&gt; ::= &lt;</a:t>
            </a:r>
            <a:r>
              <a:rPr lang="en-US" altLang="ja-JP" sz="2800" i="1" dirty="0"/>
              <a:t>term</a:t>
            </a:r>
            <a:r>
              <a:rPr lang="en-US" altLang="ja-JP" sz="2800" dirty="0"/>
              <a:t>&gt; :- &lt;</a:t>
            </a:r>
            <a:r>
              <a:rPr lang="en-US" altLang="ja-JP" sz="2800" i="1" dirty="0"/>
              <a:t>terms</a:t>
            </a:r>
            <a:r>
              <a:rPr lang="en-US" altLang="ja-JP" sz="2800" dirty="0"/>
              <a:t>&gt; .</a:t>
            </a:r>
          </a:p>
          <a:p>
            <a:r>
              <a:rPr kumimoji="1" lang="en-US" altLang="ja-JP" sz="2800" dirty="0"/>
              <a:t>&lt;</a:t>
            </a:r>
            <a:r>
              <a:rPr kumimoji="1" lang="en-US" altLang="ja-JP" sz="2800" i="1" dirty="0"/>
              <a:t>query</a:t>
            </a:r>
            <a:r>
              <a:rPr kumimoji="1" lang="en-US" altLang="ja-JP" sz="2800" dirty="0"/>
              <a:t>&gt; ::= &lt;</a:t>
            </a:r>
            <a:r>
              <a:rPr kumimoji="1" lang="en-US" altLang="ja-JP" sz="2800" i="1" dirty="0"/>
              <a:t>terms</a:t>
            </a:r>
            <a:r>
              <a:rPr kumimoji="1" lang="en-US" altLang="ja-JP" sz="2800" dirty="0"/>
              <a:t>&gt; .</a:t>
            </a:r>
          </a:p>
          <a:p>
            <a:r>
              <a:rPr lang="en-US" altLang="ja-JP" sz="2800" dirty="0"/>
              <a:t>&lt;</a:t>
            </a:r>
            <a:r>
              <a:rPr lang="en-US" altLang="ja-JP" sz="2800" i="1" dirty="0"/>
              <a:t>term</a:t>
            </a:r>
            <a:r>
              <a:rPr lang="en-US" altLang="ja-JP" sz="2800" dirty="0"/>
              <a:t>&gt; ::= &lt;</a:t>
            </a:r>
            <a:r>
              <a:rPr lang="en-US" altLang="ja-JP" sz="2800" i="1" dirty="0"/>
              <a:t>number</a:t>
            </a:r>
            <a:r>
              <a:rPr lang="en-US" altLang="ja-JP" sz="2800" dirty="0"/>
              <a:t>&gt; | &lt;</a:t>
            </a:r>
            <a:r>
              <a:rPr lang="en-US" altLang="ja-JP" sz="2800" i="1" dirty="0"/>
              <a:t>atom</a:t>
            </a:r>
            <a:r>
              <a:rPr lang="en-US" altLang="ja-JP" sz="2800" dirty="0"/>
              <a:t>&gt; | &lt;</a:t>
            </a:r>
            <a:r>
              <a:rPr lang="en-US" altLang="ja-JP" sz="2800" i="1" dirty="0"/>
              <a:t>variable</a:t>
            </a:r>
            <a:r>
              <a:rPr lang="en-US" altLang="ja-JP" sz="2800" dirty="0"/>
              <a:t>&gt; </a:t>
            </a:r>
          </a:p>
          <a:p>
            <a:r>
              <a:rPr lang="en-US" altLang="ja-JP" sz="2800" dirty="0"/>
              <a:t>                 | &lt;</a:t>
            </a:r>
            <a:r>
              <a:rPr lang="en-US" altLang="ja-JP" sz="2800" i="1" dirty="0"/>
              <a:t>atom</a:t>
            </a:r>
            <a:r>
              <a:rPr lang="en-US" altLang="ja-JP" sz="2800" dirty="0"/>
              <a:t>&gt; (&lt;</a:t>
            </a:r>
            <a:r>
              <a:rPr lang="en-US" altLang="ja-JP" sz="2800" i="1" dirty="0"/>
              <a:t>terms</a:t>
            </a:r>
            <a:r>
              <a:rPr lang="en-US" altLang="ja-JP" sz="2800" dirty="0"/>
              <a:t>&gt;)</a:t>
            </a:r>
          </a:p>
          <a:p>
            <a:r>
              <a:rPr kumimoji="1" lang="en-US" altLang="ja-JP" sz="2800" dirty="0"/>
              <a:t>&lt;</a:t>
            </a:r>
            <a:r>
              <a:rPr kumimoji="1" lang="en-US" altLang="ja-JP" sz="2800" i="1" dirty="0"/>
              <a:t>terms</a:t>
            </a:r>
            <a:r>
              <a:rPr kumimoji="1" lang="en-US" altLang="ja-JP" sz="2800" dirty="0"/>
              <a:t>&gt; ::= &lt;</a:t>
            </a:r>
            <a:r>
              <a:rPr kumimoji="1" lang="en-US" altLang="ja-JP" sz="2800" i="1" dirty="0"/>
              <a:t>term</a:t>
            </a:r>
            <a:r>
              <a:rPr kumimoji="1" lang="en-US" altLang="ja-JP" sz="2800" dirty="0"/>
              <a:t>&gt; | &lt;</a:t>
            </a:r>
            <a:r>
              <a:rPr kumimoji="1" lang="en-US" altLang="ja-JP" sz="2800" i="1" dirty="0"/>
              <a:t>term</a:t>
            </a:r>
            <a:r>
              <a:rPr kumimoji="1" lang="en-US" altLang="ja-JP" sz="2800" dirty="0"/>
              <a:t>&gt;, &lt;</a:t>
            </a:r>
            <a:r>
              <a:rPr kumimoji="1" lang="en-US" altLang="ja-JP" sz="2800" i="1" dirty="0"/>
              <a:t>terms</a:t>
            </a:r>
            <a:r>
              <a:rPr kumimoji="1" lang="en-US" altLang="ja-JP" sz="2800" dirty="0"/>
              <a:t>&gt;</a:t>
            </a:r>
            <a:endParaRPr kumimoji="1" lang="ja-JP" altLang="en-US" sz="2800" dirty="0"/>
          </a:p>
        </p:txBody>
      </p:sp>
    </p:spTree>
    <p:extLst>
      <p:ext uri="{BB962C8B-B14F-4D97-AF65-F5344CB8AC3E}">
        <p14:creationId xmlns:p14="http://schemas.microsoft.com/office/powerpoint/2010/main" val="4163811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Examples of facts and rules</a:t>
            </a:r>
            <a:endParaRPr kumimoji="1" lang="ja-JP" altLang="en-US" dirty="0"/>
          </a:p>
        </p:txBody>
      </p:sp>
      <p:sp>
        <p:nvSpPr>
          <p:cNvPr id="4" name="テキスト ボックス 3"/>
          <p:cNvSpPr txBox="1"/>
          <p:nvPr/>
        </p:nvSpPr>
        <p:spPr>
          <a:xfrm>
            <a:off x="1372239" y="1490634"/>
            <a:ext cx="4962191" cy="4832093"/>
          </a:xfrm>
          <a:prstGeom prst="rect">
            <a:avLst/>
          </a:prstGeom>
          <a:noFill/>
        </p:spPr>
        <p:txBody>
          <a:bodyPr wrap="none" rtlCol="0">
            <a:spAutoFit/>
          </a:bodyPr>
          <a:lstStyle/>
          <a:p>
            <a:r>
              <a:rPr lang="en-US" altLang="ja-JP" sz="2800" dirty="0"/>
              <a:t>l</a:t>
            </a:r>
            <a:r>
              <a:rPr kumimoji="1" lang="en-US" altLang="ja-JP" sz="2800" dirty="0"/>
              <a:t>ink(</a:t>
            </a:r>
            <a:r>
              <a:rPr kumimoji="1" lang="en-US" altLang="ja-JP" sz="2800" dirty="0" err="1"/>
              <a:t>fortran</a:t>
            </a:r>
            <a:r>
              <a:rPr kumimoji="1" lang="en-US" altLang="ja-JP" sz="2800" dirty="0"/>
              <a:t>, algol60).</a:t>
            </a:r>
          </a:p>
          <a:p>
            <a:r>
              <a:rPr lang="en-US" altLang="ja-JP" sz="2800" dirty="0"/>
              <a:t>link(algol60, </a:t>
            </a:r>
            <a:r>
              <a:rPr lang="en-US" altLang="ja-JP" sz="2800" dirty="0" err="1"/>
              <a:t>cpl</a:t>
            </a:r>
            <a:r>
              <a:rPr lang="en-US" altLang="ja-JP" sz="2800" dirty="0"/>
              <a:t>).</a:t>
            </a:r>
          </a:p>
          <a:p>
            <a:r>
              <a:rPr lang="en-US" altLang="ja-JP" sz="2800" dirty="0"/>
              <a:t>l</a:t>
            </a:r>
            <a:r>
              <a:rPr kumimoji="1" lang="en-US" altLang="ja-JP" sz="2800" dirty="0"/>
              <a:t>ink(</a:t>
            </a:r>
            <a:r>
              <a:rPr kumimoji="1" lang="en-US" altLang="ja-JP" sz="2800" dirty="0" err="1"/>
              <a:t>cpl</a:t>
            </a:r>
            <a:r>
              <a:rPr kumimoji="1" lang="en-US" altLang="ja-JP" sz="2800" dirty="0"/>
              <a:t>, </a:t>
            </a:r>
            <a:r>
              <a:rPr kumimoji="1" lang="en-US" altLang="ja-JP" sz="2800" dirty="0" err="1"/>
              <a:t>bcpl</a:t>
            </a:r>
            <a:r>
              <a:rPr kumimoji="1" lang="en-US" altLang="ja-JP" sz="2800" dirty="0"/>
              <a:t>).</a:t>
            </a:r>
          </a:p>
          <a:p>
            <a:r>
              <a:rPr lang="en-US" altLang="ja-JP" sz="2800" dirty="0"/>
              <a:t>link(</a:t>
            </a:r>
            <a:r>
              <a:rPr lang="en-US" altLang="ja-JP" sz="2800" dirty="0" err="1"/>
              <a:t>bcpl</a:t>
            </a:r>
            <a:r>
              <a:rPr lang="en-US" altLang="ja-JP" sz="2800" dirty="0"/>
              <a:t>, c).</a:t>
            </a:r>
          </a:p>
          <a:p>
            <a:r>
              <a:rPr kumimoji="1" lang="en-US" altLang="ja-JP" sz="2800" dirty="0"/>
              <a:t>link(c, </a:t>
            </a:r>
            <a:r>
              <a:rPr kumimoji="1" lang="en-US" altLang="ja-JP" sz="2800" dirty="0" err="1"/>
              <a:t>cplusplus</a:t>
            </a:r>
            <a:r>
              <a:rPr kumimoji="1" lang="en-US" altLang="ja-JP" sz="2800" dirty="0"/>
              <a:t>).</a:t>
            </a:r>
          </a:p>
          <a:p>
            <a:r>
              <a:rPr lang="en-US" altLang="ja-JP" sz="2800" dirty="0"/>
              <a:t>link(algol60, simula67).</a:t>
            </a:r>
          </a:p>
          <a:p>
            <a:r>
              <a:rPr kumimoji="1" lang="en-US" altLang="ja-JP" sz="2800" dirty="0"/>
              <a:t>link(simula67, </a:t>
            </a:r>
            <a:r>
              <a:rPr kumimoji="1" lang="en-US" altLang="ja-JP" sz="2800" dirty="0" err="1"/>
              <a:t>cplusplus</a:t>
            </a:r>
            <a:r>
              <a:rPr kumimoji="1" lang="en-US" altLang="ja-JP" sz="2800" dirty="0"/>
              <a:t>).</a:t>
            </a:r>
          </a:p>
          <a:p>
            <a:r>
              <a:rPr lang="en-US" altLang="ja-JP" sz="2800" dirty="0"/>
              <a:t>link(simula67, smalltalk80).</a:t>
            </a:r>
          </a:p>
          <a:p>
            <a:endParaRPr kumimoji="1" lang="en-US" altLang="ja-JP" sz="2800" dirty="0"/>
          </a:p>
          <a:p>
            <a:r>
              <a:rPr lang="en-US" altLang="ja-JP" sz="2800" dirty="0"/>
              <a:t>path(L,L).</a:t>
            </a:r>
          </a:p>
          <a:p>
            <a:r>
              <a:rPr lang="en-US" altLang="ja-JP" sz="2800" dirty="0"/>
              <a:t>p</a:t>
            </a:r>
            <a:r>
              <a:rPr kumimoji="1" lang="en-US" altLang="ja-JP" sz="2800" dirty="0"/>
              <a:t>ath(L,M) :- link(L,X), path(X,M) .</a:t>
            </a:r>
            <a:endParaRPr kumimoji="1" lang="ja-JP" altLang="en-US" sz="2800" dirty="0"/>
          </a:p>
        </p:txBody>
      </p:sp>
    </p:spTree>
    <p:extLst>
      <p:ext uri="{BB962C8B-B14F-4D97-AF65-F5344CB8AC3E}">
        <p14:creationId xmlns:p14="http://schemas.microsoft.com/office/powerpoint/2010/main" val="1332203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16383"/>
            <a:ext cx="8229600" cy="878799"/>
          </a:xfrm>
        </p:spPr>
        <p:txBody>
          <a:bodyPr/>
          <a:lstStyle/>
          <a:p>
            <a:r>
              <a:rPr kumimoji="1" lang="en-US" altLang="ja-JP" dirty="0"/>
              <a:t>Existential queries</a:t>
            </a:r>
            <a:endParaRPr kumimoji="1" lang="ja-JP" altLang="en-US" dirty="0"/>
          </a:p>
        </p:txBody>
      </p:sp>
      <p:sp>
        <p:nvSpPr>
          <p:cNvPr id="4" name="テキスト ボックス 3"/>
          <p:cNvSpPr txBox="1"/>
          <p:nvPr/>
        </p:nvSpPr>
        <p:spPr>
          <a:xfrm>
            <a:off x="216067" y="1089226"/>
            <a:ext cx="8778230" cy="5878532"/>
          </a:xfrm>
          <a:prstGeom prst="rect">
            <a:avLst/>
          </a:prstGeom>
          <a:noFill/>
        </p:spPr>
        <p:txBody>
          <a:bodyPr wrap="square" rtlCol="0">
            <a:spAutoFit/>
          </a:bodyPr>
          <a:lstStyle/>
          <a:p>
            <a:r>
              <a:rPr kumimoji="1" lang="en-US" altLang="ja-JP" sz="2800" dirty="0"/>
              <a:t>A query </a:t>
            </a:r>
            <a:r>
              <a:rPr lang="en-US" altLang="ja-JP" sz="2800" dirty="0"/>
              <a:t>&lt;</a:t>
            </a:r>
            <a:r>
              <a:rPr lang="en-US" altLang="ja-JP" sz="2800" i="1" dirty="0"/>
              <a:t>term</a:t>
            </a:r>
            <a:r>
              <a:rPr lang="en-US" altLang="ja-JP" sz="2800" dirty="0"/>
              <a:t>&gt;</a:t>
            </a:r>
            <a:r>
              <a:rPr lang="en-US" altLang="ja-JP" sz="2800" baseline="-25000" dirty="0"/>
              <a:t>1</a:t>
            </a:r>
            <a:r>
              <a:rPr lang="en-US" altLang="ja-JP" sz="2800" dirty="0"/>
              <a:t>, &lt;</a:t>
            </a:r>
            <a:r>
              <a:rPr lang="en-US" altLang="ja-JP" sz="2800" i="1" dirty="0"/>
              <a:t>term</a:t>
            </a:r>
            <a:r>
              <a:rPr lang="en-US" altLang="ja-JP" sz="2800" dirty="0"/>
              <a:t>&gt;</a:t>
            </a:r>
            <a:r>
              <a:rPr lang="en-US" altLang="ja-JP" sz="2800" baseline="-25000" dirty="0"/>
              <a:t>2</a:t>
            </a:r>
            <a:r>
              <a:rPr lang="en-US" altLang="ja-JP" sz="2800" dirty="0"/>
              <a:t>, …. &lt;</a:t>
            </a:r>
            <a:r>
              <a:rPr lang="en-US" altLang="ja-JP" sz="2800" i="1" dirty="0"/>
              <a:t>term</a:t>
            </a:r>
            <a:r>
              <a:rPr lang="en-US" altLang="ja-JP" sz="2800" dirty="0"/>
              <a:t>&gt;</a:t>
            </a:r>
            <a:r>
              <a:rPr lang="en-US" altLang="ja-JP" sz="2800" i="1" baseline="-25000" dirty="0"/>
              <a:t>k</a:t>
            </a:r>
            <a:r>
              <a:rPr lang="en-US" altLang="ja-JP" sz="2800" dirty="0"/>
              <a:t> . corresponds to the logical expression: “∃X_1, … . &lt;</a:t>
            </a:r>
            <a:r>
              <a:rPr lang="en-US" altLang="ja-JP" sz="2800" i="1" dirty="0"/>
              <a:t>term</a:t>
            </a:r>
            <a:r>
              <a:rPr lang="en-US" altLang="ja-JP" sz="2800" dirty="0"/>
              <a:t>&gt;</a:t>
            </a:r>
            <a:r>
              <a:rPr lang="en-US" altLang="ja-JP" sz="2800" baseline="-25000" dirty="0"/>
              <a:t>1</a:t>
            </a:r>
            <a:r>
              <a:rPr lang="en-US" altLang="ja-JP" sz="2800" dirty="0"/>
              <a:t> ∧ &lt;</a:t>
            </a:r>
            <a:r>
              <a:rPr lang="en-US" altLang="ja-JP" sz="2800" i="1" dirty="0"/>
              <a:t>term</a:t>
            </a:r>
            <a:r>
              <a:rPr lang="en-US" altLang="ja-JP" sz="2800" dirty="0"/>
              <a:t>&gt;</a:t>
            </a:r>
            <a:r>
              <a:rPr lang="en-US" altLang="ja-JP" sz="2800" baseline="-25000" dirty="0"/>
              <a:t>2</a:t>
            </a:r>
            <a:r>
              <a:rPr lang="en-US" altLang="ja-JP" sz="2800" dirty="0"/>
              <a:t> ∧ … ∧ &lt;</a:t>
            </a:r>
            <a:r>
              <a:rPr lang="en-US" altLang="ja-JP" sz="2800" i="1" dirty="0"/>
              <a:t>term</a:t>
            </a:r>
            <a:r>
              <a:rPr lang="en-US" altLang="ja-JP" sz="2800" dirty="0"/>
              <a:t>&gt;</a:t>
            </a:r>
            <a:r>
              <a:rPr lang="en-US" altLang="ja-JP" sz="2800" i="1" baseline="-25000" dirty="0"/>
              <a:t>k</a:t>
            </a:r>
            <a:r>
              <a:rPr lang="en-US" altLang="ja-JP" sz="2800" dirty="0"/>
              <a:t>”, where X_1, … are variables in the terms.</a:t>
            </a:r>
          </a:p>
          <a:p>
            <a:r>
              <a:rPr lang="en-US" altLang="ja-JP" sz="2800" dirty="0"/>
              <a:t>Queries are also called </a:t>
            </a:r>
            <a:r>
              <a:rPr lang="en-US" altLang="ja-JP" sz="2800" i="1" dirty="0"/>
              <a:t>goals</a:t>
            </a:r>
            <a:r>
              <a:rPr lang="en-US" altLang="ja-JP" sz="2800" dirty="0"/>
              <a:t>. Terms in a query may be called as </a:t>
            </a:r>
            <a:r>
              <a:rPr lang="en-US" altLang="ja-JP" sz="2800" i="1" dirty="0" err="1"/>
              <a:t>subgoals</a:t>
            </a:r>
            <a:r>
              <a:rPr lang="en-US" altLang="ja-JP" sz="2800" dirty="0"/>
              <a:t>.</a:t>
            </a:r>
          </a:p>
          <a:p>
            <a:r>
              <a:rPr kumimoji="1" lang="en-US" altLang="ja-JP" sz="2800" dirty="0"/>
              <a:t>(ex.)  </a:t>
            </a:r>
            <a:r>
              <a:rPr kumimoji="1" lang="en-US" altLang="ja-JP" sz="2800" i="1" dirty="0"/>
              <a:t>?-</a:t>
            </a:r>
            <a:r>
              <a:rPr kumimoji="1" lang="en-US" altLang="ja-JP" sz="2800" dirty="0"/>
              <a:t> </a:t>
            </a:r>
            <a:r>
              <a:rPr kumimoji="1" lang="en-US" altLang="ja-JP" sz="2800" dirty="0">
                <a:solidFill>
                  <a:srgbClr val="FF0000"/>
                </a:solidFill>
              </a:rPr>
              <a:t>link(</a:t>
            </a:r>
            <a:r>
              <a:rPr kumimoji="1" lang="en-US" altLang="ja-JP" sz="2800" dirty="0" err="1">
                <a:solidFill>
                  <a:srgbClr val="FF0000"/>
                </a:solidFill>
              </a:rPr>
              <a:t>cpl</a:t>
            </a:r>
            <a:r>
              <a:rPr lang="en-US" altLang="ja-JP" sz="2800" dirty="0">
                <a:solidFill>
                  <a:srgbClr val="FF0000"/>
                </a:solidFill>
              </a:rPr>
              <a:t>, </a:t>
            </a:r>
            <a:r>
              <a:rPr lang="en-US" altLang="ja-JP" sz="2800" dirty="0" err="1">
                <a:solidFill>
                  <a:srgbClr val="FF0000"/>
                </a:solidFill>
              </a:rPr>
              <a:t>bcpl</a:t>
            </a:r>
            <a:r>
              <a:rPr lang="en-US" altLang="ja-JP" sz="2800" dirty="0">
                <a:solidFill>
                  <a:srgbClr val="FF0000"/>
                </a:solidFill>
              </a:rPr>
              <a:t>), link(</a:t>
            </a:r>
            <a:r>
              <a:rPr lang="en-US" altLang="ja-JP" sz="2800" dirty="0" err="1">
                <a:solidFill>
                  <a:srgbClr val="FF0000"/>
                </a:solidFill>
              </a:rPr>
              <a:t>bcpl</a:t>
            </a:r>
            <a:r>
              <a:rPr lang="en-US" altLang="ja-JP" sz="2800" dirty="0">
                <a:solidFill>
                  <a:srgbClr val="FF0000"/>
                </a:solidFill>
              </a:rPr>
              <a:t>, c).</a:t>
            </a:r>
          </a:p>
          <a:p>
            <a:r>
              <a:rPr kumimoji="1" lang="en-US" altLang="ja-JP" sz="2800" dirty="0"/>
              <a:t>           </a:t>
            </a:r>
            <a:r>
              <a:rPr kumimoji="1" lang="en-US" altLang="ja-JP" sz="2800" i="1" dirty="0"/>
              <a:t>yes</a:t>
            </a:r>
          </a:p>
          <a:p>
            <a:r>
              <a:rPr lang="en-US" altLang="ja-JP" sz="2800" dirty="0"/>
              <a:t>          </a:t>
            </a:r>
            <a:r>
              <a:rPr lang="en-US" altLang="ja-JP" sz="2800" i="1" dirty="0"/>
              <a:t>?-</a:t>
            </a:r>
            <a:r>
              <a:rPr lang="en-US" altLang="ja-JP" sz="2800" dirty="0"/>
              <a:t> </a:t>
            </a:r>
            <a:r>
              <a:rPr lang="en-US" altLang="ja-JP" sz="2800" dirty="0">
                <a:solidFill>
                  <a:srgbClr val="FF0000"/>
                </a:solidFill>
              </a:rPr>
              <a:t>link(algol60, L), link(L, M).</a:t>
            </a:r>
          </a:p>
          <a:p>
            <a:r>
              <a:rPr kumimoji="1" lang="en-US" altLang="ja-JP" sz="2800" dirty="0"/>
              <a:t>          </a:t>
            </a:r>
            <a:r>
              <a:rPr kumimoji="1" lang="en-US" altLang="ja-JP" sz="2800" i="1" dirty="0"/>
              <a:t>L=</a:t>
            </a:r>
            <a:r>
              <a:rPr kumimoji="1" lang="en-US" altLang="ja-JP" sz="2800" i="1" dirty="0" err="1"/>
              <a:t>cpl</a:t>
            </a:r>
            <a:endParaRPr kumimoji="1" lang="en-US" altLang="ja-JP" sz="2800" i="1" dirty="0"/>
          </a:p>
          <a:p>
            <a:r>
              <a:rPr lang="en-US" altLang="ja-JP" sz="2800" i="1" dirty="0"/>
              <a:t>          M=</a:t>
            </a:r>
            <a:r>
              <a:rPr lang="en-US" altLang="ja-JP" sz="2800" i="1" dirty="0" err="1"/>
              <a:t>bcpl</a:t>
            </a:r>
            <a:endParaRPr lang="en-US" altLang="ja-JP" sz="2800" i="1" dirty="0"/>
          </a:p>
          <a:p>
            <a:r>
              <a:rPr kumimoji="1" lang="en-US" altLang="ja-JP" sz="2400" dirty="0"/>
              <a:t>By typing </a:t>
            </a:r>
            <a:r>
              <a:rPr lang="en-US" altLang="ja-JP" sz="2400" dirty="0"/>
              <a:t>return here, Prolog responds with yes to indicate that there might be more solutions and immediately prompts for the next query. By typing ;, Prolog responds with another solution or with no to indicate that no further solutions can be found.</a:t>
            </a:r>
            <a:endParaRPr kumimoji="1" lang="en-US" altLang="ja-JP" sz="2400" dirty="0"/>
          </a:p>
        </p:txBody>
      </p:sp>
      <p:sp>
        <p:nvSpPr>
          <p:cNvPr id="5" name="テキスト ボックス 4"/>
          <p:cNvSpPr txBox="1"/>
          <p:nvPr/>
        </p:nvSpPr>
        <p:spPr>
          <a:xfrm>
            <a:off x="5354709" y="4111165"/>
            <a:ext cx="3639587" cy="954107"/>
          </a:xfrm>
          <a:prstGeom prst="rect">
            <a:avLst/>
          </a:prstGeom>
          <a:noFill/>
          <a:ln>
            <a:solidFill>
              <a:srgbClr val="000000"/>
            </a:solidFill>
          </a:ln>
        </p:spPr>
        <p:txBody>
          <a:bodyPr wrap="square" rtlCol="0">
            <a:spAutoFit/>
          </a:bodyPr>
          <a:lstStyle/>
          <a:p>
            <a:r>
              <a:rPr kumimoji="1" lang="en-US" altLang="ja-JP" sz="2800" dirty="0"/>
              <a:t>∃L. ∃M. link(algol60,L) </a:t>
            </a:r>
            <a:r>
              <a:rPr lang="en-US" altLang="ja-JP" sz="2800" dirty="0"/>
              <a:t>∧</a:t>
            </a:r>
            <a:r>
              <a:rPr kumimoji="1" lang="en-US" altLang="ja-JP" sz="2800" dirty="0"/>
              <a:t> link(L,M)?</a:t>
            </a:r>
            <a:endParaRPr kumimoji="1" lang="ja-JP" altLang="en-US" sz="2800" dirty="0"/>
          </a:p>
        </p:txBody>
      </p:sp>
    </p:spTree>
    <p:extLst>
      <p:ext uri="{BB962C8B-B14F-4D97-AF65-F5344CB8AC3E}">
        <p14:creationId xmlns:p14="http://schemas.microsoft.com/office/powerpoint/2010/main" val="3131657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(Cont.)</a:t>
            </a:r>
            <a:endParaRPr kumimoji="1" lang="ja-JP" altLang="en-US" dirty="0"/>
          </a:p>
        </p:txBody>
      </p:sp>
      <p:sp>
        <p:nvSpPr>
          <p:cNvPr id="4" name="テキスト ボックス 3"/>
          <p:cNvSpPr txBox="1"/>
          <p:nvPr/>
        </p:nvSpPr>
        <p:spPr>
          <a:xfrm>
            <a:off x="884490" y="1304435"/>
            <a:ext cx="7802310" cy="3539431"/>
          </a:xfrm>
          <a:prstGeom prst="rect">
            <a:avLst/>
          </a:prstGeom>
          <a:noFill/>
        </p:spPr>
        <p:txBody>
          <a:bodyPr wrap="square" rtlCol="0">
            <a:spAutoFit/>
          </a:bodyPr>
          <a:lstStyle/>
          <a:p>
            <a:r>
              <a:rPr lang="en-US" altLang="ja-JP" sz="2800" i="1" dirty="0"/>
              <a:t>?-</a:t>
            </a:r>
            <a:r>
              <a:rPr lang="en-US" altLang="ja-JP" sz="2800" dirty="0"/>
              <a:t> </a:t>
            </a:r>
            <a:r>
              <a:rPr lang="en-US" altLang="ja-JP" sz="2800" dirty="0">
                <a:solidFill>
                  <a:srgbClr val="FF0000"/>
                </a:solidFill>
              </a:rPr>
              <a:t>link(algol60, L), link(L, M).</a:t>
            </a:r>
          </a:p>
          <a:p>
            <a:r>
              <a:rPr kumimoji="1" lang="en-US" altLang="ja-JP" sz="2800" dirty="0"/>
              <a:t>    </a:t>
            </a:r>
            <a:r>
              <a:rPr kumimoji="1" lang="en-US" altLang="ja-JP" sz="2800" i="1" dirty="0"/>
              <a:t>L=</a:t>
            </a:r>
            <a:r>
              <a:rPr kumimoji="1" lang="en-US" altLang="ja-JP" sz="2800" i="1" dirty="0" err="1"/>
              <a:t>cpl</a:t>
            </a:r>
            <a:endParaRPr kumimoji="1" lang="en-US" altLang="ja-JP" sz="2800" i="1" dirty="0"/>
          </a:p>
          <a:p>
            <a:r>
              <a:rPr lang="en-US" altLang="ja-JP" sz="2800" i="1" dirty="0"/>
              <a:t>    M=</a:t>
            </a:r>
            <a:r>
              <a:rPr lang="en-US" altLang="ja-JP" sz="2800" i="1" dirty="0" err="1"/>
              <a:t>bcpl</a:t>
            </a:r>
            <a:r>
              <a:rPr lang="en-US" altLang="ja-JP" sz="2800" i="1" dirty="0"/>
              <a:t>  </a:t>
            </a:r>
            <a:r>
              <a:rPr lang="en-US" altLang="ja-JP" sz="2800" dirty="0">
                <a:solidFill>
                  <a:srgbClr val="FF0000"/>
                </a:solidFill>
              </a:rPr>
              <a:t>;</a:t>
            </a:r>
          </a:p>
          <a:p>
            <a:r>
              <a:rPr lang="en-US" altLang="ja-JP" sz="2800" dirty="0"/>
              <a:t>    </a:t>
            </a:r>
            <a:r>
              <a:rPr lang="en-US" altLang="ja-JP" sz="2800" i="1" dirty="0"/>
              <a:t>L=simula67</a:t>
            </a:r>
          </a:p>
          <a:p>
            <a:r>
              <a:rPr lang="en-US" altLang="ja-JP" sz="2800" i="1" dirty="0"/>
              <a:t>    M=</a:t>
            </a:r>
            <a:r>
              <a:rPr lang="en-US" altLang="ja-JP" sz="2800" i="1" dirty="0" err="1"/>
              <a:t>cplusplus</a:t>
            </a:r>
            <a:r>
              <a:rPr lang="en-US" altLang="ja-JP" sz="2800" i="1" dirty="0"/>
              <a:t> </a:t>
            </a:r>
            <a:r>
              <a:rPr lang="en-US" altLang="ja-JP" sz="2800" dirty="0">
                <a:solidFill>
                  <a:srgbClr val="FF0000"/>
                </a:solidFill>
              </a:rPr>
              <a:t>;</a:t>
            </a:r>
          </a:p>
          <a:p>
            <a:r>
              <a:rPr lang="en-US" altLang="ja-JP" sz="2800" dirty="0"/>
              <a:t>   </a:t>
            </a:r>
            <a:r>
              <a:rPr lang="en-US" altLang="ja-JP" sz="2800" i="1" dirty="0"/>
              <a:t> L=simula67</a:t>
            </a:r>
          </a:p>
          <a:p>
            <a:r>
              <a:rPr lang="en-US" altLang="ja-JP" sz="2800" i="1" dirty="0"/>
              <a:t>    M=smalltalk80</a:t>
            </a:r>
            <a:endParaRPr lang="en-US" altLang="ja-JP" sz="2800" dirty="0">
              <a:solidFill>
                <a:srgbClr val="FF0000"/>
              </a:solidFill>
            </a:endParaRPr>
          </a:p>
          <a:p>
            <a:r>
              <a:rPr lang="en-US" altLang="ja-JP" sz="2800" dirty="0"/>
              <a:t>   </a:t>
            </a:r>
            <a:r>
              <a:rPr lang="en-US" altLang="ja-JP" sz="2800" i="1" dirty="0"/>
              <a:t> yes</a:t>
            </a:r>
          </a:p>
        </p:txBody>
      </p:sp>
      <p:sp>
        <p:nvSpPr>
          <p:cNvPr id="3" name="テキスト ボックス 2"/>
          <p:cNvSpPr txBox="1"/>
          <p:nvPr/>
        </p:nvSpPr>
        <p:spPr>
          <a:xfrm>
            <a:off x="3708528" y="4527302"/>
            <a:ext cx="4787425" cy="1200328"/>
          </a:xfrm>
          <a:prstGeom prst="rect">
            <a:avLst/>
          </a:prstGeom>
          <a:noFill/>
        </p:spPr>
        <p:txBody>
          <a:bodyPr wrap="square" rtlCol="0">
            <a:spAutoFit/>
          </a:bodyPr>
          <a:lstStyle/>
          <a:p>
            <a:r>
              <a:rPr kumimoji="1" lang="en-US" altLang="ja-JP" sz="2400" dirty="0"/>
              <a:t>If Prolog found there are no more solutions it responds with </a:t>
            </a:r>
            <a:r>
              <a:rPr kumimoji="1" lang="en-US" altLang="ja-JP" sz="2400" i="1" dirty="0"/>
              <a:t>yes</a:t>
            </a:r>
            <a:r>
              <a:rPr kumimoji="1" lang="en-US" altLang="ja-JP" sz="2400" dirty="0"/>
              <a:t> without typing ;.</a:t>
            </a:r>
            <a:endParaRPr kumimoji="1" lang="ja-JP" altLang="en-US" sz="2400" dirty="0"/>
          </a:p>
        </p:txBody>
      </p:sp>
    </p:spTree>
    <p:extLst>
      <p:ext uri="{BB962C8B-B14F-4D97-AF65-F5344CB8AC3E}">
        <p14:creationId xmlns:p14="http://schemas.microsoft.com/office/powerpoint/2010/main" val="2689517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56270"/>
            <a:ext cx="8229600" cy="902101"/>
          </a:xfrm>
        </p:spPr>
        <p:txBody>
          <a:bodyPr/>
          <a:lstStyle/>
          <a:p>
            <a:r>
              <a:rPr kumimoji="1" lang="en-US" altLang="ja-JP" dirty="0"/>
              <a:t>Universal facts and rules</a:t>
            </a:r>
            <a:endParaRPr kumimoji="1" lang="ja-JP" altLang="en-US" dirty="0"/>
          </a:p>
        </p:txBody>
      </p:sp>
      <p:sp>
        <p:nvSpPr>
          <p:cNvPr id="4" name="テキスト ボックス 3"/>
          <p:cNvSpPr txBox="1"/>
          <p:nvPr/>
        </p:nvSpPr>
        <p:spPr>
          <a:xfrm>
            <a:off x="457200" y="1502979"/>
            <a:ext cx="8001872" cy="4893647"/>
          </a:xfrm>
          <a:prstGeom prst="rect">
            <a:avLst/>
          </a:prstGeom>
          <a:noFill/>
        </p:spPr>
        <p:txBody>
          <a:bodyPr wrap="square" rtlCol="0">
            <a:spAutoFit/>
          </a:bodyPr>
          <a:lstStyle/>
          <a:p>
            <a:r>
              <a:rPr kumimoji="1" lang="en-US" altLang="ja-JP" sz="2400" dirty="0"/>
              <a:t>A rule “</a:t>
            </a:r>
            <a:r>
              <a:rPr lang="en-US" altLang="ja-JP" sz="2400" dirty="0"/>
              <a:t>&lt;</a:t>
            </a:r>
            <a:r>
              <a:rPr kumimoji="1" lang="en-US" altLang="ja-JP" sz="2400" i="1" dirty="0"/>
              <a:t>term</a:t>
            </a:r>
            <a:r>
              <a:rPr kumimoji="1" lang="en-US" altLang="ja-JP" sz="2400" dirty="0"/>
              <a:t>&gt;  :-  </a:t>
            </a:r>
            <a:r>
              <a:rPr lang="en-US" altLang="ja-JP" sz="2400" dirty="0"/>
              <a:t>&lt;</a:t>
            </a:r>
            <a:r>
              <a:rPr lang="en-US" altLang="ja-JP" sz="2400" i="1" dirty="0"/>
              <a:t>term</a:t>
            </a:r>
            <a:r>
              <a:rPr lang="en-US" altLang="ja-JP" sz="2400" dirty="0"/>
              <a:t>&gt;</a:t>
            </a:r>
            <a:r>
              <a:rPr lang="en-US" altLang="ja-JP" sz="2400" baseline="-25000" dirty="0"/>
              <a:t>1</a:t>
            </a:r>
            <a:r>
              <a:rPr lang="en-US" altLang="ja-JP" sz="2400" dirty="0"/>
              <a:t>, &lt;</a:t>
            </a:r>
            <a:r>
              <a:rPr lang="en-US" altLang="ja-JP" sz="2400" i="1" dirty="0"/>
              <a:t>term</a:t>
            </a:r>
            <a:r>
              <a:rPr lang="en-US" altLang="ja-JP" sz="2400" dirty="0"/>
              <a:t>&gt;</a:t>
            </a:r>
            <a:r>
              <a:rPr lang="en-US" altLang="ja-JP" sz="2400" baseline="-25000" dirty="0"/>
              <a:t>2</a:t>
            </a:r>
            <a:r>
              <a:rPr lang="en-US" altLang="ja-JP" sz="2400" dirty="0"/>
              <a:t>, …. &lt;</a:t>
            </a:r>
            <a:r>
              <a:rPr lang="en-US" altLang="ja-JP" sz="2400" i="1" dirty="0"/>
              <a:t>term</a:t>
            </a:r>
            <a:r>
              <a:rPr lang="en-US" altLang="ja-JP" sz="2400" dirty="0"/>
              <a:t>&gt;</a:t>
            </a:r>
            <a:r>
              <a:rPr lang="en-US" altLang="ja-JP" sz="2400" i="1" baseline="-25000" dirty="0"/>
              <a:t>k</a:t>
            </a:r>
            <a:r>
              <a:rPr lang="en-US" altLang="ja-JP" sz="2400" dirty="0"/>
              <a:t> .” corresponds to the logical expression “</a:t>
            </a:r>
            <a:r>
              <a:rPr lang="ja-JP" altLang="en-US" sz="2400"/>
              <a:t>∀</a:t>
            </a:r>
            <a:r>
              <a:rPr lang="en-US" altLang="ja-JP" sz="2400" i="1" dirty="0"/>
              <a:t>X</a:t>
            </a:r>
            <a:r>
              <a:rPr lang="en-US" altLang="ja-JP" sz="2400" baseline="-25000" dirty="0"/>
              <a:t>1</a:t>
            </a:r>
            <a:r>
              <a:rPr lang="en-US" altLang="ja-JP" sz="2400" dirty="0"/>
              <a:t>… .&lt;</a:t>
            </a:r>
            <a:r>
              <a:rPr lang="en-US" altLang="ja-JP" sz="2400" i="1" dirty="0"/>
              <a:t>term</a:t>
            </a:r>
            <a:r>
              <a:rPr lang="en-US" altLang="ja-JP" sz="2400" dirty="0"/>
              <a:t>&gt; </a:t>
            </a:r>
            <a:r>
              <a:rPr lang="en-US" altLang="ja-JP" sz="2400" b="1" dirty="0"/>
              <a:t>⇐</a:t>
            </a:r>
            <a:r>
              <a:rPr lang="en-US" altLang="ja-JP" sz="2400" dirty="0"/>
              <a:t> ∃</a:t>
            </a:r>
            <a:r>
              <a:rPr lang="en-US" altLang="ja-JP" sz="2400" i="1" dirty="0"/>
              <a:t>Y</a:t>
            </a:r>
            <a:r>
              <a:rPr lang="en-US" altLang="ja-JP" sz="2400" baseline="-25000" dirty="0"/>
              <a:t>1</a:t>
            </a:r>
            <a:r>
              <a:rPr lang="en-US" altLang="ja-JP" sz="2400" dirty="0"/>
              <a:t>… &lt;</a:t>
            </a:r>
            <a:r>
              <a:rPr lang="en-US" altLang="ja-JP" sz="2400" i="1" dirty="0"/>
              <a:t>term</a:t>
            </a:r>
            <a:r>
              <a:rPr lang="en-US" altLang="ja-JP" sz="2400" dirty="0"/>
              <a:t>&gt;</a:t>
            </a:r>
            <a:r>
              <a:rPr lang="en-US" altLang="ja-JP" sz="2400" baseline="-25000" dirty="0"/>
              <a:t>1</a:t>
            </a:r>
            <a:r>
              <a:rPr lang="en-US" altLang="ja-JP" sz="2400" dirty="0"/>
              <a:t> ∧ &lt;</a:t>
            </a:r>
            <a:r>
              <a:rPr lang="en-US" altLang="ja-JP" sz="2400" i="1" dirty="0"/>
              <a:t>term</a:t>
            </a:r>
            <a:r>
              <a:rPr lang="en-US" altLang="ja-JP" sz="2400" dirty="0"/>
              <a:t>&gt;</a:t>
            </a:r>
            <a:r>
              <a:rPr lang="en-US" altLang="ja-JP" sz="2400" baseline="-25000" dirty="0"/>
              <a:t>2</a:t>
            </a:r>
            <a:r>
              <a:rPr lang="en-US" altLang="ja-JP" sz="2400" dirty="0"/>
              <a:t>  … ∧ &lt;</a:t>
            </a:r>
            <a:r>
              <a:rPr lang="en-US" altLang="ja-JP" sz="2400" i="1" dirty="0"/>
              <a:t>term</a:t>
            </a:r>
            <a:r>
              <a:rPr lang="en-US" altLang="ja-JP" sz="2400" dirty="0"/>
              <a:t>&gt;</a:t>
            </a:r>
            <a:r>
              <a:rPr lang="en-US" altLang="ja-JP" sz="2400" i="1" baseline="-25000" dirty="0"/>
              <a:t>k</a:t>
            </a:r>
            <a:r>
              <a:rPr lang="en-US" altLang="ja-JP" sz="2400" dirty="0"/>
              <a:t>”, where </a:t>
            </a:r>
            <a:r>
              <a:rPr lang="en-US" altLang="ja-JP" sz="2400" i="1" dirty="0"/>
              <a:t>X</a:t>
            </a:r>
            <a:r>
              <a:rPr lang="en-US" altLang="ja-JP" sz="2400" baseline="-25000" dirty="0"/>
              <a:t>1</a:t>
            </a:r>
            <a:r>
              <a:rPr lang="en-US" altLang="ja-JP" sz="2400" dirty="0"/>
              <a:t>… are variables in the </a:t>
            </a:r>
            <a:r>
              <a:rPr lang="en-US" altLang="ja-JP" sz="2400" i="1" dirty="0"/>
              <a:t>head</a:t>
            </a:r>
            <a:r>
              <a:rPr lang="en-US" altLang="ja-JP" sz="2400" dirty="0"/>
              <a:t> term and </a:t>
            </a:r>
            <a:r>
              <a:rPr lang="en-US" altLang="ja-JP" sz="2400" i="1" dirty="0"/>
              <a:t>Y</a:t>
            </a:r>
            <a:r>
              <a:rPr lang="en-US" altLang="ja-JP" sz="2400" baseline="-25000" dirty="0"/>
              <a:t>1</a:t>
            </a:r>
            <a:r>
              <a:rPr lang="en-US" altLang="ja-JP" sz="2400" dirty="0"/>
              <a:t>… are the remaining variables in the </a:t>
            </a:r>
            <a:r>
              <a:rPr lang="en-US" altLang="ja-JP" sz="2400" i="1" dirty="0"/>
              <a:t>bodies</a:t>
            </a:r>
            <a:r>
              <a:rPr lang="en-US" altLang="ja-JP" sz="2400" dirty="0"/>
              <a:t>. The term to the left of the :- is called a </a:t>
            </a:r>
            <a:r>
              <a:rPr lang="en-US" altLang="ja-JP" sz="2400" i="1" dirty="0"/>
              <a:t>head</a:t>
            </a:r>
            <a:r>
              <a:rPr lang="en-US" altLang="ja-JP" sz="2400" dirty="0"/>
              <a:t> and the terms to the right of the :- is called </a:t>
            </a:r>
            <a:r>
              <a:rPr lang="en-US" altLang="ja-JP" sz="2400" i="1" dirty="0"/>
              <a:t>conditions </a:t>
            </a:r>
            <a:r>
              <a:rPr lang="en-US" altLang="ja-JP" sz="2400" dirty="0"/>
              <a:t>or </a:t>
            </a:r>
            <a:r>
              <a:rPr lang="en-US" altLang="ja-JP" sz="2400" i="1" dirty="0"/>
              <a:t>bodies</a:t>
            </a:r>
            <a:r>
              <a:rPr lang="en-US" altLang="ja-JP" sz="2400" dirty="0"/>
              <a:t>. A fact is a special case of rules and has a head and no conditions.</a:t>
            </a:r>
          </a:p>
          <a:p>
            <a:r>
              <a:rPr lang="en-US" altLang="ja-JP" sz="2400" dirty="0"/>
              <a:t>    path(L,L).</a:t>
            </a:r>
          </a:p>
          <a:p>
            <a:r>
              <a:rPr lang="en-US" altLang="ja-JP" sz="2400" dirty="0"/>
              <a:t>    path(L,M) :- link(L,X), path(X,M) .</a:t>
            </a:r>
            <a:endParaRPr lang="ja-JP" altLang="en-US" sz="2400" dirty="0"/>
          </a:p>
          <a:p>
            <a:r>
              <a:rPr lang="en-US" altLang="ja-JP" sz="2400" dirty="0"/>
              <a:t>defines a relation </a:t>
            </a:r>
            <a:r>
              <a:rPr lang="en-US" altLang="ja-JP" sz="2400" i="1" dirty="0"/>
              <a:t>path</a:t>
            </a:r>
            <a:r>
              <a:rPr lang="en-US" altLang="ja-JP" sz="2400" dirty="0"/>
              <a:t>. The fact “path(L,L)” represents that for every L, path(L,L) holds. The rule “path(L,M) :- link(L,X), path(X,M).” represents that for every L and M, path(L, M) holds when there exists X satisfying link(L,X) and path(X,M).</a:t>
            </a:r>
          </a:p>
        </p:txBody>
      </p:sp>
    </p:spTree>
    <p:extLst>
      <p:ext uri="{BB962C8B-B14F-4D97-AF65-F5344CB8AC3E}">
        <p14:creationId xmlns:p14="http://schemas.microsoft.com/office/powerpoint/2010/main" val="15139450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Negation as failure</a:t>
            </a:r>
            <a:endParaRPr kumimoji="1" lang="ja-JP" altLang="en-US" dirty="0"/>
          </a:p>
        </p:txBody>
      </p:sp>
      <p:sp>
        <p:nvSpPr>
          <p:cNvPr id="4" name="テキスト ボックス 3"/>
          <p:cNvSpPr txBox="1"/>
          <p:nvPr/>
        </p:nvSpPr>
        <p:spPr>
          <a:xfrm>
            <a:off x="582605" y="1520975"/>
            <a:ext cx="8104195" cy="3539431"/>
          </a:xfrm>
          <a:prstGeom prst="rect">
            <a:avLst/>
          </a:prstGeom>
          <a:noFill/>
        </p:spPr>
        <p:txBody>
          <a:bodyPr wrap="square" rtlCol="0">
            <a:spAutoFit/>
          </a:bodyPr>
          <a:lstStyle/>
          <a:p>
            <a:r>
              <a:rPr kumimoji="1" lang="en-US" altLang="ja-JP" sz="2800" dirty="0"/>
              <a:t>Prolog answers </a:t>
            </a:r>
            <a:r>
              <a:rPr kumimoji="1" lang="en-US" altLang="ja-JP" sz="2800" i="1" dirty="0"/>
              <a:t>no</a:t>
            </a:r>
            <a:r>
              <a:rPr kumimoji="1" lang="en-US" altLang="ja-JP" sz="2800" dirty="0"/>
              <a:t> to a query if it fails to satisfy the query. </a:t>
            </a:r>
            <a:endParaRPr lang="en-US" altLang="ja-JP" sz="2800" dirty="0"/>
          </a:p>
          <a:p>
            <a:r>
              <a:rPr kumimoji="1" lang="en-US" altLang="ja-JP" sz="2800" dirty="0"/>
              <a:t>(ex.) </a:t>
            </a:r>
            <a:r>
              <a:rPr kumimoji="1" lang="en-US" altLang="ja-JP" sz="2800" i="1" dirty="0"/>
              <a:t>?-</a:t>
            </a:r>
            <a:r>
              <a:rPr kumimoji="1" lang="en-US" altLang="ja-JP" sz="2800" dirty="0"/>
              <a:t> </a:t>
            </a:r>
            <a:r>
              <a:rPr kumimoji="1" lang="en-US" altLang="ja-JP" sz="2800" dirty="0">
                <a:solidFill>
                  <a:srgbClr val="FF0000"/>
                </a:solidFill>
              </a:rPr>
              <a:t>link(</a:t>
            </a:r>
            <a:r>
              <a:rPr kumimoji="1" lang="en-US" altLang="ja-JP" sz="2800" dirty="0" err="1">
                <a:solidFill>
                  <a:srgbClr val="FF0000"/>
                </a:solidFill>
              </a:rPr>
              <a:t>lisp,scheme</a:t>
            </a:r>
            <a:r>
              <a:rPr kumimoji="1" lang="en-US" altLang="ja-JP" sz="2800" dirty="0">
                <a:solidFill>
                  <a:srgbClr val="FF0000"/>
                </a:solidFill>
              </a:rPr>
              <a:t>) .</a:t>
            </a:r>
          </a:p>
          <a:p>
            <a:r>
              <a:rPr lang="en-US" altLang="ja-JP" sz="2800" i="1" dirty="0"/>
              <a:t>              no</a:t>
            </a:r>
          </a:p>
          <a:p>
            <a:r>
              <a:rPr kumimoji="1" lang="en-US" altLang="ja-JP" sz="2800" dirty="0"/>
              <a:t>The not operator (¥+ in Prolog) represents negation as failure rather than logical negation. A query </a:t>
            </a:r>
            <a:r>
              <a:rPr lang="en-US" altLang="ja-JP" sz="2800" dirty="0"/>
              <a:t>¥+</a:t>
            </a:r>
            <a:r>
              <a:rPr kumimoji="1" lang="en-US" altLang="ja-JP" sz="2800" dirty="0"/>
              <a:t>(</a:t>
            </a:r>
            <a:r>
              <a:rPr kumimoji="1" lang="en-US" altLang="ja-JP" sz="2800" i="1" dirty="0"/>
              <a:t>P</a:t>
            </a:r>
            <a:r>
              <a:rPr kumimoji="1" lang="en-US" altLang="ja-JP" sz="2800" dirty="0"/>
              <a:t>)</a:t>
            </a:r>
            <a:r>
              <a:rPr lang="en-US" altLang="ja-JP" sz="2800" dirty="0"/>
              <a:t> is true if the system fails to deduce </a:t>
            </a:r>
            <a:r>
              <a:rPr kumimoji="1" lang="en-US" altLang="ja-JP" sz="2800" i="1" dirty="0"/>
              <a:t>P</a:t>
            </a:r>
            <a:r>
              <a:rPr kumimoji="1" lang="en-US" altLang="ja-JP" sz="2800" dirty="0"/>
              <a:t>.</a:t>
            </a:r>
          </a:p>
          <a:p>
            <a:endParaRPr kumimoji="1" lang="en-US" altLang="ja-JP" sz="2800" dirty="0"/>
          </a:p>
        </p:txBody>
      </p:sp>
    </p:spTree>
    <p:extLst>
      <p:ext uri="{BB962C8B-B14F-4D97-AF65-F5344CB8AC3E}">
        <p14:creationId xmlns:p14="http://schemas.microsoft.com/office/powerpoint/2010/main" val="645225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494109" y="161236"/>
            <a:ext cx="3704447" cy="1006807"/>
          </a:xfrm>
        </p:spPr>
        <p:txBody>
          <a:bodyPr>
            <a:normAutofit/>
          </a:bodyPr>
          <a:lstStyle/>
          <a:p>
            <a:r>
              <a:rPr lang="en-US" altLang="ja-JP" dirty="0"/>
              <a:t>(Cont.)</a:t>
            </a:r>
            <a:endParaRPr kumimoji="1" lang="ja-JP" altLang="en-US" dirty="0"/>
          </a:p>
        </p:txBody>
      </p:sp>
      <p:sp>
        <p:nvSpPr>
          <p:cNvPr id="4" name="テキスト ボックス 3"/>
          <p:cNvSpPr txBox="1"/>
          <p:nvPr/>
        </p:nvSpPr>
        <p:spPr>
          <a:xfrm>
            <a:off x="582605" y="602417"/>
            <a:ext cx="8104195" cy="6124754"/>
          </a:xfrm>
          <a:prstGeom prst="rect">
            <a:avLst/>
          </a:prstGeom>
          <a:noFill/>
        </p:spPr>
        <p:txBody>
          <a:bodyPr wrap="square" rtlCol="0">
            <a:spAutoFit/>
          </a:bodyPr>
          <a:lstStyle/>
          <a:p>
            <a:r>
              <a:rPr lang="en-US" altLang="ja-JP" sz="2800" i="1" dirty="0"/>
              <a:t>?-</a:t>
            </a:r>
            <a:r>
              <a:rPr lang="en-US" altLang="ja-JP" sz="2800" dirty="0"/>
              <a:t> </a:t>
            </a:r>
            <a:r>
              <a:rPr lang="en-US" altLang="ja-JP" sz="2800" dirty="0">
                <a:solidFill>
                  <a:srgbClr val="FF0000"/>
                </a:solidFill>
              </a:rPr>
              <a:t>link(L,N), link(M,N) .</a:t>
            </a:r>
          </a:p>
          <a:p>
            <a:r>
              <a:rPr lang="en-US" altLang="ja-JP" sz="2800" dirty="0"/>
              <a:t> </a:t>
            </a:r>
            <a:r>
              <a:rPr lang="en-US" altLang="ja-JP" sz="2800" i="1" dirty="0"/>
              <a:t>   L=</a:t>
            </a:r>
            <a:r>
              <a:rPr lang="en-US" altLang="ja-JP" sz="2800" i="1" dirty="0" err="1"/>
              <a:t>fortran</a:t>
            </a:r>
            <a:endParaRPr lang="en-US" altLang="ja-JP" sz="2800" i="1" dirty="0"/>
          </a:p>
          <a:p>
            <a:r>
              <a:rPr lang="en-US" altLang="ja-JP" sz="2800" i="1" dirty="0"/>
              <a:t>    M=</a:t>
            </a:r>
            <a:r>
              <a:rPr lang="en-US" altLang="ja-JP" sz="2800" i="1" dirty="0" err="1"/>
              <a:t>fortran</a:t>
            </a:r>
            <a:endParaRPr lang="en-US" altLang="ja-JP" sz="2800" i="1" dirty="0"/>
          </a:p>
          <a:p>
            <a:r>
              <a:rPr lang="en-US" altLang="ja-JP" sz="2800" i="1" dirty="0"/>
              <a:t>    N=algol60</a:t>
            </a:r>
          </a:p>
          <a:p>
            <a:r>
              <a:rPr lang="en-US" altLang="ja-JP" sz="2800" i="1" dirty="0"/>
              <a:t>?-</a:t>
            </a:r>
            <a:r>
              <a:rPr lang="en-US" altLang="ja-JP" sz="2800" dirty="0"/>
              <a:t> </a:t>
            </a:r>
            <a:r>
              <a:rPr lang="en-US" altLang="ja-JP" sz="2800" dirty="0">
                <a:solidFill>
                  <a:srgbClr val="FF0000"/>
                </a:solidFill>
              </a:rPr>
              <a:t>link(L,N), link(M,N), ¥+(L=M) .</a:t>
            </a:r>
          </a:p>
          <a:p>
            <a:r>
              <a:rPr kumimoji="1" lang="en-US" altLang="ja-JP" sz="2800" dirty="0"/>
              <a:t> </a:t>
            </a:r>
            <a:r>
              <a:rPr kumimoji="1" lang="en-US" altLang="ja-JP" sz="2800" i="1" dirty="0"/>
              <a:t>   L=c</a:t>
            </a:r>
          </a:p>
          <a:p>
            <a:r>
              <a:rPr lang="en-US" altLang="ja-JP" sz="2800" i="1" dirty="0"/>
              <a:t>    M=simula67 </a:t>
            </a:r>
            <a:endParaRPr kumimoji="1" lang="en-US" altLang="ja-JP" sz="2800" i="1" dirty="0"/>
          </a:p>
          <a:p>
            <a:r>
              <a:rPr lang="en-US" altLang="ja-JP" sz="2800" i="1" dirty="0"/>
              <a:t>    N=</a:t>
            </a:r>
            <a:r>
              <a:rPr lang="en-US" altLang="ja-JP" sz="2800" i="1" dirty="0" err="1"/>
              <a:t>cplusplus</a:t>
            </a:r>
            <a:r>
              <a:rPr lang="en-US" altLang="ja-JP" sz="2800" i="1" dirty="0"/>
              <a:t> </a:t>
            </a:r>
            <a:r>
              <a:rPr kumimoji="1" lang="en-US" altLang="ja-JP" sz="2800" dirty="0">
                <a:solidFill>
                  <a:srgbClr val="FF0000"/>
                </a:solidFill>
              </a:rPr>
              <a:t>;</a:t>
            </a:r>
          </a:p>
          <a:p>
            <a:r>
              <a:rPr lang="en-US" altLang="ja-JP" sz="2800" dirty="0"/>
              <a:t>    </a:t>
            </a:r>
            <a:r>
              <a:rPr lang="en-US" altLang="ja-JP" sz="2800" i="1" dirty="0"/>
              <a:t>L=simula67</a:t>
            </a:r>
          </a:p>
          <a:p>
            <a:r>
              <a:rPr lang="en-US" altLang="ja-JP" sz="2800" i="1" dirty="0"/>
              <a:t>    M=c </a:t>
            </a:r>
          </a:p>
          <a:p>
            <a:r>
              <a:rPr kumimoji="1" lang="en-US" altLang="ja-JP" sz="2800" i="1" dirty="0"/>
              <a:t>    N=</a:t>
            </a:r>
            <a:r>
              <a:rPr kumimoji="1" lang="en-US" altLang="ja-JP" sz="2800" i="1" dirty="0" err="1"/>
              <a:t>cplusplus</a:t>
            </a:r>
            <a:r>
              <a:rPr lang="en-US" altLang="ja-JP" sz="2800" i="1" dirty="0"/>
              <a:t> </a:t>
            </a:r>
            <a:r>
              <a:rPr lang="en-US" altLang="ja-JP" sz="2800" dirty="0">
                <a:solidFill>
                  <a:srgbClr val="FF0000"/>
                </a:solidFill>
              </a:rPr>
              <a:t>;</a:t>
            </a:r>
          </a:p>
          <a:p>
            <a:r>
              <a:rPr kumimoji="1" lang="en-US" altLang="ja-JP" sz="2800" dirty="0"/>
              <a:t>    </a:t>
            </a:r>
            <a:r>
              <a:rPr kumimoji="1" lang="en-US" altLang="ja-JP" sz="2800" i="1" dirty="0"/>
              <a:t>no</a:t>
            </a:r>
          </a:p>
          <a:p>
            <a:r>
              <a:rPr kumimoji="1" lang="en-US" altLang="ja-JP" sz="2800" i="1" dirty="0"/>
              <a:t>?- </a:t>
            </a:r>
            <a:r>
              <a:rPr lang="en-US" altLang="ja-JP" sz="2800" dirty="0">
                <a:solidFill>
                  <a:srgbClr val="FF0000"/>
                </a:solidFill>
              </a:rPr>
              <a:t>¥+</a:t>
            </a:r>
            <a:r>
              <a:rPr kumimoji="1" lang="en-US" altLang="ja-JP" sz="2800" dirty="0">
                <a:solidFill>
                  <a:srgbClr val="FF0000"/>
                </a:solidFill>
              </a:rPr>
              <a:t>(L=M), link(L,N), link(M,N) .</a:t>
            </a:r>
          </a:p>
          <a:p>
            <a:r>
              <a:rPr lang="en-US" altLang="ja-JP" sz="2800" i="1" dirty="0"/>
              <a:t>    no</a:t>
            </a:r>
            <a:endParaRPr kumimoji="1" lang="ja-JP" altLang="en-US" sz="2800" i="1" dirty="0"/>
          </a:p>
        </p:txBody>
      </p:sp>
    </p:spTree>
    <p:extLst>
      <p:ext uri="{BB962C8B-B14F-4D97-AF65-F5344CB8AC3E}">
        <p14:creationId xmlns:p14="http://schemas.microsoft.com/office/powerpoint/2010/main" val="41409696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21104"/>
            <a:ext cx="8229600" cy="909477"/>
          </a:xfrm>
        </p:spPr>
        <p:txBody>
          <a:bodyPr>
            <a:normAutofit/>
          </a:bodyPr>
          <a:lstStyle/>
          <a:p>
            <a:r>
              <a:rPr lang="en-US" altLang="ja-JP" dirty="0"/>
              <a:t>U</a:t>
            </a:r>
            <a:r>
              <a:rPr kumimoji="1" lang="en-US" altLang="ja-JP" dirty="0"/>
              <a:t>nification</a:t>
            </a:r>
            <a:endParaRPr kumimoji="1" lang="ja-JP" altLang="en-US" dirty="0"/>
          </a:p>
        </p:txBody>
      </p:sp>
      <p:sp>
        <p:nvSpPr>
          <p:cNvPr id="3" name="コンテンツ プレースホルダー 2"/>
          <p:cNvSpPr>
            <a:spLocks noGrp="1"/>
          </p:cNvSpPr>
          <p:nvPr>
            <p:ph idx="1"/>
          </p:nvPr>
        </p:nvSpPr>
        <p:spPr>
          <a:xfrm>
            <a:off x="457199" y="977309"/>
            <a:ext cx="8526583" cy="3121818"/>
          </a:xfrm>
        </p:spPr>
        <p:txBody>
          <a:bodyPr>
            <a:noAutofit/>
          </a:bodyPr>
          <a:lstStyle/>
          <a:p>
            <a:r>
              <a:rPr kumimoji="1" lang="en-US" altLang="ja-JP" sz="2800" dirty="0"/>
              <a:t>Deduction in Prolog is based on the concept of unification; the two terms </a:t>
            </a:r>
            <a:r>
              <a:rPr kumimoji="1" lang="en-US" altLang="ja-JP" sz="2800" i="1" dirty="0"/>
              <a:t>T</a:t>
            </a:r>
            <a:r>
              <a:rPr kumimoji="1" lang="en-US" altLang="ja-JP" sz="2800" baseline="-25000" dirty="0"/>
              <a:t>1</a:t>
            </a:r>
            <a:r>
              <a:rPr kumimoji="1" lang="en-US" altLang="ja-JP" sz="2800" dirty="0"/>
              <a:t> and </a:t>
            </a:r>
            <a:r>
              <a:rPr kumimoji="1" lang="en-US" altLang="ja-JP" sz="2800" i="1" dirty="0"/>
              <a:t>T</a:t>
            </a:r>
            <a:r>
              <a:rPr kumimoji="1" lang="en-US" altLang="ja-JP" sz="2800" baseline="-25000" dirty="0"/>
              <a:t>2</a:t>
            </a:r>
            <a:r>
              <a:rPr kumimoji="1" lang="en-US" altLang="ja-JP" sz="2800" dirty="0"/>
              <a:t> </a:t>
            </a:r>
            <a:r>
              <a:rPr kumimoji="1" lang="en-US" altLang="ja-JP" sz="2800" i="1" dirty="0"/>
              <a:t>unify</a:t>
            </a:r>
            <a:r>
              <a:rPr kumimoji="1" lang="en-US" altLang="ja-JP" sz="2800" dirty="0"/>
              <a:t> if they have a common instance </a:t>
            </a:r>
            <a:r>
              <a:rPr kumimoji="1" lang="en-US" altLang="ja-JP" sz="2800" i="1" dirty="0"/>
              <a:t>U</a:t>
            </a:r>
            <a:r>
              <a:rPr kumimoji="1" lang="en-US" altLang="ja-JP" sz="2800" dirty="0"/>
              <a:t>. </a:t>
            </a:r>
            <a:r>
              <a:rPr lang="en-US" altLang="ja-JP" sz="2800" dirty="0"/>
              <a:t>Unification is to obtain most general unifier for given two terms. </a:t>
            </a:r>
          </a:p>
          <a:p>
            <a:r>
              <a:rPr kumimoji="1" lang="en-US" altLang="ja-JP" sz="2800" dirty="0"/>
              <a:t>Unification</a:t>
            </a:r>
            <a:r>
              <a:rPr lang="en-US" altLang="ja-JP" sz="2800" dirty="0"/>
              <a:t> is applied for checking whether or not some rule can be applied to some term. Also, Prolog provides a built-in predicate for doing unification.</a:t>
            </a:r>
          </a:p>
        </p:txBody>
      </p:sp>
      <p:sp>
        <p:nvSpPr>
          <p:cNvPr id="6" name="正方形/長方形 5"/>
          <p:cNvSpPr/>
          <p:nvPr/>
        </p:nvSpPr>
        <p:spPr>
          <a:xfrm>
            <a:off x="1124965" y="4122418"/>
            <a:ext cx="3689989" cy="1200328"/>
          </a:xfrm>
          <a:prstGeom prst="rect">
            <a:avLst/>
          </a:prstGeom>
        </p:spPr>
        <p:txBody>
          <a:bodyPr wrap="square">
            <a:spAutoFit/>
          </a:bodyPr>
          <a:lstStyle/>
          <a:p>
            <a:r>
              <a:rPr lang="en-US" altLang="ja-JP" sz="2400" dirty="0"/>
              <a:t>(ex.) </a:t>
            </a:r>
            <a:r>
              <a:rPr lang="en-US" altLang="ja-JP" sz="2400" i="1" dirty="0"/>
              <a:t>?-</a:t>
            </a:r>
            <a:r>
              <a:rPr lang="en-US" altLang="ja-JP" sz="2400" dirty="0"/>
              <a:t> </a:t>
            </a:r>
            <a:r>
              <a:rPr lang="en-US" altLang="ja-JP" sz="2400" dirty="0">
                <a:solidFill>
                  <a:srgbClr val="FF0000"/>
                </a:solidFill>
              </a:rPr>
              <a:t>f (</a:t>
            </a:r>
            <a:r>
              <a:rPr lang="en-US" altLang="ja-JP" sz="2400" dirty="0" err="1">
                <a:solidFill>
                  <a:srgbClr val="FF0000"/>
                </a:solidFill>
              </a:rPr>
              <a:t>X,b</a:t>
            </a:r>
            <a:r>
              <a:rPr lang="en-US" altLang="ja-JP" sz="2400" dirty="0">
                <a:solidFill>
                  <a:srgbClr val="FF0000"/>
                </a:solidFill>
              </a:rPr>
              <a:t>) = f (</a:t>
            </a:r>
            <a:r>
              <a:rPr lang="en-US" altLang="ja-JP" sz="2400" dirty="0" err="1">
                <a:solidFill>
                  <a:srgbClr val="FF0000"/>
                </a:solidFill>
              </a:rPr>
              <a:t>a,Y</a:t>
            </a:r>
            <a:r>
              <a:rPr lang="en-US" altLang="ja-JP" sz="2400" dirty="0">
                <a:solidFill>
                  <a:srgbClr val="FF0000"/>
                </a:solidFill>
              </a:rPr>
              <a:t>) .</a:t>
            </a:r>
          </a:p>
          <a:p>
            <a:r>
              <a:rPr lang="en-US" altLang="ja-JP" sz="2400" dirty="0"/>
              <a:t>             </a:t>
            </a:r>
            <a:r>
              <a:rPr lang="en-US" altLang="ja-JP" sz="2400" i="1" dirty="0"/>
              <a:t>X=a</a:t>
            </a:r>
          </a:p>
          <a:p>
            <a:r>
              <a:rPr lang="en-US" altLang="ja-JP" sz="2400" i="1" dirty="0"/>
              <a:t>             Y=b</a:t>
            </a:r>
            <a:endParaRPr lang="ja-JP" altLang="en-US" sz="2400" i="1" dirty="0"/>
          </a:p>
        </p:txBody>
      </p:sp>
      <p:sp>
        <p:nvSpPr>
          <p:cNvPr id="7" name="正方形/長方形 6"/>
          <p:cNvSpPr/>
          <p:nvPr/>
        </p:nvSpPr>
        <p:spPr>
          <a:xfrm>
            <a:off x="385547" y="5202182"/>
            <a:ext cx="8598236" cy="1569660"/>
          </a:xfrm>
          <a:prstGeom prst="rect">
            <a:avLst/>
          </a:prstGeom>
        </p:spPr>
        <p:txBody>
          <a:bodyPr wrap="square">
            <a:spAutoFit/>
          </a:bodyPr>
          <a:lstStyle/>
          <a:p>
            <a:r>
              <a:rPr lang="en-US" altLang="ja-JP" sz="2400" dirty="0"/>
              <a:t>(Reference1) John A. Robinson. “A machine-oriented logic based on the resolution principle”. </a:t>
            </a:r>
            <a:r>
              <a:rPr lang="en-US" altLang="ja-JP" sz="2400" i="1" dirty="0"/>
              <a:t>Journal of the ACM</a:t>
            </a:r>
            <a:r>
              <a:rPr lang="en-US" altLang="ja-JP" sz="2400" dirty="0"/>
              <a:t>, 12(1):23–41, 1965.</a:t>
            </a:r>
          </a:p>
          <a:p>
            <a:r>
              <a:rPr lang="en-US" altLang="ja-JP" sz="2400" dirty="0"/>
              <a:t>(Referece2) Alberto </a:t>
            </a:r>
            <a:r>
              <a:rPr lang="en-US" altLang="ja-JP" sz="2400" dirty="0" err="1"/>
              <a:t>Martelli</a:t>
            </a:r>
            <a:r>
              <a:rPr lang="en-US" altLang="ja-JP" sz="2400" dirty="0"/>
              <a:t> and </a:t>
            </a:r>
            <a:r>
              <a:rPr lang="en-US" altLang="ja-JP" sz="2400" dirty="0" err="1"/>
              <a:t>Ugo</a:t>
            </a:r>
            <a:r>
              <a:rPr lang="en-US" altLang="ja-JP" sz="2400" dirty="0"/>
              <a:t> </a:t>
            </a:r>
            <a:r>
              <a:rPr lang="en-US" altLang="ja-JP" sz="2400" dirty="0" err="1"/>
              <a:t>Montanari</a:t>
            </a:r>
            <a:r>
              <a:rPr lang="en-US" altLang="ja-JP" sz="2400" dirty="0"/>
              <a:t>, “An efficient unification algorithm”, </a:t>
            </a:r>
            <a:r>
              <a:rPr lang="en-US" altLang="ja-JP" sz="2400" i="1" dirty="0"/>
              <a:t>ACM TOPLAS </a:t>
            </a:r>
            <a:r>
              <a:rPr lang="en-US" altLang="ja-JP" sz="2400" dirty="0"/>
              <a:t>4(2), pp. 258-282, 1982.</a:t>
            </a:r>
          </a:p>
        </p:txBody>
      </p:sp>
    </p:spTree>
    <p:extLst>
      <p:ext uri="{BB962C8B-B14F-4D97-AF65-F5344CB8AC3E}">
        <p14:creationId xmlns:p14="http://schemas.microsoft.com/office/powerpoint/2010/main" val="12895077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Instance</a:t>
            </a:r>
            <a:endParaRPr kumimoji="1" lang="ja-JP" altLang="en-US" dirty="0"/>
          </a:p>
        </p:txBody>
      </p:sp>
      <p:sp>
        <p:nvSpPr>
          <p:cNvPr id="4" name="テキスト ボックス 3"/>
          <p:cNvSpPr txBox="1"/>
          <p:nvPr/>
        </p:nvSpPr>
        <p:spPr>
          <a:xfrm>
            <a:off x="229698" y="1413657"/>
            <a:ext cx="8887278" cy="3539431"/>
          </a:xfrm>
          <a:prstGeom prst="rect">
            <a:avLst/>
          </a:prstGeom>
          <a:noFill/>
        </p:spPr>
        <p:txBody>
          <a:bodyPr wrap="square" rtlCol="0">
            <a:spAutoFit/>
          </a:bodyPr>
          <a:lstStyle/>
          <a:p>
            <a:r>
              <a:rPr lang="en-US" altLang="ja-JP" sz="2800" dirty="0"/>
              <a:t>A term </a:t>
            </a:r>
            <a:r>
              <a:rPr lang="en-US" altLang="ja-JP" sz="2800" i="1" dirty="0"/>
              <a:t>U</a:t>
            </a:r>
            <a:r>
              <a:rPr lang="en-US" altLang="ja-JP" sz="2800" dirty="0"/>
              <a:t> is an instance of </a:t>
            </a:r>
            <a:r>
              <a:rPr kumimoji="1" lang="en-US" altLang="ja-JP" sz="2800" i="1" dirty="0"/>
              <a:t>T</a:t>
            </a:r>
            <a:r>
              <a:rPr kumimoji="1" lang="en-US" altLang="ja-JP" sz="2800" dirty="0"/>
              <a:t>, if </a:t>
            </a:r>
            <a:r>
              <a:rPr kumimoji="1" lang="en-US" altLang="ja-JP" sz="2800" i="1" dirty="0"/>
              <a:t>U</a:t>
            </a:r>
            <a:r>
              <a:rPr kumimoji="1" lang="en-US" altLang="ja-JP" sz="2800" dirty="0"/>
              <a:t> = </a:t>
            </a:r>
            <a:r>
              <a:rPr kumimoji="1" lang="en-US" altLang="ja-JP" sz="2800" i="1" dirty="0" err="1"/>
              <a:t>Tσ</a:t>
            </a:r>
            <a:r>
              <a:rPr kumimoji="1" lang="en-US" altLang="ja-JP" sz="2800" dirty="0"/>
              <a:t> for some substitution </a:t>
            </a:r>
            <a:r>
              <a:rPr lang="en-US" altLang="ja-JP" sz="2800" i="1" dirty="0" err="1"/>
              <a:t>σ</a:t>
            </a:r>
            <a:r>
              <a:rPr lang="en-US" altLang="ja-JP" sz="2800" i="1" dirty="0"/>
              <a:t>. </a:t>
            </a:r>
          </a:p>
          <a:p>
            <a:r>
              <a:rPr lang="en-US" altLang="ja-JP" sz="2800" dirty="0"/>
              <a:t>(ex1) The term f(</a:t>
            </a:r>
            <a:r>
              <a:rPr lang="en-US" altLang="ja-JP" sz="2800" dirty="0" err="1"/>
              <a:t>a,b</a:t>
            </a:r>
            <a:r>
              <a:rPr lang="en-US" altLang="ja-JP" sz="2800" dirty="0"/>
              <a:t>) is an instance of the term f(</a:t>
            </a:r>
            <a:r>
              <a:rPr lang="en-US" altLang="ja-JP" sz="2800" dirty="0" err="1"/>
              <a:t>X,b</a:t>
            </a:r>
            <a:r>
              <a:rPr lang="en-US" altLang="ja-JP" sz="2800" dirty="0"/>
              <a:t>).</a:t>
            </a:r>
          </a:p>
          <a:p>
            <a:r>
              <a:rPr lang="en-US" altLang="ja-JP" sz="2800" dirty="0"/>
              <a:t>(ex2) The term f(</a:t>
            </a:r>
            <a:r>
              <a:rPr lang="en-US" altLang="ja-JP" sz="2800" dirty="0" err="1"/>
              <a:t>a,b</a:t>
            </a:r>
            <a:r>
              <a:rPr lang="en-US" altLang="ja-JP" sz="2800" dirty="0"/>
              <a:t>) is an instance of f(</a:t>
            </a:r>
            <a:r>
              <a:rPr lang="en-US" altLang="ja-JP" sz="2800" dirty="0" err="1"/>
              <a:t>a,Y</a:t>
            </a:r>
            <a:r>
              <a:rPr lang="en-US" altLang="ja-JP" sz="2800" dirty="0"/>
              <a:t>).</a:t>
            </a:r>
          </a:p>
          <a:p>
            <a:r>
              <a:rPr lang="en-US" altLang="ja-JP" sz="2800" dirty="0"/>
              <a:t>(ex3) The term g(</a:t>
            </a:r>
            <a:r>
              <a:rPr lang="en-US" altLang="ja-JP" sz="2800" dirty="0" err="1"/>
              <a:t>a,a</a:t>
            </a:r>
            <a:r>
              <a:rPr lang="en-US" altLang="ja-JP" sz="2800" dirty="0"/>
              <a:t>) is an instance of the term g(X,X).</a:t>
            </a:r>
          </a:p>
          <a:p>
            <a:r>
              <a:rPr lang="en-US" altLang="ja-JP" sz="2800" dirty="0"/>
              <a:t>(ex4) The term g(h(b),h(b)) is an instance of the term g(X,X).</a:t>
            </a:r>
          </a:p>
          <a:p>
            <a:r>
              <a:rPr lang="en-US" altLang="ja-JP" sz="2800" dirty="0"/>
              <a:t>(ex5) The term g(</a:t>
            </a:r>
            <a:r>
              <a:rPr lang="en-US" altLang="ja-JP" sz="2800" dirty="0" err="1"/>
              <a:t>a,b</a:t>
            </a:r>
            <a:r>
              <a:rPr lang="en-US" altLang="ja-JP" sz="2800" dirty="0"/>
              <a:t>) is </a:t>
            </a:r>
            <a:r>
              <a:rPr lang="en-US" altLang="ja-JP" sz="2800" i="1" dirty="0"/>
              <a:t>not</a:t>
            </a:r>
            <a:r>
              <a:rPr lang="en-US" altLang="ja-JP" sz="2800" dirty="0"/>
              <a:t> an instance of the term g(X,X).</a:t>
            </a:r>
          </a:p>
          <a:p>
            <a:r>
              <a:rPr lang="en-US" altLang="ja-JP" sz="2800" dirty="0"/>
              <a:t>We say terms </a:t>
            </a:r>
            <a:r>
              <a:rPr lang="en-US" altLang="ja-JP" sz="2800" i="1" dirty="0"/>
              <a:t>T</a:t>
            </a:r>
            <a:r>
              <a:rPr lang="en-US" altLang="ja-JP" sz="2800" baseline="-25000" dirty="0"/>
              <a:t>1</a:t>
            </a:r>
            <a:r>
              <a:rPr lang="en-US" altLang="ja-JP" sz="2800" dirty="0"/>
              <a:t>, </a:t>
            </a:r>
            <a:r>
              <a:rPr lang="en-US" altLang="ja-JP" sz="2800" i="1" dirty="0"/>
              <a:t>T</a:t>
            </a:r>
            <a:r>
              <a:rPr lang="en-US" altLang="ja-JP" sz="2800" baseline="-25000" dirty="0"/>
              <a:t>2 </a:t>
            </a:r>
            <a:r>
              <a:rPr lang="en-US" altLang="ja-JP" sz="2800" i="1" dirty="0"/>
              <a:t>unify</a:t>
            </a:r>
            <a:r>
              <a:rPr lang="en-US" altLang="ja-JP" sz="2800" dirty="0"/>
              <a:t> if they have a same instance </a:t>
            </a:r>
            <a:r>
              <a:rPr lang="en-US" altLang="ja-JP" sz="2800" i="1" dirty="0"/>
              <a:t>T</a:t>
            </a:r>
            <a:r>
              <a:rPr lang="en-US" altLang="ja-JP" sz="2800" dirty="0"/>
              <a:t>.</a:t>
            </a:r>
          </a:p>
        </p:txBody>
      </p:sp>
      <p:sp>
        <p:nvSpPr>
          <p:cNvPr id="3" name="テキスト ボックス 2"/>
          <p:cNvSpPr txBox="1"/>
          <p:nvPr/>
        </p:nvSpPr>
        <p:spPr>
          <a:xfrm>
            <a:off x="457200" y="5435152"/>
            <a:ext cx="7973530" cy="954107"/>
          </a:xfrm>
          <a:prstGeom prst="rect">
            <a:avLst/>
          </a:prstGeom>
          <a:noFill/>
        </p:spPr>
        <p:txBody>
          <a:bodyPr wrap="square" rtlCol="0">
            <a:spAutoFit/>
          </a:bodyPr>
          <a:lstStyle/>
          <a:p>
            <a:r>
              <a:rPr kumimoji="1" lang="en-US" altLang="ja-JP" sz="2800" dirty="0"/>
              <a:t>(cf.) Unification is also used for type inference in implicitly typed functional languages. </a:t>
            </a:r>
            <a:endParaRPr kumimoji="1" lang="ja-JP" altLang="en-US" sz="2800" dirty="0"/>
          </a:p>
        </p:txBody>
      </p:sp>
    </p:spTree>
    <p:extLst>
      <p:ext uri="{BB962C8B-B14F-4D97-AF65-F5344CB8AC3E}">
        <p14:creationId xmlns:p14="http://schemas.microsoft.com/office/powerpoint/2010/main" val="23075760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757322"/>
          </a:xfrm>
        </p:spPr>
        <p:txBody>
          <a:bodyPr>
            <a:normAutofit fontScale="90000"/>
          </a:bodyPr>
          <a:lstStyle/>
          <a:p>
            <a:r>
              <a:rPr kumimoji="1" lang="en-US" altLang="ja-JP" dirty="0"/>
              <a:t>Occurs che</a:t>
            </a:r>
            <a:r>
              <a:rPr lang="en-US" altLang="ja-JP" dirty="0"/>
              <a:t>ck</a:t>
            </a:r>
            <a:endParaRPr kumimoji="1" lang="ja-JP" altLang="en-US" dirty="0"/>
          </a:p>
        </p:txBody>
      </p:sp>
      <p:sp>
        <p:nvSpPr>
          <p:cNvPr id="3" name="コンテンツ プレースホルダー 2"/>
          <p:cNvSpPr>
            <a:spLocks noGrp="1"/>
          </p:cNvSpPr>
          <p:nvPr>
            <p:ph idx="1"/>
          </p:nvPr>
        </p:nvSpPr>
        <p:spPr>
          <a:xfrm>
            <a:off x="457200" y="1248654"/>
            <a:ext cx="8229600" cy="940010"/>
          </a:xfrm>
        </p:spPr>
        <p:txBody>
          <a:bodyPr>
            <a:normAutofit fontScale="92500"/>
          </a:bodyPr>
          <a:lstStyle/>
          <a:p>
            <a:r>
              <a:rPr kumimoji="1" lang="en-US" altLang="ja-JP" sz="2800" dirty="0"/>
              <a:t>When we unify a variable </a:t>
            </a:r>
            <a:r>
              <a:rPr kumimoji="1" lang="en-US" altLang="ja-JP" sz="2800" i="1" dirty="0"/>
              <a:t>X</a:t>
            </a:r>
            <a:r>
              <a:rPr lang="en-US" altLang="ja-JP" sz="2800" dirty="0"/>
              <a:t> and a </a:t>
            </a:r>
            <a:r>
              <a:rPr kumimoji="1" lang="en-US" altLang="ja-JP" sz="2800" dirty="0"/>
              <a:t>term </a:t>
            </a:r>
            <a:r>
              <a:rPr kumimoji="1" lang="en-US" altLang="ja-JP" sz="2800" i="1" dirty="0"/>
              <a:t>T</a:t>
            </a:r>
            <a:r>
              <a:rPr lang="en-US" altLang="ja-JP" sz="2800" dirty="0"/>
              <a:t>, checking whether or not </a:t>
            </a:r>
            <a:r>
              <a:rPr lang="en-US" altLang="ja-JP" sz="2800" i="1" dirty="0"/>
              <a:t>X</a:t>
            </a:r>
            <a:r>
              <a:rPr lang="en-US" altLang="ja-JP" sz="2800" dirty="0"/>
              <a:t> appears in </a:t>
            </a:r>
            <a:r>
              <a:rPr kumimoji="1" lang="en-US" altLang="ja-JP" sz="2800" i="1" dirty="0"/>
              <a:t>T</a:t>
            </a:r>
            <a:r>
              <a:rPr lang="en-US" altLang="ja-JP" sz="2800" dirty="0"/>
              <a:t> is said to be </a:t>
            </a:r>
            <a:r>
              <a:rPr kumimoji="1" lang="en-US" altLang="ja-JP" sz="2800" i="1" dirty="0"/>
              <a:t>occurs check</a:t>
            </a:r>
            <a:r>
              <a:rPr kumimoji="1" lang="en-US" altLang="ja-JP" sz="2800" dirty="0"/>
              <a:t>.</a:t>
            </a:r>
          </a:p>
        </p:txBody>
      </p:sp>
      <p:sp>
        <p:nvSpPr>
          <p:cNvPr id="4" name="正方形/長方形 3"/>
          <p:cNvSpPr/>
          <p:nvPr/>
        </p:nvSpPr>
        <p:spPr>
          <a:xfrm>
            <a:off x="457201" y="2109284"/>
            <a:ext cx="8473992" cy="3539431"/>
          </a:xfrm>
          <a:prstGeom prst="rect">
            <a:avLst/>
          </a:prstGeom>
        </p:spPr>
        <p:txBody>
          <a:bodyPr wrap="square">
            <a:spAutoFit/>
          </a:bodyPr>
          <a:lstStyle/>
          <a:p>
            <a:r>
              <a:rPr lang="en-US" altLang="ja-JP" sz="2800" i="1" dirty="0"/>
              <a:t>?- </a:t>
            </a:r>
            <a:r>
              <a:rPr lang="en-US" altLang="ja-JP" sz="2800" dirty="0">
                <a:solidFill>
                  <a:srgbClr val="FF0000"/>
                </a:solidFill>
              </a:rPr>
              <a:t>append([ ], E, [</a:t>
            </a:r>
            <a:r>
              <a:rPr lang="en-US" altLang="ja-JP" sz="2800" dirty="0" err="1">
                <a:solidFill>
                  <a:srgbClr val="FF0000"/>
                </a:solidFill>
              </a:rPr>
              <a:t>a,b|E</a:t>
            </a:r>
            <a:r>
              <a:rPr lang="en-US" altLang="ja-JP" sz="2800" dirty="0">
                <a:solidFill>
                  <a:srgbClr val="FF0000"/>
                </a:solidFill>
              </a:rPr>
              <a:t>]).</a:t>
            </a:r>
          </a:p>
          <a:p>
            <a:r>
              <a:rPr lang="en-US" altLang="ja-JP" sz="2800" dirty="0">
                <a:solidFill>
                  <a:srgbClr val="FF0000"/>
                </a:solidFill>
              </a:rPr>
              <a:t>    </a:t>
            </a:r>
            <a:r>
              <a:rPr lang="en-US" altLang="ja-JP" sz="2800" i="1" dirty="0"/>
              <a:t>E = [</a:t>
            </a:r>
            <a:r>
              <a:rPr lang="en-US" altLang="ja-JP" sz="2800" i="1" dirty="0" err="1"/>
              <a:t>a,b,a,b,a,b,a,b,a,b</a:t>
            </a:r>
            <a:r>
              <a:rPr lang="en-US" altLang="ja-JP" sz="2800" i="1" dirty="0"/>
              <a:t>,…]</a:t>
            </a:r>
          </a:p>
          <a:p>
            <a:r>
              <a:rPr lang="en-US" altLang="ja-JP" sz="2800" dirty="0"/>
              <a:t>For append([ ], E, [</a:t>
            </a:r>
            <a:r>
              <a:rPr lang="en-US" altLang="ja-JP" sz="2800" dirty="0" err="1"/>
              <a:t>a,b|E</a:t>
            </a:r>
            <a:r>
              <a:rPr lang="en-US" altLang="ja-JP" sz="2800" dirty="0"/>
              <a:t>]) to unify with append([ ], Y, Y), Y must unify with the terms E and [</a:t>
            </a:r>
            <a:r>
              <a:rPr lang="en-US" altLang="ja-JP" sz="2800" dirty="0" err="1"/>
              <a:t>a,b|E</a:t>
            </a:r>
            <a:r>
              <a:rPr lang="en-US" altLang="ja-JP" sz="2800" dirty="0"/>
              <a:t>]. When we attempt to substitute [</a:t>
            </a:r>
            <a:r>
              <a:rPr lang="en-US" altLang="ja-JP" sz="2800" dirty="0" err="1"/>
              <a:t>a,b|E</a:t>
            </a:r>
            <a:r>
              <a:rPr lang="en-US" altLang="ja-JP" sz="2800" dirty="0"/>
              <a:t>] for E, we obtain</a:t>
            </a:r>
          </a:p>
          <a:p>
            <a:r>
              <a:rPr lang="en-US" altLang="ja-JP" sz="2800" dirty="0"/>
              <a:t>    E = [</a:t>
            </a:r>
            <a:r>
              <a:rPr lang="en-US" altLang="ja-JP" sz="2800" dirty="0" err="1"/>
              <a:t>a,b|E</a:t>
            </a:r>
            <a:r>
              <a:rPr lang="en-US" altLang="ja-JP" sz="2800" dirty="0"/>
              <a:t>] = [</a:t>
            </a:r>
            <a:r>
              <a:rPr lang="en-US" altLang="ja-JP" sz="2800" dirty="0" err="1"/>
              <a:t>a,b,a,b|E</a:t>
            </a:r>
            <a:r>
              <a:rPr lang="en-US" altLang="ja-JP" sz="2800" dirty="0"/>
              <a:t>] = [</a:t>
            </a:r>
            <a:r>
              <a:rPr lang="en-US" altLang="ja-JP" sz="2800" dirty="0" err="1"/>
              <a:t>a,b,a,b,a,b|E</a:t>
            </a:r>
            <a:r>
              <a:rPr lang="en-US" altLang="ja-JP" sz="2800" dirty="0"/>
              <a:t>] = …</a:t>
            </a:r>
          </a:p>
          <a:p>
            <a:r>
              <a:rPr lang="en-US" altLang="ja-JP" sz="2800" dirty="0"/>
              <a:t>Some variants of Prolog like GNU Prolog construct cyclic terms in this kind of cases. </a:t>
            </a:r>
          </a:p>
        </p:txBody>
      </p:sp>
      <p:sp>
        <p:nvSpPr>
          <p:cNvPr id="5" name="テキスト ボックス 4"/>
          <p:cNvSpPr txBox="1"/>
          <p:nvPr/>
        </p:nvSpPr>
        <p:spPr>
          <a:xfrm>
            <a:off x="4902387" y="5728095"/>
            <a:ext cx="356663" cy="523220"/>
          </a:xfrm>
          <a:prstGeom prst="rect">
            <a:avLst/>
          </a:prstGeom>
          <a:noFill/>
        </p:spPr>
        <p:txBody>
          <a:bodyPr wrap="none" rtlCol="0">
            <a:spAutoFit/>
          </a:bodyPr>
          <a:lstStyle/>
          <a:p>
            <a:r>
              <a:rPr kumimoji="1" lang="en-US" altLang="ja-JP" sz="2800" dirty="0"/>
              <a:t>a</a:t>
            </a:r>
            <a:endParaRPr kumimoji="1" lang="ja-JP" altLang="en-US" sz="2800" dirty="0"/>
          </a:p>
        </p:txBody>
      </p:sp>
      <p:sp>
        <p:nvSpPr>
          <p:cNvPr id="6" name="テキスト ボックス 5"/>
          <p:cNvSpPr txBox="1"/>
          <p:nvPr/>
        </p:nvSpPr>
        <p:spPr>
          <a:xfrm>
            <a:off x="5349528" y="6251315"/>
            <a:ext cx="373319" cy="523220"/>
          </a:xfrm>
          <a:prstGeom prst="rect">
            <a:avLst/>
          </a:prstGeom>
          <a:noFill/>
        </p:spPr>
        <p:txBody>
          <a:bodyPr wrap="none" rtlCol="0">
            <a:spAutoFit/>
          </a:bodyPr>
          <a:lstStyle/>
          <a:p>
            <a:r>
              <a:rPr kumimoji="1" lang="en-US" altLang="ja-JP" sz="2800" dirty="0"/>
              <a:t>b</a:t>
            </a:r>
            <a:endParaRPr kumimoji="1" lang="ja-JP" altLang="en-US" sz="2800" dirty="0"/>
          </a:p>
        </p:txBody>
      </p:sp>
      <p:sp>
        <p:nvSpPr>
          <p:cNvPr id="7" name="テキスト ボックス 6"/>
          <p:cNvSpPr txBox="1"/>
          <p:nvPr/>
        </p:nvSpPr>
        <p:spPr>
          <a:xfrm>
            <a:off x="5492724" y="5204875"/>
            <a:ext cx="363501" cy="523220"/>
          </a:xfrm>
          <a:prstGeom prst="rect">
            <a:avLst/>
          </a:prstGeom>
          <a:noFill/>
        </p:spPr>
        <p:txBody>
          <a:bodyPr wrap="none" rtlCol="0">
            <a:spAutoFit/>
          </a:bodyPr>
          <a:lstStyle/>
          <a:p>
            <a:r>
              <a:rPr kumimoji="1" lang="en-US" altLang="ja-JP" sz="2800" dirty="0"/>
              <a:t>•</a:t>
            </a:r>
            <a:endParaRPr kumimoji="1" lang="ja-JP" altLang="en-US" sz="2800" dirty="0"/>
          </a:p>
        </p:txBody>
      </p:sp>
      <p:sp>
        <p:nvSpPr>
          <p:cNvPr id="8" name="テキスト ボックス 7"/>
          <p:cNvSpPr txBox="1"/>
          <p:nvPr/>
        </p:nvSpPr>
        <p:spPr>
          <a:xfrm>
            <a:off x="5921384" y="5728095"/>
            <a:ext cx="363501" cy="523220"/>
          </a:xfrm>
          <a:prstGeom prst="rect">
            <a:avLst/>
          </a:prstGeom>
          <a:noFill/>
        </p:spPr>
        <p:txBody>
          <a:bodyPr wrap="none" rtlCol="0">
            <a:spAutoFit/>
          </a:bodyPr>
          <a:lstStyle/>
          <a:p>
            <a:r>
              <a:rPr kumimoji="1" lang="en-US" altLang="ja-JP" sz="2800" dirty="0"/>
              <a:t>•</a:t>
            </a:r>
            <a:endParaRPr kumimoji="1" lang="ja-JP" altLang="en-US" sz="2800" dirty="0"/>
          </a:p>
        </p:txBody>
      </p:sp>
      <p:cxnSp>
        <p:nvCxnSpPr>
          <p:cNvPr id="10" name="直線コネクタ 9"/>
          <p:cNvCxnSpPr/>
          <p:nvPr/>
        </p:nvCxnSpPr>
        <p:spPr>
          <a:xfrm flipH="1">
            <a:off x="5259050" y="5602070"/>
            <a:ext cx="331167" cy="342275"/>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4" name="直線コネクタ 13"/>
          <p:cNvCxnSpPr/>
          <p:nvPr/>
        </p:nvCxnSpPr>
        <p:spPr>
          <a:xfrm flipH="1">
            <a:off x="5666147" y="6102857"/>
            <a:ext cx="331167" cy="342275"/>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5" name="直線コネクタ 14"/>
          <p:cNvCxnSpPr/>
          <p:nvPr/>
        </p:nvCxnSpPr>
        <p:spPr>
          <a:xfrm>
            <a:off x="5755801" y="5602070"/>
            <a:ext cx="274345" cy="342275"/>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22" name="フリーフォーム 21"/>
          <p:cNvSpPr/>
          <p:nvPr/>
        </p:nvSpPr>
        <p:spPr>
          <a:xfrm>
            <a:off x="5792013" y="5329905"/>
            <a:ext cx="1224681" cy="1065981"/>
          </a:xfrm>
          <a:custGeom>
            <a:avLst/>
            <a:gdLst>
              <a:gd name="connsiteX0" fmla="*/ 374208 w 1224681"/>
              <a:gd name="connsiteY0" fmla="*/ 793816 h 1065981"/>
              <a:gd name="connsiteX1" fmla="*/ 430907 w 1224681"/>
              <a:gd name="connsiteY1" fmla="*/ 839176 h 1065981"/>
              <a:gd name="connsiteX2" fmla="*/ 453586 w 1224681"/>
              <a:gd name="connsiteY2" fmla="*/ 861857 h 1065981"/>
              <a:gd name="connsiteX3" fmla="*/ 487605 w 1224681"/>
              <a:gd name="connsiteY3" fmla="*/ 873197 h 1065981"/>
              <a:gd name="connsiteX4" fmla="*/ 532963 w 1224681"/>
              <a:gd name="connsiteY4" fmla="*/ 929898 h 1065981"/>
              <a:gd name="connsiteX5" fmla="*/ 601001 w 1224681"/>
              <a:gd name="connsiteY5" fmla="*/ 952579 h 1065981"/>
              <a:gd name="connsiteX6" fmla="*/ 646360 w 1224681"/>
              <a:gd name="connsiteY6" fmla="*/ 986599 h 1065981"/>
              <a:gd name="connsiteX7" fmla="*/ 669039 w 1224681"/>
              <a:gd name="connsiteY7" fmla="*/ 1009280 h 1065981"/>
              <a:gd name="connsiteX8" fmla="*/ 737077 w 1224681"/>
              <a:gd name="connsiteY8" fmla="*/ 1031960 h 1065981"/>
              <a:gd name="connsiteX9" fmla="*/ 816454 w 1224681"/>
              <a:gd name="connsiteY9" fmla="*/ 1065981 h 1065981"/>
              <a:gd name="connsiteX10" fmla="*/ 1009228 w 1224681"/>
              <a:gd name="connsiteY10" fmla="*/ 1043300 h 1065981"/>
              <a:gd name="connsiteX11" fmla="*/ 1043247 w 1224681"/>
              <a:gd name="connsiteY11" fmla="*/ 1020620 h 1065981"/>
              <a:gd name="connsiteX12" fmla="*/ 1077266 w 1224681"/>
              <a:gd name="connsiteY12" fmla="*/ 986599 h 1065981"/>
              <a:gd name="connsiteX13" fmla="*/ 1133964 w 1224681"/>
              <a:gd name="connsiteY13" fmla="*/ 907218 h 1065981"/>
              <a:gd name="connsiteX14" fmla="*/ 1190662 w 1224681"/>
              <a:gd name="connsiteY14" fmla="*/ 839176 h 1065981"/>
              <a:gd name="connsiteX15" fmla="*/ 1224681 w 1224681"/>
              <a:gd name="connsiteY15" fmla="*/ 714434 h 1065981"/>
              <a:gd name="connsiteX16" fmla="*/ 1213342 w 1224681"/>
              <a:gd name="connsiteY16" fmla="*/ 578351 h 1065981"/>
              <a:gd name="connsiteX17" fmla="*/ 1190662 w 1224681"/>
              <a:gd name="connsiteY17" fmla="*/ 510310 h 1065981"/>
              <a:gd name="connsiteX18" fmla="*/ 1156643 w 1224681"/>
              <a:gd name="connsiteY18" fmla="*/ 442269 h 1065981"/>
              <a:gd name="connsiteX19" fmla="*/ 1145304 w 1224681"/>
              <a:gd name="connsiteY19" fmla="*/ 408248 h 1065981"/>
              <a:gd name="connsiteX20" fmla="*/ 1099945 w 1224681"/>
              <a:gd name="connsiteY20" fmla="*/ 340207 h 1065981"/>
              <a:gd name="connsiteX21" fmla="*/ 1054587 w 1224681"/>
              <a:gd name="connsiteY21" fmla="*/ 226804 h 1065981"/>
              <a:gd name="connsiteX22" fmla="*/ 1031907 w 1224681"/>
              <a:gd name="connsiteY22" fmla="*/ 192784 h 1065981"/>
              <a:gd name="connsiteX23" fmla="*/ 997888 w 1224681"/>
              <a:gd name="connsiteY23" fmla="*/ 181443 h 1065981"/>
              <a:gd name="connsiteX24" fmla="*/ 963870 w 1224681"/>
              <a:gd name="connsiteY24" fmla="*/ 147423 h 1065981"/>
              <a:gd name="connsiteX25" fmla="*/ 895832 w 1224681"/>
              <a:gd name="connsiteY25" fmla="*/ 124742 h 1065981"/>
              <a:gd name="connsiteX26" fmla="*/ 861813 w 1224681"/>
              <a:gd name="connsiteY26" fmla="*/ 113402 h 1065981"/>
              <a:gd name="connsiteX27" fmla="*/ 793775 w 1224681"/>
              <a:gd name="connsiteY27" fmla="*/ 68041 h 1065981"/>
              <a:gd name="connsiteX28" fmla="*/ 691718 w 1224681"/>
              <a:gd name="connsiteY28" fmla="*/ 34021 h 1065981"/>
              <a:gd name="connsiteX29" fmla="*/ 657699 w 1224681"/>
              <a:gd name="connsiteY29" fmla="*/ 22680 h 1065981"/>
              <a:gd name="connsiteX30" fmla="*/ 623680 w 1224681"/>
              <a:gd name="connsiteY30" fmla="*/ 0 h 1065981"/>
              <a:gd name="connsiteX31" fmla="*/ 226793 w 1224681"/>
              <a:gd name="connsiteY31" fmla="*/ 11340 h 1065981"/>
              <a:gd name="connsiteX32" fmla="*/ 147416 w 1224681"/>
              <a:gd name="connsiteY32" fmla="*/ 34021 h 1065981"/>
              <a:gd name="connsiteX33" fmla="*/ 113397 w 1224681"/>
              <a:gd name="connsiteY33" fmla="*/ 56701 h 1065981"/>
              <a:gd name="connsiteX34" fmla="*/ 45359 w 1224681"/>
              <a:gd name="connsiteY34" fmla="*/ 79381 h 1065981"/>
              <a:gd name="connsiteX35" fmla="*/ 0 w 1224681"/>
              <a:gd name="connsiteY35" fmla="*/ 102062 h 1065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24681" h="1065981">
                <a:moveTo>
                  <a:pt x="374208" y="793816"/>
                </a:moveTo>
                <a:cubicBezTo>
                  <a:pt x="393108" y="808936"/>
                  <a:pt x="412531" y="823424"/>
                  <a:pt x="430907" y="839176"/>
                </a:cubicBezTo>
                <a:cubicBezTo>
                  <a:pt x="439024" y="846134"/>
                  <a:pt x="444418" y="856356"/>
                  <a:pt x="453586" y="861857"/>
                </a:cubicBezTo>
                <a:cubicBezTo>
                  <a:pt x="463836" y="868007"/>
                  <a:pt x="476265" y="869417"/>
                  <a:pt x="487605" y="873197"/>
                </a:cubicBezTo>
                <a:cubicBezTo>
                  <a:pt x="499901" y="910088"/>
                  <a:pt x="492821" y="912056"/>
                  <a:pt x="532963" y="929898"/>
                </a:cubicBezTo>
                <a:cubicBezTo>
                  <a:pt x="554809" y="939608"/>
                  <a:pt x="601001" y="952579"/>
                  <a:pt x="601001" y="952579"/>
                </a:cubicBezTo>
                <a:cubicBezTo>
                  <a:pt x="616121" y="963919"/>
                  <a:pt x="631841" y="974499"/>
                  <a:pt x="646360" y="986599"/>
                </a:cubicBezTo>
                <a:cubicBezTo>
                  <a:pt x="654573" y="993444"/>
                  <a:pt x="659476" y="1004498"/>
                  <a:pt x="669039" y="1009280"/>
                </a:cubicBezTo>
                <a:cubicBezTo>
                  <a:pt x="690421" y="1019972"/>
                  <a:pt x="715695" y="1021268"/>
                  <a:pt x="737077" y="1031960"/>
                </a:cubicBezTo>
                <a:cubicBezTo>
                  <a:pt x="793126" y="1059987"/>
                  <a:pt x="766398" y="1049295"/>
                  <a:pt x="816454" y="1065981"/>
                </a:cubicBezTo>
                <a:cubicBezTo>
                  <a:pt x="841559" y="1064188"/>
                  <a:pt x="957677" y="1069077"/>
                  <a:pt x="1009228" y="1043300"/>
                </a:cubicBezTo>
                <a:cubicBezTo>
                  <a:pt x="1021418" y="1037205"/>
                  <a:pt x="1032777" y="1029345"/>
                  <a:pt x="1043247" y="1020620"/>
                </a:cubicBezTo>
                <a:cubicBezTo>
                  <a:pt x="1055567" y="1010353"/>
                  <a:pt x="1065926" y="997939"/>
                  <a:pt x="1077266" y="986599"/>
                </a:cubicBezTo>
                <a:cubicBezTo>
                  <a:pt x="1119232" y="902661"/>
                  <a:pt x="1076498" y="976181"/>
                  <a:pt x="1133964" y="907218"/>
                </a:cubicBezTo>
                <a:cubicBezTo>
                  <a:pt x="1212908" y="812481"/>
                  <a:pt x="1091267" y="938577"/>
                  <a:pt x="1190662" y="839176"/>
                </a:cubicBezTo>
                <a:cubicBezTo>
                  <a:pt x="1216241" y="736858"/>
                  <a:pt x="1203486" y="778027"/>
                  <a:pt x="1224681" y="714434"/>
                </a:cubicBezTo>
                <a:cubicBezTo>
                  <a:pt x="1220901" y="669073"/>
                  <a:pt x="1220825" y="623250"/>
                  <a:pt x="1213342" y="578351"/>
                </a:cubicBezTo>
                <a:cubicBezTo>
                  <a:pt x="1209412" y="554769"/>
                  <a:pt x="1198222" y="532990"/>
                  <a:pt x="1190662" y="510310"/>
                </a:cubicBezTo>
                <a:cubicBezTo>
                  <a:pt x="1175011" y="463356"/>
                  <a:pt x="1185956" y="486239"/>
                  <a:pt x="1156643" y="442269"/>
                </a:cubicBezTo>
                <a:cubicBezTo>
                  <a:pt x="1152863" y="430929"/>
                  <a:pt x="1151109" y="418697"/>
                  <a:pt x="1145304" y="408248"/>
                </a:cubicBezTo>
                <a:cubicBezTo>
                  <a:pt x="1132067" y="384420"/>
                  <a:pt x="1099945" y="340207"/>
                  <a:pt x="1099945" y="340207"/>
                </a:cubicBezTo>
                <a:cubicBezTo>
                  <a:pt x="1081361" y="284450"/>
                  <a:pt x="1081282" y="273522"/>
                  <a:pt x="1054587" y="226804"/>
                </a:cubicBezTo>
                <a:cubicBezTo>
                  <a:pt x="1047825" y="214971"/>
                  <a:pt x="1042549" y="201298"/>
                  <a:pt x="1031907" y="192784"/>
                </a:cubicBezTo>
                <a:cubicBezTo>
                  <a:pt x="1022573" y="185317"/>
                  <a:pt x="1009228" y="185223"/>
                  <a:pt x="997888" y="181443"/>
                </a:cubicBezTo>
                <a:cubicBezTo>
                  <a:pt x="986549" y="170103"/>
                  <a:pt x="977888" y="155211"/>
                  <a:pt x="963870" y="147423"/>
                </a:cubicBezTo>
                <a:cubicBezTo>
                  <a:pt x="942972" y="135813"/>
                  <a:pt x="918511" y="132302"/>
                  <a:pt x="895832" y="124742"/>
                </a:cubicBezTo>
                <a:cubicBezTo>
                  <a:pt x="884492" y="120962"/>
                  <a:pt x="871758" y="120033"/>
                  <a:pt x="861813" y="113402"/>
                </a:cubicBezTo>
                <a:cubicBezTo>
                  <a:pt x="839134" y="98282"/>
                  <a:pt x="819634" y="76661"/>
                  <a:pt x="793775" y="68041"/>
                </a:cubicBezTo>
                <a:lnTo>
                  <a:pt x="691718" y="34021"/>
                </a:lnTo>
                <a:cubicBezTo>
                  <a:pt x="680378" y="30241"/>
                  <a:pt x="667645" y="29311"/>
                  <a:pt x="657699" y="22680"/>
                </a:cubicBezTo>
                <a:lnTo>
                  <a:pt x="623680" y="0"/>
                </a:lnTo>
                <a:cubicBezTo>
                  <a:pt x="491384" y="3780"/>
                  <a:pt x="358969" y="4562"/>
                  <a:pt x="226793" y="11340"/>
                </a:cubicBezTo>
                <a:cubicBezTo>
                  <a:pt x="218692" y="11755"/>
                  <a:pt x="158750" y="28354"/>
                  <a:pt x="147416" y="34021"/>
                </a:cubicBezTo>
                <a:cubicBezTo>
                  <a:pt x="135226" y="40116"/>
                  <a:pt x="125851" y="51166"/>
                  <a:pt x="113397" y="56701"/>
                </a:cubicBezTo>
                <a:cubicBezTo>
                  <a:pt x="91551" y="66410"/>
                  <a:pt x="45359" y="79381"/>
                  <a:pt x="45359" y="79381"/>
                </a:cubicBezTo>
                <a:cubicBezTo>
                  <a:pt x="17335" y="107408"/>
                  <a:pt x="33371" y="102062"/>
                  <a:pt x="0" y="102062"/>
                </a:cubicBezTo>
              </a:path>
            </a:pathLst>
          </a:custGeom>
          <a:ln>
            <a:solidFill>
              <a:srgbClr val="000000"/>
            </a:solidFill>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25244719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08692" y="1046886"/>
            <a:ext cx="898738" cy="4978562"/>
          </a:xfrm>
        </p:spPr>
        <p:txBody>
          <a:bodyPr vert="eaVert">
            <a:normAutofit/>
          </a:bodyPr>
          <a:lstStyle/>
          <a:p>
            <a:r>
              <a:rPr kumimoji="1" lang="en-US" altLang="ja-JP" dirty="0"/>
              <a:t>Arithmetic operators</a:t>
            </a:r>
            <a:endParaRPr kumimoji="1" lang="ja-JP" altLang="en-US" dirty="0"/>
          </a:p>
        </p:txBody>
      </p:sp>
      <p:sp>
        <p:nvSpPr>
          <p:cNvPr id="3" name="コンテンツ プレースホルダー 2"/>
          <p:cNvSpPr>
            <a:spLocks noGrp="1"/>
          </p:cNvSpPr>
          <p:nvPr>
            <p:ph idx="1"/>
          </p:nvPr>
        </p:nvSpPr>
        <p:spPr>
          <a:xfrm>
            <a:off x="1808845" y="501665"/>
            <a:ext cx="6852113" cy="6201886"/>
          </a:xfrm>
        </p:spPr>
        <p:txBody>
          <a:bodyPr>
            <a:noAutofit/>
          </a:bodyPr>
          <a:lstStyle/>
          <a:p>
            <a:r>
              <a:rPr kumimoji="1" lang="en-US" altLang="ja-JP" sz="2800" dirty="0"/>
              <a:t>= operator --- </a:t>
            </a:r>
            <a:r>
              <a:rPr kumimoji="1" lang="en-US" altLang="ja-JP" sz="2800" i="1" dirty="0"/>
              <a:t>T</a:t>
            </a:r>
            <a:r>
              <a:rPr kumimoji="1" lang="en-US" altLang="ja-JP" sz="2800" baseline="-25000" dirty="0"/>
              <a:t>1</a:t>
            </a:r>
            <a:r>
              <a:rPr kumimoji="1" lang="en-US" altLang="ja-JP" sz="2800" dirty="0"/>
              <a:t>=</a:t>
            </a:r>
            <a:r>
              <a:rPr kumimoji="1" lang="en-US" altLang="ja-JP" sz="2800" i="1" dirty="0"/>
              <a:t>T</a:t>
            </a:r>
            <a:r>
              <a:rPr kumimoji="1" lang="en-US" altLang="ja-JP" sz="2800" baseline="-25000" dirty="0"/>
              <a:t>2</a:t>
            </a:r>
            <a:r>
              <a:rPr kumimoji="1" lang="en-US" altLang="ja-JP" sz="2800" dirty="0"/>
              <a:t> does unification of </a:t>
            </a:r>
            <a:r>
              <a:rPr lang="en-US" altLang="ja-JP" sz="2800" i="1" dirty="0"/>
              <a:t>T</a:t>
            </a:r>
            <a:r>
              <a:rPr lang="en-US" altLang="ja-JP" sz="2800" baseline="-25000" dirty="0"/>
              <a:t>1 </a:t>
            </a:r>
            <a:r>
              <a:rPr lang="en-US" altLang="ja-JP" sz="2800" dirty="0"/>
              <a:t>and </a:t>
            </a:r>
            <a:r>
              <a:rPr lang="en-US" altLang="ja-JP" sz="2800" i="1" dirty="0"/>
              <a:t>T</a:t>
            </a:r>
            <a:r>
              <a:rPr lang="en-US" altLang="ja-JP" sz="2800" baseline="-25000" dirty="0"/>
              <a:t>2</a:t>
            </a:r>
            <a:r>
              <a:rPr lang="en-US" altLang="ja-JP" sz="2800" dirty="0"/>
              <a:t> </a:t>
            </a:r>
          </a:p>
          <a:p>
            <a:r>
              <a:rPr lang="en-US" altLang="ja-JP" sz="2800" i="1" dirty="0"/>
              <a:t>?-</a:t>
            </a:r>
            <a:r>
              <a:rPr lang="en-US" altLang="ja-JP" sz="2800" dirty="0"/>
              <a:t> </a:t>
            </a:r>
            <a:r>
              <a:rPr lang="en-US" altLang="ja-JP" sz="2800" dirty="0">
                <a:solidFill>
                  <a:srgbClr val="FF0000"/>
                </a:solidFill>
              </a:rPr>
              <a:t>X=2+3.</a:t>
            </a:r>
          </a:p>
          <a:p>
            <a:pPr marL="0" indent="0">
              <a:buNone/>
            </a:pPr>
            <a:r>
              <a:rPr lang="en-US" altLang="ja-JP" sz="2800" dirty="0"/>
              <a:t>       </a:t>
            </a:r>
            <a:r>
              <a:rPr lang="en-US" altLang="ja-JP" sz="2800" i="1" dirty="0">
                <a:solidFill>
                  <a:srgbClr val="FF0000"/>
                </a:solidFill>
              </a:rPr>
              <a:t>  </a:t>
            </a:r>
            <a:r>
              <a:rPr lang="en-US" altLang="ja-JP" sz="2800" i="1" dirty="0"/>
              <a:t>X=2+3</a:t>
            </a:r>
            <a:endParaRPr lang="en-US" altLang="ja-JP" sz="2800" dirty="0"/>
          </a:p>
          <a:p>
            <a:r>
              <a:rPr lang="en-US" altLang="ja-JP" sz="2800" dirty="0"/>
              <a:t>i</a:t>
            </a:r>
            <a:r>
              <a:rPr kumimoji="1" lang="en-US" altLang="ja-JP" sz="2800" dirty="0"/>
              <a:t>s operator --- </a:t>
            </a:r>
            <a:r>
              <a:rPr kumimoji="1" lang="en-US" altLang="ja-JP" sz="2800" i="1" dirty="0"/>
              <a:t>T</a:t>
            </a:r>
            <a:r>
              <a:rPr kumimoji="1" lang="en-US" altLang="ja-JP" sz="2800" dirty="0"/>
              <a:t> is </a:t>
            </a:r>
            <a:r>
              <a:rPr lang="en-US" altLang="ja-JP" sz="2800" i="1" dirty="0"/>
              <a:t>e</a:t>
            </a:r>
            <a:r>
              <a:rPr kumimoji="1" lang="en-US" altLang="ja-JP" sz="2800" dirty="0"/>
              <a:t> does unification of the result of evaluating the expression </a:t>
            </a:r>
            <a:r>
              <a:rPr kumimoji="1" lang="en-US" altLang="ja-JP" sz="2800" i="1" dirty="0"/>
              <a:t>e</a:t>
            </a:r>
            <a:r>
              <a:rPr kumimoji="1" lang="en-US" altLang="ja-JP" sz="2800" dirty="0"/>
              <a:t> and the term T. </a:t>
            </a:r>
          </a:p>
          <a:p>
            <a:r>
              <a:rPr lang="en-US" altLang="ja-JP" sz="2800" i="1" dirty="0"/>
              <a:t>?-</a:t>
            </a:r>
            <a:r>
              <a:rPr lang="en-US" altLang="ja-JP" sz="2800" dirty="0"/>
              <a:t> </a:t>
            </a:r>
            <a:r>
              <a:rPr lang="en-US" altLang="ja-JP" sz="2800" dirty="0">
                <a:solidFill>
                  <a:srgbClr val="FF0000"/>
                </a:solidFill>
              </a:rPr>
              <a:t>X is 2+3.</a:t>
            </a:r>
          </a:p>
          <a:p>
            <a:pPr marL="0" indent="0">
              <a:buNone/>
            </a:pPr>
            <a:r>
              <a:rPr kumimoji="1" lang="en-US" altLang="ja-JP" sz="2800" dirty="0"/>
              <a:t>       </a:t>
            </a:r>
            <a:r>
              <a:rPr kumimoji="1" lang="en-US" altLang="ja-JP" sz="2800" i="1" dirty="0"/>
              <a:t> X=5</a:t>
            </a:r>
          </a:p>
          <a:p>
            <a:pPr marL="0" indent="0">
              <a:buNone/>
            </a:pPr>
            <a:r>
              <a:rPr lang="en-US" altLang="ja-JP" sz="2800" i="1" dirty="0"/>
              <a:t>    ?- </a:t>
            </a:r>
            <a:r>
              <a:rPr lang="en-US" altLang="ja-JP" sz="2800" dirty="0">
                <a:solidFill>
                  <a:srgbClr val="FF0000"/>
                </a:solidFill>
              </a:rPr>
              <a:t>X is 2+3, X=5.</a:t>
            </a:r>
          </a:p>
          <a:p>
            <a:pPr marL="0" indent="0">
              <a:buNone/>
            </a:pPr>
            <a:r>
              <a:rPr kumimoji="1" lang="en-US" altLang="ja-JP" sz="2800" i="1" dirty="0"/>
              <a:t>        X=5</a:t>
            </a:r>
          </a:p>
          <a:p>
            <a:pPr marL="0" indent="0">
              <a:buNone/>
            </a:pPr>
            <a:r>
              <a:rPr lang="en-US" altLang="ja-JP" sz="2800" i="1" dirty="0"/>
              <a:t>    ?- </a:t>
            </a:r>
            <a:r>
              <a:rPr lang="en-US" altLang="ja-JP" sz="2800" dirty="0">
                <a:solidFill>
                  <a:srgbClr val="FF0000"/>
                </a:solidFill>
              </a:rPr>
              <a:t>X is 2+3, X=2+3.</a:t>
            </a:r>
          </a:p>
          <a:p>
            <a:pPr marL="0" indent="0">
              <a:buNone/>
            </a:pPr>
            <a:r>
              <a:rPr kumimoji="1" lang="en-US" altLang="ja-JP" sz="2800" i="1" dirty="0"/>
              <a:t>        no</a:t>
            </a:r>
          </a:p>
        </p:txBody>
      </p:sp>
    </p:spTree>
    <p:extLst>
      <p:ext uri="{BB962C8B-B14F-4D97-AF65-F5344CB8AC3E}">
        <p14:creationId xmlns:p14="http://schemas.microsoft.com/office/powerpoint/2010/main" val="28640188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Prolog</a:t>
            </a:r>
            <a:r>
              <a:rPr kumimoji="1" lang="en-US" altLang="ja-JP" dirty="0"/>
              <a:t> search trees</a:t>
            </a:r>
            <a:endParaRPr kumimoji="1" lang="ja-JP" altLang="en-US" dirty="0"/>
          </a:p>
        </p:txBody>
      </p:sp>
      <p:sp>
        <p:nvSpPr>
          <p:cNvPr id="3" name="コンテンツ プレースホルダー 2"/>
          <p:cNvSpPr>
            <a:spLocks noGrp="1"/>
          </p:cNvSpPr>
          <p:nvPr>
            <p:ph idx="1"/>
          </p:nvPr>
        </p:nvSpPr>
        <p:spPr/>
        <p:txBody>
          <a:bodyPr>
            <a:normAutofit fontScale="92500" lnSpcReduction="20000"/>
          </a:bodyPr>
          <a:lstStyle/>
          <a:p>
            <a:r>
              <a:rPr kumimoji="1" lang="en-US" altLang="ja-JP" dirty="0"/>
              <a:t>Each node represents a goal.</a:t>
            </a:r>
          </a:p>
          <a:p>
            <a:r>
              <a:rPr lang="en-US" altLang="ja-JP" dirty="0"/>
              <a:t>Each node has children, one for a rule that can be applied to the left most subgoal in the node. The order of children is the same as the order of the rules in the Prolog source code.</a:t>
            </a:r>
          </a:p>
          <a:p>
            <a:r>
              <a:rPr lang="en-US" altLang="ja-JP" dirty="0"/>
              <a:t>Computation in Prolog proceeds by searching Prolog search tree in depth-first order. When it arrives at an empty node (i.e., a  node with no goal), it responds with the solution. When it arrives at a non-empty node that has no children, it backtracks. </a:t>
            </a:r>
          </a:p>
          <a:p>
            <a:endParaRPr lang="en-US" altLang="ja-JP" dirty="0"/>
          </a:p>
        </p:txBody>
      </p:sp>
    </p:spTree>
    <p:extLst>
      <p:ext uri="{BB962C8B-B14F-4D97-AF65-F5344CB8AC3E}">
        <p14:creationId xmlns:p14="http://schemas.microsoft.com/office/powerpoint/2010/main" val="15690462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595321" y="1489086"/>
            <a:ext cx="1229874" cy="2677656"/>
          </a:xfrm>
          <a:prstGeom prst="rect">
            <a:avLst/>
          </a:prstGeom>
          <a:noFill/>
        </p:spPr>
        <p:txBody>
          <a:bodyPr wrap="none" rtlCol="0">
            <a:spAutoFit/>
          </a:bodyPr>
          <a:lstStyle/>
          <a:p>
            <a:r>
              <a:rPr lang="en-US" altLang="ja-JP" sz="2400" dirty="0"/>
              <a:t>a</a:t>
            </a:r>
            <a:r>
              <a:rPr kumimoji="1" lang="en-US" altLang="ja-JP" sz="2400" dirty="0"/>
              <a:t>(1) :- b.</a:t>
            </a:r>
          </a:p>
          <a:p>
            <a:r>
              <a:rPr lang="en-US" altLang="ja-JP" sz="2400" dirty="0"/>
              <a:t>a(2) :- e.</a:t>
            </a:r>
          </a:p>
          <a:p>
            <a:r>
              <a:rPr lang="en-US" altLang="ja-JP" sz="2400" dirty="0"/>
              <a:t>b</a:t>
            </a:r>
            <a:r>
              <a:rPr kumimoji="1" lang="en-US" altLang="ja-JP" sz="2400" dirty="0"/>
              <a:t> :- c.</a:t>
            </a:r>
          </a:p>
          <a:p>
            <a:r>
              <a:rPr lang="en-US" altLang="ja-JP" sz="2400" dirty="0"/>
              <a:t>b :- d.</a:t>
            </a:r>
          </a:p>
          <a:p>
            <a:r>
              <a:rPr lang="en-US" altLang="ja-JP" sz="2400" dirty="0"/>
              <a:t>c :- </a:t>
            </a:r>
            <a:r>
              <a:rPr lang="en-US" altLang="ja-JP" sz="2400" b="1" dirty="0"/>
              <a:t>fail</a:t>
            </a:r>
            <a:r>
              <a:rPr lang="en-US" altLang="ja-JP" sz="2400" dirty="0"/>
              <a:t>.</a:t>
            </a:r>
          </a:p>
          <a:p>
            <a:r>
              <a:rPr kumimoji="1" lang="en-US" altLang="ja-JP" sz="2400" dirty="0"/>
              <a:t>d.</a:t>
            </a:r>
          </a:p>
          <a:p>
            <a:r>
              <a:rPr lang="en-US" altLang="ja-JP" sz="2400" dirty="0"/>
              <a:t>e.</a:t>
            </a:r>
            <a:endParaRPr kumimoji="1" lang="ja-JP" altLang="en-US" sz="2400" dirty="0"/>
          </a:p>
        </p:txBody>
      </p:sp>
      <p:sp>
        <p:nvSpPr>
          <p:cNvPr id="7" name="テキスト ボックス 6"/>
          <p:cNvSpPr txBox="1"/>
          <p:nvPr/>
        </p:nvSpPr>
        <p:spPr>
          <a:xfrm>
            <a:off x="595321" y="5105175"/>
            <a:ext cx="1088822" cy="1569660"/>
          </a:xfrm>
          <a:prstGeom prst="rect">
            <a:avLst/>
          </a:prstGeom>
          <a:noFill/>
        </p:spPr>
        <p:txBody>
          <a:bodyPr wrap="none" rtlCol="0">
            <a:spAutoFit/>
          </a:bodyPr>
          <a:lstStyle/>
          <a:p>
            <a:r>
              <a:rPr lang="en-US" altLang="ja-JP" sz="2400" i="1" dirty="0"/>
              <a:t>?-</a:t>
            </a:r>
            <a:r>
              <a:rPr lang="en-US" altLang="ja-JP" sz="2400" dirty="0"/>
              <a:t> </a:t>
            </a:r>
            <a:r>
              <a:rPr lang="en-US" altLang="ja-JP" sz="2400" dirty="0">
                <a:solidFill>
                  <a:srgbClr val="FF0000"/>
                </a:solidFill>
              </a:rPr>
              <a:t>a(X).</a:t>
            </a:r>
          </a:p>
          <a:p>
            <a:r>
              <a:rPr kumimoji="1" lang="en-US" altLang="ja-JP" sz="2400" dirty="0"/>
              <a:t>    </a:t>
            </a:r>
            <a:r>
              <a:rPr kumimoji="1" lang="en-US" altLang="ja-JP" sz="2400" i="1" dirty="0"/>
              <a:t>X=1</a:t>
            </a:r>
            <a:r>
              <a:rPr kumimoji="1" lang="en-US" altLang="ja-JP" sz="2400" dirty="0">
                <a:solidFill>
                  <a:srgbClr val="FF0000"/>
                </a:solidFill>
              </a:rPr>
              <a:t>;</a:t>
            </a:r>
          </a:p>
          <a:p>
            <a:r>
              <a:rPr lang="en-US" altLang="ja-JP" sz="2400" i="1" dirty="0"/>
              <a:t>    X=2</a:t>
            </a:r>
          </a:p>
          <a:p>
            <a:r>
              <a:rPr kumimoji="1" lang="en-US" altLang="ja-JP" sz="2400" i="1" dirty="0"/>
              <a:t>    yes</a:t>
            </a:r>
            <a:endParaRPr kumimoji="1" lang="ja-JP" altLang="en-US" sz="2400" i="1" dirty="0"/>
          </a:p>
        </p:txBody>
      </p:sp>
      <p:sp>
        <p:nvSpPr>
          <p:cNvPr id="11" name="タイトル 1"/>
          <p:cNvSpPr>
            <a:spLocks noGrp="1"/>
          </p:cNvSpPr>
          <p:nvPr>
            <p:ph type="title"/>
          </p:nvPr>
        </p:nvSpPr>
        <p:spPr>
          <a:xfrm>
            <a:off x="532399" y="235581"/>
            <a:ext cx="1151744" cy="979905"/>
          </a:xfrm>
        </p:spPr>
        <p:txBody>
          <a:bodyPr>
            <a:normAutofit fontScale="90000"/>
          </a:bodyPr>
          <a:lstStyle/>
          <a:p>
            <a:r>
              <a:rPr lang="en-US" altLang="ja-JP" dirty="0"/>
              <a:t>(Ex.)</a:t>
            </a:r>
            <a:endParaRPr kumimoji="1" lang="ja-JP" altLang="en-US" dirty="0"/>
          </a:p>
        </p:txBody>
      </p:sp>
      <p:sp>
        <p:nvSpPr>
          <p:cNvPr id="12" name="テキスト ボックス 11"/>
          <p:cNvSpPr txBox="1"/>
          <p:nvPr/>
        </p:nvSpPr>
        <p:spPr>
          <a:xfrm>
            <a:off x="325327" y="4153415"/>
            <a:ext cx="2477062" cy="830997"/>
          </a:xfrm>
          <a:prstGeom prst="rect">
            <a:avLst/>
          </a:prstGeom>
          <a:noFill/>
        </p:spPr>
        <p:txBody>
          <a:bodyPr wrap="square" rtlCol="0">
            <a:spAutoFit/>
          </a:bodyPr>
          <a:lstStyle/>
          <a:p>
            <a:r>
              <a:rPr lang="en-US" altLang="ja-JP" sz="2400" dirty="0"/>
              <a:t>(</a:t>
            </a:r>
            <a:r>
              <a:rPr lang="en-US" altLang="ja-JP" sz="2400" b="1" dirty="0"/>
              <a:t>fail </a:t>
            </a:r>
            <a:r>
              <a:rPr lang="en-US" altLang="ja-JP" sz="2400" dirty="0"/>
              <a:t>is a predicate that always fails)</a:t>
            </a:r>
            <a:endParaRPr kumimoji="1" lang="ja-JP" altLang="en-US" sz="2400" dirty="0"/>
          </a:p>
        </p:txBody>
      </p:sp>
      <p:sp>
        <p:nvSpPr>
          <p:cNvPr id="13" name="タイトル 1"/>
          <p:cNvSpPr txBox="1">
            <a:spLocks/>
          </p:cNvSpPr>
          <p:nvPr/>
        </p:nvSpPr>
        <p:spPr>
          <a:xfrm>
            <a:off x="4754029" y="479802"/>
            <a:ext cx="2581310" cy="777932"/>
          </a:xfrm>
          <a:prstGeom prst="rect">
            <a:avLst/>
          </a:prstGeom>
        </p:spPr>
        <p:txBody>
          <a:bodyPr vert="horz" lIns="91440" tIns="45720" rIns="91440" bIns="45720" rtlCol="0" anchor="ctr">
            <a:normAutofit fontScale="92500" lnSpcReduction="20000"/>
          </a:bodyPr>
          <a:lstStyle>
            <a:lvl1pPr algn="ctr" defTabSz="457200" rtl="0" eaLnBrk="1" latinLnBrk="0" hangingPunct="1">
              <a:spcBef>
                <a:spcPct val="0"/>
              </a:spcBef>
              <a:buNone/>
              <a:defRPr kumimoji="1" sz="4400" kern="1200">
                <a:solidFill>
                  <a:schemeClr val="tx1"/>
                </a:solidFill>
                <a:latin typeface="+mj-lt"/>
                <a:ea typeface="+mj-ea"/>
                <a:cs typeface="+mj-cs"/>
              </a:defRPr>
            </a:lvl1pPr>
          </a:lstStyle>
          <a:p>
            <a:r>
              <a:rPr lang="en-US" altLang="ja-JP" sz="2800" dirty="0"/>
              <a:t>Prolog search tree</a:t>
            </a:r>
          </a:p>
        </p:txBody>
      </p:sp>
      <p:sp>
        <p:nvSpPr>
          <p:cNvPr id="15" name="テキスト ボックス 14"/>
          <p:cNvSpPr txBox="1"/>
          <p:nvPr/>
        </p:nvSpPr>
        <p:spPr>
          <a:xfrm>
            <a:off x="5860734" y="1361797"/>
            <a:ext cx="760795" cy="523220"/>
          </a:xfrm>
          <a:prstGeom prst="rect">
            <a:avLst/>
          </a:prstGeom>
          <a:noFill/>
        </p:spPr>
        <p:txBody>
          <a:bodyPr wrap="none" rtlCol="0">
            <a:spAutoFit/>
          </a:bodyPr>
          <a:lstStyle/>
          <a:p>
            <a:r>
              <a:rPr lang="en-US" altLang="ja-JP" sz="2800" dirty="0"/>
              <a:t>a(X)</a:t>
            </a:r>
            <a:endParaRPr kumimoji="1" lang="ja-JP" altLang="en-US" sz="2800" dirty="0"/>
          </a:p>
        </p:txBody>
      </p:sp>
      <p:sp>
        <p:nvSpPr>
          <p:cNvPr id="16" name="テキスト ボックス 15"/>
          <p:cNvSpPr txBox="1"/>
          <p:nvPr/>
        </p:nvSpPr>
        <p:spPr>
          <a:xfrm>
            <a:off x="4768105" y="2381144"/>
            <a:ext cx="454496" cy="523220"/>
          </a:xfrm>
          <a:prstGeom prst="rect">
            <a:avLst/>
          </a:prstGeom>
          <a:noFill/>
        </p:spPr>
        <p:txBody>
          <a:bodyPr wrap="none" rtlCol="0">
            <a:spAutoFit/>
          </a:bodyPr>
          <a:lstStyle/>
          <a:p>
            <a:r>
              <a:rPr lang="en-US" altLang="ja-JP" sz="2800" dirty="0"/>
              <a:t> b</a:t>
            </a:r>
            <a:endParaRPr kumimoji="1" lang="ja-JP" altLang="en-US" sz="2800" dirty="0"/>
          </a:p>
        </p:txBody>
      </p:sp>
      <p:cxnSp>
        <p:nvCxnSpPr>
          <p:cNvPr id="19" name="直線コネクタ 18"/>
          <p:cNvCxnSpPr/>
          <p:nvPr/>
        </p:nvCxnSpPr>
        <p:spPr>
          <a:xfrm flipH="1">
            <a:off x="5222601" y="1927369"/>
            <a:ext cx="932379" cy="527041"/>
          </a:xfrm>
          <a:prstGeom prst="line">
            <a:avLst/>
          </a:prstGeom>
          <a:ln w="19050">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1" name="テキスト ボックス 20"/>
          <p:cNvSpPr txBox="1"/>
          <p:nvPr/>
        </p:nvSpPr>
        <p:spPr>
          <a:xfrm>
            <a:off x="4498607" y="1839605"/>
            <a:ext cx="1159292" cy="461665"/>
          </a:xfrm>
          <a:prstGeom prst="rect">
            <a:avLst/>
          </a:prstGeom>
          <a:noFill/>
        </p:spPr>
        <p:txBody>
          <a:bodyPr wrap="none" rtlCol="0">
            <a:spAutoFit/>
          </a:bodyPr>
          <a:lstStyle/>
          <a:p>
            <a:r>
              <a:rPr lang="en-US" altLang="ja-JP" sz="2400" dirty="0">
                <a:solidFill>
                  <a:srgbClr val="FF0000"/>
                </a:solidFill>
              </a:rPr>
              <a:t> {X -&gt; 1}</a:t>
            </a:r>
            <a:endParaRPr kumimoji="1" lang="ja-JP" altLang="en-US" sz="2400" dirty="0">
              <a:solidFill>
                <a:srgbClr val="FF0000"/>
              </a:solidFill>
            </a:endParaRPr>
          </a:p>
        </p:txBody>
      </p:sp>
      <p:cxnSp>
        <p:nvCxnSpPr>
          <p:cNvPr id="22" name="直線コネクタ 21"/>
          <p:cNvCxnSpPr/>
          <p:nvPr/>
        </p:nvCxnSpPr>
        <p:spPr>
          <a:xfrm flipH="1">
            <a:off x="4318887" y="2904364"/>
            <a:ext cx="530518" cy="526926"/>
          </a:xfrm>
          <a:prstGeom prst="line">
            <a:avLst/>
          </a:prstGeom>
          <a:ln w="19050">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8" name="テキスト ボックス 27"/>
          <p:cNvSpPr txBox="1"/>
          <p:nvPr/>
        </p:nvSpPr>
        <p:spPr>
          <a:xfrm>
            <a:off x="4014597" y="3345813"/>
            <a:ext cx="417677" cy="523220"/>
          </a:xfrm>
          <a:prstGeom prst="rect">
            <a:avLst/>
          </a:prstGeom>
          <a:noFill/>
        </p:spPr>
        <p:txBody>
          <a:bodyPr wrap="none" rtlCol="0">
            <a:spAutoFit/>
          </a:bodyPr>
          <a:lstStyle/>
          <a:p>
            <a:r>
              <a:rPr lang="en-US" altLang="ja-JP" sz="2800" dirty="0"/>
              <a:t> c</a:t>
            </a:r>
            <a:endParaRPr kumimoji="1" lang="ja-JP" altLang="en-US" sz="2800" dirty="0"/>
          </a:p>
        </p:txBody>
      </p:sp>
      <p:cxnSp>
        <p:nvCxnSpPr>
          <p:cNvPr id="29" name="直線コネクタ 28"/>
          <p:cNvCxnSpPr/>
          <p:nvPr/>
        </p:nvCxnSpPr>
        <p:spPr>
          <a:xfrm flipH="1">
            <a:off x="3830392" y="3832190"/>
            <a:ext cx="364998" cy="624823"/>
          </a:xfrm>
          <a:prstGeom prst="line">
            <a:avLst/>
          </a:prstGeom>
          <a:ln w="19050">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32" name="テキスト ボックス 31"/>
          <p:cNvSpPr txBox="1"/>
          <p:nvPr/>
        </p:nvSpPr>
        <p:spPr>
          <a:xfrm>
            <a:off x="3474277" y="4457013"/>
            <a:ext cx="728726" cy="523220"/>
          </a:xfrm>
          <a:prstGeom prst="rect">
            <a:avLst/>
          </a:prstGeom>
          <a:noFill/>
        </p:spPr>
        <p:txBody>
          <a:bodyPr wrap="none" rtlCol="0">
            <a:spAutoFit/>
          </a:bodyPr>
          <a:lstStyle/>
          <a:p>
            <a:r>
              <a:rPr lang="en-US" altLang="ja-JP" sz="2800" dirty="0"/>
              <a:t> </a:t>
            </a:r>
            <a:r>
              <a:rPr lang="en-US" altLang="ja-JP" sz="2800" b="1" dirty="0"/>
              <a:t>fail</a:t>
            </a:r>
            <a:endParaRPr kumimoji="1" lang="ja-JP" altLang="en-US" sz="2800" b="1" dirty="0"/>
          </a:p>
        </p:txBody>
      </p:sp>
      <p:sp>
        <p:nvSpPr>
          <p:cNvPr id="33" name="テキスト ボックス 32"/>
          <p:cNvSpPr txBox="1"/>
          <p:nvPr/>
        </p:nvSpPr>
        <p:spPr>
          <a:xfrm>
            <a:off x="3124832" y="4963723"/>
            <a:ext cx="1698151" cy="830997"/>
          </a:xfrm>
          <a:prstGeom prst="rect">
            <a:avLst/>
          </a:prstGeom>
          <a:noFill/>
        </p:spPr>
        <p:txBody>
          <a:bodyPr wrap="none" rtlCol="0">
            <a:spAutoFit/>
          </a:bodyPr>
          <a:lstStyle/>
          <a:p>
            <a:r>
              <a:rPr kumimoji="1" lang="en-US" altLang="ja-JP" sz="2400" b="1" dirty="0"/>
              <a:t>fail</a:t>
            </a:r>
            <a:r>
              <a:rPr kumimoji="1" lang="en-US" altLang="ja-JP" sz="2400" dirty="0"/>
              <a:t> </a:t>
            </a:r>
            <a:r>
              <a:rPr lang="en-US" altLang="ja-JP" sz="2400" dirty="0"/>
              <a:t>fails and</a:t>
            </a:r>
          </a:p>
          <a:p>
            <a:r>
              <a:rPr kumimoji="1" lang="en-US" altLang="ja-JP" sz="2400" dirty="0"/>
              <a:t>backtrack</a:t>
            </a:r>
            <a:endParaRPr kumimoji="1" lang="ja-JP" altLang="en-US" sz="2400" dirty="0"/>
          </a:p>
        </p:txBody>
      </p:sp>
      <p:cxnSp>
        <p:nvCxnSpPr>
          <p:cNvPr id="34" name="直線コネクタ 33"/>
          <p:cNvCxnSpPr/>
          <p:nvPr/>
        </p:nvCxnSpPr>
        <p:spPr>
          <a:xfrm>
            <a:off x="5090148" y="2904364"/>
            <a:ext cx="417131" cy="587980"/>
          </a:xfrm>
          <a:prstGeom prst="line">
            <a:avLst/>
          </a:prstGeom>
          <a:ln w="19050">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37" name="テキスト ボックス 36"/>
          <p:cNvSpPr txBox="1"/>
          <p:nvPr/>
        </p:nvSpPr>
        <p:spPr>
          <a:xfrm>
            <a:off x="5280031" y="3492344"/>
            <a:ext cx="454496" cy="523220"/>
          </a:xfrm>
          <a:prstGeom prst="rect">
            <a:avLst/>
          </a:prstGeom>
          <a:noFill/>
        </p:spPr>
        <p:txBody>
          <a:bodyPr wrap="none" rtlCol="0">
            <a:spAutoFit/>
          </a:bodyPr>
          <a:lstStyle/>
          <a:p>
            <a:r>
              <a:rPr lang="en-US" altLang="ja-JP" sz="2800" dirty="0"/>
              <a:t> d</a:t>
            </a:r>
            <a:endParaRPr kumimoji="1" lang="ja-JP" altLang="en-US" sz="2800" dirty="0"/>
          </a:p>
        </p:txBody>
      </p:sp>
      <p:cxnSp>
        <p:nvCxnSpPr>
          <p:cNvPr id="38" name="直線コネクタ 37"/>
          <p:cNvCxnSpPr/>
          <p:nvPr/>
        </p:nvCxnSpPr>
        <p:spPr>
          <a:xfrm>
            <a:off x="5563024" y="4006572"/>
            <a:ext cx="0" cy="587980"/>
          </a:xfrm>
          <a:prstGeom prst="line">
            <a:avLst/>
          </a:prstGeom>
          <a:ln w="19050">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40" name="テキスト ボックス 39"/>
          <p:cNvSpPr txBox="1"/>
          <p:nvPr/>
        </p:nvSpPr>
        <p:spPr>
          <a:xfrm>
            <a:off x="4793723" y="4682281"/>
            <a:ext cx="2048347" cy="1938992"/>
          </a:xfrm>
          <a:prstGeom prst="rect">
            <a:avLst/>
          </a:prstGeom>
          <a:noFill/>
        </p:spPr>
        <p:txBody>
          <a:bodyPr wrap="square" rtlCol="0">
            <a:spAutoFit/>
          </a:bodyPr>
          <a:lstStyle/>
          <a:p>
            <a:r>
              <a:rPr lang="en-US" altLang="ja-JP" sz="2400" dirty="0"/>
              <a:t>Succeed and</a:t>
            </a:r>
          </a:p>
          <a:p>
            <a:r>
              <a:rPr lang="en-US" altLang="ja-JP" sz="2400" dirty="0"/>
              <a:t>output X=1.</a:t>
            </a:r>
          </a:p>
          <a:p>
            <a:r>
              <a:rPr lang="en-US" altLang="ja-JP" sz="2400" dirty="0"/>
              <a:t>(by typing semicolon </a:t>
            </a:r>
          </a:p>
          <a:p>
            <a:r>
              <a:rPr lang="en-US" altLang="ja-JP" sz="2400" dirty="0"/>
              <a:t>backtrack</a:t>
            </a:r>
            <a:r>
              <a:rPr lang="ja-JP" altLang="en-US" sz="2400" dirty="0"/>
              <a:t>）</a:t>
            </a:r>
            <a:endParaRPr lang="en-US" altLang="ja-JP" sz="2400" dirty="0"/>
          </a:p>
        </p:txBody>
      </p:sp>
      <p:cxnSp>
        <p:nvCxnSpPr>
          <p:cNvPr id="41" name="直線コネクタ 40"/>
          <p:cNvCxnSpPr/>
          <p:nvPr/>
        </p:nvCxnSpPr>
        <p:spPr>
          <a:xfrm>
            <a:off x="6441321" y="1885017"/>
            <a:ext cx="1064990" cy="569393"/>
          </a:xfrm>
          <a:prstGeom prst="line">
            <a:avLst/>
          </a:prstGeom>
          <a:ln w="19050">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43" name="テキスト ボックス 42"/>
          <p:cNvSpPr txBox="1"/>
          <p:nvPr/>
        </p:nvSpPr>
        <p:spPr>
          <a:xfrm>
            <a:off x="7335339" y="2381144"/>
            <a:ext cx="454496" cy="523220"/>
          </a:xfrm>
          <a:prstGeom prst="rect">
            <a:avLst/>
          </a:prstGeom>
          <a:noFill/>
        </p:spPr>
        <p:txBody>
          <a:bodyPr wrap="none" rtlCol="0">
            <a:spAutoFit/>
          </a:bodyPr>
          <a:lstStyle/>
          <a:p>
            <a:r>
              <a:rPr lang="en-US" altLang="ja-JP" sz="2800" dirty="0"/>
              <a:t> e</a:t>
            </a:r>
            <a:endParaRPr kumimoji="1" lang="ja-JP" altLang="en-US" sz="2800" dirty="0"/>
          </a:p>
        </p:txBody>
      </p:sp>
      <p:sp>
        <p:nvSpPr>
          <p:cNvPr id="44" name="テキスト ボックス 43"/>
          <p:cNvSpPr txBox="1"/>
          <p:nvPr/>
        </p:nvSpPr>
        <p:spPr>
          <a:xfrm>
            <a:off x="7056119" y="1798897"/>
            <a:ext cx="1159292" cy="461665"/>
          </a:xfrm>
          <a:prstGeom prst="rect">
            <a:avLst/>
          </a:prstGeom>
          <a:noFill/>
        </p:spPr>
        <p:txBody>
          <a:bodyPr wrap="none" rtlCol="0">
            <a:spAutoFit/>
          </a:bodyPr>
          <a:lstStyle/>
          <a:p>
            <a:r>
              <a:rPr lang="en-US" altLang="ja-JP" sz="2400" dirty="0">
                <a:solidFill>
                  <a:srgbClr val="FF0000"/>
                </a:solidFill>
              </a:rPr>
              <a:t> {X -&gt; 2}</a:t>
            </a:r>
            <a:endParaRPr kumimoji="1" lang="ja-JP" altLang="en-US" sz="2400" dirty="0">
              <a:solidFill>
                <a:srgbClr val="FF0000"/>
              </a:solidFill>
            </a:endParaRPr>
          </a:p>
        </p:txBody>
      </p:sp>
      <p:cxnSp>
        <p:nvCxnSpPr>
          <p:cNvPr id="45" name="直線コネクタ 44"/>
          <p:cNvCxnSpPr/>
          <p:nvPr/>
        </p:nvCxnSpPr>
        <p:spPr>
          <a:xfrm>
            <a:off x="7608340" y="2890788"/>
            <a:ext cx="0" cy="587980"/>
          </a:xfrm>
          <a:prstGeom prst="line">
            <a:avLst/>
          </a:prstGeom>
          <a:ln w="19050">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47" name="テキスト ボックス 46"/>
          <p:cNvSpPr txBox="1"/>
          <p:nvPr/>
        </p:nvSpPr>
        <p:spPr>
          <a:xfrm>
            <a:off x="6638870" y="3625056"/>
            <a:ext cx="2301930" cy="1569660"/>
          </a:xfrm>
          <a:prstGeom prst="rect">
            <a:avLst/>
          </a:prstGeom>
          <a:noFill/>
        </p:spPr>
        <p:txBody>
          <a:bodyPr wrap="square" rtlCol="0">
            <a:spAutoFit/>
          </a:bodyPr>
          <a:lstStyle/>
          <a:p>
            <a:r>
              <a:rPr lang="en-US" altLang="ja-JP" sz="2400" dirty="0"/>
              <a:t>Succeed and output X=2.</a:t>
            </a:r>
          </a:p>
          <a:p>
            <a:r>
              <a:rPr lang="en-US" altLang="ja-JP" sz="2400" dirty="0"/>
              <a:t>(output </a:t>
            </a:r>
            <a:r>
              <a:rPr lang="en-US" altLang="ja-JP" sz="2400" i="1" dirty="0"/>
              <a:t>yes</a:t>
            </a:r>
            <a:r>
              <a:rPr lang="en-US" altLang="ja-JP" sz="2400" dirty="0"/>
              <a:t> and finish searching)</a:t>
            </a:r>
          </a:p>
        </p:txBody>
      </p:sp>
    </p:spTree>
    <p:extLst>
      <p:ext uri="{BB962C8B-B14F-4D97-AF65-F5344CB8AC3E}">
        <p14:creationId xmlns:p14="http://schemas.microsoft.com/office/powerpoint/2010/main" val="18715754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Cut !</a:t>
            </a:r>
            <a:endParaRPr kumimoji="1" lang="ja-JP" altLang="en-US" dirty="0"/>
          </a:p>
        </p:txBody>
      </p:sp>
      <p:sp>
        <p:nvSpPr>
          <p:cNvPr id="3" name="コンテンツ プレースホルダー 2"/>
          <p:cNvSpPr>
            <a:spLocks noGrp="1"/>
          </p:cNvSpPr>
          <p:nvPr>
            <p:ph idx="1"/>
          </p:nvPr>
        </p:nvSpPr>
        <p:spPr>
          <a:xfrm>
            <a:off x="457200" y="1311364"/>
            <a:ext cx="8229600" cy="1684771"/>
          </a:xfrm>
        </p:spPr>
        <p:txBody>
          <a:bodyPr>
            <a:noAutofit/>
          </a:bodyPr>
          <a:lstStyle/>
          <a:p>
            <a:r>
              <a:rPr kumimoji="1" lang="en-US" altLang="ja-JP" sz="2400" dirty="0"/>
              <a:t>Cut ! cuts some portion of Prolog search tree and reduces time for computation. </a:t>
            </a:r>
          </a:p>
          <a:p>
            <a:r>
              <a:rPr lang="en-US" altLang="ja-JP" sz="2400" dirty="0"/>
              <a:t>Terms having cut may not have the same meaning as the corresponding logical expression. </a:t>
            </a:r>
            <a:endParaRPr kumimoji="1" lang="ja-JP" altLang="en-US" sz="2400" dirty="0"/>
          </a:p>
        </p:txBody>
      </p:sp>
      <p:sp>
        <p:nvSpPr>
          <p:cNvPr id="4" name="テキスト ボックス 3"/>
          <p:cNvSpPr txBox="1"/>
          <p:nvPr/>
        </p:nvSpPr>
        <p:spPr>
          <a:xfrm>
            <a:off x="737076" y="2996135"/>
            <a:ext cx="7949724" cy="1200328"/>
          </a:xfrm>
          <a:prstGeom prst="rect">
            <a:avLst/>
          </a:prstGeom>
          <a:noFill/>
        </p:spPr>
        <p:txBody>
          <a:bodyPr wrap="square" rtlCol="0">
            <a:spAutoFit/>
          </a:bodyPr>
          <a:lstStyle/>
          <a:p>
            <a:r>
              <a:rPr kumimoji="1" lang="en-US" altLang="ja-JP" sz="2400" i="1" dirty="0"/>
              <a:t>B</a:t>
            </a:r>
            <a:r>
              <a:rPr kumimoji="1" lang="en-US" altLang="ja-JP" sz="2400" dirty="0"/>
              <a:t> :- </a:t>
            </a:r>
            <a:r>
              <a:rPr kumimoji="1" lang="en-US" altLang="ja-JP" sz="2400" i="1" dirty="0"/>
              <a:t>C</a:t>
            </a:r>
            <a:r>
              <a:rPr kumimoji="1" lang="en-US" altLang="ja-JP" sz="2400" baseline="-25000" dirty="0"/>
              <a:t>1</a:t>
            </a:r>
            <a:r>
              <a:rPr kumimoji="1" lang="en-US" altLang="ja-JP" sz="2400" dirty="0"/>
              <a:t>, …, </a:t>
            </a:r>
            <a:r>
              <a:rPr kumimoji="1" lang="en-US" altLang="ja-JP" sz="2400" i="1" dirty="0"/>
              <a:t>C</a:t>
            </a:r>
            <a:r>
              <a:rPr kumimoji="1" lang="en-US" altLang="ja-JP" sz="2400" i="1" baseline="-25000" dirty="0"/>
              <a:t>j</a:t>
            </a:r>
            <a:r>
              <a:rPr kumimoji="1" lang="en-US" altLang="ja-JP" sz="2400" baseline="-25000" dirty="0"/>
              <a:t>-1</a:t>
            </a:r>
            <a:r>
              <a:rPr kumimoji="1" lang="en-US" altLang="ja-JP" sz="2400" dirty="0"/>
              <a:t>, !,</a:t>
            </a:r>
            <a:r>
              <a:rPr kumimoji="1" lang="en-US" altLang="ja-JP" sz="2400" i="1" dirty="0"/>
              <a:t> C</a:t>
            </a:r>
            <a:r>
              <a:rPr kumimoji="1" lang="en-US" altLang="ja-JP" sz="2400" i="1" baseline="-25000" dirty="0"/>
              <a:t>j</a:t>
            </a:r>
            <a:r>
              <a:rPr kumimoji="1" lang="en-US" altLang="ja-JP" sz="2400" baseline="-25000" dirty="0"/>
              <a:t>+1</a:t>
            </a:r>
            <a:r>
              <a:rPr kumimoji="1" lang="en-US" altLang="ja-JP" sz="2400" dirty="0"/>
              <a:t>, …, </a:t>
            </a:r>
            <a:r>
              <a:rPr kumimoji="1" lang="en-US" altLang="ja-JP" sz="2400" i="1" dirty="0" err="1"/>
              <a:t>C</a:t>
            </a:r>
            <a:r>
              <a:rPr kumimoji="1" lang="en-US" altLang="ja-JP" sz="2400" i="1" baseline="-25000" dirty="0" err="1"/>
              <a:t>k</a:t>
            </a:r>
            <a:endParaRPr kumimoji="1" lang="en-US" altLang="ja-JP" sz="2400" i="1" baseline="-25000" dirty="0"/>
          </a:p>
          <a:p>
            <a:r>
              <a:rPr kumimoji="1" lang="en-US" altLang="ja-JP" sz="2400" dirty="0"/>
              <a:t>The cut ! always succeeds and </a:t>
            </a:r>
            <a:r>
              <a:rPr lang="en-US" altLang="ja-JP" sz="2400" dirty="0"/>
              <a:t>the predicate </a:t>
            </a:r>
            <a:r>
              <a:rPr lang="en-US" altLang="ja-JP" sz="2400" i="1" dirty="0"/>
              <a:t>B</a:t>
            </a:r>
            <a:r>
              <a:rPr lang="en-US" altLang="ja-JP" sz="2400" dirty="0"/>
              <a:t> fails when the control comes back to ! by backtracking.</a:t>
            </a:r>
          </a:p>
        </p:txBody>
      </p:sp>
      <p:sp>
        <p:nvSpPr>
          <p:cNvPr id="5" name="テキスト ボックス 4"/>
          <p:cNvSpPr txBox="1"/>
          <p:nvPr/>
        </p:nvSpPr>
        <p:spPr>
          <a:xfrm>
            <a:off x="975210" y="4124349"/>
            <a:ext cx="1229874" cy="2677656"/>
          </a:xfrm>
          <a:prstGeom prst="rect">
            <a:avLst/>
          </a:prstGeom>
          <a:noFill/>
        </p:spPr>
        <p:txBody>
          <a:bodyPr wrap="none" rtlCol="0">
            <a:spAutoFit/>
          </a:bodyPr>
          <a:lstStyle/>
          <a:p>
            <a:r>
              <a:rPr lang="en-US" altLang="ja-JP" sz="2400" dirty="0"/>
              <a:t>a</a:t>
            </a:r>
            <a:r>
              <a:rPr kumimoji="1" lang="en-US" altLang="ja-JP" sz="2400" dirty="0"/>
              <a:t>(1) :- b.</a:t>
            </a:r>
          </a:p>
          <a:p>
            <a:r>
              <a:rPr lang="en-US" altLang="ja-JP" sz="2400" dirty="0"/>
              <a:t>a(2) :- e.</a:t>
            </a:r>
          </a:p>
          <a:p>
            <a:r>
              <a:rPr lang="en-US" altLang="ja-JP" sz="2400" dirty="0"/>
              <a:t>b</a:t>
            </a:r>
            <a:r>
              <a:rPr kumimoji="1" lang="en-US" altLang="ja-JP" sz="2400" dirty="0"/>
              <a:t> :- c.</a:t>
            </a:r>
          </a:p>
          <a:p>
            <a:r>
              <a:rPr lang="en-US" altLang="ja-JP" sz="2400" dirty="0"/>
              <a:t>b :- d.</a:t>
            </a:r>
          </a:p>
          <a:p>
            <a:r>
              <a:rPr lang="en-US" altLang="ja-JP" sz="2400" dirty="0"/>
              <a:t>c :- fail.</a:t>
            </a:r>
          </a:p>
          <a:p>
            <a:r>
              <a:rPr kumimoji="1" lang="en-US" altLang="ja-JP" sz="2400" dirty="0"/>
              <a:t>d.</a:t>
            </a:r>
          </a:p>
          <a:p>
            <a:r>
              <a:rPr lang="en-US" altLang="ja-JP" sz="2400" dirty="0"/>
              <a:t>e.</a:t>
            </a:r>
            <a:endParaRPr kumimoji="1" lang="ja-JP" altLang="en-US" sz="2400" dirty="0"/>
          </a:p>
        </p:txBody>
      </p:sp>
      <p:sp>
        <p:nvSpPr>
          <p:cNvPr id="6" name="テキスト ボックス 5"/>
          <p:cNvSpPr txBox="1"/>
          <p:nvPr/>
        </p:nvSpPr>
        <p:spPr>
          <a:xfrm>
            <a:off x="4458863" y="4090329"/>
            <a:ext cx="1229874" cy="2677656"/>
          </a:xfrm>
          <a:prstGeom prst="rect">
            <a:avLst/>
          </a:prstGeom>
          <a:noFill/>
        </p:spPr>
        <p:txBody>
          <a:bodyPr wrap="none" rtlCol="0">
            <a:spAutoFit/>
          </a:bodyPr>
          <a:lstStyle/>
          <a:p>
            <a:r>
              <a:rPr lang="en-US" altLang="ja-JP" sz="2400" dirty="0"/>
              <a:t>a</a:t>
            </a:r>
            <a:r>
              <a:rPr kumimoji="1" lang="en-US" altLang="ja-JP" sz="2400" dirty="0"/>
              <a:t>(1) :- b.</a:t>
            </a:r>
          </a:p>
          <a:p>
            <a:r>
              <a:rPr lang="en-US" altLang="ja-JP" sz="2400" dirty="0"/>
              <a:t>a(2) :- e.</a:t>
            </a:r>
          </a:p>
          <a:p>
            <a:r>
              <a:rPr kumimoji="1" lang="en-US" altLang="ja-JP" sz="2400" dirty="0"/>
              <a:t>b :- !, c.</a:t>
            </a:r>
          </a:p>
          <a:p>
            <a:r>
              <a:rPr lang="en-US" altLang="ja-JP" sz="2400" dirty="0"/>
              <a:t>b :- d.</a:t>
            </a:r>
          </a:p>
          <a:p>
            <a:r>
              <a:rPr lang="en-US" altLang="ja-JP" sz="2400" dirty="0"/>
              <a:t>c :- fail.</a:t>
            </a:r>
          </a:p>
          <a:p>
            <a:r>
              <a:rPr kumimoji="1" lang="en-US" altLang="ja-JP" sz="2400" dirty="0"/>
              <a:t>d.</a:t>
            </a:r>
          </a:p>
          <a:p>
            <a:r>
              <a:rPr lang="en-US" altLang="ja-JP" sz="2400" dirty="0"/>
              <a:t>e.</a:t>
            </a:r>
            <a:endParaRPr kumimoji="1" lang="ja-JP" altLang="en-US" sz="2400" dirty="0"/>
          </a:p>
        </p:txBody>
      </p:sp>
      <p:sp>
        <p:nvSpPr>
          <p:cNvPr id="7" name="テキスト ボックス 6"/>
          <p:cNvSpPr txBox="1"/>
          <p:nvPr/>
        </p:nvSpPr>
        <p:spPr>
          <a:xfrm>
            <a:off x="2333642" y="4147029"/>
            <a:ext cx="1088822" cy="1569660"/>
          </a:xfrm>
          <a:prstGeom prst="rect">
            <a:avLst/>
          </a:prstGeom>
          <a:noFill/>
        </p:spPr>
        <p:txBody>
          <a:bodyPr wrap="none" rtlCol="0">
            <a:spAutoFit/>
          </a:bodyPr>
          <a:lstStyle/>
          <a:p>
            <a:r>
              <a:rPr lang="en-US" altLang="ja-JP" sz="2400" i="1" dirty="0"/>
              <a:t>?-</a:t>
            </a:r>
            <a:r>
              <a:rPr lang="en-US" altLang="ja-JP" sz="2400" dirty="0"/>
              <a:t> </a:t>
            </a:r>
            <a:r>
              <a:rPr lang="en-US" altLang="ja-JP" sz="2400" dirty="0">
                <a:solidFill>
                  <a:srgbClr val="FF0000"/>
                </a:solidFill>
              </a:rPr>
              <a:t>a(X).</a:t>
            </a:r>
          </a:p>
          <a:p>
            <a:r>
              <a:rPr kumimoji="1" lang="en-US" altLang="ja-JP" sz="2400" dirty="0"/>
              <a:t>    </a:t>
            </a:r>
            <a:r>
              <a:rPr kumimoji="1" lang="en-US" altLang="ja-JP" sz="2400" i="1" dirty="0"/>
              <a:t>X=1</a:t>
            </a:r>
            <a:r>
              <a:rPr kumimoji="1" lang="en-US" altLang="ja-JP" sz="2400" dirty="0">
                <a:solidFill>
                  <a:srgbClr val="FF0000"/>
                </a:solidFill>
              </a:rPr>
              <a:t>;</a:t>
            </a:r>
          </a:p>
          <a:p>
            <a:r>
              <a:rPr lang="en-US" altLang="ja-JP" sz="2400" i="1" dirty="0"/>
              <a:t>    X=2</a:t>
            </a:r>
          </a:p>
          <a:p>
            <a:r>
              <a:rPr kumimoji="1" lang="en-US" altLang="ja-JP" sz="2400" i="1" dirty="0"/>
              <a:t>    yes</a:t>
            </a:r>
            <a:endParaRPr kumimoji="1" lang="ja-JP" altLang="en-US" sz="2400" i="1" dirty="0"/>
          </a:p>
        </p:txBody>
      </p:sp>
      <p:sp>
        <p:nvSpPr>
          <p:cNvPr id="8" name="テキスト ボックス 7"/>
          <p:cNvSpPr txBox="1"/>
          <p:nvPr/>
        </p:nvSpPr>
        <p:spPr>
          <a:xfrm>
            <a:off x="6239461" y="4135689"/>
            <a:ext cx="1078014" cy="1200328"/>
          </a:xfrm>
          <a:prstGeom prst="rect">
            <a:avLst/>
          </a:prstGeom>
          <a:noFill/>
        </p:spPr>
        <p:txBody>
          <a:bodyPr wrap="none" rtlCol="0">
            <a:spAutoFit/>
          </a:bodyPr>
          <a:lstStyle/>
          <a:p>
            <a:r>
              <a:rPr lang="en-US" altLang="ja-JP" sz="2400" i="1" dirty="0"/>
              <a:t>?-</a:t>
            </a:r>
            <a:r>
              <a:rPr lang="en-US" altLang="ja-JP" sz="2400" dirty="0"/>
              <a:t> </a:t>
            </a:r>
            <a:r>
              <a:rPr lang="en-US" altLang="ja-JP" sz="2400" dirty="0">
                <a:solidFill>
                  <a:srgbClr val="FF0000"/>
                </a:solidFill>
              </a:rPr>
              <a:t>a(X).</a:t>
            </a:r>
          </a:p>
          <a:p>
            <a:r>
              <a:rPr kumimoji="1" lang="en-US" altLang="ja-JP" sz="2400" dirty="0"/>
              <a:t>    </a:t>
            </a:r>
            <a:r>
              <a:rPr kumimoji="1" lang="en-US" altLang="ja-JP" sz="2400" i="1" dirty="0"/>
              <a:t>X=2</a:t>
            </a:r>
            <a:endParaRPr lang="en-US" altLang="ja-JP" sz="2400" i="1" dirty="0"/>
          </a:p>
          <a:p>
            <a:r>
              <a:rPr kumimoji="1" lang="en-US" altLang="ja-JP" sz="2400" i="1" dirty="0"/>
              <a:t>    yes</a:t>
            </a:r>
            <a:endParaRPr kumimoji="1" lang="ja-JP" altLang="en-US" sz="2400" i="1" dirty="0"/>
          </a:p>
        </p:txBody>
      </p:sp>
    </p:spTree>
    <p:extLst>
      <p:ext uri="{BB962C8B-B14F-4D97-AF65-F5344CB8AC3E}">
        <p14:creationId xmlns:p14="http://schemas.microsoft.com/office/powerpoint/2010/main" val="29142316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a:t>An example of usage of cut</a:t>
            </a:r>
            <a:endParaRPr kumimoji="1" lang="ja-JP" altLang="en-US" dirty="0"/>
          </a:p>
        </p:txBody>
      </p:sp>
      <p:sp>
        <p:nvSpPr>
          <p:cNvPr id="10" name="正方形/長方形 9"/>
          <p:cNvSpPr/>
          <p:nvPr/>
        </p:nvSpPr>
        <p:spPr>
          <a:xfrm>
            <a:off x="630411" y="1417638"/>
            <a:ext cx="7897634" cy="4832093"/>
          </a:xfrm>
          <a:prstGeom prst="rect">
            <a:avLst/>
          </a:prstGeom>
        </p:spPr>
        <p:txBody>
          <a:bodyPr wrap="square">
            <a:spAutoFit/>
          </a:bodyPr>
          <a:lstStyle/>
          <a:p>
            <a:r>
              <a:rPr lang="en-US" altLang="ja-JP" sz="2800" dirty="0" err="1"/>
              <a:t>mem</a:t>
            </a:r>
            <a:r>
              <a:rPr lang="en-US" altLang="ja-JP" sz="2800" dirty="0"/>
              <a:t>(K, node(K,_,_)).                                                            </a:t>
            </a:r>
          </a:p>
          <a:p>
            <a:r>
              <a:rPr lang="en-US" altLang="ja-JP" sz="2800" dirty="0" err="1"/>
              <a:t>mem</a:t>
            </a:r>
            <a:r>
              <a:rPr lang="en-US" altLang="ja-JP" sz="2800" dirty="0"/>
              <a:t>(K, node(N,S,_)) :- K&lt;N, </a:t>
            </a:r>
            <a:r>
              <a:rPr lang="en-US" altLang="ja-JP" sz="2800" dirty="0" err="1"/>
              <a:t>mem</a:t>
            </a:r>
            <a:r>
              <a:rPr lang="en-US" altLang="ja-JP" sz="2800" dirty="0"/>
              <a:t>(K,S).                                           </a:t>
            </a:r>
          </a:p>
          <a:p>
            <a:r>
              <a:rPr lang="en-US" altLang="ja-JP" sz="2800" dirty="0" err="1"/>
              <a:t>mem</a:t>
            </a:r>
            <a:r>
              <a:rPr lang="en-US" altLang="ja-JP" sz="2800" dirty="0"/>
              <a:t>(K, node(N,_,T)) :- K&gt;N, </a:t>
            </a:r>
            <a:r>
              <a:rPr lang="en-US" altLang="ja-JP" sz="2800" dirty="0" err="1"/>
              <a:t>mem</a:t>
            </a:r>
            <a:r>
              <a:rPr lang="en-US" altLang="ja-JP" sz="2800" dirty="0"/>
              <a:t>(K,T).</a:t>
            </a:r>
          </a:p>
          <a:p>
            <a:r>
              <a:rPr lang="en-US" altLang="ja-JP" sz="2800" dirty="0"/>
              <a:t>In this definition of </a:t>
            </a:r>
            <a:r>
              <a:rPr lang="en-US" altLang="ja-JP" sz="2800" dirty="0" err="1"/>
              <a:t>mem</a:t>
            </a:r>
            <a:r>
              <a:rPr lang="en-US" altLang="ja-JP" sz="2800" dirty="0"/>
              <a:t>, the three rules are mutually exclusive. </a:t>
            </a:r>
          </a:p>
          <a:p>
            <a:r>
              <a:rPr lang="en-US" altLang="ja-JP" sz="2800" dirty="0" err="1"/>
              <a:t>mem</a:t>
            </a:r>
            <a:r>
              <a:rPr lang="en-US" altLang="ja-JP" sz="2800" dirty="0"/>
              <a:t>(K, node(K,_,_)).                                                            </a:t>
            </a:r>
          </a:p>
          <a:p>
            <a:r>
              <a:rPr lang="en-US" altLang="ja-JP" sz="2800" dirty="0" err="1"/>
              <a:t>mem</a:t>
            </a:r>
            <a:r>
              <a:rPr lang="en-US" altLang="ja-JP" sz="2800" dirty="0"/>
              <a:t>(K, node(N,S,_)) :- K&lt;N, !, </a:t>
            </a:r>
            <a:r>
              <a:rPr lang="en-US" altLang="ja-JP" sz="2800" dirty="0" err="1"/>
              <a:t>mem</a:t>
            </a:r>
            <a:r>
              <a:rPr lang="en-US" altLang="ja-JP" sz="2800" dirty="0"/>
              <a:t>(K,S).                                           </a:t>
            </a:r>
          </a:p>
          <a:p>
            <a:r>
              <a:rPr lang="en-US" altLang="ja-JP" sz="2800" dirty="0" err="1"/>
              <a:t>mem</a:t>
            </a:r>
            <a:r>
              <a:rPr lang="en-US" altLang="ja-JP" sz="2800" dirty="0"/>
              <a:t>(K, node(N,_,T)) :- K&gt;N, </a:t>
            </a:r>
            <a:r>
              <a:rPr lang="en-US" altLang="ja-JP" sz="2800" dirty="0" err="1"/>
              <a:t>mem</a:t>
            </a:r>
            <a:r>
              <a:rPr lang="en-US" altLang="ja-JP" sz="2800" dirty="0"/>
              <a:t>(K,T).</a:t>
            </a:r>
          </a:p>
          <a:p>
            <a:r>
              <a:rPr lang="en-US" altLang="ja-JP" sz="2800" dirty="0"/>
              <a:t>In this definition of </a:t>
            </a:r>
            <a:r>
              <a:rPr lang="en-US" altLang="ja-JP" sz="2800" dirty="0" err="1"/>
              <a:t>mem</a:t>
            </a:r>
            <a:r>
              <a:rPr lang="en-US" altLang="ja-JP" sz="2800" dirty="0"/>
              <a:t>, ! cuts the portion of Prolog search tree that does not have solutions. This kind of cuts are called </a:t>
            </a:r>
            <a:r>
              <a:rPr lang="en-US" altLang="ja-JP" sz="2800" i="1" dirty="0"/>
              <a:t>green cuts</a:t>
            </a:r>
            <a:r>
              <a:rPr lang="en-US" altLang="ja-JP" sz="2800" dirty="0"/>
              <a:t>. Others are called </a:t>
            </a:r>
            <a:r>
              <a:rPr lang="en-US" altLang="ja-JP" sz="2800" i="1" dirty="0"/>
              <a:t>red cuts</a:t>
            </a:r>
            <a:r>
              <a:rPr lang="en-US" altLang="ja-JP" sz="2800" dirty="0"/>
              <a:t>.</a:t>
            </a:r>
            <a:endParaRPr lang="ja-JP" altLang="en-US" sz="2800" dirty="0"/>
          </a:p>
        </p:txBody>
      </p:sp>
    </p:spTree>
    <p:extLst>
      <p:ext uri="{BB962C8B-B14F-4D97-AF65-F5344CB8AC3E}">
        <p14:creationId xmlns:p14="http://schemas.microsoft.com/office/powerpoint/2010/main" val="42238856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229" y="274638"/>
            <a:ext cx="4040835" cy="787273"/>
          </a:xfrm>
        </p:spPr>
        <p:txBody>
          <a:bodyPr>
            <a:normAutofit fontScale="90000"/>
          </a:bodyPr>
          <a:lstStyle/>
          <a:p>
            <a:r>
              <a:rPr lang="en-US" altLang="ja-JP" dirty="0"/>
              <a:t>The n</a:t>
            </a:r>
            <a:r>
              <a:rPr kumimoji="1" lang="en-US" altLang="ja-JP" dirty="0"/>
              <a:t>ot</a:t>
            </a:r>
            <a:r>
              <a:rPr lang="en-US" altLang="ja-JP" dirty="0"/>
              <a:t> operator</a:t>
            </a:r>
            <a:endParaRPr kumimoji="1" lang="ja-JP" altLang="en-US" dirty="0"/>
          </a:p>
        </p:txBody>
      </p:sp>
      <p:sp>
        <p:nvSpPr>
          <p:cNvPr id="10" name="正方形/長方形 9"/>
          <p:cNvSpPr/>
          <p:nvPr/>
        </p:nvSpPr>
        <p:spPr>
          <a:xfrm>
            <a:off x="457200" y="1266740"/>
            <a:ext cx="3201090" cy="4401205"/>
          </a:xfrm>
          <a:prstGeom prst="rect">
            <a:avLst/>
          </a:prstGeom>
        </p:spPr>
        <p:txBody>
          <a:bodyPr wrap="square">
            <a:spAutoFit/>
          </a:bodyPr>
          <a:lstStyle/>
          <a:p>
            <a:r>
              <a:rPr lang="en-US" altLang="ja-JP" sz="2800" dirty="0"/>
              <a:t>[The not operator in Prolog]</a:t>
            </a:r>
          </a:p>
          <a:p>
            <a:r>
              <a:rPr lang="en-US" altLang="ja-JP" sz="2800" dirty="0"/>
              <a:t>\+(Y) :- Y, !, fail.</a:t>
            </a:r>
          </a:p>
          <a:p>
            <a:r>
              <a:rPr lang="en-US" altLang="ja-JP" sz="2800" dirty="0"/>
              <a:t>\+(_).</a:t>
            </a:r>
          </a:p>
          <a:p>
            <a:endParaRPr lang="en-US" altLang="ja-JP" sz="2800" dirty="0"/>
          </a:p>
          <a:p>
            <a:r>
              <a:rPr lang="en-US" altLang="ja-JP" sz="2800" i="1" dirty="0"/>
              <a:t>?- </a:t>
            </a:r>
            <a:r>
              <a:rPr lang="en-US" altLang="ja-JP" sz="2800" dirty="0">
                <a:solidFill>
                  <a:srgbClr val="FF0000"/>
                </a:solidFill>
              </a:rPr>
              <a:t>X=2, \+(X=1).</a:t>
            </a:r>
          </a:p>
          <a:p>
            <a:r>
              <a:rPr lang="en-US" altLang="ja-JP" sz="2800" i="1" dirty="0"/>
              <a:t>    X=2</a:t>
            </a:r>
          </a:p>
          <a:p>
            <a:r>
              <a:rPr lang="en-US" altLang="ja-JP" sz="2800" i="1" dirty="0"/>
              <a:t>    yes</a:t>
            </a:r>
          </a:p>
          <a:p>
            <a:r>
              <a:rPr lang="en-US" altLang="ja-JP" sz="2800" i="1" dirty="0"/>
              <a:t>?- </a:t>
            </a:r>
            <a:r>
              <a:rPr lang="en-US" altLang="ja-JP" sz="2800" dirty="0">
                <a:solidFill>
                  <a:srgbClr val="FF0000"/>
                </a:solidFill>
              </a:rPr>
              <a:t>\+(X=1), X=2.</a:t>
            </a:r>
          </a:p>
          <a:p>
            <a:r>
              <a:rPr lang="en-US" altLang="ja-JP" sz="2800" i="1" dirty="0"/>
              <a:t>    no</a:t>
            </a:r>
            <a:endParaRPr lang="ja-JP" altLang="en-US" sz="2800" i="1" dirty="0"/>
          </a:p>
        </p:txBody>
      </p:sp>
      <p:sp>
        <p:nvSpPr>
          <p:cNvPr id="6" name="テキスト ボックス 5"/>
          <p:cNvSpPr txBox="1"/>
          <p:nvPr/>
        </p:nvSpPr>
        <p:spPr>
          <a:xfrm>
            <a:off x="5000747" y="382867"/>
            <a:ext cx="1985114" cy="523220"/>
          </a:xfrm>
          <a:prstGeom prst="rect">
            <a:avLst/>
          </a:prstGeom>
          <a:noFill/>
        </p:spPr>
        <p:txBody>
          <a:bodyPr wrap="none" rtlCol="0">
            <a:spAutoFit/>
          </a:bodyPr>
          <a:lstStyle/>
          <a:p>
            <a:r>
              <a:rPr lang="en-US" altLang="ja-JP" sz="2800" dirty="0"/>
              <a:t>X=2, \+(X=1)</a:t>
            </a:r>
            <a:endParaRPr kumimoji="1" lang="ja-JP" altLang="en-US" sz="2800" dirty="0"/>
          </a:p>
        </p:txBody>
      </p:sp>
      <p:sp>
        <p:nvSpPr>
          <p:cNvPr id="7" name="テキスト ボックス 6"/>
          <p:cNvSpPr txBox="1"/>
          <p:nvPr/>
        </p:nvSpPr>
        <p:spPr>
          <a:xfrm>
            <a:off x="5247884" y="1267396"/>
            <a:ext cx="1343938" cy="523220"/>
          </a:xfrm>
          <a:prstGeom prst="rect">
            <a:avLst/>
          </a:prstGeom>
          <a:noFill/>
        </p:spPr>
        <p:txBody>
          <a:bodyPr wrap="none" rtlCol="0">
            <a:spAutoFit/>
          </a:bodyPr>
          <a:lstStyle/>
          <a:p>
            <a:r>
              <a:rPr lang="en-US" altLang="ja-JP" sz="2800" dirty="0"/>
              <a:t> \+(2=1)</a:t>
            </a:r>
            <a:endParaRPr kumimoji="1" lang="ja-JP" altLang="en-US" sz="2800" dirty="0"/>
          </a:p>
        </p:txBody>
      </p:sp>
      <p:cxnSp>
        <p:nvCxnSpPr>
          <p:cNvPr id="8" name="直線コネクタ 7"/>
          <p:cNvCxnSpPr>
            <a:endCxn id="7" idx="0"/>
          </p:cNvCxnSpPr>
          <p:nvPr/>
        </p:nvCxnSpPr>
        <p:spPr>
          <a:xfrm>
            <a:off x="5919853" y="906087"/>
            <a:ext cx="0" cy="361309"/>
          </a:xfrm>
          <a:prstGeom prst="line">
            <a:avLst/>
          </a:prstGeom>
          <a:ln w="19050">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9" name="テキスト ボックス 8"/>
          <p:cNvSpPr txBox="1"/>
          <p:nvPr/>
        </p:nvSpPr>
        <p:spPr>
          <a:xfrm>
            <a:off x="4743676" y="826212"/>
            <a:ext cx="1159292" cy="461665"/>
          </a:xfrm>
          <a:prstGeom prst="rect">
            <a:avLst/>
          </a:prstGeom>
          <a:noFill/>
        </p:spPr>
        <p:txBody>
          <a:bodyPr wrap="none" rtlCol="0">
            <a:spAutoFit/>
          </a:bodyPr>
          <a:lstStyle/>
          <a:p>
            <a:r>
              <a:rPr lang="en-US" altLang="ja-JP" sz="2400" dirty="0">
                <a:solidFill>
                  <a:srgbClr val="FF0000"/>
                </a:solidFill>
              </a:rPr>
              <a:t> {X -&gt; 2}</a:t>
            </a:r>
            <a:endParaRPr kumimoji="1" lang="ja-JP" altLang="en-US" sz="2400" dirty="0">
              <a:solidFill>
                <a:srgbClr val="FF0000"/>
              </a:solidFill>
            </a:endParaRPr>
          </a:p>
        </p:txBody>
      </p:sp>
      <p:cxnSp>
        <p:nvCxnSpPr>
          <p:cNvPr id="14" name="直線コネクタ 13"/>
          <p:cNvCxnSpPr>
            <a:stCxn id="7" idx="2"/>
          </p:cNvCxnSpPr>
          <p:nvPr/>
        </p:nvCxnSpPr>
        <p:spPr>
          <a:xfrm flipH="1">
            <a:off x="5336180" y="1790616"/>
            <a:ext cx="583673" cy="159140"/>
          </a:xfrm>
          <a:prstGeom prst="line">
            <a:avLst/>
          </a:prstGeom>
          <a:ln w="19050">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5" name="テキスト ボックス 14"/>
          <p:cNvSpPr txBox="1"/>
          <p:nvPr/>
        </p:nvSpPr>
        <p:spPr>
          <a:xfrm>
            <a:off x="4364064" y="1916962"/>
            <a:ext cx="1632353" cy="523220"/>
          </a:xfrm>
          <a:prstGeom prst="rect">
            <a:avLst/>
          </a:prstGeom>
          <a:noFill/>
        </p:spPr>
        <p:txBody>
          <a:bodyPr wrap="none" rtlCol="0">
            <a:spAutoFit/>
          </a:bodyPr>
          <a:lstStyle/>
          <a:p>
            <a:r>
              <a:rPr lang="en-US" altLang="ja-JP" sz="2800" dirty="0"/>
              <a:t>2=1, !, fail</a:t>
            </a:r>
            <a:endParaRPr kumimoji="1" lang="ja-JP" altLang="en-US" sz="2800" dirty="0"/>
          </a:p>
        </p:txBody>
      </p:sp>
      <p:sp>
        <p:nvSpPr>
          <p:cNvPr id="25" name="テキスト ボックス 24"/>
          <p:cNvSpPr txBox="1"/>
          <p:nvPr/>
        </p:nvSpPr>
        <p:spPr>
          <a:xfrm>
            <a:off x="3867796" y="2406515"/>
            <a:ext cx="1897433" cy="830997"/>
          </a:xfrm>
          <a:prstGeom prst="rect">
            <a:avLst/>
          </a:prstGeom>
          <a:noFill/>
        </p:spPr>
        <p:txBody>
          <a:bodyPr wrap="square" rtlCol="0">
            <a:spAutoFit/>
          </a:bodyPr>
          <a:lstStyle/>
          <a:p>
            <a:r>
              <a:rPr kumimoji="1" lang="en-US" altLang="ja-JP" sz="2400" dirty="0"/>
              <a:t>2=1 fails and</a:t>
            </a:r>
            <a:r>
              <a:rPr lang="en-US" altLang="ja-JP" sz="2400" dirty="0"/>
              <a:t> </a:t>
            </a:r>
            <a:r>
              <a:rPr kumimoji="1" lang="en-US" altLang="ja-JP" sz="2400" dirty="0"/>
              <a:t>backtrack</a:t>
            </a:r>
            <a:endParaRPr kumimoji="1" lang="ja-JP" altLang="en-US" sz="2400" dirty="0"/>
          </a:p>
        </p:txBody>
      </p:sp>
      <p:cxnSp>
        <p:nvCxnSpPr>
          <p:cNvPr id="29" name="直線コネクタ 28"/>
          <p:cNvCxnSpPr/>
          <p:nvPr/>
        </p:nvCxnSpPr>
        <p:spPr>
          <a:xfrm>
            <a:off x="6041153" y="1794417"/>
            <a:ext cx="550669" cy="187436"/>
          </a:xfrm>
          <a:prstGeom prst="line">
            <a:avLst/>
          </a:prstGeom>
          <a:ln w="19050">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31" name="テキスト ボックス 30"/>
          <p:cNvSpPr txBox="1"/>
          <p:nvPr/>
        </p:nvSpPr>
        <p:spPr>
          <a:xfrm>
            <a:off x="6123428" y="1981853"/>
            <a:ext cx="3020572" cy="1569660"/>
          </a:xfrm>
          <a:prstGeom prst="rect">
            <a:avLst/>
          </a:prstGeom>
          <a:noFill/>
        </p:spPr>
        <p:txBody>
          <a:bodyPr wrap="square" rtlCol="0">
            <a:spAutoFit/>
          </a:bodyPr>
          <a:lstStyle/>
          <a:p>
            <a:r>
              <a:rPr lang="en-US" altLang="ja-JP" sz="2400" dirty="0"/>
              <a:t>Succeed and output X=2</a:t>
            </a:r>
          </a:p>
          <a:p>
            <a:r>
              <a:rPr lang="en-US" altLang="ja-JP" sz="2400" dirty="0"/>
              <a:t>(finish searching with outputting </a:t>
            </a:r>
            <a:r>
              <a:rPr lang="en-US" altLang="ja-JP" sz="2400" i="1" dirty="0"/>
              <a:t>yes</a:t>
            </a:r>
            <a:r>
              <a:rPr lang="en-US" altLang="ja-JP" sz="2400" dirty="0"/>
              <a:t>)</a:t>
            </a:r>
          </a:p>
        </p:txBody>
      </p:sp>
      <p:sp>
        <p:nvSpPr>
          <p:cNvPr id="32" name="テキスト ボックス 31"/>
          <p:cNvSpPr txBox="1"/>
          <p:nvPr/>
        </p:nvSpPr>
        <p:spPr>
          <a:xfrm>
            <a:off x="5034438" y="3516068"/>
            <a:ext cx="1985114" cy="523220"/>
          </a:xfrm>
          <a:prstGeom prst="rect">
            <a:avLst/>
          </a:prstGeom>
          <a:noFill/>
        </p:spPr>
        <p:txBody>
          <a:bodyPr wrap="none" rtlCol="0">
            <a:spAutoFit/>
          </a:bodyPr>
          <a:lstStyle/>
          <a:p>
            <a:r>
              <a:rPr lang="en-US" altLang="ja-JP" sz="2800" dirty="0"/>
              <a:t>\+(X=1), X=2</a:t>
            </a:r>
            <a:endParaRPr kumimoji="1" lang="ja-JP" altLang="en-US" sz="2800" dirty="0"/>
          </a:p>
        </p:txBody>
      </p:sp>
      <p:sp>
        <p:nvSpPr>
          <p:cNvPr id="33" name="テキスト ボックス 32"/>
          <p:cNvSpPr txBox="1"/>
          <p:nvPr/>
        </p:nvSpPr>
        <p:spPr>
          <a:xfrm>
            <a:off x="4124286" y="4345899"/>
            <a:ext cx="2354706" cy="523220"/>
          </a:xfrm>
          <a:prstGeom prst="rect">
            <a:avLst/>
          </a:prstGeom>
          <a:noFill/>
        </p:spPr>
        <p:txBody>
          <a:bodyPr wrap="none" rtlCol="0">
            <a:spAutoFit/>
          </a:bodyPr>
          <a:lstStyle/>
          <a:p>
            <a:r>
              <a:rPr lang="en-US" altLang="ja-JP" sz="2800" dirty="0"/>
              <a:t>X=1, !, fail, X=2</a:t>
            </a:r>
            <a:endParaRPr kumimoji="1" lang="ja-JP" altLang="en-US" sz="2800" dirty="0"/>
          </a:p>
        </p:txBody>
      </p:sp>
      <p:cxnSp>
        <p:nvCxnSpPr>
          <p:cNvPr id="34" name="直線コネクタ 33"/>
          <p:cNvCxnSpPr/>
          <p:nvPr/>
        </p:nvCxnSpPr>
        <p:spPr>
          <a:xfrm flipH="1">
            <a:off x="5350063" y="4039288"/>
            <a:ext cx="552905" cy="336759"/>
          </a:xfrm>
          <a:prstGeom prst="line">
            <a:avLst/>
          </a:prstGeom>
          <a:ln w="19050">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6" name="直線コネクタ 35"/>
          <p:cNvCxnSpPr>
            <a:stCxn id="33" idx="2"/>
            <a:endCxn id="37" idx="0"/>
          </p:cNvCxnSpPr>
          <p:nvPr/>
        </p:nvCxnSpPr>
        <p:spPr>
          <a:xfrm>
            <a:off x="5301639" y="4869119"/>
            <a:ext cx="12573" cy="238646"/>
          </a:xfrm>
          <a:prstGeom prst="line">
            <a:avLst/>
          </a:prstGeom>
          <a:ln w="19050">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37" name="テキスト ボックス 36"/>
          <p:cNvSpPr txBox="1"/>
          <p:nvPr/>
        </p:nvSpPr>
        <p:spPr>
          <a:xfrm>
            <a:off x="4498035" y="5107765"/>
            <a:ext cx="1632353" cy="523220"/>
          </a:xfrm>
          <a:prstGeom prst="rect">
            <a:avLst/>
          </a:prstGeom>
          <a:noFill/>
        </p:spPr>
        <p:txBody>
          <a:bodyPr wrap="none" rtlCol="0">
            <a:spAutoFit/>
          </a:bodyPr>
          <a:lstStyle/>
          <a:p>
            <a:r>
              <a:rPr lang="en-US" altLang="ja-JP" sz="2800" dirty="0"/>
              <a:t>!, fail, 1=2</a:t>
            </a:r>
            <a:endParaRPr kumimoji="1" lang="ja-JP" altLang="en-US" sz="2800" dirty="0"/>
          </a:p>
        </p:txBody>
      </p:sp>
      <p:sp>
        <p:nvSpPr>
          <p:cNvPr id="42" name="テキスト ボックス 41"/>
          <p:cNvSpPr txBox="1"/>
          <p:nvPr/>
        </p:nvSpPr>
        <p:spPr>
          <a:xfrm>
            <a:off x="3975821" y="3945479"/>
            <a:ext cx="1454244" cy="461665"/>
          </a:xfrm>
          <a:prstGeom prst="rect">
            <a:avLst/>
          </a:prstGeom>
          <a:noFill/>
        </p:spPr>
        <p:txBody>
          <a:bodyPr wrap="none" rtlCol="0">
            <a:spAutoFit/>
          </a:bodyPr>
          <a:lstStyle/>
          <a:p>
            <a:r>
              <a:rPr lang="en-US" altLang="ja-JP" sz="2400" dirty="0">
                <a:solidFill>
                  <a:srgbClr val="FF0000"/>
                </a:solidFill>
              </a:rPr>
              <a:t> {Y -&gt; X=1}</a:t>
            </a:r>
            <a:endParaRPr kumimoji="1" lang="ja-JP" altLang="en-US" sz="2400" dirty="0">
              <a:solidFill>
                <a:srgbClr val="FF0000"/>
              </a:solidFill>
            </a:endParaRPr>
          </a:p>
        </p:txBody>
      </p:sp>
      <p:sp>
        <p:nvSpPr>
          <p:cNvPr id="43" name="テキスト ボックス 42"/>
          <p:cNvSpPr txBox="1"/>
          <p:nvPr/>
        </p:nvSpPr>
        <p:spPr>
          <a:xfrm>
            <a:off x="4127905" y="4783473"/>
            <a:ext cx="1159292" cy="461665"/>
          </a:xfrm>
          <a:prstGeom prst="rect">
            <a:avLst/>
          </a:prstGeom>
          <a:noFill/>
        </p:spPr>
        <p:txBody>
          <a:bodyPr wrap="none" rtlCol="0">
            <a:spAutoFit/>
          </a:bodyPr>
          <a:lstStyle/>
          <a:p>
            <a:r>
              <a:rPr lang="en-US" altLang="ja-JP" sz="2400" dirty="0">
                <a:solidFill>
                  <a:srgbClr val="FF0000"/>
                </a:solidFill>
              </a:rPr>
              <a:t> {X -&gt; 1}</a:t>
            </a:r>
            <a:endParaRPr kumimoji="1" lang="ja-JP" altLang="en-US" sz="2400" dirty="0">
              <a:solidFill>
                <a:srgbClr val="FF0000"/>
              </a:solidFill>
            </a:endParaRPr>
          </a:p>
        </p:txBody>
      </p:sp>
      <p:cxnSp>
        <p:nvCxnSpPr>
          <p:cNvPr id="44" name="直線コネクタ 43"/>
          <p:cNvCxnSpPr/>
          <p:nvPr/>
        </p:nvCxnSpPr>
        <p:spPr>
          <a:xfrm>
            <a:off x="5350062" y="5661569"/>
            <a:ext cx="0" cy="223057"/>
          </a:xfrm>
          <a:prstGeom prst="line">
            <a:avLst/>
          </a:prstGeom>
          <a:ln w="19050">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46" name="テキスト ボックス 45"/>
          <p:cNvSpPr txBox="1"/>
          <p:nvPr/>
        </p:nvSpPr>
        <p:spPr>
          <a:xfrm>
            <a:off x="4732784" y="5808805"/>
            <a:ext cx="1344639" cy="523220"/>
          </a:xfrm>
          <a:prstGeom prst="rect">
            <a:avLst/>
          </a:prstGeom>
          <a:noFill/>
        </p:spPr>
        <p:txBody>
          <a:bodyPr wrap="none" rtlCol="0">
            <a:spAutoFit/>
          </a:bodyPr>
          <a:lstStyle/>
          <a:p>
            <a:r>
              <a:rPr lang="en-US" altLang="ja-JP" sz="2800" dirty="0"/>
              <a:t>fail, 1=2</a:t>
            </a:r>
            <a:endParaRPr kumimoji="1" lang="ja-JP" altLang="en-US" sz="2800" dirty="0"/>
          </a:p>
        </p:txBody>
      </p:sp>
      <p:sp>
        <p:nvSpPr>
          <p:cNvPr id="47" name="テキスト ボックス 46"/>
          <p:cNvSpPr txBox="1"/>
          <p:nvPr/>
        </p:nvSpPr>
        <p:spPr>
          <a:xfrm>
            <a:off x="3243933" y="6298782"/>
            <a:ext cx="3172962" cy="461665"/>
          </a:xfrm>
          <a:prstGeom prst="rect">
            <a:avLst/>
          </a:prstGeom>
          <a:noFill/>
        </p:spPr>
        <p:txBody>
          <a:bodyPr wrap="square" rtlCol="0">
            <a:spAutoFit/>
          </a:bodyPr>
          <a:lstStyle/>
          <a:p>
            <a:r>
              <a:rPr kumimoji="1" lang="en-US" altLang="ja-JP" sz="2400" dirty="0"/>
              <a:t> </a:t>
            </a:r>
            <a:r>
              <a:rPr kumimoji="1" lang="en-US" altLang="ja-JP" sz="2400" b="1" dirty="0"/>
              <a:t>fail</a:t>
            </a:r>
            <a:r>
              <a:rPr kumimoji="1" lang="en-US" altLang="ja-JP" sz="2400" dirty="0"/>
              <a:t> fails and backtrack</a:t>
            </a:r>
            <a:endParaRPr kumimoji="1" lang="ja-JP" altLang="en-US" sz="2400" dirty="0"/>
          </a:p>
        </p:txBody>
      </p:sp>
      <p:cxnSp>
        <p:nvCxnSpPr>
          <p:cNvPr id="48" name="直線コネクタ 47"/>
          <p:cNvCxnSpPr/>
          <p:nvPr/>
        </p:nvCxnSpPr>
        <p:spPr>
          <a:xfrm>
            <a:off x="6130388" y="4039288"/>
            <a:ext cx="775856" cy="336759"/>
          </a:xfrm>
          <a:prstGeom prst="line">
            <a:avLst/>
          </a:prstGeom>
          <a:ln w="19050">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sp>
        <p:nvSpPr>
          <p:cNvPr id="51" name="テキスト ボックス 50"/>
          <p:cNvSpPr txBox="1"/>
          <p:nvPr/>
        </p:nvSpPr>
        <p:spPr>
          <a:xfrm>
            <a:off x="6918817" y="4420687"/>
            <a:ext cx="1138986" cy="1200328"/>
          </a:xfrm>
          <a:prstGeom prst="rect">
            <a:avLst/>
          </a:prstGeom>
          <a:noFill/>
          <a:ln>
            <a:solidFill>
              <a:srgbClr val="000000"/>
            </a:solidFill>
            <a:prstDash val="dash"/>
          </a:ln>
        </p:spPr>
        <p:txBody>
          <a:bodyPr wrap="square" rtlCol="0">
            <a:spAutoFit/>
          </a:bodyPr>
          <a:lstStyle/>
          <a:p>
            <a:r>
              <a:rPr kumimoji="1" lang="en-US" altLang="ja-JP" sz="2400" dirty="0"/>
              <a:t>do not search here</a:t>
            </a:r>
            <a:endParaRPr kumimoji="1" lang="ja-JP" altLang="en-US" sz="2400" dirty="0"/>
          </a:p>
        </p:txBody>
      </p:sp>
      <p:sp>
        <p:nvSpPr>
          <p:cNvPr id="53" name="テキスト ボックス 52"/>
          <p:cNvSpPr txBox="1"/>
          <p:nvPr/>
        </p:nvSpPr>
        <p:spPr>
          <a:xfrm>
            <a:off x="6418555" y="5657200"/>
            <a:ext cx="2775486" cy="830997"/>
          </a:xfrm>
          <a:prstGeom prst="rect">
            <a:avLst/>
          </a:prstGeom>
          <a:noFill/>
        </p:spPr>
        <p:txBody>
          <a:bodyPr wrap="square" rtlCol="0">
            <a:spAutoFit/>
          </a:bodyPr>
          <a:lstStyle/>
          <a:p>
            <a:r>
              <a:rPr lang="en-US" altLang="ja-JP" sz="2400" dirty="0"/>
              <a:t>(finish searching with outputting </a:t>
            </a:r>
            <a:r>
              <a:rPr lang="en-US" altLang="ja-JP" sz="2400" i="1" dirty="0"/>
              <a:t>no</a:t>
            </a:r>
            <a:r>
              <a:rPr lang="en-US" altLang="ja-JP" sz="2400" dirty="0"/>
              <a:t>)</a:t>
            </a:r>
          </a:p>
        </p:txBody>
      </p:sp>
      <p:sp>
        <p:nvSpPr>
          <p:cNvPr id="69" name="テキスト ボックス 68"/>
          <p:cNvSpPr txBox="1"/>
          <p:nvPr/>
        </p:nvSpPr>
        <p:spPr>
          <a:xfrm>
            <a:off x="3962862" y="1546166"/>
            <a:ext cx="1454244" cy="461665"/>
          </a:xfrm>
          <a:prstGeom prst="rect">
            <a:avLst/>
          </a:prstGeom>
          <a:noFill/>
        </p:spPr>
        <p:txBody>
          <a:bodyPr wrap="none" rtlCol="0">
            <a:spAutoFit/>
          </a:bodyPr>
          <a:lstStyle/>
          <a:p>
            <a:r>
              <a:rPr lang="en-US" altLang="ja-JP" sz="2400" dirty="0">
                <a:solidFill>
                  <a:srgbClr val="FF0000"/>
                </a:solidFill>
              </a:rPr>
              <a:t> {Y -&gt; 2=1}</a:t>
            </a:r>
            <a:endParaRPr kumimoji="1" lang="ja-JP" altLang="en-US" sz="2400" dirty="0">
              <a:solidFill>
                <a:srgbClr val="FF0000"/>
              </a:solidFill>
            </a:endParaRPr>
          </a:p>
        </p:txBody>
      </p:sp>
    </p:spTree>
    <p:extLst>
      <p:ext uri="{BB962C8B-B14F-4D97-AF65-F5344CB8AC3E}">
        <p14:creationId xmlns:p14="http://schemas.microsoft.com/office/powerpoint/2010/main" val="2753976235"/>
      </p:ext>
    </p:extLst>
  </p:cSld>
  <p:clrMapOvr>
    <a:masterClrMapping/>
  </p:clrMapOvr>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894</TotalTime>
  <Words>2907</Words>
  <Application>Microsoft Macintosh PowerPoint</Application>
  <PresentationFormat>画面に合わせる (4:3)</PresentationFormat>
  <Paragraphs>277</Paragraphs>
  <Slides>24</Slides>
  <Notes>0</Notes>
  <HiddenSlides>0</HiddenSlides>
  <MMClips>0</MMClips>
  <ScaleCrop>false</ScaleCrop>
  <HeadingPairs>
    <vt:vector size="8" baseType="variant">
      <vt:variant>
        <vt:lpstr>使用されているフォント</vt:lpstr>
      </vt:variant>
      <vt:variant>
        <vt:i4>3</vt:i4>
      </vt:variant>
      <vt:variant>
        <vt:lpstr>テーマ</vt:lpstr>
      </vt:variant>
      <vt:variant>
        <vt:i4>1</vt:i4>
      </vt:variant>
      <vt:variant>
        <vt:lpstr>埋め込まれた OLE サーバー</vt:lpstr>
      </vt:variant>
      <vt:variant>
        <vt:i4>1</vt:i4>
      </vt:variant>
      <vt:variant>
        <vt:lpstr>スライド タイトル</vt:lpstr>
      </vt:variant>
      <vt:variant>
        <vt:i4>24</vt:i4>
      </vt:variant>
    </vt:vector>
  </HeadingPairs>
  <TitlesOfParts>
    <vt:vector size="29" baseType="lpstr">
      <vt:lpstr>ＭＳ Ｐ明朝</vt:lpstr>
      <vt:lpstr>Arial</vt:lpstr>
      <vt:lpstr>Calibri</vt:lpstr>
      <vt:lpstr>ホワイト</vt:lpstr>
      <vt:lpstr>数式</vt:lpstr>
      <vt:lpstr>Foundations for programming languages  11: Logic programming</vt:lpstr>
      <vt:lpstr>Logic programming</vt:lpstr>
      <vt:lpstr>Algorithm = logic + control</vt:lpstr>
      <vt:lpstr>Idea of logic programming</vt:lpstr>
      <vt:lpstr>An example: append</vt:lpstr>
      <vt:lpstr>Horn clauses</vt:lpstr>
      <vt:lpstr>Examples of queries</vt:lpstr>
      <vt:lpstr>Terms</vt:lpstr>
      <vt:lpstr>Syntax of facts, rules, and queries (in Edinburgh Prolog)</vt:lpstr>
      <vt:lpstr>Examples of facts and rules</vt:lpstr>
      <vt:lpstr>Existential queries</vt:lpstr>
      <vt:lpstr>(Cont.)</vt:lpstr>
      <vt:lpstr>Universal facts and rules</vt:lpstr>
      <vt:lpstr>Negation as failure</vt:lpstr>
      <vt:lpstr>(Cont.)</vt:lpstr>
      <vt:lpstr>Unification</vt:lpstr>
      <vt:lpstr>Instance</vt:lpstr>
      <vt:lpstr>Occurs check</vt:lpstr>
      <vt:lpstr>Arithmetic operators</vt:lpstr>
      <vt:lpstr>Prolog search trees</vt:lpstr>
      <vt:lpstr>(Ex.)</vt:lpstr>
      <vt:lpstr>Cut !</vt:lpstr>
      <vt:lpstr>An example of usage of cut</vt:lpstr>
      <vt:lpstr>The not operator</vt:lpstr>
    </vt:vector>
  </TitlesOfParts>
  <Company>Shibaura Institute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プログラミング言語論 第10回</dc:title>
  <dc:creator>Sasano Isao</dc:creator>
  <cp:lastModifiedBy>Isao Sasano</cp:lastModifiedBy>
  <cp:revision>355</cp:revision>
  <cp:lastPrinted>2012-12-13T09:07:34Z</cp:lastPrinted>
  <dcterms:created xsi:type="dcterms:W3CDTF">2012-11-30T04:37:30Z</dcterms:created>
  <dcterms:modified xsi:type="dcterms:W3CDTF">2026-01-15T15:42:55Z</dcterms:modified>
</cp:coreProperties>
</file>