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9" r:id="rId2"/>
    <p:sldId id="274" r:id="rId3"/>
    <p:sldId id="288" r:id="rId4"/>
    <p:sldId id="260" r:id="rId5"/>
    <p:sldId id="287" r:id="rId6"/>
    <p:sldId id="293" r:id="rId7"/>
    <p:sldId id="294" r:id="rId8"/>
    <p:sldId id="262" r:id="rId9"/>
    <p:sldId id="263" r:id="rId10"/>
    <p:sldId id="264" r:id="rId11"/>
    <p:sldId id="265" r:id="rId12"/>
    <p:sldId id="266" r:id="rId13"/>
    <p:sldId id="278" r:id="rId14"/>
    <p:sldId id="279" r:id="rId15"/>
    <p:sldId id="273" r:id="rId16"/>
    <p:sldId id="280" r:id="rId17"/>
    <p:sldId id="290" r:id="rId18"/>
    <p:sldId id="281" r:id="rId19"/>
    <p:sldId id="282" r:id="rId20"/>
    <p:sldId id="285" r:id="rId21"/>
    <p:sldId id="286" r:id="rId22"/>
    <p:sldId id="292" r:id="rId23"/>
    <p:sldId id="277" r:id="rId24"/>
    <p:sldId id="291" r:id="rId2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76" autoAdjust="0"/>
    <p:restoredTop sz="94726"/>
  </p:normalViewPr>
  <p:slideViewPr>
    <p:cSldViewPr>
      <p:cViewPr varScale="1">
        <p:scale>
          <a:sx n="120" d="100"/>
          <a:sy n="120" d="100"/>
        </p:scale>
        <p:origin x="1080"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F1263D-1664-4A65-91BD-4C73B328070C}" type="datetimeFigureOut">
              <a:rPr kumimoji="1" lang="ja-JP" altLang="en-US" smtClean="0"/>
              <a:pPr/>
              <a:t>2026/1/7</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171498-1F99-422F-B620-E1352F50EF96}" type="slidenum">
              <a:rPr kumimoji="1" lang="ja-JP" altLang="en-US" smtClean="0"/>
              <a:pPr/>
              <a:t>‹#›</a:t>
            </a:fld>
            <a:endParaRPr kumimoji="1" lang="ja-JP" altLang="en-US"/>
          </a:p>
        </p:txBody>
      </p:sp>
    </p:spTree>
    <p:extLst>
      <p:ext uri="{BB962C8B-B14F-4D97-AF65-F5344CB8AC3E}">
        <p14:creationId xmlns:p14="http://schemas.microsoft.com/office/powerpoint/2010/main" val="235806445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C9171498-1F99-422F-B620-E1352F50EF96}" type="slidenum">
              <a:rPr kumimoji="1" lang="ja-JP" altLang="en-US" smtClean="0"/>
              <a:pPr/>
              <a:t>4</a:t>
            </a:fld>
            <a:endParaRPr kumimoji="1" lang="ja-JP" altLang="en-US"/>
          </a:p>
        </p:txBody>
      </p:sp>
    </p:spTree>
    <p:extLst>
      <p:ext uri="{BB962C8B-B14F-4D97-AF65-F5344CB8AC3E}">
        <p14:creationId xmlns:p14="http://schemas.microsoft.com/office/powerpoint/2010/main" val="2433337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9171498-1F99-422F-B620-E1352F50EF96}" type="slidenum">
              <a:rPr kumimoji="1" lang="ja-JP" altLang="en-US" smtClean="0"/>
              <a:pPr/>
              <a:t>5</a:t>
            </a:fld>
            <a:endParaRPr kumimoji="1" lang="ja-JP" altLang="en-US"/>
          </a:p>
        </p:txBody>
      </p:sp>
    </p:spTree>
    <p:extLst>
      <p:ext uri="{BB962C8B-B14F-4D97-AF65-F5344CB8AC3E}">
        <p14:creationId xmlns:p14="http://schemas.microsoft.com/office/powerpoint/2010/main" val="3279777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2026/1/7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2026/1/7</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2026/1/7</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2026/1/7</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2026/1/7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2026/1/7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2026/1/7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2026/1/7</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dl.acm.org/doi/10.1145/503502.503505"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11560" y="1628800"/>
            <a:ext cx="7992888" cy="2160240"/>
          </a:xfrm>
        </p:spPr>
        <p:txBody>
          <a:bodyPr>
            <a:normAutofit/>
          </a:bodyPr>
          <a:lstStyle/>
          <a:p>
            <a:r>
              <a:rPr lang="en-US" altLang="ja-JP" sz="3600" dirty="0"/>
              <a:t>Foundations for programming languages </a:t>
            </a:r>
            <a:br>
              <a:rPr lang="en-US" altLang="ja-JP" sz="3600" dirty="0"/>
            </a:br>
            <a:r>
              <a:rPr lang="en-US" altLang="ja-JP" sz="3600" dirty="0"/>
              <a:t>10: Object oriented languages</a:t>
            </a:r>
            <a:endParaRPr kumimoji="1" lang="ja-JP" altLang="en-US" sz="2800" dirty="0"/>
          </a:p>
        </p:txBody>
      </p:sp>
      <p:sp>
        <p:nvSpPr>
          <p:cNvPr id="6" name="サブタイトル 2"/>
          <p:cNvSpPr>
            <a:spLocks noGrp="1"/>
          </p:cNvSpPr>
          <p:nvPr>
            <p:ph type="subTitle" idx="1"/>
          </p:nvPr>
        </p:nvSpPr>
        <p:spPr>
          <a:xfrm>
            <a:off x="3059832" y="5733256"/>
            <a:ext cx="2880320" cy="576064"/>
          </a:xfrm>
        </p:spPr>
        <p:txBody>
          <a:bodyPr>
            <a:normAutofit lnSpcReduction="10000"/>
          </a:bodyPr>
          <a:lstStyle/>
          <a:p>
            <a:r>
              <a:rPr kumimoji="1" lang="en-US" altLang="ja-JP" dirty="0">
                <a:solidFill>
                  <a:schemeClr val="tx1"/>
                </a:solidFill>
              </a:rPr>
              <a:t>Isao Sasano</a:t>
            </a:r>
            <a:endParaRPr kumimoji="1" lang="ja-JP" altLang="en-US" dirty="0">
              <a:solidFill>
                <a:schemeClr val="tx1"/>
              </a:solidFill>
            </a:endParaRPr>
          </a:p>
        </p:txBody>
      </p:sp>
      <p:sp>
        <p:nvSpPr>
          <p:cNvPr id="7" name="テキスト ボックス 6"/>
          <p:cNvSpPr txBox="1"/>
          <p:nvPr/>
        </p:nvSpPr>
        <p:spPr>
          <a:xfrm>
            <a:off x="755576" y="4365104"/>
            <a:ext cx="7776863" cy="1077218"/>
          </a:xfrm>
          <a:prstGeom prst="rect">
            <a:avLst/>
          </a:prstGeom>
          <a:noFill/>
        </p:spPr>
        <p:txBody>
          <a:bodyPr wrap="square" rtlCol="0">
            <a:spAutoFit/>
          </a:bodyPr>
          <a:lstStyle/>
          <a:p>
            <a:pPr algn="ctr"/>
            <a:r>
              <a:rPr kumimoji="1" lang="en-US" altLang="ja-JP" sz="3200" b="0" dirty="0"/>
              <a:t>Department of </a:t>
            </a:r>
          </a:p>
          <a:p>
            <a:pPr algn="ctr"/>
            <a:r>
              <a:rPr lang="en-US" altLang="ja-JP" sz="3200" dirty="0"/>
              <a:t>Computer</a:t>
            </a:r>
            <a:r>
              <a:rPr kumimoji="1" lang="en-US" altLang="ja-JP" sz="3200" b="0" dirty="0"/>
              <a:t> Science and </a:t>
            </a:r>
            <a:r>
              <a:rPr lang="en-US" altLang="ja-JP" sz="3200" b="0" dirty="0"/>
              <a:t>Engineering</a:t>
            </a:r>
            <a:r>
              <a:rPr kumimoji="1" lang="en-US" altLang="ja-JP" sz="3200" b="0" dirty="0"/>
              <a:t> </a:t>
            </a:r>
            <a:endParaRPr kumimoji="1" lang="ja-JP" altLang="en-US" sz="3200" b="0" dirty="0"/>
          </a:p>
        </p:txBody>
      </p:sp>
    </p:spTree>
    <p:extLst>
      <p:ext uri="{BB962C8B-B14F-4D97-AF65-F5344CB8AC3E}">
        <p14:creationId xmlns:p14="http://schemas.microsoft.com/office/powerpoint/2010/main" val="1433766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Division of programs</a:t>
            </a:r>
            <a:endParaRPr kumimoji="1" lang="ja-JP" altLang="en-US" dirty="0"/>
          </a:p>
        </p:txBody>
      </p:sp>
      <p:sp>
        <p:nvSpPr>
          <p:cNvPr id="4" name="テキスト ボックス 3"/>
          <p:cNvSpPr txBox="1"/>
          <p:nvPr/>
        </p:nvSpPr>
        <p:spPr>
          <a:xfrm>
            <a:off x="755576" y="1412776"/>
            <a:ext cx="7632848" cy="1815882"/>
          </a:xfrm>
          <a:prstGeom prst="rect">
            <a:avLst/>
          </a:prstGeom>
          <a:noFill/>
        </p:spPr>
        <p:txBody>
          <a:bodyPr wrap="square" rtlCol="0">
            <a:spAutoFit/>
          </a:bodyPr>
          <a:lstStyle/>
          <a:p>
            <a:r>
              <a:rPr lang="en-US" altLang="ja-JP" sz="2800" dirty="0"/>
              <a:t>It is better to develop large programs by dividing them into smaller programs. </a:t>
            </a:r>
          </a:p>
          <a:p>
            <a:r>
              <a:rPr lang="en-US" altLang="ja-JP" sz="2800" dirty="0"/>
              <a:t>Procedures provide one of the most basic ways for division.</a:t>
            </a:r>
          </a:p>
        </p:txBody>
      </p:sp>
      <p:sp>
        <p:nvSpPr>
          <p:cNvPr id="6" name="テキスト ボックス 5"/>
          <p:cNvSpPr txBox="1"/>
          <p:nvPr/>
        </p:nvSpPr>
        <p:spPr>
          <a:xfrm>
            <a:off x="827584" y="3429000"/>
            <a:ext cx="7632848" cy="2677656"/>
          </a:xfrm>
          <a:prstGeom prst="rect">
            <a:avLst/>
          </a:prstGeom>
          <a:noFill/>
        </p:spPr>
        <p:txBody>
          <a:bodyPr wrap="square" rtlCol="0">
            <a:spAutoFit/>
          </a:bodyPr>
          <a:lstStyle/>
          <a:p>
            <a:r>
              <a:rPr lang="en-US" altLang="ja-JP" sz="2800" dirty="0"/>
              <a:t>Modules provide a way to put together variables, procedures, and types which relate to each other. Modula-2</a:t>
            </a:r>
            <a:r>
              <a:rPr lang="ja-JP" altLang="en-US" sz="2800" dirty="0"/>
              <a:t> </a:t>
            </a:r>
            <a:r>
              <a:rPr lang="en-US" altLang="ja-JP" sz="2800" dirty="0"/>
              <a:t>(a successor of Pascal) supports modules as its construct.</a:t>
            </a:r>
          </a:p>
          <a:p>
            <a:r>
              <a:rPr lang="en-US" altLang="ja-JP" sz="2800" dirty="0"/>
              <a:t>Modules enable us to hide implementation of data types processed by procedures.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9AB45A0-EC81-6EFF-E6EB-BFEB692CBDC4}"/>
              </a:ext>
            </a:extLst>
          </p:cNvPr>
          <p:cNvSpPr/>
          <p:nvPr/>
        </p:nvSpPr>
        <p:spPr>
          <a:xfrm>
            <a:off x="1054721" y="4646741"/>
            <a:ext cx="5184576" cy="2022619"/>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457200" y="274638"/>
            <a:ext cx="8229600" cy="778098"/>
          </a:xfrm>
        </p:spPr>
        <p:txBody>
          <a:bodyPr/>
          <a:lstStyle/>
          <a:p>
            <a:r>
              <a:rPr lang="en-US" altLang="ja-JP" dirty="0"/>
              <a:t>Modules</a:t>
            </a:r>
            <a:endParaRPr kumimoji="1" lang="ja-JP" altLang="en-US" dirty="0"/>
          </a:p>
        </p:txBody>
      </p:sp>
      <p:sp>
        <p:nvSpPr>
          <p:cNvPr id="4" name="テキスト ボックス 3"/>
          <p:cNvSpPr txBox="1"/>
          <p:nvPr/>
        </p:nvSpPr>
        <p:spPr>
          <a:xfrm>
            <a:off x="611560" y="1124744"/>
            <a:ext cx="8280920" cy="1200329"/>
          </a:xfrm>
          <a:prstGeom prst="rect">
            <a:avLst/>
          </a:prstGeom>
          <a:noFill/>
        </p:spPr>
        <p:txBody>
          <a:bodyPr wrap="square" rtlCol="0">
            <a:spAutoFit/>
          </a:bodyPr>
          <a:lstStyle/>
          <a:p>
            <a:r>
              <a:rPr kumimoji="1" lang="en-US" altLang="ja-JP" sz="2400" dirty="0"/>
              <a:t>Modules group declarations of variables, procedures, types, and so on. By exporting types in modules, we effectively obtain user-defined data types.</a:t>
            </a:r>
          </a:p>
        </p:txBody>
      </p:sp>
      <p:sp>
        <p:nvSpPr>
          <p:cNvPr id="6" name="正方形/長方形 5"/>
          <p:cNvSpPr/>
          <p:nvPr/>
        </p:nvSpPr>
        <p:spPr>
          <a:xfrm>
            <a:off x="1054721" y="3206581"/>
            <a:ext cx="5184576" cy="1440160"/>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6367237" y="3665051"/>
            <a:ext cx="1483355" cy="523220"/>
          </a:xfrm>
          <a:prstGeom prst="rect">
            <a:avLst/>
          </a:prstGeom>
          <a:noFill/>
          <a:ln>
            <a:noFill/>
          </a:ln>
        </p:spPr>
        <p:txBody>
          <a:bodyPr wrap="none" rtlCol="0">
            <a:spAutoFit/>
          </a:bodyPr>
          <a:lstStyle/>
          <a:p>
            <a:r>
              <a:rPr kumimoji="1" lang="en-US" altLang="ja-JP" sz="2800" dirty="0"/>
              <a:t>Interface</a:t>
            </a:r>
            <a:endParaRPr kumimoji="1" lang="ja-JP" altLang="en-US" sz="2800" dirty="0"/>
          </a:p>
        </p:txBody>
      </p:sp>
      <p:sp>
        <p:nvSpPr>
          <p:cNvPr id="8" name="テキスト ボックス 7"/>
          <p:cNvSpPr txBox="1"/>
          <p:nvPr/>
        </p:nvSpPr>
        <p:spPr>
          <a:xfrm>
            <a:off x="6367237" y="5275649"/>
            <a:ext cx="2525243" cy="523220"/>
          </a:xfrm>
          <a:prstGeom prst="rect">
            <a:avLst/>
          </a:prstGeom>
          <a:noFill/>
        </p:spPr>
        <p:txBody>
          <a:bodyPr wrap="none" rtlCol="0">
            <a:spAutoFit/>
          </a:bodyPr>
          <a:lstStyle/>
          <a:p>
            <a:r>
              <a:rPr kumimoji="1" lang="en-US" altLang="ja-JP" sz="2800" dirty="0"/>
              <a:t>Implementation</a:t>
            </a:r>
            <a:endParaRPr kumimoji="1" lang="ja-JP" altLang="en-US" sz="2800" dirty="0"/>
          </a:p>
        </p:txBody>
      </p:sp>
      <p:sp>
        <p:nvSpPr>
          <p:cNvPr id="10" name="テキスト ボックス 9">
            <a:extLst>
              <a:ext uri="{FF2B5EF4-FFF2-40B4-BE49-F238E27FC236}">
                <a16:creationId xmlns:a16="http://schemas.microsoft.com/office/drawing/2014/main" id="{266B4948-2ED3-6A1B-8DAE-5F2A1387705B}"/>
              </a:ext>
            </a:extLst>
          </p:cNvPr>
          <p:cNvSpPr txBox="1"/>
          <p:nvPr/>
        </p:nvSpPr>
        <p:spPr>
          <a:xfrm>
            <a:off x="1054721" y="3134573"/>
            <a:ext cx="5096492" cy="3416320"/>
          </a:xfrm>
          <a:prstGeom prst="rect">
            <a:avLst/>
          </a:prstGeom>
          <a:noFill/>
        </p:spPr>
        <p:txBody>
          <a:bodyPr wrap="square">
            <a:spAutoFit/>
          </a:bodyPr>
          <a:lstStyle/>
          <a:p>
            <a:r>
              <a:rPr lang="en-US" altLang="ja-JP" sz="2400" b="1" dirty="0"/>
              <a:t>t</a:t>
            </a:r>
            <a:r>
              <a:rPr kumimoji="1" lang="en-US" altLang="ja-JP" sz="2400" b="1" dirty="0"/>
              <a:t>ype</a:t>
            </a:r>
            <a:r>
              <a:rPr kumimoji="1" lang="en-US" altLang="ja-JP" sz="2400" dirty="0"/>
              <a:t> stack;</a:t>
            </a:r>
          </a:p>
          <a:p>
            <a:r>
              <a:rPr lang="en-US" altLang="ja-JP" sz="2400" b="1" dirty="0"/>
              <a:t>function</a:t>
            </a:r>
            <a:r>
              <a:rPr lang="en-US" altLang="ja-JP" sz="2400" dirty="0"/>
              <a:t> pop(s: stack): </a:t>
            </a:r>
            <a:r>
              <a:rPr lang="en-US" altLang="ja-JP" sz="2400" b="1" dirty="0"/>
              <a:t>integer</a:t>
            </a:r>
            <a:r>
              <a:rPr lang="en-US" altLang="ja-JP" sz="2400" dirty="0"/>
              <a:t>;</a:t>
            </a:r>
          </a:p>
          <a:p>
            <a:r>
              <a:rPr lang="en-US" altLang="ja-JP" sz="2400" b="1" dirty="0"/>
              <a:t>p</a:t>
            </a:r>
            <a:r>
              <a:rPr kumimoji="1" lang="en-US" altLang="ja-JP" sz="2400" b="1" dirty="0"/>
              <a:t>rocedure</a:t>
            </a:r>
            <a:r>
              <a:rPr kumimoji="1" lang="en-US" altLang="ja-JP" sz="2400" dirty="0"/>
              <a:t> push(a: </a:t>
            </a:r>
            <a:r>
              <a:rPr kumimoji="1" lang="en-US" altLang="ja-JP" sz="2400" b="1" dirty="0"/>
              <a:t>integer</a:t>
            </a:r>
            <a:r>
              <a:rPr kumimoji="1" lang="en-US" altLang="ja-JP" sz="2400" dirty="0"/>
              <a:t>; s: stack);</a:t>
            </a:r>
          </a:p>
          <a:p>
            <a:r>
              <a:rPr lang="en-US" altLang="ja-JP" sz="2400" b="1" dirty="0"/>
              <a:t>function</a:t>
            </a:r>
            <a:r>
              <a:rPr lang="en-US" altLang="ja-JP" sz="2400" dirty="0"/>
              <a:t> </a:t>
            </a:r>
            <a:r>
              <a:rPr lang="en-US" altLang="ja-JP" sz="2400" dirty="0" err="1"/>
              <a:t>newstack</a:t>
            </a:r>
            <a:r>
              <a:rPr lang="en-US" altLang="ja-JP" sz="2400" dirty="0"/>
              <a:t>: stack;</a:t>
            </a:r>
          </a:p>
          <a:p>
            <a:r>
              <a:rPr kumimoji="1" lang="en-US" altLang="ja-JP" sz="2400" b="1" dirty="0"/>
              <a:t>type</a:t>
            </a:r>
            <a:r>
              <a:rPr kumimoji="1" lang="en-US" altLang="ja-JP" sz="2400" dirty="0"/>
              <a:t> stack = ↑rep;</a:t>
            </a:r>
          </a:p>
          <a:p>
            <a:r>
              <a:rPr lang="en-US" altLang="ja-JP" sz="2400" dirty="0"/>
              <a:t>          rep = </a:t>
            </a:r>
            <a:r>
              <a:rPr lang="en-US" altLang="ja-JP" sz="2400" b="1" dirty="0"/>
              <a:t>record</a:t>
            </a:r>
            <a:r>
              <a:rPr lang="en-US" altLang="ja-JP" sz="2400" dirty="0"/>
              <a:t> …</a:t>
            </a:r>
            <a:endParaRPr kumimoji="1" lang="en-US" altLang="ja-JP" sz="2400" dirty="0"/>
          </a:p>
          <a:p>
            <a:r>
              <a:rPr lang="en-US" altLang="ja-JP" sz="2400" b="1" dirty="0"/>
              <a:t>function</a:t>
            </a:r>
            <a:r>
              <a:rPr lang="en-US" altLang="ja-JP" sz="2400" dirty="0"/>
              <a:t> </a:t>
            </a:r>
            <a:r>
              <a:rPr lang="en-US" altLang="ja-JP" sz="2400" dirty="0" err="1"/>
              <a:t>newstack</a:t>
            </a:r>
            <a:r>
              <a:rPr lang="en-US" altLang="ja-JP" sz="2400" dirty="0"/>
              <a:t>: stack;</a:t>
            </a:r>
          </a:p>
          <a:p>
            <a:r>
              <a:rPr lang="en-US" altLang="ja-JP" sz="2400" dirty="0"/>
              <a:t>   </a:t>
            </a:r>
            <a:r>
              <a:rPr lang="en-US" altLang="ja-JP" sz="2400" b="1" dirty="0"/>
              <a:t>var</a:t>
            </a:r>
            <a:r>
              <a:rPr lang="en-US" altLang="ja-JP" sz="2400" dirty="0"/>
              <a:t> s: stack;</a:t>
            </a:r>
          </a:p>
          <a:p>
            <a:r>
              <a:rPr lang="en-US" altLang="ja-JP" sz="2400" b="1" dirty="0"/>
              <a:t>begin</a:t>
            </a:r>
            <a:r>
              <a:rPr lang="en-US" altLang="ja-JP" sz="2400" dirty="0"/>
              <a:t> …</a:t>
            </a:r>
            <a:endParaRPr lang="en-US" altLang="ja-JP" sz="2800" dirty="0"/>
          </a:p>
        </p:txBody>
      </p:sp>
      <p:sp>
        <p:nvSpPr>
          <p:cNvPr id="12" name="テキスト ボックス 11">
            <a:extLst>
              <a:ext uri="{FF2B5EF4-FFF2-40B4-BE49-F238E27FC236}">
                <a16:creationId xmlns:a16="http://schemas.microsoft.com/office/drawing/2014/main" id="{2A76856A-B65E-1E3B-167D-F15D7CF585AD}"/>
              </a:ext>
            </a:extLst>
          </p:cNvPr>
          <p:cNvSpPr txBox="1"/>
          <p:nvPr/>
        </p:nvSpPr>
        <p:spPr>
          <a:xfrm>
            <a:off x="899592" y="2398188"/>
            <a:ext cx="7558508" cy="830997"/>
          </a:xfrm>
          <a:prstGeom prst="rect">
            <a:avLst/>
          </a:prstGeom>
          <a:noFill/>
        </p:spPr>
        <p:txBody>
          <a:bodyPr wrap="square">
            <a:spAutoFit/>
          </a:bodyPr>
          <a:lstStyle/>
          <a:p>
            <a:r>
              <a:rPr lang="ja-JP" altLang="en-US" sz="2400"/>
              <a:t> </a:t>
            </a:r>
            <a:r>
              <a:rPr lang="en-US" altLang="ja-JP" sz="2400" dirty="0"/>
              <a:t>[Implementation of stack in a module</a:t>
            </a:r>
            <a:r>
              <a:rPr lang="ja-JP" altLang="en-US" sz="2400"/>
              <a:t>（</a:t>
            </a:r>
            <a:r>
              <a:rPr lang="en-US" altLang="ja-JP" sz="2400" dirty="0"/>
              <a:t>in Modula-2 like notation</a:t>
            </a:r>
            <a:r>
              <a:rPr lang="ja-JP" altLang="en-US" sz="2400"/>
              <a:t>）</a:t>
            </a:r>
            <a:r>
              <a:rPr lang="en-US" altLang="ja-JP" sz="2400" dirty="0"/>
              <a:t>]</a:t>
            </a:r>
            <a:endParaRPr kumimoji="1" lang="en-US" altLang="ja-JP" sz="2400" dirty="0"/>
          </a:p>
        </p:txBody>
      </p:sp>
    </p:spTree>
    <p:extLst>
      <p:ext uri="{BB962C8B-B14F-4D97-AF65-F5344CB8AC3E}">
        <p14:creationId xmlns:p14="http://schemas.microsoft.com/office/powerpoint/2010/main" val="3852161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332656"/>
            <a:ext cx="8229600" cy="850106"/>
          </a:xfrm>
        </p:spPr>
        <p:txBody>
          <a:bodyPr>
            <a:normAutofit/>
          </a:bodyPr>
          <a:lstStyle/>
          <a:p>
            <a:r>
              <a:rPr kumimoji="1" lang="en-US" altLang="ja-JP" dirty="0"/>
              <a:t>Abstract data types</a:t>
            </a:r>
            <a:endParaRPr kumimoji="1" lang="ja-JP" altLang="en-US" dirty="0"/>
          </a:p>
        </p:txBody>
      </p:sp>
      <p:sp>
        <p:nvSpPr>
          <p:cNvPr id="5" name="テキスト ボックス 4"/>
          <p:cNvSpPr txBox="1"/>
          <p:nvPr/>
        </p:nvSpPr>
        <p:spPr>
          <a:xfrm>
            <a:off x="755576" y="1406381"/>
            <a:ext cx="7920880" cy="954107"/>
          </a:xfrm>
          <a:prstGeom prst="rect">
            <a:avLst/>
          </a:prstGeom>
          <a:noFill/>
        </p:spPr>
        <p:txBody>
          <a:bodyPr wrap="square" rtlCol="0">
            <a:spAutoFit/>
          </a:bodyPr>
          <a:lstStyle/>
          <a:p>
            <a:endParaRPr lang="en-US" altLang="ja-JP" sz="2800" dirty="0"/>
          </a:p>
          <a:p>
            <a:endParaRPr lang="en-US" altLang="ja-JP" sz="2800" dirty="0"/>
          </a:p>
        </p:txBody>
      </p:sp>
      <p:sp>
        <p:nvSpPr>
          <p:cNvPr id="3" name="テキスト ボックス 2"/>
          <p:cNvSpPr txBox="1"/>
          <p:nvPr/>
        </p:nvSpPr>
        <p:spPr>
          <a:xfrm>
            <a:off x="323528" y="1487681"/>
            <a:ext cx="8568952" cy="4832092"/>
          </a:xfrm>
          <a:prstGeom prst="rect">
            <a:avLst/>
          </a:prstGeom>
          <a:noFill/>
        </p:spPr>
        <p:txBody>
          <a:bodyPr wrap="square" rtlCol="0">
            <a:spAutoFit/>
          </a:bodyPr>
          <a:lstStyle/>
          <a:p>
            <a:r>
              <a:rPr kumimoji="1" lang="en-US" altLang="ja-JP" sz="2800" dirty="0"/>
              <a:t>Abstract </a:t>
            </a:r>
            <a:r>
              <a:rPr lang="en-US" altLang="ja-JP" sz="2800" dirty="0"/>
              <a:t>data types consist of types and operations on them. </a:t>
            </a:r>
            <a:r>
              <a:rPr kumimoji="1" lang="en-US" altLang="ja-JP" sz="2800" dirty="0"/>
              <a:t>They are new types similarly to the built-in types such as </a:t>
            </a:r>
            <a:r>
              <a:rPr lang="en-US" altLang="ja-JP" sz="2800" dirty="0"/>
              <a:t>int.</a:t>
            </a:r>
            <a:endParaRPr kumimoji="1" lang="en-US" altLang="ja-JP" sz="2800" dirty="0"/>
          </a:p>
          <a:p>
            <a:r>
              <a:rPr kumimoji="1" lang="en-US" altLang="ja-JP" sz="2800" dirty="0"/>
              <a:t>Int type accompanies operations +, -, *, etc. If the language is defined so that accessing to the values of built-in types is only allowed through the accompanying operations, </a:t>
            </a:r>
            <a:r>
              <a:rPr lang="en-US" altLang="ja-JP" sz="2800" dirty="0"/>
              <a:t>the behaviors of programs are not affected even if the representations of the built-in types are different in different computer architectures. Similarly, behaviors of programs with abstract data types are not affected </a:t>
            </a:r>
            <a:r>
              <a:rPr kumimoji="1" lang="en-US" altLang="ja-JP" sz="2800" dirty="0"/>
              <a:t>even if their </a:t>
            </a:r>
            <a:r>
              <a:rPr lang="en-US" altLang="ja-JP" sz="2800" dirty="0"/>
              <a:t>implementation are changed. </a:t>
            </a:r>
            <a:endParaRPr kumimoji="1" lang="en-US" altLang="ja-JP" sz="2800" dirty="0"/>
          </a:p>
        </p:txBody>
      </p:sp>
    </p:spTree>
    <p:extLst>
      <p:ext uri="{BB962C8B-B14F-4D97-AF65-F5344CB8AC3E}">
        <p14:creationId xmlns:p14="http://schemas.microsoft.com/office/powerpoint/2010/main" val="2140788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Abstract data types (cont.)</a:t>
            </a:r>
            <a:endParaRPr kumimoji="1" lang="ja-JP" altLang="en-US" dirty="0"/>
          </a:p>
        </p:txBody>
      </p:sp>
      <p:sp>
        <p:nvSpPr>
          <p:cNvPr id="4" name="正方形/長方形 3"/>
          <p:cNvSpPr/>
          <p:nvPr/>
        </p:nvSpPr>
        <p:spPr>
          <a:xfrm>
            <a:off x="395536" y="1340768"/>
            <a:ext cx="8424936" cy="3108543"/>
          </a:xfrm>
          <a:prstGeom prst="rect">
            <a:avLst/>
          </a:prstGeom>
        </p:spPr>
        <p:txBody>
          <a:bodyPr wrap="square">
            <a:spAutoFit/>
          </a:bodyPr>
          <a:lstStyle/>
          <a:p>
            <a:r>
              <a:rPr lang="en-US" altLang="ja-JP" sz="2800" dirty="0"/>
              <a:t>Standard ML supports abstract data types. Standard ML is statically typed and checks whether or not the values of abstract data types are only accessed by the accompanying operations. </a:t>
            </a:r>
          </a:p>
          <a:p>
            <a:r>
              <a:rPr lang="en-US" altLang="ja-JP" sz="2800" dirty="0"/>
              <a:t>(Programs that access the values of abstract data types not by the accompanying operations become type error in compile time.)</a:t>
            </a:r>
          </a:p>
        </p:txBody>
      </p:sp>
    </p:spTree>
    <p:extLst>
      <p:ext uri="{BB962C8B-B14F-4D97-AF65-F5344CB8AC3E}">
        <p14:creationId xmlns:p14="http://schemas.microsoft.com/office/powerpoint/2010/main" val="1604362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B627BD-6119-C27C-BC1D-49A8C6100E8C}"/>
              </a:ext>
            </a:extLst>
          </p:cNvPr>
          <p:cNvSpPr>
            <a:spLocks noGrp="1"/>
          </p:cNvSpPr>
          <p:nvPr>
            <p:ph type="title"/>
          </p:nvPr>
        </p:nvSpPr>
        <p:spPr/>
        <p:txBody>
          <a:bodyPr/>
          <a:lstStyle/>
          <a:p>
            <a:r>
              <a:rPr lang="en-US" altLang="ja-JP" dirty="0"/>
              <a:t>Abstract data types (cont.)</a:t>
            </a:r>
            <a:endParaRPr kumimoji="1" lang="ja-JP" altLang="en-US"/>
          </a:p>
        </p:txBody>
      </p:sp>
      <p:sp>
        <p:nvSpPr>
          <p:cNvPr id="3" name="コンテンツ プレースホルダー 2">
            <a:extLst>
              <a:ext uri="{FF2B5EF4-FFF2-40B4-BE49-F238E27FC236}">
                <a16:creationId xmlns:a16="http://schemas.microsoft.com/office/drawing/2014/main" id="{E556B31A-C5E2-7DE4-FCCF-40AE96203FF7}"/>
              </a:ext>
            </a:extLst>
          </p:cNvPr>
          <p:cNvSpPr>
            <a:spLocks noGrp="1"/>
          </p:cNvSpPr>
          <p:nvPr>
            <p:ph idx="1"/>
          </p:nvPr>
        </p:nvSpPr>
        <p:spPr>
          <a:xfrm>
            <a:off x="1187624" y="2276872"/>
            <a:ext cx="6480720" cy="2764904"/>
          </a:xfrm>
          <a:ln>
            <a:solidFill>
              <a:schemeClr val="tx1"/>
            </a:solidFill>
          </a:ln>
        </p:spPr>
        <p:txBody>
          <a:bodyPr>
            <a:normAutofit/>
          </a:bodyPr>
          <a:lstStyle/>
          <a:p>
            <a:pPr marL="0" indent="0">
              <a:buNone/>
            </a:pPr>
            <a:r>
              <a:rPr lang="en" altLang="ja-JP" sz="2400" dirty="0" err="1"/>
              <a:t>abstype</a:t>
            </a:r>
            <a:r>
              <a:rPr lang="en" altLang="ja-JP" sz="2400" dirty="0"/>
              <a:t> complex = </a:t>
            </a:r>
            <a:r>
              <a:rPr lang="en" altLang="ja-JP" sz="2400" dirty="0">
                <a:highlight>
                  <a:srgbClr val="C0C0C0"/>
                </a:highlight>
              </a:rPr>
              <a:t>C of int * int</a:t>
            </a:r>
            <a:r>
              <a:rPr lang="en" altLang="ja-JP" sz="2400" dirty="0"/>
              <a:t> with </a:t>
            </a:r>
          </a:p>
          <a:p>
            <a:pPr marL="0" indent="0">
              <a:buNone/>
            </a:pPr>
            <a:r>
              <a:rPr lang="en" altLang="ja-JP" sz="2400" dirty="0"/>
              <a:t>    fun complex (</a:t>
            </a:r>
            <a:r>
              <a:rPr lang="en" altLang="ja-JP" sz="2400" dirty="0" err="1"/>
              <a:t>x,y</a:t>
            </a:r>
            <a:r>
              <a:rPr lang="en" altLang="ja-JP" sz="2400" dirty="0"/>
              <a:t>: int) = </a:t>
            </a:r>
            <a:r>
              <a:rPr lang="en" altLang="ja-JP" sz="2400" dirty="0">
                <a:highlight>
                  <a:srgbClr val="C0C0C0"/>
                </a:highlight>
              </a:rPr>
              <a:t>C (</a:t>
            </a:r>
            <a:r>
              <a:rPr lang="en" altLang="ja-JP" sz="2400" dirty="0" err="1">
                <a:highlight>
                  <a:srgbClr val="C0C0C0"/>
                </a:highlight>
              </a:rPr>
              <a:t>x,y</a:t>
            </a:r>
            <a:r>
              <a:rPr lang="en" altLang="ja-JP" sz="2400" dirty="0">
                <a:highlight>
                  <a:srgbClr val="C0C0C0"/>
                </a:highlight>
              </a:rPr>
              <a:t>) </a:t>
            </a:r>
          </a:p>
          <a:p>
            <a:pPr marL="0" indent="0">
              <a:buNone/>
            </a:pPr>
            <a:r>
              <a:rPr lang="en" altLang="ja-JP" sz="2400" dirty="0"/>
              <a:t>    fun </a:t>
            </a:r>
            <a:r>
              <a:rPr lang="en" altLang="ja-JP" sz="2400" dirty="0" err="1"/>
              <a:t>x_coord</a:t>
            </a:r>
            <a:r>
              <a:rPr lang="en" altLang="ja-JP" sz="2400" dirty="0"/>
              <a:t> </a:t>
            </a:r>
            <a:r>
              <a:rPr lang="en" altLang="ja-JP" sz="2400" dirty="0">
                <a:highlight>
                  <a:srgbClr val="C0C0C0"/>
                </a:highlight>
              </a:rPr>
              <a:t>(C(</a:t>
            </a:r>
            <a:r>
              <a:rPr lang="en" altLang="ja-JP" sz="2400" dirty="0" err="1">
                <a:highlight>
                  <a:srgbClr val="C0C0C0"/>
                </a:highlight>
              </a:rPr>
              <a:t>x,y</a:t>
            </a:r>
            <a:r>
              <a:rPr lang="en" altLang="ja-JP" sz="2400" dirty="0">
                <a:highlight>
                  <a:srgbClr val="C0C0C0"/>
                </a:highlight>
              </a:rPr>
              <a:t>)) = x </a:t>
            </a:r>
          </a:p>
          <a:p>
            <a:pPr marL="0" indent="0">
              <a:buNone/>
            </a:pPr>
            <a:r>
              <a:rPr lang="en" altLang="ja-JP" sz="2400" dirty="0"/>
              <a:t>    fun </a:t>
            </a:r>
            <a:r>
              <a:rPr lang="en" altLang="ja-JP" sz="2400" dirty="0" err="1"/>
              <a:t>y_coord</a:t>
            </a:r>
            <a:r>
              <a:rPr lang="en" altLang="ja-JP" sz="2400" dirty="0"/>
              <a:t> </a:t>
            </a:r>
            <a:r>
              <a:rPr lang="en" altLang="ja-JP" sz="2400" dirty="0">
                <a:highlight>
                  <a:srgbClr val="C0C0C0"/>
                </a:highlight>
              </a:rPr>
              <a:t>(C(</a:t>
            </a:r>
            <a:r>
              <a:rPr lang="en" altLang="ja-JP" sz="2400" dirty="0" err="1">
                <a:highlight>
                  <a:srgbClr val="C0C0C0"/>
                </a:highlight>
              </a:rPr>
              <a:t>x,y</a:t>
            </a:r>
            <a:r>
              <a:rPr lang="en" altLang="ja-JP" sz="2400" dirty="0">
                <a:highlight>
                  <a:srgbClr val="C0C0C0"/>
                </a:highlight>
              </a:rPr>
              <a:t>)) = y </a:t>
            </a:r>
          </a:p>
          <a:p>
            <a:pPr marL="0" indent="0">
              <a:buNone/>
            </a:pPr>
            <a:r>
              <a:rPr lang="en" altLang="ja-JP" sz="2400" dirty="0"/>
              <a:t>    fun add </a:t>
            </a:r>
            <a:r>
              <a:rPr lang="en" altLang="ja-JP" sz="2400" dirty="0">
                <a:highlight>
                  <a:srgbClr val="C0C0C0"/>
                </a:highlight>
              </a:rPr>
              <a:t>(C(x1,y1), C(x2,y2)) = C(x1+x2, y1+y2) </a:t>
            </a:r>
          </a:p>
          <a:p>
            <a:pPr marL="0" indent="0">
              <a:buNone/>
            </a:pPr>
            <a:r>
              <a:rPr lang="en" altLang="ja-JP" sz="2400" dirty="0"/>
              <a:t>end</a:t>
            </a:r>
            <a:endParaRPr kumimoji="1" lang="ja-JP" altLang="en-US" sz="2400"/>
          </a:p>
        </p:txBody>
      </p:sp>
      <p:sp>
        <p:nvSpPr>
          <p:cNvPr id="4" name="テキスト ボックス 3">
            <a:extLst>
              <a:ext uri="{FF2B5EF4-FFF2-40B4-BE49-F238E27FC236}">
                <a16:creationId xmlns:a16="http://schemas.microsoft.com/office/drawing/2014/main" id="{26DC211C-FFFE-FAD5-BAFA-9690A88757A7}"/>
              </a:ext>
            </a:extLst>
          </p:cNvPr>
          <p:cNvSpPr txBox="1"/>
          <p:nvPr/>
        </p:nvSpPr>
        <p:spPr>
          <a:xfrm>
            <a:off x="656590" y="1340768"/>
            <a:ext cx="8030210" cy="830997"/>
          </a:xfrm>
          <a:prstGeom prst="rect">
            <a:avLst/>
          </a:prstGeom>
          <a:noFill/>
        </p:spPr>
        <p:txBody>
          <a:bodyPr wrap="square" rtlCol="0">
            <a:spAutoFit/>
          </a:bodyPr>
          <a:lstStyle/>
          <a:p>
            <a:r>
              <a:rPr kumimoji="1" lang="en-US" altLang="ja-JP" sz="2400" dirty="0"/>
              <a:t>A Standard ML program defining an abstract data type for complex numbers:</a:t>
            </a:r>
            <a:endParaRPr kumimoji="1" lang="ja-JP" altLang="en-US" sz="2400"/>
          </a:p>
        </p:txBody>
      </p:sp>
      <p:sp>
        <p:nvSpPr>
          <p:cNvPr id="5" name="テキスト ボックス 4">
            <a:extLst>
              <a:ext uri="{FF2B5EF4-FFF2-40B4-BE49-F238E27FC236}">
                <a16:creationId xmlns:a16="http://schemas.microsoft.com/office/drawing/2014/main" id="{03A83EFC-36A9-0756-9E64-0E3B19053690}"/>
              </a:ext>
            </a:extLst>
          </p:cNvPr>
          <p:cNvSpPr txBox="1"/>
          <p:nvPr/>
        </p:nvSpPr>
        <p:spPr>
          <a:xfrm>
            <a:off x="337902" y="6121697"/>
            <a:ext cx="8468196" cy="461665"/>
          </a:xfrm>
          <a:prstGeom prst="rect">
            <a:avLst/>
          </a:prstGeom>
          <a:noFill/>
        </p:spPr>
        <p:txBody>
          <a:bodyPr wrap="square" rtlCol="0">
            <a:spAutoFit/>
          </a:bodyPr>
          <a:lstStyle/>
          <a:p>
            <a:r>
              <a:rPr kumimoji="1" lang="en-US" altLang="ja-JP" sz="2400" dirty="0"/>
              <a:t>A program containing this definition is put on my lecture web page.</a:t>
            </a:r>
          </a:p>
        </p:txBody>
      </p:sp>
      <p:sp>
        <p:nvSpPr>
          <p:cNvPr id="6" name="テキスト ボックス 5">
            <a:extLst>
              <a:ext uri="{FF2B5EF4-FFF2-40B4-BE49-F238E27FC236}">
                <a16:creationId xmlns:a16="http://schemas.microsoft.com/office/drawing/2014/main" id="{BF949F59-76BC-2BE0-2836-8598781A700D}"/>
              </a:ext>
            </a:extLst>
          </p:cNvPr>
          <p:cNvSpPr txBox="1"/>
          <p:nvPr/>
        </p:nvSpPr>
        <p:spPr>
          <a:xfrm>
            <a:off x="556895" y="5135233"/>
            <a:ext cx="8030210" cy="830997"/>
          </a:xfrm>
          <a:prstGeom prst="rect">
            <a:avLst/>
          </a:prstGeom>
          <a:noFill/>
        </p:spPr>
        <p:txBody>
          <a:bodyPr wrap="square" rtlCol="0">
            <a:spAutoFit/>
          </a:bodyPr>
          <a:lstStyle/>
          <a:p>
            <a:r>
              <a:rPr kumimoji="1" lang="en-US" altLang="ja-JP" sz="2400" dirty="0"/>
              <a:t>We can change the definition of the four functions without affecting the programs using this type.</a:t>
            </a:r>
          </a:p>
        </p:txBody>
      </p:sp>
    </p:spTree>
    <p:extLst>
      <p:ext uri="{BB962C8B-B14F-4D97-AF65-F5344CB8AC3E}">
        <p14:creationId xmlns:p14="http://schemas.microsoft.com/office/powerpoint/2010/main" val="744848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F4D4B6-8EFD-2E9C-58ED-F4AE4D9E3A5B}"/>
              </a:ext>
            </a:extLst>
          </p:cNvPr>
          <p:cNvSpPr>
            <a:spLocks noGrp="1"/>
          </p:cNvSpPr>
          <p:nvPr>
            <p:ph type="title"/>
          </p:nvPr>
        </p:nvSpPr>
        <p:spPr/>
        <p:txBody>
          <a:bodyPr/>
          <a:lstStyle/>
          <a:p>
            <a:r>
              <a:rPr kumimoji="1" lang="en-US" altLang="ja-JP" dirty="0"/>
              <a:t>Abstract data types (cont.)</a:t>
            </a:r>
            <a:endParaRPr kumimoji="1" lang="ja-JP" altLang="en-US"/>
          </a:p>
        </p:txBody>
      </p:sp>
      <p:sp>
        <p:nvSpPr>
          <p:cNvPr id="3" name="コンテンツ プレースホルダー 2">
            <a:extLst>
              <a:ext uri="{FF2B5EF4-FFF2-40B4-BE49-F238E27FC236}">
                <a16:creationId xmlns:a16="http://schemas.microsoft.com/office/drawing/2014/main" id="{455AD83E-7E60-69E1-035F-7614D7A90260}"/>
              </a:ext>
            </a:extLst>
          </p:cNvPr>
          <p:cNvSpPr>
            <a:spLocks noGrp="1"/>
          </p:cNvSpPr>
          <p:nvPr>
            <p:ph idx="1"/>
          </p:nvPr>
        </p:nvSpPr>
        <p:spPr/>
        <p:txBody>
          <a:bodyPr/>
          <a:lstStyle/>
          <a:p>
            <a:r>
              <a:rPr lang="en-US" altLang="ja-JP" sz="3200" dirty="0"/>
              <a:t>Comparison between abstract data types and modules</a:t>
            </a:r>
          </a:p>
          <a:p>
            <a:pPr lvl="1"/>
            <a:r>
              <a:rPr lang="en-US" altLang="ja-JP" dirty="0"/>
              <a:t>An abstract data type gives a type, while a module may group more than one data types (which may relate to each other).</a:t>
            </a:r>
          </a:p>
          <a:p>
            <a:endParaRPr kumimoji="1" lang="ja-JP" altLang="en-US"/>
          </a:p>
        </p:txBody>
      </p:sp>
    </p:spTree>
    <p:extLst>
      <p:ext uri="{BB962C8B-B14F-4D97-AF65-F5344CB8AC3E}">
        <p14:creationId xmlns:p14="http://schemas.microsoft.com/office/powerpoint/2010/main" val="1698563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36104"/>
          </a:xfrm>
        </p:spPr>
        <p:txBody>
          <a:bodyPr/>
          <a:lstStyle/>
          <a:p>
            <a:r>
              <a:rPr kumimoji="1" lang="en-US" altLang="ja-JP" dirty="0"/>
              <a:t>Classes in C++</a:t>
            </a:r>
            <a:endParaRPr kumimoji="1" lang="ja-JP" altLang="en-US" dirty="0"/>
          </a:p>
        </p:txBody>
      </p:sp>
      <p:sp>
        <p:nvSpPr>
          <p:cNvPr id="5" name="テキスト ボックス 4"/>
          <p:cNvSpPr txBox="1"/>
          <p:nvPr/>
        </p:nvSpPr>
        <p:spPr>
          <a:xfrm>
            <a:off x="755576" y="980728"/>
            <a:ext cx="7560840" cy="2246769"/>
          </a:xfrm>
          <a:prstGeom prst="rect">
            <a:avLst/>
          </a:prstGeom>
          <a:noFill/>
        </p:spPr>
        <p:txBody>
          <a:bodyPr wrap="square" rtlCol="0">
            <a:spAutoFit/>
          </a:bodyPr>
          <a:lstStyle/>
          <a:p>
            <a:r>
              <a:rPr kumimoji="1" lang="en-US" altLang="ja-JP" sz="2800" dirty="0"/>
              <a:t>Classes in C++</a:t>
            </a:r>
            <a:r>
              <a:rPr lang="ja-JP" altLang="en-US" sz="2800" dirty="0"/>
              <a:t> </a:t>
            </a:r>
            <a:r>
              <a:rPr lang="en-US" altLang="ja-JP" sz="2800" dirty="0"/>
              <a:t>are generalizations of records, which are called structures in C.</a:t>
            </a:r>
          </a:p>
          <a:p>
            <a:r>
              <a:rPr kumimoji="1" lang="en-US" altLang="ja-JP" sz="2800" dirty="0"/>
              <a:t>After declaring a class, we can use it as a type name, declare variables of the type, and generate an object of the type. </a:t>
            </a:r>
          </a:p>
        </p:txBody>
      </p:sp>
      <p:sp>
        <p:nvSpPr>
          <p:cNvPr id="6" name="テキスト ボックス 5"/>
          <p:cNvSpPr txBox="1"/>
          <p:nvPr/>
        </p:nvSpPr>
        <p:spPr>
          <a:xfrm>
            <a:off x="1024108" y="3212976"/>
            <a:ext cx="3691908" cy="3108543"/>
          </a:xfrm>
          <a:prstGeom prst="rect">
            <a:avLst/>
          </a:prstGeom>
          <a:noFill/>
          <a:ln>
            <a:solidFill>
              <a:schemeClr val="tx1"/>
            </a:solidFill>
          </a:ln>
        </p:spPr>
        <p:txBody>
          <a:bodyPr wrap="none" rtlCol="0">
            <a:spAutoFit/>
          </a:bodyPr>
          <a:lstStyle/>
          <a:p>
            <a:r>
              <a:rPr kumimoji="1" lang="en-US" altLang="ja-JP" sz="2800" dirty="0"/>
              <a:t>  </a:t>
            </a:r>
            <a:r>
              <a:rPr kumimoji="1" lang="en-US" altLang="ja-JP" sz="2800" u="sng" dirty="0" err="1"/>
              <a:t>struct</a:t>
            </a:r>
            <a:r>
              <a:rPr kumimoji="1" lang="en-US" altLang="ja-JP" sz="2800" dirty="0"/>
              <a:t> Stack {</a:t>
            </a:r>
          </a:p>
          <a:p>
            <a:r>
              <a:rPr lang="en-US" altLang="ja-JP" sz="2800" dirty="0"/>
              <a:t>      </a:t>
            </a:r>
            <a:r>
              <a:rPr lang="en-US" altLang="ja-JP" sz="2800" dirty="0" err="1"/>
              <a:t>int</a:t>
            </a:r>
            <a:r>
              <a:rPr lang="en-US" altLang="ja-JP" sz="2800" dirty="0"/>
              <a:t> top;</a:t>
            </a:r>
          </a:p>
          <a:p>
            <a:r>
              <a:rPr kumimoji="1" lang="en-US" altLang="ja-JP" sz="2800" dirty="0"/>
              <a:t>      char elements [101];</a:t>
            </a:r>
          </a:p>
          <a:p>
            <a:r>
              <a:rPr lang="en-US" altLang="ja-JP" sz="2800" dirty="0"/>
              <a:t>      char pop();</a:t>
            </a:r>
          </a:p>
          <a:p>
            <a:r>
              <a:rPr kumimoji="1" lang="en-US" altLang="ja-JP" sz="2800" dirty="0"/>
              <a:t>      void push (char);</a:t>
            </a:r>
          </a:p>
          <a:p>
            <a:r>
              <a:rPr lang="en-US" altLang="ja-JP" sz="2800" dirty="0"/>
              <a:t>               Stack();</a:t>
            </a:r>
          </a:p>
          <a:p>
            <a:r>
              <a:rPr kumimoji="1" lang="en-US" altLang="ja-JP" sz="2800" dirty="0"/>
              <a:t>  };</a:t>
            </a:r>
            <a:endParaRPr kumimoji="1" lang="ja-JP" altLang="en-US" sz="2800" dirty="0"/>
          </a:p>
        </p:txBody>
      </p:sp>
      <p:sp>
        <p:nvSpPr>
          <p:cNvPr id="7" name="テキスト ボックス 6"/>
          <p:cNvSpPr txBox="1"/>
          <p:nvPr/>
        </p:nvSpPr>
        <p:spPr>
          <a:xfrm>
            <a:off x="212805" y="3265820"/>
            <a:ext cx="822020" cy="523220"/>
          </a:xfrm>
          <a:prstGeom prst="rect">
            <a:avLst/>
          </a:prstGeom>
          <a:noFill/>
        </p:spPr>
        <p:txBody>
          <a:bodyPr wrap="none" rtlCol="0">
            <a:spAutoFit/>
          </a:bodyPr>
          <a:lstStyle/>
          <a:p>
            <a:r>
              <a:rPr lang="en-US" altLang="ja-JP" sz="2800" dirty="0"/>
              <a:t>(ex.)</a:t>
            </a:r>
            <a:endParaRPr kumimoji="1" lang="ja-JP" altLang="en-US" sz="2800" dirty="0"/>
          </a:p>
        </p:txBody>
      </p:sp>
      <p:sp>
        <p:nvSpPr>
          <p:cNvPr id="8" name="テキスト ボックス 7"/>
          <p:cNvSpPr txBox="1"/>
          <p:nvPr/>
        </p:nvSpPr>
        <p:spPr>
          <a:xfrm>
            <a:off x="5076056" y="2852936"/>
            <a:ext cx="3691908" cy="3539430"/>
          </a:xfrm>
          <a:prstGeom prst="rect">
            <a:avLst/>
          </a:prstGeom>
          <a:noFill/>
          <a:ln>
            <a:solidFill>
              <a:schemeClr val="tx1"/>
            </a:solidFill>
          </a:ln>
        </p:spPr>
        <p:txBody>
          <a:bodyPr wrap="none" rtlCol="0">
            <a:spAutoFit/>
          </a:bodyPr>
          <a:lstStyle/>
          <a:p>
            <a:r>
              <a:rPr kumimoji="1" lang="en-US" altLang="ja-JP" sz="2800" dirty="0"/>
              <a:t>  </a:t>
            </a:r>
            <a:r>
              <a:rPr kumimoji="1" lang="en-US" altLang="ja-JP" sz="2800" u="sng" dirty="0"/>
              <a:t>class</a:t>
            </a:r>
            <a:r>
              <a:rPr kumimoji="1" lang="en-US" altLang="ja-JP" sz="2800" dirty="0"/>
              <a:t> Stack {</a:t>
            </a:r>
          </a:p>
          <a:p>
            <a:r>
              <a:rPr lang="en-US" altLang="ja-JP" sz="2800" dirty="0"/>
              <a:t>  </a:t>
            </a:r>
            <a:r>
              <a:rPr lang="en-US" altLang="ja-JP" sz="2800" u="sng" dirty="0"/>
              <a:t>public:</a:t>
            </a:r>
            <a:endParaRPr kumimoji="1" lang="en-US" altLang="ja-JP" sz="2800" u="sng" dirty="0"/>
          </a:p>
          <a:p>
            <a:r>
              <a:rPr lang="en-US" altLang="ja-JP" sz="2800" dirty="0"/>
              <a:t>      </a:t>
            </a:r>
            <a:r>
              <a:rPr lang="en-US" altLang="ja-JP" sz="2800" dirty="0" err="1"/>
              <a:t>int</a:t>
            </a:r>
            <a:r>
              <a:rPr lang="en-US" altLang="ja-JP" sz="2800" dirty="0"/>
              <a:t> top;</a:t>
            </a:r>
          </a:p>
          <a:p>
            <a:r>
              <a:rPr kumimoji="1" lang="en-US" altLang="ja-JP" sz="2800" dirty="0"/>
              <a:t>      char elements [101];</a:t>
            </a:r>
          </a:p>
          <a:p>
            <a:r>
              <a:rPr lang="en-US" altLang="ja-JP" sz="2800" dirty="0"/>
              <a:t>      char pop();</a:t>
            </a:r>
          </a:p>
          <a:p>
            <a:r>
              <a:rPr kumimoji="1" lang="en-US" altLang="ja-JP" sz="2800" dirty="0"/>
              <a:t>      void push (char);</a:t>
            </a:r>
          </a:p>
          <a:p>
            <a:r>
              <a:rPr lang="en-US" altLang="ja-JP" sz="2800" dirty="0"/>
              <a:t>               Stack();</a:t>
            </a:r>
          </a:p>
          <a:p>
            <a:r>
              <a:rPr kumimoji="1" lang="en-US" altLang="ja-JP" sz="2800" dirty="0"/>
              <a:t>};</a:t>
            </a:r>
            <a:endParaRPr kumimoji="1" lang="ja-JP" altLang="en-US" sz="2800" dirty="0"/>
          </a:p>
        </p:txBody>
      </p:sp>
      <p:sp>
        <p:nvSpPr>
          <p:cNvPr id="9" name="正方形/長方形 8"/>
          <p:cNvSpPr/>
          <p:nvPr/>
        </p:nvSpPr>
        <p:spPr>
          <a:xfrm>
            <a:off x="683568" y="6396335"/>
            <a:ext cx="7848872" cy="461665"/>
          </a:xfrm>
          <a:prstGeom prst="rect">
            <a:avLst/>
          </a:prstGeom>
        </p:spPr>
        <p:txBody>
          <a:bodyPr wrap="square">
            <a:spAutoFit/>
          </a:bodyPr>
          <a:lstStyle/>
          <a:p>
            <a:r>
              <a:rPr lang="en-US" altLang="ja-JP" sz="2400" dirty="0"/>
              <a:t>(Cf.) C++ is designed by porting classes in </a:t>
            </a:r>
            <a:r>
              <a:rPr lang="en-US" altLang="ja-JP" sz="2400" dirty="0" err="1"/>
              <a:t>Simula</a:t>
            </a:r>
            <a:r>
              <a:rPr lang="en-US" altLang="ja-JP" sz="2400" dirty="0"/>
              <a:t> 67 to C. </a:t>
            </a:r>
            <a:endParaRPr lang="ja-JP" alt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a:t>Class declarations in C++</a:t>
            </a:r>
            <a:endParaRPr kumimoji="1" lang="ja-JP" altLang="en-US" dirty="0"/>
          </a:p>
        </p:txBody>
      </p:sp>
      <p:sp>
        <p:nvSpPr>
          <p:cNvPr id="4" name="テキスト ボックス 3"/>
          <p:cNvSpPr txBox="1"/>
          <p:nvPr/>
        </p:nvSpPr>
        <p:spPr>
          <a:xfrm>
            <a:off x="1547664" y="1628800"/>
            <a:ext cx="5623354" cy="3539431"/>
          </a:xfrm>
          <a:prstGeom prst="rect">
            <a:avLst/>
          </a:prstGeom>
          <a:noFill/>
        </p:spPr>
        <p:txBody>
          <a:bodyPr wrap="none" rtlCol="0">
            <a:spAutoFit/>
          </a:bodyPr>
          <a:lstStyle/>
          <a:p>
            <a:r>
              <a:rPr lang="en-US" altLang="ja-JP" sz="2800" dirty="0"/>
              <a:t>The declaration</a:t>
            </a:r>
          </a:p>
          <a:p>
            <a:r>
              <a:rPr lang="en-US" altLang="ja-JP" sz="2800" dirty="0"/>
              <a:t>    </a:t>
            </a:r>
            <a:r>
              <a:rPr lang="en-US" altLang="ja-JP" sz="2800" dirty="0" err="1"/>
              <a:t>struct</a:t>
            </a:r>
            <a:r>
              <a:rPr lang="en-US" altLang="ja-JP" sz="2800" dirty="0"/>
              <a:t> X { &lt;</a:t>
            </a:r>
            <a:r>
              <a:rPr lang="en-US" altLang="ja-JP" sz="2800" i="1" dirty="0"/>
              <a:t>declarations</a:t>
            </a:r>
            <a:r>
              <a:rPr lang="en-US" altLang="ja-JP" sz="2800" dirty="0"/>
              <a:t>&gt; };</a:t>
            </a:r>
          </a:p>
          <a:p>
            <a:r>
              <a:rPr lang="en-US" altLang="ja-JP" sz="2800" dirty="0"/>
              <a:t>is equivalent to the declaration</a:t>
            </a:r>
          </a:p>
          <a:p>
            <a:r>
              <a:rPr lang="en-US" altLang="ja-JP" sz="2800" dirty="0"/>
              <a:t>    class X { public : &lt;</a:t>
            </a:r>
            <a:r>
              <a:rPr lang="en-US" altLang="ja-JP" sz="2800" i="1" dirty="0"/>
              <a:t>declarations</a:t>
            </a:r>
            <a:r>
              <a:rPr lang="en-US" altLang="ja-JP" sz="2800" dirty="0"/>
              <a:t>&gt; }</a:t>
            </a:r>
          </a:p>
          <a:p>
            <a:r>
              <a:rPr lang="en-US" altLang="ja-JP" sz="2800" dirty="0"/>
              <a:t>and the declaration</a:t>
            </a:r>
            <a:endParaRPr kumimoji="1" lang="en-US" altLang="ja-JP" sz="2800" dirty="0"/>
          </a:p>
          <a:p>
            <a:r>
              <a:rPr lang="en-US" altLang="ja-JP" sz="2800" dirty="0"/>
              <a:t>    class X { &lt;</a:t>
            </a:r>
            <a:r>
              <a:rPr lang="en-US" altLang="ja-JP" sz="2800" i="1" dirty="0"/>
              <a:t>declarations</a:t>
            </a:r>
            <a:r>
              <a:rPr lang="en-US" altLang="ja-JP" sz="2800" dirty="0"/>
              <a:t>&gt; };</a:t>
            </a:r>
          </a:p>
          <a:p>
            <a:r>
              <a:rPr lang="en-US" altLang="ja-JP" sz="2800" dirty="0"/>
              <a:t>is equivalent to the declaration</a:t>
            </a:r>
            <a:endParaRPr kumimoji="1" lang="en-US" altLang="ja-JP" sz="2800" dirty="0"/>
          </a:p>
          <a:p>
            <a:r>
              <a:rPr lang="en-US" altLang="ja-JP" sz="2800" dirty="0"/>
              <a:t>    </a:t>
            </a:r>
            <a:r>
              <a:rPr lang="en-US" altLang="ja-JP" sz="2800" dirty="0" err="1"/>
              <a:t>struct</a:t>
            </a:r>
            <a:r>
              <a:rPr lang="en-US" altLang="ja-JP" sz="2800" dirty="0"/>
              <a:t> X { private : &lt;</a:t>
            </a:r>
            <a:r>
              <a:rPr lang="en-US" altLang="ja-JP" sz="2800" i="1" dirty="0"/>
              <a:t>declarations</a:t>
            </a:r>
            <a:r>
              <a:rPr lang="en-US" altLang="ja-JP" sz="2800" dirty="0"/>
              <a:t>&gt;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9552" y="274638"/>
            <a:ext cx="8136904" cy="778098"/>
          </a:xfrm>
        </p:spPr>
        <p:txBody>
          <a:bodyPr>
            <a:normAutofit/>
          </a:bodyPr>
          <a:lstStyle/>
          <a:p>
            <a:r>
              <a:rPr lang="en-US" altLang="ja-JP" dirty="0"/>
              <a:t>An example of class declaration</a:t>
            </a:r>
            <a:endParaRPr kumimoji="1" lang="ja-JP" altLang="en-US" dirty="0"/>
          </a:p>
        </p:txBody>
      </p:sp>
      <p:sp>
        <p:nvSpPr>
          <p:cNvPr id="4" name="テキスト ボックス 3"/>
          <p:cNvSpPr txBox="1"/>
          <p:nvPr/>
        </p:nvSpPr>
        <p:spPr>
          <a:xfrm>
            <a:off x="539552" y="1268760"/>
            <a:ext cx="8160567" cy="4832092"/>
          </a:xfrm>
          <a:prstGeom prst="rect">
            <a:avLst/>
          </a:prstGeom>
          <a:noFill/>
          <a:ln>
            <a:noFill/>
          </a:ln>
        </p:spPr>
        <p:txBody>
          <a:bodyPr wrap="none" rtlCol="0">
            <a:spAutoFit/>
          </a:bodyPr>
          <a:lstStyle/>
          <a:p>
            <a:r>
              <a:rPr kumimoji="1" lang="en-US" altLang="ja-JP" sz="2800" dirty="0"/>
              <a:t> class Stack {</a:t>
            </a:r>
          </a:p>
          <a:p>
            <a:r>
              <a:rPr kumimoji="1" lang="en-US" altLang="ja-JP" sz="2800" dirty="0"/>
              <a:t>     </a:t>
            </a:r>
            <a:r>
              <a:rPr kumimoji="1" lang="en-US" altLang="ja-JP" sz="2800" dirty="0" err="1"/>
              <a:t>int</a:t>
            </a:r>
            <a:r>
              <a:rPr kumimoji="1" lang="en-US" altLang="ja-JP" sz="2800" dirty="0"/>
              <a:t> top;</a:t>
            </a:r>
          </a:p>
          <a:p>
            <a:r>
              <a:rPr lang="en-US" altLang="ja-JP" sz="2800" dirty="0"/>
              <a:t>     </a:t>
            </a:r>
            <a:r>
              <a:rPr lang="en-US" altLang="ja-JP" sz="2800" dirty="0" err="1"/>
              <a:t>int</a:t>
            </a:r>
            <a:r>
              <a:rPr lang="en-US" altLang="ja-JP" sz="2800" dirty="0"/>
              <a:t> size;</a:t>
            </a:r>
          </a:p>
          <a:p>
            <a:r>
              <a:rPr lang="en-US" altLang="ja-JP" sz="2800" dirty="0"/>
              <a:t>     char *elements;</a:t>
            </a:r>
          </a:p>
          <a:p>
            <a:r>
              <a:rPr lang="en-US" altLang="ja-JP" sz="2800" dirty="0"/>
              <a:t> public: </a:t>
            </a:r>
          </a:p>
          <a:p>
            <a:r>
              <a:rPr lang="en-US" altLang="ja-JP" sz="2800" dirty="0"/>
              <a:t>             Stack (</a:t>
            </a:r>
            <a:r>
              <a:rPr lang="en-US" altLang="ja-JP" sz="2800" dirty="0" err="1"/>
              <a:t>int</a:t>
            </a:r>
            <a:r>
              <a:rPr lang="en-US" altLang="ja-JP" sz="2800" dirty="0"/>
              <a:t> n) {size=n;  </a:t>
            </a:r>
          </a:p>
          <a:p>
            <a:r>
              <a:rPr lang="en-US" altLang="ja-JP" sz="2800" dirty="0"/>
              <a:t>                                    elements = new char[size]; top=0;}</a:t>
            </a:r>
          </a:p>
          <a:p>
            <a:r>
              <a:rPr lang="en-US" altLang="ja-JP" sz="2800" dirty="0"/>
              <a:t>             ~Stack()        { delete elements; }</a:t>
            </a:r>
          </a:p>
          <a:p>
            <a:r>
              <a:rPr kumimoji="1" lang="en-US" altLang="ja-JP" sz="2800" dirty="0"/>
              <a:t>     void push (char</a:t>
            </a:r>
            <a:r>
              <a:rPr lang="ja-JP" altLang="en-US" sz="2800" dirty="0"/>
              <a:t> </a:t>
            </a:r>
            <a:r>
              <a:rPr lang="en-US" altLang="ja-JP" sz="2800" dirty="0"/>
              <a:t>a</a:t>
            </a:r>
            <a:r>
              <a:rPr kumimoji="1" lang="en-US" altLang="ja-JP" sz="2800" dirty="0"/>
              <a:t>) {top++; elements[top] = a;}</a:t>
            </a:r>
          </a:p>
          <a:p>
            <a:r>
              <a:rPr lang="en-US" altLang="ja-JP" sz="2800" dirty="0"/>
              <a:t>     char pop()               {top--; return elements[top+1];}</a:t>
            </a:r>
          </a:p>
          <a:p>
            <a:r>
              <a:rPr lang="en-US" altLang="ja-JP" sz="2800"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1143000"/>
          </a:xfrm>
        </p:spPr>
        <p:txBody>
          <a:bodyPr>
            <a:normAutofit/>
          </a:bodyPr>
          <a:lstStyle/>
          <a:p>
            <a:r>
              <a:rPr lang="en-US" altLang="ja-JP" dirty="0"/>
              <a:t>Generation and deletion of objects</a:t>
            </a:r>
            <a:endParaRPr kumimoji="1" lang="ja-JP" altLang="en-US" dirty="0"/>
          </a:p>
        </p:txBody>
      </p:sp>
      <p:sp>
        <p:nvSpPr>
          <p:cNvPr id="4" name="テキスト ボックス 3"/>
          <p:cNvSpPr txBox="1"/>
          <p:nvPr/>
        </p:nvSpPr>
        <p:spPr>
          <a:xfrm>
            <a:off x="539552" y="1119509"/>
            <a:ext cx="8100392" cy="5693866"/>
          </a:xfrm>
          <a:prstGeom prst="rect">
            <a:avLst/>
          </a:prstGeom>
          <a:noFill/>
        </p:spPr>
        <p:txBody>
          <a:bodyPr wrap="square" rtlCol="0">
            <a:spAutoFit/>
          </a:bodyPr>
          <a:lstStyle/>
          <a:p>
            <a:r>
              <a:rPr kumimoji="1" lang="en-US" altLang="ja-JP" sz="2800" dirty="0"/>
              <a:t>In C++ objects are generated by </a:t>
            </a:r>
            <a:r>
              <a:rPr lang="en-US" altLang="ja-JP" sz="2800" b="1" dirty="0"/>
              <a:t>new</a:t>
            </a:r>
            <a:r>
              <a:rPr lang="en-US" altLang="ja-JP" sz="2800" dirty="0"/>
              <a:t> on the heap and deleted by </a:t>
            </a:r>
            <a:r>
              <a:rPr lang="en-US" altLang="ja-JP" sz="2800" b="1" dirty="0"/>
              <a:t>delete</a:t>
            </a:r>
            <a:r>
              <a:rPr lang="en-US" altLang="ja-JP" sz="2800" dirty="0"/>
              <a:t>. For any type </a:t>
            </a:r>
            <a:r>
              <a:rPr lang="en-US" altLang="ja-JP" sz="2800" i="1" dirty="0"/>
              <a:t>T</a:t>
            </a:r>
            <a:r>
              <a:rPr lang="en-US" altLang="ja-JP" sz="2800" dirty="0"/>
              <a:t>, the expression</a:t>
            </a:r>
          </a:p>
          <a:p>
            <a:r>
              <a:rPr kumimoji="1" lang="en-US" altLang="ja-JP" sz="2800" b="1" dirty="0"/>
              <a:t>      new</a:t>
            </a:r>
            <a:r>
              <a:rPr kumimoji="1" lang="en-US" altLang="ja-JP" sz="2800" dirty="0"/>
              <a:t> </a:t>
            </a:r>
            <a:r>
              <a:rPr kumimoji="1" lang="en-US" altLang="ja-JP" sz="2800" i="1" dirty="0"/>
              <a:t>T</a:t>
            </a:r>
          </a:p>
          <a:p>
            <a:r>
              <a:rPr lang="en-US" altLang="ja-JP" sz="2800" dirty="0"/>
              <a:t>generates an object of type </a:t>
            </a:r>
            <a:r>
              <a:rPr lang="en-US" altLang="ja-JP" sz="2800" i="1" dirty="0"/>
              <a:t>T</a:t>
            </a:r>
            <a:r>
              <a:rPr lang="en-US" altLang="ja-JP" sz="2800" dirty="0"/>
              <a:t> and the value of the expression is the pointer to the generated object.</a:t>
            </a:r>
          </a:p>
          <a:p>
            <a:r>
              <a:rPr kumimoji="1" lang="en-US" altLang="ja-JP" sz="2800" dirty="0"/>
              <a:t>      </a:t>
            </a:r>
            <a:r>
              <a:rPr kumimoji="1" lang="en-US" altLang="ja-JP" sz="2800" b="1" dirty="0"/>
              <a:t>delete</a:t>
            </a:r>
            <a:r>
              <a:rPr kumimoji="1" lang="en-US" altLang="ja-JP" sz="2800" dirty="0"/>
              <a:t> p</a:t>
            </a:r>
          </a:p>
          <a:p>
            <a:r>
              <a:rPr lang="en-US" altLang="ja-JP" sz="2800" dirty="0"/>
              <a:t>deletes the object pointed by p.</a:t>
            </a:r>
          </a:p>
          <a:p>
            <a:endParaRPr lang="en-US" altLang="ja-JP" sz="2800" dirty="0"/>
          </a:p>
          <a:p>
            <a:r>
              <a:rPr lang="en-US" altLang="ja-JP" sz="2800" dirty="0"/>
              <a:t>Objects can be generated on the stack as well by local variable declarations. In this case, objects are deleted automatically when the control reaches at the end of the block where the variables are declared.</a:t>
            </a:r>
          </a:p>
          <a:p>
            <a:r>
              <a:rPr lang="en-US" altLang="ja-JP" sz="2800" dirty="0"/>
              <a:t>See the programs on the lecture web page.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3752"/>
            <a:ext cx="8229600" cy="1143000"/>
          </a:xfrm>
        </p:spPr>
        <p:txBody>
          <a:bodyPr/>
          <a:lstStyle/>
          <a:p>
            <a:r>
              <a:rPr kumimoji="1" lang="en-US" altLang="ja-JP" dirty="0"/>
              <a:t>C++ templates: </a:t>
            </a:r>
            <a:r>
              <a:rPr lang="en-US" altLang="ja-JP" dirty="0"/>
              <a:t>a</a:t>
            </a:r>
            <a:r>
              <a:rPr kumimoji="1" lang="en-US" altLang="ja-JP" dirty="0"/>
              <a:t>n example</a:t>
            </a:r>
            <a:endParaRPr kumimoji="1" lang="ja-JP" altLang="en-US" dirty="0"/>
          </a:p>
        </p:txBody>
      </p:sp>
      <p:sp>
        <p:nvSpPr>
          <p:cNvPr id="4" name="テキスト ボックス 3"/>
          <p:cNvSpPr txBox="1"/>
          <p:nvPr/>
        </p:nvSpPr>
        <p:spPr>
          <a:xfrm>
            <a:off x="791478" y="1052736"/>
            <a:ext cx="7561044" cy="3785652"/>
          </a:xfrm>
          <a:prstGeom prst="rect">
            <a:avLst/>
          </a:prstGeom>
          <a:noFill/>
          <a:ln>
            <a:solidFill>
              <a:schemeClr val="tx1"/>
            </a:solidFill>
          </a:ln>
        </p:spPr>
        <p:txBody>
          <a:bodyPr wrap="none" rtlCol="0">
            <a:spAutoFit/>
          </a:bodyPr>
          <a:lstStyle/>
          <a:p>
            <a:r>
              <a:rPr kumimoji="1" lang="en-US" altLang="ja-JP" sz="2400" dirty="0"/>
              <a:t> template &lt;class </a:t>
            </a:r>
            <a:r>
              <a:rPr kumimoji="1" lang="en-US" altLang="ja-JP" sz="2400" dirty="0">
                <a:solidFill>
                  <a:srgbClr val="FF0000"/>
                </a:solidFill>
              </a:rPr>
              <a:t>T</a:t>
            </a:r>
            <a:r>
              <a:rPr kumimoji="1" lang="en-US" altLang="ja-JP" sz="2400" dirty="0"/>
              <a:t>&gt; class Stack {</a:t>
            </a:r>
          </a:p>
          <a:p>
            <a:r>
              <a:rPr lang="en-US" altLang="ja-JP" sz="2400" dirty="0"/>
              <a:t>     </a:t>
            </a:r>
            <a:r>
              <a:rPr lang="en-US" altLang="ja-JP" sz="2400" dirty="0" err="1"/>
              <a:t>int</a:t>
            </a:r>
            <a:r>
              <a:rPr lang="en-US" altLang="ja-JP" sz="2400" dirty="0"/>
              <a:t>   top;</a:t>
            </a:r>
          </a:p>
          <a:p>
            <a:r>
              <a:rPr kumimoji="1" lang="en-US" altLang="ja-JP" sz="2400" dirty="0"/>
              <a:t>     </a:t>
            </a:r>
            <a:r>
              <a:rPr kumimoji="1" lang="en-US" altLang="ja-JP" sz="2400" dirty="0" err="1"/>
              <a:t>int</a:t>
            </a:r>
            <a:r>
              <a:rPr kumimoji="1" lang="en-US" altLang="ja-JP" sz="2400" dirty="0"/>
              <a:t>   size;</a:t>
            </a:r>
          </a:p>
          <a:p>
            <a:r>
              <a:rPr lang="en-US" altLang="ja-JP" sz="2400" dirty="0"/>
              <a:t>     </a:t>
            </a:r>
            <a:r>
              <a:rPr lang="en-US" altLang="ja-JP" sz="2400" dirty="0">
                <a:solidFill>
                  <a:srgbClr val="FF0000"/>
                </a:solidFill>
              </a:rPr>
              <a:t>T</a:t>
            </a:r>
            <a:r>
              <a:rPr lang="en-US" altLang="ja-JP" sz="2400" dirty="0"/>
              <a:t> *  elements;</a:t>
            </a:r>
          </a:p>
          <a:p>
            <a:r>
              <a:rPr lang="en-US" altLang="ja-JP" sz="2400" dirty="0"/>
              <a:t> public:</a:t>
            </a:r>
          </a:p>
          <a:p>
            <a:r>
              <a:rPr lang="en-US" altLang="ja-JP" sz="2400" dirty="0"/>
              <a:t>             Stack (</a:t>
            </a:r>
            <a:r>
              <a:rPr lang="en-US" altLang="ja-JP" sz="2400" dirty="0" err="1"/>
              <a:t>int</a:t>
            </a:r>
            <a:r>
              <a:rPr lang="en-US" altLang="ja-JP" sz="2400" dirty="0"/>
              <a:t> n) {size=n; elements = new </a:t>
            </a:r>
            <a:r>
              <a:rPr lang="en-US" altLang="ja-JP" sz="2400" dirty="0">
                <a:solidFill>
                  <a:srgbClr val="FF0000"/>
                </a:solidFill>
              </a:rPr>
              <a:t>T</a:t>
            </a:r>
            <a:r>
              <a:rPr lang="en-US" altLang="ja-JP" sz="2400" dirty="0"/>
              <a:t>[size]; top=0;}</a:t>
            </a:r>
          </a:p>
          <a:p>
            <a:r>
              <a:rPr lang="en-US" altLang="ja-JP" sz="2400" dirty="0"/>
              <a:t>             ~Stack()        { delete elements; }</a:t>
            </a:r>
          </a:p>
          <a:p>
            <a:r>
              <a:rPr lang="en-US" altLang="ja-JP" sz="2400" dirty="0"/>
              <a:t>     void push (</a:t>
            </a:r>
            <a:r>
              <a:rPr lang="en-US" altLang="ja-JP" sz="2400" dirty="0">
                <a:solidFill>
                  <a:srgbClr val="FF0000"/>
                </a:solidFill>
              </a:rPr>
              <a:t>T</a:t>
            </a:r>
            <a:r>
              <a:rPr lang="en-US" altLang="ja-JP" sz="2400" dirty="0"/>
              <a:t> a)    { top++; elements[top]=a; }</a:t>
            </a:r>
          </a:p>
          <a:p>
            <a:r>
              <a:rPr lang="en-US" altLang="ja-JP" sz="2400" dirty="0"/>
              <a:t>     </a:t>
            </a:r>
            <a:r>
              <a:rPr lang="en-US" altLang="ja-JP" sz="2400" dirty="0">
                <a:solidFill>
                  <a:srgbClr val="FF0000"/>
                </a:solidFill>
              </a:rPr>
              <a:t>T</a:t>
            </a:r>
            <a:r>
              <a:rPr lang="en-US" altLang="ja-JP" sz="2400" dirty="0"/>
              <a:t>      pop()            { top--; return elements[top+1]; }</a:t>
            </a:r>
          </a:p>
          <a:p>
            <a:r>
              <a:rPr lang="en-US" altLang="ja-JP" sz="2400" dirty="0"/>
              <a:t> };</a:t>
            </a:r>
          </a:p>
        </p:txBody>
      </p:sp>
      <p:sp>
        <p:nvSpPr>
          <p:cNvPr id="5" name="テキスト ボックス 4"/>
          <p:cNvSpPr txBox="1"/>
          <p:nvPr/>
        </p:nvSpPr>
        <p:spPr>
          <a:xfrm>
            <a:off x="485800" y="4896529"/>
            <a:ext cx="8172400" cy="1938992"/>
          </a:xfrm>
          <a:prstGeom prst="rect">
            <a:avLst/>
          </a:prstGeom>
          <a:noFill/>
        </p:spPr>
        <p:txBody>
          <a:bodyPr wrap="square" rtlCol="0">
            <a:spAutoFit/>
          </a:bodyPr>
          <a:lstStyle/>
          <a:p>
            <a:r>
              <a:rPr lang="en-US" altLang="ja-JP" sz="2400" dirty="0"/>
              <a:t>T is replaced with some type like Stack &lt;</a:t>
            </a:r>
            <a:r>
              <a:rPr lang="en-US" altLang="ja-JP" sz="2400" dirty="0">
                <a:solidFill>
                  <a:srgbClr val="FF0000"/>
                </a:solidFill>
              </a:rPr>
              <a:t>int</a:t>
            </a:r>
            <a:r>
              <a:rPr lang="en-US" altLang="ja-JP" sz="2400" dirty="0"/>
              <a:t>&gt;. The expression</a:t>
            </a:r>
            <a:r>
              <a:rPr kumimoji="1" lang="en-US" altLang="ja-JP" sz="2400" dirty="0"/>
              <a:t> </a:t>
            </a:r>
            <a:r>
              <a:rPr kumimoji="1" lang="en-US" altLang="ja-JP" sz="2400" b="1" dirty="0"/>
              <a:t>new</a:t>
            </a:r>
            <a:r>
              <a:rPr kumimoji="1" lang="en-US" altLang="ja-JP" sz="2400" dirty="0"/>
              <a:t> Stack&lt;</a:t>
            </a:r>
            <a:r>
              <a:rPr kumimoji="1" lang="en-US" altLang="ja-JP" sz="2400" dirty="0">
                <a:solidFill>
                  <a:srgbClr val="FF0000"/>
                </a:solidFill>
              </a:rPr>
              <a:t>int</a:t>
            </a:r>
            <a:r>
              <a:rPr lang="en-US" altLang="ja-JP" sz="2400" dirty="0"/>
              <a:t>&gt;</a:t>
            </a:r>
            <a:r>
              <a:rPr kumimoji="1" lang="en-US" altLang="ja-JP" sz="2400" dirty="0"/>
              <a:t> (99) generates </a:t>
            </a:r>
            <a:r>
              <a:rPr lang="en-US" altLang="ja-JP" sz="2400" dirty="0"/>
              <a:t>a Stack object whose elements are of type int.</a:t>
            </a:r>
          </a:p>
          <a:p>
            <a:r>
              <a:rPr kumimoji="1" lang="en-US" altLang="ja-JP" sz="2400" dirty="0"/>
              <a:t>C++ template is compiled to fast code, whereas code is duplicated for each type instantiation.</a:t>
            </a:r>
            <a:endParaRPr kumimoji="1" lang="ja-JP" alt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Object-oriented languages</a:t>
            </a:r>
            <a:endParaRPr kumimoji="1" lang="ja-JP" altLang="en-US" dirty="0"/>
          </a:p>
        </p:txBody>
      </p:sp>
      <p:sp>
        <p:nvSpPr>
          <p:cNvPr id="4" name="テキスト ボックス 3"/>
          <p:cNvSpPr txBox="1"/>
          <p:nvPr/>
        </p:nvSpPr>
        <p:spPr>
          <a:xfrm>
            <a:off x="323528" y="1412776"/>
            <a:ext cx="8208912" cy="5262980"/>
          </a:xfrm>
          <a:prstGeom prst="rect">
            <a:avLst/>
          </a:prstGeom>
          <a:noFill/>
        </p:spPr>
        <p:txBody>
          <a:bodyPr wrap="square" rtlCol="0">
            <a:spAutoFit/>
          </a:bodyPr>
          <a:lstStyle/>
          <a:p>
            <a:r>
              <a:rPr kumimoji="1" lang="en-US" altLang="ja-JP" sz="2800" dirty="0"/>
              <a:t>Objec</a:t>
            </a:r>
            <a:r>
              <a:rPr lang="en-US" altLang="ja-JP" sz="2800" dirty="0"/>
              <a:t>t-</a:t>
            </a:r>
            <a:r>
              <a:rPr kumimoji="1" lang="en-US" altLang="ja-JP" sz="2800" dirty="0"/>
              <a:t>oriented languages were invented to describe some simulations. Objects are elements in simulations. </a:t>
            </a:r>
          </a:p>
          <a:p>
            <a:endParaRPr lang="en-US" altLang="ja-JP" sz="2800" dirty="0"/>
          </a:p>
          <a:p>
            <a:pPr marL="0" lvl="1"/>
            <a:r>
              <a:rPr kumimoji="1" lang="en-US" altLang="ja-JP" sz="2800" dirty="0"/>
              <a:t>(ex.) </a:t>
            </a:r>
            <a:r>
              <a:rPr kumimoji="1" lang="en-US" altLang="ja-JP" sz="2800" dirty="0" err="1"/>
              <a:t>Simula</a:t>
            </a:r>
            <a:r>
              <a:rPr kumimoji="1" lang="ja-JP" altLang="en-US" sz="2800" dirty="0"/>
              <a:t>（</a:t>
            </a:r>
            <a:r>
              <a:rPr kumimoji="1" lang="en-US" altLang="ja-JP" sz="2800" u="sng" dirty="0"/>
              <a:t>Simu</a:t>
            </a:r>
            <a:r>
              <a:rPr kumimoji="1" lang="en-US" altLang="ja-JP" sz="2800" dirty="0"/>
              <a:t>lation </a:t>
            </a:r>
            <a:r>
              <a:rPr kumimoji="1" lang="en-US" altLang="ja-JP" sz="2800" u="sng" dirty="0"/>
              <a:t>la</a:t>
            </a:r>
            <a:r>
              <a:rPr kumimoji="1" lang="en-US" altLang="ja-JP" sz="2800" dirty="0"/>
              <a:t>nguage, 1967</a:t>
            </a:r>
            <a:r>
              <a:rPr kumimoji="1" lang="ja-JP" altLang="en-US" sz="2800" dirty="0"/>
              <a:t>）</a:t>
            </a:r>
            <a:endParaRPr lang="en-US" altLang="ja-JP" sz="2800" dirty="0"/>
          </a:p>
          <a:p>
            <a:pPr marL="457200" lvl="2">
              <a:buFont typeface="Arial" pitchFamily="34" charset="0"/>
              <a:buChar char="•"/>
            </a:pPr>
            <a:r>
              <a:rPr lang="en-US" altLang="ja-JP" sz="2800" dirty="0"/>
              <a:t>     It was developed by </a:t>
            </a:r>
            <a:r>
              <a:rPr lang="de-DE" altLang="ja-JP" sz="2800" dirty="0"/>
              <a:t>Ole-Johan Dahl</a:t>
            </a:r>
            <a:r>
              <a:rPr lang="en-US" altLang="ja-JP" sz="2800" dirty="0"/>
              <a:t>, </a:t>
            </a:r>
            <a:r>
              <a:rPr lang="de-DE" altLang="ja-JP" sz="2800" dirty="0"/>
              <a:t>Kristen Nygaard</a:t>
            </a:r>
            <a:r>
              <a:rPr lang="en-US" altLang="ja-JP" sz="2800" dirty="0"/>
              <a:t>.</a:t>
            </a:r>
            <a:endParaRPr kumimoji="1" lang="en-US" altLang="ja-JP" sz="2800" dirty="0"/>
          </a:p>
          <a:p>
            <a:pPr marL="971550" lvl="1" indent="-514350">
              <a:buFont typeface="Arial" pitchFamily="34" charset="0"/>
              <a:buChar char="•"/>
            </a:pPr>
            <a:r>
              <a:rPr lang="en-US" altLang="ja-JP" sz="2800" dirty="0"/>
              <a:t>It is the first object-oriented language, although the term “object-oriented” were not used at the time.</a:t>
            </a:r>
          </a:p>
          <a:p>
            <a:pPr marL="971550" lvl="1" indent="-514350">
              <a:buFont typeface="Arial" pitchFamily="34" charset="0"/>
              <a:buChar char="•"/>
            </a:pPr>
            <a:r>
              <a:rPr lang="en-US" altLang="ja-JP" sz="2800" dirty="0"/>
              <a:t>It was designed as an extension of ALGOL.</a:t>
            </a:r>
          </a:p>
          <a:p>
            <a:pPr marL="971550" lvl="1" indent="-514350">
              <a:buFont typeface="Arial" pitchFamily="34" charset="0"/>
              <a:buChar char="•"/>
            </a:pPr>
            <a:r>
              <a:rPr kumimoji="1" lang="en-US" altLang="ja-JP" sz="2800" dirty="0"/>
              <a:t>Description of airport system was an important example.</a:t>
            </a:r>
            <a:endParaRPr kumimoji="1" lang="ja-JP" alt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Object-oriented languages</a:t>
            </a:r>
            <a:endParaRPr kumimoji="1" lang="ja-JP" altLang="en-US" dirty="0"/>
          </a:p>
        </p:txBody>
      </p:sp>
      <p:sp>
        <p:nvSpPr>
          <p:cNvPr id="4" name="テキスト ボックス 3"/>
          <p:cNvSpPr txBox="1"/>
          <p:nvPr/>
        </p:nvSpPr>
        <p:spPr>
          <a:xfrm>
            <a:off x="755576" y="1268760"/>
            <a:ext cx="7452320" cy="954107"/>
          </a:xfrm>
          <a:prstGeom prst="rect">
            <a:avLst/>
          </a:prstGeom>
          <a:noFill/>
        </p:spPr>
        <p:txBody>
          <a:bodyPr wrap="square" rtlCol="0">
            <a:spAutoFit/>
          </a:bodyPr>
          <a:lstStyle/>
          <a:p>
            <a:r>
              <a:rPr kumimoji="1" lang="en-US" altLang="ja-JP" sz="2800" dirty="0"/>
              <a:t>Examples of objects in </a:t>
            </a:r>
            <a:r>
              <a:rPr lang="en-US" altLang="ja-JP" sz="2800" dirty="0"/>
              <a:t>airports</a:t>
            </a:r>
            <a:r>
              <a:rPr kumimoji="1" lang="en-US" altLang="ja-JP" sz="2800" dirty="0"/>
              <a:t>: customers, counters, queues, tickets, etc. </a:t>
            </a:r>
            <a:r>
              <a:rPr lang="en-US" altLang="ja-JP" sz="2800" dirty="0"/>
              <a:t> </a:t>
            </a:r>
            <a:endParaRPr kumimoji="1" lang="ja-JP" altLang="en-US" sz="2800" dirty="0"/>
          </a:p>
        </p:txBody>
      </p:sp>
      <p:sp>
        <p:nvSpPr>
          <p:cNvPr id="5" name="テキスト ボックス 4"/>
          <p:cNvSpPr txBox="1"/>
          <p:nvPr/>
        </p:nvSpPr>
        <p:spPr>
          <a:xfrm>
            <a:off x="683568" y="2625874"/>
            <a:ext cx="7848872" cy="3539431"/>
          </a:xfrm>
          <a:prstGeom prst="rect">
            <a:avLst/>
          </a:prstGeom>
          <a:noFill/>
        </p:spPr>
        <p:txBody>
          <a:bodyPr wrap="square" rtlCol="0">
            <a:spAutoFit/>
          </a:bodyPr>
          <a:lstStyle/>
          <a:p>
            <a:r>
              <a:rPr lang="en-US" altLang="ja-JP" sz="2800" dirty="0"/>
              <a:t>(external view)</a:t>
            </a:r>
          </a:p>
          <a:p>
            <a:r>
              <a:rPr kumimoji="1" lang="en-US" altLang="ja-JP" sz="2800" dirty="0"/>
              <a:t>Computations proceed by passing messages between objects.</a:t>
            </a:r>
          </a:p>
          <a:p>
            <a:endParaRPr lang="en-US" altLang="ja-JP" sz="2800" dirty="0"/>
          </a:p>
          <a:p>
            <a:r>
              <a:rPr lang="en-US" altLang="ja-JP" sz="2800" dirty="0"/>
              <a:t>(internal view) </a:t>
            </a:r>
          </a:p>
          <a:p>
            <a:r>
              <a:rPr lang="en-US" altLang="ja-JP" sz="2800" dirty="0"/>
              <a:t>When receiving a message, a corresponding function is executed. The function is referred to as a </a:t>
            </a:r>
            <a:r>
              <a:rPr lang="en-US" altLang="ja-JP" sz="2800" i="1" dirty="0"/>
              <a:t>method</a:t>
            </a:r>
            <a:r>
              <a:rPr lang="en-US" altLang="ja-JP" sz="2800" dirty="0"/>
              <a:t> or a </a:t>
            </a:r>
            <a:r>
              <a:rPr lang="en-US" altLang="ja-JP" sz="2800" i="1" dirty="0"/>
              <a:t>member function</a:t>
            </a:r>
            <a:r>
              <a:rPr lang="en-US" altLang="ja-JP" sz="2800" dirty="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Hierarchy of classes</a:t>
            </a:r>
            <a:endParaRPr kumimoji="1" lang="ja-JP" altLang="en-US" dirty="0"/>
          </a:p>
        </p:txBody>
      </p:sp>
      <p:sp>
        <p:nvSpPr>
          <p:cNvPr id="5" name="テキスト ボックス 4"/>
          <p:cNvSpPr txBox="1"/>
          <p:nvPr/>
        </p:nvSpPr>
        <p:spPr>
          <a:xfrm>
            <a:off x="3491880" y="1412776"/>
            <a:ext cx="1077539" cy="523220"/>
          </a:xfrm>
          <a:prstGeom prst="rect">
            <a:avLst/>
          </a:prstGeom>
          <a:noFill/>
        </p:spPr>
        <p:txBody>
          <a:bodyPr wrap="none" rtlCol="0">
            <a:spAutoFit/>
          </a:bodyPr>
          <a:lstStyle/>
          <a:p>
            <a:r>
              <a:rPr kumimoji="1" lang="en-US" altLang="ja-JP" sz="2800" dirty="0"/>
              <a:t>Shape</a:t>
            </a:r>
            <a:endParaRPr kumimoji="1" lang="ja-JP" altLang="en-US" sz="2800" dirty="0"/>
          </a:p>
        </p:txBody>
      </p:sp>
      <p:cxnSp>
        <p:nvCxnSpPr>
          <p:cNvPr id="11" name="直線コネクタ 10"/>
          <p:cNvCxnSpPr/>
          <p:nvPr/>
        </p:nvCxnSpPr>
        <p:spPr>
          <a:xfrm rot="10800000" flipV="1">
            <a:off x="2267744" y="2060848"/>
            <a:ext cx="1152128" cy="5760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1547664" y="2708920"/>
            <a:ext cx="717889" cy="523220"/>
          </a:xfrm>
          <a:prstGeom prst="rect">
            <a:avLst/>
          </a:prstGeom>
          <a:noFill/>
        </p:spPr>
        <p:txBody>
          <a:bodyPr wrap="none" rtlCol="0">
            <a:spAutoFit/>
          </a:bodyPr>
          <a:lstStyle/>
          <a:p>
            <a:r>
              <a:rPr kumimoji="1" lang="en-US" altLang="ja-JP" sz="2800" dirty="0"/>
              <a:t>Box</a:t>
            </a:r>
            <a:endParaRPr kumimoji="1" lang="ja-JP" altLang="en-US" sz="2800" dirty="0"/>
          </a:p>
        </p:txBody>
      </p:sp>
      <p:sp>
        <p:nvSpPr>
          <p:cNvPr id="14" name="テキスト ボックス 13"/>
          <p:cNvSpPr txBox="1"/>
          <p:nvPr/>
        </p:nvSpPr>
        <p:spPr>
          <a:xfrm>
            <a:off x="3203848" y="2708920"/>
            <a:ext cx="1111073" cy="523220"/>
          </a:xfrm>
          <a:prstGeom prst="rect">
            <a:avLst/>
          </a:prstGeom>
          <a:noFill/>
        </p:spPr>
        <p:txBody>
          <a:bodyPr wrap="none" rtlCol="0">
            <a:spAutoFit/>
          </a:bodyPr>
          <a:lstStyle/>
          <a:p>
            <a:r>
              <a:rPr kumimoji="1" lang="en-US" altLang="ja-JP" sz="2800" dirty="0"/>
              <a:t>Ellipse</a:t>
            </a:r>
            <a:endParaRPr kumimoji="1" lang="ja-JP" altLang="en-US" sz="2800" dirty="0"/>
          </a:p>
        </p:txBody>
      </p:sp>
      <p:sp>
        <p:nvSpPr>
          <p:cNvPr id="15" name="テキスト ボックス 14"/>
          <p:cNvSpPr txBox="1"/>
          <p:nvPr/>
        </p:nvSpPr>
        <p:spPr>
          <a:xfrm>
            <a:off x="3203848" y="3717032"/>
            <a:ext cx="988925" cy="523220"/>
          </a:xfrm>
          <a:prstGeom prst="rect">
            <a:avLst/>
          </a:prstGeom>
          <a:noFill/>
        </p:spPr>
        <p:txBody>
          <a:bodyPr wrap="none" rtlCol="0">
            <a:spAutoFit/>
          </a:bodyPr>
          <a:lstStyle/>
          <a:p>
            <a:r>
              <a:rPr kumimoji="1" lang="en-US" altLang="ja-JP" sz="2800" dirty="0"/>
              <a:t>Circle</a:t>
            </a:r>
            <a:endParaRPr kumimoji="1" lang="ja-JP" altLang="en-US" sz="2800" dirty="0"/>
          </a:p>
        </p:txBody>
      </p:sp>
      <p:sp>
        <p:nvSpPr>
          <p:cNvPr id="16" name="テキスト ボックス 15"/>
          <p:cNvSpPr txBox="1"/>
          <p:nvPr/>
        </p:nvSpPr>
        <p:spPr>
          <a:xfrm>
            <a:off x="5220072" y="2708920"/>
            <a:ext cx="784189" cy="523220"/>
          </a:xfrm>
          <a:prstGeom prst="rect">
            <a:avLst/>
          </a:prstGeom>
          <a:noFill/>
        </p:spPr>
        <p:txBody>
          <a:bodyPr wrap="none" rtlCol="0">
            <a:spAutoFit/>
          </a:bodyPr>
          <a:lstStyle/>
          <a:p>
            <a:r>
              <a:rPr kumimoji="1" lang="en-US" altLang="ja-JP" sz="2800" dirty="0"/>
              <a:t>Line</a:t>
            </a:r>
            <a:endParaRPr kumimoji="1" lang="ja-JP" altLang="en-US" sz="2800" dirty="0"/>
          </a:p>
        </p:txBody>
      </p:sp>
      <p:sp>
        <p:nvSpPr>
          <p:cNvPr id="17" name="テキスト ボックス 16"/>
          <p:cNvSpPr txBox="1"/>
          <p:nvPr/>
        </p:nvSpPr>
        <p:spPr>
          <a:xfrm>
            <a:off x="6948264" y="2708920"/>
            <a:ext cx="776687" cy="523220"/>
          </a:xfrm>
          <a:prstGeom prst="rect">
            <a:avLst/>
          </a:prstGeom>
          <a:noFill/>
        </p:spPr>
        <p:txBody>
          <a:bodyPr wrap="none" rtlCol="0">
            <a:spAutoFit/>
          </a:bodyPr>
          <a:lstStyle/>
          <a:p>
            <a:r>
              <a:rPr lang="en-US" altLang="ja-JP" sz="2800" dirty="0"/>
              <a:t>Text</a:t>
            </a:r>
            <a:endParaRPr kumimoji="1" lang="ja-JP" altLang="en-US" sz="2800" dirty="0"/>
          </a:p>
        </p:txBody>
      </p:sp>
      <p:cxnSp>
        <p:nvCxnSpPr>
          <p:cNvPr id="18" name="直線コネクタ 17"/>
          <p:cNvCxnSpPr>
            <a:endCxn id="14" idx="0"/>
          </p:cNvCxnSpPr>
          <p:nvPr/>
        </p:nvCxnSpPr>
        <p:spPr>
          <a:xfrm rot="5400000">
            <a:off x="3517622" y="2302614"/>
            <a:ext cx="648070" cy="1645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4427984" y="2060848"/>
            <a:ext cx="1008112" cy="720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4788024" y="1988840"/>
            <a:ext cx="2160240" cy="720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rot="5400000">
            <a:off x="3455876" y="3465004"/>
            <a:ext cx="5040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1331640" y="4941168"/>
            <a:ext cx="1008112" cy="1384995"/>
          </a:xfrm>
          <a:prstGeom prst="rect">
            <a:avLst/>
          </a:prstGeom>
          <a:noFill/>
          <a:ln>
            <a:solidFill>
              <a:schemeClr val="tx1"/>
            </a:solidFill>
          </a:ln>
        </p:spPr>
        <p:txBody>
          <a:bodyPr wrap="square" rtlCol="0">
            <a:spAutoFit/>
          </a:bodyPr>
          <a:lstStyle/>
          <a:p>
            <a:r>
              <a:rPr lang="en-US" altLang="ja-JP" sz="2800" dirty="0"/>
              <a:t>Box</a:t>
            </a:r>
            <a:endParaRPr kumimoji="1" lang="en-US" altLang="ja-JP" sz="2800" dirty="0"/>
          </a:p>
          <a:p>
            <a:endParaRPr lang="en-US" altLang="ja-JP" sz="2800" dirty="0"/>
          </a:p>
          <a:p>
            <a:endParaRPr kumimoji="1" lang="ja-JP" altLang="en-US" sz="2800" dirty="0"/>
          </a:p>
        </p:txBody>
      </p:sp>
      <p:sp>
        <p:nvSpPr>
          <p:cNvPr id="32" name="テキスト ボックス 31"/>
          <p:cNvSpPr txBox="1"/>
          <p:nvPr/>
        </p:nvSpPr>
        <p:spPr>
          <a:xfrm>
            <a:off x="2555776" y="4941168"/>
            <a:ext cx="3096344" cy="1440160"/>
          </a:xfrm>
          <a:prstGeom prst="rect">
            <a:avLst/>
          </a:prstGeom>
          <a:noFill/>
          <a:ln>
            <a:solidFill>
              <a:schemeClr val="tx1"/>
            </a:solidFill>
          </a:ln>
        </p:spPr>
        <p:txBody>
          <a:bodyPr wrap="square" rtlCol="0">
            <a:spAutoFit/>
          </a:bodyPr>
          <a:lstStyle/>
          <a:p>
            <a:r>
              <a:rPr lang="en-US" altLang="ja-JP" sz="2800" dirty="0"/>
              <a:t>Ellipse</a:t>
            </a:r>
            <a:endParaRPr kumimoji="1" lang="en-US" altLang="ja-JP" sz="2800" dirty="0"/>
          </a:p>
          <a:p>
            <a:endParaRPr lang="en-US" altLang="ja-JP" sz="2800" dirty="0"/>
          </a:p>
          <a:p>
            <a:endParaRPr kumimoji="1" lang="ja-JP" altLang="en-US" sz="2800" dirty="0"/>
          </a:p>
        </p:txBody>
      </p:sp>
      <p:sp>
        <p:nvSpPr>
          <p:cNvPr id="33" name="テキスト ボックス 32"/>
          <p:cNvSpPr txBox="1"/>
          <p:nvPr/>
        </p:nvSpPr>
        <p:spPr>
          <a:xfrm>
            <a:off x="5940152" y="4941168"/>
            <a:ext cx="1008112" cy="1384995"/>
          </a:xfrm>
          <a:prstGeom prst="rect">
            <a:avLst/>
          </a:prstGeom>
          <a:noFill/>
          <a:ln>
            <a:solidFill>
              <a:schemeClr val="tx1"/>
            </a:solidFill>
          </a:ln>
        </p:spPr>
        <p:txBody>
          <a:bodyPr wrap="square" rtlCol="0">
            <a:spAutoFit/>
          </a:bodyPr>
          <a:lstStyle/>
          <a:p>
            <a:r>
              <a:rPr lang="en-US" altLang="ja-JP" sz="2800" dirty="0"/>
              <a:t>Line</a:t>
            </a:r>
            <a:endParaRPr kumimoji="1" lang="en-US" altLang="ja-JP" sz="2800" dirty="0"/>
          </a:p>
          <a:p>
            <a:endParaRPr lang="en-US" altLang="ja-JP" sz="2800" dirty="0"/>
          </a:p>
          <a:p>
            <a:endParaRPr kumimoji="1" lang="ja-JP" altLang="en-US" sz="2800" dirty="0"/>
          </a:p>
        </p:txBody>
      </p:sp>
      <p:sp>
        <p:nvSpPr>
          <p:cNvPr id="34" name="テキスト ボックス 33"/>
          <p:cNvSpPr txBox="1"/>
          <p:nvPr/>
        </p:nvSpPr>
        <p:spPr>
          <a:xfrm>
            <a:off x="7308304" y="4941168"/>
            <a:ext cx="1008112" cy="1384995"/>
          </a:xfrm>
          <a:prstGeom prst="rect">
            <a:avLst/>
          </a:prstGeom>
          <a:noFill/>
          <a:ln>
            <a:solidFill>
              <a:schemeClr val="tx1"/>
            </a:solidFill>
          </a:ln>
        </p:spPr>
        <p:txBody>
          <a:bodyPr wrap="square" rtlCol="0">
            <a:spAutoFit/>
          </a:bodyPr>
          <a:lstStyle/>
          <a:p>
            <a:r>
              <a:rPr lang="en-US" altLang="ja-JP" sz="2800" dirty="0"/>
              <a:t>Text</a:t>
            </a:r>
            <a:endParaRPr kumimoji="1" lang="en-US" altLang="ja-JP" sz="2800" dirty="0"/>
          </a:p>
          <a:p>
            <a:endParaRPr lang="en-US" altLang="ja-JP" sz="2800" dirty="0"/>
          </a:p>
          <a:p>
            <a:endParaRPr kumimoji="1" lang="ja-JP" altLang="en-US" sz="2800" dirty="0"/>
          </a:p>
        </p:txBody>
      </p:sp>
      <p:sp>
        <p:nvSpPr>
          <p:cNvPr id="35" name="テキスト ボックス 34"/>
          <p:cNvSpPr txBox="1"/>
          <p:nvPr/>
        </p:nvSpPr>
        <p:spPr>
          <a:xfrm>
            <a:off x="3851920" y="5301208"/>
            <a:ext cx="1440160" cy="954107"/>
          </a:xfrm>
          <a:prstGeom prst="rect">
            <a:avLst/>
          </a:prstGeom>
          <a:noFill/>
          <a:ln>
            <a:solidFill>
              <a:schemeClr val="tx1"/>
            </a:solidFill>
          </a:ln>
        </p:spPr>
        <p:txBody>
          <a:bodyPr wrap="square" rtlCol="0">
            <a:spAutoFit/>
          </a:bodyPr>
          <a:lstStyle/>
          <a:p>
            <a:r>
              <a:rPr lang="en-US" altLang="ja-JP" sz="2800" dirty="0"/>
              <a:t>Circle</a:t>
            </a:r>
          </a:p>
          <a:p>
            <a:endParaRPr kumimoji="1" lang="ja-JP" altLang="en-US" sz="2800" dirty="0"/>
          </a:p>
        </p:txBody>
      </p:sp>
      <p:sp>
        <p:nvSpPr>
          <p:cNvPr id="37" name="テキスト ボックス 36"/>
          <p:cNvSpPr txBox="1"/>
          <p:nvPr/>
        </p:nvSpPr>
        <p:spPr>
          <a:xfrm>
            <a:off x="395536" y="4437112"/>
            <a:ext cx="8352928" cy="2246769"/>
          </a:xfrm>
          <a:prstGeom prst="rect">
            <a:avLst/>
          </a:prstGeom>
          <a:noFill/>
          <a:ln>
            <a:solidFill>
              <a:schemeClr val="tx1"/>
            </a:solidFill>
          </a:ln>
        </p:spPr>
        <p:txBody>
          <a:bodyPr wrap="square" rtlCol="0">
            <a:spAutoFit/>
          </a:bodyPr>
          <a:lstStyle/>
          <a:p>
            <a:r>
              <a:rPr lang="en-US" altLang="ja-JP" sz="2800" dirty="0"/>
              <a:t>Shape</a:t>
            </a:r>
          </a:p>
          <a:p>
            <a:endParaRPr lang="en-US" altLang="ja-JP" sz="2800" dirty="0"/>
          </a:p>
          <a:p>
            <a:endParaRPr lang="en-US" altLang="ja-JP" sz="2800" dirty="0"/>
          </a:p>
          <a:p>
            <a:endParaRPr lang="en-US" altLang="ja-JP" sz="2800" dirty="0"/>
          </a:p>
          <a:p>
            <a:endParaRPr kumimoji="1" lang="ja-JP" alt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I</a:t>
            </a:r>
            <a:r>
              <a:rPr kumimoji="1" lang="en-US" altLang="ja-JP" dirty="0"/>
              <a:t>nheritance</a:t>
            </a:r>
            <a:endParaRPr kumimoji="1" lang="ja-JP" altLang="en-US" dirty="0"/>
          </a:p>
        </p:txBody>
      </p:sp>
      <p:sp>
        <p:nvSpPr>
          <p:cNvPr id="3" name="コンテンツ プレースホルダ 2"/>
          <p:cNvSpPr>
            <a:spLocks noGrp="1"/>
          </p:cNvSpPr>
          <p:nvPr>
            <p:ph idx="1"/>
          </p:nvPr>
        </p:nvSpPr>
        <p:spPr>
          <a:xfrm>
            <a:off x="457200" y="1600200"/>
            <a:ext cx="8219256" cy="4525963"/>
          </a:xfrm>
        </p:spPr>
        <p:txBody>
          <a:bodyPr>
            <a:normAutofit fontScale="92500" lnSpcReduction="20000"/>
          </a:bodyPr>
          <a:lstStyle/>
          <a:p>
            <a:r>
              <a:rPr kumimoji="1" lang="en-US" altLang="ja-JP" sz="2800" dirty="0"/>
              <a:t>A derived class inherits the </a:t>
            </a:r>
            <a:r>
              <a:rPr lang="en-US" altLang="ja-JP" sz="2800" dirty="0"/>
              <a:t>member variables and member functions of </a:t>
            </a:r>
            <a:r>
              <a:rPr kumimoji="1" lang="en-US" altLang="ja-JP" sz="2800" dirty="0"/>
              <a:t>its parent (base) class. (The member variables and member functions of the base class becomes the ones in its derived classes.)</a:t>
            </a:r>
          </a:p>
          <a:p>
            <a:r>
              <a:rPr kumimoji="1" lang="en-US" altLang="ja-JP" sz="2800" dirty="0"/>
              <a:t>In the derived classes, member variables and member functions can be additionally defined. When the name is the same, the definition is overridden.</a:t>
            </a:r>
            <a:endParaRPr lang="en-US" altLang="ja-JP" sz="2800" dirty="0"/>
          </a:p>
          <a:p>
            <a:endParaRPr lang="en-US" altLang="ja-JP" sz="2800" dirty="0"/>
          </a:p>
          <a:p>
            <a:pPr>
              <a:buNone/>
            </a:pPr>
            <a:r>
              <a:rPr lang="en-US" altLang="ja-JP" sz="2800" dirty="0"/>
              <a:t>(Note) “</a:t>
            </a:r>
            <a:r>
              <a:rPr kumimoji="1" lang="en-US" altLang="ja-JP" sz="2800" dirty="0"/>
              <a:t>overload” is different from </a:t>
            </a:r>
            <a:r>
              <a:rPr lang="en-US" altLang="ja-JP" sz="2800" dirty="0"/>
              <a:t>“</a:t>
            </a:r>
            <a:r>
              <a:rPr kumimoji="1" lang="en-US" altLang="ja-JP" sz="2800" dirty="0"/>
              <a:t>override”. “</a:t>
            </a:r>
            <a:r>
              <a:rPr lang="en-US" altLang="ja-JP" sz="2800" dirty="0"/>
              <a:t>Overload” is to define methods of the same name with the the number of arguments or the types of arguments being different.</a:t>
            </a:r>
            <a:endParaRPr kumimoji="1" lang="ja-JP" alt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A0BA2F-F4F2-01CE-AA80-4626EEC8838D}"/>
              </a:ext>
            </a:extLst>
          </p:cNvPr>
          <p:cNvSpPr>
            <a:spLocks noGrp="1"/>
          </p:cNvSpPr>
          <p:nvPr>
            <p:ph type="title"/>
          </p:nvPr>
        </p:nvSpPr>
        <p:spPr/>
        <p:txBody>
          <a:bodyPr/>
          <a:lstStyle/>
          <a:p>
            <a:r>
              <a:rPr kumimoji="1" lang="en-US" altLang="ja-JP" dirty="0"/>
              <a:t>Overloading</a:t>
            </a:r>
            <a:endParaRPr kumimoji="1" lang="ja-JP" altLang="en-US"/>
          </a:p>
        </p:txBody>
      </p:sp>
      <p:sp>
        <p:nvSpPr>
          <p:cNvPr id="3" name="コンテンツ プレースホルダー 2">
            <a:extLst>
              <a:ext uri="{FF2B5EF4-FFF2-40B4-BE49-F238E27FC236}">
                <a16:creationId xmlns:a16="http://schemas.microsoft.com/office/drawing/2014/main" id="{6D754C5F-8B22-9259-A680-D0052F74EEC8}"/>
              </a:ext>
            </a:extLst>
          </p:cNvPr>
          <p:cNvSpPr>
            <a:spLocks noGrp="1"/>
          </p:cNvSpPr>
          <p:nvPr>
            <p:ph idx="1"/>
          </p:nvPr>
        </p:nvSpPr>
        <p:spPr/>
        <p:txBody>
          <a:bodyPr/>
          <a:lstStyle/>
          <a:p>
            <a:r>
              <a:rPr kumimoji="1" lang="en-US" altLang="ja-JP" dirty="0"/>
              <a:t>You can download a C++ program using overloading from my lecture web page.</a:t>
            </a:r>
            <a:endParaRPr kumimoji="1" lang="ja-JP" altLang="en-US"/>
          </a:p>
        </p:txBody>
      </p:sp>
    </p:spTree>
    <p:extLst>
      <p:ext uri="{BB962C8B-B14F-4D97-AF65-F5344CB8AC3E}">
        <p14:creationId xmlns:p14="http://schemas.microsoft.com/office/powerpoint/2010/main" val="3578057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Examples in C++</a:t>
            </a:r>
            <a:endParaRPr kumimoji="1" lang="ja-JP" altLang="en-US" dirty="0"/>
          </a:p>
        </p:txBody>
      </p:sp>
      <p:sp>
        <p:nvSpPr>
          <p:cNvPr id="4" name="テキスト ボックス 3"/>
          <p:cNvSpPr txBox="1"/>
          <p:nvPr/>
        </p:nvSpPr>
        <p:spPr>
          <a:xfrm>
            <a:off x="539552" y="1412776"/>
            <a:ext cx="6346234" cy="523220"/>
          </a:xfrm>
          <a:prstGeom prst="rect">
            <a:avLst/>
          </a:prstGeom>
          <a:noFill/>
        </p:spPr>
        <p:txBody>
          <a:bodyPr wrap="none" rtlCol="0">
            <a:spAutoFit/>
          </a:bodyPr>
          <a:lstStyle/>
          <a:p>
            <a:r>
              <a:rPr kumimoji="1" lang="en-US" altLang="ja-JP" sz="2800" dirty="0"/>
              <a:t>In C++, inheritance is described as follows. </a:t>
            </a:r>
            <a:endParaRPr lang="en-US" altLang="ja-JP" sz="2800" dirty="0"/>
          </a:p>
        </p:txBody>
      </p:sp>
      <p:sp>
        <p:nvSpPr>
          <p:cNvPr id="5" name="テキスト ボックス 4"/>
          <p:cNvSpPr txBox="1"/>
          <p:nvPr/>
        </p:nvSpPr>
        <p:spPr>
          <a:xfrm>
            <a:off x="1043608" y="2276872"/>
            <a:ext cx="3880614" cy="1384995"/>
          </a:xfrm>
          <a:prstGeom prst="rect">
            <a:avLst/>
          </a:prstGeom>
          <a:noFill/>
          <a:ln>
            <a:solidFill>
              <a:schemeClr val="tx1"/>
            </a:solidFill>
          </a:ln>
        </p:spPr>
        <p:txBody>
          <a:bodyPr wrap="none" rtlCol="0">
            <a:spAutoFit/>
          </a:bodyPr>
          <a:lstStyle/>
          <a:p>
            <a:r>
              <a:rPr lang="en-US" altLang="ja-JP" sz="2800" dirty="0"/>
              <a:t> class Box : public Shape {</a:t>
            </a:r>
          </a:p>
          <a:p>
            <a:r>
              <a:rPr kumimoji="1" lang="en-US" altLang="ja-JP" sz="2800" dirty="0"/>
              <a:t>    …</a:t>
            </a:r>
          </a:p>
          <a:p>
            <a:r>
              <a:rPr lang="en-US" altLang="ja-JP" sz="2800" dirty="0"/>
              <a:t> }</a:t>
            </a:r>
            <a:endParaRPr kumimoji="1" lang="ja-JP" altLang="en-US" sz="2800" dirty="0"/>
          </a:p>
        </p:txBody>
      </p:sp>
      <p:sp>
        <p:nvSpPr>
          <p:cNvPr id="6" name="テキスト ボックス 5"/>
          <p:cNvSpPr txBox="1"/>
          <p:nvPr/>
        </p:nvSpPr>
        <p:spPr>
          <a:xfrm>
            <a:off x="5220072" y="2276872"/>
            <a:ext cx="3528392" cy="1384995"/>
          </a:xfrm>
          <a:prstGeom prst="rect">
            <a:avLst/>
          </a:prstGeom>
          <a:noFill/>
        </p:spPr>
        <p:txBody>
          <a:bodyPr wrap="square" rtlCol="0">
            <a:spAutoFit/>
          </a:bodyPr>
          <a:lstStyle/>
          <a:p>
            <a:r>
              <a:rPr lang="en-US" altLang="ja-JP" sz="2800" dirty="0"/>
              <a:t>Inherit all the members with keeping the visibility. </a:t>
            </a:r>
            <a:endParaRPr kumimoji="1" lang="en-US" altLang="ja-JP" sz="2800" dirty="0"/>
          </a:p>
        </p:txBody>
      </p:sp>
      <p:sp>
        <p:nvSpPr>
          <p:cNvPr id="7" name="テキスト ボックス 6"/>
          <p:cNvSpPr txBox="1"/>
          <p:nvPr/>
        </p:nvSpPr>
        <p:spPr>
          <a:xfrm>
            <a:off x="467544" y="5356373"/>
            <a:ext cx="8003847" cy="1384995"/>
          </a:xfrm>
          <a:prstGeom prst="rect">
            <a:avLst/>
          </a:prstGeom>
          <a:noFill/>
        </p:spPr>
        <p:txBody>
          <a:bodyPr wrap="square" rtlCol="0">
            <a:spAutoFit/>
          </a:bodyPr>
          <a:lstStyle/>
          <a:p>
            <a:r>
              <a:rPr kumimoji="1" lang="en-US" altLang="ja-JP" sz="2800" dirty="0"/>
              <a:t>In C++</a:t>
            </a:r>
            <a:r>
              <a:rPr lang="en-US" altLang="ja-JP" sz="2800" dirty="0"/>
              <a:t>, super classes (or parent classes) are called </a:t>
            </a:r>
            <a:r>
              <a:rPr lang="en-US" altLang="ja-JP" sz="2800" i="1" dirty="0"/>
              <a:t>base class</a:t>
            </a:r>
            <a:r>
              <a:rPr lang="en-US" altLang="ja-JP" sz="2800" dirty="0"/>
              <a:t>es and subclasses (or child classes) are called </a:t>
            </a:r>
            <a:r>
              <a:rPr lang="en-US" altLang="ja-JP" sz="2800" i="1" dirty="0"/>
              <a:t>derived class</a:t>
            </a:r>
            <a:r>
              <a:rPr lang="en-US" altLang="ja-JP" sz="2800" dirty="0"/>
              <a:t>es. </a:t>
            </a:r>
            <a:endParaRPr kumimoji="1" lang="ja-JP" altLang="en-US" sz="2800" dirty="0"/>
          </a:p>
        </p:txBody>
      </p:sp>
      <p:sp>
        <p:nvSpPr>
          <p:cNvPr id="8" name="テキスト ボックス 7"/>
          <p:cNvSpPr txBox="1"/>
          <p:nvPr/>
        </p:nvSpPr>
        <p:spPr>
          <a:xfrm>
            <a:off x="1043608" y="3861048"/>
            <a:ext cx="4012445" cy="1384995"/>
          </a:xfrm>
          <a:prstGeom prst="rect">
            <a:avLst/>
          </a:prstGeom>
          <a:noFill/>
          <a:ln>
            <a:solidFill>
              <a:schemeClr val="tx1"/>
            </a:solidFill>
          </a:ln>
        </p:spPr>
        <p:txBody>
          <a:bodyPr wrap="none" rtlCol="0">
            <a:spAutoFit/>
          </a:bodyPr>
          <a:lstStyle/>
          <a:p>
            <a:r>
              <a:rPr lang="en-US" altLang="ja-JP" sz="2800" dirty="0"/>
              <a:t> class Box : private Shape {</a:t>
            </a:r>
          </a:p>
          <a:p>
            <a:r>
              <a:rPr kumimoji="1" lang="en-US" altLang="ja-JP" sz="2800" dirty="0"/>
              <a:t>    …</a:t>
            </a:r>
          </a:p>
          <a:p>
            <a:r>
              <a:rPr lang="en-US" altLang="ja-JP" sz="2800" dirty="0"/>
              <a:t> }</a:t>
            </a:r>
            <a:endParaRPr kumimoji="1" lang="ja-JP" altLang="en-US" sz="2800" dirty="0"/>
          </a:p>
        </p:txBody>
      </p:sp>
      <p:sp>
        <p:nvSpPr>
          <p:cNvPr id="9" name="テキスト ボックス 8"/>
          <p:cNvSpPr txBox="1"/>
          <p:nvPr/>
        </p:nvSpPr>
        <p:spPr>
          <a:xfrm>
            <a:off x="5148064" y="3861048"/>
            <a:ext cx="3600400" cy="954107"/>
          </a:xfrm>
          <a:prstGeom prst="rect">
            <a:avLst/>
          </a:prstGeom>
          <a:noFill/>
        </p:spPr>
        <p:txBody>
          <a:bodyPr wrap="square" rtlCol="0">
            <a:spAutoFit/>
          </a:bodyPr>
          <a:lstStyle/>
          <a:p>
            <a:r>
              <a:rPr kumimoji="1" lang="en-US" altLang="ja-JP" sz="2800" dirty="0"/>
              <a:t>Inherited members are private by default.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4624"/>
            <a:ext cx="8229600" cy="936104"/>
          </a:xfrm>
        </p:spPr>
        <p:txBody>
          <a:bodyPr>
            <a:normAutofit/>
          </a:bodyPr>
          <a:lstStyle/>
          <a:p>
            <a:r>
              <a:rPr lang="en-US" altLang="ja-JP" sz="4000" dirty="0"/>
              <a:t>V</a:t>
            </a:r>
            <a:r>
              <a:rPr kumimoji="1" lang="en-US" altLang="ja-JP" sz="4000" dirty="0"/>
              <a:t>irtual functions</a:t>
            </a:r>
            <a:endParaRPr kumimoji="1" lang="ja-JP" altLang="en-US" sz="4000" dirty="0"/>
          </a:p>
        </p:txBody>
      </p:sp>
      <p:sp>
        <p:nvSpPr>
          <p:cNvPr id="9" name="正方形/長方形 8"/>
          <p:cNvSpPr/>
          <p:nvPr/>
        </p:nvSpPr>
        <p:spPr>
          <a:xfrm>
            <a:off x="457200" y="1124744"/>
            <a:ext cx="8352928" cy="1384995"/>
          </a:xfrm>
          <a:prstGeom prst="rect">
            <a:avLst/>
          </a:prstGeom>
        </p:spPr>
        <p:txBody>
          <a:bodyPr wrap="square">
            <a:spAutoFit/>
          </a:bodyPr>
          <a:lstStyle/>
          <a:p>
            <a:r>
              <a:rPr lang="en-US" altLang="ja-JP" sz="2800" dirty="0"/>
              <a:t>By Attaching the keyword “virtual” to a method declaration, which of the methods is executed is determined in runtime, not in compile time.</a:t>
            </a:r>
            <a:endParaRPr lang="ja-JP" altLang="en-US" sz="2800" dirty="0"/>
          </a:p>
        </p:txBody>
      </p:sp>
      <p:sp>
        <p:nvSpPr>
          <p:cNvPr id="3" name="正方形/長方形 2">
            <a:extLst>
              <a:ext uri="{FF2B5EF4-FFF2-40B4-BE49-F238E27FC236}">
                <a16:creationId xmlns:a16="http://schemas.microsoft.com/office/drawing/2014/main" id="{9D044ABE-9C5F-C919-CE63-5F68508A3332}"/>
              </a:ext>
            </a:extLst>
          </p:cNvPr>
          <p:cNvSpPr/>
          <p:nvPr/>
        </p:nvSpPr>
        <p:spPr>
          <a:xfrm>
            <a:off x="457200" y="2957905"/>
            <a:ext cx="8352928" cy="954107"/>
          </a:xfrm>
          <a:prstGeom prst="rect">
            <a:avLst/>
          </a:prstGeom>
        </p:spPr>
        <p:txBody>
          <a:bodyPr wrap="square">
            <a:spAutoFit/>
          </a:bodyPr>
          <a:lstStyle/>
          <a:p>
            <a:r>
              <a:rPr lang="en-US" altLang="ja-JP" sz="2800" dirty="0"/>
              <a:t>A C++ program for showing a typical usage of virtual functions is put on my lecture web page.</a:t>
            </a:r>
            <a:endParaRPr lang="ja-JP" alt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Features of C++</a:t>
            </a:r>
            <a:endParaRPr kumimoji="1" lang="ja-JP" altLang="en-US" dirty="0"/>
          </a:p>
        </p:txBody>
      </p:sp>
      <p:sp>
        <p:nvSpPr>
          <p:cNvPr id="3" name="コンテンツ プレースホルダ 2"/>
          <p:cNvSpPr>
            <a:spLocks noGrp="1"/>
          </p:cNvSpPr>
          <p:nvPr>
            <p:ph idx="1"/>
          </p:nvPr>
        </p:nvSpPr>
        <p:spPr>
          <a:xfrm>
            <a:off x="745232" y="1268760"/>
            <a:ext cx="7859216" cy="4752528"/>
          </a:xfrm>
        </p:spPr>
        <p:txBody>
          <a:bodyPr>
            <a:noAutofit/>
          </a:bodyPr>
          <a:lstStyle/>
          <a:p>
            <a:r>
              <a:rPr kumimoji="1" lang="en-US" altLang="ja-JP" sz="2800" dirty="0"/>
              <a:t>C++ was designed to keep </a:t>
            </a:r>
            <a:r>
              <a:rPr lang="en-US" altLang="ja-JP" sz="2800" dirty="0"/>
              <a:t>the </a:t>
            </a:r>
            <a:r>
              <a:rPr kumimoji="1" lang="en-US" altLang="ja-JP" sz="2800" dirty="0"/>
              <a:t>backward compatibility with C as much as possible. </a:t>
            </a:r>
          </a:p>
          <a:p>
            <a:r>
              <a:rPr lang="en-US" altLang="ja-JP" sz="2800" dirty="0"/>
              <a:t>Objects are extension of structures in C. That is, objects can be allocated on the activation records (in the stack) as well as on the heap. </a:t>
            </a:r>
          </a:p>
          <a:p>
            <a:r>
              <a:rPr lang="en-US" altLang="ja-JP" sz="2800" dirty="0"/>
              <a:t>Imperative style of programming is possible. C++ does not force the programmer to program in object-oriented style. </a:t>
            </a:r>
          </a:p>
          <a:p>
            <a:r>
              <a:rPr lang="en-US" altLang="ja-JP" sz="2800" dirty="0"/>
              <a:t>Multiple inheritance is supported. (This is out of the scope of this class.)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16632"/>
            <a:ext cx="8229600" cy="1143000"/>
          </a:xfrm>
        </p:spPr>
        <p:txBody>
          <a:bodyPr/>
          <a:lstStyle/>
          <a:p>
            <a:r>
              <a:rPr lang="en-US" altLang="ja-JP" dirty="0"/>
              <a:t>Features of OO language</a:t>
            </a:r>
            <a:endParaRPr kumimoji="1" lang="ja-JP" altLang="en-US" dirty="0"/>
          </a:p>
        </p:txBody>
      </p:sp>
      <p:sp>
        <p:nvSpPr>
          <p:cNvPr id="3" name="コンテンツ プレースホルダ 2"/>
          <p:cNvSpPr>
            <a:spLocks noGrp="1"/>
          </p:cNvSpPr>
          <p:nvPr>
            <p:ph idx="1"/>
          </p:nvPr>
        </p:nvSpPr>
        <p:spPr>
          <a:xfrm>
            <a:off x="539552" y="1988840"/>
            <a:ext cx="7956376" cy="4509120"/>
          </a:xfrm>
        </p:spPr>
        <p:txBody>
          <a:bodyPr>
            <a:noAutofit/>
          </a:bodyPr>
          <a:lstStyle/>
          <a:p>
            <a:r>
              <a:rPr kumimoji="1" lang="en-US" altLang="ja-JP" sz="2800" i="1" dirty="0"/>
              <a:t>Dynami</a:t>
            </a:r>
            <a:r>
              <a:rPr lang="en-US" altLang="ja-JP" sz="2800" i="1" dirty="0"/>
              <a:t>c lookup</a:t>
            </a:r>
            <a:r>
              <a:rPr lang="en-US" altLang="ja-JP" sz="2800" dirty="0"/>
              <a:t> (which of the methods is executed is determined in runtime. )</a:t>
            </a:r>
          </a:p>
          <a:p>
            <a:r>
              <a:rPr kumimoji="1" lang="en-US" altLang="ja-JP" sz="2800" i="1" dirty="0"/>
              <a:t>Abstraction</a:t>
            </a:r>
            <a:r>
              <a:rPr lang="en-US" altLang="ja-JP" sz="2800" dirty="0"/>
              <a:t> (</a:t>
            </a:r>
            <a:r>
              <a:rPr kumimoji="1" lang="en-US" altLang="ja-JP" sz="2800" dirty="0"/>
              <a:t>public members serve as interface and private ones are hidden from the outside. )</a:t>
            </a:r>
          </a:p>
          <a:p>
            <a:r>
              <a:rPr lang="en-US" altLang="ja-JP" sz="2800" i="1" dirty="0"/>
              <a:t>Subtyping</a:t>
            </a:r>
            <a:r>
              <a:rPr lang="en-US" altLang="ja-JP" sz="2800" dirty="0"/>
              <a:t> (Where objects of some class are expected, objects of the classes that inherits the class with the public keyword can be used. )</a:t>
            </a:r>
          </a:p>
          <a:p>
            <a:r>
              <a:rPr kumimoji="1" lang="en-US" altLang="ja-JP" sz="2800" i="1" dirty="0"/>
              <a:t>Inheritance</a:t>
            </a:r>
            <a:r>
              <a:rPr lang="en-US" altLang="ja-JP" sz="2800" dirty="0"/>
              <a:t> (Some code can be reused without copy-and-pasting. </a:t>
            </a:r>
            <a:r>
              <a:rPr kumimoji="1" lang="en-US" altLang="ja-JP" sz="2800" dirty="0"/>
              <a:t>)</a:t>
            </a:r>
            <a:endParaRPr kumimoji="1" lang="ja-JP" altLang="en-US" sz="2800" dirty="0"/>
          </a:p>
        </p:txBody>
      </p:sp>
      <p:sp>
        <p:nvSpPr>
          <p:cNvPr id="4" name="正方形/長方形 3"/>
          <p:cNvSpPr/>
          <p:nvPr/>
        </p:nvSpPr>
        <p:spPr>
          <a:xfrm>
            <a:off x="683568" y="1268760"/>
            <a:ext cx="7776864" cy="523220"/>
          </a:xfrm>
          <a:prstGeom prst="rect">
            <a:avLst/>
          </a:prstGeom>
        </p:spPr>
        <p:txBody>
          <a:bodyPr wrap="square">
            <a:spAutoFit/>
          </a:bodyPr>
          <a:lstStyle/>
          <a:p>
            <a:r>
              <a:rPr lang="en-US" altLang="ja-JP" sz="2800" dirty="0"/>
              <a:t>OO languages have the following features.</a:t>
            </a:r>
            <a:endParaRPr lang="ja-JP" altLang="en-US" sz="2800" dirty="0"/>
          </a:p>
        </p:txBody>
      </p:sp>
    </p:spTree>
    <p:extLst>
      <p:ext uri="{BB962C8B-B14F-4D97-AF65-F5344CB8AC3E}">
        <p14:creationId xmlns:p14="http://schemas.microsoft.com/office/powerpoint/2010/main" val="2270760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5DC4A1-FB85-60DA-7061-11F916BDCAEC}"/>
              </a:ext>
            </a:extLst>
          </p:cNvPr>
          <p:cNvSpPr>
            <a:spLocks noGrp="1"/>
          </p:cNvSpPr>
          <p:nvPr>
            <p:ph type="title"/>
          </p:nvPr>
        </p:nvSpPr>
        <p:spPr/>
        <p:txBody>
          <a:bodyPr/>
          <a:lstStyle/>
          <a:p>
            <a:r>
              <a:rPr kumimoji="1" lang="en-US" altLang="ja-JP" dirty="0"/>
              <a:t>Subtyping</a:t>
            </a:r>
            <a:endParaRPr kumimoji="1" lang="ja-JP" altLang="en-US"/>
          </a:p>
        </p:txBody>
      </p:sp>
      <p:sp>
        <p:nvSpPr>
          <p:cNvPr id="3" name="コンテンツ プレースホルダー 2">
            <a:extLst>
              <a:ext uri="{FF2B5EF4-FFF2-40B4-BE49-F238E27FC236}">
                <a16:creationId xmlns:a16="http://schemas.microsoft.com/office/drawing/2014/main" id="{A9BF5147-F356-4CDC-E8CF-D0C829011770}"/>
              </a:ext>
            </a:extLst>
          </p:cNvPr>
          <p:cNvSpPr>
            <a:spLocks noGrp="1"/>
          </p:cNvSpPr>
          <p:nvPr>
            <p:ph idx="1"/>
          </p:nvPr>
        </p:nvSpPr>
        <p:spPr/>
        <p:txBody>
          <a:bodyPr>
            <a:normAutofit/>
          </a:bodyPr>
          <a:lstStyle/>
          <a:p>
            <a:r>
              <a:rPr kumimoji="1" lang="en-US" altLang="ja-JP" i="1" dirty="0"/>
              <a:t>Subtyping</a:t>
            </a:r>
            <a:r>
              <a:rPr kumimoji="1" lang="en-US" altLang="ja-JP" dirty="0"/>
              <a:t> is supported in some type systems.</a:t>
            </a:r>
          </a:p>
          <a:p>
            <a:r>
              <a:rPr lang="en-US" altLang="ja-JP" dirty="0"/>
              <a:t>A reference:</a:t>
            </a:r>
          </a:p>
          <a:p>
            <a:pPr lvl="1"/>
            <a:r>
              <a:rPr lang="en-US" altLang="ja-JP" dirty="0"/>
              <a:t>Atsushi Igarashi, Benjamin Pierce, Philip </a:t>
            </a:r>
            <a:r>
              <a:rPr lang="en-US" altLang="ja-JP" dirty="0" err="1"/>
              <a:t>Wadler</a:t>
            </a:r>
            <a:r>
              <a:rPr lang="en-US" altLang="ja-JP" dirty="0"/>
              <a:t>, “Featherweight Java: a minimal core calculus for Java and GJ”, ACM TOPLAS 23(3):396-450, 2001.</a:t>
            </a:r>
          </a:p>
          <a:p>
            <a:pPr lvl="1"/>
            <a:r>
              <a:rPr lang="en-US" altLang="ja-JP" dirty="0"/>
              <a:t>You can download freely at </a:t>
            </a:r>
            <a:r>
              <a:rPr kumimoji="1" lang="en" altLang="ja-JP" dirty="0">
                <a:hlinkClick r:id="rId2"/>
              </a:rPr>
              <a:t>https://dl.acm.org/doi/10.1145/503502.503505</a:t>
            </a:r>
            <a:endParaRPr kumimoji="1" lang="en" altLang="ja-JP" dirty="0"/>
          </a:p>
          <a:p>
            <a:pPr marL="457200" lvl="1" indent="0">
              <a:buNone/>
            </a:pPr>
            <a:r>
              <a:rPr lang="en-US" altLang="ja-JP" dirty="0"/>
              <a:t>   fr</a:t>
            </a:r>
            <a:r>
              <a:rPr kumimoji="1" lang="en-US" altLang="ja-JP" dirty="0"/>
              <a:t>om inside this institute.</a:t>
            </a:r>
            <a:endParaRPr kumimoji="1" lang="ja-JP" altLang="en-US"/>
          </a:p>
        </p:txBody>
      </p:sp>
    </p:spTree>
    <p:extLst>
      <p:ext uri="{BB962C8B-B14F-4D97-AF65-F5344CB8AC3E}">
        <p14:creationId xmlns:p14="http://schemas.microsoft.com/office/powerpoint/2010/main" val="551384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Note</a:t>
            </a:r>
            <a:endParaRPr kumimoji="1" lang="ja-JP" altLang="en-US" dirty="0"/>
          </a:p>
        </p:txBody>
      </p:sp>
      <p:sp>
        <p:nvSpPr>
          <p:cNvPr id="3" name="テキスト ボックス 2"/>
          <p:cNvSpPr txBox="1"/>
          <p:nvPr/>
        </p:nvSpPr>
        <p:spPr>
          <a:xfrm>
            <a:off x="827584" y="1340768"/>
            <a:ext cx="7704856" cy="5262980"/>
          </a:xfrm>
          <a:prstGeom prst="rect">
            <a:avLst/>
          </a:prstGeom>
          <a:noFill/>
        </p:spPr>
        <p:txBody>
          <a:bodyPr wrap="square" rtlCol="0">
            <a:spAutoFit/>
          </a:bodyPr>
          <a:lstStyle/>
          <a:p>
            <a:r>
              <a:rPr lang="en-US" altLang="ja-JP" sz="2800" dirty="0"/>
              <a:t>Subtyping and inheritance are different.</a:t>
            </a:r>
          </a:p>
          <a:p>
            <a:r>
              <a:rPr lang="en-US" altLang="ja-JP" sz="2800" dirty="0"/>
              <a:t>(ex.) </a:t>
            </a:r>
          </a:p>
          <a:p>
            <a:r>
              <a:rPr kumimoji="1" lang="en-US" altLang="ja-JP" sz="2800" dirty="0"/>
              <a:t>Queue --- first-in, first-out</a:t>
            </a:r>
          </a:p>
          <a:p>
            <a:r>
              <a:rPr lang="en-US" altLang="ja-JP" sz="2800" dirty="0"/>
              <a:t>Stack --- last-in, first-out</a:t>
            </a:r>
          </a:p>
          <a:p>
            <a:r>
              <a:rPr lang="en-US" altLang="ja-JP" sz="2800" dirty="0" err="1"/>
              <a:t>Dequeue</a:t>
            </a:r>
            <a:r>
              <a:rPr lang="en-US" altLang="ja-JP" sz="2800" dirty="0"/>
              <a:t> ---</a:t>
            </a:r>
            <a:r>
              <a:rPr lang="ja-JP" altLang="en-US" sz="2800" dirty="0"/>
              <a:t> </a:t>
            </a:r>
            <a:r>
              <a:rPr lang="en-US" altLang="ja-JP" sz="2800" dirty="0"/>
              <a:t>queue where inputs and outputs can be done in the both side</a:t>
            </a:r>
          </a:p>
          <a:p>
            <a:endParaRPr lang="en-US" altLang="ja-JP" sz="2800" dirty="0"/>
          </a:p>
          <a:p>
            <a:r>
              <a:rPr lang="en-US" altLang="ja-JP" sz="2800" dirty="0"/>
              <a:t>Queue class and Stack class can be implemented as a derived class of </a:t>
            </a:r>
            <a:r>
              <a:rPr lang="en-US" altLang="ja-JP" sz="2800" dirty="0" err="1"/>
              <a:t>Dequeue</a:t>
            </a:r>
            <a:r>
              <a:rPr lang="en-US" altLang="ja-JP" sz="2800" dirty="0"/>
              <a:t> class by privately inheriting members by default and make public some methods.</a:t>
            </a:r>
          </a:p>
          <a:p>
            <a:r>
              <a:rPr lang="en-US" altLang="ja-JP" sz="2800" dirty="0"/>
              <a:t>But Queue and Stack are not subtype of </a:t>
            </a:r>
            <a:r>
              <a:rPr lang="en-US" altLang="ja-JP" sz="2800" dirty="0" err="1"/>
              <a:t>Dequeue</a:t>
            </a:r>
            <a:r>
              <a:rPr lang="en-US" altLang="ja-JP" sz="2800" dirty="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40D282-F7F3-EA4C-94AD-7BD2FE4B89A7}"/>
              </a:ext>
            </a:extLst>
          </p:cNvPr>
          <p:cNvSpPr>
            <a:spLocks noGrp="1"/>
          </p:cNvSpPr>
          <p:nvPr>
            <p:ph type="title"/>
          </p:nvPr>
        </p:nvSpPr>
        <p:spPr/>
        <p:txBody>
          <a:bodyPr/>
          <a:lstStyle/>
          <a:p>
            <a:r>
              <a:rPr kumimoji="1" lang="en-US" altLang="ja-JP" dirty="0"/>
              <a:t>An example</a:t>
            </a:r>
            <a:endParaRPr kumimoji="1" lang="ja-JP" altLang="en-US"/>
          </a:p>
        </p:txBody>
      </p:sp>
      <p:sp>
        <p:nvSpPr>
          <p:cNvPr id="3" name="コンテンツ プレースホルダー 2">
            <a:extLst>
              <a:ext uri="{FF2B5EF4-FFF2-40B4-BE49-F238E27FC236}">
                <a16:creationId xmlns:a16="http://schemas.microsoft.com/office/drawing/2014/main" id="{D6ACABF4-C3F7-2D77-EE66-50AF0F6F12A1}"/>
              </a:ext>
            </a:extLst>
          </p:cNvPr>
          <p:cNvSpPr>
            <a:spLocks noGrp="1"/>
          </p:cNvSpPr>
          <p:nvPr>
            <p:ph idx="1"/>
          </p:nvPr>
        </p:nvSpPr>
        <p:spPr/>
        <p:txBody>
          <a:bodyPr/>
          <a:lstStyle/>
          <a:p>
            <a:r>
              <a:rPr kumimoji="1" lang="en-US" altLang="ja-JP" dirty="0"/>
              <a:t>A C++ program for showing that s</a:t>
            </a:r>
            <a:r>
              <a:rPr lang="en-US" altLang="ja-JP" sz="3200" dirty="0"/>
              <a:t>ubtyping and inheritance are different is put on my lecture web page.</a:t>
            </a:r>
            <a:endParaRPr kumimoji="1" lang="ja-JP" altLang="en-US"/>
          </a:p>
        </p:txBody>
      </p:sp>
    </p:spTree>
    <p:extLst>
      <p:ext uri="{BB962C8B-B14F-4D97-AF65-F5344CB8AC3E}">
        <p14:creationId xmlns:p14="http://schemas.microsoft.com/office/powerpoint/2010/main" val="267398177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8575" cmpd="sng">
          <a:solidFill>
            <a:schemeClr val="tx1"/>
          </a:solidFill>
        </a:ln>
      </a:spPr>
      <a:bodyPr rtlCol="0" anchor="ctr"/>
      <a:lstStyle>
        <a:defPPr algn="ctr">
          <a:defRPr kumimoji="1"/>
        </a:defPPr>
      </a:lstStyle>
      <a:style>
        <a:lnRef idx="1">
          <a:schemeClr val="accent1"/>
        </a:lnRef>
        <a:fillRef idx="3">
          <a:schemeClr val="accent1"/>
        </a:fillRef>
        <a:effectRef idx="2">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1533</TotalTime>
  <Words>1763</Words>
  <Application>Microsoft Macintosh PowerPoint</Application>
  <PresentationFormat>画面に合わせる (4:3)</PresentationFormat>
  <Paragraphs>186</Paragraphs>
  <Slides>24</Slides>
  <Notes>2</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24</vt:i4>
      </vt:variant>
    </vt:vector>
  </HeadingPairs>
  <TitlesOfParts>
    <vt:vector size="27" baseType="lpstr">
      <vt:lpstr>Arial</vt:lpstr>
      <vt:lpstr>Calibri</vt:lpstr>
      <vt:lpstr>Office テーマ</vt:lpstr>
      <vt:lpstr>Foundations for programming languages  10: Object oriented languages</vt:lpstr>
      <vt:lpstr>Division of programs</vt:lpstr>
      <vt:lpstr>Modules</vt:lpstr>
      <vt:lpstr>Abstract data types</vt:lpstr>
      <vt:lpstr>Abstract data types (cont.)</vt:lpstr>
      <vt:lpstr>Abstract data types (cont.)</vt:lpstr>
      <vt:lpstr>Abstract data types (cont.)</vt:lpstr>
      <vt:lpstr>Classes in C++</vt:lpstr>
      <vt:lpstr>Class declarations in C++</vt:lpstr>
      <vt:lpstr>An example of class declaration</vt:lpstr>
      <vt:lpstr>Generation and deletion of objects</vt:lpstr>
      <vt:lpstr>C++ templates: an example</vt:lpstr>
      <vt:lpstr>Object-oriented languages</vt:lpstr>
      <vt:lpstr>Object-oriented languages</vt:lpstr>
      <vt:lpstr>Hierarchy of classes</vt:lpstr>
      <vt:lpstr>Inheritance</vt:lpstr>
      <vt:lpstr>Overloading</vt:lpstr>
      <vt:lpstr>Examples in C++</vt:lpstr>
      <vt:lpstr>Virtual functions</vt:lpstr>
      <vt:lpstr>Features of C++</vt:lpstr>
      <vt:lpstr>Features of OO language</vt:lpstr>
      <vt:lpstr>Subtyping</vt:lpstr>
      <vt:lpstr>Note</vt:lpstr>
      <vt:lpstr>An example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プログラミング言語論</dc:title>
  <dc:creator>sasano</dc:creator>
  <cp:lastModifiedBy>篠埜　功</cp:lastModifiedBy>
  <cp:revision>516</cp:revision>
  <dcterms:created xsi:type="dcterms:W3CDTF">2010-11-04T09:52:56Z</dcterms:created>
  <dcterms:modified xsi:type="dcterms:W3CDTF">2026-01-07T03:23:29Z</dcterms:modified>
</cp:coreProperties>
</file>