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85" r:id="rId12"/>
    <p:sldId id="286" r:id="rId13"/>
    <p:sldId id="287" r:id="rId14"/>
    <p:sldId id="266" r:id="rId15"/>
    <p:sldId id="267" r:id="rId16"/>
    <p:sldId id="268" r:id="rId17"/>
    <p:sldId id="269" r:id="rId18"/>
    <p:sldId id="270" r:id="rId19"/>
    <p:sldId id="283" r:id="rId20"/>
    <p:sldId id="288" r:id="rId21"/>
    <p:sldId id="275" r:id="rId22"/>
    <p:sldId id="272" r:id="rId23"/>
    <p:sldId id="274" r:id="rId24"/>
    <p:sldId id="284" r:id="rId25"/>
    <p:sldId id="289" r:id="rId26"/>
    <p:sldId id="290" r:id="rId27"/>
    <p:sldId id="271" r:id="rId28"/>
    <p:sldId id="276" r:id="rId29"/>
    <p:sldId id="277" r:id="rId30"/>
    <p:sldId id="278" r:id="rId31"/>
    <p:sldId id="279" r:id="rId32"/>
    <p:sldId id="280" r:id="rId33"/>
    <p:sldId id="281" r:id="rId34"/>
    <p:sldId id="282"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6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19/10/04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smtClean="0">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smtClean="0"/>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18</a:t>
            </a:fld>
            <a:endParaRPr lang="en-US" altLang="ja-JP" smtClean="0">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ja-JP" altLang="en-US" smtClean="0"/>
              <a:t>第３回</a:t>
            </a:r>
            <a:endParaRPr kumimoji="1" lang="ja-JP" altLang="en-US"/>
          </a:p>
        </p:txBody>
      </p:sp>
      <p:sp>
        <p:nvSpPr>
          <p:cNvPr id="8" name="フッター プレースホルダ 7"/>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ja-JP" altLang="en-US" smtClean="0"/>
              <a:t>第３回</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smtClean="0"/>
              <a:t>第３回</a:t>
            </a:r>
            <a:endParaRPr kumimoji="1" lang="ja-JP" altLang="en-US"/>
          </a:p>
        </p:txBody>
      </p:sp>
      <p:sp>
        <p:nvSpPr>
          <p:cNvPr id="3" name="フッター プレースホルダ 2"/>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smtClean="0"/>
              <a:t>第３回</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smtClean="0">
                <a:ea typeface="ＭＳ Ｐゴシック" charset="-128"/>
              </a:rPr>
              <a:t>第</a:t>
            </a:r>
            <a:r>
              <a:rPr lang="en-US" altLang="ja-JP" sz="4000" dirty="0">
                <a:ea typeface="ＭＳ Ｐゴシック" charset="-128"/>
              </a:rPr>
              <a:t>2</a:t>
            </a:r>
            <a:r>
              <a:rPr lang="ja-JP" altLang="en-US" sz="4000" dirty="0" smtClean="0">
                <a:ea typeface="ＭＳ Ｐゴシック" charset="-128"/>
              </a:rPr>
              <a:t>回</a:t>
            </a:r>
            <a:r>
              <a:rPr lang="ja-JP" altLang="en-US" sz="4000" dirty="0" smtClean="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複合文を使ったプログラム例（６）</a:t>
            </a:r>
            <a:r>
              <a:rPr lang="en-US" altLang="ja-JP" dirty="0" smtClean="0"/>
              <a:t/>
            </a:r>
            <a:br>
              <a:rPr lang="en-US" altLang="ja-JP" dirty="0" smtClean="0"/>
            </a:br>
            <a:r>
              <a:rPr lang="ja-JP" altLang="en-US" dirty="0" smtClean="0"/>
              <a:t>（打ち込んで確認）</a:t>
            </a:r>
            <a:endParaRPr lang="ja-JP" altLang="en-US" dirty="0"/>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整数値を入力し、それが正の場合、もう一つの整数値を入力し、それらの積を表示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 {</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r>
              <a:rPr lang="ja-JP" altLang="en-US" sz="2000" dirty="0" smtClean="0"/>
              <a:t>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(“Input an integer: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scanf</a:t>
            </a:r>
            <a:r>
              <a:rPr lang="en-US" altLang="ja-JP" sz="2000" dirty="0" smtClean="0">
                <a:solidFill>
                  <a:srgbClr val="FF0000"/>
                </a:solidFill>
              </a:rPr>
              <a:t> (“%d”, &amp;y);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 %d = %d.\n”, x, y, x*y);</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 </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188913"/>
            <a:ext cx="8105775" cy="685800"/>
          </a:xfrm>
        </p:spPr>
        <p:txBody>
          <a:bodyPr>
            <a:normAutofit fontScale="90000"/>
          </a:bodyPr>
          <a:lstStyle/>
          <a:p>
            <a:pPr eaLnBrk="1" hangingPunct="1">
              <a:defRPr/>
            </a:pPr>
            <a:r>
              <a:rPr kumimoji="0" lang="ja-JP" altLang="en-US" dirty="0" smtClean="0">
                <a:ea typeface="ＭＳ Ｐゴシック" charset="-128"/>
              </a:rPr>
              <a:t>補足</a:t>
            </a:r>
          </a:p>
        </p:txBody>
      </p:sp>
      <p:sp>
        <p:nvSpPr>
          <p:cNvPr id="6150" name="テキスト ボックス 5"/>
          <p:cNvSpPr txBox="1">
            <a:spLocks noChangeArrowheads="1"/>
          </p:cNvSpPr>
          <p:nvPr/>
        </p:nvSpPr>
        <p:spPr bwMode="auto">
          <a:xfrm>
            <a:off x="1549421" y="3681719"/>
            <a:ext cx="2338388" cy="523875"/>
          </a:xfrm>
          <a:prstGeom prst="rect">
            <a:avLst/>
          </a:prstGeom>
          <a:noFill/>
          <a:ln w="9525">
            <a:noFill/>
            <a:miter lim="800000"/>
            <a:headEnd/>
            <a:tailEnd/>
          </a:ln>
        </p:spPr>
        <p:txBody>
          <a:bodyPr wrap="none">
            <a:spAutoFit/>
          </a:bodyPr>
          <a:lstStyle/>
          <a:p>
            <a:r>
              <a:rPr kumimoji="1" lang="ja-JP" altLang="en-US" sz="2800" dirty="0"/>
              <a:t>複合文の構文</a:t>
            </a:r>
          </a:p>
        </p:txBody>
      </p:sp>
      <p:sp>
        <p:nvSpPr>
          <p:cNvPr id="6151" name="Text Box 9"/>
          <p:cNvSpPr txBox="1">
            <a:spLocks noChangeArrowheads="1"/>
          </p:cNvSpPr>
          <p:nvPr/>
        </p:nvSpPr>
        <p:spPr bwMode="auto">
          <a:xfrm>
            <a:off x="2192359" y="4253219"/>
            <a:ext cx="4808533"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dirty="0"/>
              <a:t>個以上</a:t>
            </a:r>
            <a:r>
              <a:rPr kumimoji="1" lang="ja-JP" altLang="en-US" sz="2400" dirty="0" smtClean="0"/>
              <a:t>の宣言あるいは文の並び</a:t>
            </a:r>
            <a:r>
              <a:rPr kumimoji="1" lang="en-US" altLang="ja-JP" sz="2400" dirty="0" smtClean="0"/>
              <a:t>}</a:t>
            </a:r>
            <a:endParaRPr kumimoji="1" lang="ja-JP" altLang="en-US" sz="2400" dirty="0"/>
          </a:p>
        </p:txBody>
      </p:sp>
      <p:sp>
        <p:nvSpPr>
          <p:cNvPr id="6152" name="テキスト ボックス 9"/>
          <p:cNvSpPr txBox="1">
            <a:spLocks noChangeArrowheads="1"/>
          </p:cNvSpPr>
          <p:nvPr/>
        </p:nvSpPr>
        <p:spPr bwMode="auto">
          <a:xfrm>
            <a:off x="1571604" y="4753289"/>
            <a:ext cx="2420856" cy="523220"/>
          </a:xfrm>
          <a:prstGeom prst="rect">
            <a:avLst/>
          </a:prstGeom>
          <a:noFill/>
          <a:ln w="9525">
            <a:noFill/>
            <a:miter lim="800000"/>
            <a:headEnd/>
            <a:tailEnd/>
          </a:ln>
        </p:spPr>
        <p:txBody>
          <a:bodyPr wrap="none">
            <a:spAutoFit/>
          </a:bodyPr>
          <a:lstStyle/>
          <a:p>
            <a:r>
              <a:rPr kumimoji="1" lang="ja-JP" altLang="en-US" sz="2800" dirty="0"/>
              <a:t>複合</a:t>
            </a:r>
            <a:r>
              <a:rPr kumimoji="1" lang="ja-JP" altLang="en-US" sz="2800" dirty="0" smtClean="0"/>
              <a:t>文の</a:t>
            </a:r>
            <a:r>
              <a:rPr kumimoji="1" lang="ja-JP" altLang="en-US" sz="2800" dirty="0"/>
              <a:t>意味</a:t>
            </a:r>
          </a:p>
        </p:txBody>
      </p:sp>
      <p:sp>
        <p:nvSpPr>
          <p:cNvPr id="6153" name="Text Box 9"/>
          <p:cNvSpPr txBox="1">
            <a:spLocks noChangeArrowheads="1"/>
          </p:cNvSpPr>
          <p:nvPr/>
        </p:nvSpPr>
        <p:spPr bwMode="auto">
          <a:xfrm>
            <a:off x="2214541" y="5324789"/>
            <a:ext cx="3808401" cy="461665"/>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smtClean="0"/>
              <a:t>複合文中の文を順番に実行</a:t>
            </a:r>
            <a:endParaRPr lang="ja-JP" altLang="en-US" sz="2400" dirty="0">
              <a:ea typeface="ＭＳ Ｐゴシック" charset="-128"/>
            </a:endParaRPr>
          </a:p>
        </p:txBody>
      </p:sp>
      <p:sp>
        <p:nvSpPr>
          <p:cNvPr id="12" name="テキスト ボックス 11"/>
          <p:cNvSpPr txBox="1"/>
          <p:nvPr/>
        </p:nvSpPr>
        <p:spPr>
          <a:xfrm>
            <a:off x="1071538" y="1000108"/>
            <a:ext cx="7000924" cy="2677656"/>
          </a:xfrm>
          <a:prstGeom prst="rect">
            <a:avLst/>
          </a:prstGeom>
          <a:noFill/>
        </p:spPr>
        <p:txBody>
          <a:bodyPr wrap="square" rtlCol="0">
            <a:spAutoFit/>
          </a:bodyPr>
          <a:lstStyle/>
          <a:p>
            <a:r>
              <a:rPr lang="en-US" altLang="ja-JP" sz="2400" dirty="0" smtClean="0"/>
              <a:t>1999</a:t>
            </a:r>
            <a:r>
              <a:rPr lang="ja-JP" altLang="en-US" sz="2400" dirty="0" smtClean="0"/>
              <a:t>年の</a:t>
            </a:r>
            <a:r>
              <a:rPr lang="en-US" altLang="ja-JP" sz="2400" dirty="0" smtClean="0"/>
              <a:t>ISO</a:t>
            </a:r>
            <a:r>
              <a:rPr lang="ja-JP" altLang="en-US" sz="2400" dirty="0" smtClean="0"/>
              <a:t>規格（</a:t>
            </a:r>
            <a:r>
              <a:rPr lang="en-US" altLang="ja-JP" sz="2400" dirty="0" smtClean="0"/>
              <a:t>C99</a:t>
            </a:r>
            <a:r>
              <a:rPr lang="ja-JP" altLang="en-US" sz="2400" dirty="0" smtClean="0"/>
              <a:t>と呼ばれる）では、複合文の中で、変数宣言は先頭部分以外に書いてもよいこととなっている。</a:t>
            </a:r>
            <a:endParaRPr lang="en-US" altLang="ja-JP" sz="2400" dirty="0" smtClean="0"/>
          </a:p>
          <a:p>
            <a:r>
              <a:rPr lang="ja-JP" altLang="en-US" sz="2400" dirty="0" smtClean="0"/>
              <a:t>複合文の先頭以外で宣言した場合、その変数の有効範囲はそこから始まる。</a:t>
            </a:r>
            <a:endParaRPr lang="en-US" altLang="ja-JP" sz="2400" dirty="0" smtClean="0"/>
          </a:p>
          <a:p>
            <a:r>
              <a:rPr lang="ja-JP" altLang="en-US" sz="2400" dirty="0" smtClean="0"/>
              <a:t>ただし、内側の複合文で同じ名前の変数が宣言されたら、その地点以降、その複合文の最後までを除く。</a:t>
            </a:r>
            <a:endParaRPr kumimoji="1" lang="ja-JP" altLang="en-US" sz="2400" dirty="0"/>
          </a:p>
        </p:txBody>
      </p:sp>
      <p:sp>
        <p:nvSpPr>
          <p:cNvPr id="8" name="テキスト ボックス 7"/>
          <p:cNvSpPr txBox="1"/>
          <p:nvPr/>
        </p:nvSpPr>
        <p:spPr>
          <a:xfrm>
            <a:off x="1000100" y="6007262"/>
            <a:ext cx="7429552" cy="707886"/>
          </a:xfrm>
          <a:prstGeom prst="rect">
            <a:avLst/>
          </a:prstGeom>
          <a:noFill/>
          <a:ln>
            <a:solidFill>
              <a:schemeClr val="tx1"/>
            </a:solidFill>
          </a:ln>
        </p:spPr>
        <p:txBody>
          <a:bodyPr wrap="square" rtlCol="0">
            <a:spAutoFit/>
          </a:bodyPr>
          <a:lstStyle/>
          <a:p>
            <a:r>
              <a:rPr kumimoji="1" lang="ja-JP" altLang="en-US" sz="2000" dirty="0" smtClean="0"/>
              <a:t>現状では</a:t>
            </a:r>
            <a:r>
              <a:rPr kumimoji="1" lang="en-US" altLang="ja-JP" sz="2000" dirty="0" smtClean="0"/>
              <a:t>1990</a:t>
            </a:r>
            <a:r>
              <a:rPr kumimoji="1" lang="ja-JP" altLang="en-US" sz="2000" dirty="0" smtClean="0"/>
              <a:t>年の</a:t>
            </a:r>
            <a:r>
              <a:rPr kumimoji="1" lang="en-US" altLang="ja-JP" sz="2000" dirty="0" smtClean="0"/>
              <a:t>ISO</a:t>
            </a:r>
            <a:r>
              <a:rPr kumimoji="1" lang="ja-JP" altLang="en-US" sz="2000" dirty="0" smtClean="0"/>
              <a:t>規格（教科書はこれに基づいて書かれている）に従っておくのが無難。</a:t>
            </a:r>
            <a:endParaRPr kumimoji="1" lang="ja-JP" altLang="en-US" sz="2000" dirty="0"/>
          </a:p>
        </p:txBody>
      </p:sp>
    </p:spTree>
    <p:extLst>
      <p:ext uri="{BB962C8B-B14F-4D97-AF65-F5344CB8AC3E}">
        <p14:creationId xmlns:p14="http://schemas.microsoft.com/office/powerpoint/2010/main" val="27475436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a:t>
            </a:r>
            <a:r>
              <a:rPr lang="ja-JP" altLang="en-US" dirty="0" smtClean="0"/>
              <a:t>（７）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x=3;</a:t>
            </a:r>
          </a:p>
          <a:p>
            <a:r>
              <a:rPr lang="en-US" altLang="ja-JP" sz="2800" dirty="0" smtClean="0"/>
              <a:t>    </a:t>
            </a:r>
            <a:r>
              <a:rPr lang="en-US" altLang="ja-JP" sz="2800" dirty="0" err="1" smtClean="0">
                <a:solidFill>
                  <a:srgbClr val="FF0000"/>
                </a:solidFill>
              </a:rPr>
              <a:t>int</a:t>
            </a:r>
            <a:r>
              <a:rPr lang="en-US" altLang="ja-JP" sz="2800" dirty="0" smtClean="0">
                <a:solidFill>
                  <a:srgbClr val="FF0000"/>
                </a:solidFill>
              </a:rPr>
              <a:t> y;</a:t>
            </a:r>
          </a:p>
          <a:p>
            <a:r>
              <a:rPr lang="en-US" altLang="ja-JP" sz="2800" dirty="0" smtClean="0"/>
              <a:t>    y=4;</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smtClean="0"/>
              <a:t>変数</a:t>
            </a:r>
            <a:r>
              <a:rPr lang="en-US" altLang="ja-JP" sz="2400" dirty="0" smtClean="0"/>
              <a:t>y</a:t>
            </a:r>
            <a:r>
              <a:rPr lang="ja-JP" altLang="en-US" sz="2400" dirty="0" smtClean="0"/>
              <a:t>の宣言を複合文の</a:t>
            </a:r>
            <a:endParaRPr lang="en-US" altLang="ja-JP" sz="2400" dirty="0" smtClean="0"/>
          </a:p>
          <a:p>
            <a:r>
              <a:rPr kumimoji="1" lang="ja-JP" altLang="en-US" sz="2400" dirty="0" smtClean="0"/>
              <a:t>先頭以外で</a:t>
            </a:r>
            <a:r>
              <a:rPr lang="ja-JP" altLang="en-US" sz="2400" dirty="0" smtClean="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a:t>
            </a:r>
            <a:r>
              <a:rPr lang="ja-JP" altLang="en-US" sz="4000" dirty="0" smtClean="0"/>
              <a:t>（８）</a:t>
            </a:r>
            <a:endParaRPr kumimoji="1" lang="ja-JP" altLang="en-US" sz="4000" dirty="0"/>
          </a:p>
        </p:txBody>
      </p:sp>
      <p:sp>
        <p:nvSpPr>
          <p:cNvPr id="4" name="正方形/長方形 3"/>
          <p:cNvSpPr/>
          <p:nvPr/>
        </p:nvSpPr>
        <p:spPr>
          <a:xfrm>
            <a:off x="571472" y="1071546"/>
            <a:ext cx="7572428" cy="5632311"/>
          </a:xfrm>
          <a:prstGeom prst="rect">
            <a:avLst/>
          </a:prstGeom>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x=3;</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3 */</a:t>
            </a:r>
          </a:p>
          <a:p>
            <a:r>
              <a:rPr lang="en-US" altLang="ja-JP" sz="2400" dirty="0" smtClean="0"/>
              <a:t>        x=100;</a:t>
            </a:r>
          </a:p>
          <a:p>
            <a:r>
              <a:rPr lang="en-US" altLang="ja-JP" sz="2400" dirty="0" smtClean="0"/>
              <a:t>        </a:t>
            </a:r>
            <a:r>
              <a:rPr lang="en-US" altLang="ja-JP" sz="2400" dirty="0" err="1" smtClean="0">
                <a:solidFill>
                  <a:srgbClr val="FF0000"/>
                </a:solidFill>
              </a:rPr>
              <a:t>int</a:t>
            </a:r>
            <a:r>
              <a:rPr lang="en-US" altLang="ja-JP" sz="2400" dirty="0" smtClean="0">
                <a:solidFill>
                  <a:srgbClr val="FF0000"/>
                </a:solidFill>
              </a:rPr>
              <a:t> x;</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の値は未定義 *</a:t>
            </a:r>
            <a:r>
              <a:rPr lang="en-US" altLang="ja-JP" sz="2400" dirty="0" smtClean="0"/>
              <a:t>/</a:t>
            </a:r>
          </a:p>
          <a:p>
            <a:r>
              <a:rPr lang="en-US" altLang="ja-JP" sz="2400" dirty="0" smtClean="0"/>
              <a:t>        x=5;</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5 */</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100 */</a:t>
            </a:r>
          </a:p>
          <a:p>
            <a:r>
              <a:rPr lang="en-US" altLang="ja-JP" sz="2400" dirty="0" smtClean="0"/>
              <a:t>    return 0;</a:t>
            </a:r>
          </a:p>
          <a:p>
            <a:r>
              <a:rPr lang="en-US" altLang="ja-JP" sz="2400" dirty="0" smtClean="0"/>
              <a:t>}  </a:t>
            </a:r>
            <a:endParaRPr lang="en-US" altLang="ja-JP" sz="2400" dirty="0"/>
          </a:p>
        </p:txBody>
      </p:sp>
      <p:sp>
        <p:nvSpPr>
          <p:cNvPr id="5" name="テキスト ボックス 4"/>
          <p:cNvSpPr txBox="1"/>
          <p:nvPr/>
        </p:nvSpPr>
        <p:spPr>
          <a:xfrm>
            <a:off x="5000628" y="1785926"/>
            <a:ext cx="3357586" cy="830997"/>
          </a:xfrm>
          <a:prstGeom prst="rect">
            <a:avLst/>
          </a:prstGeom>
          <a:noFill/>
          <a:ln>
            <a:solidFill>
              <a:schemeClr val="tx1"/>
            </a:solidFill>
          </a:ln>
        </p:spPr>
        <p:txBody>
          <a:bodyPr wrap="square" rtlCol="0">
            <a:spAutoFit/>
          </a:bodyPr>
          <a:lstStyle/>
          <a:p>
            <a:r>
              <a:rPr lang="ja-JP" altLang="en-US" sz="2400" dirty="0" smtClean="0"/>
              <a:t>変数</a:t>
            </a:r>
            <a:r>
              <a:rPr lang="en-US" altLang="ja-JP" sz="2400" dirty="0" smtClean="0"/>
              <a:t>x</a:t>
            </a:r>
            <a:r>
              <a:rPr lang="ja-JP" altLang="en-US" sz="2400" dirty="0" smtClean="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smtClean="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smtClean="0"/>
              <a:t>同じ処理を繰り返すには・・・</a:t>
            </a:r>
          </a:p>
          <a:p>
            <a:pPr lvl="1" eaLnBrk="1" fontAlgn="auto" hangingPunct="1">
              <a:spcAft>
                <a:spcPts val="0"/>
              </a:spcAft>
              <a:buFont typeface="Wingdings" charset="2"/>
              <a:buChar char="l"/>
              <a:defRPr/>
            </a:pPr>
            <a:r>
              <a:rPr kumimoji="0" lang="ja-JP" altLang="en-US" sz="2400" dirty="0" smtClean="0"/>
              <a:t>プログラム中に同じ命令を何度も繰り返して書く？</a:t>
            </a:r>
            <a:endParaRPr kumimoji="0" lang="en-US" altLang="ja-JP" sz="2400" dirty="0" smtClean="0"/>
          </a:p>
          <a:p>
            <a:pPr lvl="2" eaLnBrk="1" fontAlgn="auto" hangingPunct="1">
              <a:spcAft>
                <a:spcPts val="0"/>
              </a:spcAft>
              <a:buFont typeface="Wingdings" charset="2"/>
              <a:buNone/>
              <a:defRPr/>
            </a:pPr>
            <a:r>
              <a:rPr kumimoji="0" lang="en-US" altLang="ja-JP" sz="2200" dirty="0" smtClean="0"/>
              <a:t>--- </a:t>
            </a:r>
            <a:r>
              <a:rPr kumimoji="0" lang="ja-JP" altLang="en-US" sz="2200" dirty="0" smtClean="0"/>
              <a:t>繰り返す回数が入力によって変わる場合など、対応できない。</a:t>
            </a:r>
          </a:p>
          <a:p>
            <a:pPr eaLnBrk="1" fontAlgn="auto" hangingPunct="1">
              <a:spcAft>
                <a:spcPts val="0"/>
              </a:spcAft>
              <a:buFont typeface="Wingdings" charset="2"/>
              <a:buChar char="n"/>
              <a:defRPr/>
            </a:pPr>
            <a:r>
              <a:rPr kumimoji="0" lang="ja-JP" altLang="en-US" sz="2800" dirty="0" smtClean="0"/>
              <a:t>条件により，繰り返すかをどうかを決定</a:t>
            </a:r>
            <a:endParaRPr kumimoji="0" lang="ja-JP" altLang="en-US" sz="2400" dirty="0" smtClean="0"/>
          </a:p>
          <a:p>
            <a:pPr eaLnBrk="1" fontAlgn="auto" hangingPunct="1">
              <a:spcAft>
                <a:spcPts val="0"/>
              </a:spcAft>
              <a:buFont typeface="Wingdings" charset="2"/>
              <a:buChar char="n"/>
              <a:defRPr/>
            </a:pPr>
            <a:r>
              <a:rPr kumimoji="0" lang="ja-JP" altLang="en-US" sz="2600" dirty="0" smtClean="0"/>
              <a:t>繰り返しの構文</a:t>
            </a:r>
            <a:endParaRPr kumimoji="0" lang="en-US" altLang="ja-JP" sz="2600" dirty="0" smtClean="0"/>
          </a:p>
          <a:p>
            <a:pPr lvl="1" eaLnBrk="1" fontAlgn="auto" hangingPunct="1">
              <a:spcAft>
                <a:spcPts val="0"/>
              </a:spcAft>
              <a:buFont typeface="Wingdings" charset="2"/>
              <a:buChar char="l"/>
              <a:defRPr/>
            </a:pPr>
            <a:r>
              <a:rPr kumimoji="0" lang="en-US" altLang="ja-JP" sz="2400" dirty="0" smtClean="0"/>
              <a:t>while</a:t>
            </a:r>
            <a:r>
              <a:rPr kumimoji="0" lang="ja-JP" altLang="en-US" sz="2400" dirty="0" smtClean="0"/>
              <a:t>文</a:t>
            </a:r>
          </a:p>
          <a:p>
            <a:pPr lvl="1" eaLnBrk="1" fontAlgn="auto" hangingPunct="1">
              <a:spcAft>
                <a:spcPts val="0"/>
              </a:spcAft>
              <a:buFont typeface="Wingdings" charset="2"/>
              <a:buChar char="l"/>
              <a:defRPr/>
            </a:pPr>
            <a:r>
              <a:rPr kumimoji="0" lang="en-US" altLang="ja-JP" sz="2400" dirty="0" smtClean="0"/>
              <a:t>for</a:t>
            </a:r>
            <a:r>
              <a:rPr kumimoji="0" lang="ja-JP" altLang="en-US" sz="2400" dirty="0" smtClean="0"/>
              <a:t>文</a:t>
            </a:r>
            <a:endParaRPr kumimoji="0" lang="en-US" altLang="ja-JP" sz="2400" dirty="0" smtClean="0"/>
          </a:p>
          <a:p>
            <a:pPr lvl="1">
              <a:buFont typeface="Wingdings" charset="2"/>
              <a:buChar char="l"/>
              <a:defRPr/>
            </a:pPr>
            <a:r>
              <a:rPr kumimoji="0" lang="en-US" altLang="ja-JP" sz="2400" dirty="0" smtClean="0"/>
              <a:t>do-while</a:t>
            </a:r>
            <a:r>
              <a:rPr kumimoji="0" lang="ja-JP" altLang="en-US" sz="2400" dirty="0" smtClean="0"/>
              <a:t>文</a:t>
            </a:r>
            <a:endParaRPr kumimoji="0" lang="en-US" altLang="ja-JP" sz="2400" dirty="0" smtClean="0"/>
          </a:p>
          <a:p>
            <a:pPr marL="360000" lvl="1" indent="0" eaLnBrk="1" fontAlgn="auto" hangingPunct="1">
              <a:spcAft>
                <a:spcPts val="0"/>
              </a:spcAft>
              <a:buFont typeface="Wingdings" charset="2"/>
              <a:buNone/>
              <a:defRPr/>
            </a:pPr>
            <a:r>
              <a:rPr kumimoji="0" lang="ja-JP" altLang="en-US" sz="2400" dirty="0" smtClean="0"/>
              <a:t>今日は</a:t>
            </a:r>
            <a:r>
              <a:rPr kumimoji="0" lang="en-US" altLang="ja-JP" sz="2400" dirty="0" smtClean="0"/>
              <a:t>while</a:t>
            </a:r>
            <a:r>
              <a:rPr kumimoji="0" lang="ja-JP" altLang="en-US" sz="2400" dirty="0" smtClean="0"/>
              <a:t>文を紹介する。後日</a:t>
            </a:r>
            <a:r>
              <a:rPr kumimoji="0" lang="en-US" altLang="ja-JP" sz="2400" dirty="0" smtClean="0"/>
              <a:t>for</a:t>
            </a:r>
            <a:r>
              <a:rPr kumimoji="0" lang="ja-JP" altLang="en-US" sz="2400" dirty="0" smtClean="0"/>
              <a:t>文を紹介する。</a:t>
            </a:r>
            <a:r>
              <a:rPr kumimoji="0" lang="en-US" altLang="ja-JP" sz="2400" dirty="0" smtClean="0"/>
              <a:t>do-while</a:t>
            </a:r>
            <a:r>
              <a:rPr kumimoji="0" lang="ja-JP" altLang="en-US" sz="2400" dirty="0" smtClean="0"/>
              <a:t>文については教科書を参照。</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smtClean="0"/>
              <a:t>while</a:t>
            </a:r>
            <a:r>
              <a:rPr kumimoji="0" lang="ja-JP" altLang="en-US" sz="4000" dirty="0" smtClean="0"/>
              <a:t>文（教科書 </a:t>
            </a:r>
            <a:r>
              <a:rPr kumimoji="0" lang="en-US" altLang="ja-JP" sz="4000" dirty="0" smtClean="0"/>
              <a:t>p.</a:t>
            </a:r>
            <a:r>
              <a:rPr kumimoji="0" lang="en-US" altLang="ja-JP" sz="4000" dirty="0"/>
              <a:t> </a:t>
            </a:r>
            <a:r>
              <a:rPr kumimoji="0" lang="en-US" altLang="ja-JP" sz="4000" dirty="0" smtClean="0"/>
              <a:t>80</a:t>
            </a:r>
            <a:r>
              <a:rPr kumimoji="0" lang="ja-JP" altLang="en-US" sz="4000" dirty="0" smtClean="0"/>
              <a:t>）</a:t>
            </a:r>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578350"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  </a:t>
            </a:r>
            <a:r>
              <a:rPr kumimoji="1" lang="en-US" altLang="ja-JP" sz="2800">
                <a:solidFill>
                  <a:srgbClr val="FF0000"/>
                </a:solidFill>
              </a:rPr>
              <a:t>while (e) s  </a:t>
            </a:r>
            <a:r>
              <a:rPr kumimoji="1" lang="ja-JP" altLang="en-US" sz="2800"/>
              <a:t>の意味</a:t>
            </a:r>
            <a:endParaRPr kumimoji="1" lang="en-US" altLang="ja-JP" sz="280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dirty="0"/>
              <a:t>式</a:t>
            </a:r>
            <a:r>
              <a:rPr kumimoji="1" lang="en-US" altLang="ja-JP" sz="2400" dirty="0"/>
              <a:t>e</a:t>
            </a:r>
            <a:r>
              <a:rPr kumimoji="1" lang="ja-JP" altLang="en-US" sz="2400" dirty="0"/>
              <a:t>を評価し、それが</a:t>
            </a:r>
            <a:r>
              <a:rPr kumimoji="1" lang="en-US" altLang="ja-JP" sz="2400" dirty="0"/>
              <a:t>0</a:t>
            </a:r>
            <a:r>
              <a:rPr kumimoji="1" lang="ja-JP" altLang="en-US" sz="2400" dirty="0"/>
              <a:t>の場合何もせず、</a:t>
            </a:r>
            <a:r>
              <a:rPr kumimoji="1" lang="en-US" altLang="ja-JP" sz="2400" dirty="0"/>
              <a:t>0</a:t>
            </a:r>
            <a:r>
              <a:rPr kumimoji="1" lang="ja-JP" altLang="en-US" sz="2400" dirty="0"/>
              <a:t>以外の場合は</a:t>
            </a:r>
            <a:r>
              <a:rPr kumimoji="1" lang="ja-JP" altLang="en-US" sz="2400" dirty="0" smtClean="0"/>
              <a:t>文</a:t>
            </a:r>
            <a:r>
              <a:rPr kumimoji="1" lang="en-US" altLang="ja-JP" sz="2400" dirty="0" smtClean="0"/>
              <a:t>s</a:t>
            </a:r>
            <a:r>
              <a:rPr kumimoji="1" lang="ja-JP" altLang="en-US" sz="2400" dirty="0" smtClean="0"/>
              <a:t>を</a:t>
            </a:r>
            <a:r>
              <a:rPr kumimoji="1" lang="ja-JP" altLang="en-US" sz="2400" dirty="0"/>
              <a:t>実行した後、</a:t>
            </a:r>
            <a:r>
              <a:rPr kumimoji="1" lang="en-US" altLang="ja-JP" sz="2400" dirty="0"/>
              <a:t>while (e) s</a:t>
            </a:r>
            <a:r>
              <a:rPr kumimoji="1" lang="ja-JP" altLang="en-US" sz="2400" dirty="0"/>
              <a:t>をもう一度実行する。</a:t>
            </a:r>
          </a:p>
        </p:txBody>
      </p:sp>
      <p:sp>
        <p:nvSpPr>
          <p:cNvPr id="14346" name="テキスト ボックス 14"/>
          <p:cNvSpPr txBox="1">
            <a:spLocks noChangeArrowheads="1"/>
          </p:cNvSpPr>
          <p:nvPr/>
        </p:nvSpPr>
        <p:spPr bwMode="auto">
          <a:xfrm>
            <a:off x="1318964" y="5055270"/>
            <a:ext cx="6853436" cy="830997"/>
          </a:xfrm>
          <a:prstGeom prst="rect">
            <a:avLst/>
          </a:prstGeom>
          <a:noFill/>
          <a:ln w="9525">
            <a:noFill/>
            <a:miter lim="800000"/>
            <a:headEnd/>
            <a:tailEnd/>
          </a:ln>
        </p:spPr>
        <p:txBody>
          <a:bodyPr wrap="square">
            <a:spAutoFit/>
          </a:bodyPr>
          <a:lstStyle/>
          <a:p>
            <a:r>
              <a:rPr kumimoji="1" lang="ja-JP" altLang="en-US" sz="2400" dirty="0" smtClean="0"/>
              <a:t>（つまり、式</a:t>
            </a:r>
            <a:r>
              <a:rPr kumimoji="1" lang="en-US" altLang="ja-JP" sz="2400" dirty="0"/>
              <a:t>e</a:t>
            </a:r>
            <a:r>
              <a:rPr kumimoji="1" lang="ja-JP" altLang="en-US" sz="2400" dirty="0"/>
              <a:t>の値が</a:t>
            </a:r>
            <a:r>
              <a:rPr kumimoji="1" lang="en-US" altLang="ja-JP" sz="2400" dirty="0"/>
              <a:t>0</a:t>
            </a:r>
            <a:r>
              <a:rPr kumimoji="1" lang="ja-JP" altLang="en-US" sz="2400" dirty="0"/>
              <a:t>になるまで文</a:t>
            </a:r>
            <a:r>
              <a:rPr kumimoji="1" lang="en-US" altLang="ja-JP" sz="2400" dirty="0"/>
              <a:t>s</a:t>
            </a:r>
            <a:r>
              <a:rPr kumimoji="1" lang="ja-JP" altLang="en-US" sz="2400" dirty="0"/>
              <a:t>を繰り返し実行する。）</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smtClean="0"/>
              <a:t>while</a:t>
            </a:r>
            <a:r>
              <a:rPr lang="ja-JP" altLang="en-US" dirty="0" smtClean="0"/>
              <a:t>文を使ったプログラム例</a:t>
            </a:r>
            <a:r>
              <a:rPr lang="en-US" altLang="ja-JP" dirty="0" smtClean="0"/>
              <a:t/>
            </a:r>
            <a:br>
              <a:rPr lang="en-US" altLang="ja-JP" dirty="0" smtClean="0"/>
            </a:br>
            <a:r>
              <a:rPr lang="ja-JP" altLang="en-US" dirty="0" smtClean="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dirty="0">
                <a:solidFill>
                  <a:srgbClr val="FF0000"/>
                </a:solidFill>
              </a:rPr>
              <a:t>羊が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dirty="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smtClean="0"/>
              <a:t>無限ループ（打ち込んで実行）</a:t>
            </a:r>
          </a:p>
        </p:txBody>
      </p:sp>
      <p:sp>
        <p:nvSpPr>
          <p:cNvPr id="326660" name="Rectangle 4"/>
          <p:cNvSpPr>
            <a:spLocks noChangeArrowheads="1"/>
          </p:cNvSpPr>
          <p:nvPr/>
        </p:nvSpPr>
        <p:spPr bwMode="auto">
          <a:xfrm>
            <a:off x="500063" y="1496913"/>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en-US" altLang="ja-JP" sz="2400" dirty="0"/>
              <a:t>    while (1) {</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 );</a:t>
            </a:r>
          </a:p>
          <a:p>
            <a:r>
              <a:rPr lang="fr-FR" altLang="ja-JP" sz="2400" dirty="0"/>
              <a:t>        x = x + 1;</a:t>
            </a:r>
          </a:p>
          <a:p>
            <a:r>
              <a:rPr lang="fr-FR" altLang="ja-JP" sz="2400" dirty="0"/>
              <a:t>    }</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smtClean="0"/>
              <a:t> </a:t>
            </a:r>
            <a:r>
              <a:rPr lang="ja-JP" altLang="en-US" dirty="0" smtClean="0"/>
              <a:t>ラベル、</a:t>
            </a:r>
            <a:r>
              <a:rPr lang="en-US" altLang="ja-JP" dirty="0" err="1" smtClean="0"/>
              <a:t>goto</a:t>
            </a:r>
            <a:r>
              <a:rPr lang="ja-JP" altLang="en-US" dirty="0" smtClean="0"/>
              <a:t>文（打ち込んで実行）</a:t>
            </a:r>
          </a:p>
        </p:txBody>
      </p:sp>
      <p:sp>
        <p:nvSpPr>
          <p:cNvPr id="17411" name="コンテンツ プレースホルダ 2"/>
          <p:cNvSpPr>
            <a:spLocks noGrp="1"/>
          </p:cNvSpPr>
          <p:nvPr>
            <p:ph idx="1"/>
          </p:nvPr>
        </p:nvSpPr>
        <p:spPr>
          <a:xfrm>
            <a:off x="642938" y="1500014"/>
            <a:ext cx="7596187" cy="704850"/>
          </a:xfrm>
        </p:spPr>
        <p:txBody>
          <a:bodyPr>
            <a:normAutofit fontScale="77500" lnSpcReduction="20000"/>
          </a:bodyPr>
          <a:lstStyle/>
          <a:p>
            <a:pPr eaLnBrk="1" hangingPunct="1"/>
            <a:r>
              <a:rPr lang="en-US" altLang="ja-JP" dirty="0" err="1" smtClean="0"/>
              <a:t>goto</a:t>
            </a:r>
            <a:r>
              <a:rPr lang="ja-JP" altLang="en-US" dirty="0" smtClean="0"/>
              <a:t>文は、皆さんは使わないでください。ですが、知らないのはよくないので紹介します。</a:t>
            </a:r>
          </a:p>
        </p:txBody>
      </p:sp>
      <p:sp>
        <p:nvSpPr>
          <p:cNvPr id="17415" name="正方形/長方形 6"/>
          <p:cNvSpPr>
            <a:spLocks noChangeArrowheads="1"/>
          </p:cNvSpPr>
          <p:nvPr/>
        </p:nvSpPr>
        <p:spPr bwMode="auto">
          <a:xfrm>
            <a:off x="786953" y="2420888"/>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57750" y="2786063"/>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a:t>goto</a:t>
            </a:r>
            <a:r>
              <a:rPr kumimoji="1" lang="ja-JP" altLang="en-US" sz="2400"/>
              <a:t>文である。</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a:t>
            </a:r>
            <a:r>
              <a:rPr kumimoji="0" lang="en-US" altLang="ja-JP" sz="4000" dirty="0" err="1" smtClean="0"/>
              <a:t>oto</a:t>
            </a:r>
            <a:r>
              <a:rPr kumimoji="0" lang="ja-JP" altLang="en-US" sz="4000" dirty="0" smtClean="0"/>
              <a:t>文を使った無限ループ</a:t>
            </a:r>
            <a:r>
              <a:rPr kumimoji="0" lang="en-US" altLang="ja-JP" sz="4000" dirty="0" smtClean="0"/>
              <a:t/>
            </a:r>
            <a:br>
              <a:rPr kumimoji="0" lang="en-US" altLang="ja-JP" sz="4000" dirty="0" smtClean="0"/>
            </a:br>
            <a:r>
              <a:rPr kumimoji="0" lang="ja-JP" altLang="en-US" sz="4000" dirty="0" smtClean="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p:spPr>
        <p:txBody>
          <a:bodyPr>
            <a:spAutoFit/>
          </a:bodyPr>
          <a:lstStyle/>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a:t>
            </a:r>
          </a:p>
          <a:p>
            <a:r>
              <a:rPr lang="en-US" altLang="ja-JP" sz="2400" dirty="0"/>
              <a:t>{</a:t>
            </a:r>
          </a:p>
          <a:p>
            <a:r>
              <a:rPr lang="fr-FR" altLang="ja-JP" sz="2400" dirty="0"/>
              <a:t>  </a:t>
            </a:r>
            <a:r>
              <a:rPr lang="fr-FR" altLang="ja-JP" sz="2400" dirty="0" err="1"/>
              <a:t>int</a:t>
            </a:r>
            <a:r>
              <a:rPr lang="fr-FR" altLang="ja-JP" sz="2400" dirty="0"/>
              <a:t> x;</a:t>
            </a:r>
          </a:p>
          <a:p>
            <a:r>
              <a:rPr lang="fr-FR" altLang="ja-JP" sz="2400" dirty="0"/>
              <a:t>  x=1;</a:t>
            </a:r>
          </a:p>
          <a:p>
            <a:r>
              <a:rPr lang="nl-NL" altLang="ja-JP" sz="2400" dirty="0"/>
              <a:t> </a:t>
            </a:r>
            <a:r>
              <a:rPr lang="nl-NL" altLang="ja-JP" sz="2400" dirty="0" err="1">
                <a:solidFill>
                  <a:srgbClr val="3366FF"/>
                </a:solidFill>
              </a:rPr>
              <a:t>aaa</a:t>
            </a:r>
            <a:r>
              <a:rPr lang="nl-NL" altLang="ja-JP" sz="2400" dirty="0">
                <a:solidFill>
                  <a:srgbClr val="3366FF"/>
                </a:solidFill>
              </a:rPr>
              <a:t>:</a:t>
            </a:r>
          </a:p>
          <a:p>
            <a:r>
              <a:rPr lang="ja-JP" altLang="en-US"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is-IS" altLang="ja-JP" sz="2400" dirty="0"/>
              <a:t>  return 0;</a:t>
            </a:r>
          </a:p>
          <a:p>
            <a:r>
              <a:rPr lang="is-IS" altLang="ja-JP" sz="2400" dirty="0"/>
              <a:t>}</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extLst>
      <p:ext uri="{BB962C8B-B14F-4D97-AF65-F5344CB8AC3E}">
        <p14:creationId xmlns:p14="http://schemas.microsoft.com/office/powerpoint/2010/main" val="24621803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smtClean="0"/>
              <a:t>今回の講義内容</a:t>
            </a:r>
          </a:p>
        </p:txBody>
      </p:sp>
      <p:sp>
        <p:nvSpPr>
          <p:cNvPr id="4099" name="Rectangle 3"/>
          <p:cNvSpPr>
            <a:spLocks noGrp="1" noChangeArrowheads="1"/>
          </p:cNvSpPr>
          <p:nvPr>
            <p:ph idx="1"/>
          </p:nvPr>
        </p:nvSpPr>
        <p:spPr>
          <a:xfrm>
            <a:off x="467544" y="1484784"/>
            <a:ext cx="8208912" cy="4896544"/>
          </a:xfrm>
        </p:spPr>
        <p:txBody>
          <a:bodyPr>
            <a:noAutofit/>
          </a:bodyPr>
          <a:lstStyle/>
          <a:p>
            <a:pPr eaLnBrk="1" hangingPunct="1"/>
            <a:r>
              <a:rPr kumimoji="0" lang="ja-JP" altLang="en-US" sz="2800" dirty="0" smtClean="0"/>
              <a:t>複合文 </a:t>
            </a:r>
            <a:r>
              <a:rPr kumimoji="0" lang="en-US" altLang="ja-JP" sz="2800" dirty="0" smtClean="0"/>
              <a:t>--- </a:t>
            </a:r>
            <a:r>
              <a:rPr kumimoji="0" lang="ja-JP" altLang="en-US" sz="2800" dirty="0" smtClean="0"/>
              <a:t>複数の文を１つの文にまとめる。</a:t>
            </a:r>
            <a:endParaRPr kumimoji="0" lang="en-US" altLang="ja-JP" sz="2800" dirty="0" smtClean="0"/>
          </a:p>
          <a:p>
            <a:pPr lvl="1" eaLnBrk="1" hangingPunct="1"/>
            <a:r>
              <a:rPr kumimoji="0" lang="ja-JP" altLang="en-US" dirty="0" smtClean="0"/>
              <a:t>文を書くところに２つ以上の文を書くときに使う。</a:t>
            </a:r>
            <a:endParaRPr kumimoji="0" lang="en-US" altLang="ja-JP" dirty="0" smtClean="0"/>
          </a:p>
          <a:p>
            <a:pPr lvl="1" eaLnBrk="1" hangingPunct="1"/>
            <a:r>
              <a:rPr kumimoji="0" lang="ja-JP" altLang="en-US" dirty="0" smtClean="0"/>
              <a:t>（例） </a:t>
            </a:r>
            <a:r>
              <a:rPr kumimoji="0" lang="en-US" altLang="ja-JP" dirty="0" smtClean="0"/>
              <a:t>if</a:t>
            </a:r>
            <a:r>
              <a:rPr kumimoji="0" lang="ja-JP" altLang="en-US" dirty="0" smtClean="0"/>
              <a:t>文の分岐先の文のところに２つ以上の文を書く場合など。</a:t>
            </a:r>
            <a:endParaRPr kumimoji="0" lang="en-US" altLang="ja-JP" dirty="0" smtClean="0"/>
          </a:p>
          <a:p>
            <a:pPr eaLnBrk="1" hangingPunct="1"/>
            <a:r>
              <a:rPr kumimoji="0" lang="ja-JP" altLang="en-US" sz="2800" dirty="0" smtClean="0"/>
              <a:t>繰り返し</a:t>
            </a:r>
            <a:endParaRPr kumimoji="0" lang="en-US" altLang="ja-JP" sz="2800" dirty="0" smtClean="0"/>
          </a:p>
          <a:p>
            <a:pPr lvl="1" eaLnBrk="1" hangingPunct="1"/>
            <a:r>
              <a:rPr kumimoji="0" lang="ja-JP" altLang="en-US" dirty="0" smtClean="0"/>
              <a:t>何らかの処理を何度も繰り返し行う </a:t>
            </a:r>
            <a:r>
              <a:rPr kumimoji="0" lang="en-US" altLang="ja-JP" dirty="0" smtClean="0"/>
              <a:t>--- </a:t>
            </a:r>
            <a:r>
              <a:rPr kumimoji="0" lang="ja-JP" altLang="en-US" dirty="0" smtClean="0"/>
              <a:t>繰り返しは命令型言語における基本的な機構。</a:t>
            </a:r>
            <a:endParaRPr kumimoji="0"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連絡</a:t>
            </a:r>
            <a:r>
              <a:rPr kumimoji="1" lang="ja-JP" altLang="en-US" dirty="0" smtClean="0"/>
              <a:t>事項</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受講生の方へ：</a:t>
            </a:r>
            <a:r>
              <a:rPr lang="ja-JP" altLang="en-US" dirty="0"/>
              <a:t>今後のプロ入</a:t>
            </a:r>
            <a:r>
              <a:rPr lang="en-US" altLang="ja-JP" dirty="0"/>
              <a:t>2</a:t>
            </a:r>
            <a:r>
              <a:rPr lang="ja-JP" altLang="en-US" dirty="0"/>
              <a:t>の課題すべてに</a:t>
            </a:r>
            <a:r>
              <a:rPr lang="ja-JP" altLang="en-US" dirty="0" smtClean="0"/>
              <a:t>ついて、できる人は</a:t>
            </a:r>
            <a:r>
              <a:rPr lang="en-US" altLang="ja-JP" dirty="0" err="1" smtClean="0"/>
              <a:t>goto</a:t>
            </a:r>
            <a:r>
              <a:rPr lang="ja-JP" altLang="en-US" dirty="0" smtClean="0"/>
              <a:t>文を使わずに書いてください。すべてのプログラムは</a:t>
            </a:r>
            <a:r>
              <a:rPr lang="en-US" altLang="ja-JP" dirty="0" err="1" smtClean="0"/>
              <a:t>goto</a:t>
            </a:r>
            <a:r>
              <a:rPr lang="ja-JP" altLang="en-US" dirty="0" smtClean="0"/>
              <a:t>文を使わずに書くことができます。</a:t>
            </a:r>
            <a:endParaRPr lang="en-US" altLang="ja-JP" dirty="0" smtClean="0"/>
          </a:p>
          <a:p>
            <a:r>
              <a:rPr kumimoji="1" lang="en-US" altLang="ja-JP" dirty="0" smtClean="0"/>
              <a:t>TA</a:t>
            </a:r>
            <a:r>
              <a:rPr kumimoji="1" lang="ja-JP" altLang="en-US" dirty="0" smtClean="0"/>
              <a:t>の方へ</a:t>
            </a:r>
            <a:r>
              <a:rPr kumimoji="1" lang="en-US" altLang="ja-JP" dirty="0" smtClean="0"/>
              <a:t>: </a:t>
            </a:r>
            <a:r>
              <a:rPr lang="ja-JP" altLang="en-US" dirty="0" smtClean="0"/>
              <a:t>今後</a:t>
            </a:r>
            <a:r>
              <a:rPr lang="ja-JP" altLang="en-US" dirty="0"/>
              <a:t>のプロ入</a:t>
            </a:r>
            <a:r>
              <a:rPr lang="en-US" altLang="ja-JP" dirty="0"/>
              <a:t>2</a:t>
            </a:r>
            <a:r>
              <a:rPr lang="ja-JP" altLang="en-US" dirty="0"/>
              <a:t>の課題すべてに</a:t>
            </a:r>
            <a:r>
              <a:rPr lang="ja-JP" altLang="en-US" dirty="0" smtClean="0"/>
              <a:t>ついて、</a:t>
            </a:r>
            <a:r>
              <a:rPr kumimoji="1" lang="en-US" altLang="ja-JP" dirty="0" err="1" smtClean="0"/>
              <a:t>goto</a:t>
            </a:r>
            <a:r>
              <a:rPr kumimoji="1" lang="ja-JP" altLang="en-US" dirty="0" smtClean="0"/>
              <a:t>文を使っていても、あっていれば正解にしてください。ただし、</a:t>
            </a:r>
            <a:r>
              <a:rPr kumimoji="1" lang="en-US" altLang="ja-JP" dirty="0" err="1" smtClean="0"/>
              <a:t>goto</a:t>
            </a:r>
            <a:r>
              <a:rPr kumimoji="1" lang="ja-JP" altLang="en-US" dirty="0" smtClean="0"/>
              <a:t>文を使わない書き方を教えてあげてください。</a:t>
            </a:r>
            <a:endParaRPr kumimoji="1" lang="ja-JP" altLang="en-US" dirty="0"/>
          </a:p>
        </p:txBody>
      </p:sp>
    </p:spTree>
    <p:extLst>
      <p:ext uri="{BB962C8B-B14F-4D97-AF65-F5344CB8AC3E}">
        <p14:creationId xmlns:p14="http://schemas.microsoft.com/office/powerpoint/2010/main" val="4127713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smtClean="0"/>
              <a:t>0</a:t>
            </a:r>
            <a:r>
              <a:rPr lang="ja-JP" altLang="en-US" sz="2400" dirty="0" smtClean="0"/>
              <a:t>以上の</a:t>
            </a:r>
            <a:r>
              <a:rPr lang="en-US" altLang="ja-JP" sz="2400" dirty="0" err="1" smtClean="0"/>
              <a:t>int</a:t>
            </a:r>
            <a:r>
              <a:rPr lang="ja-JP" altLang="en-US" sz="2400" dirty="0" smtClean="0"/>
              <a:t>型の値をキーボードから受け取り、</a:t>
            </a:r>
            <a:r>
              <a:rPr lang="ja-JP" altLang="ja-JP" sz="2400" dirty="0" smtClean="0"/>
              <a:t>その値を</a:t>
            </a:r>
            <a:r>
              <a:rPr lang="en-US" altLang="ja-JP" sz="2400" dirty="0" smtClean="0"/>
              <a:t>0</a:t>
            </a:r>
            <a:r>
              <a:rPr lang="ja-JP" altLang="ja-JP" sz="2400" dirty="0" smtClean="0"/>
              <a:t>まで</a:t>
            </a:r>
            <a:r>
              <a:rPr lang="en-US" altLang="ja-JP" sz="2400" dirty="0" smtClean="0"/>
              <a:t>1</a:t>
            </a:r>
            <a:r>
              <a:rPr lang="ja-JP" altLang="ja-JP" sz="2400" dirty="0" err="1" smtClean="0"/>
              <a:t>ずつ</a:t>
            </a:r>
            <a:r>
              <a:rPr lang="ja-JP" altLang="ja-JP" sz="2400" dirty="0" smtClean="0"/>
              <a:t>減らしながら</a:t>
            </a:r>
            <a:r>
              <a:rPr lang="ja-JP" altLang="en-US" sz="2400" dirty="0" smtClean="0"/>
              <a:t>コンマで区切って</a:t>
            </a:r>
            <a:r>
              <a:rPr lang="ja-JP" altLang="ja-JP" sz="2400" dirty="0" smtClean="0"/>
              <a:t>表示</a:t>
            </a:r>
            <a:r>
              <a:rPr lang="ja-JP" altLang="en-US" sz="2400" dirty="0" smtClean="0"/>
              <a:t>するプログラムを書け。</a:t>
            </a:r>
            <a:endParaRPr lang="ja-JP" altLang="ja-JP" sz="2400" dirty="0"/>
          </a:p>
        </p:txBody>
      </p:sp>
      <p:sp>
        <p:nvSpPr>
          <p:cNvPr id="4" name="正方形/長方形 3"/>
          <p:cNvSpPr/>
          <p:nvPr/>
        </p:nvSpPr>
        <p:spPr>
          <a:xfrm>
            <a:off x="1043608" y="2996952"/>
            <a:ext cx="698477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./kihon2-1</a:t>
            </a:r>
          </a:p>
          <a:p>
            <a:r>
              <a:rPr lang="ja-JP" altLang="en-US" sz="2400" dirty="0" smtClean="0"/>
              <a:t>整数を入力</a:t>
            </a:r>
            <a:r>
              <a:rPr lang="en-US" altLang="ja-JP" sz="2400" dirty="0" smtClean="0"/>
              <a:t>: </a:t>
            </a:r>
            <a:r>
              <a:rPr lang="en-US" altLang="ja-JP" sz="2400" dirty="0" smtClean="0">
                <a:solidFill>
                  <a:srgbClr val="FF0000"/>
                </a:solidFill>
              </a:rPr>
              <a:t>5</a:t>
            </a:r>
          </a:p>
          <a:p>
            <a:r>
              <a:rPr lang="en-US" altLang="ja-JP" sz="2400" dirty="0" smtClean="0"/>
              <a:t>5, 4, 3, 2, 1, 0</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smtClean="0"/>
              <a:t>（注意） </a:t>
            </a:r>
            <a:r>
              <a:rPr lang="en-US" altLang="ja-JP" sz="2400" dirty="0" smtClean="0"/>
              <a:t>0</a:t>
            </a:r>
            <a:r>
              <a:rPr lang="ja-JP" altLang="en-US" sz="2400" dirty="0" smtClean="0"/>
              <a:t>の右側にはコンマはつけないようにして下さい。</a:t>
            </a:r>
            <a:endParaRPr lang="ja-JP" altLang="ja-JP" sz="24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smtClean="0"/>
              <a:t>基本課題２</a:t>
            </a:r>
          </a:p>
        </p:txBody>
      </p:sp>
      <p:sp>
        <p:nvSpPr>
          <p:cNvPr id="8" name="正方形/長方形 7"/>
          <p:cNvSpPr/>
          <p:nvPr/>
        </p:nvSpPr>
        <p:spPr>
          <a:xfrm>
            <a:off x="539552" y="2394519"/>
            <a:ext cx="7776864" cy="3933384"/>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ja-JP" altLang="en-US" sz="2400" kern="0" dirty="0" smtClean="0">
                <a:solidFill>
                  <a:prstClr val="black"/>
                </a:solidFill>
                <a:ea typeface="ＭＳ Ｐゴシック" charset="-128"/>
              </a:rPr>
              <a:t>実行例</a:t>
            </a:r>
            <a:r>
              <a:rPr lang="en-US" altLang="ja-JP" sz="2400" kern="0" dirty="0" smtClean="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en-US" altLang="ja-JP" sz="2400" kern="0" dirty="0" err="1" smtClean="0">
                <a:solidFill>
                  <a:prstClr val="black"/>
                </a:solidFill>
                <a:ea typeface="ＭＳ Ｐゴシック" charset="-128"/>
              </a:rPr>
              <a:t>sasano@localhost</a:t>
            </a:r>
            <a:r>
              <a:rPr lang="en-US" altLang="ja-JP" sz="2400" kern="0" dirty="0" smtClean="0">
                <a:solidFill>
                  <a:prstClr val="black"/>
                </a:solidFill>
                <a:ea typeface="ＭＳ Ｐゴシック" charset="-128"/>
              </a:rPr>
              <a:t> </a:t>
            </a:r>
            <a:r>
              <a:rPr lang="en-US" altLang="ja-JP" sz="2400" kern="0" dirty="0" err="1" smtClean="0">
                <a:solidFill>
                  <a:prstClr val="black"/>
                </a:solidFill>
                <a:ea typeface="ＭＳ Ｐゴシック" charset="-128"/>
              </a:rPr>
              <a:t>enshu</a:t>
            </a:r>
            <a:r>
              <a:rPr lang="en-US" altLang="ja-JP" sz="2400" kern="0" dirty="0" smtClean="0">
                <a:solidFill>
                  <a:prstClr val="black"/>
                </a:solidFill>
                <a:ea typeface="ＭＳ Ｐゴシック" charset="-128"/>
              </a:rPr>
              <a:t>]$ ./kihon2-2</a:t>
            </a: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正の整数を入力してください</a:t>
            </a:r>
            <a:r>
              <a:rPr lang="en-US" altLang="ja-JP" sz="2400" kern="0" dirty="0" smtClean="0">
                <a:solidFill>
                  <a:prstClr val="black"/>
                </a:solidFill>
                <a:ea typeface="ＭＳ Ｐゴシック" charset="-128"/>
              </a:rPr>
              <a:t>: </a:t>
            </a:r>
            <a:r>
              <a:rPr lang="en-US" altLang="ja-JP" sz="2400" kern="0" dirty="0" smtClean="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20</a:t>
            </a:r>
            <a:r>
              <a:rPr lang="ja-JP" altLang="en-US" sz="2400" kern="0" dirty="0" smtClean="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1, 2, 4, 5, 10, 20 </a:t>
            </a:r>
            <a:r>
              <a:rPr lang="ja-JP" altLang="en-US" sz="2400" kern="0" dirty="0" smtClean="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smtClean="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（ヒント） </a:t>
            </a:r>
            <a:r>
              <a:rPr lang="en-US" altLang="ja-JP" sz="2400" kern="0" dirty="0" smtClean="0">
                <a:solidFill>
                  <a:prstClr val="black"/>
                </a:solidFill>
                <a:ea typeface="ＭＳ Ｐゴシック" charset="-128"/>
              </a:rPr>
              <a:t>a</a:t>
            </a:r>
            <a:r>
              <a:rPr lang="ja-JP" altLang="en-US" sz="2400" kern="0" dirty="0" smtClean="0">
                <a:solidFill>
                  <a:prstClr val="black"/>
                </a:solidFill>
                <a:ea typeface="ＭＳ Ｐゴシック" charset="-128"/>
              </a:rPr>
              <a:t>が</a:t>
            </a:r>
            <a:r>
              <a:rPr lang="en-US" altLang="ja-JP" sz="2400" kern="0" dirty="0" smtClean="0">
                <a:solidFill>
                  <a:prstClr val="black"/>
                </a:solidFill>
                <a:ea typeface="ＭＳ Ｐゴシック" charset="-128"/>
              </a:rPr>
              <a:t>b</a:t>
            </a:r>
            <a:r>
              <a:rPr lang="ja-JP" altLang="en-US" sz="2400" kern="0" dirty="0" smtClean="0">
                <a:solidFill>
                  <a:prstClr val="black"/>
                </a:solidFill>
                <a:ea typeface="ＭＳ Ｐゴシック" charset="-128"/>
              </a:rPr>
              <a:t>の約数かどうかは</a:t>
            </a:r>
            <a:r>
              <a:rPr lang="en-US" altLang="ja-JP" sz="2400" kern="0" dirty="0" err="1" smtClean="0">
                <a:solidFill>
                  <a:prstClr val="black"/>
                </a:solidFill>
                <a:ea typeface="ＭＳ Ｐゴシック" charset="-128"/>
              </a:rPr>
              <a:t>b%a</a:t>
            </a:r>
            <a:r>
              <a:rPr lang="ja-JP" altLang="en-US" sz="2400" kern="0" dirty="0" smtClean="0">
                <a:solidFill>
                  <a:prstClr val="black"/>
                </a:solidFill>
                <a:ea typeface="ＭＳ Ｐゴシック" charset="-128"/>
              </a:rPr>
              <a:t>の値が</a:t>
            </a:r>
            <a:r>
              <a:rPr lang="en-US" altLang="ja-JP" sz="2400" kern="0" dirty="0" smtClean="0">
                <a:solidFill>
                  <a:prstClr val="black"/>
                </a:solidFill>
                <a:ea typeface="ＭＳ Ｐゴシック" charset="-128"/>
              </a:rPr>
              <a:t>0</a:t>
            </a:r>
            <a:r>
              <a:rPr lang="ja-JP" altLang="en-US" sz="2400" kern="0" dirty="0" smtClean="0">
                <a:solidFill>
                  <a:prstClr val="black"/>
                </a:solidFill>
                <a:ea typeface="ＭＳ Ｐゴシック" charset="-128"/>
              </a:rPr>
              <a:t>かどうかで判定できる。</a:t>
            </a:r>
            <a:endParaRPr lang="en-US" altLang="ja-JP" sz="2400" kern="0" dirty="0" smtClean="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smtClean="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smtClean="0"/>
              <a:t>正の整数をキーボードから読み込み、その数の約数を小さい順にすべてコンマで区切って表示するプログラムを作成せよ。</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発展課題１</a:t>
            </a:r>
          </a:p>
        </p:txBody>
      </p:sp>
      <p:sp>
        <p:nvSpPr>
          <p:cNvPr id="4" name="正方形/長方形 3"/>
          <p:cNvSpPr/>
          <p:nvPr/>
        </p:nvSpPr>
        <p:spPr>
          <a:xfrm>
            <a:off x="539552" y="1556792"/>
            <a:ext cx="7992888" cy="4832093"/>
          </a:xfrm>
          <a:prstGeom prst="rect">
            <a:avLst/>
          </a:prstGeom>
        </p:spPr>
        <p:txBody>
          <a:bodyPr wrap="square">
            <a:spAutoFit/>
          </a:bodyPr>
          <a:lstStyle/>
          <a:p>
            <a:r>
              <a:rPr lang="en-US" altLang="ja-JP" sz="2800" dirty="0" smtClean="0"/>
              <a:t>2</a:t>
            </a:r>
            <a:r>
              <a:rPr lang="ja-JP" altLang="en-US" sz="2800" dirty="0" smtClean="0"/>
              <a:t>つの正の整数をキーボードから受け取り、それらの最小公倍数を求め、表示するプログラムを作成せよ。表示方法は自由とする。</a:t>
            </a:r>
          </a:p>
          <a:p>
            <a:endParaRPr lang="ja-JP" altLang="en-US" sz="2800" dirty="0" smtClean="0"/>
          </a:p>
          <a:p>
            <a:r>
              <a:rPr lang="en-US" altLang="ja-JP" sz="2800" dirty="0" smtClean="0"/>
              <a:t>(</a:t>
            </a:r>
            <a:r>
              <a:rPr lang="ja-JP" altLang="en-US" sz="2800" dirty="0" smtClean="0"/>
              <a:t>ヒント</a:t>
            </a:r>
            <a:r>
              <a:rPr lang="en-US" altLang="ja-JP" sz="2800" dirty="0" smtClean="0"/>
              <a:t>) </a:t>
            </a:r>
            <a:r>
              <a:rPr lang="ja-JP" altLang="en-US" sz="2800" dirty="0" smtClean="0"/>
              <a:t>２つの正の整数</a:t>
            </a:r>
            <a:r>
              <a:rPr lang="en-US" altLang="ja-JP" sz="2800" dirty="0" err="1" smtClean="0"/>
              <a:t>a,b</a:t>
            </a:r>
            <a:r>
              <a:rPr lang="ja-JP" altLang="en-US" sz="2800" dirty="0" smtClean="0"/>
              <a:t>の最大公約数を</a:t>
            </a:r>
            <a:r>
              <a:rPr lang="en-US" altLang="ja-JP" sz="2800" dirty="0" smtClean="0"/>
              <a:t>c</a:t>
            </a:r>
            <a:r>
              <a:rPr lang="ja-JP" altLang="en-US" sz="2800" dirty="0" smtClean="0"/>
              <a:t>とすると、</a:t>
            </a:r>
            <a:r>
              <a:rPr lang="en-US" altLang="ja-JP" sz="2800" dirty="0" smtClean="0"/>
              <a:t>a=</a:t>
            </a:r>
            <a:r>
              <a:rPr lang="en-US" altLang="ja-JP" sz="2800" dirty="0" err="1" smtClean="0"/>
              <a:t>cd</a:t>
            </a:r>
            <a:r>
              <a:rPr lang="en-US" altLang="ja-JP" sz="2800" dirty="0" smtClean="0"/>
              <a:t>, b=</a:t>
            </a:r>
            <a:r>
              <a:rPr lang="en-US" altLang="ja-JP" sz="2800" dirty="0" err="1" smtClean="0"/>
              <a:t>ce</a:t>
            </a:r>
            <a:r>
              <a:rPr lang="ja-JP" altLang="en-US" sz="2800" dirty="0" smtClean="0"/>
              <a:t>と書ける。</a:t>
            </a:r>
            <a:r>
              <a:rPr lang="en-US" altLang="ja-JP" sz="2800" dirty="0" smtClean="0"/>
              <a:t>a</a:t>
            </a:r>
            <a:r>
              <a:rPr lang="ja-JP" altLang="en-US" sz="2800" dirty="0" smtClean="0"/>
              <a:t>と</a:t>
            </a:r>
            <a:r>
              <a:rPr lang="en-US" altLang="ja-JP" sz="2800" dirty="0" smtClean="0"/>
              <a:t>b</a:t>
            </a:r>
            <a:r>
              <a:rPr lang="ja-JP" altLang="en-US" sz="2800" dirty="0" smtClean="0"/>
              <a:t>の最小公倍数は、</a:t>
            </a:r>
            <a:r>
              <a:rPr lang="en-US" altLang="ja-JP" sz="2800" dirty="0" err="1" smtClean="0"/>
              <a:t>cde</a:t>
            </a:r>
            <a:r>
              <a:rPr lang="ja-JP" altLang="en-US" sz="2800" dirty="0" smtClean="0"/>
              <a:t>である。</a:t>
            </a:r>
            <a:endParaRPr lang="en-US" altLang="ja-JP" sz="2800" dirty="0" smtClean="0"/>
          </a:p>
          <a:p>
            <a:r>
              <a:rPr lang="ja-JP" altLang="en-US" sz="2800" dirty="0" smtClean="0"/>
              <a:t>（補足）最大公約数の求め方については、プログラミング入門１でやったようにユークリッドの互除法を使えばよいが、単に１から順番に割っていくなど、他の方法でも構わない。</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smtClean="0"/>
              <a:t>１つの正の整数をキーボードから受け取り、</a:t>
            </a:r>
            <a:r>
              <a:rPr lang="ja-JP" altLang="en-US" sz="2800" dirty="0"/>
              <a:t>その</a:t>
            </a:r>
            <a:r>
              <a:rPr lang="ja-JP" altLang="en-US" sz="2800" dirty="0" smtClean="0"/>
              <a:t>値が素数かどうかを出力するプログラムを書け。表示方法は自由と</a:t>
            </a:r>
            <a:r>
              <a:rPr lang="ja-JP" altLang="en-US" sz="2800" dirty="0"/>
              <a:t>する</a:t>
            </a:r>
            <a:r>
              <a:rPr lang="ja-JP" altLang="en-US" sz="2800" dirty="0" smtClean="0"/>
              <a:t>。</a:t>
            </a:r>
            <a:endParaRPr lang="en-US" altLang="ja-JP" sz="2800" dirty="0" smtClean="0"/>
          </a:p>
          <a:p>
            <a:r>
              <a:rPr lang="ja-JP" altLang="en-US" sz="2800" dirty="0" smtClean="0"/>
              <a:t>素数と</a:t>
            </a:r>
            <a:r>
              <a:rPr lang="ja-JP" altLang="en-US" sz="2800" dirty="0"/>
              <a:t>は、</a:t>
            </a:r>
            <a:r>
              <a:rPr lang="en-US" altLang="ja-JP" sz="2800" dirty="0"/>
              <a:t>1 </a:t>
            </a:r>
            <a:r>
              <a:rPr lang="ja-JP" altLang="en-US" sz="2800" dirty="0"/>
              <a:t>と自分自身以外に正の約数を持たない、</a:t>
            </a:r>
            <a:r>
              <a:rPr lang="en-US" altLang="ja-JP" sz="2800" dirty="0"/>
              <a:t>1 </a:t>
            </a:r>
            <a:r>
              <a:rPr lang="ja-JP" altLang="en-US" sz="2800" dirty="0" smtClean="0"/>
              <a:t>でない正の整数の</a:t>
            </a:r>
            <a:r>
              <a:rPr lang="ja-JP" altLang="en-US" sz="2800" dirty="0"/>
              <a:t>ことである</a:t>
            </a:r>
            <a:r>
              <a:rPr lang="ja-JP" altLang="en-US" sz="2800" dirty="0" smtClean="0"/>
              <a:t>。</a:t>
            </a:r>
            <a:endParaRPr lang="ja-JP" altLang="en-US" sz="2800" dirty="0"/>
          </a:p>
        </p:txBody>
      </p:sp>
    </p:spTree>
    <p:extLst>
      <p:ext uri="{BB962C8B-B14F-4D97-AF65-F5344CB8AC3E}">
        <p14:creationId xmlns:p14="http://schemas.microsoft.com/office/powerpoint/2010/main" val="38855616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発展課題３</a:t>
            </a:r>
          </a:p>
        </p:txBody>
      </p:sp>
      <p:sp>
        <p:nvSpPr>
          <p:cNvPr id="4" name="正方形/長方形 3"/>
          <p:cNvSpPr/>
          <p:nvPr/>
        </p:nvSpPr>
        <p:spPr>
          <a:xfrm>
            <a:off x="611560" y="1484784"/>
            <a:ext cx="7776864" cy="1569660"/>
          </a:xfrm>
          <a:prstGeom prst="rect">
            <a:avLst/>
          </a:prstGeom>
        </p:spPr>
        <p:txBody>
          <a:bodyPr wrap="square">
            <a:spAutoFit/>
          </a:bodyPr>
          <a:lstStyle/>
          <a:p>
            <a:r>
              <a:rPr lang="ja-JP" altLang="en-US" sz="2400" dirty="0" smtClean="0"/>
              <a:t>銀行に</a:t>
            </a:r>
            <a:r>
              <a:rPr lang="en-US" altLang="ja-JP" sz="2400" dirty="0" smtClean="0"/>
              <a:t>1000</a:t>
            </a:r>
            <a:r>
              <a:rPr lang="ja-JP" altLang="en-US" sz="2400" dirty="0" smtClean="0"/>
              <a:t>万円を年利</a:t>
            </a:r>
            <a:r>
              <a:rPr lang="en-US" altLang="ja-JP" sz="2400" dirty="0" smtClean="0"/>
              <a:t>0.01%</a:t>
            </a:r>
            <a:r>
              <a:rPr lang="ja-JP" altLang="en-US" sz="2400" dirty="0" smtClean="0"/>
              <a:t>（複利）で預けたとする。</a:t>
            </a:r>
            <a:r>
              <a:rPr lang="en-US" altLang="ja-JP" sz="2400" dirty="0" smtClean="0"/>
              <a:t>1</a:t>
            </a:r>
            <a:r>
              <a:rPr lang="ja-JP" altLang="en-US" sz="2400" dirty="0" smtClean="0"/>
              <a:t>年ごとの残高を</a:t>
            </a:r>
            <a:r>
              <a:rPr lang="en-US" altLang="ja-JP" sz="2400" dirty="0" smtClean="0"/>
              <a:t>50</a:t>
            </a:r>
            <a:r>
              <a:rPr lang="ja-JP" altLang="en-US" sz="2400" dirty="0" smtClean="0"/>
              <a:t>年後まで表示するプログラムを書け。利息は</a:t>
            </a:r>
            <a:r>
              <a:rPr lang="en-US" altLang="ja-JP" sz="2400" dirty="0" smtClean="0"/>
              <a:t>1</a:t>
            </a:r>
            <a:r>
              <a:rPr lang="ja-JP" altLang="en-US" sz="2400" dirty="0" smtClean="0"/>
              <a:t>年に一度つくものとし、税金はかからないとする。利息は</a:t>
            </a:r>
            <a:r>
              <a:rPr lang="en-US" altLang="ja-JP" sz="2400" dirty="0" smtClean="0"/>
              <a:t>1</a:t>
            </a:r>
            <a:r>
              <a:rPr lang="ja-JP" altLang="en-US" sz="2400" dirty="0" smtClean="0"/>
              <a:t>円未満は切り捨てとする。</a:t>
            </a:r>
            <a:endParaRPr lang="ja-JP" altLang="en-US" sz="2400" dirty="0"/>
          </a:p>
        </p:txBody>
      </p:sp>
      <p:sp>
        <p:nvSpPr>
          <p:cNvPr id="2" name="テキスト ボックス 1"/>
          <p:cNvSpPr txBox="1"/>
          <p:nvPr/>
        </p:nvSpPr>
        <p:spPr>
          <a:xfrm>
            <a:off x="683568" y="3140968"/>
            <a:ext cx="3550596" cy="3447098"/>
          </a:xfrm>
          <a:prstGeom prst="rect">
            <a:avLst/>
          </a:prstGeom>
          <a:noFill/>
        </p:spPr>
        <p:txBody>
          <a:bodyPr wrap="none" rtlCol="0">
            <a:spAutoFit/>
          </a:bodyPr>
          <a:lstStyle/>
          <a:p>
            <a:r>
              <a:rPr kumimoji="1" lang="en-US" altLang="ja-JP" sz="2000" dirty="0" smtClean="0"/>
              <a:t>[</a:t>
            </a:r>
            <a:r>
              <a:rPr kumimoji="1" lang="ja-JP" altLang="en-US" sz="2000" dirty="0" smtClean="0"/>
              <a:t>実行例</a:t>
            </a:r>
            <a:r>
              <a:rPr kumimoji="1" lang="en-US" altLang="ja-JP" sz="2000" dirty="0" smtClean="0"/>
              <a:t>]</a:t>
            </a:r>
          </a:p>
          <a:p>
            <a:r>
              <a:rPr lang="en-US" altLang="ja-JP" sz="2000" dirty="0"/>
              <a:t>[sasano@yli003 kadai2]$ ./</a:t>
            </a:r>
            <a:r>
              <a:rPr lang="en-US" altLang="ja-JP" sz="2000" dirty="0" err="1"/>
              <a:t>a.out</a:t>
            </a:r>
            <a:r>
              <a:rPr lang="en-US" altLang="ja-JP" sz="2000" dirty="0"/>
              <a:t> </a:t>
            </a:r>
          </a:p>
          <a:p>
            <a:r>
              <a:rPr lang="en-US" altLang="ja-JP" sz="2000" dirty="0"/>
              <a:t>1</a:t>
            </a:r>
            <a:r>
              <a:rPr lang="ja-JP" altLang="en-US" sz="2000" dirty="0"/>
              <a:t>年後</a:t>
            </a:r>
            <a:r>
              <a:rPr lang="en-US" altLang="ja-JP" sz="2000" dirty="0"/>
              <a:t>: 10001000</a:t>
            </a:r>
            <a:r>
              <a:rPr lang="ja-JP" altLang="en-US" sz="2000" dirty="0"/>
              <a:t>円</a:t>
            </a:r>
          </a:p>
          <a:p>
            <a:r>
              <a:rPr lang="is-IS" altLang="ja-JP" sz="2000" dirty="0"/>
              <a:t>2</a:t>
            </a:r>
            <a:r>
              <a:rPr lang="ja-JP" altLang="is-IS" sz="2000" dirty="0"/>
              <a:t>年後</a:t>
            </a:r>
            <a:r>
              <a:rPr lang="is-IS" altLang="ja-JP" sz="2000" dirty="0"/>
              <a:t>: 10002000</a:t>
            </a:r>
            <a:r>
              <a:rPr lang="ja-JP" altLang="is-IS" sz="2000" dirty="0"/>
              <a:t>円</a:t>
            </a:r>
          </a:p>
          <a:p>
            <a:r>
              <a:rPr lang="en-US" altLang="ja-JP" sz="2000" dirty="0"/>
              <a:t>3</a:t>
            </a:r>
            <a:r>
              <a:rPr lang="ja-JP" altLang="en-US" sz="2000" dirty="0"/>
              <a:t>年後</a:t>
            </a:r>
            <a:r>
              <a:rPr lang="en-US" altLang="ja-JP" sz="2000" dirty="0"/>
              <a:t>: 10003000</a:t>
            </a:r>
            <a:r>
              <a:rPr lang="ja-JP" altLang="en-US" sz="2000" dirty="0" smtClean="0"/>
              <a:t>円</a:t>
            </a:r>
            <a:endParaRPr lang="en-US" altLang="ja-JP" sz="2000" dirty="0" smtClean="0"/>
          </a:p>
          <a:p>
            <a:r>
              <a:rPr kumimoji="1" lang="is-IS" altLang="ja-JP" sz="2000" dirty="0" smtClean="0"/>
              <a:t>…</a:t>
            </a:r>
            <a:endParaRPr kumimoji="1" lang="en-US" altLang="ja-JP" sz="2000" dirty="0"/>
          </a:p>
          <a:p>
            <a:r>
              <a:rPr lang="is-IS" altLang="ja-JP" sz="2000" dirty="0"/>
              <a:t>48</a:t>
            </a:r>
            <a:r>
              <a:rPr lang="ja-JP" altLang="is-IS" sz="2000" dirty="0"/>
              <a:t>年後</a:t>
            </a:r>
            <a:r>
              <a:rPr lang="is-IS" altLang="ja-JP" sz="2000" dirty="0"/>
              <a:t>: 10048092</a:t>
            </a:r>
            <a:r>
              <a:rPr lang="ja-JP" altLang="is-IS" sz="2000" dirty="0"/>
              <a:t>円</a:t>
            </a:r>
          </a:p>
          <a:p>
            <a:r>
              <a:rPr lang="is-IS" altLang="ja-JP" sz="2000" dirty="0"/>
              <a:t>49</a:t>
            </a:r>
            <a:r>
              <a:rPr lang="ja-JP" altLang="is-IS" sz="2000" dirty="0"/>
              <a:t>年後</a:t>
            </a:r>
            <a:r>
              <a:rPr lang="is-IS" altLang="ja-JP" sz="2000" dirty="0"/>
              <a:t>: 10049096</a:t>
            </a:r>
            <a:r>
              <a:rPr lang="ja-JP" altLang="is-IS" sz="2000" dirty="0"/>
              <a:t>円</a:t>
            </a:r>
          </a:p>
          <a:p>
            <a:r>
              <a:rPr lang="is-IS" altLang="ja-JP" sz="2000" dirty="0"/>
              <a:t>50</a:t>
            </a:r>
            <a:r>
              <a:rPr lang="ja-JP" altLang="is-IS" sz="2000" dirty="0"/>
              <a:t>年後</a:t>
            </a:r>
            <a:r>
              <a:rPr lang="is-IS" altLang="ja-JP" sz="2000" dirty="0"/>
              <a:t>: 10050100</a:t>
            </a:r>
            <a:r>
              <a:rPr lang="ja-JP" altLang="is-IS" sz="2000" dirty="0"/>
              <a:t>円</a:t>
            </a:r>
          </a:p>
          <a:p>
            <a:r>
              <a:rPr lang="en-US" altLang="ja-JP" sz="2000" dirty="0"/>
              <a:t>[sasano@yli003 kadai2]$ </a:t>
            </a:r>
            <a:endParaRPr kumimoji="1" lang="en-US" altLang="ja-JP" sz="2000" dirty="0" smtClean="0"/>
          </a:p>
          <a:p>
            <a:endParaRPr kumimoji="1" lang="ja-JP" altLang="en-US" sz="2000" dirty="0"/>
          </a:p>
        </p:txBody>
      </p:sp>
    </p:spTree>
    <p:extLst>
      <p:ext uri="{BB962C8B-B14F-4D97-AF65-F5344CB8AC3E}">
        <p14:creationId xmlns:p14="http://schemas.microsoft.com/office/powerpoint/2010/main" val="89798085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a:t>
            </a:r>
            <a:r>
              <a:rPr lang="en-US" altLang="ja-JP" dirty="0" smtClean="0"/>
              <a:t>4</a:t>
            </a:r>
            <a:endParaRPr kumimoji="1" lang="ja-JP" altLang="en-US" dirty="0"/>
          </a:p>
        </p:txBody>
      </p:sp>
      <p:sp>
        <p:nvSpPr>
          <p:cNvPr id="4" name="テキスト ボックス 3"/>
          <p:cNvSpPr txBox="1"/>
          <p:nvPr/>
        </p:nvSpPr>
        <p:spPr>
          <a:xfrm>
            <a:off x="539552" y="1340768"/>
            <a:ext cx="7992888" cy="1200328"/>
          </a:xfrm>
          <a:prstGeom prst="rect">
            <a:avLst/>
          </a:prstGeom>
          <a:noFill/>
        </p:spPr>
        <p:txBody>
          <a:bodyPr wrap="square" rtlCol="0">
            <a:spAutoFit/>
          </a:bodyPr>
          <a:lstStyle/>
          <a:p>
            <a:r>
              <a:rPr lang="ja-JP" altLang="en-US" sz="2400" dirty="0" smtClean="0"/>
              <a:t>分数の足し算を行うプログラムを書け。正の分数が入力されることを前提として良い。結果は既約分数で表示せよ。ただし、分母が</a:t>
            </a:r>
            <a:r>
              <a:rPr lang="en-US" altLang="ja-JP" sz="2400" dirty="0" smtClean="0"/>
              <a:t>1</a:t>
            </a:r>
            <a:r>
              <a:rPr lang="ja-JP" altLang="en-US" sz="2400" dirty="0" smtClean="0"/>
              <a:t>の場合も分数の形で書いて良いものとする。</a:t>
            </a:r>
            <a:endParaRPr lang="en-US" altLang="ja-JP" sz="2400" dirty="0" smtClean="0"/>
          </a:p>
        </p:txBody>
      </p:sp>
      <p:sp>
        <p:nvSpPr>
          <p:cNvPr id="5" name="正方形/長方形 4"/>
          <p:cNvSpPr/>
          <p:nvPr/>
        </p:nvSpPr>
        <p:spPr>
          <a:xfrm>
            <a:off x="467544" y="3068960"/>
            <a:ext cx="3672408" cy="3046988"/>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1]</a:t>
            </a:r>
            <a:endParaRPr lang="en-US" altLang="ja-JP" sz="2400" dirty="0" smtClean="0"/>
          </a:p>
          <a:p>
            <a:r>
              <a:rPr lang="en-US" altLang="ja-JP" sz="2400" dirty="0" smtClean="0"/>
              <a:t>$ </a:t>
            </a:r>
            <a:r>
              <a:rPr lang="en-US" altLang="ja-JP" sz="2400" dirty="0"/>
              <a:t>./</a:t>
            </a:r>
            <a:r>
              <a:rPr lang="en-US" altLang="ja-JP" sz="2400" dirty="0" err="1"/>
              <a:t>a.out</a:t>
            </a:r>
            <a:endParaRPr lang="en-US" altLang="ja-JP" sz="2400" dirty="0"/>
          </a:p>
          <a:p>
            <a:r>
              <a:rPr lang="ja-JP" altLang="en-US" sz="2400" dirty="0"/>
              <a:t>分数の足し算をします。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5</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6</a:t>
            </a:r>
          </a:p>
          <a:p>
            <a:r>
              <a:rPr lang="mr-IN" altLang="ja-JP" sz="2400" dirty="0"/>
              <a:t>1/2 + 5/6 = 4/3</a:t>
            </a:r>
          </a:p>
        </p:txBody>
      </p:sp>
      <p:sp>
        <p:nvSpPr>
          <p:cNvPr id="6" name="正方形/長方形 5"/>
          <p:cNvSpPr/>
          <p:nvPr/>
        </p:nvSpPr>
        <p:spPr>
          <a:xfrm>
            <a:off x="4427984" y="2996952"/>
            <a:ext cx="3816424" cy="3046988"/>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2]</a:t>
            </a:r>
            <a:endParaRPr lang="en-US" altLang="ja-JP" sz="2400" dirty="0" smtClean="0"/>
          </a:p>
          <a:p>
            <a:r>
              <a:rPr lang="en-US" altLang="ja-JP" sz="2400" dirty="0"/>
              <a:t>$ ./</a:t>
            </a:r>
            <a:r>
              <a:rPr lang="en-US" altLang="ja-JP" sz="2400" dirty="0" err="1"/>
              <a:t>a.out</a:t>
            </a:r>
            <a:endParaRPr lang="en-US" altLang="ja-JP" sz="2400" dirty="0"/>
          </a:p>
          <a:p>
            <a:r>
              <a:rPr lang="ja-JP" altLang="en-US" sz="2400" dirty="0"/>
              <a:t>分数の足し算をします。</a:t>
            </a:r>
          </a:p>
          <a:p>
            <a:r>
              <a:rPr lang="en-US" altLang="ja-JP" sz="2400" dirty="0"/>
              <a:t>1</a:t>
            </a:r>
            <a:r>
              <a:rPr lang="ja-JP" altLang="en-US" sz="2400" dirty="0"/>
              <a:t>つ目の分数の分子</a:t>
            </a:r>
            <a:r>
              <a:rPr lang="en-US" altLang="ja-JP" sz="2400" dirty="0"/>
              <a:t>: </a:t>
            </a:r>
            <a:r>
              <a:rPr lang="en-US" altLang="ja-JP" sz="2400" dirty="0">
                <a:solidFill>
                  <a:srgbClr val="FF0000"/>
                </a:solidFill>
              </a:rPr>
              <a:t>19</a:t>
            </a:r>
          </a:p>
          <a:p>
            <a:r>
              <a:rPr lang="en-US" altLang="ja-JP" sz="2400" dirty="0"/>
              <a:t>1</a:t>
            </a:r>
            <a:r>
              <a:rPr lang="ja-JP" altLang="en-US" sz="2400" dirty="0"/>
              <a:t>つ目の分数の分母</a:t>
            </a:r>
            <a:r>
              <a:rPr lang="en-US" altLang="ja-JP" sz="2400" dirty="0"/>
              <a:t>: </a:t>
            </a:r>
            <a:r>
              <a:rPr lang="en-US" altLang="ja-JP" sz="2400" dirty="0">
                <a:solidFill>
                  <a:srgbClr val="FF0000"/>
                </a:solidFill>
              </a:rPr>
              <a:t>20</a:t>
            </a:r>
          </a:p>
          <a:p>
            <a:r>
              <a:rPr lang="en-US" altLang="ja-JP" sz="2400" dirty="0"/>
              <a:t>2</a:t>
            </a:r>
            <a:r>
              <a:rPr lang="ja-JP" altLang="en-US" sz="2400" dirty="0"/>
              <a:t>つ目の分数の分子</a:t>
            </a:r>
            <a:r>
              <a:rPr lang="en-US" altLang="ja-JP" sz="2400" dirty="0"/>
              <a:t>: </a:t>
            </a:r>
            <a:r>
              <a:rPr lang="en-US" altLang="ja-JP" sz="2400" dirty="0">
                <a:solidFill>
                  <a:srgbClr val="FF0000"/>
                </a:solidFill>
              </a:rPr>
              <a:t>41</a:t>
            </a:r>
          </a:p>
          <a:p>
            <a:r>
              <a:rPr lang="en-US" altLang="ja-JP" sz="2400" dirty="0"/>
              <a:t>2</a:t>
            </a:r>
            <a:r>
              <a:rPr lang="ja-JP" altLang="en-US" sz="2400" dirty="0"/>
              <a:t>つ目の分数の分母</a:t>
            </a:r>
            <a:r>
              <a:rPr lang="en-US" altLang="ja-JP" sz="2400" dirty="0"/>
              <a:t>: </a:t>
            </a:r>
            <a:r>
              <a:rPr lang="en-US" altLang="ja-JP" sz="2400" dirty="0">
                <a:solidFill>
                  <a:srgbClr val="FF0000"/>
                </a:solidFill>
              </a:rPr>
              <a:t>20</a:t>
            </a:r>
          </a:p>
          <a:p>
            <a:r>
              <a:rPr lang="mr-IN" altLang="ja-JP" sz="2400" dirty="0"/>
              <a:t>19/20 + 41/20 = 3/1</a:t>
            </a:r>
          </a:p>
        </p:txBody>
      </p:sp>
    </p:spTree>
    <p:extLst>
      <p:ext uri="{BB962C8B-B14F-4D97-AF65-F5344CB8AC3E}">
        <p14:creationId xmlns:p14="http://schemas.microsoft.com/office/powerpoint/2010/main" val="391401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smtClean="0"/>
              <a:t>参考課題１ （数当てゲーム） </a:t>
            </a:r>
          </a:p>
        </p:txBody>
      </p:sp>
      <p:sp>
        <p:nvSpPr>
          <p:cNvPr id="8" name="正方形/長方形 7"/>
          <p:cNvSpPr/>
          <p:nvPr/>
        </p:nvSpPr>
        <p:spPr>
          <a:xfrm>
            <a:off x="827584" y="2503924"/>
            <a:ext cx="7416824" cy="4093428"/>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ja-JP" altLang="en-US" sz="2000" dirty="0" smtClean="0">
                <a:solidFill>
                  <a:prstClr val="black"/>
                </a:solidFill>
              </a:rPr>
              <a:t>実行例</a:t>
            </a:r>
            <a:r>
              <a:rPr kumimoji="0" lang="en-US" altLang="ja-JP" sz="2000" dirty="0" smtClean="0">
                <a:solidFill>
                  <a:prstClr val="black"/>
                </a:solidFill>
              </a:rPr>
              <a:t>]</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 ./sankou3-1</a:t>
            </a:r>
          </a:p>
          <a:p>
            <a:pPr marL="558800" lvl="0" indent="-558800">
              <a:lnSpc>
                <a:spcPct val="90000"/>
              </a:lnSpc>
              <a:spcBef>
                <a:spcPct val="20000"/>
              </a:spcBef>
              <a:tabLst>
                <a:tab pos="4960938" algn="l"/>
              </a:tabLst>
            </a:pPr>
            <a:r>
              <a:rPr kumimoji="0" lang="en-US" altLang="ja-JP" sz="2000" dirty="0" smtClean="0">
                <a:solidFill>
                  <a:prstClr val="black"/>
                </a:solidFill>
              </a:rPr>
              <a:t>0</a:t>
            </a:r>
            <a:r>
              <a:rPr kumimoji="0" lang="ja-JP" altLang="en-US" sz="2000" dirty="0" smtClean="0">
                <a:solidFill>
                  <a:prstClr val="black"/>
                </a:solidFill>
              </a:rPr>
              <a:t>～</a:t>
            </a:r>
            <a:r>
              <a:rPr kumimoji="0" lang="en-US" altLang="ja-JP" sz="2000" dirty="0" smtClean="0">
                <a:solidFill>
                  <a:prstClr val="black"/>
                </a:solidFill>
              </a:rPr>
              <a:t>9</a:t>
            </a:r>
            <a:r>
              <a:rPr kumimoji="0" lang="ja-JP" altLang="en-US" sz="2000" dirty="0" smtClean="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3</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8</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7</a:t>
            </a:r>
          </a:p>
          <a:p>
            <a:pPr marL="558800" lvl="0" indent="-558800">
              <a:lnSpc>
                <a:spcPct val="90000"/>
              </a:lnSpc>
              <a:spcBef>
                <a:spcPct val="20000"/>
              </a:spcBef>
              <a:tabLst>
                <a:tab pos="4960938" algn="l"/>
              </a:tabLst>
            </a:pPr>
            <a:r>
              <a:rPr kumimoji="0" lang="ja-JP" altLang="en-US" sz="2000" dirty="0" smtClean="0">
                <a:solidFill>
                  <a:prstClr val="black"/>
                </a:solidFill>
              </a:rPr>
              <a:t>正解です</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a:t>
            </a:r>
          </a:p>
          <a:p>
            <a:pPr marL="558800" lvl="0" indent="-558800">
              <a:lnSpc>
                <a:spcPct val="90000"/>
              </a:lnSpc>
              <a:spcBef>
                <a:spcPct val="20000"/>
              </a:spcBef>
              <a:tabLst>
                <a:tab pos="4960938" algn="l"/>
              </a:tabLst>
            </a:pPr>
            <a:endParaRPr kumimoji="0" lang="en-US" altLang="ja-JP" sz="2000" dirty="0" smtClean="0">
              <a:solidFill>
                <a:prstClr val="black"/>
              </a:solidFill>
            </a:endParaRPr>
          </a:p>
          <a:p>
            <a:pPr marL="558800" lvl="0" indent="-558800">
              <a:lnSpc>
                <a:spcPct val="90000"/>
              </a:lnSpc>
              <a:spcBef>
                <a:spcPct val="20000"/>
              </a:spcBef>
              <a:tabLst>
                <a:tab pos="4960938" algn="l"/>
              </a:tabLst>
            </a:pPr>
            <a:r>
              <a:rPr kumimoji="0" lang="ja-JP" altLang="en-US" sz="2000" dirty="0" smtClean="0">
                <a:solidFill>
                  <a:prstClr val="black"/>
                </a:solidFill>
              </a:rPr>
              <a:t>（この例では正解は</a:t>
            </a:r>
            <a:r>
              <a:rPr kumimoji="0" lang="en-US" altLang="ja-JP" sz="2000" dirty="0" smtClean="0">
                <a:solidFill>
                  <a:prstClr val="black"/>
                </a:solidFill>
              </a:rPr>
              <a:t>7</a:t>
            </a:r>
            <a:r>
              <a:rPr kumimoji="0" lang="ja-JP" altLang="en-US" sz="2000" dirty="0" smtClean="0">
                <a:solidFill>
                  <a:prstClr val="black"/>
                </a:solidFill>
              </a:rPr>
              <a:t>としている。）</a:t>
            </a:r>
            <a:endParaRPr kumimoji="0" lang="en-US" altLang="ja-JP" sz="2000" dirty="0" smtClean="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smtClean="0"/>
              <a:t>0</a:t>
            </a:r>
            <a:r>
              <a:rPr lang="ja-JP" altLang="en-US" sz="2000" dirty="0" smtClean="0"/>
              <a:t>～</a:t>
            </a:r>
            <a:r>
              <a:rPr lang="en-US" altLang="ja-JP" sz="2000" dirty="0" smtClean="0"/>
              <a:t>9</a:t>
            </a:r>
            <a:r>
              <a:rPr lang="ja-JP" altLang="en-US" sz="2000" dirty="0" smtClean="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smtClean="0"/>
              <a:t>参考課題１解答例</a:t>
            </a:r>
            <a:endParaRPr kumimoji="1" lang="ja-JP" altLang="en-US" sz="3200" dirty="0"/>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=7;</a:t>
            </a:r>
          </a:p>
          <a:p>
            <a:r>
              <a:rPr lang="en-US" altLang="ja-JP" sz="2000" dirty="0" smtClean="0"/>
              <a:t>  </a:t>
            </a:r>
            <a:r>
              <a:rPr lang="en-US" altLang="ja-JP" sz="2000" dirty="0" err="1" smtClean="0"/>
              <a:t>printf</a:t>
            </a:r>
            <a:r>
              <a:rPr lang="en-US" altLang="ja-JP" sz="2000" dirty="0" smtClean="0"/>
              <a:t>("0</a:t>
            </a:r>
            <a:r>
              <a:rPr lang="ja-JP" altLang="en-US" sz="2000" dirty="0" smtClean="0"/>
              <a:t>～</a:t>
            </a:r>
            <a:r>
              <a:rPr lang="en-US" altLang="ja-JP" sz="2000" dirty="0" smtClean="0"/>
              <a:t>9</a:t>
            </a:r>
            <a:r>
              <a:rPr lang="ja-JP" altLang="en-US" sz="2000" dirty="0" smtClean="0"/>
              <a:t>の整数を当ててください</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while (n!=</a:t>
            </a:r>
            <a:r>
              <a:rPr lang="en-US" altLang="ja-JP" sz="2000" dirty="0" err="1" smtClean="0"/>
              <a:t>ans</a:t>
            </a:r>
            <a:r>
              <a:rPr lang="en-US" altLang="ja-JP" sz="2000" dirty="0" smtClean="0"/>
              <a:t>) {</a:t>
            </a:r>
          </a:p>
          <a:p>
            <a:r>
              <a:rPr lang="en-US" altLang="ja-JP" sz="2000" dirty="0" smtClean="0"/>
              <a:t>    if(n&gt;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正解はもっと小さいです</a:t>
            </a:r>
            <a:r>
              <a:rPr lang="en-US" altLang="ja-JP" sz="2000" dirty="0" smtClean="0"/>
              <a:t>\n");</a:t>
            </a:r>
          </a:p>
          <a:p>
            <a:r>
              <a:rPr lang="en-US" altLang="ja-JP" sz="2000" dirty="0" smtClean="0"/>
              <a:t>    else if(n&lt;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正解はもっと大きいです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正解です</a:t>
            </a:r>
            <a:r>
              <a:rPr lang="en-US" altLang="ja-JP" sz="2000" dirty="0" smtClean="0"/>
              <a:t>\n");</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いくつですか</a:t>
            </a:r>
            <a:r>
              <a:rPr lang="en-US" altLang="ja-JP" sz="2000" dirty="0" smtClean="0"/>
              <a:t>? ”</a:t>
            </a:r>
            <a:r>
              <a:rPr lang="ja-JP" altLang="en-US" sz="2000" dirty="0" smtClean="0"/>
              <a:t>の表示）と</a:t>
            </a:r>
            <a:r>
              <a:rPr lang="en-US" altLang="ja-JP" sz="2000" dirty="0" err="1" smtClean="0"/>
              <a:t>scanf</a:t>
            </a:r>
            <a:r>
              <a:rPr lang="ja-JP" altLang="en-US" sz="2000" dirty="0" smtClean="0"/>
              <a:t>文を２か所に書かなくてよくなります。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a:t>
            </a:r>
            <a:endParaRPr kumimoji="1" lang="ja-JP" altLang="en-US" dirty="0"/>
          </a:p>
        </p:txBody>
      </p:sp>
      <p:sp>
        <p:nvSpPr>
          <p:cNvPr id="4" name="正方形/長方形 3"/>
          <p:cNvSpPr/>
          <p:nvPr/>
        </p:nvSpPr>
        <p:spPr>
          <a:xfrm>
            <a:off x="1043608" y="3501008"/>
            <a:ext cx="6480720"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./sankou3-2</a:t>
            </a:r>
          </a:p>
          <a:p>
            <a:r>
              <a:rPr lang="en-US" altLang="ja-JP" sz="2400" dirty="0" smtClean="0"/>
              <a:t>1</a:t>
            </a:r>
            <a:r>
              <a:rPr lang="ja-JP" altLang="en-US" sz="2400" dirty="0" smtClean="0"/>
              <a:t>以上の整数を入力</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の階乗は</a:t>
            </a:r>
            <a:r>
              <a:rPr lang="en-US" altLang="ja-JP" sz="2400" dirty="0" smtClean="0"/>
              <a:t>720</a:t>
            </a:r>
            <a:r>
              <a:rPr lang="ja-JP" altLang="en-US" sz="2400" dirty="0" err="1" smtClean="0"/>
              <a:t>です</a:t>
            </a:r>
            <a:endParaRPr lang="ja-JP" altLang="en-US" sz="2400" dirty="0" smtClean="0"/>
          </a:p>
          <a:p>
            <a:r>
              <a:rPr lang="en-US" altLang="ja-JP" sz="2400" dirty="0" smtClean="0"/>
              <a:t>[</a:t>
            </a:r>
            <a:r>
              <a:rPr lang="en-US" altLang="ja-JP" sz="2400" dirty="0" err="1" smtClean="0"/>
              <a:t>sasano@localhost</a:t>
            </a:r>
            <a:r>
              <a:rPr lang="en-US" altLang="ja-JP" sz="2400" dirty="0" smtClean="0"/>
              <a:t> 2011]$</a:t>
            </a:r>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smtClean="0"/>
              <a:t>1</a:t>
            </a:r>
            <a:r>
              <a:rPr lang="ja-JP" altLang="en-US" sz="2800" dirty="0" smtClean="0"/>
              <a:t>以上の整数をキーボードから受け取り、</a:t>
            </a:r>
            <a:r>
              <a:rPr lang="ja-JP" altLang="ja-JP" sz="2800" dirty="0" smtClean="0"/>
              <a:t>その値</a:t>
            </a:r>
            <a:r>
              <a:rPr lang="ja-JP" altLang="en-US" sz="2800" dirty="0" smtClean="0"/>
              <a:t>の階乗を</a:t>
            </a:r>
            <a:r>
              <a:rPr lang="ja-JP" altLang="ja-JP" sz="2800" dirty="0" smtClean="0"/>
              <a:t>表示</a:t>
            </a:r>
            <a:r>
              <a:rPr lang="ja-JP" altLang="en-US" sz="2800" dirty="0" smtClean="0"/>
              <a:t>するプログラムを書け。</a:t>
            </a:r>
            <a:endParaRPr lang="ja-JP" altLang="ja-JP" sz="2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smtClean="0"/>
              <a:t>複合文</a:t>
            </a:r>
            <a:r>
              <a:rPr kumimoji="0" lang="en-US" altLang="ja-JP" dirty="0" smtClean="0"/>
              <a:t>(</a:t>
            </a:r>
            <a:r>
              <a:rPr kumimoji="0" lang="ja-JP" altLang="en-US" dirty="0" smtClean="0"/>
              <a:t>ブロック</a:t>
            </a:r>
            <a:r>
              <a:rPr kumimoji="0" lang="en-US" altLang="ja-JP" dirty="0" smtClean="0"/>
              <a:t>)</a:t>
            </a:r>
            <a:endParaRPr kumimoji="0" lang="ja-JP" altLang="en-US" dirty="0" smtClean="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5128" name="テキスト ボックス 9"/>
          <p:cNvSpPr txBox="1">
            <a:spLocks noChangeArrowheads="1"/>
          </p:cNvSpPr>
          <p:nvPr/>
        </p:nvSpPr>
        <p:spPr bwMode="auto">
          <a:xfrm>
            <a:off x="642938" y="3000375"/>
            <a:ext cx="5951537" cy="523875"/>
          </a:xfrm>
          <a:prstGeom prst="rect">
            <a:avLst/>
          </a:prstGeom>
          <a:noFill/>
          <a:ln w="9525">
            <a:noFill/>
            <a:miter lim="800000"/>
            <a:headEnd/>
            <a:tailEnd/>
          </a:ln>
        </p:spPr>
        <p:txBody>
          <a:bodyPr wrap="none">
            <a:spAutoFit/>
          </a:bodyPr>
          <a:lstStyle/>
          <a:p>
            <a:r>
              <a:rPr kumimoji="1" lang="ja-JP" altLang="en-US" sz="2800"/>
              <a:t>複合文 </a:t>
            </a:r>
            <a:r>
              <a:rPr kumimoji="1" lang="en-US" altLang="ja-JP" sz="2800"/>
              <a:t>{ d1 d2 …    s1 s2 …} </a:t>
            </a:r>
            <a:r>
              <a:rPr kumimoji="1" lang="ja-JP" altLang="en-US" sz="2800"/>
              <a:t>の意味</a:t>
            </a:r>
          </a:p>
        </p:txBody>
      </p:sp>
      <p:sp>
        <p:nvSpPr>
          <p:cNvPr id="5129" name="Text Box 9"/>
          <p:cNvSpPr txBox="1">
            <a:spLocks noChangeArrowheads="1"/>
          </p:cNvSpPr>
          <p:nvPr/>
        </p:nvSpPr>
        <p:spPr bwMode="auto">
          <a:xfrm>
            <a:off x="1285875" y="3571875"/>
            <a:ext cx="5000625" cy="461963"/>
          </a:xfrm>
          <a:prstGeom prst="rect">
            <a:avLst/>
          </a:prstGeom>
          <a:solidFill>
            <a:srgbClr val="CCFFCC"/>
          </a:solidFill>
          <a:ln w="9525">
            <a:solidFill>
              <a:schemeClr val="tx1"/>
            </a:solidFill>
            <a:miter lim="800000"/>
            <a:headEnd/>
            <a:tailEnd/>
          </a:ln>
        </p:spPr>
        <p:txBody>
          <a:bodyPr>
            <a:spAutoFit/>
          </a:bodyPr>
          <a:lstStyle/>
          <a:p>
            <a:r>
              <a:rPr kumimoji="1" lang="ja-JP" altLang="en-US" sz="2400"/>
              <a:t>文の並び </a:t>
            </a:r>
            <a:r>
              <a:rPr kumimoji="1" lang="en-US" altLang="ja-JP" sz="2400"/>
              <a:t>s1, s2, …</a:t>
            </a:r>
            <a:r>
              <a:rPr kumimoji="1" lang="ja-JP" altLang="en-US" sz="2400"/>
              <a:t> 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28650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i="1" dirty="0"/>
              <a:t>x</a:t>
            </a:r>
            <a:r>
              <a:rPr kumimoji="1" lang="ja-JP" altLang="en-US" sz="2400" dirty="0"/>
              <a:t>の有効範囲は、</a:t>
            </a:r>
            <a:r>
              <a:rPr kumimoji="1" lang="en-US" altLang="ja-JP" sz="2400" i="1" dirty="0"/>
              <a:t>x</a:t>
            </a:r>
            <a:r>
              <a:rPr kumimoji="1" lang="ja-JP" altLang="en-US" sz="2400" dirty="0"/>
              <a:t>の宣言の場所から複合文の最後まで。（ただし、複合文中に複合文があってそこで同じ名前の変数が宣言された場合はそこは除く。）</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参考課題２解答例</a:t>
            </a:r>
            <a:endParaRPr kumimoji="1" lang="ja-JP" altLang="en-US" dirty="0"/>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factorial;</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factorial = 1;</a:t>
            </a:r>
          </a:p>
          <a:p>
            <a:r>
              <a:rPr lang="en-US" altLang="ja-JP" sz="2000" dirty="0" smtClean="0"/>
              <a:t>  </a:t>
            </a:r>
            <a:r>
              <a:rPr lang="en-US" altLang="ja-JP" sz="2000" dirty="0" err="1" smtClean="0"/>
              <a:t>printf</a:t>
            </a:r>
            <a:r>
              <a:rPr lang="en-US" altLang="ja-JP" sz="2000" dirty="0" smtClean="0"/>
              <a:t>("1</a:t>
            </a:r>
            <a:r>
              <a:rPr lang="ja-JP" altLang="en-US" sz="2000" dirty="0" smtClean="0"/>
              <a:t>以上の整数を入力</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i</a:t>
            </a:r>
            <a:r>
              <a:rPr lang="en-US" altLang="ja-JP" sz="2000" dirty="0" smtClean="0"/>
              <a:t>=n;</a:t>
            </a:r>
          </a:p>
          <a:p>
            <a:r>
              <a:rPr lang="en-US" altLang="ja-JP" sz="2000" dirty="0" smtClean="0"/>
              <a:t>  while(</a:t>
            </a:r>
            <a:r>
              <a:rPr lang="en-US" altLang="ja-JP" sz="2000" dirty="0" err="1" smtClean="0"/>
              <a:t>i</a:t>
            </a:r>
            <a:r>
              <a:rPr lang="en-US" altLang="ja-JP" sz="2000" dirty="0" smtClean="0"/>
              <a:t>!=0){</a:t>
            </a:r>
          </a:p>
          <a:p>
            <a:r>
              <a:rPr lang="en-US" altLang="ja-JP" sz="2000" dirty="0" smtClean="0"/>
              <a:t>    factorial = factorial * </a:t>
            </a:r>
            <a:r>
              <a:rPr lang="en-US" altLang="ja-JP" sz="2000" dirty="0" err="1" smtClean="0"/>
              <a:t>i</a:t>
            </a:r>
            <a:r>
              <a:rPr lang="en-US" altLang="ja-JP" sz="2000" dirty="0" smtClean="0"/>
              <a:t>;</a:t>
            </a:r>
          </a:p>
          <a:p>
            <a:r>
              <a:rPr lang="en-US" altLang="ja-JP" sz="2000" dirty="0" smtClean="0"/>
              <a:t>    </a:t>
            </a:r>
            <a:r>
              <a:rPr lang="en-US" altLang="ja-JP" sz="2000" dirty="0" err="1" smtClean="0"/>
              <a:t>i</a:t>
            </a:r>
            <a:r>
              <a:rPr lang="en-US" altLang="ja-JP" sz="2000" dirty="0" smtClean="0"/>
              <a:t>=i-1;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の階乗は</a:t>
            </a:r>
            <a:r>
              <a:rPr lang="en-US" altLang="ja-JP" sz="2000" dirty="0" smtClean="0"/>
              <a:t>%d</a:t>
            </a:r>
            <a:r>
              <a:rPr lang="ja-JP" altLang="en-US" sz="2000" dirty="0" err="1" smtClean="0"/>
              <a:t>です</a:t>
            </a:r>
            <a:r>
              <a:rPr lang="en-US" altLang="ja-JP" sz="2000" dirty="0" smtClean="0"/>
              <a:t>\n", n, factorial);</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smtClean="0"/>
              <a:t>キーボードから</a:t>
            </a:r>
            <a:r>
              <a:rPr lang="ja-JP" altLang="en-US" sz="2000" dirty="0" smtClean="0"/>
              <a:t>整数を受け取り、</a:t>
            </a:r>
            <a:r>
              <a:rPr lang="en-US" altLang="ja-JP" sz="2000" dirty="0" smtClean="0"/>
              <a:t>0</a:t>
            </a:r>
            <a:r>
              <a:rPr lang="ja-JP" altLang="en-US" sz="2000" dirty="0" smtClean="0"/>
              <a:t>が</a:t>
            </a:r>
            <a:r>
              <a:rPr lang="ja-JP" altLang="en-US" sz="2000" dirty="0" smtClean="0"/>
              <a:t>入力</a:t>
            </a:r>
            <a:r>
              <a:rPr lang="ja-JP" altLang="en-US" sz="2000" dirty="0" smtClean="0"/>
              <a:t>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78565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./sankou3-3</a:t>
            </a:r>
          </a:p>
          <a:p>
            <a:r>
              <a:rPr lang="ja-JP" altLang="en-US" sz="2400" dirty="0" smtClean="0"/>
              <a:t>足し算を行います。</a:t>
            </a:r>
          </a:p>
          <a:p>
            <a:r>
              <a:rPr lang="ja-JP" altLang="en-US" sz="2400" dirty="0" smtClean="0"/>
              <a:t>足す数を入力してください</a:t>
            </a:r>
            <a:r>
              <a:rPr lang="en-US" altLang="ja-JP" sz="2400" dirty="0" smtClean="0"/>
              <a:t>: </a:t>
            </a:r>
            <a:r>
              <a:rPr lang="en-US" altLang="ja-JP" sz="2400" dirty="0" smtClean="0">
                <a:solidFill>
                  <a:srgbClr val="FF0000"/>
                </a:solidFill>
              </a:rPr>
              <a:t>3</a:t>
            </a:r>
          </a:p>
          <a:p>
            <a:r>
              <a:rPr lang="ja-JP" altLang="en-US" sz="2400" dirty="0" smtClean="0"/>
              <a:t>足す数を入力してください</a:t>
            </a:r>
            <a:r>
              <a:rPr lang="en-US" altLang="ja-JP" sz="2400" dirty="0" smtClean="0"/>
              <a:t>: </a:t>
            </a:r>
            <a:r>
              <a:rPr lang="en-US" altLang="ja-JP" sz="2400" dirty="0" smtClean="0">
                <a:solidFill>
                  <a:srgbClr val="FF0000"/>
                </a:solidFill>
              </a:rPr>
              <a:t>7</a:t>
            </a:r>
          </a:p>
          <a:p>
            <a:r>
              <a:rPr lang="ja-JP" altLang="en-US" sz="2400" dirty="0" smtClean="0"/>
              <a:t>足す数を入力してください</a:t>
            </a:r>
            <a:r>
              <a:rPr lang="en-US" altLang="ja-JP" sz="2400" dirty="0" smtClean="0"/>
              <a:t>: </a:t>
            </a:r>
            <a:r>
              <a:rPr lang="en-US" altLang="ja-JP" sz="2400" dirty="0" smtClean="0">
                <a:solidFill>
                  <a:srgbClr val="FF0000"/>
                </a:solidFill>
              </a:rPr>
              <a:t>-2</a:t>
            </a:r>
          </a:p>
          <a:p>
            <a:r>
              <a:rPr lang="ja-JP" altLang="en-US" sz="2400" dirty="0" smtClean="0"/>
              <a:t>足す数を入力してください</a:t>
            </a:r>
            <a:r>
              <a:rPr lang="en-US" altLang="ja-JP" sz="2400" dirty="0" smtClean="0"/>
              <a:t>: </a:t>
            </a:r>
            <a:r>
              <a:rPr lang="en-US" altLang="ja-JP" sz="2400" dirty="0" smtClean="0">
                <a:solidFill>
                  <a:srgbClr val="FF0000"/>
                </a:solidFill>
              </a:rPr>
              <a:t>4</a:t>
            </a:r>
          </a:p>
          <a:p>
            <a:r>
              <a:rPr lang="ja-JP" altLang="en-US" sz="2400" dirty="0" smtClean="0"/>
              <a:t>足す数を入力してください</a:t>
            </a:r>
            <a:r>
              <a:rPr lang="en-US" altLang="ja-JP" sz="2400" dirty="0" smtClean="0"/>
              <a:t>: </a:t>
            </a:r>
            <a:r>
              <a:rPr lang="en-US" altLang="ja-JP" sz="2400" dirty="0" smtClean="0">
                <a:solidFill>
                  <a:srgbClr val="FF0000"/>
                </a:solidFill>
              </a:rPr>
              <a:t>0</a:t>
            </a:r>
          </a:p>
          <a:p>
            <a:r>
              <a:rPr lang="ja-JP" altLang="en-US" sz="2400" dirty="0" smtClean="0"/>
              <a:t>結果は</a:t>
            </a:r>
            <a:r>
              <a:rPr lang="en-US" altLang="ja-JP" sz="2400" dirty="0" smtClean="0"/>
              <a:t>12</a:t>
            </a:r>
            <a:r>
              <a:rPr lang="ja-JP" altLang="en-US" sz="2400" dirty="0" smtClean="0"/>
              <a:t>です。</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ans</a:t>
            </a:r>
            <a:r>
              <a:rPr lang="en-US" altLang="ja-JP" sz="2000" dirty="0" smtClean="0"/>
              <a:t> = 0;</a:t>
            </a:r>
          </a:p>
          <a:p>
            <a:r>
              <a:rPr lang="en-US" altLang="ja-JP" sz="2000" dirty="0" smtClean="0"/>
              <a:t>  </a:t>
            </a:r>
            <a:r>
              <a:rPr lang="en-US" altLang="ja-JP" sz="2000" dirty="0" err="1" smtClean="0"/>
              <a:t>printf</a:t>
            </a:r>
            <a:r>
              <a:rPr lang="en-US" altLang="ja-JP" sz="2000" dirty="0" smtClean="0"/>
              <a:t>("</a:t>
            </a:r>
            <a:r>
              <a:rPr lang="ja-JP" altLang="en-US" sz="2000" dirty="0" smtClean="0"/>
              <a:t>足し算を行います。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&amp;x);</a:t>
            </a:r>
          </a:p>
          <a:p>
            <a:r>
              <a:rPr lang="en-US" altLang="ja-JP" sz="2000" dirty="0" smtClean="0"/>
              <a:t>  while(x != 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結果は</a:t>
            </a:r>
            <a:r>
              <a:rPr lang="en-US" altLang="ja-JP" sz="2000" dirty="0" smtClean="0"/>
              <a:t>%d</a:t>
            </a:r>
            <a:r>
              <a:rPr lang="ja-JP" altLang="en-US" sz="2000" dirty="0" smtClean="0"/>
              <a:t>です。</a:t>
            </a:r>
            <a:r>
              <a:rPr lang="en-US" altLang="ja-JP" sz="2000" dirty="0" smtClean="0"/>
              <a:t>\n" ,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足す数を入力してください</a:t>
            </a:r>
            <a:r>
              <a:rPr lang="en-US" altLang="ja-JP" sz="2000" dirty="0" smtClean="0"/>
              <a:t>: “</a:t>
            </a:r>
            <a:r>
              <a:rPr lang="ja-JP" altLang="en-US" sz="2000" dirty="0" smtClean="0"/>
              <a:t>の表示）を２か所に書かなくてよくなります。</a:t>
            </a:r>
            <a:endParaRPr lang="en-US" altLang="ja-JP" sz="20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smtClean="0"/>
              <a:t>キーボードから正の整数を受け取り、その数を</a:t>
            </a:r>
            <a:r>
              <a:rPr lang="ja-JP" altLang="ja-JP" sz="2400" dirty="0" smtClean="0"/>
              <a:t>合計値が</a:t>
            </a:r>
            <a:r>
              <a:rPr lang="en-US" altLang="ja-JP" sz="2400" dirty="0" smtClean="0"/>
              <a:t>100</a:t>
            </a:r>
            <a:r>
              <a:rPr lang="ja-JP" altLang="en-US" sz="2400" dirty="0" smtClean="0"/>
              <a:t>以上になるまで足し続け、合計値および何回足したかを表示する</a:t>
            </a:r>
            <a:r>
              <a:rPr lang="ja-JP" altLang="ja-JP" sz="2400" dirty="0" smtClean="0"/>
              <a:t>プログラム</a:t>
            </a:r>
            <a:r>
              <a:rPr lang="ja-JP" altLang="en-US" sz="2400" dirty="0" smtClean="0"/>
              <a:t>を書け。</a:t>
            </a:r>
            <a:endParaRPr lang="ja-JP" altLang="en-US" sz="2400" dirty="0"/>
          </a:p>
        </p:txBody>
      </p:sp>
      <p:sp>
        <p:nvSpPr>
          <p:cNvPr id="5" name="正方形/長方形 4"/>
          <p:cNvSpPr/>
          <p:nvPr/>
        </p:nvSpPr>
        <p:spPr>
          <a:xfrm>
            <a:off x="1475656" y="3068960"/>
            <a:ext cx="579613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./sankou3-4</a:t>
            </a:r>
          </a:p>
          <a:p>
            <a:r>
              <a:rPr lang="ja-JP" altLang="en-US" sz="2400" dirty="0" smtClean="0"/>
              <a:t>正の整数を入力してください</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を</a:t>
            </a:r>
            <a:r>
              <a:rPr lang="en-US" altLang="ja-JP" sz="2400" dirty="0" smtClean="0"/>
              <a:t>17</a:t>
            </a:r>
            <a:r>
              <a:rPr lang="ja-JP" altLang="en-US" sz="2400" dirty="0" smtClean="0"/>
              <a:t>回加えると</a:t>
            </a:r>
            <a:r>
              <a:rPr lang="en-US" altLang="ja-JP" sz="2400" dirty="0" smtClean="0"/>
              <a:t>102</a:t>
            </a:r>
            <a:r>
              <a:rPr lang="ja-JP" altLang="en-US" sz="2400" dirty="0" smtClean="0"/>
              <a:t>になります。</a:t>
            </a:r>
          </a:p>
          <a:p>
            <a:r>
              <a:rPr lang="en-US" altLang="ja-JP" sz="2400" dirty="0" smtClean="0"/>
              <a:t>[</a:t>
            </a:r>
            <a:r>
              <a:rPr lang="en-US" altLang="ja-JP" sz="2400" dirty="0" err="1" smtClean="0"/>
              <a:t>sasano@localhost</a:t>
            </a:r>
            <a:r>
              <a:rPr lang="en-US" altLang="ja-JP" sz="2400" dirty="0" smtClean="0"/>
              <a:t> 2011]$</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dirty="0" smtClean="0"/>
              <a:t>参考課題４解答例</a:t>
            </a:r>
            <a:endParaRPr kumimoji="1" lang="ja-JP" altLang="en-US" dirty="0"/>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int</a:t>
            </a:r>
            <a:r>
              <a:rPr lang="en-US" altLang="ja-JP" sz="2000" dirty="0" smtClean="0"/>
              <a:t> count;</a:t>
            </a:r>
          </a:p>
          <a:p>
            <a:r>
              <a:rPr lang="en-US" altLang="ja-JP" sz="2000" dirty="0" smtClean="0"/>
              <a:t>  x = 0;</a:t>
            </a:r>
          </a:p>
          <a:p>
            <a:r>
              <a:rPr lang="en-US" altLang="ja-JP" sz="2000" dirty="0" smtClean="0"/>
              <a:t>  </a:t>
            </a:r>
            <a:r>
              <a:rPr lang="en-US" altLang="ja-JP" sz="2000" dirty="0" err="1" smtClean="0"/>
              <a:t>ans</a:t>
            </a:r>
            <a:r>
              <a:rPr lang="en-US" altLang="ja-JP" sz="2000" dirty="0" smtClean="0"/>
              <a:t> = 0;</a:t>
            </a:r>
          </a:p>
          <a:p>
            <a:r>
              <a:rPr lang="en-US" altLang="ja-JP" sz="2000" dirty="0" smtClean="0"/>
              <a:t>  count=0;</a:t>
            </a:r>
          </a:p>
          <a:p>
            <a:r>
              <a:rPr lang="en-US" altLang="ja-JP" sz="2000" dirty="0" smtClean="0"/>
              <a:t>  </a:t>
            </a:r>
            <a:r>
              <a:rPr lang="en-US" altLang="ja-JP" sz="2000" dirty="0" err="1" smtClean="0"/>
              <a:t>printf</a:t>
            </a:r>
            <a:r>
              <a:rPr lang="en-US" altLang="ja-JP" sz="2000" dirty="0" smtClean="0"/>
              <a:t>("</a:t>
            </a:r>
            <a:r>
              <a:rPr lang="ja-JP" altLang="en-US" sz="2000" dirty="0" smtClean="0"/>
              <a:t>正の整数を入力してください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while(</a:t>
            </a:r>
            <a:r>
              <a:rPr lang="en-US" altLang="ja-JP" sz="2000" dirty="0" err="1" smtClean="0"/>
              <a:t>ans</a:t>
            </a:r>
            <a:r>
              <a:rPr lang="en-US" altLang="ja-JP" sz="2000" dirty="0" smtClean="0"/>
              <a:t> &lt; 100)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count = count + 1;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を</a:t>
            </a:r>
            <a:r>
              <a:rPr lang="en-US" altLang="ja-JP" sz="2000" dirty="0" smtClean="0"/>
              <a:t>%d</a:t>
            </a:r>
            <a:r>
              <a:rPr lang="ja-JP" altLang="en-US" sz="2000" dirty="0" smtClean="0"/>
              <a:t>回加えると</a:t>
            </a:r>
            <a:r>
              <a:rPr lang="en-US" altLang="ja-JP" sz="2000" dirty="0" smtClean="0"/>
              <a:t>%d</a:t>
            </a:r>
            <a:r>
              <a:rPr lang="ja-JP" altLang="en-US" sz="2000" dirty="0" smtClean="0"/>
              <a:t>になります。</a:t>
            </a:r>
            <a:r>
              <a:rPr lang="en-US" altLang="ja-JP" sz="2000" dirty="0" smtClean="0"/>
              <a:t>\n", x, count,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smtClean="0"/>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smtClean="0"/>
              <a:t>{ } </a:t>
            </a:r>
          </a:p>
          <a:p>
            <a:pPr eaLnBrk="1" fontAlgn="auto" hangingPunct="1">
              <a:spcAft>
                <a:spcPts val="0"/>
              </a:spcAft>
              <a:buFont typeface="Wingdings" pitchFamily="-112" charset="2"/>
              <a:buNone/>
              <a:defRPr/>
            </a:pPr>
            <a:r>
              <a:rPr lang="en-US" altLang="ja-JP" dirty="0" smtClean="0"/>
              <a:t>    --- </a:t>
            </a:r>
            <a:r>
              <a:rPr lang="ja-JP" altLang="en-US" dirty="0" smtClean="0"/>
              <a:t>宣言も文もない複合文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printf</a:t>
            </a:r>
            <a:r>
              <a:rPr lang="en-US" altLang="ja-JP" dirty="0" smtClean="0"/>
              <a:t> (“test\n”); } </a:t>
            </a:r>
          </a:p>
          <a:p>
            <a:pPr eaLnBrk="1" fontAlgn="auto" hangingPunct="1">
              <a:spcAft>
                <a:spcPts val="0"/>
              </a:spcAft>
              <a:buFont typeface="Wingdings" pitchFamily="-112" charset="2"/>
              <a:buNone/>
              <a:defRPr/>
            </a:pPr>
            <a:r>
              <a:rPr lang="en-US" altLang="ja-JP" dirty="0" smtClean="0"/>
              <a:t>    --- </a:t>
            </a:r>
            <a:r>
              <a:rPr lang="ja-JP" altLang="en-US" dirty="0" smtClean="0"/>
              <a:t>文が１つの複合文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 </a:t>
            </a:r>
          </a:p>
          <a:p>
            <a:pPr eaLnBrk="1" fontAlgn="auto" hangingPunct="1">
              <a:spcAft>
                <a:spcPts val="0"/>
              </a:spcAft>
              <a:buFont typeface="Wingdings" pitchFamily="-112" charset="2"/>
              <a:buNone/>
              <a:defRPr/>
            </a:pPr>
            <a:r>
              <a:rPr lang="en-US" altLang="ja-JP" dirty="0" smtClean="0"/>
              <a:t>    --- </a:t>
            </a:r>
            <a:r>
              <a:rPr lang="ja-JP" altLang="en-US" dirty="0" smtClean="0"/>
              <a:t>宣言１つ、文１つの複合文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宣言１つ、文２つの複合文</a:t>
            </a:r>
            <a:r>
              <a:rPr lang="en-US" altLang="ja-JP" dirty="0" smtClean="0"/>
              <a:t>       </a:t>
            </a:r>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a:t>
            </a:r>
            <a:r>
              <a:rPr lang="en-US" altLang="ja-JP" dirty="0" err="1" smtClean="0"/>
              <a:t>int</a:t>
            </a:r>
            <a:r>
              <a:rPr lang="en-US" altLang="ja-JP" dirty="0" smtClean="0"/>
              <a:t> y; x=5; y=3;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宣言２つ、文３つの複合文</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smtClean="0"/>
              <a:t>これまでのプログラムはすべて複合文を使っていた。</a:t>
            </a:r>
            <a:endParaRPr lang="en-US" altLang="ja-JP" sz="2800" dirty="0" smtClean="0"/>
          </a:p>
          <a:p>
            <a:pPr eaLnBrk="1" fontAlgn="auto" hangingPunct="1">
              <a:spcAft>
                <a:spcPts val="0"/>
              </a:spcAft>
              <a:buFont typeface="Wingdings" pitchFamily="-112" charset="2"/>
              <a:buNone/>
              <a:defRPr/>
            </a:pPr>
            <a:endParaRPr lang="en-US" altLang="ja-JP" sz="2800" dirty="0" smtClean="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smtClean="0"/>
              <a:t>#include &lt;</a:t>
            </a:r>
            <a:r>
              <a:rPr lang="en-US" altLang="ja-JP" sz="2800" dirty="0" err="1" smtClean="0"/>
              <a:t>stdio.h</a:t>
            </a:r>
            <a:r>
              <a:rPr lang="en-US" altLang="ja-JP" sz="2800" dirty="0" smtClean="0"/>
              <a:t>&gt;</a:t>
            </a:r>
          </a:p>
          <a:p>
            <a:pPr>
              <a:defRPr/>
            </a:pPr>
            <a:r>
              <a:rPr lang="en-US" altLang="ja-JP" sz="2800" dirty="0" err="1" smtClean="0"/>
              <a:t>int</a:t>
            </a:r>
            <a:r>
              <a:rPr lang="en-US" altLang="ja-JP" sz="2800" dirty="0" smtClean="0"/>
              <a:t> main (void)</a:t>
            </a:r>
          </a:p>
          <a:p>
            <a:pPr>
              <a:defRPr/>
            </a:pPr>
            <a:r>
              <a:rPr lang="en-US" altLang="ja-JP" sz="2800" dirty="0" smtClean="0">
                <a:solidFill>
                  <a:srgbClr val="FF0000"/>
                </a:solidFill>
              </a:rPr>
              <a:t>{</a:t>
            </a:r>
          </a:p>
          <a:p>
            <a:pPr>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(“%d\n”, 15);</a:t>
            </a:r>
          </a:p>
          <a:p>
            <a:pPr>
              <a:defRPr/>
            </a:pPr>
            <a:r>
              <a:rPr lang="en-US" altLang="ja-JP" sz="2800" dirty="0" smtClean="0">
                <a:solidFill>
                  <a:srgbClr val="FF0000"/>
                </a:solidFill>
              </a:rPr>
              <a:t>    return 0;</a:t>
            </a:r>
          </a:p>
          <a:p>
            <a:pPr>
              <a:defRPr/>
            </a:pPr>
            <a:r>
              <a:rPr lang="en-US" altLang="ja-JP" sz="2800" dirty="0" smtClean="0">
                <a:solidFill>
                  <a:srgbClr val="FF0000"/>
                </a:solidFill>
              </a:rPr>
              <a:t>}</a:t>
            </a:r>
            <a:endParaRPr lang="ja-JP" altLang="en-US" sz="28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smtClean="0"/>
              <a:t>#include &lt;</a:t>
            </a:r>
            <a:r>
              <a:rPr lang="en-US" altLang="ja-JP" sz="2800" dirty="0" err="1" smtClean="0"/>
              <a:t>stdio.h</a:t>
            </a:r>
            <a:r>
              <a:rPr lang="en-US" altLang="ja-JP" sz="2800" dirty="0" smtClean="0"/>
              <a:t>&gt;</a:t>
            </a:r>
          </a:p>
          <a:p>
            <a:pPr eaLnBrk="1" fontAlgn="auto" hangingPunct="1">
              <a:spcAft>
                <a:spcPts val="0"/>
              </a:spcAft>
              <a:buFont typeface="Wingdings" pitchFamily="-112" charset="2"/>
              <a:buNone/>
              <a:defRPr/>
            </a:pPr>
            <a:r>
              <a:rPr lang="en-US" altLang="ja-JP" sz="2800" dirty="0" err="1" smtClean="0"/>
              <a:t>int</a:t>
            </a:r>
            <a:r>
              <a:rPr lang="en-US" altLang="ja-JP" sz="2800" dirty="0" smtClean="0"/>
              <a:t> main (void)</a:t>
            </a:r>
          </a:p>
          <a:p>
            <a:pPr eaLnBrk="1" fontAlgn="auto" hangingPunct="1">
              <a:spcAft>
                <a:spcPts val="0"/>
              </a:spcAft>
              <a:buFont typeface="Wingdings" pitchFamily="-112" charset="2"/>
              <a:buNone/>
              <a:defRPr/>
            </a:pPr>
            <a:r>
              <a:rPr lang="en-US" altLang="ja-JP" sz="2800" dirty="0" smtClean="0">
                <a:solidFill>
                  <a:srgbClr val="FF0000"/>
                </a:solidFill>
              </a:rPr>
              <a:t>{</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int</a:t>
            </a:r>
            <a:r>
              <a:rPr lang="en-US" altLang="ja-JP" sz="2800" dirty="0" smtClean="0">
                <a:solidFill>
                  <a:srgbClr val="FF0000"/>
                </a:solidFill>
              </a:rPr>
              <a:t> 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scanf</a:t>
            </a:r>
            <a:r>
              <a:rPr lang="en-US" altLang="ja-JP" sz="2800" dirty="0" smtClean="0">
                <a:solidFill>
                  <a:srgbClr val="FF0000"/>
                </a:solidFill>
              </a:rPr>
              <a:t> (“%d”, &amp;x);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(“x=%d\n”, x);</a:t>
            </a:r>
          </a:p>
          <a:p>
            <a:pPr eaLnBrk="1" fontAlgn="auto" hangingPunct="1">
              <a:spcAft>
                <a:spcPts val="0"/>
              </a:spcAft>
              <a:buFont typeface="Wingdings" pitchFamily="-112" charset="2"/>
              <a:buNone/>
              <a:defRPr/>
            </a:pPr>
            <a:r>
              <a:rPr lang="en-US" altLang="ja-JP" sz="2800" dirty="0" smtClean="0">
                <a:solidFill>
                  <a:srgbClr val="FF0000"/>
                </a:solidFill>
              </a:rPr>
              <a:t>    return 0;</a:t>
            </a:r>
          </a:p>
          <a:p>
            <a:pPr eaLnBrk="1" fontAlgn="auto" hangingPunct="1">
              <a:spcAft>
                <a:spcPts val="0"/>
              </a:spcAft>
              <a:buFont typeface="Wingdings" pitchFamily="-112" charset="2"/>
              <a:buNone/>
              <a:defRPr/>
            </a:pPr>
            <a:r>
              <a:rPr lang="en-US" altLang="ja-JP" sz="2800" dirty="0" smtClean="0">
                <a:solidFill>
                  <a:srgbClr val="FF0000"/>
                </a:solidFill>
              </a:rPr>
              <a:t>}</a:t>
            </a:r>
            <a:endParaRPr lang="ja-JP" altLang="en-US" sz="2800" dirty="0" smtClean="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smtClean="0"/>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smtClean="0"/>
              <a:t>#include &lt;</a:t>
            </a:r>
            <a:r>
              <a:rPr lang="en-US" altLang="ja-JP" dirty="0" err="1" smtClean="0"/>
              <a:t>stdio.h</a:t>
            </a:r>
            <a:r>
              <a:rPr lang="en-US" altLang="ja-JP" dirty="0" smtClean="0"/>
              <a:t>&gt;</a:t>
            </a:r>
          </a:p>
          <a:p>
            <a:pPr eaLnBrk="1" fontAlgn="auto" hangingPunct="1">
              <a:spcAft>
                <a:spcPts val="0"/>
              </a:spcAft>
              <a:buFont typeface="Wingdings" pitchFamily="-112" charset="2"/>
              <a:buNone/>
              <a:defRPr/>
            </a:pPr>
            <a:r>
              <a:rPr lang="en-US" altLang="ja-JP" dirty="0" err="1" smtClean="0"/>
              <a:t>int</a:t>
            </a:r>
            <a:r>
              <a:rPr lang="en-US" altLang="ja-JP" dirty="0" smtClean="0"/>
              <a:t> main (void)</a:t>
            </a:r>
          </a:p>
          <a:p>
            <a:pPr eaLnBrk="1" fontAlgn="auto" hangingPunct="1">
              <a:spcAft>
                <a:spcPts val="0"/>
              </a:spcAft>
              <a:buFont typeface="Wingdings" pitchFamily="-112" charset="2"/>
              <a:buNone/>
              <a:defRPr/>
            </a:pPr>
            <a:r>
              <a:rPr lang="en-US" altLang="ja-JP" dirty="0" smtClean="0"/>
              <a:t>{</a:t>
            </a:r>
          </a:p>
          <a:p>
            <a:pPr eaLnBrk="1" fontAlgn="auto" hangingPunct="1">
              <a:spcAft>
                <a:spcPts val="0"/>
              </a:spcAft>
              <a:buFont typeface="Wingdings" pitchFamily="-112" charset="2"/>
              <a:buNone/>
              <a:defRPr/>
            </a:pPr>
            <a:r>
              <a:rPr lang="en-US" altLang="ja-JP" dirty="0" smtClean="0"/>
              <a:t>    </a:t>
            </a:r>
            <a:r>
              <a:rPr lang="en-US" altLang="ja-JP" dirty="0" err="1" smtClean="0"/>
              <a:t>int</a:t>
            </a:r>
            <a:r>
              <a:rPr lang="en-US" altLang="ja-JP" dirty="0" smtClean="0"/>
              <a:t> x;</a:t>
            </a:r>
          </a:p>
          <a:p>
            <a:pPr eaLnBrk="1" fontAlgn="auto" hangingPunct="1">
              <a:spcAft>
                <a:spcPts val="0"/>
              </a:spcAft>
              <a:buFont typeface="Wingdings" pitchFamily="-112" charset="2"/>
              <a:buNone/>
              <a:defRPr/>
            </a:pPr>
            <a:r>
              <a:rPr lang="en-US" altLang="ja-JP" dirty="0" smtClean="0"/>
              <a:t>    x=3;</a:t>
            </a:r>
          </a:p>
          <a:p>
            <a:pPr eaLnBrk="1" fontAlgn="auto" hangingPunct="1">
              <a:spcAft>
                <a:spcPts val="0"/>
              </a:spcAft>
              <a:buFont typeface="Wingdings" pitchFamily="-112" charset="2"/>
              <a:buNone/>
              <a:defRPr/>
            </a:pPr>
            <a:r>
              <a:rPr lang="en-US" altLang="ja-JP" dirty="0" smtClean="0">
                <a:solidFill>
                  <a:srgbClr val="FF0000"/>
                </a:solidFill>
              </a:rPr>
              <a:t>    { </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int</a:t>
            </a:r>
            <a:r>
              <a:rPr lang="en-US" altLang="ja-JP" dirty="0" smtClean="0">
                <a:solidFill>
                  <a:srgbClr val="FF0000"/>
                </a:solidFill>
              </a:rPr>
              <a:t> y;</a:t>
            </a:r>
          </a:p>
          <a:p>
            <a:pPr eaLnBrk="1" fontAlgn="auto" hangingPunct="1">
              <a:spcAft>
                <a:spcPts val="0"/>
              </a:spcAft>
              <a:buFont typeface="Wingdings" pitchFamily="-112" charset="2"/>
              <a:buNone/>
              <a:defRPr/>
            </a:pPr>
            <a:r>
              <a:rPr lang="en-US" altLang="ja-JP" dirty="0" smtClean="0">
                <a:solidFill>
                  <a:srgbClr val="FF0000"/>
                </a:solidFill>
              </a:rPr>
              <a:t>        y=5;</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(“x=%d\n”, x);</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(“y=%d\n”, y);</a:t>
            </a:r>
          </a:p>
          <a:p>
            <a:pPr eaLnBrk="1" fontAlgn="auto" hangingPunct="1">
              <a:spcAft>
                <a:spcPts val="0"/>
              </a:spcAft>
              <a:buFont typeface="Wingdings" pitchFamily="-112" charset="2"/>
              <a:buNone/>
              <a:defRPr/>
            </a:pPr>
            <a:r>
              <a:rPr lang="en-US" altLang="ja-JP" dirty="0" smtClean="0">
                <a:solidFill>
                  <a:srgbClr val="FF0000"/>
                </a:solidFill>
              </a:rPr>
              <a:t>    }</a:t>
            </a:r>
          </a:p>
          <a:p>
            <a:pPr eaLnBrk="1" fontAlgn="auto" hangingPunct="1">
              <a:spcAft>
                <a:spcPts val="0"/>
              </a:spcAft>
              <a:buFont typeface="Wingdings" pitchFamily="-112" charset="2"/>
              <a:buNone/>
              <a:defRPr/>
            </a:pPr>
            <a:r>
              <a:rPr lang="en-US" altLang="ja-JP" dirty="0" smtClean="0"/>
              <a:t>    return 0;</a:t>
            </a:r>
          </a:p>
          <a:p>
            <a:pPr eaLnBrk="1" fontAlgn="auto" hangingPunct="1">
              <a:spcAft>
                <a:spcPts val="0"/>
              </a:spcAft>
              <a:buFont typeface="Wingdings" pitchFamily="-112" charset="2"/>
              <a:buNone/>
              <a:defRPr/>
            </a:pPr>
            <a:r>
              <a:rPr lang="en-US" altLang="ja-JP" dirty="0" smtClean="0"/>
              <a:t>}</a:t>
            </a:r>
            <a:endParaRPr lang="ja-JP" altLang="en-US" dirty="0" smtClean="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複合文を使ったプログラム例（４）</a:t>
            </a:r>
            <a:endParaRPr lang="ja-JP" altLang="en-US" dirty="0"/>
          </a:p>
        </p:txBody>
      </p:sp>
      <p:sp>
        <p:nvSpPr>
          <p:cNvPr id="10243" name="コンテンツ プレースホルダ 2"/>
          <p:cNvSpPr>
            <a:spLocks noGrp="1"/>
          </p:cNvSpPr>
          <p:nvPr>
            <p:ph idx="1"/>
          </p:nvPr>
        </p:nvSpPr>
        <p:spPr>
          <a:xfrm>
            <a:off x="500063" y="1143000"/>
            <a:ext cx="637619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x=3;</a:t>
            </a:r>
          </a:p>
          <a:p>
            <a:pPr eaLnBrk="1" fontAlgn="auto" hangingPunct="1">
              <a:spcAft>
                <a:spcPts val="0"/>
              </a:spcAft>
              <a:buFont typeface="Wingdings" pitchFamily="-112" charset="2"/>
              <a:buNone/>
              <a:defRPr/>
            </a:pPr>
            <a:r>
              <a:rPr lang="en-US" altLang="ja-JP" sz="2000" dirty="0" smtClean="0">
                <a:solidFill>
                  <a:srgbClr val="FF0000"/>
                </a:solidFill>
              </a:rPr>
              <a:t>    {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x;</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a:t>
            </a:r>
            <a:r>
              <a:rPr lang="ja-JP" altLang="en-US" sz="2000" dirty="0" smtClean="0">
                <a:solidFill>
                  <a:srgbClr val="FF0000"/>
                </a:solidFill>
              </a:rPr>
              <a:t>ここでは</a:t>
            </a:r>
            <a:r>
              <a:rPr lang="en-US" altLang="ja-JP" sz="2000" dirty="0" smtClean="0">
                <a:solidFill>
                  <a:srgbClr val="FF0000"/>
                </a:solidFill>
              </a:rPr>
              <a:t>x</a:t>
            </a:r>
            <a:r>
              <a:rPr lang="ja-JP" altLang="en-US" sz="2000" dirty="0" smtClean="0">
                <a:solidFill>
                  <a:srgbClr val="FF0000"/>
                </a:solidFill>
              </a:rPr>
              <a:t>の値は未定義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x=5;</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x</a:t>
            </a:r>
            <a:r>
              <a:rPr lang="ja-JP" altLang="en-US" sz="2000" dirty="0" smtClean="0">
                <a:solidFill>
                  <a:srgbClr val="FF0000"/>
                </a:solidFill>
              </a:rPr>
              <a:t>の値は</a:t>
            </a:r>
            <a:r>
              <a:rPr lang="en-US" altLang="ja-JP" sz="2000" dirty="0" smtClean="0">
                <a:solidFill>
                  <a:srgbClr val="FF0000"/>
                </a:solidFill>
              </a:rPr>
              <a:t>5 */</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(“x=%d\n”, x);        /* x</a:t>
            </a:r>
            <a:r>
              <a:rPr lang="ja-JP" altLang="en-US" sz="2000" dirty="0" smtClean="0"/>
              <a:t>の値は</a:t>
            </a:r>
            <a:r>
              <a:rPr lang="en-US" altLang="ja-JP" sz="2000" dirty="0" smtClean="0"/>
              <a:t>3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0247" name="テキスト ボックス 7"/>
          <p:cNvSpPr txBox="1">
            <a:spLocks noChangeArrowheads="1"/>
          </p:cNvSpPr>
          <p:nvPr/>
        </p:nvSpPr>
        <p:spPr bwMode="auto">
          <a:xfrm>
            <a:off x="3420616" y="1412776"/>
            <a:ext cx="5471864" cy="1631216"/>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この例では、内側の複合文においては、外側の変数</a:t>
            </a:r>
            <a:r>
              <a:rPr kumimoji="1" lang="en-US" altLang="ja-JP" sz="2000" dirty="0"/>
              <a:t>x</a:t>
            </a:r>
            <a:r>
              <a:rPr kumimoji="1" lang="ja-JP" altLang="en-US" sz="2000" dirty="0" err="1"/>
              <a:t>には</a:t>
            </a:r>
            <a:r>
              <a:rPr kumimoji="1" lang="ja-JP" altLang="en-US" sz="2000" dirty="0"/>
              <a:t>アクセスできなくなる</a:t>
            </a:r>
            <a:r>
              <a:rPr kumimoji="1" lang="en-US" altLang="ja-JP" sz="2000" dirty="0"/>
              <a:t>(shadowing)</a:t>
            </a:r>
            <a:r>
              <a:rPr kumimoji="1" lang="ja-JP" altLang="en-US" sz="2000" dirty="0" err="1"/>
              <a:t>。</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複合文を使ったプログラム例（５）</a:t>
            </a:r>
            <a:endParaRPr lang="ja-JP" altLang="en-US" dirty="0"/>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整数値を入力し、正かどうか判定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(“%d is greater than 0.\n”, x);</a:t>
            </a:r>
          </a:p>
          <a:p>
            <a:pPr eaLnBrk="1" fontAlgn="auto" hangingPunct="1">
              <a:spcAft>
                <a:spcPts val="0"/>
              </a:spcAft>
              <a:buFont typeface="Wingdings" pitchFamily="-112" charset="2"/>
              <a:buNone/>
              <a:defRPr/>
            </a:pPr>
            <a:r>
              <a:rPr lang="en-US" altLang="ja-JP" sz="2000" dirty="0" smtClean="0"/>
              <a:t>    else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is less than or equal to 0.\n”, x);</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3841</Words>
  <Application>Microsoft Macintosh PowerPoint</Application>
  <PresentationFormat>画面に合わせる (4:3)</PresentationFormat>
  <Paragraphs>405</Paragraphs>
  <Slides>34</Slides>
  <Notes>2</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Office テーマ</vt:lpstr>
      <vt:lpstr>PowerPoint プレゼンテーション</vt:lpstr>
      <vt:lpstr>今回の講義内容</vt:lpstr>
      <vt:lpstr>複合文(ブロック)</vt:lpstr>
      <vt:lpstr>複合文の例</vt:lpstr>
      <vt:lpstr>複合文を使ったプログラム例（１）</vt:lpstr>
      <vt:lpstr>複合文を使ったプログラム例（２）</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 80）</vt:lpstr>
      <vt:lpstr>while文を使ったプログラム例 （打ち込んで実行）</vt:lpstr>
      <vt:lpstr>無限ループ（打ち込んで実行）</vt:lpstr>
      <vt:lpstr> ラベル、goto文（打ち込んで実行）</vt:lpstr>
      <vt:lpstr>goto文を使った無限ループ （打ち込んで実行）</vt:lpstr>
      <vt:lpstr>連絡事項</vt:lpstr>
      <vt:lpstr>基本課題１</vt:lpstr>
      <vt:lpstr>基本課題２</vt:lpstr>
      <vt:lpstr>発展課題１</vt:lpstr>
      <vt:lpstr>発展課題２</vt:lpstr>
      <vt:lpstr>発展課題３</vt:lpstr>
      <vt:lpstr>発展課題4</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162</cp:revision>
  <dcterms:created xsi:type="dcterms:W3CDTF">2011-10-07T11:19:16Z</dcterms:created>
  <dcterms:modified xsi:type="dcterms:W3CDTF">2019-10-04T12:14:44Z</dcterms:modified>
</cp:coreProperties>
</file>