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07" r:id="rId3"/>
    <p:sldId id="308" r:id="rId4"/>
    <p:sldId id="309" r:id="rId5"/>
    <p:sldId id="310" r:id="rId6"/>
    <p:sldId id="311" r:id="rId7"/>
    <p:sldId id="314" r:id="rId8"/>
    <p:sldId id="315" r:id="rId9"/>
    <p:sldId id="317" r:id="rId10"/>
    <p:sldId id="318" r:id="rId11"/>
    <p:sldId id="319" r:id="rId12"/>
    <p:sldId id="320" r:id="rId13"/>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695" autoAdjust="0"/>
  </p:normalViewPr>
  <p:slideViewPr>
    <p:cSldViewPr>
      <p:cViewPr varScale="1">
        <p:scale>
          <a:sx n="65" d="100"/>
          <a:sy n="65" d="100"/>
        </p:scale>
        <p:origin x="-186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17/10/30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17/10/30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17/10/30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17/10/30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17/10/30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17/10/30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17/10/30</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17/10/30</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17/10/30</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17/10/30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17/10/30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17/10/30</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870079"/>
          </a:xfrm>
        </p:spPr>
        <p:txBody>
          <a:bodyPr>
            <a:normAutofit fontScale="90000"/>
          </a:bodyPr>
          <a:lstStyle/>
          <a:p>
            <a:r>
              <a:rPr lang="ja-JP" altLang="en-US" dirty="0" smtClean="0"/>
              <a:t>プログラミング入門</a:t>
            </a:r>
            <a:r>
              <a:rPr lang="en-US" altLang="ja-JP" dirty="0"/>
              <a:t>2</a:t>
            </a:r>
            <a:r>
              <a:rPr lang="en-US" altLang="ja-JP" dirty="0" smtClean="0"/>
              <a:t/>
            </a:r>
            <a:br>
              <a:rPr lang="en-US" altLang="ja-JP" dirty="0" smtClean="0"/>
            </a:br>
            <a:r>
              <a:rPr lang="en-US" altLang="ja-JP" dirty="0" smtClean="0"/>
              <a:t/>
            </a:r>
            <a:br>
              <a:rPr lang="en-US" altLang="ja-JP" dirty="0" smtClean="0"/>
            </a:br>
            <a:r>
              <a:rPr lang="ja-JP" altLang="en-US" dirty="0" smtClean="0"/>
              <a:t>中間試験について</a:t>
            </a:r>
            <a:endParaRPr kumimoji="1" lang="ja-JP" altLang="en-US" dirty="0"/>
          </a:p>
        </p:txBody>
      </p:sp>
      <p:sp>
        <p:nvSpPr>
          <p:cNvPr id="4" name="テキスト ボックス 3"/>
          <p:cNvSpPr txBox="1"/>
          <p:nvPr/>
        </p:nvSpPr>
        <p:spPr>
          <a:xfrm>
            <a:off x="2751570" y="4977482"/>
            <a:ext cx="3534942" cy="523220"/>
          </a:xfrm>
          <a:prstGeom prst="rect">
            <a:avLst/>
          </a:prstGeom>
          <a:noFill/>
        </p:spPr>
        <p:txBody>
          <a:bodyPr wrap="none" rtlCol="0">
            <a:spAutoFit/>
          </a:bodyPr>
          <a:lstStyle/>
          <a:p>
            <a:r>
              <a:rPr kumimoji="1" lang="ja-JP" altLang="en-US" sz="2800" dirty="0" smtClean="0"/>
              <a:t>情報工学科　篠埜　功</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解答例</a:t>
            </a:r>
            <a:endParaRPr kumimoji="1" lang="ja-JP" altLang="en-US" dirty="0"/>
          </a:p>
        </p:txBody>
      </p:sp>
      <p:sp>
        <p:nvSpPr>
          <p:cNvPr id="4" name="テキスト ボックス 3"/>
          <p:cNvSpPr txBox="1"/>
          <p:nvPr/>
        </p:nvSpPr>
        <p:spPr>
          <a:xfrm>
            <a:off x="1547664" y="2276872"/>
            <a:ext cx="366657" cy="523220"/>
          </a:xfrm>
          <a:prstGeom prst="rect">
            <a:avLst/>
          </a:prstGeom>
          <a:noFill/>
        </p:spPr>
        <p:txBody>
          <a:bodyPr wrap="none" rtlCol="0">
            <a:spAutoFit/>
          </a:bodyPr>
          <a:lstStyle/>
          <a:p>
            <a:r>
              <a:rPr lang="en-US" altLang="ja-JP" sz="2800" dirty="0" smtClean="0"/>
              <a:t>2</a:t>
            </a:r>
            <a:endParaRPr kumimoji="1" lang="ja-JP" altLang="en-US" sz="2800" dirty="0"/>
          </a:p>
        </p:txBody>
      </p:sp>
    </p:spTree>
    <p:extLst>
      <p:ext uri="{BB962C8B-B14F-4D97-AF65-F5344CB8AC3E}">
        <p14:creationId xmlns:p14="http://schemas.microsoft.com/office/powerpoint/2010/main" val="39456267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中間試験問題例</a:t>
            </a:r>
            <a:r>
              <a:rPr lang="en-US" altLang="ja-JP" dirty="0"/>
              <a:t>5</a:t>
            </a:r>
            <a:endParaRPr kumimoji="1" lang="ja-JP" altLang="en-US" dirty="0"/>
          </a:p>
        </p:txBody>
      </p:sp>
      <p:sp>
        <p:nvSpPr>
          <p:cNvPr id="4" name="正方形/長方形 3"/>
          <p:cNvSpPr/>
          <p:nvPr/>
        </p:nvSpPr>
        <p:spPr>
          <a:xfrm>
            <a:off x="899592" y="2276872"/>
            <a:ext cx="4572000" cy="3970318"/>
          </a:xfrm>
          <a:prstGeom prst="rect">
            <a:avLst/>
          </a:prstGeom>
          <a:ln>
            <a:solidFill>
              <a:srgbClr val="000000"/>
            </a:solidFill>
          </a:ln>
        </p:spPr>
        <p:txBody>
          <a:bodyPr>
            <a:spAutoFit/>
          </a:bodyPr>
          <a:lstStyle/>
          <a:p>
            <a:r>
              <a:rPr lang="en-US" altLang="ja-JP" sz="2800" dirty="0"/>
              <a:t>#include &lt;</a:t>
            </a:r>
            <a:r>
              <a:rPr lang="en-US" altLang="ja-JP" sz="2800" dirty="0" err="1"/>
              <a:t>stdio.h</a:t>
            </a:r>
            <a:r>
              <a:rPr lang="en-US" altLang="ja-JP" sz="2800" dirty="0"/>
              <a:t>&gt;</a:t>
            </a:r>
          </a:p>
          <a:p>
            <a:r>
              <a:rPr lang="fr-FR" altLang="ja-JP" sz="2800" dirty="0" err="1"/>
              <a:t>int</a:t>
            </a:r>
            <a:r>
              <a:rPr lang="fr-FR" altLang="ja-JP" sz="2800" dirty="0"/>
              <a:t> main () {</a:t>
            </a:r>
          </a:p>
          <a:p>
            <a:r>
              <a:rPr lang="fr-FR" altLang="ja-JP" sz="2800" dirty="0"/>
              <a:t>  </a:t>
            </a:r>
            <a:r>
              <a:rPr lang="fr-FR" altLang="ja-JP" sz="2800" dirty="0" err="1"/>
              <a:t>int</a:t>
            </a:r>
            <a:r>
              <a:rPr lang="fr-FR" altLang="ja-JP" sz="2800" dirty="0"/>
              <a:t> x=1;</a:t>
            </a:r>
          </a:p>
          <a:p>
            <a:r>
              <a:rPr lang="en-US" altLang="ja-JP" sz="2800" dirty="0"/>
              <a:t>  while (x &lt; 5) {</a:t>
            </a:r>
          </a:p>
          <a:p>
            <a:r>
              <a:rPr lang="fr-FR" altLang="ja-JP" sz="2800" dirty="0"/>
              <a:t>     x = x + 1;</a:t>
            </a:r>
          </a:p>
          <a:p>
            <a:r>
              <a:rPr lang="fr-FR" altLang="ja-JP" sz="2800" dirty="0"/>
              <a:t>  }</a:t>
            </a:r>
          </a:p>
          <a:p>
            <a:r>
              <a:rPr lang="ro-RO" altLang="ja-JP" sz="2800" dirty="0"/>
              <a:t>  printf("%d\n", x);</a:t>
            </a:r>
          </a:p>
          <a:p>
            <a:r>
              <a:rPr lang="is-IS" altLang="ja-JP" sz="2800" dirty="0"/>
              <a:t>  return 0;</a:t>
            </a:r>
          </a:p>
          <a:p>
            <a:r>
              <a:rPr lang="is-IS" altLang="ja-JP" sz="2800" dirty="0"/>
              <a:t>}</a:t>
            </a:r>
            <a:endParaRPr lang="ja-JP" altLang="en-US" sz="2800" dirty="0"/>
          </a:p>
        </p:txBody>
      </p:sp>
      <p:sp>
        <p:nvSpPr>
          <p:cNvPr id="5" name="テキスト ボックス 4"/>
          <p:cNvSpPr txBox="1"/>
          <p:nvPr/>
        </p:nvSpPr>
        <p:spPr>
          <a:xfrm>
            <a:off x="395536" y="1412776"/>
            <a:ext cx="8214508" cy="461665"/>
          </a:xfrm>
          <a:prstGeom prst="rect">
            <a:avLst/>
          </a:prstGeom>
          <a:noFill/>
        </p:spPr>
        <p:txBody>
          <a:bodyPr wrap="none" rtlCol="0">
            <a:spAutoFit/>
          </a:bodyPr>
          <a:lstStyle/>
          <a:p>
            <a:r>
              <a:rPr kumimoji="1" lang="ja-JP" altLang="en-US" sz="2400" dirty="0" smtClean="0"/>
              <a:t>以下のプログラムを実行したときの画面への出力結果を書け。</a:t>
            </a:r>
            <a:endParaRPr kumimoji="1" lang="ja-JP" altLang="en-US" sz="2400" dirty="0"/>
          </a:p>
        </p:txBody>
      </p:sp>
    </p:spTree>
    <p:extLst>
      <p:ext uri="{BB962C8B-B14F-4D97-AF65-F5344CB8AC3E}">
        <p14:creationId xmlns:p14="http://schemas.microsoft.com/office/powerpoint/2010/main" val="33368334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解答例</a:t>
            </a:r>
            <a:endParaRPr kumimoji="1" lang="ja-JP" altLang="en-US" dirty="0"/>
          </a:p>
        </p:txBody>
      </p:sp>
      <p:sp>
        <p:nvSpPr>
          <p:cNvPr id="4" name="テキスト ボックス 3"/>
          <p:cNvSpPr txBox="1"/>
          <p:nvPr/>
        </p:nvSpPr>
        <p:spPr>
          <a:xfrm>
            <a:off x="1547664" y="2276872"/>
            <a:ext cx="366657" cy="523220"/>
          </a:xfrm>
          <a:prstGeom prst="rect">
            <a:avLst/>
          </a:prstGeom>
          <a:noFill/>
        </p:spPr>
        <p:txBody>
          <a:bodyPr wrap="none" rtlCol="0">
            <a:spAutoFit/>
          </a:bodyPr>
          <a:lstStyle/>
          <a:p>
            <a:r>
              <a:rPr lang="en-US" altLang="ja-JP" sz="2800" dirty="0"/>
              <a:t>5</a:t>
            </a:r>
            <a:endParaRPr kumimoji="1" lang="ja-JP" altLang="en-US" sz="2800" dirty="0"/>
          </a:p>
        </p:txBody>
      </p:sp>
    </p:spTree>
    <p:extLst>
      <p:ext uri="{BB962C8B-B14F-4D97-AF65-F5344CB8AC3E}">
        <p14:creationId xmlns:p14="http://schemas.microsoft.com/office/powerpoint/2010/main" val="31425458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中間試験について</a:t>
            </a:r>
            <a:endParaRPr kumimoji="1" lang="ja-JP" altLang="en-US" dirty="0"/>
          </a:p>
        </p:txBody>
      </p:sp>
      <p:sp>
        <p:nvSpPr>
          <p:cNvPr id="3" name="コンテンツ プレースホルダ 2"/>
          <p:cNvSpPr>
            <a:spLocks noGrp="1"/>
          </p:cNvSpPr>
          <p:nvPr>
            <p:ph idx="1"/>
          </p:nvPr>
        </p:nvSpPr>
        <p:spPr>
          <a:xfrm>
            <a:off x="428596" y="1428736"/>
            <a:ext cx="8229600" cy="4686320"/>
          </a:xfrm>
        </p:spPr>
        <p:txBody>
          <a:bodyPr>
            <a:normAutofit fontScale="92500" lnSpcReduction="10000"/>
          </a:bodyPr>
          <a:lstStyle/>
          <a:p>
            <a:r>
              <a:rPr lang="ja-JP" altLang="en-US" dirty="0" smtClean="0"/>
              <a:t>演習室ではなく、通常教室でマークシートの試験を行います。</a:t>
            </a:r>
            <a:endParaRPr lang="en-US" altLang="ja-JP" dirty="0" smtClean="0"/>
          </a:p>
          <a:p>
            <a:r>
              <a:rPr lang="ja-JP" altLang="en-US" dirty="0" smtClean="0"/>
              <a:t>プログラムの穴埋め問題、与えられたプログラムの画面への出力を問う問題、プログラムを書き換える問題などを出題します。</a:t>
            </a:r>
            <a:endParaRPr lang="en-US" altLang="ja-JP" dirty="0" smtClean="0"/>
          </a:p>
          <a:p>
            <a:r>
              <a:rPr lang="ja-JP" altLang="en-US" dirty="0" smtClean="0"/>
              <a:t>各回の基本課題のプログラムを何も見ずに書けるようにしておいてください。基本課題以外の予想問題を次ページ以下に置いています。</a:t>
            </a:r>
            <a:endParaRPr lang="en-US" altLang="ja-JP" dirty="0" smtClean="0"/>
          </a:p>
          <a:p>
            <a:r>
              <a:rPr lang="ja-JP" altLang="en-US" dirty="0" smtClean="0"/>
              <a:t>試験範囲は今日の内容までとします。</a:t>
            </a:r>
            <a:endParaRPr lang="en-US" altLang="ja-JP" dirty="0" smtClean="0"/>
          </a:p>
          <a:p>
            <a:r>
              <a:rPr lang="ja-JP" altLang="en-US" dirty="0" smtClean="0"/>
              <a:t>持ち込み不可とします。</a:t>
            </a:r>
            <a:endParaRPr lang="en-US" altLang="ja-JP" dirty="0" smtClean="0"/>
          </a:p>
        </p:txBody>
      </p:sp>
    </p:spTree>
    <p:extLst>
      <p:ext uri="{BB962C8B-B14F-4D97-AF65-F5344CB8AC3E}">
        <p14:creationId xmlns:p14="http://schemas.microsoft.com/office/powerpoint/2010/main" val="2752653733"/>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中間試験問題例</a:t>
            </a:r>
            <a:r>
              <a:rPr kumimoji="1" lang="en-US" altLang="ja-JP" dirty="0" smtClean="0"/>
              <a:t>1</a:t>
            </a:r>
            <a:endParaRPr kumimoji="1" lang="ja-JP" altLang="en-US" dirty="0"/>
          </a:p>
        </p:txBody>
      </p:sp>
      <p:sp>
        <p:nvSpPr>
          <p:cNvPr id="5" name="正方形/長方形 4"/>
          <p:cNvSpPr/>
          <p:nvPr/>
        </p:nvSpPr>
        <p:spPr>
          <a:xfrm>
            <a:off x="500034" y="1285860"/>
            <a:ext cx="8215370" cy="5262979"/>
          </a:xfrm>
          <a:prstGeom prst="rect">
            <a:avLst/>
          </a:prstGeom>
        </p:spPr>
        <p:txBody>
          <a:bodyPr wrap="square">
            <a:spAutoFit/>
          </a:bodyPr>
          <a:lstStyle/>
          <a:p>
            <a:r>
              <a:rPr lang="ja-JP" altLang="en-US" sz="2800" dirty="0" smtClean="0"/>
              <a:t>整数</a:t>
            </a:r>
            <a:r>
              <a:rPr lang="en-US" altLang="ja-JP" sz="2800" dirty="0" smtClean="0"/>
              <a:t>1 </a:t>
            </a:r>
            <a:r>
              <a:rPr lang="ja-JP" altLang="en-US" sz="2800" dirty="0" smtClean="0"/>
              <a:t>から</a:t>
            </a:r>
            <a:r>
              <a:rPr lang="en-US" altLang="ja-JP" sz="2800" dirty="0" smtClean="0"/>
              <a:t>n </a:t>
            </a:r>
            <a:r>
              <a:rPr lang="ja-JP" altLang="en-US" sz="2800" dirty="0" err="1" smtClean="0"/>
              <a:t>までの</a:t>
            </a:r>
            <a:r>
              <a:rPr lang="ja-JP" altLang="en-US" sz="2800" dirty="0" smtClean="0"/>
              <a:t>和を計算する関数を</a:t>
            </a:r>
            <a:r>
              <a:rPr lang="en-US" altLang="ja-JP" sz="2800" dirty="0" smtClean="0"/>
              <a:t>C </a:t>
            </a:r>
            <a:r>
              <a:rPr lang="ja-JP" altLang="en-US" sz="2800" dirty="0" smtClean="0"/>
              <a:t>言語で定義せよ。</a:t>
            </a:r>
            <a:r>
              <a:rPr lang="en-US" altLang="ja-JP" sz="2800" dirty="0" smtClean="0"/>
              <a:t>(</a:t>
            </a:r>
            <a:r>
              <a:rPr lang="ja-JP" altLang="en-US" sz="2800" dirty="0" smtClean="0"/>
              <a:t>例えば、</a:t>
            </a:r>
            <a:r>
              <a:rPr lang="en-US" altLang="ja-JP" sz="2800" dirty="0" smtClean="0"/>
              <a:t>n </a:t>
            </a:r>
            <a:r>
              <a:rPr lang="ja-JP" altLang="en-US" sz="2800" dirty="0" smtClean="0"/>
              <a:t>が</a:t>
            </a:r>
            <a:r>
              <a:rPr lang="en-US" altLang="ja-JP" sz="2800" dirty="0" smtClean="0"/>
              <a:t>4 </a:t>
            </a:r>
            <a:r>
              <a:rPr lang="ja-JP" altLang="en-US" sz="2800" dirty="0" smtClean="0"/>
              <a:t>の場合は、</a:t>
            </a:r>
            <a:r>
              <a:rPr lang="en-US" altLang="ja-JP" sz="2800" dirty="0" smtClean="0"/>
              <a:t>1,2,3,4 </a:t>
            </a:r>
            <a:r>
              <a:rPr lang="ja-JP" altLang="en-US" sz="2800" dirty="0" smtClean="0"/>
              <a:t>の和で、</a:t>
            </a:r>
            <a:r>
              <a:rPr lang="en-US" altLang="ja-JP" sz="2800" dirty="0" smtClean="0"/>
              <a:t>10 </a:t>
            </a:r>
            <a:r>
              <a:rPr lang="ja-JP" altLang="en-US" sz="2800" dirty="0" smtClean="0"/>
              <a:t>が結果となる。</a:t>
            </a:r>
            <a:r>
              <a:rPr lang="en-US" altLang="ja-JP" sz="2800" dirty="0" smtClean="0"/>
              <a:t>) </a:t>
            </a:r>
            <a:r>
              <a:rPr lang="ja-JP" altLang="en-US" sz="2800" dirty="0" smtClean="0"/>
              <a:t>関数名は</a:t>
            </a:r>
            <a:r>
              <a:rPr lang="en-US" altLang="ja-JP" sz="2800" dirty="0" smtClean="0"/>
              <a:t>sum </a:t>
            </a:r>
            <a:r>
              <a:rPr lang="ja-JP" altLang="en-US" sz="2800" dirty="0" smtClean="0"/>
              <a:t>とする。ただし、関数</a:t>
            </a:r>
            <a:r>
              <a:rPr lang="en-US" altLang="ja-JP" sz="2800" dirty="0" smtClean="0"/>
              <a:t>sum </a:t>
            </a:r>
            <a:r>
              <a:rPr lang="ja-JP" altLang="en-US" sz="2800" dirty="0" smtClean="0"/>
              <a:t>は、</a:t>
            </a:r>
            <a:r>
              <a:rPr lang="en-US" altLang="ja-JP" sz="2800" dirty="0" smtClean="0"/>
              <a:t>n </a:t>
            </a:r>
            <a:r>
              <a:rPr lang="ja-JP" altLang="en-US" sz="2800" dirty="0" smtClean="0"/>
              <a:t>を</a:t>
            </a:r>
            <a:r>
              <a:rPr lang="en-US" altLang="ja-JP" sz="2800" dirty="0" err="1" smtClean="0"/>
              <a:t>int</a:t>
            </a:r>
            <a:r>
              <a:rPr lang="ja-JP" altLang="en-US" sz="2800" dirty="0" smtClean="0"/>
              <a:t>型の引数として受け取り、計算結果を</a:t>
            </a:r>
            <a:r>
              <a:rPr lang="en-US" altLang="ja-JP" sz="2800" dirty="0" err="1" smtClean="0"/>
              <a:t>int</a:t>
            </a:r>
            <a:r>
              <a:rPr lang="en-US" altLang="ja-JP" sz="2800" dirty="0" smtClean="0"/>
              <a:t> </a:t>
            </a:r>
            <a:r>
              <a:rPr lang="ja-JP" altLang="en-US" sz="2800" dirty="0" smtClean="0"/>
              <a:t>型の値で返す関数として定義せよ。</a:t>
            </a:r>
          </a:p>
          <a:p>
            <a:r>
              <a:rPr lang="ja-JP" altLang="en-US" sz="2800" dirty="0" smtClean="0"/>
              <a:t>    </a:t>
            </a:r>
            <a:r>
              <a:rPr lang="en-US" altLang="ja-JP" sz="2800" dirty="0" err="1" smtClean="0"/>
              <a:t>int</a:t>
            </a:r>
            <a:r>
              <a:rPr lang="en-US" altLang="ja-JP" sz="2800" dirty="0" smtClean="0"/>
              <a:t> sum (</a:t>
            </a:r>
            <a:r>
              <a:rPr lang="en-US" altLang="ja-JP" sz="2800" dirty="0" err="1" smtClean="0"/>
              <a:t>int</a:t>
            </a:r>
            <a:r>
              <a:rPr lang="en-US" altLang="ja-JP" sz="2800" dirty="0" smtClean="0"/>
              <a:t> n) {</a:t>
            </a:r>
          </a:p>
          <a:p>
            <a:r>
              <a:rPr lang="ja-JP" altLang="en-US" sz="2800" dirty="0" smtClean="0"/>
              <a:t>        </a:t>
            </a:r>
            <a:r>
              <a:rPr lang="en-US" altLang="ja-JP" sz="2800" dirty="0" smtClean="0"/>
              <a:t>…</a:t>
            </a:r>
            <a:endParaRPr lang="ja-JP" altLang="en-US" sz="2800" dirty="0" smtClean="0"/>
          </a:p>
          <a:p>
            <a:r>
              <a:rPr lang="en-US" altLang="ja-JP" sz="2800" dirty="0" smtClean="0"/>
              <a:t>    }</a:t>
            </a:r>
          </a:p>
          <a:p>
            <a:r>
              <a:rPr lang="ja-JP" altLang="en-US" sz="2800" dirty="0" smtClean="0"/>
              <a:t>引数に</a:t>
            </a:r>
            <a:r>
              <a:rPr lang="en-US" altLang="ja-JP" sz="2800" dirty="0" smtClean="0"/>
              <a:t>0 </a:t>
            </a:r>
            <a:r>
              <a:rPr lang="ja-JP" altLang="en-US" sz="2800" dirty="0" smtClean="0"/>
              <a:t>以下の値が与えられた場合は</a:t>
            </a:r>
            <a:r>
              <a:rPr lang="en-US" altLang="ja-JP" sz="2800" dirty="0" smtClean="0"/>
              <a:t>0 </a:t>
            </a:r>
            <a:r>
              <a:rPr lang="ja-JP" altLang="en-US" sz="2800" dirty="0" smtClean="0"/>
              <a:t>を結果として返すようにせよ。効率のよい計算方法</a:t>
            </a:r>
            <a:r>
              <a:rPr lang="en-US" altLang="ja-JP" sz="2800" dirty="0" smtClean="0"/>
              <a:t>((1+n)n/2 </a:t>
            </a:r>
            <a:r>
              <a:rPr lang="ja-JP" altLang="en-US" sz="2800" dirty="0" smtClean="0"/>
              <a:t>など</a:t>
            </a:r>
            <a:r>
              <a:rPr lang="en-US" altLang="ja-JP" sz="2800" dirty="0" smtClean="0"/>
              <a:t>) </a:t>
            </a:r>
            <a:r>
              <a:rPr lang="ja-JP" altLang="en-US" sz="2800" dirty="0" smtClean="0"/>
              <a:t>は使わず、最も素朴な、</a:t>
            </a:r>
            <a:r>
              <a:rPr lang="en-US" altLang="ja-JP" sz="2800" dirty="0" smtClean="0"/>
              <a:t>1 </a:t>
            </a:r>
            <a:r>
              <a:rPr lang="ja-JP" altLang="en-US" sz="2800" dirty="0" smtClean="0"/>
              <a:t>から順に</a:t>
            </a:r>
            <a:r>
              <a:rPr lang="en-US" altLang="ja-JP" sz="2800" dirty="0" smtClean="0"/>
              <a:t>n </a:t>
            </a:r>
            <a:r>
              <a:rPr lang="ja-JP" altLang="en-US" sz="2800" dirty="0" err="1" smtClean="0"/>
              <a:t>まで</a:t>
            </a:r>
            <a:r>
              <a:rPr lang="ja-JP" altLang="en-US" sz="2800" dirty="0" smtClean="0"/>
              <a:t>足していく方法で定義せよ。</a:t>
            </a:r>
            <a:r>
              <a:rPr lang="en-US" altLang="ja-JP" sz="2800" dirty="0" smtClean="0"/>
              <a:t>main </a:t>
            </a:r>
            <a:r>
              <a:rPr lang="ja-JP" altLang="en-US" sz="2800" dirty="0" smtClean="0"/>
              <a:t>関数の定義は不要である。</a:t>
            </a:r>
            <a:endParaRPr lang="ja-JP" altLang="en-US" sz="2800" dirty="0"/>
          </a:p>
        </p:txBody>
      </p:sp>
    </p:spTree>
    <p:extLst>
      <p:ext uri="{BB962C8B-B14F-4D97-AF65-F5344CB8AC3E}">
        <p14:creationId xmlns:p14="http://schemas.microsoft.com/office/powerpoint/2010/main" val="66183792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解答例</a:t>
            </a:r>
            <a:endParaRPr kumimoji="1" lang="ja-JP" altLang="en-US" dirty="0"/>
          </a:p>
        </p:txBody>
      </p:sp>
      <p:sp>
        <p:nvSpPr>
          <p:cNvPr id="4" name="テキスト ボックス 3"/>
          <p:cNvSpPr txBox="1"/>
          <p:nvPr/>
        </p:nvSpPr>
        <p:spPr>
          <a:xfrm>
            <a:off x="819609" y="2132856"/>
            <a:ext cx="3362267" cy="2677656"/>
          </a:xfrm>
          <a:prstGeom prst="rect">
            <a:avLst/>
          </a:prstGeom>
          <a:noFill/>
          <a:ln>
            <a:solidFill>
              <a:schemeClr val="tx1"/>
            </a:solidFill>
          </a:ln>
        </p:spPr>
        <p:txBody>
          <a:bodyPr wrap="none" rtlCol="0">
            <a:spAutoFit/>
          </a:bodyPr>
          <a:lstStyle/>
          <a:p>
            <a:r>
              <a:rPr lang="nn-NO" altLang="ja-JP" sz="2800" dirty="0" smtClean="0"/>
              <a:t>int sum (int n) {</a:t>
            </a:r>
          </a:p>
          <a:p>
            <a:r>
              <a:rPr lang="nn-NO" altLang="ja-JP" sz="2800" dirty="0" smtClean="0"/>
              <a:t>    int sum=0, i;</a:t>
            </a:r>
          </a:p>
          <a:p>
            <a:r>
              <a:rPr lang="nn-NO" altLang="ja-JP" sz="2800" dirty="0" smtClean="0"/>
              <a:t>    for (i=0; i&lt;=n; i=i+1)</a:t>
            </a:r>
          </a:p>
          <a:p>
            <a:r>
              <a:rPr lang="nn-NO" altLang="ja-JP" sz="2800" dirty="0" smtClean="0"/>
              <a:t>        sum = sum + i;</a:t>
            </a:r>
          </a:p>
          <a:p>
            <a:r>
              <a:rPr lang="nn-NO" altLang="ja-JP" sz="2800" dirty="0" smtClean="0"/>
              <a:t>    return sum;</a:t>
            </a:r>
          </a:p>
          <a:p>
            <a:r>
              <a:rPr lang="nn-NO" altLang="ja-JP" sz="2800" dirty="0" smtClean="0"/>
              <a:t>}</a:t>
            </a:r>
          </a:p>
        </p:txBody>
      </p:sp>
      <p:sp>
        <p:nvSpPr>
          <p:cNvPr id="5" name="テキスト ボックス 4"/>
          <p:cNvSpPr txBox="1"/>
          <p:nvPr/>
        </p:nvSpPr>
        <p:spPr>
          <a:xfrm>
            <a:off x="4418666" y="2119496"/>
            <a:ext cx="3949864" cy="2677656"/>
          </a:xfrm>
          <a:prstGeom prst="rect">
            <a:avLst/>
          </a:prstGeom>
          <a:noFill/>
          <a:ln>
            <a:solidFill>
              <a:schemeClr val="tx1"/>
            </a:solidFill>
          </a:ln>
        </p:spPr>
        <p:txBody>
          <a:bodyPr wrap="none" rtlCol="0">
            <a:spAutoFit/>
          </a:bodyPr>
          <a:lstStyle/>
          <a:p>
            <a:r>
              <a:rPr lang="en-US" altLang="ja-JP" sz="2800" dirty="0" err="1" smtClean="0"/>
              <a:t>int</a:t>
            </a:r>
            <a:r>
              <a:rPr lang="en-US" altLang="ja-JP" sz="2800" dirty="0" smtClean="0"/>
              <a:t> sum (</a:t>
            </a:r>
            <a:r>
              <a:rPr lang="en-US" altLang="ja-JP" sz="2800" dirty="0" err="1" smtClean="0"/>
              <a:t>int</a:t>
            </a:r>
            <a:r>
              <a:rPr lang="en-US" altLang="ja-JP" sz="2800" dirty="0" smtClean="0"/>
              <a:t> n) {</a:t>
            </a:r>
          </a:p>
          <a:p>
            <a:r>
              <a:rPr lang="en-US" altLang="ja-JP" sz="2800" dirty="0" smtClean="0"/>
              <a:t>    if (n&lt;=0)</a:t>
            </a:r>
          </a:p>
          <a:p>
            <a:r>
              <a:rPr lang="en-US" altLang="ja-JP" sz="2800" dirty="0" smtClean="0"/>
              <a:t>        return 0;</a:t>
            </a:r>
          </a:p>
          <a:p>
            <a:r>
              <a:rPr lang="en-US" altLang="ja-JP" sz="2800" dirty="0" smtClean="0"/>
              <a:t>    else</a:t>
            </a:r>
          </a:p>
          <a:p>
            <a:r>
              <a:rPr lang="en-US" altLang="ja-JP" sz="2800" dirty="0" smtClean="0"/>
              <a:t>        return </a:t>
            </a:r>
            <a:r>
              <a:rPr lang="ja-JP" altLang="en-US" sz="2800" dirty="0" smtClean="0"/>
              <a:t> </a:t>
            </a:r>
            <a:r>
              <a:rPr lang="en-US" altLang="ja-JP" sz="2800" dirty="0" smtClean="0"/>
              <a:t>n + sum (n-1);</a:t>
            </a:r>
          </a:p>
          <a:p>
            <a:r>
              <a:rPr lang="en-US" altLang="ja-JP" sz="2800" dirty="0" smtClean="0"/>
              <a:t>}</a:t>
            </a:r>
          </a:p>
        </p:txBody>
      </p:sp>
      <p:sp>
        <p:nvSpPr>
          <p:cNvPr id="6" name="テキスト ボックス 5"/>
          <p:cNvSpPr txBox="1"/>
          <p:nvPr/>
        </p:nvSpPr>
        <p:spPr>
          <a:xfrm>
            <a:off x="1709417" y="1477020"/>
            <a:ext cx="1507144" cy="523220"/>
          </a:xfrm>
          <a:prstGeom prst="rect">
            <a:avLst/>
          </a:prstGeom>
          <a:noFill/>
        </p:spPr>
        <p:txBody>
          <a:bodyPr wrap="none" rtlCol="0">
            <a:spAutoFit/>
          </a:bodyPr>
          <a:lstStyle/>
          <a:p>
            <a:r>
              <a:rPr kumimoji="1" lang="ja-JP" altLang="en-US" sz="2800" dirty="0" smtClean="0"/>
              <a:t>解答例１</a:t>
            </a:r>
            <a:endParaRPr kumimoji="1" lang="ja-JP" altLang="en-US" sz="2800" dirty="0"/>
          </a:p>
        </p:txBody>
      </p:sp>
      <p:sp>
        <p:nvSpPr>
          <p:cNvPr id="7" name="テキスト ボックス 6"/>
          <p:cNvSpPr txBox="1"/>
          <p:nvPr/>
        </p:nvSpPr>
        <p:spPr>
          <a:xfrm>
            <a:off x="5357818" y="1477020"/>
            <a:ext cx="1507144" cy="523220"/>
          </a:xfrm>
          <a:prstGeom prst="rect">
            <a:avLst/>
          </a:prstGeom>
          <a:noFill/>
        </p:spPr>
        <p:txBody>
          <a:bodyPr wrap="none" rtlCol="0">
            <a:spAutoFit/>
          </a:bodyPr>
          <a:lstStyle/>
          <a:p>
            <a:r>
              <a:rPr kumimoji="1" lang="ja-JP" altLang="en-US" sz="2800" dirty="0" smtClean="0"/>
              <a:t>解答例</a:t>
            </a:r>
            <a:r>
              <a:rPr lang="ja-JP" altLang="en-US" sz="2800" dirty="0" smtClean="0"/>
              <a:t>２</a:t>
            </a:r>
            <a:endParaRPr kumimoji="1" lang="ja-JP" altLang="en-US" sz="2800" dirty="0"/>
          </a:p>
        </p:txBody>
      </p:sp>
    </p:spTree>
    <p:extLst>
      <p:ext uri="{BB962C8B-B14F-4D97-AF65-F5344CB8AC3E}">
        <p14:creationId xmlns:p14="http://schemas.microsoft.com/office/powerpoint/2010/main" val="286664575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中間試験問題例</a:t>
            </a:r>
            <a:r>
              <a:rPr lang="en-US" altLang="ja-JP" dirty="0"/>
              <a:t>2</a:t>
            </a:r>
            <a:endParaRPr kumimoji="1" lang="ja-JP" altLang="en-US" dirty="0"/>
          </a:p>
        </p:txBody>
      </p:sp>
      <p:sp>
        <p:nvSpPr>
          <p:cNvPr id="4" name="正方形/長方形 3"/>
          <p:cNvSpPr/>
          <p:nvPr/>
        </p:nvSpPr>
        <p:spPr>
          <a:xfrm>
            <a:off x="714348" y="1500174"/>
            <a:ext cx="7715304" cy="3539430"/>
          </a:xfrm>
          <a:prstGeom prst="rect">
            <a:avLst/>
          </a:prstGeom>
        </p:spPr>
        <p:txBody>
          <a:bodyPr wrap="square">
            <a:spAutoFit/>
          </a:bodyPr>
          <a:lstStyle/>
          <a:p>
            <a:r>
              <a:rPr lang="en-US" altLang="ja-JP" sz="2800" dirty="0"/>
              <a:t>3</a:t>
            </a:r>
            <a:r>
              <a:rPr lang="ja-JP" altLang="en-US" sz="2800" dirty="0" smtClean="0"/>
              <a:t>つの整数の最大値を求める関数を定義せよ。関数名は</a:t>
            </a:r>
            <a:r>
              <a:rPr lang="en-US" altLang="ja-JP" sz="2800" dirty="0" smtClean="0"/>
              <a:t>max3 </a:t>
            </a:r>
            <a:r>
              <a:rPr lang="ja-JP" altLang="en-US" sz="2800" dirty="0" smtClean="0"/>
              <a:t>とする。ただし、関数</a:t>
            </a:r>
            <a:r>
              <a:rPr lang="en-US" altLang="ja-JP" sz="2800" dirty="0" smtClean="0"/>
              <a:t>max3 </a:t>
            </a:r>
            <a:r>
              <a:rPr lang="ja-JP" altLang="en-US" sz="2800" dirty="0" smtClean="0"/>
              <a:t>は、</a:t>
            </a:r>
            <a:r>
              <a:rPr lang="en-US" altLang="ja-JP" sz="2800" dirty="0" smtClean="0"/>
              <a:t>3</a:t>
            </a:r>
            <a:r>
              <a:rPr lang="ja-JP" altLang="en-US" sz="2800" dirty="0" smtClean="0"/>
              <a:t>つの</a:t>
            </a:r>
            <a:r>
              <a:rPr lang="en-US" altLang="ja-JP" sz="2800" dirty="0" err="1" smtClean="0"/>
              <a:t>int</a:t>
            </a:r>
            <a:r>
              <a:rPr lang="en-US" altLang="ja-JP" sz="2800" dirty="0" smtClean="0"/>
              <a:t> </a:t>
            </a:r>
            <a:r>
              <a:rPr lang="ja-JP" altLang="en-US" sz="2800" dirty="0" smtClean="0"/>
              <a:t>型の引数</a:t>
            </a:r>
            <a:r>
              <a:rPr lang="en-US" altLang="ja-JP" sz="2800" dirty="0" smtClean="0"/>
              <a:t>n1, n2, n3 </a:t>
            </a:r>
            <a:r>
              <a:rPr lang="ja-JP" altLang="en-US" sz="2800" dirty="0" smtClean="0"/>
              <a:t>を受け取り、そのうちの最大値を</a:t>
            </a:r>
            <a:r>
              <a:rPr lang="en-US" altLang="ja-JP" sz="2800" dirty="0" err="1" smtClean="0"/>
              <a:t>int</a:t>
            </a:r>
            <a:r>
              <a:rPr lang="en-US" altLang="ja-JP" sz="2800" dirty="0" smtClean="0"/>
              <a:t> </a:t>
            </a:r>
            <a:r>
              <a:rPr lang="ja-JP" altLang="en-US" sz="2800" dirty="0" smtClean="0"/>
              <a:t>型の値で返す関数として定義せよ。</a:t>
            </a:r>
          </a:p>
          <a:p>
            <a:r>
              <a:rPr lang="ja-JP" altLang="en-US" sz="2800" dirty="0" smtClean="0"/>
              <a:t>    </a:t>
            </a:r>
            <a:r>
              <a:rPr lang="en-US" altLang="ja-JP" sz="2800" dirty="0" err="1" smtClean="0"/>
              <a:t>int</a:t>
            </a:r>
            <a:r>
              <a:rPr lang="en-US" altLang="ja-JP" sz="2800" dirty="0" smtClean="0"/>
              <a:t> max3 (</a:t>
            </a:r>
            <a:r>
              <a:rPr lang="en-US" altLang="ja-JP" sz="2800" dirty="0" err="1" smtClean="0"/>
              <a:t>int</a:t>
            </a:r>
            <a:r>
              <a:rPr lang="en-US" altLang="ja-JP" sz="2800" dirty="0" smtClean="0"/>
              <a:t> n1, </a:t>
            </a:r>
            <a:r>
              <a:rPr lang="en-US" altLang="ja-JP" sz="2800" dirty="0" err="1" smtClean="0"/>
              <a:t>int</a:t>
            </a:r>
            <a:r>
              <a:rPr lang="en-US" altLang="ja-JP" sz="2800" dirty="0" smtClean="0"/>
              <a:t> n2, </a:t>
            </a:r>
            <a:r>
              <a:rPr lang="en-US" altLang="ja-JP" sz="2800" dirty="0" err="1" smtClean="0"/>
              <a:t>int</a:t>
            </a:r>
            <a:r>
              <a:rPr lang="en-US" altLang="ja-JP" sz="2800" dirty="0" smtClean="0"/>
              <a:t> n3) {</a:t>
            </a:r>
          </a:p>
          <a:p>
            <a:r>
              <a:rPr lang="ja-JP" altLang="en-US" sz="2800" dirty="0" smtClean="0"/>
              <a:t>        </a:t>
            </a:r>
            <a:r>
              <a:rPr lang="en-US" altLang="ja-JP" sz="2800" dirty="0" smtClean="0"/>
              <a:t>…</a:t>
            </a:r>
            <a:endParaRPr lang="ja-JP" altLang="en-US" sz="2800" dirty="0" smtClean="0"/>
          </a:p>
          <a:p>
            <a:r>
              <a:rPr lang="en-US" altLang="ja-JP" sz="2800" dirty="0" smtClean="0"/>
              <a:t>    }</a:t>
            </a:r>
          </a:p>
          <a:p>
            <a:r>
              <a:rPr lang="en-US" altLang="ja-JP" sz="2800" dirty="0" smtClean="0"/>
              <a:t>main </a:t>
            </a:r>
            <a:r>
              <a:rPr lang="ja-JP" altLang="en-US" sz="2800" dirty="0" smtClean="0"/>
              <a:t>関数の定義は不要である。</a:t>
            </a:r>
            <a:endParaRPr lang="ja-JP" altLang="en-US" sz="2800" dirty="0"/>
          </a:p>
        </p:txBody>
      </p:sp>
    </p:spTree>
    <p:extLst>
      <p:ext uri="{BB962C8B-B14F-4D97-AF65-F5344CB8AC3E}">
        <p14:creationId xmlns:p14="http://schemas.microsoft.com/office/powerpoint/2010/main" val="193106270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解答例</a:t>
            </a:r>
            <a:endParaRPr kumimoji="1" lang="ja-JP" altLang="en-US" dirty="0"/>
          </a:p>
        </p:txBody>
      </p:sp>
      <p:sp>
        <p:nvSpPr>
          <p:cNvPr id="4" name="テキスト ボックス 3"/>
          <p:cNvSpPr txBox="1"/>
          <p:nvPr/>
        </p:nvSpPr>
        <p:spPr>
          <a:xfrm>
            <a:off x="214282" y="2227258"/>
            <a:ext cx="4131259" cy="3416320"/>
          </a:xfrm>
          <a:prstGeom prst="rect">
            <a:avLst/>
          </a:prstGeom>
          <a:noFill/>
          <a:ln>
            <a:solidFill>
              <a:schemeClr val="tx1"/>
            </a:solidFill>
          </a:ln>
        </p:spPr>
        <p:txBody>
          <a:bodyPr wrap="none" rtlCol="0">
            <a:spAutoFit/>
          </a:bodyPr>
          <a:lstStyle/>
          <a:p>
            <a:r>
              <a:rPr lang="en-US" altLang="ja-JP" sz="2400" dirty="0" err="1" smtClean="0"/>
              <a:t>int</a:t>
            </a:r>
            <a:r>
              <a:rPr lang="en-US" altLang="ja-JP" sz="2400" dirty="0" smtClean="0"/>
              <a:t> max3 (</a:t>
            </a:r>
            <a:r>
              <a:rPr lang="en-US" altLang="ja-JP" sz="2400" dirty="0" err="1" smtClean="0"/>
              <a:t>int</a:t>
            </a:r>
            <a:r>
              <a:rPr lang="en-US" altLang="ja-JP" sz="2400" dirty="0" smtClean="0"/>
              <a:t> n1, </a:t>
            </a:r>
            <a:r>
              <a:rPr lang="en-US" altLang="ja-JP" sz="2400" dirty="0" err="1" smtClean="0"/>
              <a:t>int</a:t>
            </a:r>
            <a:r>
              <a:rPr lang="en-US" altLang="ja-JP" sz="2400" dirty="0" smtClean="0"/>
              <a:t> n2, </a:t>
            </a:r>
            <a:r>
              <a:rPr lang="en-US" altLang="ja-JP" sz="2400" dirty="0" err="1" smtClean="0"/>
              <a:t>int</a:t>
            </a:r>
            <a:r>
              <a:rPr lang="en-US" altLang="ja-JP" sz="2400" dirty="0" smtClean="0"/>
              <a:t> n3) {</a:t>
            </a:r>
          </a:p>
          <a:p>
            <a:r>
              <a:rPr kumimoji="1" lang="en-US" altLang="ja-JP" sz="2400" dirty="0" smtClean="0"/>
              <a:t>    </a:t>
            </a:r>
            <a:r>
              <a:rPr kumimoji="1" lang="en-US" altLang="ja-JP" sz="2400" dirty="0" err="1" smtClean="0"/>
              <a:t>int</a:t>
            </a:r>
            <a:r>
              <a:rPr kumimoji="1" lang="en-US" altLang="ja-JP" sz="2400" dirty="0" smtClean="0"/>
              <a:t> max;</a:t>
            </a:r>
          </a:p>
          <a:p>
            <a:r>
              <a:rPr lang="en-US" altLang="ja-JP" sz="2400" dirty="0" smtClean="0"/>
              <a:t>    max = n1;</a:t>
            </a:r>
            <a:endParaRPr kumimoji="1" lang="en-US" altLang="ja-JP" sz="2400" dirty="0" smtClean="0"/>
          </a:p>
          <a:p>
            <a:r>
              <a:rPr lang="en-US" altLang="ja-JP" sz="2400" dirty="0" smtClean="0"/>
              <a:t>    if (max &lt; n2)</a:t>
            </a:r>
          </a:p>
          <a:p>
            <a:r>
              <a:rPr kumimoji="1" lang="en-US" altLang="ja-JP" sz="2400" dirty="0" smtClean="0"/>
              <a:t>        max = n2;</a:t>
            </a:r>
          </a:p>
          <a:p>
            <a:r>
              <a:rPr lang="en-US" altLang="ja-JP" sz="2400" dirty="0" smtClean="0"/>
              <a:t>    if (max &lt; n3)</a:t>
            </a:r>
          </a:p>
          <a:p>
            <a:r>
              <a:rPr kumimoji="1" lang="en-US" altLang="ja-JP" sz="2400" dirty="0" smtClean="0"/>
              <a:t>        max = n3;</a:t>
            </a:r>
          </a:p>
          <a:p>
            <a:r>
              <a:rPr lang="en-US" altLang="ja-JP" sz="2400" dirty="0" smtClean="0"/>
              <a:t>    return max;</a:t>
            </a:r>
          </a:p>
          <a:p>
            <a:r>
              <a:rPr kumimoji="1" lang="en-US" altLang="ja-JP" sz="2400" dirty="0" smtClean="0"/>
              <a:t>}</a:t>
            </a:r>
          </a:p>
        </p:txBody>
      </p:sp>
      <p:sp>
        <p:nvSpPr>
          <p:cNvPr id="5" name="テキスト ボックス 4"/>
          <p:cNvSpPr txBox="1"/>
          <p:nvPr/>
        </p:nvSpPr>
        <p:spPr>
          <a:xfrm>
            <a:off x="4500562" y="2215116"/>
            <a:ext cx="4510915" cy="3416320"/>
          </a:xfrm>
          <a:prstGeom prst="rect">
            <a:avLst/>
          </a:prstGeom>
          <a:noFill/>
          <a:ln>
            <a:solidFill>
              <a:schemeClr val="tx1"/>
            </a:solidFill>
          </a:ln>
        </p:spPr>
        <p:txBody>
          <a:bodyPr wrap="none" rtlCol="0">
            <a:spAutoFit/>
          </a:bodyPr>
          <a:lstStyle/>
          <a:p>
            <a:r>
              <a:rPr lang="en-US" altLang="ja-JP" sz="2400" dirty="0" err="1" smtClean="0"/>
              <a:t>int</a:t>
            </a:r>
            <a:r>
              <a:rPr lang="en-US" altLang="ja-JP" sz="2400" dirty="0" smtClean="0"/>
              <a:t> max2 (</a:t>
            </a:r>
            <a:r>
              <a:rPr lang="en-US" altLang="ja-JP" sz="2400" dirty="0" err="1" smtClean="0"/>
              <a:t>int</a:t>
            </a:r>
            <a:r>
              <a:rPr lang="en-US" altLang="ja-JP" sz="2400" dirty="0" smtClean="0"/>
              <a:t> n1, </a:t>
            </a:r>
            <a:r>
              <a:rPr lang="en-US" altLang="ja-JP" sz="2400" dirty="0" err="1" smtClean="0"/>
              <a:t>int</a:t>
            </a:r>
            <a:r>
              <a:rPr lang="en-US" altLang="ja-JP" sz="2400" dirty="0" smtClean="0"/>
              <a:t> n2) {</a:t>
            </a:r>
          </a:p>
          <a:p>
            <a:r>
              <a:rPr lang="en-US" altLang="ja-JP" sz="2400" dirty="0" smtClean="0"/>
              <a:t>    if (n1 &gt; n2)</a:t>
            </a:r>
          </a:p>
          <a:p>
            <a:r>
              <a:rPr lang="en-US" altLang="ja-JP" sz="2400" dirty="0" smtClean="0"/>
              <a:t>        return n1;</a:t>
            </a:r>
          </a:p>
          <a:p>
            <a:r>
              <a:rPr lang="en-US" altLang="ja-JP" sz="2400" dirty="0" smtClean="0"/>
              <a:t>    else</a:t>
            </a:r>
          </a:p>
          <a:p>
            <a:r>
              <a:rPr lang="en-US" altLang="ja-JP" sz="2400" dirty="0" smtClean="0"/>
              <a:t>        return n2;</a:t>
            </a:r>
          </a:p>
          <a:p>
            <a:r>
              <a:rPr lang="en-US" altLang="ja-JP" sz="2400" dirty="0" smtClean="0"/>
              <a:t>}</a:t>
            </a:r>
          </a:p>
          <a:p>
            <a:r>
              <a:rPr lang="en-US" altLang="ja-JP" sz="2400" dirty="0" err="1" smtClean="0"/>
              <a:t>int</a:t>
            </a:r>
            <a:r>
              <a:rPr lang="en-US" altLang="ja-JP" sz="2400" dirty="0" smtClean="0"/>
              <a:t> max3 (</a:t>
            </a:r>
            <a:r>
              <a:rPr lang="en-US" altLang="ja-JP" sz="2400" dirty="0" err="1" smtClean="0"/>
              <a:t>int</a:t>
            </a:r>
            <a:r>
              <a:rPr lang="en-US" altLang="ja-JP" sz="2400" dirty="0" smtClean="0"/>
              <a:t> n1, </a:t>
            </a:r>
            <a:r>
              <a:rPr lang="en-US" altLang="ja-JP" sz="2400" dirty="0" err="1" smtClean="0"/>
              <a:t>int</a:t>
            </a:r>
            <a:r>
              <a:rPr lang="en-US" altLang="ja-JP" sz="2400" dirty="0" smtClean="0"/>
              <a:t> n2, </a:t>
            </a:r>
            <a:r>
              <a:rPr lang="en-US" altLang="ja-JP" sz="2400" dirty="0" err="1" smtClean="0"/>
              <a:t>int</a:t>
            </a:r>
            <a:r>
              <a:rPr lang="en-US" altLang="ja-JP" sz="2400" dirty="0" smtClean="0"/>
              <a:t> n3) {</a:t>
            </a:r>
          </a:p>
          <a:p>
            <a:r>
              <a:rPr lang="en-US" altLang="ja-JP" sz="2400" dirty="0" smtClean="0"/>
              <a:t>    return max2 (n1, max2 (n2, n3));</a:t>
            </a:r>
          </a:p>
          <a:p>
            <a:r>
              <a:rPr kumimoji="1" lang="en-US" altLang="ja-JP" sz="2400" dirty="0" smtClean="0"/>
              <a:t>}</a:t>
            </a:r>
          </a:p>
        </p:txBody>
      </p:sp>
      <p:sp>
        <p:nvSpPr>
          <p:cNvPr id="6" name="テキスト ボックス 5"/>
          <p:cNvSpPr txBox="1"/>
          <p:nvPr/>
        </p:nvSpPr>
        <p:spPr>
          <a:xfrm>
            <a:off x="1493220" y="1500174"/>
            <a:ext cx="1507144" cy="523220"/>
          </a:xfrm>
          <a:prstGeom prst="rect">
            <a:avLst/>
          </a:prstGeom>
          <a:noFill/>
        </p:spPr>
        <p:txBody>
          <a:bodyPr wrap="none" rtlCol="0">
            <a:spAutoFit/>
          </a:bodyPr>
          <a:lstStyle/>
          <a:p>
            <a:r>
              <a:rPr kumimoji="1" lang="ja-JP" altLang="en-US" sz="2800" dirty="0" smtClean="0"/>
              <a:t>解答例１</a:t>
            </a:r>
            <a:endParaRPr kumimoji="1" lang="ja-JP" altLang="en-US" sz="2800" dirty="0"/>
          </a:p>
        </p:txBody>
      </p:sp>
      <p:sp>
        <p:nvSpPr>
          <p:cNvPr id="7" name="テキスト ボックス 6"/>
          <p:cNvSpPr txBox="1"/>
          <p:nvPr/>
        </p:nvSpPr>
        <p:spPr>
          <a:xfrm>
            <a:off x="5572132" y="1500174"/>
            <a:ext cx="1507144" cy="523220"/>
          </a:xfrm>
          <a:prstGeom prst="rect">
            <a:avLst/>
          </a:prstGeom>
          <a:noFill/>
        </p:spPr>
        <p:txBody>
          <a:bodyPr wrap="none" rtlCol="0">
            <a:spAutoFit/>
          </a:bodyPr>
          <a:lstStyle/>
          <a:p>
            <a:r>
              <a:rPr kumimoji="1" lang="ja-JP" altLang="en-US" sz="2800" dirty="0" smtClean="0"/>
              <a:t>解答例２</a:t>
            </a:r>
            <a:endParaRPr kumimoji="1" lang="ja-JP" altLang="en-US" sz="2800" dirty="0"/>
          </a:p>
        </p:txBody>
      </p:sp>
    </p:spTree>
    <p:extLst>
      <p:ext uri="{BB962C8B-B14F-4D97-AF65-F5344CB8AC3E}">
        <p14:creationId xmlns:p14="http://schemas.microsoft.com/office/powerpoint/2010/main" val="46859416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68346"/>
          </a:xfrm>
        </p:spPr>
        <p:txBody>
          <a:bodyPr/>
          <a:lstStyle/>
          <a:p>
            <a:r>
              <a:rPr kumimoji="1" lang="ja-JP" altLang="en-US" dirty="0" smtClean="0"/>
              <a:t>中間試験問題例</a:t>
            </a:r>
            <a:r>
              <a:rPr kumimoji="1" lang="en-US" altLang="ja-JP" dirty="0" smtClean="0"/>
              <a:t>3</a:t>
            </a:r>
            <a:endParaRPr kumimoji="1" lang="ja-JP" altLang="en-US" dirty="0"/>
          </a:p>
        </p:txBody>
      </p:sp>
      <p:sp>
        <p:nvSpPr>
          <p:cNvPr id="5" name="テキスト ボックス 4"/>
          <p:cNvSpPr txBox="1"/>
          <p:nvPr/>
        </p:nvSpPr>
        <p:spPr>
          <a:xfrm>
            <a:off x="323528" y="1340768"/>
            <a:ext cx="3384376" cy="1569660"/>
          </a:xfrm>
          <a:prstGeom prst="rect">
            <a:avLst/>
          </a:prstGeom>
          <a:noFill/>
        </p:spPr>
        <p:txBody>
          <a:bodyPr wrap="square" rtlCol="0">
            <a:spAutoFit/>
          </a:bodyPr>
          <a:lstStyle/>
          <a:p>
            <a:r>
              <a:rPr kumimoji="1" lang="ja-JP" altLang="en-US" sz="2400" dirty="0" smtClean="0"/>
              <a:t>以下のプログラムを</a:t>
            </a:r>
            <a:r>
              <a:rPr lang="ja-JP" altLang="en-US" sz="2400" dirty="0" smtClean="0"/>
              <a:t>、</a:t>
            </a:r>
            <a:r>
              <a:rPr lang="en-US" altLang="ja-JP" sz="2400" dirty="0" smtClean="0"/>
              <a:t>continue</a:t>
            </a:r>
            <a:r>
              <a:rPr lang="ja-JP" altLang="en-US" sz="2400" dirty="0" smtClean="0"/>
              <a:t>文を使うことにより、</a:t>
            </a:r>
            <a:r>
              <a:rPr lang="en-US" altLang="ja-JP" sz="2400" dirty="0" err="1" smtClean="0"/>
              <a:t>goto</a:t>
            </a:r>
            <a:r>
              <a:rPr lang="ja-JP" altLang="en-US" sz="2400" dirty="0" smtClean="0"/>
              <a:t>文を使わないプログラムに書き換えよ。</a:t>
            </a:r>
            <a:endParaRPr kumimoji="1" lang="en-US" altLang="ja-JP" sz="2400" dirty="0" smtClean="0"/>
          </a:p>
        </p:txBody>
      </p:sp>
      <p:sp>
        <p:nvSpPr>
          <p:cNvPr id="6" name="正方形/長方形 5"/>
          <p:cNvSpPr/>
          <p:nvPr/>
        </p:nvSpPr>
        <p:spPr>
          <a:xfrm>
            <a:off x="3923928" y="1436578"/>
            <a:ext cx="4572000" cy="5016758"/>
          </a:xfrm>
          <a:prstGeom prst="rect">
            <a:avLst/>
          </a:prstGeom>
          <a:ln>
            <a:solidFill>
              <a:schemeClr val="tx1"/>
            </a:solidFill>
          </a:ln>
        </p:spPr>
        <p:txBody>
          <a:bodyPr>
            <a:spAutoFit/>
          </a:bodyPr>
          <a:lstStyle/>
          <a:p>
            <a:r>
              <a:rPr lang="en-US" altLang="ja-JP" sz="2000" dirty="0" smtClean="0"/>
              <a:t>#include &lt;</a:t>
            </a:r>
            <a:r>
              <a:rPr lang="en-US" altLang="ja-JP" sz="2000" dirty="0" err="1" smtClean="0"/>
              <a:t>stdio.h</a:t>
            </a:r>
            <a:r>
              <a:rPr lang="en-US" altLang="ja-JP" sz="2000" dirty="0" smtClean="0"/>
              <a:t>&gt;</a:t>
            </a:r>
          </a:p>
          <a:p>
            <a:r>
              <a:rPr lang="en-US" altLang="ja-JP" sz="2000" dirty="0" err="1" smtClean="0"/>
              <a:t>int</a:t>
            </a:r>
            <a:r>
              <a:rPr lang="en-US" altLang="ja-JP" sz="2000" dirty="0" smtClean="0"/>
              <a:t> main (void) {</a:t>
            </a:r>
          </a:p>
          <a:p>
            <a:r>
              <a:rPr lang="en-US" altLang="ja-JP" sz="2000" dirty="0" smtClean="0"/>
              <a:t>    </a:t>
            </a:r>
            <a:r>
              <a:rPr lang="en-US" altLang="ja-JP" sz="2000" dirty="0" err="1" smtClean="0"/>
              <a:t>int</a:t>
            </a:r>
            <a:r>
              <a:rPr lang="en-US" altLang="ja-JP" sz="2000" dirty="0" smtClean="0"/>
              <a:t> x;</a:t>
            </a:r>
          </a:p>
          <a:p>
            <a:r>
              <a:rPr lang="en-US" altLang="ja-JP" sz="2000" dirty="0" smtClean="0"/>
              <a:t>    x = 1;</a:t>
            </a:r>
          </a:p>
          <a:p>
            <a:r>
              <a:rPr lang="en-US" altLang="ja-JP" sz="2000" dirty="0" smtClean="0"/>
              <a:t>    while (x &lt;= 10) {</a:t>
            </a:r>
          </a:p>
          <a:p>
            <a:r>
              <a:rPr lang="en-US" altLang="ja-JP" sz="2000" dirty="0" smtClean="0"/>
              <a:t>        if (x == 5) {</a:t>
            </a:r>
          </a:p>
          <a:p>
            <a:r>
              <a:rPr lang="en-US" altLang="ja-JP" sz="2000" dirty="0" smtClean="0"/>
              <a:t>             x=x+1;</a:t>
            </a:r>
          </a:p>
          <a:p>
            <a:r>
              <a:rPr lang="en-US" altLang="ja-JP" sz="2000" dirty="0" smtClean="0"/>
              <a:t>             </a:t>
            </a:r>
            <a:r>
              <a:rPr lang="en-US" altLang="ja-JP" sz="2000" dirty="0" err="1" smtClean="0"/>
              <a:t>goto</a:t>
            </a:r>
            <a:r>
              <a:rPr lang="en-US" altLang="ja-JP" sz="2000" dirty="0" smtClean="0"/>
              <a:t> </a:t>
            </a:r>
            <a:r>
              <a:rPr lang="en-US" altLang="ja-JP" sz="2000" dirty="0" err="1" smtClean="0"/>
              <a:t>aaa</a:t>
            </a:r>
            <a:r>
              <a:rPr lang="en-US" altLang="ja-JP" sz="2000" dirty="0" smtClean="0"/>
              <a:t>;</a:t>
            </a:r>
          </a:p>
          <a:p>
            <a:r>
              <a:rPr lang="en-US" altLang="ja-JP" sz="2000" dirty="0" smtClean="0"/>
              <a:t>        }</a:t>
            </a:r>
          </a:p>
          <a:p>
            <a:r>
              <a:rPr lang="en-US" altLang="ja-JP" sz="2000" dirty="0" smtClean="0"/>
              <a:t>        </a:t>
            </a:r>
            <a:r>
              <a:rPr lang="en-US" altLang="ja-JP" sz="2000" dirty="0" err="1" smtClean="0"/>
              <a:t>printf</a:t>
            </a:r>
            <a:r>
              <a:rPr lang="en-US" altLang="ja-JP" sz="2000" dirty="0" smtClean="0"/>
              <a:t> (“</a:t>
            </a:r>
            <a:r>
              <a:rPr lang="ja-JP" altLang="en-US" sz="2000" dirty="0" smtClean="0"/>
              <a:t>羊が</a:t>
            </a:r>
            <a:r>
              <a:rPr lang="en-US" altLang="ja-JP" sz="2000" dirty="0" smtClean="0"/>
              <a:t>%d</a:t>
            </a:r>
            <a:r>
              <a:rPr lang="ja-JP" altLang="en-US" sz="2000" dirty="0" smtClean="0"/>
              <a:t>匹</a:t>
            </a:r>
            <a:r>
              <a:rPr lang="en-US" altLang="ja-JP" sz="2000" dirty="0" smtClean="0"/>
              <a:t>\n", x);</a:t>
            </a:r>
          </a:p>
          <a:p>
            <a:r>
              <a:rPr lang="en-US" altLang="ja-JP" sz="2000" dirty="0" smtClean="0"/>
              <a:t>        x=x+1;</a:t>
            </a:r>
          </a:p>
          <a:p>
            <a:r>
              <a:rPr lang="en-US" altLang="ja-JP" sz="2000" dirty="0" smtClean="0"/>
              <a:t>     </a:t>
            </a:r>
            <a:r>
              <a:rPr lang="en-US" altLang="ja-JP" sz="2000" dirty="0" err="1" smtClean="0"/>
              <a:t>aaa</a:t>
            </a:r>
            <a:r>
              <a:rPr lang="en-US" altLang="ja-JP" sz="2000" dirty="0" smtClean="0"/>
              <a:t>:  </a:t>
            </a:r>
          </a:p>
          <a:p>
            <a:r>
              <a:rPr lang="en-US" altLang="ja-JP" sz="2000" dirty="0" smtClean="0"/>
              <a:t>        ; </a:t>
            </a:r>
          </a:p>
          <a:p>
            <a:r>
              <a:rPr lang="en-US" altLang="ja-JP" sz="2000" dirty="0" smtClean="0"/>
              <a:t>    }</a:t>
            </a:r>
          </a:p>
          <a:p>
            <a:r>
              <a:rPr lang="en-US" altLang="ja-JP" sz="2000" dirty="0" smtClean="0"/>
              <a:t>    return 0;</a:t>
            </a:r>
          </a:p>
          <a:p>
            <a:r>
              <a:rPr lang="en-US" altLang="ja-JP" sz="2000" dirty="0" smtClean="0"/>
              <a:t>}</a:t>
            </a:r>
            <a:endParaRPr lang="en-US" altLang="ja-JP" sz="2000" dirty="0"/>
          </a:p>
        </p:txBody>
      </p:sp>
    </p:spTree>
    <p:extLst>
      <p:ext uri="{BB962C8B-B14F-4D97-AF65-F5344CB8AC3E}">
        <p14:creationId xmlns:p14="http://schemas.microsoft.com/office/powerpoint/2010/main" val="243019148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68346"/>
          </a:xfrm>
        </p:spPr>
        <p:txBody>
          <a:bodyPr/>
          <a:lstStyle/>
          <a:p>
            <a:r>
              <a:rPr kumimoji="1" lang="ja-JP" altLang="en-US" dirty="0" smtClean="0"/>
              <a:t>解答例</a:t>
            </a:r>
            <a:endParaRPr kumimoji="1" lang="ja-JP" altLang="en-US" dirty="0"/>
          </a:p>
        </p:txBody>
      </p:sp>
      <p:sp>
        <p:nvSpPr>
          <p:cNvPr id="6" name="正方形/長方形 5"/>
          <p:cNvSpPr/>
          <p:nvPr/>
        </p:nvSpPr>
        <p:spPr>
          <a:xfrm>
            <a:off x="1571636" y="1428736"/>
            <a:ext cx="4572000" cy="5262979"/>
          </a:xfrm>
          <a:prstGeom prst="rect">
            <a:avLst/>
          </a:prstGeom>
          <a:ln>
            <a:solidFill>
              <a:schemeClr val="tx1"/>
            </a:solidFill>
          </a:ln>
        </p:spPr>
        <p:txBody>
          <a:bodyPr>
            <a:spAutoFit/>
          </a:bodyPr>
          <a:lstStyle/>
          <a:p>
            <a:r>
              <a:rPr lang="en-US" altLang="ja-JP" sz="2400" dirty="0" smtClean="0"/>
              <a:t>#include &lt;</a:t>
            </a:r>
            <a:r>
              <a:rPr lang="en-US" altLang="ja-JP" sz="2400" dirty="0" err="1" smtClean="0"/>
              <a:t>stdio.h</a:t>
            </a:r>
            <a:r>
              <a:rPr lang="en-US" altLang="ja-JP" sz="2400" dirty="0" smtClean="0"/>
              <a:t>&gt;</a:t>
            </a:r>
          </a:p>
          <a:p>
            <a:r>
              <a:rPr lang="en-US" altLang="ja-JP" sz="2400" dirty="0" err="1" smtClean="0"/>
              <a:t>int</a:t>
            </a:r>
            <a:r>
              <a:rPr lang="en-US" altLang="ja-JP" sz="2400" dirty="0" smtClean="0"/>
              <a:t> main (void) {</a:t>
            </a:r>
          </a:p>
          <a:p>
            <a:r>
              <a:rPr lang="en-US" altLang="ja-JP" sz="2400" dirty="0" smtClean="0"/>
              <a:t>    </a:t>
            </a:r>
            <a:r>
              <a:rPr lang="en-US" altLang="ja-JP" sz="2400" dirty="0" err="1" smtClean="0"/>
              <a:t>int</a:t>
            </a:r>
            <a:r>
              <a:rPr lang="en-US" altLang="ja-JP" sz="2400" dirty="0" smtClean="0"/>
              <a:t> x;</a:t>
            </a:r>
          </a:p>
          <a:p>
            <a:r>
              <a:rPr lang="en-US" altLang="ja-JP" sz="2400" dirty="0" smtClean="0"/>
              <a:t>    x = 1;</a:t>
            </a:r>
          </a:p>
          <a:p>
            <a:r>
              <a:rPr lang="en-US" altLang="ja-JP" sz="2400" dirty="0" smtClean="0"/>
              <a:t>    while (x &lt;= 10) {</a:t>
            </a:r>
          </a:p>
          <a:p>
            <a:r>
              <a:rPr lang="en-US" altLang="ja-JP" sz="2400" dirty="0" smtClean="0"/>
              <a:t>        if (x == 5) {</a:t>
            </a:r>
          </a:p>
          <a:p>
            <a:r>
              <a:rPr lang="en-US" altLang="ja-JP" sz="2400" dirty="0" smtClean="0"/>
              <a:t>             x=x+1;</a:t>
            </a:r>
          </a:p>
          <a:p>
            <a:r>
              <a:rPr lang="en-US" altLang="ja-JP" sz="2400" dirty="0" smtClean="0"/>
              <a:t>             continue;</a:t>
            </a:r>
            <a:endParaRPr lang="en-US" altLang="ja-JP" sz="2400" dirty="0" smtClean="0">
              <a:solidFill>
                <a:srgbClr val="FF0000"/>
              </a:solidFill>
            </a:endParaRPr>
          </a:p>
          <a:p>
            <a:r>
              <a:rPr lang="en-US" altLang="ja-JP" sz="2400" dirty="0" smtClean="0"/>
              <a:t>        }</a:t>
            </a:r>
          </a:p>
          <a:p>
            <a:r>
              <a:rPr lang="en-US" altLang="ja-JP" sz="2400" dirty="0" smtClean="0"/>
              <a:t>        </a:t>
            </a:r>
            <a:r>
              <a:rPr lang="en-US" altLang="ja-JP" sz="2400" dirty="0" err="1" smtClean="0"/>
              <a:t>printf</a:t>
            </a:r>
            <a:r>
              <a:rPr lang="en-US" altLang="ja-JP" sz="2400" dirty="0" smtClean="0"/>
              <a:t> (“</a:t>
            </a:r>
            <a:r>
              <a:rPr lang="ja-JP" altLang="en-US" sz="2400" dirty="0" smtClean="0"/>
              <a:t>羊が</a:t>
            </a:r>
            <a:r>
              <a:rPr lang="en-US" altLang="ja-JP" sz="2400" dirty="0" smtClean="0"/>
              <a:t>%d</a:t>
            </a:r>
            <a:r>
              <a:rPr lang="ja-JP" altLang="en-US" sz="2400" dirty="0" smtClean="0"/>
              <a:t>匹</a:t>
            </a:r>
            <a:r>
              <a:rPr lang="en-US" altLang="ja-JP" sz="2400" dirty="0" smtClean="0"/>
              <a:t>\n", x);</a:t>
            </a:r>
          </a:p>
          <a:p>
            <a:r>
              <a:rPr lang="en-US" altLang="ja-JP" sz="2400" dirty="0" smtClean="0"/>
              <a:t>        x=x+1;</a:t>
            </a:r>
          </a:p>
          <a:p>
            <a:r>
              <a:rPr lang="en-US" altLang="ja-JP" sz="2400" dirty="0" smtClean="0"/>
              <a:t>    }</a:t>
            </a:r>
          </a:p>
          <a:p>
            <a:r>
              <a:rPr lang="en-US" altLang="ja-JP" sz="2400" dirty="0" smtClean="0"/>
              <a:t>    return 0;</a:t>
            </a:r>
          </a:p>
          <a:p>
            <a:r>
              <a:rPr lang="en-US" altLang="ja-JP" sz="2400" dirty="0" smtClean="0"/>
              <a:t>}</a:t>
            </a:r>
            <a:endParaRPr lang="en-US" altLang="ja-JP" sz="2400" dirty="0"/>
          </a:p>
        </p:txBody>
      </p:sp>
    </p:spTree>
    <p:extLst>
      <p:ext uri="{BB962C8B-B14F-4D97-AF65-F5344CB8AC3E}">
        <p14:creationId xmlns:p14="http://schemas.microsoft.com/office/powerpoint/2010/main" val="189453500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中間試験問題例</a:t>
            </a:r>
            <a:r>
              <a:rPr lang="en-US" altLang="ja-JP" dirty="0"/>
              <a:t>4</a:t>
            </a:r>
            <a:endParaRPr kumimoji="1" lang="ja-JP" altLang="en-US" dirty="0"/>
          </a:p>
        </p:txBody>
      </p:sp>
      <p:sp>
        <p:nvSpPr>
          <p:cNvPr id="3" name="テキスト ボックス 2"/>
          <p:cNvSpPr txBox="1"/>
          <p:nvPr/>
        </p:nvSpPr>
        <p:spPr>
          <a:xfrm>
            <a:off x="395536" y="1412776"/>
            <a:ext cx="8214508" cy="461665"/>
          </a:xfrm>
          <a:prstGeom prst="rect">
            <a:avLst/>
          </a:prstGeom>
          <a:noFill/>
        </p:spPr>
        <p:txBody>
          <a:bodyPr wrap="none" rtlCol="0">
            <a:spAutoFit/>
          </a:bodyPr>
          <a:lstStyle/>
          <a:p>
            <a:r>
              <a:rPr kumimoji="1" lang="ja-JP" altLang="en-US" sz="2400" dirty="0" smtClean="0"/>
              <a:t>以下のプログラムを実行したときの画面への出力結果を書け。</a:t>
            </a:r>
            <a:endParaRPr kumimoji="1" lang="ja-JP" altLang="en-US" sz="2400" dirty="0"/>
          </a:p>
        </p:txBody>
      </p:sp>
      <p:sp>
        <p:nvSpPr>
          <p:cNvPr id="6" name="テキスト ボックス 5"/>
          <p:cNvSpPr txBox="1"/>
          <p:nvPr/>
        </p:nvSpPr>
        <p:spPr>
          <a:xfrm>
            <a:off x="827584" y="2276872"/>
            <a:ext cx="2939953" cy="3539431"/>
          </a:xfrm>
          <a:prstGeom prst="rect">
            <a:avLst/>
          </a:prstGeom>
          <a:noFill/>
          <a:ln>
            <a:solidFill>
              <a:srgbClr val="000000"/>
            </a:solidFill>
          </a:ln>
        </p:spPr>
        <p:txBody>
          <a:bodyPr wrap="none" rtlCol="0">
            <a:spAutoFit/>
          </a:bodyPr>
          <a:lstStyle/>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fr-FR" altLang="ja-JP" sz="2800" dirty="0"/>
              <a:t>  </a:t>
            </a:r>
            <a:r>
              <a:rPr lang="fr-FR" altLang="ja-JP" sz="2800" dirty="0" err="1"/>
              <a:t>int</a:t>
            </a:r>
            <a:r>
              <a:rPr lang="fr-FR" altLang="ja-JP" sz="2800" dirty="0"/>
              <a:t> x=10;</a:t>
            </a:r>
          </a:p>
          <a:p>
            <a:r>
              <a:rPr lang="fr-FR" altLang="ja-JP" sz="2800" dirty="0"/>
              <a:t>  </a:t>
            </a:r>
            <a:r>
              <a:rPr lang="fr-FR" altLang="ja-JP" sz="2800" dirty="0" err="1"/>
              <a:t>int</a:t>
            </a:r>
            <a:r>
              <a:rPr lang="fr-FR" altLang="ja-JP" sz="2800" dirty="0"/>
              <a:t> y=20;</a:t>
            </a:r>
          </a:p>
          <a:p>
            <a:r>
              <a:rPr lang="fr-FR" altLang="ja-JP" sz="2800" dirty="0"/>
              <a:t>  x=y=2;</a:t>
            </a:r>
          </a:p>
          <a:p>
            <a:r>
              <a:rPr lang="ro-RO" altLang="ja-JP" sz="2800" dirty="0"/>
              <a:t>  printf </a:t>
            </a:r>
            <a:r>
              <a:rPr lang="ro-RO" altLang="ja-JP" sz="2800" dirty="0" smtClean="0"/>
              <a:t>(</a:t>
            </a:r>
            <a:r>
              <a:rPr lang="ro-RO" altLang="ja-JP" sz="2800" dirty="0"/>
              <a:t>"</a:t>
            </a:r>
            <a:r>
              <a:rPr lang="ro-RO" altLang="ja-JP" sz="2800" dirty="0" smtClean="0"/>
              <a:t>%</a:t>
            </a:r>
            <a:r>
              <a:rPr lang="ro-RO" altLang="ja-JP" sz="2800" dirty="0"/>
              <a:t>d\n", x);</a:t>
            </a:r>
          </a:p>
          <a:p>
            <a:r>
              <a:rPr lang="is-IS" altLang="ja-JP" sz="2800" dirty="0"/>
              <a:t>  return 0;</a:t>
            </a:r>
          </a:p>
          <a:p>
            <a:r>
              <a:rPr lang="is-IS" altLang="ja-JP" sz="2800" dirty="0"/>
              <a:t>}</a:t>
            </a:r>
          </a:p>
        </p:txBody>
      </p:sp>
    </p:spTree>
    <p:extLst>
      <p:ext uri="{BB962C8B-B14F-4D97-AF65-F5344CB8AC3E}">
        <p14:creationId xmlns:p14="http://schemas.microsoft.com/office/powerpoint/2010/main" val="3094423126"/>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1056</TotalTime>
  <Words>871</Words>
  <Application>Microsoft Macintosh PowerPoint</Application>
  <PresentationFormat>画面に合わせる (4:3)</PresentationFormat>
  <Paragraphs>114</Paragraphs>
  <Slides>12</Slides>
  <Notes>0</Notes>
  <HiddenSlides>0</HiddenSlides>
  <MMClips>0</MMClips>
  <ScaleCrop>false</ScaleCrop>
  <HeadingPairs>
    <vt:vector size="4" baseType="variant">
      <vt:variant>
        <vt:lpstr>テーマ</vt:lpstr>
      </vt:variant>
      <vt:variant>
        <vt:i4>1</vt:i4>
      </vt:variant>
      <vt:variant>
        <vt:lpstr>スライド タイトル</vt:lpstr>
      </vt:variant>
      <vt:variant>
        <vt:i4>12</vt:i4>
      </vt:variant>
    </vt:vector>
  </HeadingPairs>
  <TitlesOfParts>
    <vt:vector size="13" baseType="lpstr">
      <vt:lpstr>Office テーマ</vt:lpstr>
      <vt:lpstr>プログラミング入門2  中間試験について</vt:lpstr>
      <vt:lpstr>中間試験について</vt:lpstr>
      <vt:lpstr>中間試験問題例1</vt:lpstr>
      <vt:lpstr>解答例</vt:lpstr>
      <vt:lpstr>中間試験問題例2</vt:lpstr>
      <vt:lpstr>解答例</vt:lpstr>
      <vt:lpstr>中間試験問題例3</vt:lpstr>
      <vt:lpstr>解答例</vt:lpstr>
      <vt:lpstr>中間試験問題例4</vt:lpstr>
      <vt:lpstr>解答例</vt:lpstr>
      <vt:lpstr>中間試験問題例5</vt:lpstr>
      <vt:lpstr>解答例</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プログラミング入門２ 第９回</dc:title>
  <dc:creator>sasano</dc:creator>
  <cp:lastModifiedBy>Sasano Isao</cp:lastModifiedBy>
  <cp:revision>725</cp:revision>
  <dcterms:created xsi:type="dcterms:W3CDTF">2009-11-18T15:33:34Z</dcterms:created>
  <dcterms:modified xsi:type="dcterms:W3CDTF">2017-10-30T06:01:09Z</dcterms:modified>
</cp:coreProperties>
</file>