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65" r:id="rId4"/>
    <p:sldId id="268" r:id="rId5"/>
    <p:sldId id="273" r:id="rId6"/>
    <p:sldId id="269" r:id="rId7"/>
    <p:sldId id="275" r:id="rId8"/>
    <p:sldId id="277" r:id="rId9"/>
    <p:sldId id="276" r:id="rId10"/>
    <p:sldId id="278" r:id="rId11"/>
    <p:sldId id="267" r:id="rId12"/>
    <p:sldId id="279" r:id="rId13"/>
    <p:sldId id="280" r:id="rId14"/>
    <p:sldId id="281" r:id="rId15"/>
    <p:sldId id="283" r:id="rId16"/>
    <p:sldId id="282" r:id="rId17"/>
    <p:sldId id="284" r:id="rId18"/>
    <p:sldId id="297" r:id="rId19"/>
    <p:sldId id="285" r:id="rId20"/>
    <p:sldId id="286" r:id="rId21"/>
    <p:sldId id="270" r:id="rId22"/>
    <p:sldId id="292" r:id="rId23"/>
    <p:sldId id="271" r:id="rId24"/>
    <p:sldId id="295" r:id="rId25"/>
    <p:sldId id="287" r:id="rId26"/>
    <p:sldId id="296" r:id="rId27"/>
    <p:sldId id="293" r:id="rId28"/>
    <p:sldId id="294" r:id="rId29"/>
    <p:sldId id="266" r:id="rId3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60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402A8A-1359-4ECC-B713-69DA8037369C}" type="datetimeFigureOut">
              <a:rPr kumimoji="1" lang="ja-JP" altLang="en-US" smtClean="0"/>
              <a:pPr/>
              <a:t>17/12/18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0210E9-32C0-4038-8A44-8E520BD51458}" type="slidenum">
              <a:rPr kumimoji="1" lang="ja-JP" altLang="en-US" smtClean="0"/>
              <a:pPr/>
              <a:t>‹#›</a:t>
            </a:fld>
            <a:endParaRPr kumimoji="1" lang="ja-JP" altLang="en-US"/>
          </a:p>
        </p:txBody>
      </p:sp>
    </p:spTree>
    <p:extLst>
      <p:ext uri="{BB962C8B-B14F-4D97-AF65-F5344CB8AC3E}">
        <p14:creationId xmlns:p14="http://schemas.microsoft.com/office/powerpoint/2010/main" val="23454936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17/12/18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プログラミング入門２</a:t>
            </a:r>
            <a:endParaRPr kumimoji="1" lang="ja-JP" altLang="en-US" dirty="0"/>
          </a:p>
        </p:txBody>
      </p:sp>
      <p:sp>
        <p:nvSpPr>
          <p:cNvPr id="4" name="テキスト ボックス 3"/>
          <p:cNvSpPr txBox="1"/>
          <p:nvPr/>
        </p:nvSpPr>
        <p:spPr>
          <a:xfrm>
            <a:off x="1619672" y="3789040"/>
            <a:ext cx="6436377" cy="584776"/>
          </a:xfrm>
          <a:prstGeom prst="rect">
            <a:avLst/>
          </a:prstGeom>
          <a:noFill/>
        </p:spPr>
        <p:txBody>
          <a:bodyPr wrap="none" rtlCol="0">
            <a:spAutoFit/>
          </a:bodyPr>
          <a:lstStyle/>
          <a:p>
            <a:r>
              <a:rPr kumimoji="1" lang="ja-JP" altLang="en-US" sz="3200" dirty="0" smtClean="0"/>
              <a:t>第１１回</a:t>
            </a:r>
            <a:r>
              <a:rPr kumimoji="1" lang="en-US" altLang="ja-JP" sz="3200" dirty="0" smtClean="0"/>
              <a:t>   </a:t>
            </a:r>
            <a:r>
              <a:rPr kumimoji="1" lang="ja-JP" altLang="en-US" sz="3200" dirty="0" smtClean="0"/>
              <a:t>便利な構文、ファイル処理</a:t>
            </a:r>
            <a:endParaRPr kumimoji="1" lang="ja-JP" altLang="en-US" sz="3200" dirty="0"/>
          </a:p>
        </p:txBody>
      </p:sp>
      <p:sp>
        <p:nvSpPr>
          <p:cNvPr id="5" name="テキスト ボックス 4"/>
          <p:cNvSpPr txBox="1"/>
          <p:nvPr/>
        </p:nvSpPr>
        <p:spPr>
          <a:xfrm>
            <a:off x="2571736" y="5143512"/>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増分演算</a:t>
            </a:r>
            <a:r>
              <a:rPr lang="ja-JP" altLang="en-US" dirty="0" smtClean="0"/>
              <a:t>子（後置）</a:t>
            </a:r>
            <a:endParaRPr kumimoji="1" lang="ja-JP" altLang="en-US" dirty="0"/>
          </a:p>
        </p:txBody>
      </p:sp>
      <p:sp>
        <p:nvSpPr>
          <p:cNvPr id="4" name="テキスト ボックス 3"/>
          <p:cNvSpPr txBox="1"/>
          <p:nvPr/>
        </p:nvSpPr>
        <p:spPr>
          <a:xfrm>
            <a:off x="785786" y="1334144"/>
            <a:ext cx="5421677" cy="523220"/>
          </a:xfrm>
          <a:prstGeom prst="rect">
            <a:avLst/>
          </a:prstGeom>
          <a:noFill/>
        </p:spPr>
        <p:txBody>
          <a:bodyPr wrap="none" rtlCol="0">
            <a:spAutoFit/>
          </a:bodyPr>
          <a:lstStyle/>
          <a:p>
            <a:r>
              <a:rPr lang="ja-JP" altLang="en-US" sz="2800" dirty="0" smtClean="0"/>
              <a:t>後置</a:t>
            </a:r>
            <a:r>
              <a:rPr kumimoji="1" lang="ja-JP" altLang="en-US" sz="2800" dirty="0" smtClean="0"/>
              <a:t>増分演算子を使った式の構文</a:t>
            </a:r>
            <a:endParaRPr kumimoji="1" lang="ja-JP" altLang="en-US" sz="2800" dirty="0"/>
          </a:p>
        </p:txBody>
      </p:sp>
      <p:sp>
        <p:nvSpPr>
          <p:cNvPr id="6" name="Text Box 5"/>
          <p:cNvSpPr txBox="1">
            <a:spLocks noChangeArrowheads="1"/>
          </p:cNvSpPr>
          <p:nvPr/>
        </p:nvSpPr>
        <p:spPr bwMode="auto">
          <a:xfrm>
            <a:off x="1428728" y="1977086"/>
            <a:ext cx="9825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smtClean="0">
                <a:ea typeface="ＭＳ Ｐゴシック" charset="-128"/>
              </a:rPr>
              <a:t>式</a:t>
            </a:r>
            <a:r>
              <a:rPr lang="en-US" altLang="ja-JP" sz="2800" dirty="0" smtClean="0">
                <a:ea typeface="ＭＳ Ｐゴシック" charset="-128"/>
              </a:rPr>
              <a:t>++</a:t>
            </a:r>
            <a:endParaRPr lang="ja-JP" altLang="en-US" sz="2800" dirty="0">
              <a:ea typeface="ＭＳ Ｐゴシック" charset="-128"/>
            </a:endParaRPr>
          </a:p>
        </p:txBody>
      </p:sp>
      <p:sp>
        <p:nvSpPr>
          <p:cNvPr id="7" name="テキスト ボックス 11"/>
          <p:cNvSpPr txBox="1">
            <a:spLocks noChangeArrowheads="1"/>
          </p:cNvSpPr>
          <p:nvPr/>
        </p:nvSpPr>
        <p:spPr bwMode="auto">
          <a:xfrm>
            <a:off x="642910" y="2857496"/>
            <a:ext cx="354719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lang="en-US" altLang="ja-JP" sz="2800" dirty="0" smtClean="0">
                <a:solidFill>
                  <a:srgbClr val="FF0000"/>
                </a:solidFill>
              </a:rPr>
              <a:t>e++</a:t>
            </a:r>
            <a:r>
              <a:rPr kumimoji="1" lang="en-US" altLang="ja-JP" sz="2800" dirty="0" smtClean="0"/>
              <a:t> </a:t>
            </a:r>
            <a:r>
              <a:rPr kumimoji="1" lang="ja-JP" altLang="en-US" sz="2800" dirty="0"/>
              <a:t>の意味</a:t>
            </a:r>
            <a:endParaRPr kumimoji="1" lang="en-US" altLang="ja-JP" sz="2800" dirty="0"/>
          </a:p>
        </p:txBody>
      </p:sp>
      <p:sp>
        <p:nvSpPr>
          <p:cNvPr id="8" name="テキスト ボックス 7"/>
          <p:cNvSpPr txBox="1"/>
          <p:nvPr/>
        </p:nvSpPr>
        <p:spPr>
          <a:xfrm>
            <a:off x="1428728" y="3475025"/>
            <a:ext cx="7175720" cy="954107"/>
          </a:xfrm>
          <a:prstGeom prst="rect">
            <a:avLst/>
          </a:prstGeom>
          <a:solidFill>
            <a:srgbClr val="92D050"/>
          </a:solidFill>
          <a:ln>
            <a:solidFill>
              <a:schemeClr val="tx1"/>
            </a:solidFill>
          </a:ln>
        </p:spPr>
        <p:txBody>
          <a:bodyPr wrap="square" rtlCol="0">
            <a:spAutoFit/>
          </a:bodyPr>
          <a:lstStyle/>
          <a:p>
            <a:r>
              <a:rPr lang="en-US" altLang="ja-JP" sz="2800" dirty="0" smtClean="0"/>
              <a:t>e++</a:t>
            </a:r>
            <a:r>
              <a:rPr lang="ja-JP" altLang="en-US" sz="2800" dirty="0" smtClean="0"/>
              <a:t>式の値は</a:t>
            </a:r>
            <a:r>
              <a:rPr lang="en-US" altLang="ja-JP" sz="2800" dirty="0" smtClean="0"/>
              <a:t>1</a:t>
            </a:r>
            <a:r>
              <a:rPr lang="ja-JP" altLang="en-US" sz="2800" dirty="0" smtClean="0"/>
              <a:t>を足す前の</a:t>
            </a:r>
            <a:r>
              <a:rPr lang="en-US" altLang="ja-JP" sz="2800" dirty="0" smtClean="0"/>
              <a:t>e</a:t>
            </a:r>
            <a:r>
              <a:rPr lang="ja-JP" altLang="en-US" sz="2800" dirty="0" smtClean="0"/>
              <a:t>の値であり、その後</a:t>
            </a:r>
            <a:r>
              <a:rPr lang="en-US" altLang="ja-JP" sz="2800" dirty="0" smtClean="0"/>
              <a:t>1</a:t>
            </a:r>
            <a:r>
              <a:rPr lang="ja-JP" altLang="en-US" sz="2800" dirty="0" smtClean="0"/>
              <a:t>が足される。</a:t>
            </a:r>
            <a:endParaRPr lang="en-US" altLang="ja-JP" sz="2800" dirty="0" smtClean="0"/>
          </a:p>
        </p:txBody>
      </p:sp>
      <p:sp>
        <p:nvSpPr>
          <p:cNvPr id="10" name="テキスト ボックス 9"/>
          <p:cNvSpPr txBox="1">
            <a:spLocks noChangeArrowheads="1"/>
          </p:cNvSpPr>
          <p:nvPr/>
        </p:nvSpPr>
        <p:spPr bwMode="auto">
          <a:xfrm>
            <a:off x="642910" y="4725144"/>
            <a:ext cx="221457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kumimoji="1" lang="en-US" altLang="ja-JP" sz="2800" dirty="0" smtClean="0">
                <a:solidFill>
                  <a:srgbClr val="FF0000"/>
                </a:solidFill>
              </a:rPr>
              <a:t>e++ </a:t>
            </a:r>
            <a:r>
              <a:rPr kumimoji="1" lang="ja-JP" altLang="en-US" sz="2800" dirty="0" smtClean="0"/>
              <a:t>の型</a:t>
            </a:r>
            <a:endParaRPr kumimoji="1" lang="en-US" altLang="ja-JP" sz="2800" dirty="0"/>
          </a:p>
        </p:txBody>
      </p:sp>
      <p:sp>
        <p:nvSpPr>
          <p:cNvPr id="11" name="テキスト ボックス 10"/>
          <p:cNvSpPr txBox="1">
            <a:spLocks noChangeArrowheads="1"/>
          </p:cNvSpPr>
          <p:nvPr/>
        </p:nvSpPr>
        <p:spPr bwMode="auto">
          <a:xfrm>
            <a:off x="1428728" y="5301208"/>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 e++ </a:t>
            </a:r>
            <a:r>
              <a:rPr kumimoji="1" lang="ja-JP" altLang="en-US" sz="2800" dirty="0" smtClean="0"/>
              <a:t>の型は</a:t>
            </a:r>
            <a:r>
              <a:rPr lang="ja-JP" altLang="en-US" sz="2800" dirty="0" smtClean="0"/>
              <a:t>式</a:t>
            </a:r>
            <a:r>
              <a:rPr lang="en-US" altLang="ja-JP" sz="2800" dirty="0" smtClean="0"/>
              <a:t>e</a:t>
            </a:r>
            <a:r>
              <a:rPr kumimoji="1" lang="ja-JP" altLang="en-US" sz="2800" dirty="0" smtClean="0"/>
              <a:t>の型である。</a:t>
            </a:r>
            <a:endParaRPr kumimoji="1" lang="en-US" altLang="ja-JP" sz="2800" dirty="0"/>
          </a:p>
        </p:txBody>
      </p:sp>
      <p:sp>
        <p:nvSpPr>
          <p:cNvPr id="12" name="テキスト ボックス 11"/>
          <p:cNvSpPr txBox="1"/>
          <p:nvPr/>
        </p:nvSpPr>
        <p:spPr>
          <a:xfrm>
            <a:off x="2843808" y="1857364"/>
            <a:ext cx="6013870" cy="1015663"/>
          </a:xfrm>
          <a:prstGeom prst="rect">
            <a:avLst/>
          </a:prstGeom>
          <a:noFill/>
        </p:spPr>
        <p:txBody>
          <a:bodyPr wrap="square" rtlCol="0">
            <a:spAutoFit/>
          </a:bodyPr>
          <a:lstStyle/>
          <a:p>
            <a:r>
              <a:rPr kumimoji="1" lang="ja-JP" altLang="en-US" sz="2000" dirty="0" smtClean="0"/>
              <a:t>式は、アドレスを持ち、かつ値が変更可能（つまり代入式の左辺に書ける式）でなければならない。あと</a:t>
            </a:r>
            <a:r>
              <a:rPr lang="ja-JP" altLang="en-US" sz="2000" dirty="0" smtClean="0"/>
              <a:t>、式の型は、</a:t>
            </a:r>
            <a:r>
              <a:rPr lang="en-US" altLang="ja-JP" sz="2000" dirty="0" smtClean="0"/>
              <a:t>1</a:t>
            </a:r>
            <a:r>
              <a:rPr lang="ja-JP" altLang="en-US" sz="2000" dirty="0" smtClean="0"/>
              <a:t>との足し算ができる型でなければならない。</a:t>
            </a:r>
            <a:endParaRPr lang="en-US" altLang="ja-JP" sz="2000" dirty="0" smtClean="0"/>
          </a:p>
        </p:txBody>
      </p:sp>
      <p:sp>
        <p:nvSpPr>
          <p:cNvPr id="13" name="テキスト ボックス 12"/>
          <p:cNvSpPr txBox="1"/>
          <p:nvPr/>
        </p:nvSpPr>
        <p:spPr>
          <a:xfrm>
            <a:off x="785786" y="5930116"/>
            <a:ext cx="5447325" cy="523220"/>
          </a:xfrm>
          <a:prstGeom prst="rect">
            <a:avLst/>
          </a:prstGeom>
          <a:noFill/>
        </p:spPr>
        <p:txBody>
          <a:bodyPr wrap="none" rtlCol="0">
            <a:spAutoFit/>
          </a:bodyPr>
          <a:lstStyle/>
          <a:p>
            <a:r>
              <a:rPr kumimoji="1" lang="ja-JP" altLang="en-US" sz="2800" dirty="0" smtClean="0"/>
              <a:t>減分演算子</a:t>
            </a:r>
            <a:r>
              <a:rPr kumimoji="1" lang="en-US" altLang="ja-JP" sz="2800" dirty="0" smtClean="0"/>
              <a:t>--</a:t>
            </a:r>
            <a:r>
              <a:rPr lang="ja-JP" altLang="en-US" sz="2800" dirty="0" smtClean="0"/>
              <a:t>も</a:t>
            </a:r>
            <a:r>
              <a:rPr kumimoji="1" lang="ja-JP" altLang="en-US" sz="2800" dirty="0" smtClean="0"/>
              <a:t>同様に定義され</a:t>
            </a:r>
            <a:r>
              <a:rPr lang="ja-JP" altLang="en-US" sz="2800" dirty="0" smtClean="0"/>
              <a:t>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ファイル処理</a:t>
            </a:r>
            <a:endParaRPr kumimoji="1" lang="ja-JP" altLang="en-US" dirty="0"/>
          </a:p>
        </p:txBody>
      </p:sp>
      <p:sp>
        <p:nvSpPr>
          <p:cNvPr id="4" name="テキスト ボックス 3"/>
          <p:cNvSpPr txBox="1"/>
          <p:nvPr/>
        </p:nvSpPr>
        <p:spPr>
          <a:xfrm>
            <a:off x="571472" y="1428736"/>
            <a:ext cx="8215338" cy="5262979"/>
          </a:xfrm>
          <a:prstGeom prst="rect">
            <a:avLst/>
          </a:prstGeom>
          <a:noFill/>
        </p:spPr>
        <p:txBody>
          <a:bodyPr wrap="square" rtlCol="0">
            <a:spAutoFit/>
          </a:bodyPr>
          <a:lstStyle/>
          <a:p>
            <a:r>
              <a:rPr kumimoji="1" lang="ja-JP" altLang="en-US" sz="2400" dirty="0" smtClean="0"/>
              <a:t>これまでファイルの</a:t>
            </a:r>
            <a:r>
              <a:rPr lang="ja-JP" altLang="en-US" sz="2400" dirty="0" smtClean="0"/>
              <a:t>操作は</a:t>
            </a:r>
            <a:r>
              <a:rPr lang="en-US" altLang="ja-JP" sz="2400" dirty="0" err="1" smtClean="0"/>
              <a:t>emacs</a:t>
            </a:r>
            <a:r>
              <a:rPr lang="ja-JP" altLang="en-US" sz="2400" dirty="0" smtClean="0"/>
              <a:t>あるいは</a:t>
            </a:r>
            <a:r>
              <a:rPr lang="en-US" altLang="ja-JP" sz="2400" dirty="0" smtClean="0"/>
              <a:t>cp, </a:t>
            </a:r>
            <a:r>
              <a:rPr lang="en-US" altLang="ja-JP" sz="2400" dirty="0" err="1" smtClean="0"/>
              <a:t>mv</a:t>
            </a:r>
            <a:r>
              <a:rPr lang="ja-JP" altLang="en-US" sz="2400" dirty="0" smtClean="0"/>
              <a:t>などのコマンドで行っていたが、</a:t>
            </a:r>
            <a:r>
              <a:rPr lang="en-US" altLang="ja-JP" sz="2400" dirty="0" smtClean="0"/>
              <a:t>C</a:t>
            </a:r>
            <a:r>
              <a:rPr lang="ja-JP" altLang="en-US" sz="2400" dirty="0" smtClean="0"/>
              <a:t>言語のプログラムでファイルを操作することができる。ファイルを操作するためのライブラリ関数が提供されている。</a:t>
            </a:r>
            <a:endParaRPr lang="en-US" altLang="ja-JP" sz="2400" dirty="0" smtClean="0"/>
          </a:p>
          <a:p>
            <a:r>
              <a:rPr lang="en-US" altLang="ja-JP" sz="2400" dirty="0" smtClean="0"/>
              <a:t>    </a:t>
            </a:r>
            <a:r>
              <a:rPr lang="en-US" altLang="ja-JP" sz="2400" dirty="0" err="1" smtClean="0"/>
              <a:t>fopen</a:t>
            </a:r>
            <a:r>
              <a:rPr lang="en-US" altLang="ja-JP" sz="2400" dirty="0" smtClean="0"/>
              <a:t> --- </a:t>
            </a:r>
            <a:r>
              <a:rPr lang="ja-JP" altLang="en-US" sz="2400" dirty="0" smtClean="0"/>
              <a:t>ファイルを開く（ファイルをプログラムから扱えるように準備する）</a:t>
            </a:r>
            <a:endParaRPr lang="en-US" altLang="ja-JP" sz="2400" dirty="0" smtClean="0"/>
          </a:p>
          <a:p>
            <a:r>
              <a:rPr lang="en-US" altLang="ja-JP" sz="2400" dirty="0" smtClean="0"/>
              <a:t>    </a:t>
            </a:r>
            <a:r>
              <a:rPr lang="en-US" altLang="ja-JP" sz="2400" dirty="0" err="1" smtClean="0"/>
              <a:t>fclose</a:t>
            </a:r>
            <a:r>
              <a:rPr lang="en-US" altLang="ja-JP" sz="2400" dirty="0" smtClean="0"/>
              <a:t> --- </a:t>
            </a:r>
            <a:r>
              <a:rPr lang="ja-JP" altLang="en-US" sz="2400" dirty="0" smtClean="0"/>
              <a:t>ファイルを閉じる（ファイルを扱える状態においては、プロセスにおけるファイル用の表のエントリを１つ分占めている。それが解放される。）</a:t>
            </a:r>
            <a:endParaRPr lang="en-US" altLang="ja-JP" sz="2400" dirty="0" smtClean="0"/>
          </a:p>
          <a:p>
            <a:r>
              <a:rPr lang="en-US" altLang="ja-JP" sz="2400" dirty="0" smtClean="0"/>
              <a:t>    </a:t>
            </a:r>
            <a:r>
              <a:rPr lang="en-US" altLang="ja-JP" sz="2400" dirty="0" err="1" smtClean="0"/>
              <a:t>fprintf</a:t>
            </a:r>
            <a:r>
              <a:rPr lang="en-US" altLang="ja-JP" sz="2400" dirty="0" smtClean="0"/>
              <a:t>  --- </a:t>
            </a:r>
            <a:r>
              <a:rPr lang="ja-JP" altLang="en-US" sz="2400" dirty="0" smtClean="0"/>
              <a:t>ファイルへの書き込み</a:t>
            </a:r>
            <a:endParaRPr lang="en-US" altLang="ja-JP" sz="2400" dirty="0" smtClean="0"/>
          </a:p>
          <a:p>
            <a:r>
              <a:rPr lang="en-US" altLang="ja-JP" sz="2400" dirty="0" smtClean="0"/>
              <a:t>    </a:t>
            </a:r>
            <a:r>
              <a:rPr lang="en-US" altLang="ja-JP" sz="2400" dirty="0" err="1" smtClean="0"/>
              <a:t>fscanf</a:t>
            </a:r>
            <a:r>
              <a:rPr lang="en-US" altLang="ja-JP" sz="2400" dirty="0" smtClean="0"/>
              <a:t> --- </a:t>
            </a:r>
            <a:r>
              <a:rPr lang="ja-JP" altLang="en-US" sz="2400" dirty="0" smtClean="0"/>
              <a:t>ファイルからの読み取り</a:t>
            </a:r>
            <a:endParaRPr lang="en-US" altLang="ja-JP" sz="2400" dirty="0" smtClean="0"/>
          </a:p>
          <a:p>
            <a:r>
              <a:rPr lang="ja-JP" altLang="en-US" sz="2400" dirty="0" smtClean="0"/>
              <a:t>などのライブラリがある。</a:t>
            </a:r>
            <a:endParaRPr lang="en-US" altLang="ja-JP" sz="2400" dirty="0" smtClean="0"/>
          </a:p>
          <a:p>
            <a:r>
              <a:rPr lang="ja-JP" altLang="en-US" sz="2400" dirty="0" smtClean="0"/>
              <a:t>これらのライブラリ関数を使う場合は、</a:t>
            </a:r>
            <a:r>
              <a:rPr lang="en-US" altLang="ja-JP" sz="2400" dirty="0" err="1" smtClean="0"/>
              <a:t>stdio.h</a:t>
            </a:r>
            <a:r>
              <a:rPr lang="ja-JP" altLang="en-US" sz="2400" dirty="0" smtClean="0"/>
              <a:t>をインクルードする。（</a:t>
            </a:r>
            <a:r>
              <a:rPr lang="en-US" altLang="ja-JP" sz="2400" dirty="0" err="1" smtClean="0"/>
              <a:t>printf</a:t>
            </a:r>
            <a:r>
              <a:rPr lang="ja-JP" altLang="en-US" sz="2400" dirty="0" smtClean="0"/>
              <a:t>を使う場合と同じ）</a:t>
            </a:r>
            <a:r>
              <a:rPr lang="en-US" altLang="ja-JP" sz="2400" dirty="0" smtClean="0"/>
              <a:t> </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例（入力して確認）</a:t>
            </a:r>
            <a:endParaRPr kumimoji="1" lang="ja-JP" altLang="en-US" dirty="0"/>
          </a:p>
        </p:txBody>
      </p:sp>
      <p:sp>
        <p:nvSpPr>
          <p:cNvPr id="4" name="正方形/長方形 3"/>
          <p:cNvSpPr/>
          <p:nvPr/>
        </p:nvSpPr>
        <p:spPr>
          <a:xfrm>
            <a:off x="285720" y="1500174"/>
            <a:ext cx="5429288" cy="4893647"/>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smtClean="0">
                <a:solidFill>
                  <a:srgbClr val="FF0000"/>
                </a:solidFill>
              </a:rPr>
              <a:t>FILE</a:t>
            </a:r>
            <a:r>
              <a:rPr lang="en-US" altLang="ja-JP" sz="2400" dirty="0" smtClean="0"/>
              <a:t> *</a:t>
            </a:r>
            <a:r>
              <a:rPr lang="en-US" altLang="ja-JP" sz="2400" dirty="0" err="1" smtClean="0"/>
              <a:t>fp</a:t>
            </a:r>
            <a:r>
              <a:rPr lang="en-US" altLang="ja-JP" sz="2400" dirty="0" smtClean="0"/>
              <a:t>;</a:t>
            </a:r>
          </a:p>
          <a:p>
            <a:r>
              <a:rPr lang="en-US" altLang="ja-JP" sz="2400" dirty="0" smtClean="0"/>
              <a:t>  </a:t>
            </a:r>
            <a:r>
              <a:rPr lang="en-US" altLang="ja-JP" sz="2400" dirty="0" err="1" smtClean="0"/>
              <a:t>fp</a:t>
            </a:r>
            <a:r>
              <a:rPr lang="en-US" altLang="ja-JP" sz="2400" dirty="0" smtClean="0"/>
              <a:t> = </a:t>
            </a:r>
            <a:r>
              <a:rPr lang="en-US" altLang="ja-JP" sz="2400" dirty="0" err="1" smtClean="0">
                <a:solidFill>
                  <a:srgbClr val="FF0000"/>
                </a:solidFill>
              </a:rPr>
              <a:t>fopen</a:t>
            </a:r>
            <a:r>
              <a:rPr lang="en-US" altLang="ja-JP" sz="2400" dirty="0" smtClean="0"/>
              <a:t> ("test", "r");</a:t>
            </a:r>
          </a:p>
          <a:p>
            <a:r>
              <a:rPr lang="en-US" altLang="ja-JP" sz="2400" dirty="0" smtClean="0"/>
              <a:t>  if (</a:t>
            </a:r>
            <a:r>
              <a:rPr lang="en-US" altLang="ja-JP" sz="2400" dirty="0" err="1" smtClean="0"/>
              <a:t>fp</a:t>
            </a:r>
            <a:r>
              <a:rPr lang="en-US" altLang="ja-JP" sz="2400" dirty="0" smtClean="0"/>
              <a:t>==NULL) {</a:t>
            </a:r>
          </a:p>
          <a:p>
            <a:r>
              <a:rPr lang="en-US" altLang="ja-JP" sz="2400" dirty="0" smtClean="0"/>
              <a:t>    </a:t>
            </a:r>
            <a:r>
              <a:rPr lang="en-US" altLang="ja-JP" sz="2400" dirty="0" err="1" smtClean="0"/>
              <a:t>printf</a:t>
            </a:r>
            <a:r>
              <a:rPr lang="en-US" altLang="ja-JP" sz="2400" dirty="0" smtClean="0"/>
              <a:t> </a:t>
            </a:r>
            <a:r>
              <a:rPr lang="en-US" altLang="ja-JP" sz="2400" dirty="0"/>
              <a:t>("</a:t>
            </a:r>
            <a:r>
              <a:rPr lang="ja-JP" altLang="en-US" sz="2400" dirty="0" smtClean="0"/>
              <a:t>オープン失敗</a:t>
            </a:r>
            <a:r>
              <a:rPr lang="en-US" altLang="ja-JP" sz="2400" dirty="0" smtClean="0"/>
              <a:t>\n");</a:t>
            </a:r>
          </a:p>
          <a:p>
            <a:r>
              <a:rPr lang="en-US" altLang="ja-JP" sz="2400" dirty="0" smtClean="0"/>
              <a:t>    return 0;</a:t>
            </a:r>
          </a:p>
          <a:p>
            <a:r>
              <a:rPr lang="en-US" altLang="ja-JP" sz="2400" dirty="0" smtClean="0"/>
              <a:t>  }</a:t>
            </a:r>
          </a:p>
          <a:p>
            <a:r>
              <a:rPr lang="en-US" altLang="ja-JP" sz="2400" dirty="0" smtClean="0"/>
              <a:t>  </a:t>
            </a:r>
            <a:r>
              <a:rPr lang="en-US" altLang="ja-JP" sz="2400" dirty="0" err="1" smtClean="0"/>
              <a:t>printf</a:t>
            </a:r>
            <a:r>
              <a:rPr lang="en-US" altLang="ja-JP" sz="2400" dirty="0" smtClean="0"/>
              <a:t> ("</a:t>
            </a:r>
            <a:r>
              <a:rPr lang="ja-JP" altLang="en-US" sz="2400" dirty="0" smtClean="0"/>
              <a:t>ファイルをオープンしました</a:t>
            </a:r>
            <a:r>
              <a:rPr lang="en-US" altLang="ja-JP" sz="2400" dirty="0" smtClean="0"/>
              <a:t>\n");</a:t>
            </a:r>
          </a:p>
          <a:p>
            <a:r>
              <a:rPr lang="en-US" altLang="ja-JP" sz="2400" dirty="0" smtClean="0"/>
              <a:t>  </a:t>
            </a:r>
            <a:r>
              <a:rPr lang="en-US" altLang="ja-JP" sz="2400" dirty="0" err="1" smtClean="0">
                <a:solidFill>
                  <a:srgbClr val="FF0000"/>
                </a:solidFill>
              </a:rPr>
              <a:t>fclose</a:t>
            </a:r>
            <a:r>
              <a:rPr lang="en-US" altLang="ja-JP" sz="2400" dirty="0" smtClean="0"/>
              <a:t> (</a:t>
            </a:r>
            <a:r>
              <a:rPr lang="en-US" altLang="ja-JP" sz="2400" dirty="0" err="1" smtClean="0"/>
              <a:t>fp</a:t>
            </a:r>
            <a:r>
              <a:rPr lang="en-US" altLang="ja-JP" sz="2400" dirty="0" smtClean="0"/>
              <a:t>);</a:t>
            </a:r>
          </a:p>
          <a:p>
            <a:r>
              <a:rPr lang="en-US" altLang="ja-JP" sz="2400" dirty="0" smtClean="0"/>
              <a:t>  </a:t>
            </a:r>
            <a:r>
              <a:rPr lang="en-US" altLang="ja-JP" sz="2400" dirty="0" err="1" smtClean="0"/>
              <a:t>printf</a:t>
            </a:r>
            <a:r>
              <a:rPr lang="en-US" altLang="ja-JP" sz="2400" dirty="0" smtClean="0"/>
              <a:t> ("</a:t>
            </a:r>
            <a:r>
              <a:rPr lang="ja-JP" altLang="en-US" sz="2400" dirty="0" smtClean="0"/>
              <a:t>ファイルをクローズしました</a:t>
            </a:r>
            <a:r>
              <a:rPr lang="en-US" altLang="ja-JP" sz="2400" dirty="0" smtClean="0"/>
              <a:t>\n");</a:t>
            </a:r>
          </a:p>
          <a:p>
            <a:r>
              <a:rPr lang="en-US" altLang="ja-JP" sz="2400" dirty="0" smtClean="0"/>
              <a:t>  return 0;</a:t>
            </a:r>
          </a:p>
          <a:p>
            <a:r>
              <a:rPr lang="en-US" altLang="ja-JP" sz="2400" dirty="0" smtClean="0"/>
              <a:t>}</a:t>
            </a:r>
          </a:p>
        </p:txBody>
      </p:sp>
      <p:sp>
        <p:nvSpPr>
          <p:cNvPr id="5" name="テキスト ボックス 4"/>
          <p:cNvSpPr txBox="1"/>
          <p:nvPr/>
        </p:nvSpPr>
        <p:spPr>
          <a:xfrm>
            <a:off x="6072198" y="4643446"/>
            <a:ext cx="2428892" cy="1015663"/>
          </a:xfrm>
          <a:prstGeom prst="rect">
            <a:avLst/>
          </a:prstGeom>
          <a:noFill/>
        </p:spPr>
        <p:txBody>
          <a:bodyPr wrap="square" rtlCol="0">
            <a:spAutoFit/>
          </a:bodyPr>
          <a:lstStyle/>
          <a:p>
            <a:r>
              <a:rPr lang="en-US" altLang="ja-JP" sz="2000" dirty="0" smtClean="0"/>
              <a:t>t</a:t>
            </a:r>
            <a:r>
              <a:rPr kumimoji="1" lang="en-US" altLang="ja-JP" sz="2000" dirty="0" smtClean="0"/>
              <a:t>est</a:t>
            </a:r>
            <a:r>
              <a:rPr kumimoji="1" lang="ja-JP" altLang="en-US" sz="2000" dirty="0" smtClean="0"/>
              <a:t>という名前のファイルを自分で作って</a:t>
            </a:r>
            <a:r>
              <a:rPr lang="ja-JP" altLang="en-US" sz="2000" dirty="0" smtClean="0"/>
              <a:t>から実行してください。</a:t>
            </a:r>
            <a:endParaRPr kumimoji="1" lang="ja-JP" altLang="en-US" sz="2000" dirty="0"/>
          </a:p>
        </p:txBody>
      </p:sp>
      <p:sp>
        <p:nvSpPr>
          <p:cNvPr id="6" name="テキスト ボックス 5"/>
          <p:cNvSpPr txBox="1"/>
          <p:nvPr/>
        </p:nvSpPr>
        <p:spPr>
          <a:xfrm>
            <a:off x="5929322" y="1500174"/>
            <a:ext cx="2857520" cy="1015663"/>
          </a:xfrm>
          <a:prstGeom prst="rect">
            <a:avLst/>
          </a:prstGeom>
          <a:noFill/>
        </p:spPr>
        <p:txBody>
          <a:bodyPr wrap="square" rtlCol="0">
            <a:spAutoFit/>
          </a:bodyPr>
          <a:lstStyle/>
          <a:p>
            <a:r>
              <a:rPr lang="en-US" altLang="ja-JP" sz="2000" dirty="0" smtClean="0"/>
              <a:t>test</a:t>
            </a:r>
            <a:r>
              <a:rPr lang="ja-JP" altLang="en-US" sz="2000" dirty="0" smtClean="0"/>
              <a:t>という名前のファイルをオープンしてクローズするだけのプログラム。</a:t>
            </a:r>
            <a:endParaRPr lang="en-US" altLang="ja-JP" sz="2000" dirty="0" smtClean="0"/>
          </a:p>
        </p:txBody>
      </p:sp>
      <p:sp>
        <p:nvSpPr>
          <p:cNvPr id="7" name="正方形/長方形 6"/>
          <p:cNvSpPr/>
          <p:nvPr/>
        </p:nvSpPr>
        <p:spPr>
          <a:xfrm>
            <a:off x="6000760" y="2857496"/>
            <a:ext cx="2714644" cy="1323439"/>
          </a:xfrm>
          <a:prstGeom prst="rect">
            <a:avLst/>
          </a:prstGeom>
        </p:spPr>
        <p:txBody>
          <a:bodyPr wrap="square">
            <a:spAutoFit/>
          </a:bodyPr>
          <a:lstStyle/>
          <a:p>
            <a:pPr lvl="0"/>
            <a:r>
              <a:rPr lang="en-US" altLang="ja-JP" sz="2000" dirty="0" smtClean="0">
                <a:solidFill>
                  <a:prstClr val="black"/>
                </a:solidFill>
              </a:rPr>
              <a:t>test</a:t>
            </a:r>
            <a:r>
              <a:rPr lang="ja-JP" altLang="en-US" sz="2000" dirty="0" smtClean="0">
                <a:solidFill>
                  <a:prstClr val="black"/>
                </a:solidFill>
              </a:rPr>
              <a:t>という名前のファイルがない場合には「</a:t>
            </a:r>
            <a:r>
              <a:rPr lang="en-US" altLang="en-US" sz="2000" dirty="0" smtClean="0">
                <a:solidFill>
                  <a:prstClr val="black"/>
                </a:solidFill>
              </a:rPr>
              <a:t>オープン失敗</a:t>
            </a:r>
            <a:r>
              <a:rPr lang="ja-JP" altLang="en-US" sz="2000" dirty="0" smtClean="0">
                <a:solidFill>
                  <a:prstClr val="black"/>
                </a:solidFill>
              </a:rPr>
              <a:t>」と出力して終了。</a:t>
            </a:r>
            <a:endParaRPr lang="ja-JP" altLang="en-US" sz="2000" dirty="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FILE</a:t>
            </a:r>
            <a:r>
              <a:rPr kumimoji="1" lang="ja-JP" altLang="en-US" dirty="0" smtClean="0"/>
              <a:t>型</a:t>
            </a:r>
            <a:endParaRPr kumimoji="1" lang="ja-JP" altLang="en-US" dirty="0"/>
          </a:p>
        </p:txBody>
      </p:sp>
      <p:sp>
        <p:nvSpPr>
          <p:cNvPr id="4" name="テキスト ボックス 3"/>
          <p:cNvSpPr txBox="1"/>
          <p:nvPr/>
        </p:nvSpPr>
        <p:spPr>
          <a:xfrm>
            <a:off x="714348" y="1428736"/>
            <a:ext cx="7643866" cy="1938992"/>
          </a:xfrm>
          <a:prstGeom prst="rect">
            <a:avLst/>
          </a:prstGeom>
          <a:noFill/>
        </p:spPr>
        <p:txBody>
          <a:bodyPr wrap="square" rtlCol="0">
            <a:spAutoFit/>
          </a:bodyPr>
          <a:lstStyle/>
          <a:p>
            <a:r>
              <a:rPr lang="ja-JP" altLang="en-US" sz="2400" dirty="0" smtClean="0"/>
              <a:t>ライブラリ関数</a:t>
            </a:r>
            <a:r>
              <a:rPr lang="en-US" altLang="ja-JP" sz="2400" dirty="0" err="1" smtClean="0"/>
              <a:t>f</a:t>
            </a:r>
            <a:r>
              <a:rPr kumimoji="1" lang="en-US" altLang="ja-JP" sz="2400" dirty="0" err="1" smtClean="0"/>
              <a:t>open</a:t>
            </a:r>
            <a:r>
              <a:rPr kumimoji="1" lang="en-US" altLang="ja-JP" sz="2400" dirty="0" smtClean="0"/>
              <a:t>, </a:t>
            </a:r>
            <a:r>
              <a:rPr kumimoji="1" lang="en-US" altLang="ja-JP" sz="2400" dirty="0" err="1" smtClean="0"/>
              <a:t>fprintf</a:t>
            </a:r>
            <a:r>
              <a:rPr kumimoji="1" lang="en-US" altLang="ja-JP" sz="2400" dirty="0" smtClean="0"/>
              <a:t>, </a:t>
            </a:r>
            <a:r>
              <a:rPr kumimoji="1" lang="en-US" altLang="ja-JP" sz="2400" dirty="0" err="1" smtClean="0"/>
              <a:t>fscanf</a:t>
            </a:r>
            <a:r>
              <a:rPr kumimoji="1" lang="en-US" altLang="ja-JP" sz="2400" dirty="0" smtClean="0"/>
              <a:t>, </a:t>
            </a:r>
            <a:r>
              <a:rPr kumimoji="1" lang="en-US" altLang="ja-JP" sz="2400" dirty="0" err="1" smtClean="0"/>
              <a:t>fclose</a:t>
            </a:r>
            <a:r>
              <a:rPr kumimoji="1" lang="ja-JP" altLang="en-US" sz="2400" dirty="0" smtClean="0"/>
              <a:t>においては、</a:t>
            </a:r>
            <a:r>
              <a:rPr kumimoji="1" lang="en-US" altLang="ja-JP" sz="2400" dirty="0" smtClean="0"/>
              <a:t>FILE</a:t>
            </a:r>
            <a:r>
              <a:rPr kumimoji="1" lang="ja-JP" altLang="en-US" sz="2400" dirty="0" smtClean="0"/>
              <a:t>型のオブジェクトを介してファイルへのアクセスを行う。</a:t>
            </a:r>
            <a:r>
              <a:rPr kumimoji="1" lang="en-US" altLang="ja-JP" sz="2400" dirty="0" smtClean="0"/>
              <a:t>FILE</a:t>
            </a:r>
            <a:r>
              <a:rPr kumimoji="1" lang="ja-JP" altLang="en-US" sz="2400" dirty="0" smtClean="0"/>
              <a:t>型のオブジェクトにファイルへのアクセスに必要な情報が格納されている。</a:t>
            </a:r>
            <a:r>
              <a:rPr kumimoji="1" lang="en-US" altLang="ja-JP" sz="2400" dirty="0" smtClean="0"/>
              <a:t>FILE</a:t>
            </a:r>
            <a:r>
              <a:rPr kumimoji="1" lang="ja-JP" altLang="en-US" sz="2400" dirty="0" smtClean="0"/>
              <a:t>型の具体的なデータ構造は処理系によって異なる。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ライブラリ関数</a:t>
            </a:r>
            <a:r>
              <a:rPr kumimoji="1" lang="en-US" altLang="ja-JP" dirty="0" err="1" smtClean="0"/>
              <a:t>fopen</a:t>
            </a:r>
            <a:endParaRPr kumimoji="1" lang="ja-JP" altLang="en-US" dirty="0"/>
          </a:p>
        </p:txBody>
      </p:sp>
      <p:sp>
        <p:nvSpPr>
          <p:cNvPr id="4" name="テキスト ボックス 3"/>
          <p:cNvSpPr txBox="1"/>
          <p:nvPr/>
        </p:nvSpPr>
        <p:spPr>
          <a:xfrm>
            <a:off x="857224" y="1500174"/>
            <a:ext cx="7518363" cy="4154984"/>
          </a:xfrm>
          <a:prstGeom prst="rect">
            <a:avLst/>
          </a:prstGeom>
          <a:noFill/>
        </p:spPr>
        <p:txBody>
          <a:bodyPr wrap="square" rtlCol="0">
            <a:spAutoFit/>
          </a:bodyPr>
          <a:lstStyle/>
          <a:p>
            <a:r>
              <a:rPr lang="en-US" altLang="ja-JP" sz="2400" dirty="0" err="1" smtClean="0"/>
              <a:t>f</a:t>
            </a:r>
            <a:r>
              <a:rPr kumimoji="1" lang="en-US" altLang="ja-JP" sz="2400" dirty="0" err="1" smtClean="0"/>
              <a:t>open</a:t>
            </a:r>
            <a:r>
              <a:rPr lang="ja-JP" altLang="en-US" sz="2400" dirty="0" smtClean="0"/>
              <a:t>は、ファイル名とモードを引数にとり、</a:t>
            </a:r>
            <a:r>
              <a:rPr lang="en-US" altLang="ja-JP" sz="2400" dirty="0" smtClean="0"/>
              <a:t>FILE</a:t>
            </a:r>
            <a:r>
              <a:rPr lang="ja-JP" altLang="en-US" sz="2400" dirty="0" smtClean="0"/>
              <a:t>型へのポインタを返り値として返す。オープンに失敗した場合は</a:t>
            </a:r>
            <a:r>
              <a:rPr lang="en-US" altLang="ja-JP" sz="2400" dirty="0" smtClean="0"/>
              <a:t>NULL</a:t>
            </a:r>
            <a:r>
              <a:rPr lang="ja-JP" altLang="en-US" sz="2400" dirty="0" smtClean="0"/>
              <a:t>ポインタを返す。</a:t>
            </a:r>
            <a:endParaRPr lang="en-US" altLang="ja-JP" sz="2400" dirty="0" smtClean="0"/>
          </a:p>
          <a:p>
            <a:endParaRPr lang="en-US" altLang="ja-JP" sz="2400" dirty="0" smtClean="0"/>
          </a:p>
          <a:p>
            <a:r>
              <a:rPr kumimoji="1" lang="en-US" altLang="ja-JP" sz="2400" dirty="0" smtClean="0"/>
              <a:t>[</a:t>
            </a:r>
            <a:r>
              <a:rPr kumimoji="1" lang="ja-JP" altLang="en-US" sz="2400" dirty="0" smtClean="0"/>
              <a:t>モード</a:t>
            </a:r>
            <a:r>
              <a:rPr kumimoji="1" lang="en-US" altLang="ja-JP" sz="2400" dirty="0" smtClean="0"/>
              <a:t>]</a:t>
            </a:r>
          </a:p>
          <a:p>
            <a:r>
              <a:rPr lang="en-US" altLang="ja-JP" sz="2400" dirty="0" smtClean="0"/>
              <a:t>   r --- </a:t>
            </a:r>
            <a:r>
              <a:rPr lang="ja-JP" altLang="en-US" sz="2400" dirty="0" smtClean="0"/>
              <a:t>読み取りモードでオープン</a:t>
            </a:r>
            <a:endParaRPr lang="en-US" altLang="ja-JP" sz="2400" dirty="0" smtClean="0"/>
          </a:p>
          <a:p>
            <a:r>
              <a:rPr kumimoji="1" lang="en-US" altLang="ja-JP" sz="2400" dirty="0" smtClean="0"/>
              <a:t>   w --- </a:t>
            </a:r>
            <a:r>
              <a:rPr kumimoji="1" lang="ja-JP" altLang="en-US" sz="2400" dirty="0" smtClean="0"/>
              <a:t>指定されたファイルがない場合は、書き込みモードでファイルを新たに生成してオープン。ある場合は、ファイルをオープンして、既存の内容を全部消す。</a:t>
            </a:r>
            <a:endParaRPr kumimoji="1" lang="en-US" altLang="ja-JP" sz="2400" dirty="0" smtClean="0"/>
          </a:p>
          <a:p>
            <a:endParaRPr lang="en-US" altLang="ja-JP" sz="2400" dirty="0" smtClean="0"/>
          </a:p>
          <a:p>
            <a:r>
              <a:rPr lang="ja-JP" altLang="en-US" sz="2400" dirty="0" smtClean="0"/>
              <a:t>他にもいくつかモードがある。詳しくは</a:t>
            </a:r>
            <a:r>
              <a:rPr lang="en-US" altLang="ja-JP" sz="2400" dirty="0" smtClean="0"/>
              <a:t>man </a:t>
            </a:r>
            <a:r>
              <a:rPr lang="en-US" altLang="ja-JP" sz="2400" dirty="0" err="1" smtClean="0"/>
              <a:t>fopen</a:t>
            </a:r>
            <a:r>
              <a:rPr lang="ja-JP" altLang="en-US" sz="2400" dirty="0" smtClean="0"/>
              <a:t>で確認。</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ライブラリ関数</a:t>
            </a:r>
            <a:r>
              <a:rPr kumimoji="1" lang="en-US" altLang="ja-JP" dirty="0" err="1" smtClean="0"/>
              <a:t>fclose</a:t>
            </a:r>
            <a:endParaRPr kumimoji="1" lang="ja-JP" altLang="en-US" dirty="0"/>
          </a:p>
        </p:txBody>
      </p:sp>
      <p:sp>
        <p:nvSpPr>
          <p:cNvPr id="4" name="テキスト ボックス 3"/>
          <p:cNvSpPr txBox="1"/>
          <p:nvPr/>
        </p:nvSpPr>
        <p:spPr>
          <a:xfrm>
            <a:off x="1000100" y="1526433"/>
            <a:ext cx="7000924" cy="830997"/>
          </a:xfrm>
          <a:prstGeom prst="rect">
            <a:avLst/>
          </a:prstGeom>
          <a:noFill/>
        </p:spPr>
        <p:txBody>
          <a:bodyPr wrap="square" rtlCol="0">
            <a:spAutoFit/>
          </a:bodyPr>
          <a:lstStyle/>
          <a:p>
            <a:r>
              <a:rPr lang="en-US" altLang="ja-JP" sz="2400" dirty="0" err="1" smtClean="0"/>
              <a:t>f</a:t>
            </a:r>
            <a:r>
              <a:rPr lang="en-US" altLang="ja-JP" sz="2400" dirty="0" err="1" smtClean="0"/>
              <a:t>close</a:t>
            </a:r>
            <a:r>
              <a:rPr lang="ja-JP" altLang="en-US" sz="2400" dirty="0" smtClean="0"/>
              <a:t>は</a:t>
            </a:r>
            <a:r>
              <a:rPr lang="ja-JP" altLang="en-US" sz="2400" dirty="0" smtClean="0"/>
              <a:t>、</a:t>
            </a:r>
            <a:r>
              <a:rPr lang="en-US" altLang="ja-JP" sz="2400" dirty="0" smtClean="0"/>
              <a:t>FILE</a:t>
            </a:r>
            <a:r>
              <a:rPr lang="ja-JP" altLang="en-US" sz="2400" dirty="0" smtClean="0"/>
              <a:t>型へのポインタを引数として受け取り、そのファイルを閉じる。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ライブラリ関数</a:t>
            </a:r>
            <a:r>
              <a:rPr lang="en-US" altLang="ja-JP" dirty="0" err="1" smtClean="0"/>
              <a:t>fprintf</a:t>
            </a:r>
            <a:endParaRPr kumimoji="1" lang="ja-JP" altLang="en-US" dirty="0"/>
          </a:p>
        </p:txBody>
      </p:sp>
      <p:sp>
        <p:nvSpPr>
          <p:cNvPr id="4" name="テキスト ボックス 3"/>
          <p:cNvSpPr txBox="1"/>
          <p:nvPr/>
        </p:nvSpPr>
        <p:spPr>
          <a:xfrm>
            <a:off x="1071538" y="1643050"/>
            <a:ext cx="7143800" cy="1938992"/>
          </a:xfrm>
          <a:prstGeom prst="rect">
            <a:avLst/>
          </a:prstGeom>
          <a:noFill/>
        </p:spPr>
        <p:txBody>
          <a:bodyPr wrap="square" rtlCol="0">
            <a:spAutoFit/>
          </a:bodyPr>
          <a:lstStyle/>
          <a:p>
            <a:r>
              <a:rPr lang="ja-JP" altLang="en-US" sz="2400" dirty="0" smtClean="0"/>
              <a:t>第</a:t>
            </a:r>
            <a:r>
              <a:rPr lang="en-US" altLang="ja-JP" sz="2400" dirty="0" smtClean="0"/>
              <a:t>1</a:t>
            </a:r>
            <a:r>
              <a:rPr lang="ja-JP" altLang="en-US" sz="2400" dirty="0" smtClean="0"/>
              <a:t>引数に</a:t>
            </a:r>
            <a:r>
              <a:rPr lang="en-US" altLang="ja-JP" sz="2400" dirty="0" smtClean="0"/>
              <a:t>FILE</a:t>
            </a:r>
            <a:r>
              <a:rPr lang="ja-JP" altLang="en-US" sz="2400" dirty="0" smtClean="0"/>
              <a:t>型へのポインタを受け取り、そこへ書き込む。第</a:t>
            </a:r>
            <a:r>
              <a:rPr lang="en-US" altLang="ja-JP" sz="2400" dirty="0" smtClean="0"/>
              <a:t>2</a:t>
            </a:r>
            <a:r>
              <a:rPr lang="ja-JP" altLang="en-US" sz="2400" dirty="0" smtClean="0"/>
              <a:t>引数以降は</a:t>
            </a:r>
            <a:r>
              <a:rPr lang="en-US" altLang="ja-JP" sz="2400" dirty="0" err="1" smtClean="0"/>
              <a:t>printf</a:t>
            </a:r>
            <a:r>
              <a:rPr lang="ja-JP" altLang="en-US" sz="2400" dirty="0" smtClean="0"/>
              <a:t>と同じ形式である。</a:t>
            </a:r>
            <a:endParaRPr lang="en-US" altLang="ja-JP" sz="2400" dirty="0" smtClean="0"/>
          </a:p>
          <a:p>
            <a:r>
              <a:rPr lang="en-US" altLang="ja-JP" sz="2400" dirty="0" err="1" smtClean="0"/>
              <a:t>printf</a:t>
            </a:r>
            <a:r>
              <a:rPr lang="ja-JP" altLang="en-US" sz="2400" dirty="0" smtClean="0"/>
              <a:t>関数は、</a:t>
            </a:r>
            <a:r>
              <a:rPr lang="en-US" altLang="ja-JP" sz="2400" dirty="0" err="1" smtClean="0"/>
              <a:t>fprintf</a:t>
            </a:r>
            <a:r>
              <a:rPr lang="ja-JP" altLang="en-US" sz="2400" dirty="0" smtClean="0"/>
              <a:t>関数の第一引数に</a:t>
            </a:r>
            <a:r>
              <a:rPr lang="en-US" altLang="ja-JP" sz="2400" dirty="0" err="1" smtClean="0"/>
              <a:t>stdout</a:t>
            </a:r>
            <a:r>
              <a:rPr lang="ja-JP" altLang="en-US" sz="2400" dirty="0" smtClean="0"/>
              <a:t>を指定した場合と同じ意味である。（</a:t>
            </a:r>
            <a:r>
              <a:rPr lang="en-US" altLang="ja-JP" sz="2400" dirty="0" err="1" smtClean="0"/>
              <a:t>stdout</a:t>
            </a:r>
            <a:r>
              <a:rPr lang="ja-JP" altLang="en-US" sz="2400" dirty="0" smtClean="0"/>
              <a:t>は標準出力を表す</a:t>
            </a:r>
            <a:r>
              <a:rPr lang="en-US" altLang="ja-JP" sz="2400" dirty="0" smtClean="0"/>
              <a:t>FILE</a:t>
            </a:r>
            <a:r>
              <a:rPr lang="ja-JP" altLang="en-US" sz="2400" dirty="0" smtClean="0"/>
              <a:t>型へのポインタ。）</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例（打ち込んで確認）</a:t>
            </a:r>
            <a:endParaRPr kumimoji="1" lang="ja-JP" altLang="en-US" dirty="0"/>
          </a:p>
        </p:txBody>
      </p:sp>
      <p:sp>
        <p:nvSpPr>
          <p:cNvPr id="4" name="正方形/長方形 3"/>
          <p:cNvSpPr/>
          <p:nvPr/>
        </p:nvSpPr>
        <p:spPr>
          <a:xfrm>
            <a:off x="357158" y="1428736"/>
            <a:ext cx="5857916" cy="452431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FILE *</a:t>
            </a:r>
            <a:r>
              <a:rPr lang="en-US" altLang="ja-JP" sz="2400" dirty="0" err="1" smtClean="0"/>
              <a:t>fp</a:t>
            </a:r>
            <a:r>
              <a:rPr lang="en-US" altLang="ja-JP" sz="2400" dirty="0" smtClean="0"/>
              <a:t>;</a:t>
            </a:r>
          </a:p>
          <a:p>
            <a:r>
              <a:rPr lang="en-US" altLang="ja-JP" sz="2400" dirty="0" smtClean="0"/>
              <a:t>  </a:t>
            </a:r>
            <a:r>
              <a:rPr lang="en-US" altLang="ja-JP" sz="2400" dirty="0" err="1" smtClean="0"/>
              <a:t>fp</a:t>
            </a:r>
            <a:r>
              <a:rPr lang="en-US" altLang="ja-JP" sz="2400" dirty="0" smtClean="0"/>
              <a:t> = </a:t>
            </a:r>
            <a:r>
              <a:rPr lang="en-US" altLang="ja-JP" sz="2400" dirty="0" err="1" smtClean="0"/>
              <a:t>fopen</a:t>
            </a:r>
            <a:r>
              <a:rPr lang="en-US" altLang="ja-JP" sz="2400" dirty="0" smtClean="0"/>
              <a:t> ("test", "w");</a:t>
            </a:r>
          </a:p>
          <a:p>
            <a:r>
              <a:rPr lang="en-US" altLang="ja-JP" sz="2400" dirty="0" smtClean="0"/>
              <a:t>  if (</a:t>
            </a:r>
            <a:r>
              <a:rPr lang="en-US" altLang="ja-JP" sz="2400" dirty="0" err="1" smtClean="0"/>
              <a:t>fp</a:t>
            </a:r>
            <a:r>
              <a:rPr lang="en-US" altLang="ja-JP" sz="2400" dirty="0" smtClean="0"/>
              <a:t>==NULL) {</a:t>
            </a:r>
          </a:p>
          <a:p>
            <a:r>
              <a:rPr lang="en-US" altLang="ja-JP" sz="2400" dirty="0" smtClean="0"/>
              <a:t>    </a:t>
            </a:r>
            <a:r>
              <a:rPr lang="en-US" altLang="ja-JP" sz="2400" dirty="0" err="1" smtClean="0"/>
              <a:t>printf</a:t>
            </a:r>
            <a:r>
              <a:rPr lang="en-US" altLang="ja-JP" sz="2400" dirty="0" smtClean="0"/>
              <a:t> ("</a:t>
            </a:r>
            <a:r>
              <a:rPr lang="ja-JP" altLang="en-US" sz="2400" dirty="0" smtClean="0"/>
              <a:t>ファイルをオープンできません</a:t>
            </a:r>
            <a:r>
              <a:rPr lang="en-US" altLang="ja-JP" sz="2400" dirty="0" smtClean="0"/>
              <a:t>\n");</a:t>
            </a:r>
          </a:p>
          <a:p>
            <a:r>
              <a:rPr lang="en-US" altLang="ja-JP" sz="2400" dirty="0" smtClean="0"/>
              <a:t>    return 0;</a:t>
            </a:r>
          </a:p>
          <a:p>
            <a:r>
              <a:rPr lang="en-US" altLang="ja-JP" sz="2400" dirty="0" smtClean="0"/>
              <a:t>  }</a:t>
            </a:r>
          </a:p>
          <a:p>
            <a:r>
              <a:rPr lang="en-US" altLang="ja-JP" sz="2400" dirty="0" smtClean="0"/>
              <a:t>  </a:t>
            </a:r>
            <a:r>
              <a:rPr lang="en-US" altLang="ja-JP" sz="2400" dirty="0" err="1" smtClean="0"/>
              <a:t>fprintf</a:t>
            </a:r>
            <a:r>
              <a:rPr lang="en-US" altLang="ja-JP" sz="2400" dirty="0" smtClean="0"/>
              <a:t> (</a:t>
            </a:r>
            <a:r>
              <a:rPr lang="en-US" altLang="ja-JP" sz="2400" dirty="0" err="1" smtClean="0"/>
              <a:t>fp</a:t>
            </a:r>
            <a:r>
              <a:rPr lang="en-US" altLang="ja-JP" sz="2400" dirty="0" smtClean="0"/>
              <a:t>, "%d+%d=%d\n", 1, 1, 2);</a:t>
            </a:r>
          </a:p>
          <a:p>
            <a:r>
              <a:rPr lang="en-US" altLang="ja-JP" sz="2400" dirty="0" smtClean="0"/>
              <a:t>  </a:t>
            </a:r>
            <a:r>
              <a:rPr lang="en-US" altLang="ja-JP" sz="2400" dirty="0" err="1" smtClean="0"/>
              <a:t>fclose</a:t>
            </a:r>
            <a:r>
              <a:rPr lang="en-US" altLang="ja-JP" sz="2400" dirty="0" smtClean="0"/>
              <a:t> (</a:t>
            </a:r>
            <a:r>
              <a:rPr lang="en-US" altLang="ja-JP" sz="2400" dirty="0" err="1" smtClean="0"/>
              <a:t>fp</a:t>
            </a:r>
            <a:r>
              <a:rPr lang="en-US" altLang="ja-JP" sz="2400" dirty="0" smtClean="0"/>
              <a:t>);</a:t>
            </a:r>
          </a:p>
          <a:p>
            <a:r>
              <a:rPr lang="en-US" altLang="ja-JP" sz="2400" dirty="0" smtClean="0"/>
              <a:t>  return 0;</a:t>
            </a:r>
          </a:p>
          <a:p>
            <a:r>
              <a:rPr lang="en-US" altLang="ja-JP" sz="2400" dirty="0" smtClean="0"/>
              <a:t>}</a:t>
            </a:r>
          </a:p>
        </p:txBody>
      </p:sp>
      <p:sp>
        <p:nvSpPr>
          <p:cNvPr id="5" name="テキスト ボックス 4"/>
          <p:cNvSpPr txBox="1"/>
          <p:nvPr/>
        </p:nvSpPr>
        <p:spPr>
          <a:xfrm flipH="1">
            <a:off x="6357950" y="1500174"/>
            <a:ext cx="2286016" cy="4708981"/>
          </a:xfrm>
          <a:prstGeom prst="rect">
            <a:avLst/>
          </a:prstGeom>
          <a:noFill/>
        </p:spPr>
        <p:txBody>
          <a:bodyPr wrap="square" rtlCol="0">
            <a:spAutoFit/>
          </a:bodyPr>
          <a:lstStyle/>
          <a:p>
            <a:r>
              <a:rPr lang="en-US" altLang="ja-JP" sz="2000" dirty="0" smtClean="0"/>
              <a:t>te</a:t>
            </a:r>
            <a:r>
              <a:rPr kumimoji="1" lang="en-US" altLang="ja-JP" sz="2000" dirty="0" smtClean="0"/>
              <a:t>st</a:t>
            </a:r>
            <a:r>
              <a:rPr kumimoji="1" lang="ja-JP" altLang="en-US" sz="2000" dirty="0" smtClean="0"/>
              <a:t>というファイル</a:t>
            </a:r>
            <a:r>
              <a:rPr lang="ja-JP" altLang="en-US" sz="2000" dirty="0" smtClean="0"/>
              <a:t>に</a:t>
            </a:r>
            <a:r>
              <a:rPr lang="en-US" altLang="ja-JP" sz="2000" dirty="0" smtClean="0"/>
              <a:t>1+1=2</a:t>
            </a:r>
            <a:r>
              <a:rPr lang="ja-JP" altLang="en-US" sz="2000" dirty="0" smtClean="0"/>
              <a:t>と書きこむプログラム。</a:t>
            </a:r>
            <a:endParaRPr lang="en-US" altLang="ja-JP" sz="2000" dirty="0" smtClean="0"/>
          </a:p>
          <a:p>
            <a:endParaRPr lang="en-US" altLang="ja-JP" sz="2000" dirty="0" smtClean="0"/>
          </a:p>
          <a:p>
            <a:r>
              <a:rPr lang="en-US" altLang="ja-JP" sz="2000" dirty="0" smtClean="0"/>
              <a:t>t</a:t>
            </a:r>
            <a:r>
              <a:rPr kumimoji="1" lang="en-US" altLang="ja-JP" sz="2000" dirty="0" smtClean="0"/>
              <a:t>est</a:t>
            </a:r>
            <a:r>
              <a:rPr kumimoji="1" lang="ja-JP" altLang="en-US" sz="2000" dirty="0" smtClean="0"/>
              <a:t>というファイルがあったら、その内容は消されてから</a:t>
            </a:r>
            <a:r>
              <a:rPr lang="en-US" altLang="ja-JP" sz="2000" dirty="0" smtClean="0"/>
              <a:t>1+1=2</a:t>
            </a:r>
            <a:r>
              <a:rPr kumimoji="1" lang="ja-JP" altLang="en-US" sz="2000" dirty="0" smtClean="0"/>
              <a:t>と書きこまれる。</a:t>
            </a:r>
            <a:endParaRPr kumimoji="1" lang="en-US" altLang="ja-JP" sz="2000" dirty="0" smtClean="0"/>
          </a:p>
          <a:p>
            <a:endParaRPr kumimoji="1" lang="en-US" altLang="ja-JP" sz="2000" dirty="0" smtClean="0"/>
          </a:p>
          <a:p>
            <a:r>
              <a:rPr lang="en-US" altLang="ja-JP" sz="2000" dirty="0" smtClean="0"/>
              <a:t>test</a:t>
            </a:r>
            <a:r>
              <a:rPr lang="ja-JP" altLang="en-US" sz="2000" dirty="0" smtClean="0"/>
              <a:t>というファイルがなければ、新たに作成されてから</a:t>
            </a:r>
            <a:r>
              <a:rPr lang="en-US" altLang="ja-JP" sz="2000" dirty="0" smtClean="0"/>
              <a:t>1+1=2</a:t>
            </a:r>
            <a:r>
              <a:rPr lang="ja-JP" altLang="en-US" sz="2000" dirty="0" smtClean="0"/>
              <a:t>と書きこまれる。</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f</a:t>
            </a:r>
            <a:r>
              <a:rPr kumimoji="1" lang="en-US" altLang="ja-JP" dirty="0" err="1" smtClean="0"/>
              <a:t>open</a:t>
            </a:r>
            <a:r>
              <a:rPr kumimoji="1" lang="ja-JP" altLang="en-US" dirty="0" smtClean="0"/>
              <a:t>が失敗する場合</a:t>
            </a:r>
            <a:endParaRPr kumimoji="1" lang="ja-JP" altLang="en-US" dirty="0"/>
          </a:p>
        </p:txBody>
      </p:sp>
      <p:sp>
        <p:nvSpPr>
          <p:cNvPr id="5" name="正方形/長方形 4"/>
          <p:cNvSpPr/>
          <p:nvPr/>
        </p:nvSpPr>
        <p:spPr>
          <a:xfrm>
            <a:off x="539552" y="1340768"/>
            <a:ext cx="7920880" cy="5262979"/>
          </a:xfrm>
          <a:prstGeom prst="rect">
            <a:avLst/>
          </a:prstGeom>
        </p:spPr>
        <p:txBody>
          <a:bodyPr wrap="square">
            <a:spAutoFit/>
          </a:bodyPr>
          <a:lstStyle/>
          <a:p>
            <a:r>
              <a:rPr lang="en-US" altLang="ja-JP" sz="2400" dirty="0" err="1"/>
              <a:t>fopen</a:t>
            </a:r>
            <a:r>
              <a:rPr lang="en-US" altLang="ja-JP" sz="2400" dirty="0"/>
              <a:t> </a:t>
            </a:r>
            <a:r>
              <a:rPr lang="en-US" altLang="ja-JP" sz="2400" dirty="0" smtClean="0"/>
              <a:t>(“test”, “w”)</a:t>
            </a:r>
            <a:r>
              <a:rPr lang="ja-JP" altLang="en-US" sz="2400" dirty="0" smtClean="0"/>
              <a:t>が失敗するのは、</a:t>
            </a:r>
            <a:r>
              <a:rPr lang="en-US" altLang="ja-JP" sz="2400" dirty="0" smtClean="0"/>
              <a:t>test</a:t>
            </a:r>
            <a:r>
              <a:rPr lang="ja-JP" altLang="en-US" sz="2400" dirty="0" smtClean="0"/>
              <a:t>というファイルが存在し、かつ（自分に）書き込み権限がない場合。例えば、</a:t>
            </a:r>
            <a:endParaRPr lang="en-US" altLang="ja-JP" sz="2400" dirty="0" smtClean="0"/>
          </a:p>
          <a:p>
            <a:r>
              <a:rPr lang="en-US" altLang="ja-JP" sz="2400" dirty="0"/>
              <a:t>% </a:t>
            </a:r>
            <a:r>
              <a:rPr lang="en-US" altLang="ja-JP" sz="2400" dirty="0" err="1"/>
              <a:t>chmod</a:t>
            </a:r>
            <a:r>
              <a:rPr lang="en-US" altLang="ja-JP" sz="2400" dirty="0"/>
              <a:t> 444 </a:t>
            </a:r>
            <a:r>
              <a:rPr lang="en-US" altLang="ja-JP" sz="2400" dirty="0" smtClean="0"/>
              <a:t>test</a:t>
            </a:r>
          </a:p>
          <a:p>
            <a:r>
              <a:rPr lang="ja-JP" altLang="en-US" sz="2400" dirty="0" smtClean="0"/>
              <a:t>とすると、</a:t>
            </a:r>
            <a:r>
              <a:rPr lang="en-US" altLang="ja-JP" sz="2400" dirty="0" smtClean="0"/>
              <a:t>test</a:t>
            </a:r>
            <a:r>
              <a:rPr lang="ja-JP" altLang="en-US" sz="2400" dirty="0" smtClean="0"/>
              <a:t>というファイルへの書き込みができなくなる。この状況でさきほどのプログラムを実行すると</a:t>
            </a:r>
            <a:endParaRPr lang="en-US" altLang="ja-JP" sz="2400" dirty="0" smtClean="0"/>
          </a:p>
          <a:p>
            <a:r>
              <a:rPr lang="en-US" altLang="ja-JP" sz="2400" dirty="0"/>
              <a:t>% ./</a:t>
            </a:r>
            <a:r>
              <a:rPr lang="en-US" altLang="ja-JP" sz="2400" dirty="0" err="1"/>
              <a:t>a.out</a:t>
            </a:r>
            <a:r>
              <a:rPr lang="en-US" altLang="ja-JP" sz="2400" dirty="0"/>
              <a:t> </a:t>
            </a:r>
          </a:p>
          <a:p>
            <a:r>
              <a:rPr lang="ja-JP" altLang="en-US" sz="2400" dirty="0"/>
              <a:t>ファイルをオープン</a:t>
            </a:r>
            <a:r>
              <a:rPr lang="ja-JP" altLang="en-US" sz="2400" dirty="0" smtClean="0"/>
              <a:t>できません</a:t>
            </a:r>
          </a:p>
          <a:p>
            <a:r>
              <a:rPr lang="ja-JP" altLang="en-US" sz="2400" dirty="0" smtClean="0"/>
              <a:t>と出力される。もし</a:t>
            </a:r>
            <a:endParaRPr lang="en-US" altLang="ja-JP" sz="2400" dirty="0" smtClean="0"/>
          </a:p>
          <a:p>
            <a:r>
              <a:rPr lang="en-US" altLang="ja-JP" sz="2400" dirty="0"/>
              <a:t>% </a:t>
            </a:r>
            <a:r>
              <a:rPr lang="en-US" altLang="ja-JP" sz="2400" dirty="0" err="1"/>
              <a:t>chmod</a:t>
            </a:r>
            <a:r>
              <a:rPr lang="en-US" altLang="ja-JP" sz="2400" dirty="0"/>
              <a:t> 000 </a:t>
            </a:r>
            <a:r>
              <a:rPr lang="en-US" altLang="ja-JP" sz="2400" dirty="0" smtClean="0"/>
              <a:t>test</a:t>
            </a:r>
          </a:p>
          <a:p>
            <a:r>
              <a:rPr lang="ja-JP" altLang="en-US" sz="2400" dirty="0" smtClean="0"/>
              <a:t>とすると、読み込み権限もなくなる。この状況下では、</a:t>
            </a:r>
            <a:endParaRPr lang="en-US" altLang="ja-JP" sz="2400" dirty="0" smtClean="0"/>
          </a:p>
          <a:p>
            <a:r>
              <a:rPr lang="en-US" altLang="ja-JP" sz="2400" dirty="0" err="1" smtClean="0"/>
              <a:t>fopen</a:t>
            </a:r>
            <a:r>
              <a:rPr lang="en-US" altLang="ja-JP" sz="2400" dirty="0" smtClean="0"/>
              <a:t> (“test”, “r”)</a:t>
            </a:r>
            <a:r>
              <a:rPr lang="ja-JP" altLang="en-US" sz="2400" dirty="0" smtClean="0"/>
              <a:t>も失敗する。元に戻すには、</a:t>
            </a:r>
            <a:endParaRPr lang="en-US" altLang="ja-JP" sz="2400" dirty="0" smtClean="0"/>
          </a:p>
          <a:p>
            <a:r>
              <a:rPr lang="en-US" altLang="ja-JP" sz="2400" dirty="0"/>
              <a:t>% </a:t>
            </a:r>
            <a:r>
              <a:rPr lang="en-US" altLang="ja-JP" sz="2400" dirty="0" err="1"/>
              <a:t>chmod</a:t>
            </a:r>
            <a:r>
              <a:rPr lang="en-US" altLang="ja-JP" sz="2400" dirty="0"/>
              <a:t> 644 </a:t>
            </a:r>
            <a:r>
              <a:rPr lang="en-US" altLang="ja-JP" sz="2400" dirty="0" smtClean="0"/>
              <a:t>test</a:t>
            </a:r>
          </a:p>
          <a:p>
            <a:r>
              <a:rPr lang="ja-JP" altLang="en-US" sz="2400" dirty="0" smtClean="0"/>
              <a:t>のようにすればよく、（自分が）ファイルの読み書きができる状態になる。</a:t>
            </a:r>
            <a:endParaRPr lang="en-US" altLang="ja-JP" sz="2400" dirty="0"/>
          </a:p>
        </p:txBody>
      </p:sp>
    </p:spTree>
    <p:extLst>
      <p:ext uri="{BB962C8B-B14F-4D97-AF65-F5344CB8AC3E}">
        <p14:creationId xmlns:p14="http://schemas.microsoft.com/office/powerpoint/2010/main" val="3200924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ライブラリ関数</a:t>
            </a:r>
            <a:r>
              <a:rPr lang="en-US" altLang="ja-JP" dirty="0" err="1" smtClean="0"/>
              <a:t>fscanf</a:t>
            </a:r>
            <a:endParaRPr kumimoji="1" lang="ja-JP" altLang="en-US" dirty="0"/>
          </a:p>
        </p:txBody>
      </p:sp>
      <p:sp>
        <p:nvSpPr>
          <p:cNvPr id="4" name="テキスト ボックス 3"/>
          <p:cNvSpPr txBox="1"/>
          <p:nvPr/>
        </p:nvSpPr>
        <p:spPr>
          <a:xfrm>
            <a:off x="827584" y="1406381"/>
            <a:ext cx="7315746" cy="5262979"/>
          </a:xfrm>
          <a:prstGeom prst="rect">
            <a:avLst/>
          </a:prstGeom>
          <a:noFill/>
        </p:spPr>
        <p:txBody>
          <a:bodyPr wrap="square" rtlCol="0">
            <a:spAutoFit/>
          </a:bodyPr>
          <a:lstStyle/>
          <a:p>
            <a:r>
              <a:rPr lang="ja-JP" altLang="en-US" sz="2400" dirty="0" smtClean="0"/>
              <a:t>第</a:t>
            </a:r>
            <a:r>
              <a:rPr lang="en-US" altLang="ja-JP" sz="2400" dirty="0" smtClean="0"/>
              <a:t>1</a:t>
            </a:r>
            <a:r>
              <a:rPr lang="ja-JP" altLang="en-US" sz="2400" dirty="0" smtClean="0"/>
              <a:t>引数に</a:t>
            </a:r>
            <a:r>
              <a:rPr lang="en-US" altLang="ja-JP" sz="2400" dirty="0" smtClean="0"/>
              <a:t>FILE</a:t>
            </a:r>
            <a:r>
              <a:rPr lang="ja-JP" altLang="en-US" sz="2400" dirty="0" smtClean="0"/>
              <a:t>型へのポインタを受け取り、そこから読み取る。第</a:t>
            </a:r>
            <a:r>
              <a:rPr lang="en-US" altLang="ja-JP" sz="2400" dirty="0" smtClean="0"/>
              <a:t>2</a:t>
            </a:r>
            <a:r>
              <a:rPr lang="ja-JP" altLang="en-US" sz="2400" dirty="0" smtClean="0"/>
              <a:t>引数以降は</a:t>
            </a:r>
            <a:r>
              <a:rPr lang="en-US" altLang="ja-JP" sz="2400" dirty="0" err="1" smtClean="0"/>
              <a:t>scanf</a:t>
            </a:r>
            <a:r>
              <a:rPr lang="ja-JP" altLang="en-US" sz="2400" dirty="0" smtClean="0"/>
              <a:t>と同じ形式である。</a:t>
            </a:r>
            <a:endParaRPr lang="en-US" altLang="ja-JP" sz="2400" dirty="0" smtClean="0"/>
          </a:p>
          <a:p>
            <a:r>
              <a:rPr lang="en-US" altLang="ja-JP" sz="2400" dirty="0" err="1" smtClean="0"/>
              <a:t>scanf</a:t>
            </a:r>
            <a:r>
              <a:rPr lang="ja-JP" altLang="en-US" sz="2400" dirty="0" smtClean="0"/>
              <a:t>関数は、</a:t>
            </a:r>
            <a:r>
              <a:rPr lang="en-US" altLang="ja-JP" sz="2400" dirty="0" err="1" smtClean="0"/>
              <a:t>fscanf</a:t>
            </a:r>
            <a:r>
              <a:rPr lang="ja-JP" altLang="en-US" sz="2400" dirty="0" smtClean="0"/>
              <a:t>関数の第一引数に</a:t>
            </a:r>
            <a:r>
              <a:rPr lang="en-US" altLang="ja-JP" sz="2400" dirty="0" err="1" smtClean="0"/>
              <a:t>stdin</a:t>
            </a:r>
            <a:r>
              <a:rPr lang="ja-JP" altLang="en-US" sz="2400" dirty="0" smtClean="0"/>
              <a:t>を指定した場合と同じ意味である。（</a:t>
            </a:r>
            <a:r>
              <a:rPr lang="en-US" altLang="ja-JP" sz="2400" dirty="0" err="1" smtClean="0"/>
              <a:t>stdin</a:t>
            </a:r>
            <a:r>
              <a:rPr lang="ja-JP" altLang="en-US" sz="2400" dirty="0" smtClean="0"/>
              <a:t>は標準入力を表す</a:t>
            </a:r>
            <a:r>
              <a:rPr lang="en-US" altLang="ja-JP" sz="2400" dirty="0" smtClean="0"/>
              <a:t>FILE</a:t>
            </a:r>
            <a:r>
              <a:rPr lang="ja-JP" altLang="en-US" sz="2400" dirty="0" smtClean="0"/>
              <a:t>型へのポインタ。）</a:t>
            </a:r>
            <a:endParaRPr lang="en-US" altLang="ja-JP" sz="2400" dirty="0" smtClean="0"/>
          </a:p>
          <a:p>
            <a:endParaRPr lang="en-US" altLang="ja-JP" sz="2400" dirty="0" smtClean="0"/>
          </a:p>
          <a:p>
            <a:r>
              <a:rPr lang="en-US" altLang="ja-JP" sz="2400" dirty="0" smtClean="0"/>
              <a:t>[</a:t>
            </a:r>
            <a:r>
              <a:rPr lang="ja-JP" altLang="en-US" sz="2400" dirty="0" smtClean="0"/>
              <a:t>少し詳しい説明</a:t>
            </a:r>
            <a:r>
              <a:rPr lang="en-US" altLang="ja-JP" sz="2400" dirty="0" smtClean="0"/>
              <a:t>]</a:t>
            </a:r>
          </a:p>
          <a:p>
            <a:r>
              <a:rPr lang="en-US" altLang="ja-JP" sz="2400" dirty="0" err="1" smtClean="0"/>
              <a:t>fscanf</a:t>
            </a:r>
            <a:r>
              <a:rPr lang="ja-JP" altLang="en-US" sz="2400" dirty="0" smtClean="0"/>
              <a:t>は、第</a:t>
            </a:r>
            <a:r>
              <a:rPr lang="en-US" altLang="ja-JP" sz="2400" dirty="0" smtClean="0"/>
              <a:t>2</a:t>
            </a:r>
            <a:r>
              <a:rPr lang="ja-JP" altLang="en-US" sz="2400" dirty="0" smtClean="0"/>
              <a:t>引数によって指定されるフォーマットに従ってファイルから入力を読み取って変換し、第</a:t>
            </a:r>
            <a:r>
              <a:rPr lang="en-US" altLang="ja-JP" sz="2400" dirty="0" smtClean="0"/>
              <a:t>3</a:t>
            </a:r>
            <a:r>
              <a:rPr lang="ja-JP" altLang="en-US" sz="2400" dirty="0" smtClean="0"/>
              <a:t>引数以降に受け取ったポインタの指す先に（変換指定での照合が成功したら）順次代入する。変換指定と合わなかった時点で読み取りが終了する（合わなかった部分以降はストリーム上に残る。詳細は</a:t>
            </a:r>
            <a:r>
              <a:rPr lang="en-US" altLang="ja-JP" sz="2400" dirty="0" smtClean="0"/>
              <a:t>man </a:t>
            </a:r>
            <a:r>
              <a:rPr lang="en-US" altLang="ja-JP" sz="2400" dirty="0" err="1" smtClean="0"/>
              <a:t>scanf</a:t>
            </a:r>
            <a:r>
              <a:rPr lang="ja-JP" altLang="en-US" sz="2400" dirty="0" smtClean="0"/>
              <a:t>でマニュアルを参照）。行われた代入の個数が返り値として返される。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a:xfrm>
            <a:off x="457200" y="1600201"/>
            <a:ext cx="8229600" cy="3971940"/>
          </a:xfrm>
        </p:spPr>
        <p:txBody>
          <a:bodyPr>
            <a:normAutofit/>
          </a:bodyPr>
          <a:lstStyle/>
          <a:p>
            <a:r>
              <a:rPr kumimoji="1" lang="ja-JP" altLang="en-US" dirty="0" smtClean="0"/>
              <a:t>便利な構文を紹介</a:t>
            </a:r>
            <a:endParaRPr kumimoji="1" lang="en-US" altLang="ja-JP" dirty="0" smtClean="0"/>
          </a:p>
          <a:p>
            <a:pPr lvl="1"/>
            <a:r>
              <a:rPr lang="ja-JP" altLang="en-US" dirty="0" smtClean="0"/>
              <a:t>コンマ演算子</a:t>
            </a:r>
            <a:endParaRPr lang="en-US" altLang="ja-JP" dirty="0" smtClean="0"/>
          </a:p>
          <a:p>
            <a:pPr lvl="1"/>
            <a:r>
              <a:rPr lang="ja-JP" altLang="en-US" dirty="0" smtClean="0"/>
              <a:t>増分演算子</a:t>
            </a:r>
            <a:r>
              <a:rPr lang="en-US" altLang="ja-JP" dirty="0" smtClean="0"/>
              <a:t>++</a:t>
            </a:r>
            <a:r>
              <a:rPr lang="ja-JP" altLang="en-US" dirty="0" err="1" smtClean="0"/>
              <a:t>、</a:t>
            </a:r>
            <a:r>
              <a:rPr lang="ja-JP" altLang="en-US" dirty="0" smtClean="0"/>
              <a:t>減分演算子</a:t>
            </a:r>
            <a:r>
              <a:rPr lang="en-US" altLang="ja-JP" dirty="0" smtClean="0"/>
              <a:t>--</a:t>
            </a:r>
            <a:r>
              <a:rPr lang="ja-JP" altLang="en-US" dirty="0" smtClean="0"/>
              <a:t>（それぞれ前置と後置がある）</a:t>
            </a:r>
            <a:endParaRPr lang="en-US" altLang="ja-JP" dirty="0" smtClean="0"/>
          </a:p>
          <a:p>
            <a:r>
              <a:rPr lang="ja-JP" altLang="en-US" dirty="0" smtClean="0"/>
              <a:t>ファイル処理</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4032"/>
          </a:xfrm>
        </p:spPr>
        <p:txBody>
          <a:bodyPr>
            <a:normAutofit fontScale="90000"/>
          </a:bodyPr>
          <a:lstStyle/>
          <a:p>
            <a:r>
              <a:rPr kumimoji="1" lang="ja-JP" altLang="en-US" dirty="0" smtClean="0"/>
              <a:t>例（打ち込んで確認）</a:t>
            </a:r>
            <a:endParaRPr kumimoji="1" lang="ja-JP" altLang="en-US" dirty="0"/>
          </a:p>
        </p:txBody>
      </p:sp>
      <p:sp>
        <p:nvSpPr>
          <p:cNvPr id="4" name="正方形/長方形 3"/>
          <p:cNvSpPr/>
          <p:nvPr/>
        </p:nvSpPr>
        <p:spPr>
          <a:xfrm>
            <a:off x="142844" y="1214422"/>
            <a:ext cx="3429024" cy="3785652"/>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FILE * </a:t>
            </a:r>
            <a:r>
              <a:rPr lang="en-US" altLang="ja-JP" sz="2000" dirty="0" err="1" smtClean="0"/>
              <a:t>fp</a:t>
            </a:r>
            <a:r>
              <a:rPr lang="en-US" altLang="ja-JP" sz="2000" dirty="0" smtClean="0"/>
              <a:t>;</a:t>
            </a:r>
          </a:p>
          <a:p>
            <a:r>
              <a:rPr lang="en-US" altLang="ja-JP" sz="2000" dirty="0" smtClean="0"/>
              <a:t>  </a:t>
            </a:r>
            <a:r>
              <a:rPr lang="en-US" altLang="ja-JP" sz="2000" dirty="0" err="1" smtClean="0"/>
              <a:t>int</a:t>
            </a:r>
            <a:r>
              <a:rPr lang="en-US" altLang="ja-JP" sz="2000" dirty="0" smtClean="0"/>
              <a:t> num=0;</a:t>
            </a:r>
          </a:p>
          <a:p>
            <a:r>
              <a:rPr lang="en-US" altLang="ja-JP" sz="2000" dirty="0" smtClean="0"/>
              <a:t>  char name [100];</a:t>
            </a:r>
          </a:p>
          <a:p>
            <a:r>
              <a:rPr lang="en-US" altLang="ja-JP" sz="2000" dirty="0" smtClean="0"/>
              <a:t>  double height, weight;</a:t>
            </a:r>
          </a:p>
          <a:p>
            <a:r>
              <a:rPr lang="en-US" altLang="ja-JP" sz="2000" dirty="0" smtClean="0"/>
              <a:t>  double </a:t>
            </a:r>
            <a:r>
              <a:rPr lang="en-US" altLang="ja-JP" sz="2000" dirty="0" err="1" smtClean="0"/>
              <a:t>hsum</a:t>
            </a:r>
            <a:r>
              <a:rPr lang="en-US" altLang="ja-JP" sz="2000" dirty="0" smtClean="0"/>
              <a:t>=0.0, </a:t>
            </a:r>
            <a:r>
              <a:rPr lang="en-US" altLang="ja-JP" sz="2000" dirty="0" err="1" smtClean="0"/>
              <a:t>wsum</a:t>
            </a:r>
            <a:r>
              <a:rPr lang="en-US" altLang="ja-JP" sz="2000" dirty="0" smtClean="0"/>
              <a:t>=0.0;</a:t>
            </a:r>
          </a:p>
          <a:p>
            <a:r>
              <a:rPr lang="en-US" altLang="ja-JP" sz="2000" dirty="0" smtClean="0"/>
              <a:t>  </a:t>
            </a:r>
            <a:r>
              <a:rPr lang="en-US" altLang="ja-JP" sz="2000" dirty="0" err="1" smtClean="0"/>
              <a:t>fp</a:t>
            </a:r>
            <a:r>
              <a:rPr lang="en-US" altLang="ja-JP" sz="2000" dirty="0" smtClean="0"/>
              <a:t> = </a:t>
            </a:r>
            <a:r>
              <a:rPr lang="en-US" altLang="ja-JP" sz="2000" dirty="0" err="1" smtClean="0"/>
              <a:t>fopen</a:t>
            </a:r>
            <a:r>
              <a:rPr lang="en-US" altLang="ja-JP" sz="2000" dirty="0" smtClean="0"/>
              <a:t> ("data", "r");</a:t>
            </a:r>
          </a:p>
          <a:p>
            <a:r>
              <a:rPr lang="en-US" altLang="ja-JP" sz="2000" dirty="0" smtClean="0"/>
              <a:t>  if (</a:t>
            </a:r>
            <a:r>
              <a:rPr lang="en-US" altLang="ja-JP" sz="2000" dirty="0" err="1" smtClean="0"/>
              <a:t>fp</a:t>
            </a:r>
            <a:r>
              <a:rPr lang="en-US" altLang="ja-JP" sz="2000" dirty="0" smtClean="0"/>
              <a:t>==NULL) {</a:t>
            </a:r>
          </a:p>
          <a:p>
            <a:r>
              <a:rPr lang="en-US" altLang="ja-JP" sz="2000" dirty="0" smtClean="0"/>
              <a:t>    </a:t>
            </a:r>
            <a:r>
              <a:rPr lang="en-US" altLang="ja-JP" sz="2000" dirty="0" err="1" smtClean="0"/>
              <a:t>printf</a:t>
            </a:r>
            <a:r>
              <a:rPr lang="en-US" altLang="ja-JP" sz="2000" dirty="0" smtClean="0"/>
              <a:t> ("</a:t>
            </a:r>
            <a:r>
              <a:rPr lang="ja-JP" altLang="en-US" sz="2000" dirty="0" smtClean="0"/>
              <a:t>オープン失敗</a:t>
            </a:r>
            <a:r>
              <a:rPr lang="en-US" altLang="ja-JP" sz="2000" dirty="0" smtClean="0"/>
              <a:t>\n");</a:t>
            </a:r>
          </a:p>
          <a:p>
            <a:r>
              <a:rPr lang="en-US" altLang="ja-JP" sz="2000" dirty="0" smtClean="0"/>
              <a:t>    return 0;</a:t>
            </a:r>
          </a:p>
          <a:p>
            <a:r>
              <a:rPr lang="en-US" altLang="ja-JP" sz="2000" dirty="0" smtClean="0"/>
              <a:t>  }</a:t>
            </a:r>
          </a:p>
        </p:txBody>
      </p:sp>
      <p:sp>
        <p:nvSpPr>
          <p:cNvPr id="5" name="正方形/長方形 4"/>
          <p:cNvSpPr/>
          <p:nvPr/>
        </p:nvSpPr>
        <p:spPr>
          <a:xfrm>
            <a:off x="3714744" y="1214422"/>
            <a:ext cx="5214974" cy="3785652"/>
          </a:xfrm>
          <a:prstGeom prst="rect">
            <a:avLst/>
          </a:prstGeom>
          <a:ln>
            <a:solidFill>
              <a:schemeClr val="tx1"/>
            </a:solidFill>
          </a:ln>
        </p:spPr>
        <p:txBody>
          <a:bodyPr wrap="square">
            <a:spAutoFit/>
          </a:bodyPr>
          <a:lstStyle/>
          <a:p>
            <a:r>
              <a:rPr lang="en-US" altLang="ja-JP" sz="2000" dirty="0" smtClean="0"/>
              <a:t>/* </a:t>
            </a:r>
            <a:r>
              <a:rPr lang="ja-JP" altLang="en-US" sz="2000" dirty="0" smtClean="0"/>
              <a:t>続き</a:t>
            </a:r>
            <a:r>
              <a:rPr lang="en-US" altLang="ja-JP" sz="2000" dirty="0" smtClean="0"/>
              <a:t>*/</a:t>
            </a:r>
          </a:p>
          <a:p>
            <a:r>
              <a:rPr lang="en-US" altLang="ja-JP" sz="2000" dirty="0" smtClean="0"/>
              <a:t> while (</a:t>
            </a:r>
            <a:r>
              <a:rPr lang="en-US" altLang="ja-JP" sz="2000" dirty="0" err="1" smtClean="0"/>
              <a:t>fscanf</a:t>
            </a:r>
            <a:r>
              <a:rPr lang="en-US" altLang="ja-JP" sz="2000" dirty="0" smtClean="0"/>
              <a:t> (</a:t>
            </a:r>
            <a:r>
              <a:rPr lang="en-US" altLang="ja-JP" sz="2000" dirty="0" err="1" smtClean="0"/>
              <a:t>fp</a:t>
            </a:r>
            <a:r>
              <a:rPr lang="en-US" altLang="ja-JP" sz="2000" dirty="0" smtClean="0"/>
              <a:t>, "%</a:t>
            </a:r>
            <a:r>
              <a:rPr lang="en-US" altLang="ja-JP" sz="2000" dirty="0" err="1" smtClean="0"/>
              <a:t>s%lf%lf</a:t>
            </a:r>
            <a:r>
              <a:rPr lang="en-US" altLang="ja-JP" sz="2000" dirty="0" smtClean="0"/>
              <a:t>", name,</a:t>
            </a:r>
          </a:p>
          <a:p>
            <a:r>
              <a:rPr lang="en-US" altLang="ja-JP" sz="2000" dirty="0" smtClean="0"/>
              <a:t>                 &amp;height, &amp;weight) == 3) {</a:t>
            </a:r>
          </a:p>
          <a:p>
            <a:r>
              <a:rPr lang="en-US" altLang="ja-JP" sz="2000" dirty="0" smtClean="0"/>
              <a:t>    num++;</a:t>
            </a:r>
          </a:p>
          <a:p>
            <a:r>
              <a:rPr lang="en-US" altLang="ja-JP" sz="2000" dirty="0" smtClean="0"/>
              <a:t>    </a:t>
            </a:r>
            <a:r>
              <a:rPr lang="en-US" altLang="ja-JP" sz="2000" dirty="0" err="1" smtClean="0"/>
              <a:t>hsum</a:t>
            </a:r>
            <a:r>
              <a:rPr lang="en-US" altLang="ja-JP" sz="2000" dirty="0" smtClean="0"/>
              <a:t> = </a:t>
            </a:r>
            <a:r>
              <a:rPr lang="en-US" altLang="ja-JP" sz="2000" dirty="0" err="1" smtClean="0"/>
              <a:t>hsum</a:t>
            </a:r>
            <a:r>
              <a:rPr lang="en-US" altLang="ja-JP" sz="2000" dirty="0" smtClean="0"/>
              <a:t> + height;</a:t>
            </a:r>
          </a:p>
          <a:p>
            <a:r>
              <a:rPr lang="en-US" altLang="ja-JP" sz="2000" dirty="0" smtClean="0"/>
              <a:t>    </a:t>
            </a:r>
            <a:r>
              <a:rPr lang="en-US" altLang="ja-JP" sz="2000" dirty="0" err="1" smtClean="0"/>
              <a:t>wsum</a:t>
            </a:r>
            <a:r>
              <a:rPr lang="en-US" altLang="ja-JP" sz="2000" dirty="0" smtClean="0"/>
              <a:t> = </a:t>
            </a:r>
            <a:r>
              <a:rPr lang="en-US" altLang="ja-JP" sz="2000" dirty="0" err="1" smtClean="0"/>
              <a:t>wsum</a:t>
            </a:r>
            <a:r>
              <a:rPr lang="en-US" altLang="ja-JP" sz="2000" dirty="0" smtClean="0"/>
              <a:t> + weight;</a:t>
            </a:r>
          </a:p>
          <a:p>
            <a:r>
              <a:rPr lang="en-US" altLang="ja-JP" sz="2000" dirty="0" smtClean="0"/>
              <a:t>  }</a:t>
            </a:r>
          </a:p>
          <a:p>
            <a:r>
              <a:rPr lang="en-US" altLang="ja-JP" sz="2000" dirty="0" smtClean="0"/>
              <a:t>  </a:t>
            </a:r>
            <a:r>
              <a:rPr lang="en-US" altLang="ja-JP" sz="2000" dirty="0" err="1" smtClean="0"/>
              <a:t>printf</a:t>
            </a:r>
            <a:r>
              <a:rPr lang="en-US" altLang="ja-JP" sz="2000" dirty="0" smtClean="0"/>
              <a:t> ("</a:t>
            </a:r>
            <a:r>
              <a:rPr lang="ja-JP" altLang="en-US" sz="2000" dirty="0" smtClean="0"/>
              <a:t>平均身長</a:t>
            </a:r>
            <a:r>
              <a:rPr lang="en-US" altLang="ja-JP" sz="2000" dirty="0" smtClean="0"/>
              <a:t>: %5.1fcm\n", </a:t>
            </a:r>
            <a:r>
              <a:rPr lang="en-US" altLang="ja-JP" sz="2000" dirty="0" err="1" smtClean="0"/>
              <a:t>hsum</a:t>
            </a:r>
            <a:r>
              <a:rPr lang="en-US" altLang="ja-JP" sz="2000" dirty="0" smtClean="0"/>
              <a:t> / num);</a:t>
            </a:r>
          </a:p>
          <a:p>
            <a:r>
              <a:rPr lang="en-US" altLang="ja-JP" sz="2000" dirty="0" smtClean="0"/>
              <a:t>  </a:t>
            </a:r>
            <a:r>
              <a:rPr lang="en-US" altLang="ja-JP" sz="2000" dirty="0" err="1" smtClean="0"/>
              <a:t>printf</a:t>
            </a:r>
            <a:r>
              <a:rPr lang="en-US" altLang="ja-JP" sz="2000" dirty="0" smtClean="0"/>
              <a:t> ("</a:t>
            </a:r>
            <a:r>
              <a:rPr lang="ja-JP" altLang="en-US" sz="2000" dirty="0" smtClean="0"/>
              <a:t>平均体重</a:t>
            </a:r>
            <a:r>
              <a:rPr lang="en-US" altLang="ja-JP" sz="2000" dirty="0" smtClean="0"/>
              <a:t>: %5.1fkg\n", </a:t>
            </a:r>
            <a:r>
              <a:rPr lang="en-US" altLang="ja-JP" sz="2000" dirty="0" err="1" smtClean="0"/>
              <a:t>wsum</a:t>
            </a:r>
            <a:r>
              <a:rPr lang="en-US" altLang="ja-JP" sz="2000" dirty="0" smtClean="0"/>
              <a:t> / num);</a:t>
            </a:r>
          </a:p>
          <a:p>
            <a:r>
              <a:rPr lang="en-US" altLang="ja-JP" sz="2000" dirty="0" smtClean="0"/>
              <a:t>  </a:t>
            </a:r>
            <a:r>
              <a:rPr lang="en-US" altLang="ja-JP" sz="2000" dirty="0" err="1" smtClean="0"/>
              <a:t>fclose</a:t>
            </a:r>
            <a:r>
              <a:rPr lang="en-US" altLang="ja-JP" sz="2000" dirty="0" smtClean="0"/>
              <a:t> (</a:t>
            </a:r>
            <a:r>
              <a:rPr lang="en-US" altLang="ja-JP" sz="2000" dirty="0" err="1" smtClean="0"/>
              <a:t>fp</a:t>
            </a:r>
            <a:r>
              <a:rPr lang="en-US" altLang="ja-JP" sz="2000" dirty="0" smtClean="0"/>
              <a:t>);</a:t>
            </a:r>
          </a:p>
          <a:p>
            <a:r>
              <a:rPr lang="en-US" altLang="ja-JP" sz="2000" dirty="0" smtClean="0"/>
              <a:t>  return 0;</a:t>
            </a:r>
          </a:p>
          <a:p>
            <a:r>
              <a:rPr lang="en-US" altLang="ja-JP" sz="2000" dirty="0" smtClean="0"/>
              <a:t>}</a:t>
            </a:r>
            <a:endParaRPr lang="ja-JP" altLang="en-US" sz="2000" dirty="0"/>
          </a:p>
        </p:txBody>
      </p:sp>
      <p:sp>
        <p:nvSpPr>
          <p:cNvPr id="6" name="正方形/長方形 5"/>
          <p:cNvSpPr/>
          <p:nvPr/>
        </p:nvSpPr>
        <p:spPr>
          <a:xfrm>
            <a:off x="285720" y="5143512"/>
            <a:ext cx="3214710" cy="1569660"/>
          </a:xfrm>
          <a:prstGeom prst="rect">
            <a:avLst/>
          </a:prstGeom>
          <a:ln>
            <a:solidFill>
              <a:schemeClr val="tx1"/>
            </a:solidFill>
          </a:ln>
        </p:spPr>
        <p:txBody>
          <a:bodyPr wrap="square">
            <a:spAutoFit/>
          </a:bodyPr>
          <a:lstStyle/>
          <a:p>
            <a:r>
              <a:rPr lang="en-US" altLang="ja-JP" sz="2400" dirty="0" smtClean="0">
                <a:latin typeface="ＭＳ ゴシック" pitchFamily="49" charset="-128"/>
                <a:ea typeface="ＭＳ ゴシック" pitchFamily="49" charset="-128"/>
              </a:rPr>
              <a:t>Taro   160.0 59.3</a:t>
            </a:r>
          </a:p>
          <a:p>
            <a:r>
              <a:rPr lang="en-US" altLang="ja-JP" sz="2400" dirty="0" err="1" smtClean="0">
                <a:latin typeface="ＭＳ ゴシック" pitchFamily="49" charset="-128"/>
                <a:ea typeface="ＭＳ ゴシック" pitchFamily="49" charset="-128"/>
              </a:rPr>
              <a:t>Jiro</a:t>
            </a:r>
            <a:r>
              <a:rPr lang="en-US" altLang="ja-JP" sz="2400" dirty="0" smtClean="0">
                <a:latin typeface="ＭＳ ゴシック" pitchFamily="49" charset="-128"/>
                <a:ea typeface="ＭＳ ゴシック" pitchFamily="49" charset="-128"/>
              </a:rPr>
              <a:t>   162.0 51.6</a:t>
            </a:r>
          </a:p>
          <a:p>
            <a:r>
              <a:rPr lang="en-US" altLang="ja-JP" sz="2400" dirty="0" err="1" smtClean="0">
                <a:latin typeface="ＭＳ ゴシック" pitchFamily="49" charset="-128"/>
                <a:ea typeface="ＭＳ ゴシック" pitchFamily="49" charset="-128"/>
              </a:rPr>
              <a:t>Saburo</a:t>
            </a:r>
            <a:r>
              <a:rPr lang="en-US" altLang="ja-JP" sz="2400" dirty="0" smtClean="0">
                <a:latin typeface="ＭＳ ゴシック" pitchFamily="49" charset="-128"/>
                <a:ea typeface="ＭＳ ゴシック" pitchFamily="49" charset="-128"/>
              </a:rPr>
              <a:t> 182.0 76.5</a:t>
            </a:r>
          </a:p>
          <a:p>
            <a:r>
              <a:rPr lang="en-US" altLang="ja-JP" sz="2400" dirty="0" err="1" smtClean="0">
                <a:latin typeface="ＭＳ ゴシック" pitchFamily="49" charset="-128"/>
                <a:ea typeface="ＭＳ ゴシック" pitchFamily="49" charset="-128"/>
              </a:rPr>
              <a:t>Shiro</a:t>
            </a:r>
            <a:r>
              <a:rPr lang="en-US" altLang="ja-JP" sz="2400" dirty="0" smtClean="0">
                <a:latin typeface="ＭＳ ゴシック" pitchFamily="49" charset="-128"/>
                <a:ea typeface="ＭＳ ゴシック" pitchFamily="49" charset="-128"/>
              </a:rPr>
              <a:t>  170.0 60.7</a:t>
            </a:r>
          </a:p>
        </p:txBody>
      </p:sp>
      <p:sp>
        <p:nvSpPr>
          <p:cNvPr id="7" name="テキスト ボックス 6"/>
          <p:cNvSpPr txBox="1"/>
          <p:nvPr/>
        </p:nvSpPr>
        <p:spPr>
          <a:xfrm>
            <a:off x="3786182" y="5143512"/>
            <a:ext cx="4786346" cy="1569660"/>
          </a:xfrm>
          <a:prstGeom prst="rect">
            <a:avLst/>
          </a:prstGeom>
          <a:noFill/>
        </p:spPr>
        <p:txBody>
          <a:bodyPr wrap="square" rtlCol="0">
            <a:spAutoFit/>
          </a:bodyPr>
          <a:lstStyle/>
          <a:p>
            <a:r>
              <a:rPr lang="ja-JP" altLang="en-US" sz="2400" dirty="0" smtClean="0"/>
              <a:t>左のような内容のファイルを</a:t>
            </a:r>
            <a:r>
              <a:rPr lang="en-US" altLang="ja-JP" sz="2400" dirty="0" smtClean="0"/>
              <a:t>data</a:t>
            </a:r>
            <a:r>
              <a:rPr lang="ja-JP" altLang="en-US" sz="2400" dirty="0" smtClean="0"/>
              <a:t>という名前で作成し、上記プログラムを実行すると、平均身長、平均体重が表示される。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基本課題１</a:t>
            </a:r>
            <a:endParaRPr kumimoji="1" lang="ja-JP" altLang="en-US" dirty="0"/>
          </a:p>
        </p:txBody>
      </p:sp>
      <p:sp>
        <p:nvSpPr>
          <p:cNvPr id="3" name="テキスト ボックス 2"/>
          <p:cNvSpPr txBox="1"/>
          <p:nvPr/>
        </p:nvSpPr>
        <p:spPr>
          <a:xfrm>
            <a:off x="857224" y="1556792"/>
            <a:ext cx="7143800" cy="1938992"/>
          </a:xfrm>
          <a:prstGeom prst="rect">
            <a:avLst/>
          </a:prstGeom>
          <a:noFill/>
        </p:spPr>
        <p:txBody>
          <a:bodyPr wrap="square" rtlCol="0">
            <a:spAutoFit/>
          </a:bodyPr>
          <a:lstStyle/>
          <a:p>
            <a:r>
              <a:rPr kumimoji="1" lang="ja-JP" altLang="en-US" sz="2400" dirty="0" smtClean="0"/>
              <a:t>さきほどのプログラムは、身長、体重データをファイルから読み取って平均値を表示するプログラムであった。</a:t>
            </a:r>
            <a:endParaRPr kumimoji="1" lang="en-US" altLang="ja-JP" sz="2400" dirty="0" smtClean="0"/>
          </a:p>
          <a:p>
            <a:r>
              <a:rPr kumimoji="1" lang="ja-JP" altLang="en-US" sz="2400" dirty="0" smtClean="0"/>
              <a:t>同じ形式のファイルからデータを読み取り、身長、体重の最大値を表示するプログラムを作成せよ。</a:t>
            </a:r>
            <a:endParaRPr kumimoji="1" lang="en-US" altLang="ja-JP" sz="2400" dirty="0" smtClean="0"/>
          </a:p>
          <a:p>
            <a:endParaRPr lang="en-US" altLang="ja-JP" sz="2400" dirty="0" smtClean="0"/>
          </a:p>
        </p:txBody>
      </p:sp>
      <p:sp>
        <p:nvSpPr>
          <p:cNvPr id="4" name="正方形/長方形 3"/>
          <p:cNvSpPr/>
          <p:nvPr/>
        </p:nvSpPr>
        <p:spPr>
          <a:xfrm>
            <a:off x="1187624" y="4581128"/>
            <a:ext cx="4572000" cy="1200329"/>
          </a:xfrm>
          <a:prstGeom prst="rect">
            <a:avLst/>
          </a:prstGeom>
          <a:ln>
            <a:solidFill>
              <a:schemeClr val="tx1"/>
            </a:solidFill>
          </a:ln>
        </p:spPr>
        <p:txBody>
          <a:bodyPr>
            <a:spAutoFit/>
          </a:bodyPr>
          <a:lstStyle/>
          <a:p>
            <a:r>
              <a:rPr lang="en-US" altLang="ja-JP" sz="2400" dirty="0" smtClean="0"/>
              <a:t>[</a:t>
            </a:r>
            <a:r>
              <a:rPr lang="ja-JP" altLang="en-US" sz="2400" dirty="0" smtClean="0"/>
              <a:t>さきほどのデータでの実行例</a:t>
            </a:r>
            <a:r>
              <a:rPr lang="en-US" altLang="ja-JP" sz="2400" dirty="0" smtClean="0"/>
              <a:t>]</a:t>
            </a:r>
          </a:p>
          <a:p>
            <a:r>
              <a:rPr lang="ja-JP" altLang="en-US" sz="2400" dirty="0" smtClean="0"/>
              <a:t>身長の最大値</a:t>
            </a:r>
            <a:r>
              <a:rPr lang="en-US" altLang="ja-JP" sz="2400" dirty="0" smtClean="0"/>
              <a:t>: 182.0cm</a:t>
            </a:r>
          </a:p>
          <a:p>
            <a:r>
              <a:rPr lang="ja-JP" altLang="en-US" sz="2400" dirty="0" smtClean="0"/>
              <a:t>体重の最大値</a:t>
            </a:r>
            <a:r>
              <a:rPr lang="en-US" altLang="ja-JP" sz="2400" dirty="0" smtClean="0"/>
              <a:t>: 76.5kg</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基本課題２</a:t>
            </a:r>
            <a:endParaRPr kumimoji="1" lang="ja-JP" altLang="en-US" dirty="0"/>
          </a:p>
        </p:txBody>
      </p:sp>
      <p:sp>
        <p:nvSpPr>
          <p:cNvPr id="5" name="テキスト ボックス 4"/>
          <p:cNvSpPr txBox="1"/>
          <p:nvPr/>
        </p:nvSpPr>
        <p:spPr>
          <a:xfrm>
            <a:off x="971600" y="1412776"/>
            <a:ext cx="7272808" cy="830997"/>
          </a:xfrm>
          <a:prstGeom prst="rect">
            <a:avLst/>
          </a:prstGeom>
          <a:noFill/>
        </p:spPr>
        <p:txBody>
          <a:bodyPr wrap="square" rtlCol="0">
            <a:spAutoFit/>
          </a:bodyPr>
          <a:lstStyle/>
          <a:p>
            <a:r>
              <a:rPr lang="ja-JP" altLang="en-US" sz="2400" dirty="0" smtClean="0"/>
              <a:t>キーボードからファイル名</a:t>
            </a:r>
            <a:r>
              <a:rPr lang="en-US" altLang="ja-JP" sz="2400" i="1" dirty="0" smtClean="0"/>
              <a:t>f</a:t>
            </a:r>
            <a:r>
              <a:rPr lang="ja-JP" altLang="en-US" sz="2400" dirty="0" smtClean="0"/>
              <a:t>および文字列</a:t>
            </a:r>
            <a:r>
              <a:rPr lang="en-US" altLang="ja-JP" sz="2400" i="1" dirty="0" smtClean="0"/>
              <a:t>s</a:t>
            </a:r>
            <a:r>
              <a:rPr lang="ja-JP" altLang="en-US" sz="2400" dirty="0" smtClean="0"/>
              <a:t>を読み取り、文字列</a:t>
            </a:r>
            <a:r>
              <a:rPr lang="en-US" altLang="ja-JP" sz="2400" i="1" dirty="0" smtClean="0"/>
              <a:t>s</a:t>
            </a:r>
            <a:r>
              <a:rPr lang="ja-JP" altLang="en-US" sz="2400" dirty="0" smtClean="0"/>
              <a:t>をファイル</a:t>
            </a:r>
            <a:r>
              <a:rPr lang="en-US" altLang="ja-JP" sz="2400" i="1" dirty="0" smtClean="0"/>
              <a:t>f</a:t>
            </a:r>
            <a:r>
              <a:rPr lang="ja-JP" altLang="en-US" sz="2400" dirty="0" smtClean="0"/>
              <a:t>に書きこむプログラムを書け。</a:t>
            </a:r>
            <a:endParaRPr lang="en-US" altLang="ja-JP" sz="2400" dirty="0" smtClean="0"/>
          </a:p>
        </p:txBody>
      </p:sp>
      <p:sp>
        <p:nvSpPr>
          <p:cNvPr id="6" name="正方形/長方形 5"/>
          <p:cNvSpPr/>
          <p:nvPr/>
        </p:nvSpPr>
        <p:spPr>
          <a:xfrm>
            <a:off x="1187624" y="3068960"/>
            <a:ext cx="6336704" cy="2677656"/>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ja-JP" altLang="en-US" sz="2400" dirty="0" smtClean="0"/>
              <a:t>文字列をファイルに書き込みます</a:t>
            </a:r>
          </a:p>
          <a:p>
            <a:r>
              <a:rPr lang="ja-JP" altLang="en-US" sz="2400" dirty="0" smtClean="0"/>
              <a:t>ファイル名を入力してください</a:t>
            </a:r>
            <a:r>
              <a:rPr lang="en-US" altLang="ja-JP" sz="2400" dirty="0" smtClean="0"/>
              <a:t>: </a:t>
            </a:r>
            <a:r>
              <a:rPr lang="en-US" altLang="ja-JP" sz="2400" dirty="0" err="1" smtClean="0">
                <a:solidFill>
                  <a:srgbClr val="FF0000"/>
                </a:solidFill>
              </a:rPr>
              <a:t>fff</a:t>
            </a:r>
            <a:endParaRPr lang="en-US" altLang="ja-JP" sz="2400" dirty="0" smtClean="0">
              <a:solidFill>
                <a:srgbClr val="FF0000"/>
              </a:solidFill>
            </a:endParaRPr>
          </a:p>
          <a:p>
            <a:r>
              <a:rPr lang="ja-JP" altLang="en-US" sz="2400" dirty="0" smtClean="0"/>
              <a:t>文字列を入力してください</a:t>
            </a:r>
            <a:r>
              <a:rPr lang="en-US" altLang="ja-JP" sz="2400" dirty="0" smtClean="0"/>
              <a:t>: </a:t>
            </a:r>
            <a:r>
              <a:rPr lang="en-US" altLang="ja-JP" sz="2400" dirty="0" err="1" smtClean="0">
                <a:solidFill>
                  <a:srgbClr val="FF0000"/>
                </a:solidFill>
              </a:rPr>
              <a:t>abcde</a:t>
            </a:r>
            <a:endParaRPr lang="en-US" altLang="ja-JP" sz="2400" dirty="0" smtClean="0">
              <a:solidFill>
                <a:srgbClr val="FF0000"/>
              </a:solidFill>
            </a:endParaRPr>
          </a:p>
          <a:p>
            <a:r>
              <a:rPr lang="en-US" altLang="ja-JP" sz="2400" dirty="0" smtClean="0"/>
              <a:t>$ cat </a:t>
            </a:r>
            <a:r>
              <a:rPr lang="en-US" altLang="ja-JP" sz="2400" dirty="0" err="1" smtClean="0"/>
              <a:t>fff</a:t>
            </a:r>
            <a:endParaRPr lang="en-US" altLang="ja-JP" sz="2400" dirty="0" smtClean="0"/>
          </a:p>
          <a:p>
            <a:r>
              <a:rPr lang="en-US" altLang="ja-JP" sz="2400" dirty="0" err="1" smtClean="0"/>
              <a:t>abcde</a:t>
            </a:r>
            <a:endParaRPr lang="en-US" altLang="ja-JP" sz="24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発展課題１</a:t>
            </a:r>
            <a:endParaRPr kumimoji="1" lang="ja-JP" altLang="en-US" dirty="0"/>
          </a:p>
        </p:txBody>
      </p:sp>
      <p:sp>
        <p:nvSpPr>
          <p:cNvPr id="3" name="テキスト ボックス 2"/>
          <p:cNvSpPr txBox="1"/>
          <p:nvPr/>
        </p:nvSpPr>
        <p:spPr>
          <a:xfrm>
            <a:off x="755576" y="1196752"/>
            <a:ext cx="7316886" cy="1569660"/>
          </a:xfrm>
          <a:prstGeom prst="rect">
            <a:avLst/>
          </a:prstGeom>
          <a:noFill/>
        </p:spPr>
        <p:txBody>
          <a:bodyPr wrap="square" rtlCol="0">
            <a:spAutoFit/>
          </a:bodyPr>
          <a:lstStyle/>
          <a:p>
            <a:r>
              <a:rPr kumimoji="1" lang="ja-JP" altLang="en-US" sz="2400" dirty="0" smtClean="0"/>
              <a:t>掛け算の九九の表をファイルに書き込むプログラムを作成せよ</a:t>
            </a:r>
            <a:r>
              <a:rPr lang="ja-JP" altLang="en-US" sz="2400" dirty="0" smtClean="0"/>
              <a:t>。ファイル名は自由とする。形式は以下のようにせよ。（空白の個数を調整し、表示位置がそろうようにせよ。例えば、</a:t>
            </a:r>
            <a:r>
              <a:rPr lang="en-US" altLang="ja-JP" sz="2400" dirty="0" err="1" smtClean="0"/>
              <a:t>printf</a:t>
            </a:r>
            <a:r>
              <a:rPr lang="ja-JP" altLang="en-US" sz="2400" dirty="0" smtClean="0"/>
              <a:t>の変換指定で</a:t>
            </a:r>
            <a:r>
              <a:rPr lang="en-US" altLang="ja-JP" sz="2400" dirty="0" smtClean="0"/>
              <a:t>%3d</a:t>
            </a:r>
            <a:r>
              <a:rPr lang="ja-JP" altLang="en-US" sz="2400" dirty="0" smtClean="0"/>
              <a:t>を用いればよい。）</a:t>
            </a:r>
            <a:endParaRPr lang="en-US" altLang="ja-JP" sz="2400" dirty="0" smtClean="0"/>
          </a:p>
        </p:txBody>
      </p:sp>
      <p:sp>
        <p:nvSpPr>
          <p:cNvPr id="4" name="正方形/長方形 3"/>
          <p:cNvSpPr/>
          <p:nvPr/>
        </p:nvSpPr>
        <p:spPr>
          <a:xfrm>
            <a:off x="1331640" y="2965008"/>
            <a:ext cx="4286280" cy="3416320"/>
          </a:xfrm>
          <a:prstGeom prst="rect">
            <a:avLst/>
          </a:prstGeom>
          <a:ln>
            <a:solidFill>
              <a:schemeClr val="tx1"/>
            </a:solidFill>
          </a:ln>
        </p:spPr>
        <p:txBody>
          <a:bodyPr wrap="square">
            <a:spAutoFit/>
          </a:bodyPr>
          <a:lstStyle/>
          <a:p>
            <a:r>
              <a:rPr lang="ja-JP" altLang="en-US" sz="2400" dirty="0" smtClean="0">
                <a:latin typeface="ＭＳ ゴシック" pitchFamily="49" charset="-128"/>
                <a:ea typeface="ＭＳ ゴシック" pitchFamily="49" charset="-128"/>
              </a:rPr>
              <a:t> </a:t>
            </a:r>
            <a:r>
              <a:rPr lang="en-US" altLang="ja-JP" sz="2400" dirty="0" smtClean="0">
                <a:latin typeface="ＭＳ ゴシック" pitchFamily="49" charset="-128"/>
                <a:ea typeface="ＭＳ ゴシック" pitchFamily="49" charset="-128"/>
              </a:rPr>
              <a:t>1  2  3  4  5  6  7  8  9</a:t>
            </a:r>
          </a:p>
          <a:p>
            <a:r>
              <a:rPr lang="en-US" altLang="ja-JP" sz="2400" dirty="0" smtClean="0">
                <a:latin typeface="ＭＳ ゴシック" pitchFamily="49" charset="-128"/>
                <a:ea typeface="ＭＳ ゴシック" pitchFamily="49" charset="-128"/>
              </a:rPr>
              <a:t> 2  4  6  8 10 12 14 16 18</a:t>
            </a:r>
          </a:p>
          <a:p>
            <a:r>
              <a:rPr lang="en-US" altLang="ja-JP" sz="2400" dirty="0" smtClean="0">
                <a:latin typeface="ＭＳ ゴシック" pitchFamily="49" charset="-128"/>
                <a:ea typeface="ＭＳ ゴシック" pitchFamily="49" charset="-128"/>
              </a:rPr>
              <a:t> 3  6  9 12 15 18 21 24 27</a:t>
            </a:r>
          </a:p>
          <a:p>
            <a:r>
              <a:rPr lang="en-US" altLang="ja-JP" sz="2400" dirty="0" smtClean="0">
                <a:latin typeface="ＭＳ ゴシック" pitchFamily="49" charset="-128"/>
                <a:ea typeface="ＭＳ ゴシック" pitchFamily="49" charset="-128"/>
              </a:rPr>
              <a:t> 4  8 12 16 20 24 28 32 36</a:t>
            </a:r>
          </a:p>
          <a:p>
            <a:r>
              <a:rPr lang="en-US" altLang="ja-JP" sz="2400" dirty="0" smtClean="0">
                <a:latin typeface="ＭＳ ゴシック" pitchFamily="49" charset="-128"/>
                <a:ea typeface="ＭＳ ゴシック" pitchFamily="49" charset="-128"/>
              </a:rPr>
              <a:t> 5 10 15 20 25 30 35 40 45</a:t>
            </a:r>
          </a:p>
          <a:p>
            <a:r>
              <a:rPr lang="en-US" altLang="ja-JP" sz="2400" dirty="0" smtClean="0">
                <a:latin typeface="ＭＳ ゴシック" pitchFamily="49" charset="-128"/>
                <a:ea typeface="ＭＳ ゴシック" pitchFamily="49" charset="-128"/>
              </a:rPr>
              <a:t> 6 12 18 24 30 36 42 48 54</a:t>
            </a:r>
          </a:p>
          <a:p>
            <a:r>
              <a:rPr lang="en-US" altLang="ja-JP" sz="2400" dirty="0" smtClean="0">
                <a:latin typeface="ＭＳ ゴシック" pitchFamily="49" charset="-128"/>
                <a:ea typeface="ＭＳ ゴシック" pitchFamily="49" charset="-128"/>
              </a:rPr>
              <a:t> 7 14 21 28 35 42 49 56 63</a:t>
            </a:r>
          </a:p>
          <a:p>
            <a:r>
              <a:rPr lang="en-US" altLang="ja-JP" sz="2400" dirty="0" smtClean="0">
                <a:latin typeface="ＭＳ ゴシック" pitchFamily="49" charset="-128"/>
                <a:ea typeface="ＭＳ ゴシック" pitchFamily="49" charset="-128"/>
              </a:rPr>
              <a:t> 8 16 24 32 40 48 56 64 72</a:t>
            </a:r>
          </a:p>
          <a:p>
            <a:r>
              <a:rPr lang="en-US" altLang="ja-JP" sz="2400" dirty="0" smtClean="0">
                <a:latin typeface="ＭＳ ゴシック" pitchFamily="49" charset="-128"/>
                <a:ea typeface="ＭＳ ゴシック" pitchFamily="49" charset="-128"/>
              </a:rPr>
              <a:t> 9 18 27 36 45 54 63 72 81</a:t>
            </a:r>
            <a:endParaRPr lang="en-US" altLang="ja-JP" sz="2400" dirty="0">
              <a:latin typeface="ＭＳ ゴシック" pitchFamily="49" charset="-128"/>
              <a:ea typeface="ＭＳ ゴシック" pitchFamily="49" charset="-128"/>
            </a:endParaRPr>
          </a:p>
        </p:txBody>
      </p:sp>
      <p:sp>
        <p:nvSpPr>
          <p:cNvPr id="5" name="テキスト ボックス 4"/>
          <p:cNvSpPr txBox="1"/>
          <p:nvPr/>
        </p:nvSpPr>
        <p:spPr>
          <a:xfrm>
            <a:off x="5868144" y="3429000"/>
            <a:ext cx="2865523" cy="1323439"/>
          </a:xfrm>
          <a:prstGeom prst="rect">
            <a:avLst/>
          </a:prstGeom>
          <a:noFill/>
        </p:spPr>
        <p:txBody>
          <a:bodyPr wrap="square" rtlCol="0">
            <a:spAutoFit/>
          </a:bodyPr>
          <a:lstStyle/>
          <a:p>
            <a:r>
              <a:rPr lang="ja-JP" altLang="en-US" sz="2000" dirty="0" smtClean="0"/>
              <a:t>（注意）九九のかけ算をプログラム中で</a:t>
            </a:r>
            <a:r>
              <a:rPr kumimoji="1" lang="ja-JP" altLang="en-US" sz="2000" dirty="0" smtClean="0"/>
              <a:t>行ってください。二重ループで書いてください。</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発展課題２</a:t>
            </a:r>
            <a:endParaRPr kumimoji="1" lang="ja-JP" altLang="en-US" dirty="0"/>
          </a:p>
        </p:txBody>
      </p:sp>
      <p:sp>
        <p:nvSpPr>
          <p:cNvPr id="4" name="テキスト ボックス 3"/>
          <p:cNvSpPr txBox="1"/>
          <p:nvPr/>
        </p:nvSpPr>
        <p:spPr>
          <a:xfrm>
            <a:off x="785786" y="1500174"/>
            <a:ext cx="7358114" cy="1938992"/>
          </a:xfrm>
          <a:prstGeom prst="rect">
            <a:avLst/>
          </a:prstGeom>
          <a:noFill/>
        </p:spPr>
        <p:txBody>
          <a:bodyPr wrap="square" rtlCol="0">
            <a:spAutoFit/>
          </a:bodyPr>
          <a:lstStyle/>
          <a:p>
            <a:r>
              <a:rPr lang="ja-JP" altLang="en-US" sz="2400" dirty="0" smtClean="0"/>
              <a:t>基本課題１と同じ形式</a:t>
            </a:r>
            <a:r>
              <a:rPr kumimoji="1" lang="ja-JP" altLang="en-US" sz="2400" dirty="0" smtClean="0"/>
              <a:t>のファイル（名前、身長、体重のデータ）を読み込み、さらにキーボードから名前を入力させ、その名前の人のデータを以下の実行例のように画面に表示するプログラムを書け</a:t>
            </a:r>
            <a:r>
              <a:rPr lang="ja-JP" altLang="en-US" sz="2400" dirty="0" smtClean="0"/>
              <a:t>。名前の入力とファイルの読み込みの順番はどちらが先でもよい。</a:t>
            </a:r>
            <a:endParaRPr kumimoji="1" lang="en-US" altLang="ja-JP" sz="2400" dirty="0" smtClean="0"/>
          </a:p>
        </p:txBody>
      </p:sp>
      <p:sp>
        <p:nvSpPr>
          <p:cNvPr id="5" name="正方形/長方形 4"/>
          <p:cNvSpPr/>
          <p:nvPr/>
        </p:nvSpPr>
        <p:spPr>
          <a:xfrm>
            <a:off x="1331640" y="3645024"/>
            <a:ext cx="4572000" cy="1200328"/>
          </a:xfrm>
          <a:prstGeom prst="rect">
            <a:avLst/>
          </a:prstGeom>
          <a:ln>
            <a:solidFill>
              <a:schemeClr val="tx1"/>
            </a:solidFill>
          </a:ln>
        </p:spPr>
        <p:txBody>
          <a:bodyPr>
            <a:spAutoFit/>
          </a:bodyPr>
          <a:lstStyle/>
          <a:p>
            <a:r>
              <a:rPr lang="en-US" altLang="ja-JP" sz="2400" dirty="0" smtClean="0"/>
              <a:t>[</a:t>
            </a:r>
            <a:r>
              <a:rPr lang="ja-JP" altLang="en-US" sz="2400" dirty="0" smtClean="0"/>
              <a:t>さきほどのデータでの実行例</a:t>
            </a:r>
            <a:r>
              <a:rPr lang="en-US" altLang="ja-JP" sz="2400" dirty="0" smtClean="0"/>
              <a:t>]</a:t>
            </a:r>
          </a:p>
          <a:p>
            <a:r>
              <a:rPr lang="ja-JP" altLang="en-US" sz="2400" dirty="0" smtClean="0"/>
              <a:t>名前を入力</a:t>
            </a:r>
            <a:r>
              <a:rPr lang="en-US" altLang="ja-JP" sz="2400" dirty="0" smtClean="0"/>
              <a:t>: </a:t>
            </a:r>
            <a:r>
              <a:rPr lang="en-US" altLang="ja-JP" sz="2400" dirty="0" err="1" smtClean="0">
                <a:solidFill>
                  <a:srgbClr val="FF0000"/>
                </a:solidFill>
              </a:rPr>
              <a:t>Jiro</a:t>
            </a:r>
            <a:endParaRPr lang="en-US" altLang="ja-JP" sz="2400" dirty="0" smtClean="0">
              <a:solidFill>
                <a:srgbClr val="FF0000"/>
              </a:solidFill>
            </a:endParaRPr>
          </a:p>
          <a:p>
            <a:r>
              <a:rPr lang="en-US" altLang="ja-JP" sz="2400" dirty="0" err="1" smtClean="0"/>
              <a:t>Jiro</a:t>
            </a:r>
            <a:r>
              <a:rPr lang="en-US" altLang="ja-JP" sz="2400" dirty="0" smtClean="0"/>
              <a:t> 162.0cm 51.6kg</a:t>
            </a:r>
          </a:p>
        </p:txBody>
      </p:sp>
      <p:sp>
        <p:nvSpPr>
          <p:cNvPr id="6" name="正方形/長方形 5"/>
          <p:cNvSpPr/>
          <p:nvPr/>
        </p:nvSpPr>
        <p:spPr>
          <a:xfrm>
            <a:off x="611560" y="5229200"/>
            <a:ext cx="6768752" cy="1323439"/>
          </a:xfrm>
          <a:prstGeom prst="rect">
            <a:avLst/>
          </a:prstGeom>
        </p:spPr>
        <p:txBody>
          <a:bodyPr wrap="square">
            <a:spAutoFit/>
          </a:bodyPr>
          <a:lstStyle/>
          <a:p>
            <a:r>
              <a:rPr lang="ja-JP" altLang="en-US" sz="2000" dirty="0" smtClean="0"/>
              <a:t>（ヒント）文字列の比較は、</a:t>
            </a:r>
            <a:r>
              <a:rPr lang="en-US" altLang="ja-JP" sz="2000" dirty="0" err="1" smtClean="0"/>
              <a:t>strcmp</a:t>
            </a:r>
            <a:r>
              <a:rPr lang="ja-JP" altLang="en-US" sz="2000" dirty="0" smtClean="0"/>
              <a:t>というライブラリ関数を使って行ってください。もちろん自分で書いてもいいですが。ライブラリ関数</a:t>
            </a:r>
            <a:r>
              <a:rPr lang="en-US" altLang="ja-JP" sz="2000" dirty="0" err="1" smtClean="0"/>
              <a:t>strcmp</a:t>
            </a:r>
            <a:r>
              <a:rPr lang="ja-JP" altLang="en-US" sz="2000" dirty="0" smtClean="0"/>
              <a:t>を使うときは、</a:t>
            </a:r>
            <a:r>
              <a:rPr lang="en-US" altLang="ja-JP" sz="2000" dirty="0" err="1" smtClean="0"/>
              <a:t>string.h</a:t>
            </a:r>
            <a:r>
              <a:rPr lang="ja-JP" altLang="en-US" sz="2000" dirty="0" smtClean="0"/>
              <a:t>を</a:t>
            </a:r>
            <a:r>
              <a:rPr lang="en-US" altLang="ja-JP" sz="2000" dirty="0" smtClean="0"/>
              <a:t>include</a:t>
            </a:r>
            <a:r>
              <a:rPr lang="ja-JP" altLang="en-US" sz="2000" dirty="0" smtClean="0"/>
              <a:t>してください。使い方は、</a:t>
            </a:r>
            <a:r>
              <a:rPr lang="en-US" altLang="ja-JP" sz="2000" dirty="0" smtClean="0"/>
              <a:t>man</a:t>
            </a:r>
            <a:r>
              <a:rPr lang="ja-JP" altLang="en-US" sz="2000" dirty="0" smtClean="0"/>
              <a:t>コマンドで調べてください。</a:t>
            </a:r>
            <a:endParaRPr lang="ja-JP" alt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a:t>
            </a:r>
            <a:r>
              <a:rPr kumimoji="1" lang="ja-JP" altLang="en-US" dirty="0" smtClean="0"/>
              <a:t>課題３</a:t>
            </a:r>
            <a:endParaRPr kumimoji="1" lang="ja-JP" altLang="en-US" dirty="0"/>
          </a:p>
        </p:txBody>
      </p:sp>
      <p:sp>
        <p:nvSpPr>
          <p:cNvPr id="5" name="テキスト ボックス 4"/>
          <p:cNvSpPr txBox="1"/>
          <p:nvPr/>
        </p:nvSpPr>
        <p:spPr>
          <a:xfrm>
            <a:off x="785786" y="1500174"/>
            <a:ext cx="7358114" cy="1938992"/>
          </a:xfrm>
          <a:prstGeom prst="rect">
            <a:avLst/>
          </a:prstGeom>
          <a:noFill/>
        </p:spPr>
        <p:txBody>
          <a:bodyPr wrap="square" rtlCol="0">
            <a:spAutoFit/>
          </a:bodyPr>
          <a:lstStyle/>
          <a:p>
            <a:r>
              <a:rPr lang="ja-JP" altLang="en-US" sz="2400" dirty="0" smtClean="0"/>
              <a:t>基本課題１と同じ形式</a:t>
            </a:r>
            <a:r>
              <a:rPr kumimoji="1" lang="ja-JP" altLang="en-US" sz="2400" dirty="0" smtClean="0"/>
              <a:t>のファイル（名前、身長、体重のデータ）を、名前、体重、身長の順に並べ替えて新たなファイル（ファイル名自由）に書き出すプログラムを書け。</a:t>
            </a:r>
            <a:endParaRPr kumimoji="1" lang="en-US" altLang="ja-JP" sz="2400" dirty="0" smtClean="0"/>
          </a:p>
          <a:p>
            <a:r>
              <a:rPr kumimoji="1" lang="ja-JP" altLang="en-US" sz="2400" dirty="0" smtClean="0"/>
              <a:t>名前、身長、体重のデータ間の空白などについて、入力ファイルと同一でなくてよい。</a:t>
            </a:r>
            <a:endParaRPr kumimoji="1" lang="ja-JP" altLang="en-US" sz="2400" dirty="0"/>
          </a:p>
        </p:txBody>
      </p:sp>
      <p:sp>
        <p:nvSpPr>
          <p:cNvPr id="4" name="正方形/長方形 3"/>
          <p:cNvSpPr/>
          <p:nvPr/>
        </p:nvSpPr>
        <p:spPr>
          <a:xfrm>
            <a:off x="539552" y="4005064"/>
            <a:ext cx="8136904" cy="2677656"/>
          </a:xfrm>
          <a:prstGeom prst="rect">
            <a:avLst/>
          </a:prstGeom>
        </p:spPr>
        <p:txBody>
          <a:bodyPr wrap="square">
            <a:spAutoFit/>
          </a:bodyPr>
          <a:lstStyle/>
          <a:p>
            <a:r>
              <a:rPr lang="ja-JP" altLang="en-US" sz="2400" dirty="0" smtClean="0"/>
              <a:t>（ヒント）</a:t>
            </a:r>
            <a:r>
              <a:rPr lang="en-US" altLang="ja-JP" sz="2400" dirty="0" err="1" smtClean="0"/>
              <a:t>fprintf</a:t>
            </a:r>
            <a:r>
              <a:rPr lang="ja-JP" altLang="en-US" sz="2400" dirty="0" smtClean="0"/>
              <a:t>の出力形式の例（各行）： </a:t>
            </a:r>
            <a:endParaRPr lang="en-US" altLang="ja-JP" sz="2400" dirty="0" smtClean="0"/>
          </a:p>
          <a:p>
            <a:r>
              <a:rPr lang="en-US" altLang="ja-JP" sz="2400" dirty="0" smtClean="0"/>
              <a:t>         </a:t>
            </a:r>
            <a:r>
              <a:rPr lang="ja-JP" altLang="en-US" sz="2400" dirty="0" smtClean="0"/>
              <a:t> </a:t>
            </a:r>
            <a:r>
              <a:rPr lang="en-US" altLang="ja-JP" sz="2400" dirty="0" smtClean="0"/>
              <a:t>"%-6s %3.1f %3.1f\n"</a:t>
            </a:r>
          </a:p>
          <a:p>
            <a:r>
              <a:rPr lang="en-US" altLang="ja-JP" sz="2400" dirty="0" smtClean="0"/>
              <a:t>%-6s</a:t>
            </a:r>
            <a:r>
              <a:rPr lang="ja-JP" altLang="en-US" sz="2400" dirty="0" smtClean="0"/>
              <a:t>におけるマイナスは左詰めを表す。マイナスがない場合は右詰めを表す。</a:t>
            </a:r>
            <a:r>
              <a:rPr lang="en-US" altLang="ja-JP" sz="2400" dirty="0" smtClean="0"/>
              <a:t>6</a:t>
            </a:r>
            <a:r>
              <a:rPr lang="ja-JP" altLang="en-US" sz="2400" dirty="0" smtClean="0"/>
              <a:t>は最小フィールド幅（表示する最小の幅）を表す。</a:t>
            </a:r>
            <a:r>
              <a:rPr lang="en-US" altLang="ja-JP" sz="2400" dirty="0" smtClean="0"/>
              <a:t>%3.1f</a:t>
            </a:r>
            <a:r>
              <a:rPr lang="ja-JP" altLang="en-US" sz="2400" dirty="0" smtClean="0"/>
              <a:t>は、全体の幅（小数点を含む）が最小で</a:t>
            </a:r>
            <a:r>
              <a:rPr lang="en-US" altLang="ja-JP" sz="2400" dirty="0" smtClean="0"/>
              <a:t>3</a:t>
            </a:r>
            <a:r>
              <a:rPr lang="ja-JP" altLang="en-US" sz="2400" dirty="0" smtClean="0"/>
              <a:t>かつ小数点以下を</a:t>
            </a:r>
            <a:r>
              <a:rPr lang="en-US" altLang="ja-JP" sz="2400" dirty="0" smtClean="0"/>
              <a:t>1</a:t>
            </a:r>
            <a:r>
              <a:rPr lang="ja-JP" altLang="en-US" sz="2400" dirty="0" smtClean="0"/>
              <a:t>桁表示する。</a:t>
            </a:r>
            <a:endParaRPr lang="en-US" altLang="ja-JP" sz="2400" dirty="0" smtClean="0"/>
          </a:p>
          <a:p>
            <a:r>
              <a:rPr lang="ja-JP" altLang="en-US" sz="2400" dirty="0" smtClean="0"/>
              <a:t>幅の指定は各自自由に変更してください。</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fontScale="90000"/>
          </a:bodyPr>
          <a:lstStyle/>
          <a:p>
            <a:r>
              <a:rPr lang="ja-JP" altLang="en-US" dirty="0" smtClean="0"/>
              <a:t>発展課題４</a:t>
            </a:r>
            <a:endParaRPr kumimoji="1" lang="ja-JP" altLang="en-US" dirty="0"/>
          </a:p>
        </p:txBody>
      </p:sp>
      <p:sp>
        <p:nvSpPr>
          <p:cNvPr id="4" name="テキスト ボックス 3"/>
          <p:cNvSpPr txBox="1"/>
          <p:nvPr/>
        </p:nvSpPr>
        <p:spPr>
          <a:xfrm>
            <a:off x="971600" y="1196752"/>
            <a:ext cx="7128792" cy="1015663"/>
          </a:xfrm>
          <a:prstGeom prst="rect">
            <a:avLst/>
          </a:prstGeom>
          <a:noFill/>
        </p:spPr>
        <p:txBody>
          <a:bodyPr wrap="square" rtlCol="0">
            <a:spAutoFit/>
          </a:bodyPr>
          <a:lstStyle/>
          <a:p>
            <a:r>
              <a:rPr kumimoji="1" lang="ja-JP" altLang="en-US" sz="2000" dirty="0" smtClean="0"/>
              <a:t>以下のような形式の、商品番号、商品名、値段に関するファイル（ファイル名自由）を読み込み、キーボードから商品番号と個数を入力させ、合計金額を表示するプログラムを書け。</a:t>
            </a:r>
            <a:endParaRPr kumimoji="1" lang="ja-JP" altLang="en-US" sz="2000" dirty="0"/>
          </a:p>
        </p:txBody>
      </p:sp>
      <p:sp>
        <p:nvSpPr>
          <p:cNvPr id="5" name="正方形/長方形 4"/>
          <p:cNvSpPr/>
          <p:nvPr/>
        </p:nvSpPr>
        <p:spPr>
          <a:xfrm>
            <a:off x="827584" y="2537609"/>
            <a:ext cx="2016224" cy="1323439"/>
          </a:xfrm>
          <a:prstGeom prst="rect">
            <a:avLst/>
          </a:prstGeom>
          <a:ln>
            <a:solidFill>
              <a:schemeClr val="tx1"/>
            </a:solidFill>
          </a:ln>
        </p:spPr>
        <p:txBody>
          <a:bodyPr wrap="square">
            <a:spAutoFit/>
          </a:bodyPr>
          <a:lstStyle/>
          <a:p>
            <a:r>
              <a:rPr lang="en-US" altLang="ja-JP" sz="2000" dirty="0" smtClean="0">
                <a:latin typeface="ＭＳ ゴシック" pitchFamily="49" charset="-128"/>
                <a:ea typeface="ＭＳ ゴシック" pitchFamily="49" charset="-128"/>
              </a:rPr>
              <a:t>1 </a:t>
            </a:r>
            <a:r>
              <a:rPr lang="ja-JP" altLang="en-US" sz="2000" dirty="0" smtClean="0">
                <a:latin typeface="ＭＳ ゴシック" pitchFamily="49" charset="-128"/>
                <a:ea typeface="ＭＳ ゴシック" pitchFamily="49" charset="-128"/>
              </a:rPr>
              <a:t>鉛筆 </a:t>
            </a:r>
            <a:r>
              <a:rPr lang="en-US" altLang="ja-JP" sz="2000" dirty="0" smtClean="0">
                <a:latin typeface="ＭＳ ゴシック" pitchFamily="49" charset="-128"/>
                <a:ea typeface="ＭＳ ゴシック" pitchFamily="49" charset="-128"/>
              </a:rPr>
              <a:t>80</a:t>
            </a:r>
          </a:p>
          <a:p>
            <a:r>
              <a:rPr lang="en-US" altLang="ja-JP" sz="2000" dirty="0" smtClean="0">
                <a:latin typeface="ＭＳ ゴシック" pitchFamily="49" charset="-128"/>
                <a:ea typeface="ＭＳ ゴシック" pitchFamily="49" charset="-128"/>
              </a:rPr>
              <a:t>2 </a:t>
            </a:r>
            <a:r>
              <a:rPr lang="ja-JP" altLang="en-US" sz="2000" dirty="0" smtClean="0">
                <a:latin typeface="ＭＳ ゴシック" pitchFamily="49" charset="-128"/>
                <a:ea typeface="ＭＳ ゴシック" pitchFamily="49" charset="-128"/>
              </a:rPr>
              <a:t>定規 </a:t>
            </a:r>
            <a:r>
              <a:rPr lang="en-US" altLang="ja-JP" sz="2000" dirty="0" smtClean="0">
                <a:latin typeface="ＭＳ ゴシック" pitchFamily="49" charset="-128"/>
                <a:ea typeface="ＭＳ ゴシック" pitchFamily="49" charset="-128"/>
              </a:rPr>
              <a:t>200</a:t>
            </a:r>
          </a:p>
          <a:p>
            <a:r>
              <a:rPr lang="en-US" altLang="ja-JP" sz="2000" dirty="0" smtClean="0">
                <a:latin typeface="ＭＳ ゴシック" pitchFamily="49" charset="-128"/>
                <a:ea typeface="ＭＳ ゴシック" pitchFamily="49" charset="-128"/>
              </a:rPr>
              <a:t>3 </a:t>
            </a:r>
            <a:r>
              <a:rPr lang="ja-JP" altLang="en-US" sz="2000" dirty="0" smtClean="0">
                <a:latin typeface="ＭＳ ゴシック" pitchFamily="49" charset="-128"/>
                <a:ea typeface="ＭＳ ゴシック" pitchFamily="49" charset="-128"/>
              </a:rPr>
              <a:t>けしごむ </a:t>
            </a:r>
            <a:r>
              <a:rPr lang="en-US" altLang="ja-JP" sz="2000" dirty="0" smtClean="0">
                <a:latin typeface="ＭＳ ゴシック" pitchFamily="49" charset="-128"/>
                <a:ea typeface="ＭＳ ゴシック" pitchFamily="49" charset="-128"/>
              </a:rPr>
              <a:t>30</a:t>
            </a:r>
          </a:p>
          <a:p>
            <a:r>
              <a:rPr lang="en-US" altLang="ja-JP" sz="2000" dirty="0" smtClean="0">
                <a:latin typeface="ＭＳ ゴシック" pitchFamily="49" charset="-128"/>
                <a:ea typeface="ＭＳ ゴシック" pitchFamily="49" charset="-128"/>
              </a:rPr>
              <a:t>4 </a:t>
            </a:r>
            <a:r>
              <a:rPr lang="ja-JP" altLang="en-US" sz="2000" dirty="0" smtClean="0">
                <a:latin typeface="ＭＳ ゴシック" pitchFamily="49" charset="-128"/>
                <a:ea typeface="ＭＳ ゴシック" pitchFamily="49" charset="-128"/>
              </a:rPr>
              <a:t>電卓 </a:t>
            </a:r>
            <a:r>
              <a:rPr lang="en-US" altLang="ja-JP" sz="2000" dirty="0" smtClean="0">
                <a:latin typeface="ＭＳ ゴシック" pitchFamily="49" charset="-128"/>
                <a:ea typeface="ＭＳ ゴシック" pitchFamily="49" charset="-128"/>
              </a:rPr>
              <a:t>1000</a:t>
            </a:r>
            <a:endParaRPr lang="en-US" altLang="ja-JP" sz="2000" dirty="0">
              <a:latin typeface="ＭＳ ゴシック" pitchFamily="49" charset="-128"/>
              <a:ea typeface="ＭＳ ゴシック" pitchFamily="49" charset="-128"/>
            </a:endParaRPr>
          </a:p>
        </p:txBody>
      </p:sp>
      <p:sp>
        <p:nvSpPr>
          <p:cNvPr id="6" name="正方形/長方形 5"/>
          <p:cNvSpPr/>
          <p:nvPr/>
        </p:nvSpPr>
        <p:spPr>
          <a:xfrm>
            <a:off x="3816424" y="2503924"/>
            <a:ext cx="4572000" cy="3785652"/>
          </a:xfrm>
          <a:prstGeom prst="rect">
            <a:avLst/>
          </a:prstGeom>
          <a:ln>
            <a:solidFill>
              <a:schemeClr val="tx1"/>
            </a:solidFill>
          </a:ln>
        </p:spPr>
        <p:txBody>
          <a:bodyPr>
            <a:spAutoFit/>
          </a:bodyPr>
          <a:lstStyle/>
          <a:p>
            <a:r>
              <a:rPr lang="en-US" altLang="ja-JP" sz="2000" dirty="0" smtClean="0">
                <a:latin typeface="ＭＳ ゴシック" pitchFamily="49" charset="-128"/>
                <a:ea typeface="ＭＳ ゴシック" pitchFamily="49" charset="-128"/>
              </a:rPr>
              <a:t>[</a:t>
            </a:r>
            <a:r>
              <a:rPr lang="ja-JP" altLang="en-US" sz="2000" dirty="0" smtClean="0">
                <a:latin typeface="ＭＳ ゴシック" pitchFamily="49" charset="-128"/>
                <a:ea typeface="ＭＳ ゴシック" pitchFamily="49" charset="-128"/>
              </a:rPr>
              <a:t>実行例</a:t>
            </a:r>
            <a:r>
              <a:rPr lang="en-US" altLang="ja-JP" sz="2000" dirty="0" smtClean="0">
                <a:latin typeface="ＭＳ ゴシック" pitchFamily="49" charset="-128"/>
                <a:ea typeface="ＭＳ ゴシック" pitchFamily="49" charset="-128"/>
              </a:rPr>
              <a:t>]</a:t>
            </a:r>
          </a:p>
          <a:p>
            <a:r>
              <a:rPr lang="en-US" altLang="ja-JP" sz="2000" dirty="0" smtClean="0">
                <a:latin typeface="ＭＳ ゴシック" pitchFamily="49" charset="-128"/>
                <a:ea typeface="ＭＳ ゴシック" pitchFamily="49" charset="-128"/>
              </a:rPr>
              <a:t>$ ./</a:t>
            </a:r>
            <a:r>
              <a:rPr lang="en-US" altLang="ja-JP" sz="2000" dirty="0" err="1" smtClean="0">
                <a:latin typeface="ＭＳ ゴシック" pitchFamily="49" charset="-128"/>
                <a:ea typeface="ＭＳ ゴシック" pitchFamily="49" charset="-128"/>
              </a:rPr>
              <a:t>a.out</a:t>
            </a:r>
            <a:endParaRPr lang="en-US" altLang="ja-JP" sz="2000" dirty="0" smtClean="0">
              <a:latin typeface="ＭＳ ゴシック" pitchFamily="49" charset="-128"/>
              <a:ea typeface="ＭＳ ゴシック" pitchFamily="49" charset="-128"/>
            </a:endParaRPr>
          </a:p>
          <a:p>
            <a:r>
              <a:rPr lang="ja-JP" altLang="en-US" sz="2000" dirty="0" smtClean="0">
                <a:latin typeface="ＭＳ ゴシック" pitchFamily="49" charset="-128"/>
                <a:ea typeface="ＭＳ ゴシック" pitchFamily="49" charset="-128"/>
              </a:rPr>
              <a:t>買い物をします</a:t>
            </a:r>
          </a:p>
          <a:p>
            <a:r>
              <a:rPr lang="en-US" altLang="ja-JP" sz="2000" dirty="0" smtClean="0">
                <a:latin typeface="ＭＳ ゴシック" pitchFamily="49" charset="-128"/>
                <a:ea typeface="ＭＳ ゴシック" pitchFamily="49" charset="-128"/>
              </a:rPr>
              <a:t>--</a:t>
            </a:r>
            <a:r>
              <a:rPr lang="ja-JP" altLang="en-US" sz="2000" dirty="0" smtClean="0">
                <a:latin typeface="ＭＳ ゴシック" pitchFamily="49" charset="-128"/>
                <a:ea typeface="ＭＳ ゴシック" pitchFamily="49" charset="-128"/>
              </a:rPr>
              <a:t>商品リスト</a:t>
            </a:r>
            <a:r>
              <a:rPr lang="en-US" altLang="ja-JP" sz="2000" dirty="0" smtClean="0">
                <a:latin typeface="ＭＳ ゴシック" pitchFamily="49" charset="-128"/>
                <a:ea typeface="ＭＳ ゴシック" pitchFamily="49" charset="-128"/>
              </a:rPr>
              <a:t>--</a:t>
            </a:r>
          </a:p>
          <a:p>
            <a:r>
              <a:rPr lang="en-US" altLang="ja-JP" sz="2000" dirty="0" smtClean="0">
                <a:latin typeface="ＭＳ ゴシック" pitchFamily="49" charset="-128"/>
                <a:ea typeface="ＭＳ ゴシック" pitchFamily="49" charset="-128"/>
              </a:rPr>
              <a:t>1 </a:t>
            </a:r>
            <a:r>
              <a:rPr lang="ja-JP" altLang="en-US" sz="2000" dirty="0" smtClean="0">
                <a:latin typeface="ＭＳ ゴシック" pitchFamily="49" charset="-128"/>
                <a:ea typeface="ＭＳ ゴシック" pitchFamily="49" charset="-128"/>
              </a:rPr>
              <a:t>鉛筆         </a:t>
            </a:r>
            <a:r>
              <a:rPr lang="en-US" altLang="ja-JP" sz="2000" dirty="0" smtClean="0">
                <a:latin typeface="ＭＳ ゴシック" pitchFamily="49" charset="-128"/>
                <a:ea typeface="ＭＳ ゴシック" pitchFamily="49" charset="-128"/>
              </a:rPr>
              <a:t>80</a:t>
            </a:r>
            <a:r>
              <a:rPr lang="ja-JP" altLang="en-US" sz="2000" dirty="0" smtClean="0">
                <a:latin typeface="ＭＳ ゴシック" pitchFamily="49" charset="-128"/>
                <a:ea typeface="ＭＳ ゴシック" pitchFamily="49" charset="-128"/>
              </a:rPr>
              <a:t>円</a:t>
            </a:r>
          </a:p>
          <a:p>
            <a:r>
              <a:rPr lang="en-US" altLang="ja-JP" sz="2000" dirty="0" smtClean="0">
                <a:latin typeface="ＭＳ ゴシック" pitchFamily="49" charset="-128"/>
                <a:ea typeface="ＭＳ ゴシック" pitchFamily="49" charset="-128"/>
              </a:rPr>
              <a:t>2 </a:t>
            </a:r>
            <a:r>
              <a:rPr lang="ja-JP" altLang="en-US" sz="2000" dirty="0" smtClean="0">
                <a:latin typeface="ＭＳ ゴシック" pitchFamily="49" charset="-128"/>
                <a:ea typeface="ＭＳ ゴシック" pitchFamily="49" charset="-128"/>
              </a:rPr>
              <a:t>定規        </a:t>
            </a:r>
            <a:r>
              <a:rPr lang="en-US" altLang="ja-JP" sz="2000" dirty="0" smtClean="0">
                <a:latin typeface="ＭＳ ゴシック" pitchFamily="49" charset="-128"/>
                <a:ea typeface="ＭＳ ゴシック" pitchFamily="49" charset="-128"/>
              </a:rPr>
              <a:t>200</a:t>
            </a:r>
            <a:r>
              <a:rPr lang="ja-JP" altLang="en-US" sz="2000" dirty="0" smtClean="0">
                <a:latin typeface="ＭＳ ゴシック" pitchFamily="49" charset="-128"/>
                <a:ea typeface="ＭＳ ゴシック" pitchFamily="49" charset="-128"/>
              </a:rPr>
              <a:t>円</a:t>
            </a:r>
          </a:p>
          <a:p>
            <a:r>
              <a:rPr lang="en-US" altLang="ja-JP" sz="2000" dirty="0" smtClean="0">
                <a:latin typeface="ＭＳ ゴシック" pitchFamily="49" charset="-128"/>
                <a:ea typeface="ＭＳ ゴシック" pitchFamily="49" charset="-128"/>
              </a:rPr>
              <a:t>3 </a:t>
            </a:r>
            <a:r>
              <a:rPr lang="ja-JP" altLang="en-US" sz="2000" dirty="0" smtClean="0">
                <a:latin typeface="ＭＳ ゴシック" pitchFamily="49" charset="-128"/>
                <a:ea typeface="ＭＳ ゴシック" pitchFamily="49" charset="-128"/>
              </a:rPr>
              <a:t>けしごむ     </a:t>
            </a:r>
            <a:r>
              <a:rPr lang="en-US" altLang="ja-JP" sz="2000" dirty="0" smtClean="0">
                <a:latin typeface="ＭＳ ゴシック" pitchFamily="49" charset="-128"/>
                <a:ea typeface="ＭＳ ゴシック" pitchFamily="49" charset="-128"/>
              </a:rPr>
              <a:t>30</a:t>
            </a:r>
            <a:r>
              <a:rPr lang="ja-JP" altLang="en-US" sz="2000" dirty="0" smtClean="0">
                <a:latin typeface="ＭＳ ゴシック" pitchFamily="49" charset="-128"/>
                <a:ea typeface="ＭＳ ゴシック" pitchFamily="49" charset="-128"/>
              </a:rPr>
              <a:t>円</a:t>
            </a:r>
          </a:p>
          <a:p>
            <a:r>
              <a:rPr lang="en-US" altLang="ja-JP" sz="2000" dirty="0" smtClean="0">
                <a:latin typeface="ＭＳ ゴシック" pitchFamily="49" charset="-128"/>
                <a:ea typeface="ＭＳ ゴシック" pitchFamily="49" charset="-128"/>
              </a:rPr>
              <a:t>4 </a:t>
            </a:r>
            <a:r>
              <a:rPr lang="ja-JP" altLang="en-US" sz="2000" dirty="0" smtClean="0">
                <a:latin typeface="ＭＳ ゴシック" pitchFamily="49" charset="-128"/>
                <a:ea typeface="ＭＳ ゴシック" pitchFamily="49" charset="-128"/>
              </a:rPr>
              <a:t>電卓       </a:t>
            </a:r>
            <a:r>
              <a:rPr lang="en-US" altLang="ja-JP" sz="2000" dirty="0" smtClean="0">
                <a:latin typeface="ＭＳ ゴシック" pitchFamily="49" charset="-128"/>
                <a:ea typeface="ＭＳ ゴシック" pitchFamily="49" charset="-128"/>
              </a:rPr>
              <a:t>1000</a:t>
            </a:r>
            <a:r>
              <a:rPr lang="ja-JP" altLang="en-US" sz="2000" dirty="0" smtClean="0">
                <a:latin typeface="ＭＳ ゴシック" pitchFamily="49" charset="-128"/>
                <a:ea typeface="ＭＳ ゴシック" pitchFamily="49" charset="-128"/>
              </a:rPr>
              <a:t>円</a:t>
            </a:r>
          </a:p>
          <a:p>
            <a:r>
              <a:rPr lang="ja-JP" altLang="en-US" sz="2000" dirty="0" smtClean="0">
                <a:latin typeface="ＭＳ ゴシック" pitchFamily="49" charset="-128"/>
                <a:ea typeface="ＭＳ ゴシック" pitchFamily="49" charset="-128"/>
              </a:rPr>
              <a:t>商品番号と個数を入力</a:t>
            </a:r>
          </a:p>
          <a:p>
            <a:r>
              <a:rPr lang="ja-JP" altLang="en-US" sz="2000" dirty="0" smtClean="0">
                <a:latin typeface="ＭＳ ゴシック" pitchFamily="49" charset="-128"/>
                <a:ea typeface="ＭＳ ゴシック" pitchFamily="49" charset="-128"/>
              </a:rPr>
              <a:t>商品番号</a:t>
            </a:r>
            <a:r>
              <a:rPr lang="en-US" altLang="ja-JP" sz="2000" dirty="0" smtClean="0">
                <a:latin typeface="ＭＳ ゴシック" pitchFamily="49" charset="-128"/>
                <a:ea typeface="ＭＳ ゴシック" pitchFamily="49" charset="-128"/>
              </a:rPr>
              <a:t>: </a:t>
            </a:r>
            <a:r>
              <a:rPr lang="en-US" altLang="ja-JP" sz="2000" dirty="0" smtClean="0">
                <a:solidFill>
                  <a:srgbClr val="FF0000"/>
                </a:solidFill>
                <a:latin typeface="ＭＳ ゴシック" pitchFamily="49" charset="-128"/>
                <a:ea typeface="ＭＳ ゴシック" pitchFamily="49" charset="-128"/>
              </a:rPr>
              <a:t>2</a:t>
            </a:r>
          </a:p>
          <a:p>
            <a:r>
              <a:rPr lang="ja-JP" altLang="en-US" sz="2000" dirty="0" smtClean="0">
                <a:latin typeface="ＭＳ ゴシック" pitchFamily="49" charset="-128"/>
                <a:ea typeface="ＭＳ ゴシック" pitchFamily="49" charset="-128"/>
              </a:rPr>
              <a:t>個数</a:t>
            </a:r>
            <a:r>
              <a:rPr lang="en-US" altLang="ja-JP" sz="2000" dirty="0" smtClean="0">
                <a:latin typeface="ＭＳ ゴシック" pitchFamily="49" charset="-128"/>
                <a:ea typeface="ＭＳ ゴシック" pitchFamily="49" charset="-128"/>
              </a:rPr>
              <a:t>: </a:t>
            </a:r>
            <a:r>
              <a:rPr lang="en-US" altLang="ja-JP" sz="2000" dirty="0" smtClean="0">
                <a:solidFill>
                  <a:srgbClr val="FF0000"/>
                </a:solidFill>
                <a:latin typeface="ＭＳ ゴシック" pitchFamily="49" charset="-128"/>
                <a:ea typeface="ＭＳ ゴシック" pitchFamily="49" charset="-128"/>
              </a:rPr>
              <a:t>3</a:t>
            </a:r>
          </a:p>
          <a:p>
            <a:r>
              <a:rPr lang="ja-JP" altLang="en-US" sz="2000" dirty="0" smtClean="0">
                <a:latin typeface="ＭＳ ゴシック" pitchFamily="49" charset="-128"/>
                <a:ea typeface="ＭＳ ゴシック" pitchFamily="49" charset="-128"/>
              </a:rPr>
              <a:t>合計金額は</a:t>
            </a:r>
            <a:r>
              <a:rPr lang="en-US" altLang="ja-JP" sz="2000" dirty="0" smtClean="0">
                <a:latin typeface="ＭＳ ゴシック" pitchFamily="49" charset="-128"/>
                <a:ea typeface="ＭＳ ゴシック" pitchFamily="49" charset="-128"/>
              </a:rPr>
              <a:t>600</a:t>
            </a:r>
            <a:r>
              <a:rPr lang="ja-JP" altLang="en-US" sz="2000" dirty="0" smtClean="0">
                <a:latin typeface="ＭＳ ゴシック" pitchFamily="49" charset="-128"/>
                <a:ea typeface="ＭＳ ゴシック" pitchFamily="49" charset="-128"/>
              </a:rPr>
              <a:t>円です</a:t>
            </a:r>
            <a:endParaRPr lang="en-US" altLang="ja-JP" sz="2000" dirty="0" smtClean="0">
              <a:latin typeface="ＭＳ ゴシック" pitchFamily="49" charset="-128"/>
              <a:ea typeface="ＭＳ ゴシック" pitchFamily="49" charset="-128"/>
            </a:endParaRPr>
          </a:p>
        </p:txBody>
      </p:sp>
      <p:sp>
        <p:nvSpPr>
          <p:cNvPr id="7" name="正方形/長方形 6"/>
          <p:cNvSpPr/>
          <p:nvPr/>
        </p:nvSpPr>
        <p:spPr>
          <a:xfrm>
            <a:off x="323528" y="4077072"/>
            <a:ext cx="3096344" cy="2554545"/>
          </a:xfrm>
          <a:prstGeom prst="rect">
            <a:avLst/>
          </a:prstGeom>
        </p:spPr>
        <p:txBody>
          <a:bodyPr wrap="square">
            <a:spAutoFit/>
          </a:bodyPr>
          <a:lstStyle/>
          <a:p>
            <a:r>
              <a:rPr lang="ja-JP" altLang="en-US" sz="2000" dirty="0" smtClean="0"/>
              <a:t>（参考）</a:t>
            </a:r>
            <a:endParaRPr lang="en-US" altLang="ja-JP" sz="2000" dirty="0" smtClean="0"/>
          </a:p>
          <a:p>
            <a:r>
              <a:rPr lang="en-US" altLang="ja-JP" sz="2000" dirty="0" smtClean="0"/>
              <a:t> </a:t>
            </a:r>
            <a:r>
              <a:rPr lang="en-US" altLang="ja-JP" sz="2000" dirty="0" err="1" smtClean="0"/>
              <a:t>fseek</a:t>
            </a:r>
            <a:r>
              <a:rPr lang="en-US" altLang="ja-JP" sz="2000" dirty="0" smtClean="0"/>
              <a:t> (</a:t>
            </a:r>
            <a:r>
              <a:rPr lang="en-US" altLang="ja-JP" sz="2000" dirty="0" err="1" smtClean="0"/>
              <a:t>fp</a:t>
            </a:r>
            <a:r>
              <a:rPr lang="en-US" altLang="ja-JP" sz="2000" dirty="0" smtClean="0"/>
              <a:t>, 0, SEEK_SET);</a:t>
            </a:r>
          </a:p>
          <a:p>
            <a:r>
              <a:rPr lang="ja-JP" altLang="en-US" sz="2000" dirty="0" err="1" smtClean="0"/>
              <a:t>のような</a:t>
            </a:r>
            <a:r>
              <a:rPr lang="ja-JP" altLang="en-US" sz="2000" dirty="0" smtClean="0"/>
              <a:t>関数呼び出しをすることによって、開いたファイル中の現在読み書きしている位置を先頭に戻すことができます。詳しくは</a:t>
            </a:r>
            <a:r>
              <a:rPr lang="en-US" altLang="ja-JP" sz="2000" dirty="0" smtClean="0"/>
              <a:t>man </a:t>
            </a:r>
            <a:r>
              <a:rPr lang="en-US" altLang="ja-JP" sz="2000" dirty="0" err="1" smtClean="0"/>
              <a:t>fseek</a:t>
            </a:r>
            <a:r>
              <a:rPr lang="ja-JP" altLang="en-US" sz="2000" dirty="0" smtClean="0"/>
              <a:t>で調べてください。</a:t>
            </a:r>
            <a:endParaRPr lang="en-US" altLang="ja-JP"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参考課題１</a:t>
            </a:r>
            <a:endParaRPr kumimoji="1" lang="ja-JP" altLang="en-US" dirty="0"/>
          </a:p>
        </p:txBody>
      </p:sp>
      <p:sp>
        <p:nvSpPr>
          <p:cNvPr id="5" name="テキスト ボックス 4"/>
          <p:cNvSpPr txBox="1"/>
          <p:nvPr/>
        </p:nvSpPr>
        <p:spPr>
          <a:xfrm>
            <a:off x="971600" y="1412776"/>
            <a:ext cx="7272808" cy="830997"/>
          </a:xfrm>
          <a:prstGeom prst="rect">
            <a:avLst/>
          </a:prstGeom>
          <a:noFill/>
        </p:spPr>
        <p:txBody>
          <a:bodyPr wrap="square" rtlCol="0">
            <a:spAutoFit/>
          </a:bodyPr>
          <a:lstStyle/>
          <a:p>
            <a:r>
              <a:rPr lang="ja-JP" altLang="en-US" sz="2400" dirty="0" smtClean="0"/>
              <a:t>キーボードからファイル名</a:t>
            </a:r>
            <a:r>
              <a:rPr lang="en-US" altLang="ja-JP" sz="2400" dirty="0" smtClean="0"/>
              <a:t>f</a:t>
            </a:r>
            <a:r>
              <a:rPr lang="ja-JP" altLang="en-US" sz="2400" dirty="0" smtClean="0"/>
              <a:t>および</a:t>
            </a:r>
            <a:r>
              <a:rPr lang="en-US" altLang="ja-JP" sz="2400" dirty="0" err="1" smtClean="0"/>
              <a:t>int</a:t>
            </a:r>
            <a:r>
              <a:rPr lang="ja-JP" altLang="en-US" sz="2400" dirty="0" smtClean="0"/>
              <a:t>型の数</a:t>
            </a:r>
            <a:r>
              <a:rPr lang="en-US" altLang="ja-JP" sz="2400" dirty="0" smtClean="0"/>
              <a:t>n</a:t>
            </a:r>
            <a:r>
              <a:rPr lang="ja-JP" altLang="en-US" sz="2400" dirty="0" smtClean="0"/>
              <a:t>を入力させ、</a:t>
            </a:r>
            <a:r>
              <a:rPr lang="en-US" altLang="ja-JP" sz="2400" dirty="0" smtClean="0"/>
              <a:t>n</a:t>
            </a:r>
            <a:r>
              <a:rPr lang="ja-JP" altLang="en-US" sz="2400" dirty="0" smtClean="0"/>
              <a:t>をファイル</a:t>
            </a:r>
            <a:r>
              <a:rPr lang="en-US" altLang="ja-JP" sz="2400" dirty="0" smtClean="0"/>
              <a:t>f</a:t>
            </a:r>
            <a:r>
              <a:rPr lang="ja-JP" altLang="en-US" sz="2400" dirty="0" smtClean="0"/>
              <a:t>に書きこむプログラムを書け。</a:t>
            </a:r>
            <a:endParaRPr lang="en-US" altLang="ja-JP" sz="2400" dirty="0" smtClean="0"/>
          </a:p>
        </p:txBody>
      </p:sp>
      <p:sp>
        <p:nvSpPr>
          <p:cNvPr id="6" name="正方形/長方形 5"/>
          <p:cNvSpPr/>
          <p:nvPr/>
        </p:nvSpPr>
        <p:spPr>
          <a:xfrm>
            <a:off x="1403648" y="2996952"/>
            <a:ext cx="6336704" cy="3046988"/>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en-US" altLang="ja-JP" sz="2400" dirty="0" err="1" smtClean="0"/>
              <a:t>int</a:t>
            </a:r>
            <a:r>
              <a:rPr lang="ja-JP" altLang="en-US" sz="2400" dirty="0" smtClean="0"/>
              <a:t>型の数をファイルに書き込みます</a:t>
            </a:r>
          </a:p>
          <a:p>
            <a:r>
              <a:rPr lang="ja-JP" altLang="en-US" sz="2400" dirty="0" smtClean="0"/>
              <a:t>ファイル名を入力してください</a:t>
            </a:r>
            <a:r>
              <a:rPr lang="en-US" altLang="ja-JP" sz="2400" dirty="0" smtClean="0"/>
              <a:t>: </a:t>
            </a:r>
            <a:r>
              <a:rPr lang="en-US" altLang="ja-JP" sz="2400" dirty="0" err="1" smtClean="0">
                <a:solidFill>
                  <a:srgbClr val="FF0000"/>
                </a:solidFill>
              </a:rPr>
              <a:t>fff</a:t>
            </a:r>
            <a:endParaRPr lang="en-US" altLang="ja-JP" sz="2400" dirty="0" smtClean="0">
              <a:solidFill>
                <a:srgbClr val="FF0000"/>
              </a:solidFill>
            </a:endParaRPr>
          </a:p>
          <a:p>
            <a:r>
              <a:rPr lang="en-US" altLang="ja-JP" sz="2400" dirty="0" err="1" smtClean="0"/>
              <a:t>int</a:t>
            </a:r>
            <a:r>
              <a:rPr lang="ja-JP" altLang="en-US" sz="2400" dirty="0" smtClean="0"/>
              <a:t>型の数を入力してください</a:t>
            </a:r>
            <a:r>
              <a:rPr lang="en-US" altLang="ja-JP" sz="2400" dirty="0" smtClean="0"/>
              <a:t>: </a:t>
            </a:r>
            <a:r>
              <a:rPr lang="en-US" altLang="ja-JP" sz="2400" dirty="0" smtClean="0">
                <a:solidFill>
                  <a:srgbClr val="FF0000"/>
                </a:solidFill>
              </a:rPr>
              <a:t>300</a:t>
            </a:r>
          </a:p>
          <a:p>
            <a:r>
              <a:rPr lang="en-US" altLang="ja-JP" sz="2400" dirty="0" smtClean="0"/>
              <a:t>$ cat </a:t>
            </a:r>
            <a:r>
              <a:rPr lang="en-US" altLang="ja-JP" sz="2400" dirty="0" err="1" smtClean="0"/>
              <a:t>fff</a:t>
            </a:r>
            <a:endParaRPr lang="en-US" altLang="ja-JP" sz="2400" dirty="0" smtClean="0"/>
          </a:p>
          <a:p>
            <a:r>
              <a:rPr lang="en-US" altLang="ja-JP" sz="2400" dirty="0" smtClean="0"/>
              <a:t>300</a:t>
            </a:r>
          </a:p>
          <a:p>
            <a:r>
              <a:rPr lang="en-US" altLang="ja-JP" sz="2400" dirty="0" smtClean="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692696"/>
            <a:ext cx="936104" cy="4954562"/>
          </a:xfrm>
        </p:spPr>
        <p:txBody>
          <a:bodyPr vert="eaVert">
            <a:normAutofit/>
          </a:bodyPr>
          <a:lstStyle/>
          <a:p>
            <a:r>
              <a:rPr kumimoji="1" lang="ja-JP" altLang="en-US" dirty="0" smtClean="0"/>
              <a:t>参考課題１　解答例</a:t>
            </a:r>
            <a:endParaRPr kumimoji="1" lang="ja-JP" altLang="en-US" dirty="0"/>
          </a:p>
        </p:txBody>
      </p:sp>
      <p:sp>
        <p:nvSpPr>
          <p:cNvPr id="4" name="正方形/長方形 3"/>
          <p:cNvSpPr/>
          <p:nvPr/>
        </p:nvSpPr>
        <p:spPr>
          <a:xfrm>
            <a:off x="2555776" y="349488"/>
            <a:ext cx="5472608" cy="6247864"/>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a:t>
            </a:r>
          </a:p>
          <a:p>
            <a:r>
              <a:rPr lang="en-US" altLang="ja-JP" sz="2000" dirty="0" smtClean="0"/>
              <a:t>  FILE *</a:t>
            </a:r>
            <a:r>
              <a:rPr lang="en-US" altLang="ja-JP" sz="2000" dirty="0" err="1" smtClean="0"/>
              <a:t>fp</a:t>
            </a:r>
            <a:r>
              <a:rPr lang="en-US" altLang="ja-JP" sz="2000" dirty="0" smtClean="0"/>
              <a:t>;</a:t>
            </a:r>
          </a:p>
          <a:p>
            <a:r>
              <a:rPr lang="en-US" altLang="ja-JP" sz="2000" dirty="0" smtClean="0"/>
              <a:t>  char </a:t>
            </a:r>
            <a:r>
              <a:rPr lang="en-US" altLang="ja-JP" sz="2000" dirty="0" err="1" smtClean="0"/>
              <a:t>fileName</a:t>
            </a:r>
            <a:r>
              <a:rPr lang="en-US" altLang="ja-JP" sz="2000" dirty="0" smtClean="0"/>
              <a:t>[30];</a:t>
            </a:r>
          </a:p>
          <a:p>
            <a:r>
              <a:rPr lang="en-US" altLang="ja-JP" sz="2000" dirty="0" smtClean="0"/>
              <a:t>  </a:t>
            </a:r>
            <a:r>
              <a:rPr lang="en-US" altLang="ja-JP" sz="2000" dirty="0" err="1" smtClean="0"/>
              <a:t>int</a:t>
            </a:r>
            <a:r>
              <a:rPr lang="en-US" altLang="ja-JP" sz="2000" dirty="0" smtClean="0"/>
              <a:t> n;</a:t>
            </a:r>
          </a:p>
          <a:p>
            <a:r>
              <a:rPr lang="en-US" altLang="ja-JP" sz="2000" dirty="0" smtClean="0"/>
              <a:t>  </a:t>
            </a:r>
            <a:r>
              <a:rPr lang="en-US" altLang="ja-JP" sz="2000" dirty="0" err="1" smtClean="0"/>
              <a:t>printf</a:t>
            </a:r>
            <a:r>
              <a:rPr lang="en-US" altLang="ja-JP" sz="2000" dirty="0" smtClean="0"/>
              <a:t>("</a:t>
            </a:r>
            <a:r>
              <a:rPr lang="en-US" altLang="ja-JP" sz="2000" dirty="0" err="1" smtClean="0"/>
              <a:t>int</a:t>
            </a:r>
            <a:r>
              <a:rPr lang="ja-JP" altLang="en-US" sz="2000" dirty="0" smtClean="0"/>
              <a:t>型の数をファイルに書き込みます</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ファイル名を入力してください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("%s", </a:t>
            </a:r>
            <a:r>
              <a:rPr lang="en-US" altLang="ja-JP" sz="2000" dirty="0" err="1" smtClean="0"/>
              <a:t>fileName</a:t>
            </a:r>
            <a:r>
              <a:rPr lang="en-US" altLang="ja-JP" sz="2000" dirty="0" smtClean="0"/>
              <a:t>);</a:t>
            </a:r>
          </a:p>
          <a:p>
            <a:r>
              <a:rPr lang="en-US" altLang="ja-JP" sz="2000" dirty="0" smtClean="0"/>
              <a:t>  </a:t>
            </a:r>
            <a:r>
              <a:rPr lang="en-US" altLang="ja-JP" sz="2000" dirty="0" err="1" smtClean="0"/>
              <a:t>fp</a:t>
            </a:r>
            <a:r>
              <a:rPr lang="en-US" altLang="ja-JP" sz="2000" dirty="0" smtClean="0"/>
              <a:t> = </a:t>
            </a:r>
            <a:r>
              <a:rPr lang="en-US" altLang="ja-JP" sz="2000" dirty="0" err="1" smtClean="0"/>
              <a:t>fopen</a:t>
            </a:r>
            <a:r>
              <a:rPr lang="en-US" altLang="ja-JP" sz="2000" dirty="0" smtClean="0"/>
              <a:t>(</a:t>
            </a:r>
            <a:r>
              <a:rPr lang="en-US" altLang="ja-JP" sz="2000" dirty="0" err="1" smtClean="0"/>
              <a:t>fileName</a:t>
            </a:r>
            <a:r>
              <a:rPr lang="en-US" altLang="ja-JP" sz="2000" dirty="0" smtClean="0"/>
              <a:t>, "w");</a:t>
            </a:r>
          </a:p>
          <a:p>
            <a:r>
              <a:rPr lang="en-US" altLang="ja-JP" sz="2000" dirty="0" smtClean="0"/>
              <a:t>  if (</a:t>
            </a:r>
            <a:r>
              <a:rPr lang="en-US" altLang="ja-JP" sz="2000" dirty="0" err="1" smtClean="0"/>
              <a:t>fp</a:t>
            </a:r>
            <a:r>
              <a:rPr lang="en-US" altLang="ja-JP" sz="2000" dirty="0" smtClean="0"/>
              <a:t>==NULL) {</a:t>
            </a:r>
          </a:p>
          <a:p>
            <a:r>
              <a:rPr lang="en-US" altLang="ja-JP" sz="2000" dirty="0" smtClean="0"/>
              <a:t>    </a:t>
            </a:r>
            <a:r>
              <a:rPr lang="en-US" altLang="ja-JP" sz="2000" dirty="0" err="1" smtClean="0"/>
              <a:t>printf</a:t>
            </a:r>
            <a:r>
              <a:rPr lang="en-US" altLang="ja-JP" sz="2000" dirty="0" smtClean="0"/>
              <a:t> ("</a:t>
            </a:r>
            <a:r>
              <a:rPr lang="ja-JP" altLang="en-US" sz="2000" dirty="0" smtClean="0"/>
              <a:t>オープン失敗</a:t>
            </a:r>
            <a:r>
              <a:rPr lang="en-US" altLang="ja-JP" sz="2000" dirty="0" smtClean="0"/>
              <a:t>\n");</a:t>
            </a:r>
          </a:p>
          <a:p>
            <a:r>
              <a:rPr lang="en-US" altLang="ja-JP" sz="2000" dirty="0" smtClean="0"/>
              <a:t>    return 0;</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en-US" altLang="ja-JP" sz="2000" dirty="0" err="1" smtClean="0"/>
              <a:t>int</a:t>
            </a:r>
            <a:r>
              <a:rPr lang="ja-JP" altLang="en-US" sz="2000" dirty="0" smtClean="0"/>
              <a:t>型の数を入力してください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&amp;n);</a:t>
            </a:r>
          </a:p>
          <a:p>
            <a:r>
              <a:rPr lang="en-US" altLang="ja-JP" sz="2000" dirty="0" smtClean="0"/>
              <a:t>  </a:t>
            </a:r>
            <a:r>
              <a:rPr lang="en-US" altLang="ja-JP" sz="2000" dirty="0" err="1" smtClean="0"/>
              <a:t>fprintf</a:t>
            </a:r>
            <a:r>
              <a:rPr lang="en-US" altLang="ja-JP" sz="2000" dirty="0" smtClean="0"/>
              <a:t>(</a:t>
            </a:r>
            <a:r>
              <a:rPr lang="en-US" altLang="ja-JP" sz="2000" dirty="0" err="1" smtClean="0"/>
              <a:t>fp</a:t>
            </a:r>
            <a:r>
              <a:rPr lang="en-US" altLang="ja-JP" sz="2000" dirty="0" smtClean="0"/>
              <a:t>,"%d\n", n);</a:t>
            </a:r>
          </a:p>
          <a:p>
            <a:r>
              <a:rPr lang="en-US" altLang="ja-JP" sz="2000" dirty="0" smtClean="0"/>
              <a:t>  </a:t>
            </a:r>
            <a:r>
              <a:rPr lang="en-US" altLang="ja-JP" sz="2000" dirty="0" err="1" smtClean="0"/>
              <a:t>fclose</a:t>
            </a:r>
            <a:r>
              <a:rPr lang="en-US" altLang="ja-JP" sz="2000" dirty="0" smtClean="0"/>
              <a:t>(</a:t>
            </a:r>
            <a:r>
              <a:rPr lang="en-US" altLang="ja-JP" sz="2000" dirty="0" err="1" smtClean="0"/>
              <a:t>fp</a:t>
            </a:r>
            <a:r>
              <a:rPr lang="en-US" altLang="ja-JP" sz="2000" dirty="0" smtClean="0"/>
              <a:t>);</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smtClean="0"/>
              <a:t>本演習で扱わなかった内容</a:t>
            </a:r>
            <a:endParaRPr kumimoji="1" lang="ja-JP" altLang="en-US" dirty="0"/>
          </a:p>
        </p:txBody>
      </p:sp>
      <p:sp>
        <p:nvSpPr>
          <p:cNvPr id="3" name="コンテンツ プレースホルダ 2"/>
          <p:cNvSpPr>
            <a:spLocks noGrp="1"/>
          </p:cNvSpPr>
          <p:nvPr>
            <p:ph idx="1"/>
          </p:nvPr>
        </p:nvSpPr>
        <p:spPr>
          <a:xfrm>
            <a:off x="571472" y="1072116"/>
            <a:ext cx="8229600" cy="4589132"/>
          </a:xfrm>
        </p:spPr>
        <p:txBody>
          <a:bodyPr>
            <a:noAutofit/>
          </a:bodyPr>
          <a:lstStyle/>
          <a:p>
            <a:r>
              <a:rPr lang="ja-JP" altLang="en-US" sz="2400" dirty="0" smtClean="0"/>
              <a:t>ビット演算（教科書 </a:t>
            </a:r>
            <a:r>
              <a:rPr lang="en-US" altLang="ja-JP" sz="2400" dirty="0" smtClean="0"/>
              <a:t>p.164-171</a:t>
            </a:r>
            <a:r>
              <a:rPr lang="ja-JP" altLang="en-US" sz="2400" dirty="0" smtClean="0"/>
              <a:t>）</a:t>
            </a:r>
            <a:endParaRPr lang="en-US" altLang="ja-JP" sz="2400" dirty="0" smtClean="0"/>
          </a:p>
          <a:p>
            <a:r>
              <a:rPr lang="ja-JP" altLang="en-US" sz="2400" dirty="0" smtClean="0"/>
              <a:t>関数へのポインタ（ポインタの極意 第９章）</a:t>
            </a:r>
            <a:endParaRPr lang="en-US" altLang="ja-JP" sz="2400" dirty="0" smtClean="0"/>
          </a:p>
          <a:p>
            <a:r>
              <a:rPr lang="en-US" altLang="ja-JP" sz="2400" dirty="0" smtClean="0"/>
              <a:t>switch</a:t>
            </a:r>
            <a:r>
              <a:rPr lang="ja-JP" altLang="en-US" sz="2400" dirty="0" smtClean="0"/>
              <a:t>文（教科書 </a:t>
            </a:r>
            <a:r>
              <a:rPr lang="en-US" altLang="ja-JP" sz="2400" dirty="0" smtClean="0"/>
              <a:t>p.54-57</a:t>
            </a:r>
            <a:r>
              <a:rPr lang="ja-JP" altLang="en-US" sz="2400" dirty="0" smtClean="0"/>
              <a:t>）</a:t>
            </a:r>
            <a:endParaRPr lang="en-US" altLang="ja-JP" sz="2400" dirty="0" smtClean="0"/>
          </a:p>
          <a:p>
            <a:r>
              <a:rPr lang="en-US" altLang="ja-JP" sz="2400" dirty="0" smtClean="0"/>
              <a:t>do while</a:t>
            </a:r>
            <a:r>
              <a:rPr lang="ja-JP" altLang="en-US" sz="2400" dirty="0" smtClean="0"/>
              <a:t>文（教科書 </a:t>
            </a:r>
            <a:r>
              <a:rPr lang="en-US" altLang="ja-JP" sz="2400" dirty="0" smtClean="0"/>
              <a:t>p.60-67</a:t>
            </a:r>
            <a:r>
              <a:rPr lang="ja-JP" altLang="en-US" sz="2400" dirty="0" smtClean="0"/>
              <a:t>）</a:t>
            </a:r>
            <a:endParaRPr lang="en-US" altLang="ja-JP" sz="2400" dirty="0" smtClean="0"/>
          </a:p>
          <a:p>
            <a:r>
              <a:rPr lang="ja-JP" altLang="en-US" sz="2400" dirty="0" smtClean="0"/>
              <a:t>マクロ（教科書</a:t>
            </a:r>
            <a:r>
              <a:rPr lang="en-US" altLang="ja-JP" sz="2400" dirty="0" smtClean="0"/>
              <a:t> p.96-97</a:t>
            </a:r>
            <a:r>
              <a:rPr lang="ja-JP" altLang="en-US" sz="2400" dirty="0" smtClean="0"/>
              <a:t>）</a:t>
            </a:r>
            <a:endParaRPr lang="en-US" altLang="ja-JP" sz="2400" dirty="0" smtClean="0"/>
          </a:p>
          <a:p>
            <a:r>
              <a:rPr lang="ja-JP" altLang="en-US" sz="2400" dirty="0" smtClean="0"/>
              <a:t>不完全型（実践編 </a:t>
            </a:r>
            <a:r>
              <a:rPr lang="en-US" altLang="ja-JP" sz="2400" dirty="0" smtClean="0"/>
              <a:t>p.27</a:t>
            </a:r>
            <a:r>
              <a:rPr lang="ja-JP" altLang="en-US" sz="2400" dirty="0" smtClean="0"/>
              <a:t>）</a:t>
            </a:r>
            <a:endParaRPr lang="en-US" altLang="ja-JP" sz="2400" dirty="0" smtClean="0"/>
          </a:p>
          <a:p>
            <a:r>
              <a:rPr lang="ja-JP" altLang="en-US" sz="2400" dirty="0" smtClean="0"/>
              <a:t>変数の記憶域期間（教科書</a:t>
            </a:r>
            <a:r>
              <a:rPr lang="en-US" altLang="ja-JP" sz="2400" dirty="0" smtClean="0"/>
              <a:t> p.142-145</a:t>
            </a:r>
            <a:r>
              <a:rPr lang="ja-JP" altLang="en-US" sz="2400" dirty="0" smtClean="0"/>
              <a:t>）</a:t>
            </a:r>
            <a:endParaRPr lang="en-US" altLang="ja-JP" sz="2400" dirty="0" smtClean="0"/>
          </a:p>
          <a:p>
            <a:r>
              <a:rPr lang="en-US" altLang="ja-JP" sz="2400" dirty="0" smtClean="0"/>
              <a:t>const</a:t>
            </a:r>
            <a:r>
              <a:rPr lang="ja-JP" altLang="en-US" sz="2400" dirty="0" smtClean="0"/>
              <a:t>型修飾子</a:t>
            </a:r>
            <a:r>
              <a:rPr lang="en-US" altLang="ja-JP" sz="2400" dirty="0" smtClean="0"/>
              <a:t>(</a:t>
            </a:r>
            <a:r>
              <a:rPr lang="ja-JP" altLang="en-US" sz="2400" dirty="0" smtClean="0"/>
              <a:t>教科書 </a:t>
            </a:r>
            <a:r>
              <a:rPr lang="en-US" altLang="ja-JP" sz="2400" dirty="0" smtClean="0"/>
              <a:t>p.133)</a:t>
            </a:r>
          </a:p>
          <a:p>
            <a:r>
              <a:rPr lang="ja-JP" altLang="en-US" sz="2400" dirty="0" smtClean="0"/>
              <a:t>複合代入演算子（教科書 </a:t>
            </a:r>
            <a:r>
              <a:rPr lang="en-US" altLang="ja-JP" sz="2400" dirty="0" smtClean="0"/>
              <a:t>p. 66</a:t>
            </a:r>
            <a:r>
              <a:rPr lang="ja-JP" altLang="en-US" sz="2400" dirty="0" smtClean="0"/>
              <a:t>）</a:t>
            </a:r>
            <a:endParaRPr lang="en-US" altLang="ja-JP" sz="2400" dirty="0" smtClean="0"/>
          </a:p>
        </p:txBody>
      </p:sp>
      <p:sp>
        <p:nvSpPr>
          <p:cNvPr id="4" name="テキスト ボックス 3"/>
          <p:cNvSpPr txBox="1"/>
          <p:nvPr/>
        </p:nvSpPr>
        <p:spPr>
          <a:xfrm>
            <a:off x="642910" y="5812713"/>
            <a:ext cx="7858180" cy="830997"/>
          </a:xfrm>
          <a:prstGeom prst="rect">
            <a:avLst/>
          </a:prstGeom>
          <a:noFill/>
        </p:spPr>
        <p:txBody>
          <a:bodyPr wrap="square" rtlCol="0">
            <a:spAutoFit/>
          </a:bodyPr>
          <a:lstStyle/>
          <a:p>
            <a:r>
              <a:rPr kumimoji="1" lang="ja-JP" altLang="en-US" sz="2400" dirty="0" smtClean="0"/>
              <a:t>これらについては、各自上記の教科書、参考書を参照してください。最終的には規格書を参照することになります。</a:t>
            </a:r>
            <a:endParaRPr kumimoji="1"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コンマ演算子</a:t>
            </a:r>
            <a:endParaRPr kumimoji="1" lang="ja-JP" altLang="en-US" dirty="0"/>
          </a:p>
        </p:txBody>
      </p:sp>
      <p:sp>
        <p:nvSpPr>
          <p:cNvPr id="4" name="テキスト ボックス 3"/>
          <p:cNvSpPr txBox="1"/>
          <p:nvPr/>
        </p:nvSpPr>
        <p:spPr>
          <a:xfrm>
            <a:off x="1071538" y="1643050"/>
            <a:ext cx="7143800" cy="1384995"/>
          </a:xfrm>
          <a:prstGeom prst="rect">
            <a:avLst/>
          </a:prstGeom>
          <a:noFill/>
        </p:spPr>
        <p:txBody>
          <a:bodyPr wrap="square" rtlCol="0">
            <a:spAutoFit/>
          </a:bodyPr>
          <a:lstStyle/>
          <a:p>
            <a:r>
              <a:rPr lang="en-US" altLang="ja-JP" sz="2800" dirty="0" smtClean="0"/>
              <a:t>f</a:t>
            </a:r>
            <a:r>
              <a:rPr kumimoji="1" lang="en-US" altLang="ja-JP" sz="2800" dirty="0" smtClean="0"/>
              <a:t>or</a:t>
            </a:r>
            <a:r>
              <a:rPr kumimoji="1" lang="ja-JP" altLang="en-US" sz="2800" dirty="0" smtClean="0"/>
              <a:t>文の括弧内など、式が１つしか書けないところに２つ以上の式を書きたい場合に、コンマ演算子を用いて１つの式にする。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lang="ja-JP" altLang="en-US" dirty="0" smtClean="0"/>
              <a:t>コンマ演算子</a:t>
            </a:r>
            <a:endParaRPr kumimoji="1" lang="ja-JP" altLang="en-US" dirty="0"/>
          </a:p>
        </p:txBody>
      </p:sp>
      <p:sp>
        <p:nvSpPr>
          <p:cNvPr id="4" name="テキスト ボックス 3"/>
          <p:cNvSpPr txBox="1"/>
          <p:nvPr/>
        </p:nvSpPr>
        <p:spPr>
          <a:xfrm>
            <a:off x="714348" y="1287836"/>
            <a:ext cx="4905510" cy="523220"/>
          </a:xfrm>
          <a:prstGeom prst="rect">
            <a:avLst/>
          </a:prstGeom>
          <a:noFill/>
        </p:spPr>
        <p:txBody>
          <a:bodyPr wrap="none" rtlCol="0">
            <a:spAutoFit/>
          </a:bodyPr>
          <a:lstStyle/>
          <a:p>
            <a:r>
              <a:rPr lang="ja-JP" altLang="en-US" sz="2800" dirty="0" smtClean="0"/>
              <a:t>コンマ演算子を使った式の構文</a:t>
            </a:r>
            <a:endParaRPr kumimoji="1" lang="ja-JP" altLang="en-US" sz="2800" dirty="0"/>
          </a:p>
        </p:txBody>
      </p:sp>
      <p:sp>
        <p:nvSpPr>
          <p:cNvPr id="5" name="Text Box 5"/>
          <p:cNvSpPr txBox="1">
            <a:spLocks noChangeArrowheads="1"/>
          </p:cNvSpPr>
          <p:nvPr/>
        </p:nvSpPr>
        <p:spPr bwMode="auto">
          <a:xfrm>
            <a:off x="1428728" y="1859340"/>
            <a:ext cx="11560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smtClean="0">
                <a:ea typeface="ＭＳ Ｐゴシック" charset="-128"/>
              </a:rPr>
              <a:t>式</a:t>
            </a:r>
            <a:r>
              <a:rPr lang="en-US" altLang="ja-JP" sz="2800" dirty="0" smtClean="0">
                <a:ea typeface="ＭＳ Ｐゴシック" charset="-128"/>
              </a:rPr>
              <a:t>, </a:t>
            </a:r>
            <a:r>
              <a:rPr lang="ja-JP" altLang="en-US" sz="2800" dirty="0" smtClean="0">
                <a:ea typeface="ＭＳ Ｐゴシック" charset="-128"/>
              </a:rPr>
              <a:t>式</a:t>
            </a:r>
            <a:endParaRPr lang="ja-JP" altLang="en-US" sz="2800" dirty="0">
              <a:ea typeface="ＭＳ Ｐゴシック" charset="-128"/>
            </a:endParaRPr>
          </a:p>
        </p:txBody>
      </p:sp>
      <p:sp>
        <p:nvSpPr>
          <p:cNvPr id="6" name="テキスト ボックス 11"/>
          <p:cNvSpPr txBox="1">
            <a:spLocks noChangeArrowheads="1"/>
          </p:cNvSpPr>
          <p:nvPr/>
        </p:nvSpPr>
        <p:spPr bwMode="auto">
          <a:xfrm>
            <a:off x="642909" y="3000372"/>
            <a:ext cx="354719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e</a:t>
            </a:r>
            <a:r>
              <a:rPr kumimoji="1" lang="en-US" altLang="ja-JP" sz="2800" baseline="-25000" dirty="0" smtClean="0">
                <a:solidFill>
                  <a:srgbClr val="FF0000"/>
                </a:solidFill>
              </a:rPr>
              <a:t>1</a:t>
            </a:r>
            <a:r>
              <a:rPr kumimoji="1" lang="en-US" altLang="ja-JP" sz="2800" dirty="0" smtClean="0">
                <a:solidFill>
                  <a:srgbClr val="FF0000"/>
                </a:solidFill>
              </a:rPr>
              <a:t>, e</a:t>
            </a:r>
            <a:r>
              <a:rPr kumimoji="1" lang="en-US" altLang="ja-JP" sz="2800" baseline="-25000" dirty="0" smtClean="0">
                <a:solidFill>
                  <a:srgbClr val="FF0000"/>
                </a:solidFill>
              </a:rPr>
              <a:t>2</a:t>
            </a:r>
            <a:r>
              <a:rPr kumimoji="1" lang="en-US" altLang="ja-JP" sz="2800" dirty="0" smtClean="0">
                <a:solidFill>
                  <a:srgbClr val="FF0000"/>
                </a:solidFill>
              </a:rPr>
              <a:t> </a:t>
            </a:r>
            <a:r>
              <a:rPr kumimoji="1" lang="ja-JP" altLang="en-US" sz="2800" dirty="0"/>
              <a:t>の意味</a:t>
            </a:r>
            <a:endParaRPr kumimoji="1" lang="en-US" altLang="ja-JP" sz="2800" dirty="0"/>
          </a:p>
        </p:txBody>
      </p:sp>
      <p:sp>
        <p:nvSpPr>
          <p:cNvPr id="7" name="テキスト ボックス 6"/>
          <p:cNvSpPr txBox="1"/>
          <p:nvPr/>
        </p:nvSpPr>
        <p:spPr>
          <a:xfrm>
            <a:off x="1428728" y="3643314"/>
            <a:ext cx="6643734" cy="954107"/>
          </a:xfrm>
          <a:prstGeom prst="rect">
            <a:avLst/>
          </a:prstGeom>
          <a:solidFill>
            <a:srgbClr val="92D050"/>
          </a:solidFill>
          <a:ln>
            <a:solidFill>
              <a:schemeClr val="tx1"/>
            </a:solidFill>
          </a:ln>
        </p:spPr>
        <p:txBody>
          <a:bodyPr wrap="square" rtlCol="0">
            <a:spAutoFit/>
          </a:bodyPr>
          <a:lstStyle/>
          <a:p>
            <a:r>
              <a:rPr lang="ja-JP" altLang="en-US" sz="2800" dirty="0" smtClean="0"/>
              <a:t>まず式</a:t>
            </a:r>
            <a:r>
              <a:rPr lang="en-US" altLang="ja-JP" sz="2800" dirty="0" smtClean="0"/>
              <a:t>e</a:t>
            </a:r>
            <a:r>
              <a:rPr lang="en-US" altLang="ja-JP" sz="2800" baseline="-25000" dirty="0" smtClean="0"/>
              <a:t>1</a:t>
            </a:r>
            <a:r>
              <a:rPr lang="ja-JP" altLang="en-US" sz="2800" dirty="0" err="1" smtClean="0"/>
              <a:t>を評</a:t>
            </a:r>
            <a:r>
              <a:rPr lang="ja-JP" altLang="en-US" sz="2800" dirty="0" smtClean="0"/>
              <a:t>価し、次に</a:t>
            </a:r>
            <a:r>
              <a:rPr lang="en-US" altLang="ja-JP" sz="2800" dirty="0" smtClean="0"/>
              <a:t>e</a:t>
            </a:r>
            <a:r>
              <a:rPr lang="en-US" altLang="ja-JP" sz="2800" baseline="-25000" dirty="0" smtClean="0"/>
              <a:t>2</a:t>
            </a:r>
            <a:r>
              <a:rPr lang="ja-JP" altLang="en-US" sz="2800" dirty="0" err="1" smtClean="0"/>
              <a:t>を評</a:t>
            </a:r>
            <a:r>
              <a:rPr lang="ja-JP" altLang="en-US" sz="2800" dirty="0" smtClean="0"/>
              <a:t>価する。式</a:t>
            </a:r>
            <a:r>
              <a:rPr lang="en-US" altLang="ja-JP" sz="2800" dirty="0" smtClean="0"/>
              <a:t>e</a:t>
            </a:r>
            <a:r>
              <a:rPr lang="en-US" altLang="ja-JP" sz="2800" baseline="-25000" dirty="0" smtClean="0"/>
              <a:t>1</a:t>
            </a:r>
            <a:r>
              <a:rPr lang="en-US" altLang="ja-JP" sz="2800" dirty="0" smtClean="0"/>
              <a:t>,e</a:t>
            </a:r>
            <a:r>
              <a:rPr lang="en-US" altLang="ja-JP" sz="2800" baseline="-25000" dirty="0" smtClean="0"/>
              <a:t>2</a:t>
            </a:r>
            <a:r>
              <a:rPr lang="ja-JP" altLang="en-US" sz="2800" dirty="0" smtClean="0"/>
              <a:t>の値は、式</a:t>
            </a:r>
            <a:r>
              <a:rPr lang="en-US" altLang="ja-JP" sz="2800" dirty="0" smtClean="0"/>
              <a:t>e</a:t>
            </a:r>
            <a:r>
              <a:rPr lang="en-US" altLang="ja-JP" sz="2800" baseline="-25000" dirty="0" smtClean="0"/>
              <a:t>2</a:t>
            </a:r>
            <a:r>
              <a:rPr lang="ja-JP" altLang="en-US" sz="2800" dirty="0" smtClean="0"/>
              <a:t>の評価結果である。</a:t>
            </a:r>
            <a:endParaRPr lang="en-US" altLang="ja-JP" sz="2800" dirty="0" smtClean="0"/>
          </a:p>
        </p:txBody>
      </p:sp>
      <p:sp>
        <p:nvSpPr>
          <p:cNvPr id="10" name="テキスト ボックス 9"/>
          <p:cNvSpPr txBox="1"/>
          <p:nvPr/>
        </p:nvSpPr>
        <p:spPr>
          <a:xfrm>
            <a:off x="2857488" y="1787902"/>
            <a:ext cx="6072230" cy="1200329"/>
          </a:xfrm>
          <a:prstGeom prst="rect">
            <a:avLst/>
          </a:prstGeom>
          <a:noFill/>
        </p:spPr>
        <p:txBody>
          <a:bodyPr wrap="square" rtlCol="0">
            <a:spAutoFit/>
          </a:bodyPr>
          <a:lstStyle/>
          <a:p>
            <a:r>
              <a:rPr lang="ja-JP" altLang="en-US" sz="2400" dirty="0" smtClean="0"/>
              <a:t>式をコンマで繋いで得られたものも式である。よって式を３つ以上コンマで区切ったものも式である。（コンマ演算子は左結合）</a:t>
            </a:r>
            <a:endParaRPr kumimoji="1" lang="en-US" altLang="ja-JP" sz="2400" dirty="0" smtClean="0"/>
          </a:p>
        </p:txBody>
      </p:sp>
      <p:sp>
        <p:nvSpPr>
          <p:cNvPr id="12" name="テキスト ボックス 11"/>
          <p:cNvSpPr txBox="1">
            <a:spLocks noChangeArrowheads="1"/>
          </p:cNvSpPr>
          <p:nvPr/>
        </p:nvSpPr>
        <p:spPr bwMode="auto">
          <a:xfrm>
            <a:off x="642911" y="5406110"/>
            <a:ext cx="221457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e</a:t>
            </a:r>
            <a:r>
              <a:rPr kumimoji="1" lang="en-US" altLang="ja-JP" sz="2800" baseline="-25000" dirty="0" smtClean="0">
                <a:solidFill>
                  <a:srgbClr val="FF0000"/>
                </a:solidFill>
              </a:rPr>
              <a:t>1</a:t>
            </a:r>
            <a:r>
              <a:rPr kumimoji="1" lang="en-US" altLang="ja-JP" sz="2800" dirty="0" smtClean="0">
                <a:solidFill>
                  <a:srgbClr val="FF0000"/>
                </a:solidFill>
              </a:rPr>
              <a:t>, e</a:t>
            </a:r>
            <a:r>
              <a:rPr kumimoji="1" lang="en-US" altLang="ja-JP" sz="2800" baseline="-25000" dirty="0" smtClean="0">
                <a:solidFill>
                  <a:srgbClr val="FF0000"/>
                </a:solidFill>
              </a:rPr>
              <a:t>2</a:t>
            </a:r>
            <a:r>
              <a:rPr kumimoji="1" lang="en-US" altLang="ja-JP" sz="2800" dirty="0" smtClean="0">
                <a:solidFill>
                  <a:srgbClr val="FF0000"/>
                </a:solidFill>
              </a:rPr>
              <a:t> </a:t>
            </a:r>
            <a:r>
              <a:rPr kumimoji="1" lang="ja-JP" altLang="en-US" sz="2800" dirty="0" smtClean="0"/>
              <a:t>の型</a:t>
            </a:r>
            <a:endParaRPr kumimoji="1" lang="en-US" altLang="ja-JP" sz="2800" dirty="0"/>
          </a:p>
        </p:txBody>
      </p:sp>
      <p:sp>
        <p:nvSpPr>
          <p:cNvPr id="13" name="テキスト ボックス 12"/>
          <p:cNvSpPr txBox="1">
            <a:spLocks noChangeArrowheads="1"/>
          </p:cNvSpPr>
          <p:nvPr/>
        </p:nvSpPr>
        <p:spPr bwMode="auto">
          <a:xfrm>
            <a:off x="1571604" y="5906176"/>
            <a:ext cx="614366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e</a:t>
            </a:r>
            <a:r>
              <a:rPr kumimoji="1" lang="en-US" altLang="ja-JP" sz="2800" baseline="-25000" dirty="0" smtClean="0">
                <a:solidFill>
                  <a:srgbClr val="FF0000"/>
                </a:solidFill>
              </a:rPr>
              <a:t>1</a:t>
            </a:r>
            <a:r>
              <a:rPr kumimoji="1" lang="en-US" altLang="ja-JP" sz="2800" dirty="0" smtClean="0">
                <a:solidFill>
                  <a:srgbClr val="FF0000"/>
                </a:solidFill>
              </a:rPr>
              <a:t>, e</a:t>
            </a:r>
            <a:r>
              <a:rPr kumimoji="1" lang="en-US" altLang="ja-JP" sz="2800" baseline="-25000" dirty="0" smtClean="0">
                <a:solidFill>
                  <a:srgbClr val="FF0000"/>
                </a:solidFill>
              </a:rPr>
              <a:t>2</a:t>
            </a:r>
            <a:r>
              <a:rPr kumimoji="1" lang="en-US" altLang="ja-JP" sz="2800" dirty="0" smtClean="0">
                <a:solidFill>
                  <a:srgbClr val="FF0000"/>
                </a:solidFill>
              </a:rPr>
              <a:t> </a:t>
            </a:r>
            <a:r>
              <a:rPr kumimoji="1" lang="ja-JP" altLang="en-US" sz="2800" dirty="0" smtClean="0"/>
              <a:t>の型は式</a:t>
            </a:r>
            <a:r>
              <a:rPr kumimoji="1" lang="en-US" altLang="ja-JP" sz="2800" dirty="0" smtClean="0"/>
              <a:t>e</a:t>
            </a:r>
            <a:r>
              <a:rPr kumimoji="1" lang="en-US" altLang="ja-JP" sz="2800" baseline="-25000" dirty="0" smtClean="0"/>
              <a:t>2</a:t>
            </a:r>
            <a:r>
              <a:rPr kumimoji="1" lang="ja-JP" altLang="en-US" sz="2800" dirty="0" smtClean="0"/>
              <a:t>の型である。</a:t>
            </a:r>
            <a:endParaRPr kumimoji="1" lang="en-US" altLang="ja-JP" sz="2800" dirty="0"/>
          </a:p>
        </p:txBody>
      </p:sp>
      <p:sp>
        <p:nvSpPr>
          <p:cNvPr id="15" name="テキスト ボックス 14"/>
          <p:cNvSpPr txBox="1"/>
          <p:nvPr/>
        </p:nvSpPr>
        <p:spPr>
          <a:xfrm>
            <a:off x="1643042" y="4714884"/>
            <a:ext cx="6500858" cy="646331"/>
          </a:xfrm>
          <a:prstGeom prst="rect">
            <a:avLst/>
          </a:prstGeom>
          <a:noFill/>
        </p:spPr>
        <p:txBody>
          <a:bodyPr wrap="square" rtlCol="0">
            <a:spAutoFit/>
          </a:bodyPr>
          <a:lstStyle/>
          <a:p>
            <a:r>
              <a:rPr lang="ja-JP" altLang="en-US" dirty="0" smtClean="0"/>
              <a:t>（補足）つまり、</a:t>
            </a:r>
            <a:r>
              <a:rPr lang="en-US" altLang="ja-JP" dirty="0" smtClean="0"/>
              <a:t>e1</a:t>
            </a:r>
            <a:r>
              <a:rPr lang="ja-JP" altLang="en-US" dirty="0" smtClean="0"/>
              <a:t>の評価結果は捨てられるので、</a:t>
            </a:r>
            <a:r>
              <a:rPr lang="en-US" altLang="ja-JP" dirty="0" smtClean="0"/>
              <a:t>e1</a:t>
            </a:r>
            <a:r>
              <a:rPr lang="ja-JP" altLang="en-US" dirty="0" smtClean="0"/>
              <a:t>に副作用（代入など）がないとこの構文を使う意味がない。</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4" name="正方形/長方形 3"/>
          <p:cNvSpPr/>
          <p:nvPr/>
        </p:nvSpPr>
        <p:spPr>
          <a:xfrm>
            <a:off x="785786" y="1571612"/>
            <a:ext cx="5857916" cy="3108543"/>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 </a:t>
            </a:r>
            <a:r>
              <a:rPr lang="en-US" altLang="ja-JP" sz="2800" dirty="0" err="1" smtClean="0"/>
              <a:t>i</a:t>
            </a:r>
            <a:r>
              <a:rPr lang="en-US" altLang="ja-JP" sz="2800" dirty="0" smtClean="0"/>
              <a:t>, j;</a:t>
            </a:r>
          </a:p>
          <a:p>
            <a:r>
              <a:rPr lang="en-US" altLang="ja-JP" sz="2800" dirty="0" smtClean="0"/>
              <a:t>  a = (</a:t>
            </a:r>
            <a:r>
              <a:rPr lang="en-US" altLang="ja-JP" sz="2800" dirty="0" err="1" smtClean="0">
                <a:solidFill>
                  <a:srgbClr val="FF0000"/>
                </a:solidFill>
              </a:rPr>
              <a:t>i</a:t>
            </a:r>
            <a:r>
              <a:rPr lang="en-US" altLang="ja-JP" sz="2800" dirty="0" smtClean="0">
                <a:solidFill>
                  <a:srgbClr val="FF0000"/>
                </a:solidFill>
              </a:rPr>
              <a:t>=3, j=4</a:t>
            </a:r>
            <a:r>
              <a:rPr lang="en-US" altLang="ja-JP" sz="2800" dirty="0" smtClean="0"/>
              <a:t>);</a:t>
            </a:r>
          </a:p>
          <a:p>
            <a:r>
              <a:rPr lang="en-US" altLang="ja-JP" sz="2800" dirty="0" smtClean="0"/>
              <a:t>  </a:t>
            </a:r>
            <a:r>
              <a:rPr lang="en-US" altLang="ja-JP" sz="2800" dirty="0" err="1" smtClean="0"/>
              <a:t>printf</a:t>
            </a:r>
            <a:r>
              <a:rPr lang="en-US" altLang="ja-JP" sz="2800" dirty="0" smtClean="0"/>
              <a:t> ("a=%d, </a:t>
            </a:r>
            <a:r>
              <a:rPr lang="en-US" altLang="ja-JP" sz="2800" dirty="0" err="1" smtClean="0"/>
              <a:t>i</a:t>
            </a:r>
            <a:r>
              <a:rPr lang="en-US" altLang="ja-JP" sz="2800" dirty="0" smtClean="0"/>
              <a:t>=%d, j=%d\n", a, </a:t>
            </a:r>
            <a:r>
              <a:rPr lang="en-US" altLang="ja-JP" sz="2800" dirty="0" err="1" smtClean="0"/>
              <a:t>i</a:t>
            </a:r>
            <a:r>
              <a:rPr lang="en-US" altLang="ja-JP" sz="2800" dirty="0" smtClean="0"/>
              <a:t>, j);</a:t>
            </a:r>
          </a:p>
          <a:p>
            <a:r>
              <a:rPr lang="en-US" altLang="ja-JP" sz="2800" dirty="0" smtClean="0"/>
              <a:t>  return 0;</a:t>
            </a:r>
          </a:p>
          <a:p>
            <a:r>
              <a:rPr lang="en-US" altLang="ja-JP" sz="2800" dirty="0" smtClean="0"/>
              <a:t>}</a:t>
            </a:r>
          </a:p>
        </p:txBody>
      </p:sp>
      <p:sp>
        <p:nvSpPr>
          <p:cNvPr id="5" name="テキスト ボックス 4"/>
          <p:cNvSpPr txBox="1"/>
          <p:nvPr/>
        </p:nvSpPr>
        <p:spPr>
          <a:xfrm>
            <a:off x="714348" y="4929198"/>
            <a:ext cx="6397905" cy="1200329"/>
          </a:xfrm>
          <a:prstGeom prst="rect">
            <a:avLst/>
          </a:prstGeom>
          <a:noFill/>
        </p:spPr>
        <p:txBody>
          <a:bodyPr wrap="none" rtlCol="0">
            <a:spAutoFit/>
          </a:bodyPr>
          <a:lstStyle/>
          <a:p>
            <a:r>
              <a:rPr kumimoji="1" lang="ja-JP" altLang="en-US" sz="2400" dirty="0" smtClean="0"/>
              <a:t>赤字の部分がコンマ演算子を使った式である。</a:t>
            </a:r>
            <a:endParaRPr kumimoji="1" lang="en-US" altLang="ja-JP" sz="2400" dirty="0" smtClean="0"/>
          </a:p>
          <a:p>
            <a:r>
              <a:rPr lang="ja-JP" altLang="en-US" sz="2400" dirty="0" smtClean="0"/>
              <a:t>赤字の式の値は、式</a:t>
            </a:r>
            <a:r>
              <a:rPr lang="en-US" altLang="ja-JP" sz="2400" dirty="0" smtClean="0"/>
              <a:t>j=4</a:t>
            </a:r>
            <a:r>
              <a:rPr lang="ja-JP" altLang="en-US" sz="2400" dirty="0" smtClean="0"/>
              <a:t>の値、すなわち</a:t>
            </a:r>
            <a:r>
              <a:rPr lang="en-US" altLang="ja-JP" sz="2400" dirty="0" smtClean="0"/>
              <a:t>4</a:t>
            </a:r>
            <a:r>
              <a:rPr lang="ja-JP" altLang="en-US" sz="2400" dirty="0" smtClean="0"/>
              <a:t>である。</a:t>
            </a:r>
            <a:endParaRPr lang="en-US" altLang="ja-JP" sz="2400" dirty="0" smtClean="0"/>
          </a:p>
          <a:p>
            <a:r>
              <a:rPr kumimoji="1" lang="ja-JP" altLang="en-US" sz="2400" dirty="0" smtClean="0"/>
              <a:t>これが</a:t>
            </a:r>
            <a:r>
              <a:rPr kumimoji="1" lang="en-US" altLang="ja-JP" sz="2400" dirty="0" smtClean="0"/>
              <a:t>a</a:t>
            </a:r>
            <a:r>
              <a:rPr kumimoji="1" lang="ja-JP" altLang="en-US" sz="2400" dirty="0" smtClean="0"/>
              <a:t>に代入されるので、</a:t>
            </a:r>
            <a:r>
              <a:rPr kumimoji="1" lang="en-US" altLang="ja-JP" sz="2400" dirty="0" smtClean="0"/>
              <a:t>a</a:t>
            </a:r>
            <a:r>
              <a:rPr kumimoji="1" lang="ja-JP" altLang="en-US" sz="2400" dirty="0" smtClean="0"/>
              <a:t>の値は</a:t>
            </a:r>
            <a:r>
              <a:rPr kumimoji="1" lang="en-US" altLang="ja-JP" sz="2400" dirty="0" smtClean="0"/>
              <a:t>4</a:t>
            </a:r>
            <a:r>
              <a:rPr kumimoji="1" lang="ja-JP" altLang="en-US" sz="2400" dirty="0" smtClean="0"/>
              <a:t>となる。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f</a:t>
            </a:r>
            <a:r>
              <a:rPr kumimoji="1" lang="en-US" altLang="ja-JP" dirty="0" smtClean="0"/>
              <a:t>or</a:t>
            </a:r>
            <a:r>
              <a:rPr kumimoji="1" lang="ja-JP" altLang="en-US" dirty="0" smtClean="0"/>
              <a:t>文に入れた例（打ち込んで確認）</a:t>
            </a:r>
            <a:endParaRPr kumimoji="1" lang="ja-JP" altLang="en-US" dirty="0"/>
          </a:p>
        </p:txBody>
      </p:sp>
      <p:sp>
        <p:nvSpPr>
          <p:cNvPr id="5" name="正方形/長方形 4"/>
          <p:cNvSpPr/>
          <p:nvPr/>
        </p:nvSpPr>
        <p:spPr>
          <a:xfrm>
            <a:off x="785786" y="1643050"/>
            <a:ext cx="4572000" cy="3108543"/>
          </a:xfrm>
          <a:prstGeom prst="rect">
            <a:avLst/>
          </a:prstGeom>
          <a:ln>
            <a:solidFill>
              <a:schemeClr val="tx1"/>
            </a:solidFill>
          </a:ln>
        </p:spPr>
        <p:txBody>
          <a:bodyPr>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t>
            </a:r>
            <a:r>
              <a:rPr lang="en-US" altLang="ja-JP" sz="2800" dirty="0" err="1" smtClean="0"/>
              <a:t>i</a:t>
            </a:r>
            <a:r>
              <a:rPr lang="en-US" altLang="ja-JP" sz="2800" dirty="0" smtClean="0"/>
              <a:t>, j;</a:t>
            </a:r>
          </a:p>
          <a:p>
            <a:r>
              <a:rPr lang="en-US" altLang="ja-JP" sz="2800" dirty="0" smtClean="0"/>
              <a:t>  for (</a:t>
            </a:r>
            <a:r>
              <a:rPr lang="en-US" altLang="ja-JP" sz="2800" dirty="0" err="1" smtClean="0">
                <a:solidFill>
                  <a:srgbClr val="FF0000"/>
                </a:solidFill>
              </a:rPr>
              <a:t>i</a:t>
            </a:r>
            <a:r>
              <a:rPr lang="en-US" altLang="ja-JP" sz="2800" dirty="0" smtClean="0">
                <a:solidFill>
                  <a:srgbClr val="FF0000"/>
                </a:solidFill>
              </a:rPr>
              <a:t>=0, j=0</a:t>
            </a:r>
            <a:r>
              <a:rPr lang="en-US" altLang="ja-JP" sz="2800" dirty="0" smtClean="0"/>
              <a:t>; </a:t>
            </a:r>
            <a:r>
              <a:rPr lang="en-US" altLang="ja-JP" sz="2800" dirty="0" err="1" smtClean="0"/>
              <a:t>i</a:t>
            </a:r>
            <a:r>
              <a:rPr lang="en-US" altLang="ja-JP" sz="2800" dirty="0" smtClean="0"/>
              <a:t>&lt;4; </a:t>
            </a:r>
            <a:r>
              <a:rPr lang="en-US" altLang="ja-JP" sz="2800" dirty="0" err="1" smtClean="0">
                <a:solidFill>
                  <a:srgbClr val="FF0000"/>
                </a:solidFill>
              </a:rPr>
              <a:t>i</a:t>
            </a:r>
            <a:r>
              <a:rPr lang="en-US" altLang="ja-JP" sz="2800" dirty="0" smtClean="0">
                <a:solidFill>
                  <a:srgbClr val="FF0000"/>
                </a:solidFill>
              </a:rPr>
              <a:t>=i+1, j=j+1</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err="1" smtClean="0"/>
              <a:t>i</a:t>
            </a:r>
            <a:r>
              <a:rPr lang="en-US" altLang="ja-JP" sz="2800" dirty="0" smtClean="0"/>
              <a:t>=%d, j=%d\n", </a:t>
            </a:r>
            <a:r>
              <a:rPr lang="en-US" altLang="ja-JP" sz="2800" dirty="0" err="1" smtClean="0"/>
              <a:t>i</a:t>
            </a:r>
            <a:r>
              <a:rPr lang="en-US" altLang="ja-JP" sz="2800" dirty="0" smtClean="0"/>
              <a:t>, j);</a:t>
            </a:r>
          </a:p>
          <a:p>
            <a:r>
              <a:rPr lang="en-US" altLang="ja-JP" sz="2800" dirty="0" smtClean="0"/>
              <a:t>  return 0;</a:t>
            </a:r>
          </a:p>
          <a:p>
            <a:r>
              <a:rPr lang="en-US" altLang="ja-JP" sz="2800" dirty="0" smtClean="0"/>
              <a:t>}</a:t>
            </a:r>
          </a:p>
        </p:txBody>
      </p:sp>
      <p:sp>
        <p:nvSpPr>
          <p:cNvPr id="6" name="テキスト ボックス 5"/>
          <p:cNvSpPr txBox="1"/>
          <p:nvPr/>
        </p:nvSpPr>
        <p:spPr>
          <a:xfrm>
            <a:off x="5572132" y="2000240"/>
            <a:ext cx="3071834" cy="1200329"/>
          </a:xfrm>
          <a:prstGeom prst="rect">
            <a:avLst/>
          </a:prstGeom>
          <a:noFill/>
        </p:spPr>
        <p:txBody>
          <a:bodyPr wrap="square" rtlCol="0">
            <a:spAutoFit/>
          </a:bodyPr>
          <a:lstStyle/>
          <a:p>
            <a:r>
              <a:rPr lang="ja-JP" altLang="en-US" sz="2400" dirty="0" smtClean="0"/>
              <a:t>赤字の部分が、コンマ演算子を使った式の例である。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増分演算</a:t>
            </a:r>
            <a:r>
              <a:rPr lang="ja-JP" altLang="en-US" dirty="0" smtClean="0"/>
              <a:t>子（前置）</a:t>
            </a:r>
            <a:endParaRPr kumimoji="1" lang="ja-JP" altLang="en-US" dirty="0"/>
          </a:p>
        </p:txBody>
      </p:sp>
      <p:sp>
        <p:nvSpPr>
          <p:cNvPr id="4" name="テキスト ボックス 3"/>
          <p:cNvSpPr txBox="1"/>
          <p:nvPr/>
        </p:nvSpPr>
        <p:spPr>
          <a:xfrm>
            <a:off x="785786" y="1334144"/>
            <a:ext cx="5601213" cy="523220"/>
          </a:xfrm>
          <a:prstGeom prst="rect">
            <a:avLst/>
          </a:prstGeom>
          <a:noFill/>
        </p:spPr>
        <p:txBody>
          <a:bodyPr wrap="none" rtlCol="0">
            <a:spAutoFit/>
          </a:bodyPr>
          <a:lstStyle/>
          <a:p>
            <a:r>
              <a:rPr lang="ja-JP" altLang="en-US" sz="2800" dirty="0" smtClean="0"/>
              <a:t>前置</a:t>
            </a:r>
            <a:r>
              <a:rPr kumimoji="1" lang="ja-JP" altLang="en-US" sz="2800" dirty="0" smtClean="0"/>
              <a:t>増分演算子を使った式の構文</a:t>
            </a:r>
            <a:endParaRPr kumimoji="1" lang="ja-JP" altLang="en-US" sz="2800" dirty="0"/>
          </a:p>
        </p:txBody>
      </p:sp>
      <p:sp>
        <p:nvSpPr>
          <p:cNvPr id="6" name="Text Box 5"/>
          <p:cNvSpPr txBox="1">
            <a:spLocks noChangeArrowheads="1"/>
          </p:cNvSpPr>
          <p:nvPr/>
        </p:nvSpPr>
        <p:spPr bwMode="auto">
          <a:xfrm>
            <a:off x="1428728" y="1977086"/>
            <a:ext cx="987193"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en-US" altLang="ja-JP" sz="2800" dirty="0" smtClean="0">
                <a:ea typeface="ＭＳ Ｐゴシック" charset="-128"/>
              </a:rPr>
              <a:t>++</a:t>
            </a:r>
            <a:r>
              <a:rPr lang="ja-JP" altLang="en-US" sz="2800" dirty="0" smtClean="0">
                <a:ea typeface="ＭＳ Ｐゴシック" charset="-128"/>
              </a:rPr>
              <a:t>式</a:t>
            </a:r>
            <a:endParaRPr lang="ja-JP" altLang="en-US" sz="2800" dirty="0">
              <a:ea typeface="ＭＳ Ｐゴシック" charset="-128"/>
            </a:endParaRPr>
          </a:p>
        </p:txBody>
      </p:sp>
      <p:sp>
        <p:nvSpPr>
          <p:cNvPr id="7" name="テキスト ボックス 11"/>
          <p:cNvSpPr txBox="1">
            <a:spLocks noChangeArrowheads="1"/>
          </p:cNvSpPr>
          <p:nvPr/>
        </p:nvSpPr>
        <p:spPr bwMode="auto">
          <a:xfrm>
            <a:off x="642910" y="2905780"/>
            <a:ext cx="354719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lang="en-US" altLang="ja-JP" sz="2800" dirty="0" smtClean="0">
                <a:solidFill>
                  <a:srgbClr val="FF0000"/>
                </a:solidFill>
              </a:rPr>
              <a:t>++e</a:t>
            </a:r>
            <a:r>
              <a:rPr kumimoji="1" lang="en-US" altLang="ja-JP" sz="2800" dirty="0" smtClean="0"/>
              <a:t> </a:t>
            </a:r>
            <a:r>
              <a:rPr kumimoji="1" lang="ja-JP" altLang="en-US" sz="2800" dirty="0"/>
              <a:t>の意味</a:t>
            </a:r>
            <a:endParaRPr kumimoji="1" lang="en-US" altLang="ja-JP" sz="2800" dirty="0"/>
          </a:p>
        </p:txBody>
      </p:sp>
      <p:sp>
        <p:nvSpPr>
          <p:cNvPr id="8" name="テキスト ボックス 7"/>
          <p:cNvSpPr txBox="1"/>
          <p:nvPr/>
        </p:nvSpPr>
        <p:spPr>
          <a:xfrm>
            <a:off x="1428728" y="3501008"/>
            <a:ext cx="7391744" cy="954107"/>
          </a:xfrm>
          <a:prstGeom prst="rect">
            <a:avLst/>
          </a:prstGeom>
          <a:solidFill>
            <a:srgbClr val="92D050"/>
          </a:solidFill>
          <a:ln>
            <a:solidFill>
              <a:schemeClr val="tx1"/>
            </a:solidFill>
          </a:ln>
        </p:spPr>
        <p:txBody>
          <a:bodyPr wrap="square" rtlCol="0">
            <a:spAutoFit/>
          </a:bodyPr>
          <a:lstStyle/>
          <a:p>
            <a:r>
              <a:rPr lang="en-US" altLang="ja-JP" sz="2800" dirty="0" smtClean="0"/>
              <a:t>e</a:t>
            </a:r>
            <a:r>
              <a:rPr lang="ja-JP" altLang="en-US" sz="2800" dirty="0" smtClean="0"/>
              <a:t>が一度だけ評価されるという点以外、代入式</a:t>
            </a:r>
            <a:r>
              <a:rPr lang="en-US" altLang="ja-JP" sz="2800" dirty="0" smtClean="0"/>
              <a:t>e=e+1</a:t>
            </a:r>
            <a:r>
              <a:rPr lang="ja-JP" altLang="en-US" sz="2800" dirty="0" smtClean="0"/>
              <a:t>と同じ意味である。</a:t>
            </a:r>
            <a:endParaRPr lang="en-US" altLang="ja-JP" sz="2800" dirty="0" smtClean="0"/>
          </a:p>
        </p:txBody>
      </p:sp>
      <p:sp>
        <p:nvSpPr>
          <p:cNvPr id="10" name="テキスト ボックス 9"/>
          <p:cNvSpPr txBox="1">
            <a:spLocks noChangeArrowheads="1"/>
          </p:cNvSpPr>
          <p:nvPr/>
        </p:nvSpPr>
        <p:spPr bwMode="auto">
          <a:xfrm>
            <a:off x="642910" y="4653136"/>
            <a:ext cx="221457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kumimoji="1" lang="en-US" altLang="ja-JP" sz="2800" dirty="0" smtClean="0">
                <a:solidFill>
                  <a:srgbClr val="FF0000"/>
                </a:solidFill>
              </a:rPr>
              <a:t>++e </a:t>
            </a:r>
            <a:r>
              <a:rPr kumimoji="1" lang="ja-JP" altLang="en-US" sz="2800" dirty="0" smtClean="0"/>
              <a:t>の型</a:t>
            </a:r>
            <a:endParaRPr kumimoji="1" lang="en-US" altLang="ja-JP" sz="2800" dirty="0"/>
          </a:p>
        </p:txBody>
      </p:sp>
      <p:sp>
        <p:nvSpPr>
          <p:cNvPr id="11" name="テキスト ボックス 10"/>
          <p:cNvSpPr txBox="1">
            <a:spLocks noChangeArrowheads="1"/>
          </p:cNvSpPr>
          <p:nvPr/>
        </p:nvSpPr>
        <p:spPr bwMode="auto">
          <a:xfrm>
            <a:off x="1428728" y="5229200"/>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 ++e</a:t>
            </a:r>
            <a:r>
              <a:rPr kumimoji="1" lang="ja-JP" altLang="en-US" sz="2800" dirty="0" smtClean="0"/>
              <a:t>の型は</a:t>
            </a:r>
            <a:r>
              <a:rPr lang="ja-JP" altLang="en-US" sz="2800" dirty="0" smtClean="0"/>
              <a:t>式</a:t>
            </a:r>
            <a:r>
              <a:rPr lang="en-US" altLang="ja-JP" sz="2800" dirty="0" smtClean="0"/>
              <a:t>e</a:t>
            </a:r>
            <a:r>
              <a:rPr kumimoji="1" lang="ja-JP" altLang="en-US" sz="2800" dirty="0" smtClean="0"/>
              <a:t>の型である。</a:t>
            </a:r>
            <a:endParaRPr kumimoji="1" lang="en-US" altLang="ja-JP" sz="2800" dirty="0"/>
          </a:p>
        </p:txBody>
      </p:sp>
      <p:sp>
        <p:nvSpPr>
          <p:cNvPr id="12" name="テキスト ボックス 11"/>
          <p:cNvSpPr txBox="1"/>
          <p:nvPr/>
        </p:nvSpPr>
        <p:spPr>
          <a:xfrm>
            <a:off x="2915816" y="1909281"/>
            <a:ext cx="5904656" cy="1015663"/>
          </a:xfrm>
          <a:prstGeom prst="rect">
            <a:avLst/>
          </a:prstGeom>
          <a:noFill/>
        </p:spPr>
        <p:txBody>
          <a:bodyPr wrap="square" rtlCol="0">
            <a:spAutoFit/>
          </a:bodyPr>
          <a:lstStyle/>
          <a:p>
            <a:r>
              <a:rPr kumimoji="1" lang="ja-JP" altLang="en-US" sz="2000" dirty="0" smtClean="0"/>
              <a:t>式は、アドレスを持ち、かつ値が変更可能（つまり代入式の左辺に書ける式）でなければならない。あと</a:t>
            </a:r>
            <a:r>
              <a:rPr lang="ja-JP" altLang="en-US" sz="2000" dirty="0" smtClean="0"/>
              <a:t>、式の型は、</a:t>
            </a:r>
            <a:r>
              <a:rPr lang="en-US" altLang="ja-JP" sz="2000" dirty="0" smtClean="0"/>
              <a:t>1</a:t>
            </a:r>
            <a:r>
              <a:rPr lang="ja-JP" altLang="en-US" sz="2000" dirty="0" smtClean="0"/>
              <a:t>との足し算ができる型でなければならない。</a:t>
            </a:r>
            <a:endParaRPr lang="en-US" altLang="ja-JP" sz="2000" dirty="0" smtClean="0"/>
          </a:p>
        </p:txBody>
      </p:sp>
      <p:sp>
        <p:nvSpPr>
          <p:cNvPr id="14" name="テキスト ボックス 13"/>
          <p:cNvSpPr txBox="1"/>
          <p:nvPr/>
        </p:nvSpPr>
        <p:spPr>
          <a:xfrm>
            <a:off x="785786" y="5803908"/>
            <a:ext cx="5447325" cy="523220"/>
          </a:xfrm>
          <a:prstGeom prst="rect">
            <a:avLst/>
          </a:prstGeom>
          <a:noFill/>
        </p:spPr>
        <p:txBody>
          <a:bodyPr wrap="none" rtlCol="0">
            <a:spAutoFit/>
          </a:bodyPr>
          <a:lstStyle/>
          <a:p>
            <a:r>
              <a:rPr kumimoji="1" lang="ja-JP" altLang="en-US" sz="2800" dirty="0" smtClean="0"/>
              <a:t>減分演算子</a:t>
            </a:r>
            <a:r>
              <a:rPr kumimoji="1" lang="en-US" altLang="ja-JP" sz="2800" dirty="0" smtClean="0"/>
              <a:t>--</a:t>
            </a:r>
            <a:r>
              <a:rPr lang="ja-JP" altLang="en-US" sz="2800" dirty="0" smtClean="0"/>
              <a:t>も</a:t>
            </a:r>
            <a:r>
              <a:rPr kumimoji="1" lang="ja-JP" altLang="en-US" sz="2800" dirty="0" smtClean="0"/>
              <a:t>同様に定義され</a:t>
            </a:r>
            <a:r>
              <a:rPr lang="ja-JP" altLang="en-US" sz="2800" dirty="0" smtClean="0"/>
              <a:t>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典型例</a:t>
            </a:r>
            <a:endParaRPr kumimoji="1" lang="ja-JP" altLang="en-US" dirty="0"/>
          </a:p>
        </p:txBody>
      </p:sp>
      <p:sp>
        <p:nvSpPr>
          <p:cNvPr id="4" name="正方形/長方形 3"/>
          <p:cNvSpPr/>
          <p:nvPr/>
        </p:nvSpPr>
        <p:spPr>
          <a:xfrm>
            <a:off x="357158" y="1571612"/>
            <a:ext cx="4143404" cy="2677656"/>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 a[5]={1,2,3,4,5};</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solidFill>
                  <a:srgbClr val="FF0000"/>
                </a:solidFill>
              </a:rPr>
              <a:t>i</a:t>
            </a:r>
            <a:r>
              <a:rPr lang="en-US" altLang="ja-JP" sz="2400" dirty="0" smtClean="0">
                <a:solidFill>
                  <a:srgbClr val="FF0000"/>
                </a:solidFill>
              </a:rPr>
              <a:t>=i+1</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5" name="正方形/長方形 4"/>
          <p:cNvSpPr/>
          <p:nvPr/>
        </p:nvSpPr>
        <p:spPr>
          <a:xfrm>
            <a:off x="4714876" y="1571612"/>
            <a:ext cx="4143404" cy="2677656"/>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 a[5]={1,2,3,4,5};</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smtClean="0">
                <a:solidFill>
                  <a:srgbClr val="FF0000"/>
                </a:solidFill>
              </a:rPr>
              <a:t>++</a:t>
            </a:r>
            <a:r>
              <a:rPr lang="en-US" altLang="ja-JP" sz="2400" dirty="0" err="1" smtClean="0">
                <a:solidFill>
                  <a:srgbClr val="FF0000"/>
                </a:solidFill>
              </a:rPr>
              <a:t>i</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6" name="テキスト ボックス 5"/>
          <p:cNvSpPr txBox="1"/>
          <p:nvPr/>
        </p:nvSpPr>
        <p:spPr>
          <a:xfrm>
            <a:off x="571472" y="4643446"/>
            <a:ext cx="8072493" cy="1569660"/>
          </a:xfrm>
          <a:prstGeom prst="rect">
            <a:avLst/>
          </a:prstGeom>
          <a:noFill/>
        </p:spPr>
        <p:txBody>
          <a:bodyPr wrap="square" rtlCol="0">
            <a:spAutoFit/>
          </a:bodyPr>
          <a:lstStyle/>
          <a:p>
            <a:r>
              <a:rPr lang="en-US" altLang="ja-JP" sz="2400" dirty="0" smtClean="0"/>
              <a:t>f</a:t>
            </a:r>
            <a:r>
              <a:rPr kumimoji="1" lang="en-US" altLang="ja-JP" sz="2400" dirty="0" smtClean="0"/>
              <a:t>or</a:t>
            </a:r>
            <a:r>
              <a:rPr lang="ja-JP" altLang="en-US" sz="2400" dirty="0" smtClean="0"/>
              <a:t>文</a:t>
            </a:r>
            <a:r>
              <a:rPr kumimoji="1" lang="ja-JP" altLang="en-US" sz="2400" dirty="0" smtClean="0"/>
              <a:t>においてよく使われる。</a:t>
            </a:r>
            <a:r>
              <a:rPr kumimoji="1" lang="en-US" altLang="ja-JP" sz="2400" dirty="0" err="1" smtClean="0"/>
              <a:t>i</a:t>
            </a:r>
            <a:r>
              <a:rPr kumimoji="1" lang="en-US" altLang="ja-JP" sz="2400" dirty="0" smtClean="0"/>
              <a:t>=i+1</a:t>
            </a:r>
            <a:r>
              <a:rPr kumimoji="1" lang="ja-JP" altLang="en-US" sz="2400" dirty="0" smtClean="0"/>
              <a:t>の代りに</a:t>
            </a:r>
            <a:r>
              <a:rPr kumimoji="1" lang="en-US" altLang="ja-JP" sz="2400" dirty="0" smtClean="0"/>
              <a:t>++</a:t>
            </a:r>
            <a:r>
              <a:rPr kumimoji="1" lang="en-US" altLang="ja-JP" sz="2400" dirty="0" err="1" smtClean="0"/>
              <a:t>i</a:t>
            </a:r>
            <a:r>
              <a:rPr kumimoji="1" lang="en-US" altLang="ja-JP" sz="2400" dirty="0" smtClean="0"/>
              <a:t> </a:t>
            </a:r>
            <a:r>
              <a:rPr lang="ja-JP" altLang="en-US" sz="2400" dirty="0" smtClean="0"/>
              <a:t>あるいは </a:t>
            </a:r>
            <a:r>
              <a:rPr kumimoji="1" lang="en-US" altLang="ja-JP" sz="2400" dirty="0" err="1" smtClean="0"/>
              <a:t>i</a:t>
            </a:r>
            <a:r>
              <a:rPr kumimoji="1" lang="en-US" altLang="ja-JP" sz="2400" dirty="0" smtClean="0"/>
              <a:t>++ </a:t>
            </a:r>
            <a:r>
              <a:rPr kumimoji="1" lang="ja-JP" altLang="en-US" sz="2400" dirty="0" smtClean="0"/>
              <a:t>（後述）</a:t>
            </a:r>
            <a:r>
              <a:rPr lang="ja-JP" altLang="en-US" sz="2400" dirty="0" smtClean="0"/>
              <a:t>と書くと、キーボードを打つ回数が若干減るので便利。（この例では式</a:t>
            </a:r>
            <a:r>
              <a:rPr lang="en-US" altLang="ja-JP" sz="2400" dirty="0" smtClean="0"/>
              <a:t>++</a:t>
            </a:r>
            <a:r>
              <a:rPr lang="en-US" altLang="ja-JP" sz="2400" dirty="0" err="1" smtClean="0"/>
              <a:t>i</a:t>
            </a:r>
            <a:r>
              <a:rPr lang="ja-JP" altLang="en-US" sz="2400" dirty="0" smtClean="0"/>
              <a:t>の値は使われないので、</a:t>
            </a:r>
            <a:r>
              <a:rPr lang="en-US" altLang="ja-JP" sz="2400" dirty="0" smtClean="0"/>
              <a:t>++</a:t>
            </a:r>
            <a:r>
              <a:rPr lang="en-US" altLang="ja-JP" sz="2400" dirty="0" err="1" smtClean="0"/>
              <a:t>i</a:t>
            </a:r>
            <a:r>
              <a:rPr lang="ja-JP" altLang="en-US" sz="2400" dirty="0" smtClean="0"/>
              <a:t>でも</a:t>
            </a:r>
            <a:r>
              <a:rPr lang="en-US" altLang="ja-JP" sz="2400" dirty="0" err="1" smtClean="0"/>
              <a:t>i</a:t>
            </a:r>
            <a:r>
              <a:rPr lang="en-US" altLang="ja-JP" sz="2400" dirty="0" smtClean="0"/>
              <a:t>++</a:t>
            </a:r>
            <a:r>
              <a:rPr lang="ja-JP" altLang="en-US" sz="2400" dirty="0" smtClean="0"/>
              <a:t>でも同じ。）</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28694"/>
          </a:xfrm>
        </p:spPr>
        <p:txBody>
          <a:bodyPr>
            <a:normAutofit fontScale="90000"/>
          </a:bodyPr>
          <a:lstStyle/>
          <a:p>
            <a:r>
              <a:rPr lang="ja-JP" altLang="en-US" dirty="0" smtClean="0"/>
              <a:t>（参考） </a:t>
            </a:r>
            <a:r>
              <a:rPr lang="en-US" altLang="ja-JP" dirty="0" smtClean="0"/>
              <a:t>++e </a:t>
            </a:r>
            <a:r>
              <a:rPr lang="ja-JP" altLang="en-US" dirty="0" smtClean="0"/>
              <a:t>と </a:t>
            </a:r>
            <a:r>
              <a:rPr lang="en-US" altLang="ja-JP" dirty="0" smtClean="0"/>
              <a:t>e=e+1 </a:t>
            </a:r>
            <a:r>
              <a:rPr lang="ja-JP" altLang="en-US" dirty="0" smtClean="0"/>
              <a:t>が異なる場合</a:t>
            </a:r>
            <a:endParaRPr kumimoji="1" lang="ja-JP" altLang="en-US" dirty="0"/>
          </a:p>
        </p:txBody>
      </p:sp>
      <p:sp>
        <p:nvSpPr>
          <p:cNvPr id="5" name="テキスト ボックス 4"/>
          <p:cNvSpPr txBox="1"/>
          <p:nvPr/>
        </p:nvSpPr>
        <p:spPr>
          <a:xfrm>
            <a:off x="428596" y="5699485"/>
            <a:ext cx="8358214" cy="1015663"/>
          </a:xfrm>
          <a:prstGeom prst="rect">
            <a:avLst/>
          </a:prstGeom>
          <a:noFill/>
        </p:spPr>
        <p:txBody>
          <a:bodyPr wrap="square" rtlCol="0">
            <a:spAutoFit/>
          </a:bodyPr>
          <a:lstStyle/>
          <a:p>
            <a:r>
              <a:rPr lang="ja-JP" altLang="en-US" sz="2000" dirty="0" smtClean="0"/>
              <a:t>（注意）代入式において、左辺と右辺のどちらを先に評価するかは未規定である。したがって、</a:t>
            </a:r>
            <a:r>
              <a:rPr lang="en-US" altLang="ja-JP" sz="2000" dirty="0" smtClean="0"/>
              <a:t>*(++p)=*(++p)+1</a:t>
            </a:r>
            <a:r>
              <a:rPr lang="ja-JP" altLang="en-US" sz="2000" dirty="0" smtClean="0"/>
              <a:t>のように、左辺、右辺に関連のある副作用のある式を書くのは避けるべき。</a:t>
            </a:r>
            <a:r>
              <a:rPr lang="en-US" altLang="ja-JP" sz="2000" dirty="0" smtClean="0"/>
              <a:t>++(*(++p)) </a:t>
            </a:r>
            <a:r>
              <a:rPr lang="ja-JP" altLang="en-US" sz="2000" dirty="0" smtClean="0"/>
              <a:t>については、意味は一意である。</a:t>
            </a:r>
            <a:endParaRPr lang="en-US" altLang="ja-JP" sz="2000" dirty="0" smtClean="0"/>
          </a:p>
        </p:txBody>
      </p:sp>
      <p:sp>
        <p:nvSpPr>
          <p:cNvPr id="7" name="正方形/長方形 6"/>
          <p:cNvSpPr/>
          <p:nvPr/>
        </p:nvSpPr>
        <p:spPr>
          <a:xfrm>
            <a:off x="4786314" y="1142984"/>
            <a:ext cx="4143404" cy="3785652"/>
          </a:xfrm>
          <a:prstGeom prst="rect">
            <a:avLst/>
          </a:prstGeom>
          <a:ln>
            <a:solidFill>
              <a:schemeClr val="tx1"/>
            </a:solidFill>
          </a:ln>
        </p:spPr>
        <p:txBody>
          <a:bodyPr wrap="square">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a[5]={10,20,30,40,50};</a:t>
            </a:r>
          </a:p>
          <a:p>
            <a:r>
              <a:rPr lang="en-US" altLang="ja-JP" sz="2400" dirty="0" smtClean="0"/>
              <a:t>  </a:t>
            </a:r>
            <a:r>
              <a:rPr lang="en-US" altLang="ja-JP" sz="2400" dirty="0" err="1" smtClean="0"/>
              <a:t>int</a:t>
            </a:r>
            <a:r>
              <a:rPr lang="en-US" altLang="ja-JP" sz="2400" dirty="0" smtClean="0"/>
              <a:t> *p, </a:t>
            </a:r>
            <a:r>
              <a:rPr lang="en-US" altLang="ja-JP" sz="2400" dirty="0" err="1" smtClean="0"/>
              <a:t>i</a:t>
            </a:r>
            <a:r>
              <a:rPr lang="en-US" altLang="ja-JP" sz="2400" dirty="0" smtClean="0"/>
              <a:t>;</a:t>
            </a:r>
          </a:p>
          <a:p>
            <a:r>
              <a:rPr lang="en-US" altLang="ja-JP" sz="2400" dirty="0" smtClean="0"/>
              <a:t>  p=a;</a:t>
            </a:r>
          </a:p>
          <a:p>
            <a:r>
              <a:rPr lang="en-US" altLang="ja-JP" sz="2400" dirty="0" smtClean="0"/>
              <a:t>  </a:t>
            </a:r>
            <a:r>
              <a:rPr lang="en-US" altLang="ja-JP" sz="2400" dirty="0" smtClean="0">
                <a:solidFill>
                  <a:srgbClr val="FF0000"/>
                </a:solidFill>
              </a:rPr>
              <a:t>*(++p)</a:t>
            </a:r>
            <a:r>
              <a:rPr lang="en-US" altLang="ja-JP" sz="2400" dirty="0" smtClean="0"/>
              <a:t> = </a:t>
            </a:r>
            <a:r>
              <a:rPr lang="en-US" altLang="ja-JP" sz="2400" dirty="0" smtClean="0">
                <a:solidFill>
                  <a:srgbClr val="FF0000"/>
                </a:solidFill>
              </a:rPr>
              <a:t>*(++p)</a:t>
            </a:r>
            <a:r>
              <a:rPr lang="en-US" altLang="ja-JP" sz="2400" dirty="0" smtClean="0"/>
              <a:t> + 1;</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t>i</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p>
        </p:txBody>
      </p:sp>
      <p:sp>
        <p:nvSpPr>
          <p:cNvPr id="8" name="正方形/長方形 7"/>
          <p:cNvSpPr/>
          <p:nvPr/>
        </p:nvSpPr>
        <p:spPr>
          <a:xfrm>
            <a:off x="214282" y="1142984"/>
            <a:ext cx="4357686" cy="3785652"/>
          </a:xfrm>
          <a:prstGeom prst="rect">
            <a:avLst/>
          </a:prstGeom>
          <a:ln>
            <a:solidFill>
              <a:schemeClr val="tx1"/>
            </a:solidFill>
          </a:ln>
        </p:spPr>
        <p:txBody>
          <a:bodyPr wrap="square">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a[5]={10,20,30,40,50};</a:t>
            </a:r>
          </a:p>
          <a:p>
            <a:r>
              <a:rPr lang="en-US" altLang="ja-JP" sz="2400" dirty="0" smtClean="0"/>
              <a:t>  </a:t>
            </a:r>
            <a:r>
              <a:rPr lang="en-US" altLang="ja-JP" sz="2400" dirty="0" err="1" smtClean="0"/>
              <a:t>int</a:t>
            </a:r>
            <a:r>
              <a:rPr lang="en-US" altLang="ja-JP" sz="2400" dirty="0" smtClean="0"/>
              <a:t> *p, </a:t>
            </a:r>
            <a:r>
              <a:rPr lang="en-US" altLang="ja-JP" sz="2400" dirty="0" err="1" smtClean="0"/>
              <a:t>i</a:t>
            </a:r>
            <a:r>
              <a:rPr lang="en-US" altLang="ja-JP" sz="2400" dirty="0" smtClean="0"/>
              <a:t>;</a:t>
            </a:r>
          </a:p>
          <a:p>
            <a:r>
              <a:rPr lang="en-US" altLang="ja-JP" sz="2400" dirty="0" smtClean="0"/>
              <a:t>  p=a;</a:t>
            </a:r>
          </a:p>
          <a:p>
            <a:r>
              <a:rPr lang="en-US" altLang="ja-JP" sz="2400" dirty="0" smtClean="0"/>
              <a:t>  ++(</a:t>
            </a:r>
            <a:r>
              <a:rPr lang="en-US" altLang="ja-JP" sz="2400" dirty="0" smtClean="0">
                <a:solidFill>
                  <a:srgbClr val="FF0000"/>
                </a:solidFill>
              </a:rPr>
              <a:t>*(++p)</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t>i</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p>
        </p:txBody>
      </p:sp>
      <p:sp>
        <p:nvSpPr>
          <p:cNvPr id="9" name="テキスト ボックス 8"/>
          <p:cNvSpPr txBox="1"/>
          <p:nvPr/>
        </p:nvSpPr>
        <p:spPr>
          <a:xfrm>
            <a:off x="2243910" y="2538707"/>
            <a:ext cx="2185214" cy="461665"/>
          </a:xfrm>
          <a:prstGeom prst="rect">
            <a:avLst/>
          </a:prstGeom>
          <a:noFill/>
          <a:ln>
            <a:solidFill>
              <a:schemeClr val="tx1"/>
            </a:solidFill>
          </a:ln>
        </p:spPr>
        <p:txBody>
          <a:bodyPr wrap="none" rtlCol="0">
            <a:spAutoFit/>
          </a:bodyPr>
          <a:lstStyle/>
          <a:p>
            <a:r>
              <a:rPr lang="ja-JP" altLang="en-US" sz="2400" dirty="0" smtClean="0"/>
              <a:t>赤字の部分が</a:t>
            </a:r>
            <a:r>
              <a:rPr lang="en-US" altLang="ja-JP" sz="2400" dirty="0" smtClean="0"/>
              <a:t>e</a:t>
            </a:r>
            <a:endParaRPr kumimoji="1" lang="ja-JP" altLang="en-US" sz="2400" dirty="0"/>
          </a:p>
        </p:txBody>
      </p:sp>
      <p:sp>
        <p:nvSpPr>
          <p:cNvPr id="10" name="テキスト ボックス 9"/>
          <p:cNvSpPr txBox="1"/>
          <p:nvPr/>
        </p:nvSpPr>
        <p:spPr>
          <a:xfrm>
            <a:off x="6530190" y="2538707"/>
            <a:ext cx="2185214" cy="461665"/>
          </a:xfrm>
          <a:prstGeom prst="rect">
            <a:avLst/>
          </a:prstGeom>
          <a:noFill/>
          <a:ln>
            <a:solidFill>
              <a:schemeClr val="tx1"/>
            </a:solidFill>
          </a:ln>
        </p:spPr>
        <p:txBody>
          <a:bodyPr wrap="none" rtlCol="0">
            <a:spAutoFit/>
          </a:bodyPr>
          <a:lstStyle/>
          <a:p>
            <a:r>
              <a:rPr lang="ja-JP" altLang="en-US" sz="2400" dirty="0" smtClean="0"/>
              <a:t>赤字の部分が</a:t>
            </a:r>
            <a:r>
              <a:rPr lang="en-US" altLang="ja-JP" sz="2400" dirty="0" smtClean="0"/>
              <a:t>e</a:t>
            </a:r>
            <a:endParaRPr kumimoji="1" lang="ja-JP" altLang="en-US" sz="2400" dirty="0"/>
          </a:p>
        </p:txBody>
      </p:sp>
      <p:sp>
        <p:nvSpPr>
          <p:cNvPr id="11" name="テキスト ボックス 10"/>
          <p:cNvSpPr txBox="1"/>
          <p:nvPr/>
        </p:nvSpPr>
        <p:spPr>
          <a:xfrm>
            <a:off x="428596" y="5078568"/>
            <a:ext cx="7929618" cy="707886"/>
          </a:xfrm>
          <a:prstGeom prst="rect">
            <a:avLst/>
          </a:prstGeom>
          <a:noFill/>
        </p:spPr>
        <p:txBody>
          <a:bodyPr wrap="square" rtlCol="0">
            <a:spAutoFit/>
          </a:bodyPr>
          <a:lstStyle/>
          <a:p>
            <a:r>
              <a:rPr lang="ja-JP" altLang="en-US" sz="2000" dirty="0" smtClean="0"/>
              <a:t>左のプログラムでは、ポインタ</a:t>
            </a:r>
            <a:r>
              <a:rPr lang="en-US" altLang="ja-JP" sz="2000" dirty="0" smtClean="0"/>
              <a:t>p</a:t>
            </a:r>
            <a:r>
              <a:rPr lang="ja-JP" altLang="en-US" sz="2000" dirty="0" smtClean="0"/>
              <a:t>の値は１回だけ</a:t>
            </a:r>
            <a:r>
              <a:rPr lang="en-US" altLang="ja-JP" sz="2000" dirty="0" smtClean="0"/>
              <a:t>1</a:t>
            </a:r>
            <a:r>
              <a:rPr lang="ja-JP" altLang="en-US" sz="2000" dirty="0" smtClean="0"/>
              <a:t>が足されるが、右のプログラムでは２回、</a:t>
            </a:r>
            <a:r>
              <a:rPr lang="en-US" altLang="ja-JP" sz="2000" dirty="0" smtClean="0"/>
              <a:t>1</a:t>
            </a:r>
            <a:r>
              <a:rPr lang="ja-JP" altLang="en-US" sz="2000" dirty="0" smtClean="0"/>
              <a:t>が足される。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964</TotalTime>
  <Words>3514</Words>
  <Application>Microsoft Macintosh PowerPoint</Application>
  <PresentationFormat>画面に合わせる (4:3)</PresentationFormat>
  <Paragraphs>307</Paragraphs>
  <Slides>29</Slides>
  <Notes>0</Notes>
  <HiddenSlides>0</HiddenSlides>
  <MMClips>0</MMClips>
  <ScaleCrop>false</ScaleCrop>
  <HeadingPairs>
    <vt:vector size="4" baseType="variant">
      <vt:variant>
        <vt:lpstr>テーマ</vt:lpstr>
      </vt:variant>
      <vt:variant>
        <vt:i4>1</vt:i4>
      </vt:variant>
      <vt:variant>
        <vt:lpstr>スライド タイトル</vt:lpstr>
      </vt:variant>
      <vt:variant>
        <vt:i4>29</vt:i4>
      </vt:variant>
    </vt:vector>
  </HeadingPairs>
  <TitlesOfParts>
    <vt:vector size="30" baseType="lpstr">
      <vt:lpstr>Office テーマ</vt:lpstr>
      <vt:lpstr>プログラミング入門２</vt:lpstr>
      <vt:lpstr>今日の内容</vt:lpstr>
      <vt:lpstr>コンマ演算子</vt:lpstr>
      <vt:lpstr>コンマ演算子</vt:lpstr>
      <vt:lpstr>例（打ち込んで確認）</vt:lpstr>
      <vt:lpstr>for文に入れた例（打ち込んで確認）</vt:lpstr>
      <vt:lpstr>増分演算子（前置）</vt:lpstr>
      <vt:lpstr>典型例</vt:lpstr>
      <vt:lpstr>（参考） ++e と e=e+1 が異なる場合</vt:lpstr>
      <vt:lpstr>増分演算子（後置）</vt:lpstr>
      <vt:lpstr>ファイル処理</vt:lpstr>
      <vt:lpstr>例（入力して確認）</vt:lpstr>
      <vt:lpstr>FILE型</vt:lpstr>
      <vt:lpstr>ライブラリ関数fopen</vt:lpstr>
      <vt:lpstr>ライブラリ関数fclose</vt:lpstr>
      <vt:lpstr>ライブラリ関数fprintf</vt:lpstr>
      <vt:lpstr>例（打ち込んで確認）</vt:lpstr>
      <vt:lpstr>fopenが失敗する場合</vt:lpstr>
      <vt:lpstr>ライブラリ関数fscanf</vt:lpstr>
      <vt:lpstr>例（打ち込んで確認）</vt:lpstr>
      <vt:lpstr>基本課題１</vt:lpstr>
      <vt:lpstr>基本課題２</vt:lpstr>
      <vt:lpstr>発展課題１</vt:lpstr>
      <vt:lpstr>発展課題２</vt:lpstr>
      <vt:lpstr>発展課題３</vt:lpstr>
      <vt:lpstr>発展課題４</vt:lpstr>
      <vt:lpstr>参考課題１</vt:lpstr>
      <vt:lpstr>参考課題１　解答例</vt:lpstr>
      <vt:lpstr>本演習で扱わなかった内容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dc:title>
  <dc:creator>sasano</dc:creator>
  <cp:lastModifiedBy>Sasano Isao</cp:lastModifiedBy>
  <cp:revision>612</cp:revision>
  <dcterms:created xsi:type="dcterms:W3CDTF">2009-12-12T09:36:31Z</dcterms:created>
  <dcterms:modified xsi:type="dcterms:W3CDTF">2017-12-18T06:00:05Z</dcterms:modified>
</cp:coreProperties>
</file>