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15" r:id="rId35"/>
    <p:sldId id="325" r:id="rId36"/>
    <p:sldId id="317" r:id="rId37"/>
    <p:sldId id="318" r:id="rId38"/>
    <p:sldId id="319" r:id="rId39"/>
    <p:sldId id="331" r:id="rId40"/>
    <p:sldId id="332" r:id="rId41"/>
    <p:sldId id="320" r:id="rId42"/>
    <p:sldId id="321" r:id="rId43"/>
    <p:sldId id="322" r:id="rId44"/>
    <p:sldId id="323" r:id="rId45"/>
    <p:sldId id="324" r:id="rId46"/>
    <p:sldId id="327" r:id="rId47"/>
    <p:sldId id="328" r:id="rId48"/>
    <p:sldId id="329" r:id="rId49"/>
    <p:sldId id="330" r:id="rId5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8" autoAdjust="0"/>
    <p:restoredTop sz="94660"/>
  </p:normalViewPr>
  <p:slideViewPr>
    <p:cSldViewPr snapToGrid="0" snapToObjects="1">
      <p:cViewPr varScale="1">
        <p:scale>
          <a:sx n="134" d="100"/>
          <a:sy n="134" d="100"/>
        </p:scale>
        <p:origin x="-173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8921-612C-4D4E-97E7-B4FDA0D9F335}" type="datetimeFigureOut">
              <a:rPr kumimoji="1" lang="ja-JP" altLang="en-US" smtClean="0"/>
              <a:t>17/09/18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B2E00-E101-E543-88EB-E4170DDDCC77}" type="slidenum">
              <a:rPr kumimoji="1" lang="ja-JP" altLang="en-US" smtClean="0"/>
              <a:t>‹#›</a:t>
            </a:fld>
            <a:endParaRPr kumimoji="1" lang="ja-JP" altLang="en-US"/>
          </a:p>
        </p:txBody>
      </p:sp>
    </p:spTree>
    <p:extLst>
      <p:ext uri="{BB962C8B-B14F-4D97-AF65-F5344CB8AC3E}">
        <p14:creationId xmlns:p14="http://schemas.microsoft.com/office/powerpoint/2010/main" val="2937048995"/>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27</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17/09/18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17/09/18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1903680" y="3578317"/>
            <a:ext cx="5422894" cy="1077218"/>
          </a:xfrm>
          <a:prstGeom prst="rect">
            <a:avLst/>
          </a:prstGeom>
          <a:noFill/>
        </p:spPr>
        <p:txBody>
          <a:bodyPr wrap="square" rtlCol="0">
            <a:spAutoFit/>
          </a:bodyPr>
          <a:lstStyle/>
          <a:p>
            <a:pPr algn="ctr"/>
            <a:r>
              <a:rPr kumimoji="1" lang="ja-JP" altLang="en-US" sz="3200" dirty="0" smtClean="0"/>
              <a:t>第</a:t>
            </a:r>
            <a:r>
              <a:rPr lang="ja-JP" altLang="en-US" sz="3200" dirty="0" smtClean="0"/>
              <a:t>１０</a:t>
            </a:r>
            <a:r>
              <a:rPr kumimoji="1" lang="ja-JP" altLang="en-US" sz="3200" dirty="0" smtClean="0"/>
              <a:t>回</a:t>
            </a:r>
            <a:r>
              <a:rPr kumimoji="1" lang="en-US" altLang="ja-JP" sz="3200" dirty="0" smtClean="0"/>
              <a:t>  </a:t>
            </a:r>
            <a:r>
              <a:rPr kumimoji="1" lang="ja-JP" altLang="en-US" sz="3200" dirty="0" smtClean="0"/>
              <a:t>動的な領域確保、</a:t>
            </a:r>
            <a:endParaRPr kumimoji="1" lang="en-US" altLang="ja-JP" sz="3200" dirty="0" smtClean="0"/>
          </a:p>
          <a:p>
            <a:pPr algn="ctr"/>
            <a:r>
              <a:rPr kumimoji="1" lang="ja-JP" altLang="en-US" sz="3200" dirty="0" smtClean="0"/>
              <a:t>共用体、列挙体</a:t>
            </a:r>
            <a:endParaRPr kumimoji="1" lang="ja-JP" altLang="en-US" sz="3200" dirty="0"/>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typedef</a:t>
            </a:r>
            <a:r>
              <a:rPr lang="en-US" altLang="ja-JP" sz="2400" dirty="0" smtClean="0"/>
              <a:t> </a:t>
            </a:r>
            <a:r>
              <a:rPr lang="en-US" altLang="ja-JP" sz="2400" dirty="0" err="1" smtClean="0"/>
              <a:t>struct</a:t>
            </a:r>
            <a:r>
              <a:rPr lang="en-US" altLang="ja-JP" sz="2400" dirty="0" smtClean="0"/>
              <a:t> {</a:t>
            </a:r>
          </a:p>
          <a:p>
            <a:r>
              <a:rPr lang="en-US" altLang="ja-JP" sz="2400" dirty="0" smtClean="0"/>
              <a:t>  </a:t>
            </a:r>
            <a:r>
              <a:rPr lang="en-US" altLang="ja-JP" sz="2400" dirty="0" err="1" smtClean="0"/>
              <a:t>int</a:t>
            </a:r>
            <a:r>
              <a:rPr lang="en-US" altLang="ja-JP" sz="2400" dirty="0" smtClean="0"/>
              <a:t> x;</a:t>
            </a:r>
          </a:p>
          <a:p>
            <a:r>
              <a:rPr lang="en-US" altLang="ja-JP" sz="2400" dirty="0" smtClean="0"/>
              <a:t>  </a:t>
            </a:r>
            <a:r>
              <a:rPr lang="en-US" altLang="ja-JP" sz="2400" dirty="0" err="1" smtClean="0"/>
              <a:t>int</a:t>
            </a:r>
            <a:r>
              <a:rPr lang="en-US" altLang="ja-JP" sz="2400" dirty="0" smtClean="0"/>
              <a:t> y;</a:t>
            </a:r>
          </a:p>
          <a:p>
            <a:r>
              <a:rPr lang="en-US" altLang="ja-JP" sz="2400" dirty="0" smtClean="0"/>
              <a:t>} point;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 %d\n", </a:t>
            </a:r>
            <a:r>
              <a:rPr lang="en-US" altLang="ja-JP" sz="2400" dirty="0" err="1" smtClean="0"/>
              <a:t>sizeof</a:t>
            </a:r>
            <a:r>
              <a:rPr lang="en-US" altLang="ja-JP" sz="2400" dirty="0" smtClean="0"/>
              <a:t>(</a:t>
            </a:r>
            <a:r>
              <a:rPr lang="en-US" altLang="ja-JP" sz="2400" dirty="0" err="1" smtClean="0"/>
              <a:t>int</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[3] : %d\n", </a:t>
            </a:r>
            <a:r>
              <a:rPr lang="en-US" altLang="ja-JP" sz="2400" dirty="0" err="1" smtClean="0"/>
              <a:t>sizeof</a:t>
            </a:r>
            <a:r>
              <a:rPr lang="en-US" altLang="ja-JP" sz="2400" dirty="0" smtClean="0"/>
              <a:t>(</a:t>
            </a:r>
            <a:r>
              <a:rPr lang="en-US" altLang="ja-JP" sz="2400" dirty="0" err="1" smtClean="0"/>
              <a:t>int</a:t>
            </a:r>
            <a:r>
              <a:rPr lang="en-US" altLang="ja-JP" sz="2400" dirty="0" smtClean="0"/>
              <a:t>[3]));</a:t>
            </a:r>
          </a:p>
          <a:p>
            <a:r>
              <a:rPr lang="en-US" altLang="ja-JP" sz="2400" dirty="0" smtClean="0"/>
              <a:t>  </a:t>
            </a:r>
            <a:r>
              <a:rPr lang="en-US" altLang="ja-JP" sz="2400" dirty="0" err="1" smtClean="0"/>
              <a:t>printf</a:t>
            </a:r>
            <a:r>
              <a:rPr lang="en-US" altLang="ja-JP" sz="2400" dirty="0" smtClean="0"/>
              <a:t> ("</a:t>
            </a:r>
            <a:r>
              <a:rPr lang="en-US" altLang="ja-JP" sz="2400" dirty="0" err="1" smtClean="0"/>
              <a:t>struct</a:t>
            </a:r>
            <a:r>
              <a:rPr lang="en-US" altLang="ja-JP" sz="2400" dirty="0" smtClean="0"/>
              <a:t> {</a:t>
            </a:r>
            <a:r>
              <a:rPr lang="en-US" altLang="ja-JP" sz="2400" dirty="0" err="1" smtClean="0"/>
              <a:t>int</a:t>
            </a:r>
            <a:r>
              <a:rPr lang="en-US" altLang="ja-JP" sz="2400" dirty="0" smtClean="0"/>
              <a:t> x; </a:t>
            </a:r>
            <a:r>
              <a:rPr lang="en-US" altLang="ja-JP" sz="2400" dirty="0" err="1" smtClean="0"/>
              <a:t>int</a:t>
            </a:r>
            <a:r>
              <a:rPr lang="en-US" altLang="ja-JP" sz="2400" dirty="0" smtClean="0"/>
              <a:t> y;} : %d\n",</a:t>
            </a:r>
          </a:p>
          <a:p>
            <a:r>
              <a:rPr lang="en-US" altLang="ja-JP" sz="2400" dirty="0" smtClean="0"/>
              <a:t>         </a:t>
            </a:r>
            <a:r>
              <a:rPr lang="ja-JP" altLang="en-US" sz="2400" dirty="0" smtClean="0"/>
              <a:t>     </a:t>
            </a:r>
            <a:r>
              <a:rPr lang="en-US" altLang="ja-JP" sz="2400" dirty="0" smtClean="0"/>
              <a:t> </a:t>
            </a:r>
            <a:r>
              <a:rPr lang="en-US" altLang="ja-JP" sz="2400" dirty="0" err="1" smtClean="0"/>
              <a:t>sizeof</a:t>
            </a:r>
            <a:r>
              <a:rPr lang="en-US" altLang="ja-JP" sz="2400" dirty="0" smtClean="0"/>
              <a:t>(</a:t>
            </a:r>
            <a:r>
              <a:rPr lang="en-US" altLang="ja-JP" sz="2400" dirty="0" err="1" smtClean="0"/>
              <a:t>struct</a:t>
            </a:r>
            <a:r>
              <a:rPr lang="en-US" altLang="ja-JP" sz="2400" dirty="0" smtClean="0"/>
              <a:t> {</a:t>
            </a:r>
            <a:r>
              <a:rPr lang="en-US" altLang="ja-JP" sz="2400" dirty="0" err="1" smtClean="0"/>
              <a:t>int</a:t>
            </a:r>
            <a:r>
              <a:rPr lang="en-US" altLang="ja-JP" sz="2400" dirty="0" smtClean="0"/>
              <a:t> x; </a:t>
            </a:r>
            <a:r>
              <a:rPr lang="en-US" altLang="ja-JP" sz="2400" dirty="0" err="1" smtClean="0"/>
              <a:t>int</a:t>
            </a:r>
            <a:r>
              <a:rPr lang="en-US" altLang="ja-JP" sz="2400" dirty="0" smtClean="0"/>
              <a:t> y;}));</a:t>
            </a:r>
          </a:p>
          <a:p>
            <a:r>
              <a:rPr lang="en-US" altLang="ja-JP" sz="2400" dirty="0" smtClean="0"/>
              <a:t>  </a:t>
            </a:r>
            <a:r>
              <a:rPr lang="en-US" altLang="ja-JP" sz="2400" dirty="0" err="1" smtClean="0"/>
              <a:t>printf</a:t>
            </a:r>
            <a:r>
              <a:rPr lang="en-US" altLang="ja-JP" sz="2400" dirty="0" smtClean="0"/>
              <a:t> ("point: %d\n", </a:t>
            </a:r>
            <a:r>
              <a:rPr lang="en-US" altLang="ja-JP" sz="2400" dirty="0" err="1" smtClean="0"/>
              <a:t>sizeof</a:t>
            </a:r>
            <a:r>
              <a:rPr lang="en-US" altLang="ja-JP" sz="2400" dirty="0" smtClean="0"/>
              <a:t>(point));</a:t>
            </a:r>
          </a:p>
          <a:p>
            <a:r>
              <a:rPr lang="en-US" altLang="ja-JP" sz="2400" dirty="0" smtClean="0"/>
              <a:t>  </a:t>
            </a:r>
            <a:r>
              <a:rPr lang="en-US" altLang="ja-JP" sz="2400" dirty="0" err="1" smtClean="0"/>
              <a:t>printf</a:t>
            </a:r>
            <a:r>
              <a:rPr lang="en-US" altLang="ja-JP" sz="2400" dirty="0" smtClean="0"/>
              <a:t> ("point *: %d\n", </a:t>
            </a:r>
            <a:r>
              <a:rPr lang="en-US" altLang="ja-JP" sz="2400" dirty="0" err="1" smtClean="0"/>
              <a:t>sizeof</a:t>
            </a:r>
            <a:r>
              <a:rPr lang="en-US" altLang="ja-JP" sz="2400" dirty="0" smtClean="0"/>
              <a:t>(point *));</a:t>
            </a:r>
          </a:p>
          <a:p>
            <a:r>
              <a:rPr lang="en-US" altLang="ja-JP" sz="2400" dirty="0" smtClean="0"/>
              <a:t>  return 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smtClean="0"/>
              <a:t>void </a:t>
            </a:r>
            <a:r>
              <a:rPr lang="ja-JP" altLang="en-US" sz="3400" dirty="0" err="1" smtClean="0"/>
              <a:t>への</a:t>
            </a:r>
            <a:r>
              <a:rPr lang="ja-JP" altLang="en-US" sz="3400" dirty="0" smtClean="0"/>
              <a:t>ポインタ型</a:t>
            </a:r>
            <a:endParaRPr lang="en-US" altLang="ja-JP" sz="3400" dirty="0" smtClean="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smtClean="0">
                <a:latin typeface="News Gothic" pitchFamily="34" charset="0"/>
                <a:ea typeface="ヒラギノ角ゴ Pro W3" pitchFamily="-64" charset="-128"/>
              </a:rPr>
              <a:t>calloc</a:t>
            </a:r>
            <a:r>
              <a:rPr lang="ja-JP" altLang="en-US" sz="2400" b="0" dirty="0" smtClean="0">
                <a:latin typeface="News Gothic" pitchFamily="34" charset="0"/>
                <a:ea typeface="ヒラギノ角ゴ Pro W3" pitchFamily="-64" charset="-128"/>
              </a:rPr>
              <a:t>関数の返り値は</a:t>
            </a:r>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a:t>
            </a:r>
            <a:r>
              <a:rPr lang="en-US" altLang="ja-JP" sz="2400" b="0" dirty="0" smtClean="0">
                <a:latin typeface="News Gothic" pitchFamily="34" charset="0"/>
                <a:ea typeface="ヒラギノ角ゴ Pro W3" pitchFamily="-64" charset="-128"/>
              </a:rPr>
              <a:t>void</a:t>
            </a:r>
            <a:r>
              <a:rPr lang="ja-JP" altLang="en-US" sz="2400" b="0" dirty="0" err="1" smtClean="0">
                <a:latin typeface="News Gothic" pitchFamily="34" charset="0"/>
                <a:ea typeface="ヒラギノ角ゴ Pro W3" pitchFamily="-64" charset="-128"/>
              </a:rPr>
              <a:t>への</a:t>
            </a:r>
            <a:r>
              <a:rPr lang="ja-JP" altLang="en-US" sz="2400" b="0" dirty="0" smtClean="0">
                <a:latin typeface="News Gothic" pitchFamily="34" charset="0"/>
                <a:ea typeface="ヒラギノ角ゴ Pro W3" pitchFamily="-64" charset="-128"/>
              </a:rPr>
              <a:t>ポインタ型）である。</a:t>
            </a:r>
            <a:endParaRPr lang="en-US" altLang="ja-JP" sz="2400" b="0" dirty="0" smtClean="0">
              <a:latin typeface="News Gothic" pitchFamily="34" charset="0"/>
              <a:ea typeface="ヒラギノ角ゴ Pro W3" pitchFamily="-64" charset="-128"/>
            </a:endParaRPr>
          </a:p>
          <a:p>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型のポインタ</a:t>
            </a:r>
            <a:r>
              <a:rPr lang="ja-JP" altLang="en-US" sz="2400" dirty="0" smtClean="0">
                <a:latin typeface="News Gothic" pitchFamily="34" charset="0"/>
                <a:ea typeface="ヒラギノ角ゴ Pro W3" pitchFamily="-64" charset="-128"/>
              </a:rPr>
              <a:t>を</a:t>
            </a:r>
            <a:r>
              <a:rPr lang="ja-JP" altLang="en-US" sz="2400" b="0" dirty="0" smtClean="0">
                <a:latin typeface="News Gothic" pitchFamily="34" charset="0"/>
                <a:ea typeface="ヒラギノ角ゴ Pro W3" pitchFamily="-64" charset="-128"/>
              </a:rPr>
              <a:t>他の</a:t>
            </a:r>
            <a:r>
              <a:rPr lang="ja-JP" altLang="en-US" sz="2400" dirty="0" smtClean="0">
                <a:latin typeface="News Gothic" pitchFamily="34" charset="0"/>
                <a:ea typeface="ヒラギノ角ゴ Pro W3" pitchFamily="-64" charset="-128"/>
              </a:rPr>
              <a:t>ポインタ</a:t>
            </a:r>
            <a:r>
              <a:rPr lang="ja-JP" altLang="en-US" sz="2400" b="0" dirty="0" smtClean="0">
                <a:latin typeface="News Gothic" pitchFamily="34" charset="0"/>
                <a:ea typeface="ヒラギノ角ゴ Pro W3" pitchFamily="-64" charset="-128"/>
              </a:rPr>
              <a:t>型変数に代入したり、他のポインタ型のポインタを</a:t>
            </a:r>
            <a:r>
              <a:rPr lang="en-US" altLang="ja-JP" sz="2400" b="0" dirty="0" smtClean="0">
                <a:latin typeface="News Gothic" pitchFamily="34" charset="0"/>
                <a:ea typeface="ヒラギノ角ゴ Pro W3" pitchFamily="-64" charset="-128"/>
              </a:rPr>
              <a:t>void *</a:t>
            </a:r>
            <a:r>
              <a:rPr lang="ja-JP" altLang="en-US" sz="2400" b="0" dirty="0" smtClean="0">
                <a:latin typeface="News Gothic" pitchFamily="34" charset="0"/>
                <a:ea typeface="ヒラギノ角ゴ Pro W3" pitchFamily="-64" charset="-128"/>
              </a:rPr>
              <a:t>型の変数に代入したりできる（暗黙の型変換が行わ</a:t>
            </a:r>
            <a:r>
              <a:rPr lang="ja-JP" altLang="en-US" sz="2400" dirty="0" smtClean="0">
                <a:latin typeface="News Gothic" pitchFamily="34" charset="0"/>
                <a:ea typeface="ヒラギノ角ゴ Pro W3" pitchFamily="-64" charset="-128"/>
              </a:rPr>
              <a:t>れるので</a:t>
            </a:r>
            <a:r>
              <a:rPr lang="ja-JP" altLang="en-US" sz="2400" b="0" dirty="0" smtClean="0">
                <a:latin typeface="News Gothic" pitchFamily="34" charset="0"/>
                <a:ea typeface="ヒラギノ角ゴ Pro W3" pitchFamily="-64" charset="-128"/>
              </a:rPr>
              <a:t>キャストは不要）。</a:t>
            </a:r>
            <a:endParaRPr lang="ja-JP" altLang="en-US" sz="2400" b="0" dirty="0">
              <a:latin typeface="News Gothic" pitchFamily="34" charset="0"/>
              <a:ea typeface="ヒラギノ角ゴ Pro W3" pitchFamily="-64" charset="-128"/>
            </a:endParaRP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smtClean="0"/>
              <a:t>int</a:t>
            </a:r>
            <a:r>
              <a:rPr lang="en-US" altLang="ja-JP" sz="2400" dirty="0"/>
              <a:t>, char, double, </a:t>
            </a:r>
            <a:r>
              <a:rPr lang="ja-JP" altLang="en-US" sz="2400" dirty="0"/>
              <a:t>構造体</a:t>
            </a:r>
            <a:r>
              <a:rPr lang="en-US" altLang="ja-JP" sz="2400" dirty="0"/>
              <a:t> </a:t>
            </a:r>
            <a:r>
              <a:rPr lang="ja-JP" altLang="en-US" sz="2400" dirty="0"/>
              <a:t>など</a:t>
            </a:r>
            <a:r>
              <a:rPr lang="ja-JP" altLang="en-US" sz="2400" dirty="0" smtClean="0"/>
              <a:t>、さまざまな型の配列の領域を確保するために</a:t>
            </a:r>
            <a:r>
              <a:rPr lang="en-US" altLang="ja-JP" sz="2400" dirty="0" err="1" smtClean="0"/>
              <a:t>calloc</a:t>
            </a:r>
            <a:r>
              <a:rPr lang="ja-JP" altLang="en-US" sz="2400" dirty="0" smtClean="0"/>
              <a:t>関数が用いられるので、</a:t>
            </a:r>
            <a:r>
              <a:rPr lang="en-US" altLang="ja-JP" sz="2400" dirty="0" smtClean="0"/>
              <a:t>void *</a:t>
            </a:r>
            <a:r>
              <a:rPr lang="ja-JP" altLang="en-US" sz="2400" dirty="0" smtClean="0"/>
              <a:t>型で返している。</a:t>
            </a:r>
            <a:endParaRPr lang="en-US" altLang="ja-JP" sz="2400" dirty="0" smtClean="0"/>
          </a:p>
          <a:p>
            <a:r>
              <a:rPr lang="ja-JP" altLang="en-US" sz="2400" dirty="0" smtClean="0"/>
              <a:t>（キャストしない例）</a:t>
            </a:r>
            <a:r>
              <a:rPr lang="en-US" altLang="ja-JP" sz="2400" dirty="0" smtClean="0"/>
              <a:t> </a:t>
            </a:r>
            <a:r>
              <a:rPr lang="en-US" altLang="ja-JP" sz="2400" dirty="0" err="1" smtClean="0"/>
              <a:t>int</a:t>
            </a:r>
            <a:r>
              <a:rPr lang="en-US" altLang="ja-JP" sz="2400" dirty="0" smtClean="0"/>
              <a:t> *p;</a:t>
            </a:r>
          </a:p>
          <a:p>
            <a:r>
              <a:rPr lang="en-US" altLang="ja-JP" sz="2400" dirty="0" smtClean="0"/>
              <a:t>                                    p = </a:t>
            </a:r>
            <a:r>
              <a:rPr lang="en-US" altLang="ja-JP" sz="2400" dirty="0" err="1" smtClean="0"/>
              <a:t>calloc</a:t>
            </a:r>
            <a:r>
              <a:rPr lang="en-US" altLang="ja-JP" sz="2400" dirty="0" smtClean="0"/>
              <a:t> (1, </a:t>
            </a:r>
            <a:r>
              <a:rPr lang="en-US" altLang="ja-JP" sz="2400" dirty="0" err="1" smtClean="0"/>
              <a:t>sizeof</a:t>
            </a:r>
            <a:r>
              <a:rPr lang="en-US" altLang="ja-JP" sz="2400" dirty="0" smtClean="0"/>
              <a:t> (</a:t>
            </a:r>
            <a:r>
              <a:rPr lang="en-US" altLang="ja-JP" sz="2400" dirty="0" err="1" smtClean="0"/>
              <a:t>int</a:t>
            </a:r>
            <a:r>
              <a:rPr lang="en-US" altLang="ja-JP" sz="2400" dirty="0" smtClean="0"/>
              <a:t>) ); </a:t>
            </a:r>
          </a:p>
          <a:p>
            <a:r>
              <a:rPr lang="ja-JP" altLang="en-US" sz="2400" dirty="0" smtClean="0"/>
              <a:t>（キャストする例） </a:t>
            </a:r>
            <a:r>
              <a:rPr lang="en-US" altLang="ja-JP" sz="2400" dirty="0" err="1" smtClean="0"/>
              <a:t>int</a:t>
            </a:r>
            <a:r>
              <a:rPr lang="en-US" altLang="ja-JP" sz="2400" dirty="0" smtClean="0"/>
              <a:t> *p;</a:t>
            </a:r>
          </a:p>
          <a:p>
            <a:r>
              <a:rPr lang="en-US" altLang="ja-JP" sz="2400" dirty="0" smtClean="0"/>
              <a:t>                                 p = </a:t>
            </a:r>
            <a:r>
              <a:rPr lang="en-US" altLang="ja-JP" sz="2400" dirty="0">
                <a:solidFill>
                  <a:srgbClr val="FF0000"/>
                </a:solidFill>
              </a:rPr>
              <a:t>(</a:t>
            </a:r>
            <a:r>
              <a:rPr lang="en-US" altLang="ja-JP" sz="2400" dirty="0" err="1" smtClean="0">
                <a:solidFill>
                  <a:srgbClr val="FF0000"/>
                </a:solidFill>
              </a:rPr>
              <a:t>int</a:t>
            </a:r>
            <a:r>
              <a:rPr lang="en-US" altLang="ja-JP" sz="2400" dirty="0" smtClean="0">
                <a:solidFill>
                  <a:srgbClr val="FF0000"/>
                </a:solidFill>
              </a:rPr>
              <a:t> *) </a:t>
            </a:r>
            <a:r>
              <a:rPr lang="en-US" altLang="ja-JP" sz="2400" dirty="0" err="1" smtClean="0"/>
              <a:t>calloc</a:t>
            </a:r>
            <a:r>
              <a:rPr lang="en-US" altLang="ja-JP" sz="2400" dirty="0" smtClean="0"/>
              <a:t> (1, </a:t>
            </a:r>
            <a:r>
              <a:rPr lang="en-US" altLang="ja-JP" sz="2400" dirty="0" err="1" smtClean="0"/>
              <a:t>sizeof</a:t>
            </a:r>
            <a:r>
              <a:rPr lang="en-US" altLang="ja-JP" sz="2400" dirty="0" smtClean="0"/>
              <a:t> (</a:t>
            </a:r>
            <a:r>
              <a:rPr lang="en-US" altLang="ja-JP" sz="2400" dirty="0" err="1" smtClean="0"/>
              <a:t>int</a:t>
            </a:r>
            <a:r>
              <a:rPr lang="en-US" altLang="ja-JP" sz="2400" dirty="0" smtClean="0"/>
              <a:t>) ); </a:t>
            </a:r>
            <a:endParaRPr lang="en-US" altLang="ja-JP" sz="2400" dirty="0"/>
          </a:p>
          <a:p>
            <a:r>
              <a:rPr lang="ja-JP" altLang="en-US" sz="2400" dirty="0" smtClean="0"/>
              <a:t>（補足）</a:t>
            </a:r>
            <a:r>
              <a:rPr lang="en-US" altLang="ja-JP" sz="2400" dirty="0" smtClean="0"/>
              <a:t>C++</a:t>
            </a:r>
            <a:r>
              <a:rPr lang="ja-JP" altLang="en-US" sz="2400" dirty="0" smtClean="0"/>
              <a:t>では、</a:t>
            </a:r>
            <a:r>
              <a:rPr lang="en-US" altLang="ja-JP" sz="2400" dirty="0" smtClean="0"/>
              <a:t>void*</a:t>
            </a:r>
            <a:r>
              <a:rPr lang="ja-JP" altLang="en-US" sz="2400" dirty="0" smtClean="0"/>
              <a:t>型のポインタを他のポインタ型の変数に代入するときにはキャストが必要。</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smtClean="0"/>
              <a:t>free</a:t>
            </a:r>
            <a:r>
              <a:rPr lang="ja-JP" altLang="en-US" sz="3600" dirty="0" smtClean="0"/>
              <a:t>関数</a:t>
            </a:r>
            <a:r>
              <a:rPr lang="en-US" altLang="ja-JP" sz="3600" dirty="0" smtClean="0"/>
              <a:t> :  </a:t>
            </a:r>
            <a:r>
              <a:rPr lang="ja-JP" altLang="en-US" sz="3600" dirty="0" smtClean="0"/>
              <a:t>記憶域の解放</a:t>
            </a:r>
            <a:endParaRPr lang="en-US" altLang="ja-JP" sz="3600" dirty="0" smtClean="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smtClean="0"/>
              <a:t>動的に確保した記憶域は、不要になった時点で</a:t>
            </a:r>
            <a:r>
              <a:rPr lang="en-US" altLang="ja-JP" sz="2400" dirty="0" smtClean="0"/>
              <a:t>free</a:t>
            </a:r>
            <a:r>
              <a:rPr lang="ja-JP" altLang="en-US" sz="2400" dirty="0" smtClean="0"/>
              <a:t>関数を呼び出して解放する。それによって、それ以降の</a:t>
            </a:r>
            <a:r>
              <a:rPr lang="en-US" altLang="ja-JP" sz="2400" dirty="0" err="1" smtClean="0"/>
              <a:t>calloc</a:t>
            </a:r>
            <a:r>
              <a:rPr lang="ja-JP" altLang="en-US" sz="2400" dirty="0" smtClean="0"/>
              <a:t>あるいは</a:t>
            </a:r>
            <a:r>
              <a:rPr lang="en-US" altLang="ja-JP" sz="2400" dirty="0" err="1" smtClean="0"/>
              <a:t>malloc</a:t>
            </a:r>
            <a:r>
              <a:rPr lang="ja-JP" altLang="en-US" sz="2400" dirty="0" smtClean="0"/>
              <a:t>の呼び出しで再利用可能な状態になる。</a:t>
            </a:r>
            <a:endParaRPr lang="en-US" altLang="ja-JP" sz="2400" dirty="0" smtClean="0"/>
          </a:p>
          <a:p>
            <a:pPr eaLnBrk="1" hangingPunct="1"/>
            <a:r>
              <a:rPr lang="en-US" altLang="ja-JP" sz="2400" dirty="0" err="1" smtClean="0"/>
              <a:t>stdlib.h</a:t>
            </a:r>
            <a:r>
              <a:rPr lang="ja-JP" altLang="en-US" sz="2400" dirty="0" smtClean="0"/>
              <a:t>というヘッダーファイルを読み込んで使う。</a:t>
            </a:r>
            <a:endParaRPr lang="en-US" altLang="ja-JP" sz="2400" dirty="0" smtClean="0"/>
          </a:p>
          <a:p>
            <a:r>
              <a:rPr lang="ja-JP" altLang="en-US" sz="2400" dirty="0" smtClean="0"/>
              <a:t>引数にポインタ</a:t>
            </a:r>
            <a:r>
              <a:rPr lang="en-US" altLang="ja-JP" sz="2400" dirty="0" smtClean="0"/>
              <a:t>p</a:t>
            </a:r>
            <a:r>
              <a:rPr lang="ja-JP" altLang="en-US" sz="2400" dirty="0" smtClean="0"/>
              <a:t>を受け取り、</a:t>
            </a:r>
            <a:r>
              <a:rPr lang="en-US" altLang="ja-JP" sz="2400" dirty="0" smtClean="0"/>
              <a:t>p</a:t>
            </a:r>
            <a:r>
              <a:rPr lang="ja-JP" altLang="en-US" sz="2400" dirty="0" smtClean="0"/>
              <a:t>が指す先の領域を解放する。返り値はない。ただし、</a:t>
            </a:r>
            <a:r>
              <a:rPr lang="en-US" altLang="ja-JP" sz="2400" dirty="0" smtClean="0"/>
              <a:t>p</a:t>
            </a:r>
            <a:r>
              <a:rPr lang="ja-JP" altLang="en-US" sz="2400" dirty="0" smtClean="0"/>
              <a:t>がヌルポインタのときは何も行わない。</a:t>
            </a:r>
            <a:r>
              <a:rPr lang="en-US" altLang="ja-JP" sz="2400" dirty="0" smtClean="0"/>
              <a:t>p</a:t>
            </a:r>
            <a:r>
              <a:rPr lang="ja-JP" altLang="en-US" sz="2400" dirty="0" smtClean="0"/>
              <a:t>は</a:t>
            </a:r>
            <a:r>
              <a:rPr lang="en-US" altLang="ja-JP" sz="2400" dirty="0" err="1" smtClean="0"/>
              <a:t>calloc</a:t>
            </a:r>
            <a:r>
              <a:rPr lang="en-US" altLang="ja-JP" sz="2400" dirty="0" smtClean="0"/>
              <a:t>, </a:t>
            </a:r>
            <a:r>
              <a:rPr lang="en-US" altLang="ja-JP" sz="2400" dirty="0" err="1" smtClean="0"/>
              <a:t>malloc</a:t>
            </a:r>
            <a:r>
              <a:rPr lang="en-US" altLang="ja-JP" sz="2400" dirty="0" smtClean="0"/>
              <a:t>, </a:t>
            </a:r>
            <a:r>
              <a:rPr lang="ja-JP" altLang="en-US" sz="2400" dirty="0" smtClean="0"/>
              <a:t>あるいは</a:t>
            </a:r>
            <a:r>
              <a:rPr lang="en-US" altLang="ja-JP" sz="2400" dirty="0" err="1" smtClean="0"/>
              <a:t>realloc</a:t>
            </a:r>
            <a:r>
              <a:rPr lang="ja-JP" altLang="en-US" sz="2400" dirty="0" smtClean="0"/>
              <a:t>によって以前に割り当てられた</a:t>
            </a:r>
            <a:r>
              <a:rPr lang="en-US" altLang="en-US" sz="2400" dirty="0" smtClean="0"/>
              <a:t>領域</a:t>
            </a:r>
            <a:r>
              <a:rPr lang="ja-JP" altLang="en-US" sz="2400" dirty="0" smtClean="0"/>
              <a:t>へのポインタでなければならない（もしそうでない場合は動作は未定義）。</a:t>
            </a:r>
            <a:r>
              <a:rPr lang="en-US" altLang="ja-JP" sz="2400" dirty="0" smtClean="0"/>
              <a:t>p</a:t>
            </a:r>
            <a:r>
              <a:rPr lang="ja-JP" altLang="en-US" sz="2400" dirty="0" smtClean="0"/>
              <a:t>が、</a:t>
            </a:r>
            <a:r>
              <a:rPr lang="en-US" altLang="ja-JP" sz="2400" dirty="0" smtClean="0"/>
              <a:t>free</a:t>
            </a:r>
            <a:r>
              <a:rPr lang="ja-JP" altLang="en-US" sz="2400" dirty="0" smtClean="0"/>
              <a:t>や</a:t>
            </a:r>
            <a:r>
              <a:rPr lang="en-US" altLang="ja-JP" sz="2400" dirty="0" err="1" smtClean="0"/>
              <a:t>realloc</a:t>
            </a:r>
            <a:r>
              <a:rPr lang="ja-JP" altLang="en-US" sz="2400" dirty="0" smtClean="0"/>
              <a:t>によって既に解放された領域を指している場合も動作は未定義。</a:t>
            </a:r>
            <a:endParaRPr lang="en-US" altLang="ja-JP" sz="2400" dirty="0" smtClean="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smtClean="0"/>
              <a:t>（注意）</a:t>
            </a:r>
            <a:r>
              <a:rPr kumimoji="1" lang="en-US" altLang="ja-JP" sz="2400" dirty="0" err="1" smtClean="0"/>
              <a:t>realloc</a:t>
            </a:r>
            <a:r>
              <a:rPr kumimoji="1" lang="ja-JP" altLang="en-US" sz="2400" dirty="0" smtClean="0"/>
              <a:t>は、解放と割り当ての両方を行うライブラリ関数である。この演習では、</a:t>
            </a:r>
            <a:r>
              <a:rPr kumimoji="1" lang="en-US" altLang="ja-JP" sz="2400" dirty="0" err="1" smtClean="0"/>
              <a:t>malloc</a:t>
            </a:r>
            <a:r>
              <a:rPr kumimoji="1" lang="en-US" altLang="ja-JP" sz="2400" dirty="0" smtClean="0"/>
              <a:t>, </a:t>
            </a:r>
            <a:r>
              <a:rPr kumimoji="1" lang="en-US" altLang="ja-JP" sz="2400" dirty="0" err="1" smtClean="0"/>
              <a:t>realloc</a:t>
            </a:r>
            <a:r>
              <a:rPr kumimoji="1" lang="ja-JP" altLang="en-US" sz="2400" dirty="0" smtClean="0"/>
              <a:t>の説明はしない。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smtClean="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smtClean="0"/>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smtClean="0"/>
              <a:t>#include &lt;</a:t>
            </a:r>
            <a:r>
              <a:rPr lang="en-US" altLang="ja-JP" sz="2000" dirty="0" err="1" smtClean="0"/>
              <a:t>stdio.h</a:t>
            </a:r>
            <a:r>
              <a:rPr lang="en-US" altLang="ja-JP" sz="2000" dirty="0" smtClean="0"/>
              <a:t>&gt;</a:t>
            </a:r>
          </a:p>
          <a:p>
            <a:pPr>
              <a:defRPr/>
            </a:pPr>
            <a:r>
              <a:rPr lang="en-US" altLang="ja-JP" sz="2000" dirty="0" smtClean="0"/>
              <a:t>#include &lt;</a:t>
            </a:r>
            <a:r>
              <a:rPr lang="en-US" altLang="ja-JP" sz="2000" dirty="0" err="1" smtClean="0"/>
              <a:t>stdlib.h</a:t>
            </a:r>
            <a:r>
              <a:rPr lang="en-US" altLang="ja-JP" sz="2000" dirty="0" smtClean="0"/>
              <a:t>&gt;</a:t>
            </a:r>
          </a:p>
          <a:p>
            <a:pPr>
              <a:defRPr/>
            </a:pPr>
            <a:r>
              <a:rPr lang="en-US" altLang="ja-JP" sz="2000" dirty="0" err="1" smtClean="0"/>
              <a:t>int</a:t>
            </a:r>
            <a:r>
              <a:rPr lang="en-US" altLang="ja-JP" sz="2000" dirty="0" smtClean="0"/>
              <a:t> main(void)</a:t>
            </a:r>
          </a:p>
          <a:p>
            <a:pPr>
              <a:defRPr/>
            </a:pPr>
            <a:r>
              <a:rPr lang="en-US" altLang="ja-JP" sz="2000" dirty="0" smtClean="0"/>
              <a:t>{</a:t>
            </a:r>
          </a:p>
          <a:p>
            <a:pPr>
              <a:defRPr/>
            </a:pPr>
            <a:r>
              <a:rPr lang="en-US" altLang="ja-JP" sz="2000" dirty="0" smtClean="0"/>
              <a:t>  </a:t>
            </a:r>
            <a:r>
              <a:rPr lang="en-US" altLang="ja-JP" sz="2000" dirty="0" err="1" smtClean="0"/>
              <a:t>int</a:t>
            </a:r>
            <a:r>
              <a:rPr lang="en-US" altLang="ja-JP" sz="2000" dirty="0" smtClean="0"/>
              <a:t> *p;</a:t>
            </a:r>
          </a:p>
          <a:p>
            <a:pPr>
              <a:defRPr/>
            </a:pPr>
            <a:r>
              <a:rPr lang="en-US" altLang="ja-JP" sz="2000" dirty="0" smtClean="0"/>
              <a:t>  p = </a:t>
            </a:r>
            <a:r>
              <a:rPr lang="en-US" altLang="ja-JP" sz="2000" dirty="0" err="1" smtClean="0"/>
              <a:t>calloc</a:t>
            </a:r>
            <a:r>
              <a:rPr lang="en-US" altLang="ja-JP" sz="2000" dirty="0" smtClean="0"/>
              <a:t>( 1, </a:t>
            </a:r>
            <a:r>
              <a:rPr lang="en-US" altLang="ja-JP" sz="2000" dirty="0" err="1" smtClean="0"/>
              <a:t>sizeof</a:t>
            </a:r>
            <a:r>
              <a:rPr lang="en-US" altLang="ja-JP" sz="2000" dirty="0" smtClean="0"/>
              <a:t>(</a:t>
            </a:r>
            <a:r>
              <a:rPr lang="en-US" altLang="ja-JP" sz="2000" dirty="0" err="1" smtClean="0"/>
              <a:t>int</a:t>
            </a:r>
            <a:r>
              <a:rPr lang="en-US" altLang="ja-JP" sz="2000" dirty="0" smtClean="0"/>
              <a:t>) );</a:t>
            </a:r>
          </a:p>
          <a:p>
            <a:pPr>
              <a:defRPr/>
            </a:pPr>
            <a:r>
              <a:rPr lang="en-US" altLang="ja-JP" sz="2000" dirty="0" smtClean="0"/>
              <a:t>  if (p == NULL)</a:t>
            </a:r>
          </a:p>
          <a:p>
            <a:pPr>
              <a:defRPr/>
            </a:pPr>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pPr>
              <a:defRPr/>
            </a:pPr>
            <a:r>
              <a:rPr lang="en-US" altLang="ja-JP" sz="2000" dirty="0" smtClean="0"/>
              <a:t>  else {</a:t>
            </a:r>
          </a:p>
          <a:p>
            <a:pPr>
              <a:defRPr/>
            </a:pPr>
            <a:r>
              <a:rPr lang="en-US" altLang="ja-JP" sz="2000" dirty="0" smtClean="0"/>
              <a:t>    *p = 15;</a:t>
            </a:r>
          </a:p>
          <a:p>
            <a:pPr>
              <a:defRPr/>
            </a:pPr>
            <a:r>
              <a:rPr lang="en-US" altLang="ja-JP" sz="2000" dirty="0" smtClean="0"/>
              <a:t>    </a:t>
            </a:r>
            <a:r>
              <a:rPr lang="en-US" altLang="ja-JP" sz="2000" dirty="0" err="1" smtClean="0"/>
              <a:t>printf</a:t>
            </a:r>
            <a:r>
              <a:rPr lang="en-US" altLang="ja-JP" sz="2000" dirty="0" smtClean="0"/>
              <a:t>("*p = %d\n", *p );</a:t>
            </a:r>
          </a:p>
          <a:p>
            <a:pPr>
              <a:defRPr/>
            </a:pPr>
            <a:r>
              <a:rPr lang="en-US" altLang="ja-JP" sz="2000" dirty="0" smtClean="0"/>
              <a:t>    </a:t>
            </a:r>
            <a:r>
              <a:rPr lang="en-US" altLang="ja-JP" sz="2000" dirty="0" smtClean="0">
                <a:solidFill>
                  <a:srgbClr val="FF0000"/>
                </a:solidFill>
              </a:rPr>
              <a:t>free(p)</a:t>
            </a:r>
            <a:r>
              <a:rPr lang="en-US" altLang="ja-JP" sz="2000" dirty="0" smtClean="0"/>
              <a:t>;</a:t>
            </a:r>
          </a:p>
          <a:p>
            <a:pPr>
              <a:defRPr/>
            </a:pPr>
            <a:r>
              <a:rPr lang="en-US" altLang="ja-JP" sz="2000" dirty="0" smtClean="0"/>
              <a:t>  }</a:t>
            </a:r>
          </a:p>
          <a:p>
            <a:pPr>
              <a:defRPr/>
            </a:pPr>
            <a:r>
              <a:rPr lang="en-US" altLang="ja-JP" sz="2000" dirty="0" smtClean="0"/>
              <a:t>  return 0;</a:t>
            </a:r>
          </a:p>
          <a:p>
            <a:pPr>
              <a:defRPr/>
            </a:pPr>
            <a:r>
              <a:rPr lang="en-US" altLang="ja-JP"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smtClean="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smtClean="0"/>
              <a:t>#include &lt;</a:t>
            </a:r>
            <a:r>
              <a:rPr lang="en-US" altLang="ja-JP" sz="2400" dirty="0" err="1" smtClean="0"/>
              <a:t>stdio.h</a:t>
            </a:r>
            <a:r>
              <a:rPr lang="en-US" altLang="ja-JP" sz="2400" dirty="0" smtClean="0"/>
              <a:t>&gt;</a:t>
            </a:r>
          </a:p>
          <a:p>
            <a:pPr>
              <a:defRPr/>
            </a:pPr>
            <a:r>
              <a:rPr lang="en-US" altLang="ja-JP" sz="2400" dirty="0" smtClean="0"/>
              <a:t>#include &lt;</a:t>
            </a:r>
            <a:r>
              <a:rPr lang="en-US" altLang="ja-JP" sz="2400" dirty="0" err="1" smtClean="0"/>
              <a:t>stdlib.h</a:t>
            </a:r>
            <a:r>
              <a:rPr lang="en-US" altLang="ja-JP" sz="2400" dirty="0" smtClean="0"/>
              <a:t>&gt;</a:t>
            </a:r>
          </a:p>
          <a:p>
            <a:pPr>
              <a:defRPr/>
            </a:pPr>
            <a:r>
              <a:rPr lang="en-US" altLang="ja-JP" sz="2400" dirty="0" err="1" smtClean="0"/>
              <a:t>int</a:t>
            </a:r>
            <a:r>
              <a:rPr lang="en-US" altLang="ja-JP" sz="2400" dirty="0" smtClean="0"/>
              <a:t> main(void)</a:t>
            </a:r>
          </a:p>
          <a:p>
            <a:pPr>
              <a:defRPr/>
            </a:pPr>
            <a:r>
              <a:rPr lang="en-US" altLang="ja-JP" sz="2400" dirty="0" smtClean="0"/>
              <a:t>{</a:t>
            </a:r>
          </a:p>
          <a:p>
            <a:pPr>
              <a:defRPr/>
            </a:pPr>
            <a:r>
              <a:rPr lang="en-US" altLang="ja-JP" sz="2400" dirty="0" smtClean="0"/>
              <a:t>  </a:t>
            </a:r>
            <a:r>
              <a:rPr lang="en-US" altLang="ja-JP" sz="2400" dirty="0" err="1" smtClean="0"/>
              <a:t>int</a:t>
            </a:r>
            <a:r>
              <a:rPr lang="en-US" altLang="ja-JP" sz="2400" dirty="0" smtClean="0"/>
              <a:t> * p;</a:t>
            </a:r>
          </a:p>
          <a:p>
            <a:pPr>
              <a:defRPr/>
            </a:pPr>
            <a:r>
              <a:rPr lang="en-US" altLang="ja-JP" sz="2400" dirty="0" smtClean="0"/>
              <a:t>  p = </a:t>
            </a:r>
            <a:r>
              <a:rPr lang="en-US" altLang="ja-JP" sz="2400" dirty="0" err="1" smtClean="0"/>
              <a:t>calloc</a:t>
            </a:r>
            <a:r>
              <a:rPr lang="en-US" altLang="ja-JP" sz="2400" dirty="0" smtClean="0"/>
              <a:t> (1, </a:t>
            </a:r>
            <a:r>
              <a:rPr lang="en-US" altLang="ja-JP" sz="2400" dirty="0" err="1" smtClean="0"/>
              <a:t>sizeof</a:t>
            </a:r>
            <a:r>
              <a:rPr lang="en-US" altLang="ja-JP" sz="2400" dirty="0" smtClean="0"/>
              <a:t>(</a:t>
            </a:r>
            <a:r>
              <a:rPr lang="en-US" altLang="ja-JP" sz="2400" dirty="0" err="1" smtClean="0"/>
              <a:t>int</a:t>
            </a:r>
            <a:r>
              <a:rPr lang="en-US" altLang="ja-JP" sz="2400" dirty="0" smtClean="0"/>
              <a:t>));</a:t>
            </a:r>
          </a:p>
          <a:p>
            <a:pPr>
              <a:defRPr/>
            </a:pPr>
            <a:r>
              <a:rPr lang="en-US" altLang="ja-JP" sz="2400" dirty="0" smtClean="0"/>
              <a:t>  if(p == NULL)</a:t>
            </a:r>
          </a:p>
          <a:p>
            <a:pPr>
              <a:defRPr/>
            </a:pPr>
            <a:r>
              <a:rPr lang="en-US" altLang="ja-JP" sz="2400" dirty="0" smtClean="0"/>
              <a:t>    </a:t>
            </a:r>
            <a:r>
              <a:rPr lang="en-US" altLang="ja-JP" sz="2400" dirty="0" err="1" smtClean="0"/>
              <a:t>printf</a:t>
            </a:r>
            <a:r>
              <a:rPr lang="en-US" altLang="ja-JP" sz="2400" dirty="0" smtClean="0"/>
              <a:t> ("</a:t>
            </a:r>
            <a:r>
              <a:rPr lang="ja-JP" altLang="en-US" sz="2400" dirty="0" smtClean="0"/>
              <a:t>記憶域の確保に失敗しました。</a:t>
            </a:r>
            <a:r>
              <a:rPr lang="en-US" altLang="ja-JP" sz="2400" dirty="0" smtClean="0"/>
              <a:t>\n");</a:t>
            </a:r>
          </a:p>
          <a:p>
            <a:pPr>
              <a:defRPr/>
            </a:pPr>
            <a:r>
              <a:rPr lang="en-US" altLang="ja-JP" sz="2400" dirty="0" smtClean="0"/>
              <a:t>  else {</a:t>
            </a:r>
          </a:p>
          <a:p>
            <a:pPr>
              <a:defRPr/>
            </a:pPr>
            <a:r>
              <a:rPr lang="en-US" altLang="ja-JP" sz="2400" dirty="0" smtClean="0"/>
              <a:t>    </a:t>
            </a:r>
            <a:r>
              <a:rPr lang="en-US" altLang="ja-JP" sz="2400" dirty="0" err="1" smtClean="0"/>
              <a:t>printf</a:t>
            </a:r>
            <a:r>
              <a:rPr lang="en-US" altLang="ja-JP" sz="2400" dirty="0" smtClean="0"/>
              <a:t> ("</a:t>
            </a:r>
            <a:r>
              <a:rPr lang="ja-JP" altLang="en-US" sz="2400" dirty="0" smtClean="0"/>
              <a:t>整数を入力して下さい：</a:t>
            </a:r>
            <a:r>
              <a:rPr lang="en-US" altLang="ja-JP" sz="2400" dirty="0" smtClean="0"/>
              <a:t>");</a:t>
            </a:r>
          </a:p>
          <a:p>
            <a:pPr>
              <a:defRPr/>
            </a:pPr>
            <a:r>
              <a:rPr lang="en-US" altLang="ja-JP" sz="2400" dirty="0" smtClean="0"/>
              <a:t>    </a:t>
            </a:r>
            <a:r>
              <a:rPr lang="en-US" altLang="ja-JP" sz="2400" dirty="0" err="1" smtClean="0"/>
              <a:t>scanf</a:t>
            </a:r>
            <a:r>
              <a:rPr lang="en-US" altLang="ja-JP" sz="2400" dirty="0" smtClean="0"/>
              <a:t> ("%d", p);</a:t>
            </a:r>
          </a:p>
          <a:p>
            <a:pPr>
              <a:defRPr/>
            </a:pPr>
            <a:r>
              <a:rPr lang="en-US" altLang="ja-JP" sz="2400" dirty="0" smtClean="0"/>
              <a:t>    </a:t>
            </a:r>
            <a:r>
              <a:rPr lang="en-US" altLang="ja-JP" sz="2400" dirty="0" err="1" smtClean="0"/>
              <a:t>printf</a:t>
            </a:r>
            <a:r>
              <a:rPr lang="en-US" altLang="ja-JP" sz="2400" dirty="0" smtClean="0"/>
              <a:t> ("*p = %d\n", *p);</a:t>
            </a:r>
          </a:p>
          <a:p>
            <a:pPr>
              <a:defRPr/>
            </a:pPr>
            <a:r>
              <a:rPr lang="en-US" altLang="ja-JP" sz="2400" dirty="0" smtClean="0"/>
              <a:t> </a:t>
            </a:r>
            <a:r>
              <a:rPr lang="ja-JP" altLang="en-US" sz="2400" dirty="0" smtClean="0"/>
              <a:t>   </a:t>
            </a:r>
            <a:r>
              <a:rPr lang="en-US" altLang="ja-JP" sz="2400" dirty="0" smtClean="0"/>
              <a:t>free(p);</a:t>
            </a:r>
          </a:p>
          <a:p>
            <a:pPr>
              <a:defRPr/>
            </a:pPr>
            <a:r>
              <a:rPr lang="en-US" altLang="ja-JP" sz="2400" dirty="0" smtClean="0"/>
              <a:t>  }</a:t>
            </a:r>
          </a:p>
          <a:p>
            <a:pPr>
              <a:defRPr/>
            </a:pPr>
            <a:r>
              <a:rPr lang="en-US" altLang="ja-JP" sz="2400" dirty="0" smtClean="0"/>
              <a:t>  return 0;</a:t>
            </a:r>
          </a:p>
          <a:p>
            <a:pPr>
              <a:defRPr/>
            </a:pPr>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smtClean="0"/>
              <a:t>次元配列の動的確保</a:t>
            </a:r>
          </a:p>
        </p:txBody>
      </p:sp>
      <p:sp>
        <p:nvSpPr>
          <p:cNvPr id="25605" name="Rectangle 3"/>
          <p:cNvSpPr>
            <a:spLocks noGrp="1" noChangeArrowheads="1"/>
          </p:cNvSpPr>
          <p:nvPr>
            <p:ph type="body" idx="1"/>
          </p:nvPr>
        </p:nvSpPr>
        <p:spPr>
          <a:xfrm>
            <a:off x="457200" y="1600201"/>
            <a:ext cx="8229600" cy="971544"/>
          </a:xfrm>
        </p:spPr>
        <p:txBody>
          <a:bodyPr>
            <a:normAutofit fontScale="92500" lnSpcReduction="10000"/>
          </a:bodyPr>
          <a:lstStyle/>
          <a:p>
            <a:pPr eaLnBrk="1" hangingPunct="1"/>
            <a:r>
              <a:rPr lang="ja-JP" altLang="en-US" dirty="0" smtClean="0"/>
              <a:t>配列宣言の例</a:t>
            </a:r>
            <a:endParaRPr lang="en-US" altLang="ja-JP" dirty="0" smtClean="0"/>
          </a:p>
          <a:p>
            <a:pPr lvl="1" eaLnBrk="1" hangingPunct="1">
              <a:buFont typeface="Wingdings" pitchFamily="-64" charset="2"/>
              <a:buNone/>
            </a:pPr>
            <a:r>
              <a:rPr lang="en-US" altLang="ja-JP" dirty="0" err="1" smtClean="0"/>
              <a:t>int</a:t>
            </a:r>
            <a:r>
              <a:rPr lang="en-US" altLang="ja-JP" dirty="0" smtClean="0"/>
              <a:t>  x[10];</a:t>
            </a:r>
          </a:p>
        </p:txBody>
      </p:sp>
      <p:sp>
        <p:nvSpPr>
          <p:cNvPr id="25608" name="Text Box 6"/>
          <p:cNvSpPr txBox="1">
            <a:spLocks noChangeArrowheads="1"/>
          </p:cNvSpPr>
          <p:nvPr/>
        </p:nvSpPr>
        <p:spPr bwMode="auto">
          <a:xfrm>
            <a:off x="3347864" y="1601505"/>
            <a:ext cx="5367540" cy="1323439"/>
          </a:xfrm>
          <a:prstGeom prst="rect">
            <a:avLst/>
          </a:prstGeom>
          <a:noFill/>
          <a:ln w="9525">
            <a:noFill/>
            <a:miter lim="800000"/>
            <a:headEnd/>
            <a:tailEnd/>
          </a:ln>
        </p:spPr>
        <p:txBody>
          <a:bodyPr wrap="square">
            <a:spAutoFit/>
          </a:bodyPr>
          <a:lstStyle/>
          <a:p>
            <a:r>
              <a:rPr lang="ja-JP" altLang="en-US" sz="2000" b="0" dirty="0"/>
              <a:t>配列の要素数は定数式でなければ</a:t>
            </a:r>
            <a:r>
              <a:rPr lang="ja-JP" altLang="en-US" sz="2000" b="0" dirty="0" smtClean="0"/>
              <a:t>ならない。</a:t>
            </a:r>
            <a:endParaRPr lang="en-US" altLang="ja-JP" sz="2000" b="0" dirty="0"/>
          </a:p>
          <a:p>
            <a:r>
              <a:rPr lang="ja-JP" altLang="en-US" sz="2000" b="0" dirty="0" smtClean="0"/>
              <a:t>要素数</a:t>
            </a:r>
            <a:r>
              <a:rPr lang="ja-JP" altLang="en-US" sz="2000" b="0" dirty="0"/>
              <a:t>を変数とすること</a:t>
            </a:r>
            <a:r>
              <a:rPr lang="ja-JP" altLang="en-US" sz="2000" b="0" dirty="0" smtClean="0"/>
              <a:t>は</a:t>
            </a:r>
            <a:r>
              <a:rPr lang="en-US" altLang="ja-JP" sz="2000" b="0" dirty="0" smtClean="0"/>
              <a:t>1990</a:t>
            </a:r>
            <a:r>
              <a:rPr lang="ja-JP" altLang="en-US" sz="2000" b="0" dirty="0" smtClean="0"/>
              <a:t>年の</a:t>
            </a:r>
            <a:r>
              <a:rPr lang="en-US" altLang="ja-JP" sz="2000" b="0" dirty="0" smtClean="0"/>
              <a:t>ISO</a:t>
            </a:r>
            <a:r>
              <a:rPr lang="ja-JP" altLang="en-US" sz="2000" b="0" dirty="0" smtClean="0"/>
              <a:t>規格では許されていない。</a:t>
            </a:r>
            <a:endParaRPr lang="en-US" altLang="ja-JP" sz="2000" b="0" dirty="0" smtClean="0"/>
          </a:p>
          <a:p>
            <a:r>
              <a:rPr lang="ja-JP" altLang="en-US" sz="2000" dirty="0" smtClean="0"/>
              <a:t>（注）</a:t>
            </a:r>
            <a:r>
              <a:rPr lang="en-US" altLang="ja-JP" sz="2000" dirty="0" smtClean="0"/>
              <a:t>1999</a:t>
            </a:r>
            <a:r>
              <a:rPr lang="ja-JP" altLang="en-US" sz="2000" dirty="0" smtClean="0"/>
              <a:t>年の</a:t>
            </a:r>
            <a:r>
              <a:rPr lang="en-US" altLang="ja-JP" sz="2000" dirty="0" smtClean="0"/>
              <a:t>ISO</a:t>
            </a:r>
            <a:r>
              <a:rPr lang="ja-JP" altLang="en-US" sz="2000" dirty="0" smtClean="0"/>
              <a:t>規格</a:t>
            </a:r>
            <a:r>
              <a:rPr lang="en-US" altLang="ja-JP" sz="2000" dirty="0" smtClean="0"/>
              <a:t>(C99)</a:t>
            </a:r>
            <a:r>
              <a:rPr lang="ja-JP" altLang="en-US" sz="2000" dirty="0" smtClean="0"/>
              <a:t>では許されているが。</a:t>
            </a:r>
            <a:endParaRPr lang="en-US" altLang="ja-JP" sz="2000" b="0" dirty="0"/>
          </a:p>
        </p:txBody>
      </p:sp>
      <p:sp>
        <p:nvSpPr>
          <p:cNvPr id="25612" name="AutoShape 10"/>
          <p:cNvSpPr>
            <a:spLocks noChangeArrowheads="1"/>
          </p:cNvSpPr>
          <p:nvPr/>
        </p:nvSpPr>
        <p:spPr bwMode="auto">
          <a:xfrm>
            <a:off x="3419872" y="3445943"/>
            <a:ext cx="936104" cy="419338"/>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99592" y="4419109"/>
            <a:ext cx="7143800" cy="954107"/>
          </a:xfrm>
          <a:prstGeom prst="rect">
            <a:avLst/>
          </a:prstGeom>
        </p:spPr>
        <p:txBody>
          <a:bodyPr wrap="square">
            <a:spAutoFit/>
          </a:bodyPr>
          <a:lstStyle/>
          <a:p>
            <a:r>
              <a:rPr lang="ja-JP" altLang="en-US" sz="2800" dirty="0" smtClean="0"/>
              <a:t>実行時に領域を確保することにより、適切な長さの配列を用いることができる。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smtClean="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smtClean="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smtClean="0"/>
              <a:t>#include &lt;</a:t>
            </a:r>
            <a:r>
              <a:rPr lang="en-US" altLang="ja-JP" sz="2000" dirty="0" err="1" smtClean="0"/>
              <a:t>stdio.h</a:t>
            </a:r>
            <a:r>
              <a:rPr lang="en-US" altLang="ja-JP" sz="2000" dirty="0" smtClean="0"/>
              <a:t>&gt;</a:t>
            </a:r>
          </a:p>
          <a:p>
            <a:pPr>
              <a:defRPr/>
            </a:pPr>
            <a:r>
              <a:rPr lang="en-US" altLang="ja-JP" sz="2000" dirty="0" smtClean="0"/>
              <a:t>#include &lt;</a:t>
            </a:r>
            <a:r>
              <a:rPr lang="en-US" altLang="ja-JP" sz="2000" dirty="0" err="1" smtClean="0"/>
              <a:t>stdlib.h</a:t>
            </a:r>
            <a:r>
              <a:rPr lang="en-US" altLang="ja-JP" sz="2000" dirty="0" smtClean="0"/>
              <a:t>&gt;</a:t>
            </a:r>
          </a:p>
          <a:p>
            <a:pPr>
              <a:defRPr/>
            </a:pPr>
            <a:r>
              <a:rPr lang="en-US" altLang="ja-JP" sz="2000" dirty="0" err="1" smtClean="0"/>
              <a:t>int</a:t>
            </a:r>
            <a:r>
              <a:rPr lang="en-US" altLang="ja-JP" sz="2000" dirty="0" smtClean="0"/>
              <a:t> main (void) {</a:t>
            </a:r>
          </a:p>
          <a:p>
            <a:pPr>
              <a:defRPr/>
            </a:pPr>
            <a:r>
              <a:rPr lang="en-US" altLang="ja-JP" sz="2000" dirty="0" smtClean="0"/>
              <a:t>  </a:t>
            </a:r>
            <a:r>
              <a:rPr lang="en-US" altLang="ja-JP" sz="2000" dirty="0" err="1" smtClean="0"/>
              <a:t>int</a:t>
            </a:r>
            <a:r>
              <a:rPr lang="en-US" altLang="ja-JP" sz="2000" dirty="0" smtClean="0"/>
              <a:t>  no, </a:t>
            </a:r>
            <a:r>
              <a:rPr lang="en-US" altLang="ja-JP" sz="2000" dirty="0" err="1" smtClean="0"/>
              <a:t>i</a:t>
            </a:r>
            <a:r>
              <a:rPr lang="en-US" altLang="ja-JP" sz="2000" dirty="0" smtClean="0"/>
              <a:t>=0;</a:t>
            </a:r>
          </a:p>
          <a:p>
            <a:pPr>
              <a:defRPr/>
            </a:pPr>
            <a:r>
              <a:rPr lang="en-US" altLang="ja-JP" sz="2000" dirty="0" smtClean="0"/>
              <a:t>  </a:t>
            </a:r>
            <a:r>
              <a:rPr lang="en-US" altLang="ja-JP" sz="2000" dirty="0" err="1" smtClean="0"/>
              <a:t>int</a:t>
            </a:r>
            <a:r>
              <a:rPr lang="en-US" altLang="ja-JP" sz="2000" dirty="0" smtClean="0"/>
              <a:t> * p;</a:t>
            </a:r>
          </a:p>
          <a:p>
            <a:pPr>
              <a:defRPr/>
            </a:pPr>
            <a:r>
              <a:rPr lang="en-US" altLang="ja-JP" sz="2000" dirty="0" smtClean="0"/>
              <a:t>  </a:t>
            </a:r>
            <a:r>
              <a:rPr lang="en-US" altLang="ja-JP" sz="2000" dirty="0" err="1" smtClean="0"/>
              <a:t>printf</a:t>
            </a:r>
            <a:r>
              <a:rPr lang="en-US" altLang="ja-JP" sz="2000" dirty="0" smtClean="0"/>
              <a:t>("</a:t>
            </a:r>
            <a:r>
              <a:rPr lang="ja-JP" altLang="en-US" sz="2000" dirty="0" smtClean="0"/>
              <a:t>確保する配列の要素数：</a:t>
            </a:r>
            <a:r>
              <a:rPr lang="en-US" altLang="ja-JP" sz="2000" dirty="0" smtClean="0"/>
              <a:t>");</a:t>
            </a:r>
          </a:p>
          <a:p>
            <a:pPr>
              <a:defRPr/>
            </a:pPr>
            <a:r>
              <a:rPr lang="en-US" altLang="ja-JP" sz="2000" dirty="0" smtClean="0"/>
              <a:t>  </a:t>
            </a:r>
            <a:r>
              <a:rPr lang="en-US" altLang="ja-JP" sz="2000" dirty="0" err="1" smtClean="0"/>
              <a:t>scanf</a:t>
            </a:r>
            <a:r>
              <a:rPr lang="en-US" altLang="ja-JP" sz="2000" dirty="0" smtClean="0"/>
              <a:t>("%d", &amp;no);</a:t>
            </a:r>
          </a:p>
          <a:p>
            <a:pPr>
              <a:defRPr/>
            </a:pPr>
            <a:r>
              <a:rPr lang="en-US" altLang="ja-JP" sz="2000" dirty="0" smtClean="0"/>
              <a:t>  p = </a:t>
            </a:r>
            <a:r>
              <a:rPr lang="en-US" altLang="ja-JP" sz="2000" dirty="0" err="1" smtClean="0">
                <a:solidFill>
                  <a:srgbClr val="FF0000"/>
                </a:solidFill>
              </a:rPr>
              <a:t>calloc</a:t>
            </a:r>
            <a:r>
              <a:rPr lang="en-US" altLang="ja-JP" sz="2000" dirty="0" smtClean="0">
                <a:solidFill>
                  <a:srgbClr val="FF0000"/>
                </a:solidFill>
              </a:rPr>
              <a:t> (no, </a:t>
            </a:r>
            <a:r>
              <a:rPr lang="en-US" altLang="ja-JP" sz="2000" dirty="0" err="1" smtClean="0">
                <a:solidFill>
                  <a:srgbClr val="FF0000"/>
                </a:solidFill>
              </a:rPr>
              <a:t>sizeof</a:t>
            </a: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a:t>
            </a:r>
            <a:r>
              <a:rPr lang="en-US" altLang="ja-JP" sz="2000" dirty="0" smtClean="0"/>
              <a:t>;</a:t>
            </a:r>
          </a:p>
          <a:p>
            <a:pPr>
              <a:defRPr/>
            </a:pPr>
            <a:r>
              <a:rPr lang="en-US" altLang="ja-JP" sz="2000" dirty="0" smtClean="0"/>
              <a:t>  if (p == NULL)</a:t>
            </a:r>
          </a:p>
          <a:p>
            <a:pPr>
              <a:defRPr/>
            </a:pPr>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pPr>
              <a:defRPr/>
            </a:pPr>
            <a:r>
              <a:rPr lang="en-US" altLang="ja-JP" sz="2000" dirty="0" smtClean="0"/>
              <a:t>  else {</a:t>
            </a:r>
          </a:p>
          <a:p>
            <a:pPr>
              <a:defRPr/>
            </a:pP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 &lt; no; </a:t>
            </a:r>
            <a:r>
              <a:rPr lang="en-US" altLang="ja-JP" sz="2000" dirty="0" err="1" smtClean="0"/>
              <a:t>i</a:t>
            </a:r>
            <a:r>
              <a:rPr lang="en-US" altLang="ja-JP" sz="2000" dirty="0" smtClean="0"/>
              <a:t>=i+1)</a:t>
            </a:r>
          </a:p>
          <a:p>
            <a:pPr>
              <a:defRPr/>
            </a:pPr>
            <a:r>
              <a:rPr lang="en-US" altLang="ja-JP" sz="2000" dirty="0" smtClean="0"/>
              <a:t>      p[</a:t>
            </a:r>
            <a:r>
              <a:rPr lang="en-US" altLang="ja-JP" sz="2000" dirty="0" err="1" smtClean="0"/>
              <a:t>i</a:t>
            </a:r>
            <a:r>
              <a:rPr lang="en-US" altLang="ja-JP" sz="2000" dirty="0" smtClean="0"/>
              <a:t>] = </a:t>
            </a:r>
            <a:r>
              <a:rPr lang="en-US" altLang="ja-JP" sz="2000" dirty="0" err="1" smtClean="0"/>
              <a:t>i</a:t>
            </a:r>
            <a:r>
              <a:rPr lang="en-US" altLang="ja-JP" sz="2000" dirty="0" smtClean="0"/>
              <a:t>; </a:t>
            </a:r>
          </a:p>
          <a:p>
            <a:pPr>
              <a:defRPr/>
            </a:pP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 &lt; no; </a:t>
            </a:r>
            <a:r>
              <a:rPr lang="en-US" altLang="ja-JP" sz="2000" dirty="0" err="1" smtClean="0"/>
              <a:t>i</a:t>
            </a:r>
            <a:r>
              <a:rPr lang="en-US" altLang="ja-JP" sz="2000" dirty="0" smtClean="0"/>
              <a:t>=i+1)</a:t>
            </a:r>
          </a:p>
          <a:p>
            <a:pPr>
              <a:defRPr/>
            </a:pPr>
            <a:r>
              <a:rPr lang="en-US" altLang="ja-JP" sz="2000" dirty="0" smtClean="0"/>
              <a:t>      </a:t>
            </a:r>
            <a:r>
              <a:rPr lang="en-US" altLang="ja-JP" sz="2000" dirty="0" err="1" smtClean="0"/>
              <a:t>printf</a:t>
            </a:r>
            <a:r>
              <a:rPr lang="en-US" altLang="ja-JP" sz="2000" dirty="0" smtClean="0"/>
              <a:t>("p[%d] = %d\n", </a:t>
            </a:r>
            <a:r>
              <a:rPr lang="en-US" altLang="ja-JP" sz="2000" dirty="0" err="1" smtClean="0"/>
              <a:t>i</a:t>
            </a:r>
            <a:r>
              <a:rPr lang="en-US" altLang="ja-JP" sz="2000" dirty="0" smtClean="0"/>
              <a:t>, p[</a:t>
            </a:r>
            <a:r>
              <a:rPr lang="en-US" altLang="ja-JP" sz="2000" dirty="0" err="1" smtClean="0"/>
              <a:t>i</a:t>
            </a:r>
            <a:r>
              <a:rPr lang="en-US" altLang="ja-JP" sz="2000" dirty="0" smtClean="0"/>
              <a:t>] );</a:t>
            </a:r>
          </a:p>
          <a:p>
            <a:pPr>
              <a:defRPr/>
            </a:pPr>
            <a:r>
              <a:rPr lang="en-US" altLang="ja-JP" sz="2000" dirty="0" smtClean="0"/>
              <a:t>    free (p);</a:t>
            </a:r>
          </a:p>
          <a:p>
            <a:pPr>
              <a:defRPr/>
            </a:pPr>
            <a:r>
              <a:rPr lang="en-US" altLang="ja-JP" sz="2000" dirty="0" smtClean="0"/>
              <a:t>  }</a:t>
            </a:r>
          </a:p>
          <a:p>
            <a:pPr>
              <a:defRPr/>
            </a:pPr>
            <a:r>
              <a:rPr lang="en-US" altLang="ja-JP" sz="2000" dirty="0" smtClean="0"/>
              <a:t>  return 0;</a:t>
            </a:r>
          </a:p>
          <a:p>
            <a:pPr>
              <a:defRPr/>
            </a:pPr>
            <a:r>
              <a:rPr lang="en-US" altLang="ja-JP" sz="2000" dirty="0" smtClean="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smtClean="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smtClean="0"/>
              <a:t>（</a:t>
            </a:r>
            <a:r>
              <a:rPr kumimoji="1" lang="en-US" altLang="ja-JP" sz="2400" dirty="0" smtClean="0"/>
              <a:t>5</a:t>
            </a:r>
            <a:r>
              <a:rPr kumimoji="1" lang="ja-JP" altLang="en-US" sz="2400" dirty="0" smtClean="0"/>
              <a:t>を入力した場合）</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smtClean="0">
                <a:ea typeface="ＭＳ Ｐゴシック" pitchFamily="-64" charset="-128"/>
              </a:rPr>
              <a:t>共用体</a:t>
            </a:r>
            <a:endParaRPr lang="ja-JP" altLang="en-US" sz="4800" dirty="0" smtClean="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smtClean="0"/>
              <a:t>union {</a:t>
            </a:r>
          </a:p>
          <a:p>
            <a:r>
              <a:rPr kumimoji="1" lang="en-US" altLang="ja-JP" sz="2800" dirty="0"/>
              <a:t> </a:t>
            </a:r>
            <a:r>
              <a:rPr kumimoji="1" lang="en-US" altLang="ja-JP" sz="2800" dirty="0" smtClean="0"/>
              <a:t>   </a:t>
            </a:r>
            <a:r>
              <a:rPr kumimoji="1" lang="en-US" altLang="ja-JP" sz="2800" dirty="0" err="1" smtClean="0"/>
              <a:t>int</a:t>
            </a:r>
            <a:r>
              <a:rPr kumimoji="1" lang="en-US" altLang="ja-JP" sz="2800" dirty="0" smtClean="0"/>
              <a:t> x;</a:t>
            </a:r>
          </a:p>
          <a:p>
            <a:r>
              <a:rPr lang="en-US" altLang="ja-JP" sz="2800" dirty="0"/>
              <a:t> </a:t>
            </a:r>
            <a:r>
              <a:rPr lang="en-US" altLang="ja-JP" sz="2800" dirty="0" smtClean="0"/>
              <a:t>   double y;</a:t>
            </a:r>
          </a:p>
          <a:p>
            <a:r>
              <a:rPr lang="en-US" altLang="ja-JP" sz="2800" dirty="0" smtClean="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endParaRPr lang="en-US" altLang="ja-JP" sz="2800" dirty="0" smtClean="0">
              <a:solidFill>
                <a:srgbClr val="000000"/>
              </a:solidFill>
            </a:endParaRP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a:t>
            </a:r>
            <a:r>
              <a:rPr lang="en-US" altLang="ja-JP" sz="2800" dirty="0" err="1" smtClean="0">
                <a:solidFill>
                  <a:srgbClr val="000000"/>
                </a:solidFill>
              </a:rPr>
              <a:t>.y</a:t>
            </a:r>
            <a:endParaRPr lang="en-US" altLang="ja-JP" sz="2800" dirty="0" smtClean="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a:t>
            </a:r>
            <a:r>
              <a:rPr lang="en-US" altLang="ja-JP" sz="2800" dirty="0" err="1" smtClean="0">
                <a:solidFill>
                  <a:srgbClr val="000000"/>
                </a:solidFill>
              </a:rPr>
              <a:t>.x</a:t>
            </a:r>
            <a:endParaRPr lang="en-US" altLang="ja-JP" sz="2800" dirty="0" smtClean="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8472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構造体（復習）</a:t>
            </a:r>
            <a:endParaRPr kumimoji="1" lang="ja-JP" altLang="en-US" dirty="0"/>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smtClean="0"/>
              <a:t>struct</a:t>
            </a:r>
            <a:r>
              <a:rPr lang="en-US" altLang="ja-JP" sz="2800" dirty="0" smtClean="0"/>
              <a:t> {</a:t>
            </a:r>
          </a:p>
          <a:p>
            <a:r>
              <a:rPr kumimoji="1" lang="en-US" altLang="ja-JP" sz="2800" dirty="0"/>
              <a:t> </a:t>
            </a:r>
            <a:r>
              <a:rPr kumimoji="1" lang="en-US" altLang="ja-JP" sz="2800" dirty="0" smtClean="0"/>
              <a:t>   </a:t>
            </a:r>
            <a:r>
              <a:rPr kumimoji="1" lang="en-US" altLang="ja-JP" sz="2800" dirty="0" err="1" smtClean="0"/>
              <a:t>int</a:t>
            </a:r>
            <a:r>
              <a:rPr kumimoji="1" lang="en-US" altLang="ja-JP" sz="2800" dirty="0" smtClean="0"/>
              <a:t> x;</a:t>
            </a:r>
          </a:p>
          <a:p>
            <a:r>
              <a:rPr lang="en-US" altLang="ja-JP" sz="2800" dirty="0"/>
              <a:t> </a:t>
            </a:r>
            <a:r>
              <a:rPr lang="en-US" altLang="ja-JP" sz="2800" dirty="0" smtClean="0"/>
              <a:t>   double y;</a:t>
            </a:r>
          </a:p>
          <a:p>
            <a:r>
              <a:rPr lang="en-US" altLang="ja-JP" sz="2800" dirty="0" smtClean="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s.y</a:t>
            </a:r>
            <a:endParaRPr lang="en-US" altLang="ja-JP" sz="2800" dirty="0" smtClean="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s.x</a:t>
            </a:r>
            <a:endParaRPr lang="en-US" altLang="ja-JP" sz="2800" dirty="0" smtClean="0">
              <a:solidFill>
                <a:srgbClr val="000000"/>
              </a:solidFill>
            </a:endParaRPr>
          </a:p>
        </p:txBody>
      </p:sp>
    </p:spTree>
    <p:extLst>
      <p:ext uri="{BB962C8B-B14F-4D97-AF65-F5344CB8AC3E}">
        <p14:creationId xmlns:p14="http://schemas.microsoft.com/office/powerpoint/2010/main" val="338864601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smtClean="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smtClean="0"/>
              <a:t>（</a:t>
            </a:r>
            <a:r>
              <a:rPr kumimoji="1" lang="ja-JP" altLang="en-US" sz="2400" b="0" dirty="0" smtClean="0"/>
              <a:t>例</a:t>
            </a:r>
            <a:r>
              <a:rPr kumimoji="1" lang="ja-JP" altLang="en-US" sz="2400" b="0" dirty="0"/>
              <a:t>）</a:t>
            </a:r>
            <a:r>
              <a:rPr kumimoji="1" lang="en-US" altLang="ja-JP" sz="2400" b="0" dirty="0"/>
              <a:t> </a:t>
            </a:r>
          </a:p>
          <a:p>
            <a:r>
              <a:rPr lang="en-US" altLang="ja-JP" sz="2400" dirty="0" smtClean="0"/>
              <a:t> union </a:t>
            </a:r>
            <a:r>
              <a:rPr lang="en-US" altLang="ja-JP" sz="2400" dirty="0"/>
              <a:t>{</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smtClean="0"/>
              <a:t>共用体型</a:t>
            </a:r>
            <a:r>
              <a:rPr kumimoji="1" lang="ja-JP" altLang="en-US" sz="2400" dirty="0" smtClean="0"/>
              <a:t>を表す式は以下のような形で記述する。</a:t>
            </a:r>
            <a:endParaRPr kumimoji="1" lang="ja-JP" altLang="en-US" sz="2400" dirty="0"/>
          </a:p>
        </p:txBody>
      </p:sp>
    </p:spTree>
    <p:extLst>
      <p:ext uri="{BB962C8B-B14F-4D97-AF65-F5344CB8AC3E}">
        <p14:creationId xmlns:p14="http://schemas.microsoft.com/office/powerpoint/2010/main" val="353754508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calloc</a:t>
            </a:r>
            <a:r>
              <a:rPr kumimoji="1" lang="ja-JP" altLang="en-US" dirty="0" smtClean="0"/>
              <a:t>による動的な領域確保について</a:t>
            </a:r>
            <a:endParaRPr kumimoji="1" lang="en-US" altLang="ja-JP" dirty="0" smtClean="0"/>
          </a:p>
          <a:p>
            <a:pPr lvl="1"/>
            <a:r>
              <a:rPr lang="en-US" altLang="ja-JP" dirty="0" err="1" smtClean="0"/>
              <a:t>malloc</a:t>
            </a:r>
            <a:r>
              <a:rPr lang="ja-JP" altLang="en-US" dirty="0" smtClean="0"/>
              <a:t>という、</a:t>
            </a:r>
            <a:r>
              <a:rPr lang="en-US" altLang="ja-JP" dirty="0" err="1" smtClean="0"/>
              <a:t>calloc</a:t>
            </a:r>
            <a:r>
              <a:rPr lang="ja-JP" altLang="en-US" dirty="0" smtClean="0"/>
              <a:t>に似たライブラリ関数もあるが、この演習では</a:t>
            </a:r>
            <a:r>
              <a:rPr lang="en-US" altLang="ja-JP" dirty="0" err="1" smtClean="0"/>
              <a:t>calloc</a:t>
            </a:r>
            <a:r>
              <a:rPr lang="ja-JP" altLang="en-US" dirty="0" smtClean="0"/>
              <a:t>のみ紹介する。</a:t>
            </a:r>
            <a:endParaRPr lang="en-US" altLang="ja-JP" dirty="0" smtClean="0"/>
          </a:p>
          <a:p>
            <a:r>
              <a:rPr kumimoji="1" lang="ja-JP" altLang="en-US" dirty="0" smtClean="0"/>
              <a:t>共用体</a:t>
            </a:r>
            <a:endParaRPr kumimoji="1" lang="en-US" altLang="ja-JP" dirty="0" smtClean="0"/>
          </a:p>
          <a:p>
            <a:r>
              <a:rPr lang="ja-JP" altLang="en-US" dirty="0" smtClean="0"/>
              <a:t>列挙体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smtClean="0"/>
              <a:t>共用体</a:t>
            </a:r>
            <a:r>
              <a:rPr kumimoji="1" lang="ja-JP" altLang="en-US" sz="4000" dirty="0" smtClean="0"/>
              <a:t>型を表す型式の構文</a:t>
            </a:r>
            <a:endParaRPr kumimoji="1" lang="ja-JP" altLang="en-US" sz="4000" dirty="0"/>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smtClean="0"/>
              <a:t>union </a:t>
            </a:r>
            <a:r>
              <a:rPr kumimoji="1" lang="ja-JP" altLang="en-US" sz="2400" b="0" dirty="0" smtClean="0"/>
              <a:t> </a:t>
            </a:r>
            <a:r>
              <a:rPr kumimoji="1" lang="en-US" altLang="ja-JP" sz="2400" b="0" dirty="0"/>
              <a:t>{</a:t>
            </a:r>
          </a:p>
          <a:p>
            <a:r>
              <a:rPr kumimoji="1" lang="en-US" altLang="ja-JP" sz="2400" b="0" dirty="0"/>
              <a:t>      </a:t>
            </a:r>
            <a:r>
              <a:rPr kumimoji="1" lang="ja-JP" altLang="en-US" sz="2400" b="0" dirty="0"/>
              <a:t> 変数</a:t>
            </a:r>
            <a:r>
              <a:rPr kumimoji="1" lang="ja-JP" altLang="en-US" sz="2400" b="0" dirty="0" smtClean="0"/>
              <a:t>宣言</a:t>
            </a:r>
            <a:endParaRPr kumimoji="1" lang="en-US" altLang="ja-JP" sz="2400" b="0" dirty="0"/>
          </a:p>
          <a:p>
            <a:r>
              <a:rPr kumimoji="1" lang="en-US" altLang="ja-JP" sz="2400" b="0" dirty="0"/>
              <a:t>       </a:t>
            </a:r>
            <a:r>
              <a:rPr kumimoji="1" lang="ja-JP" altLang="en-US" sz="2400" b="0" dirty="0"/>
              <a:t>変数</a:t>
            </a:r>
            <a:r>
              <a:rPr kumimoji="1" lang="ja-JP" altLang="en-US" sz="2400" b="0" dirty="0" smtClean="0"/>
              <a:t>宣言</a:t>
            </a:r>
            <a:endParaRPr kumimoji="1" lang="en-US" altLang="ja-JP" sz="2400" b="0" dirty="0"/>
          </a:p>
          <a:p>
            <a:r>
              <a:rPr kumimoji="1" lang="en-US" altLang="ja-JP" sz="2400" b="0" dirty="0"/>
              <a:t>       …</a:t>
            </a:r>
          </a:p>
          <a:p>
            <a:r>
              <a:rPr kumimoji="1" lang="en-US" altLang="ja-JP" sz="2400" b="0" dirty="0" smtClean="0"/>
              <a:t>}</a:t>
            </a:r>
            <a:endParaRPr kumimoji="1" lang="en-US" altLang="ja-JP" sz="2400" b="0" dirty="0"/>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smtClean="0"/>
              <a:t>キーワード</a:t>
            </a:r>
            <a:r>
              <a:rPr kumimoji="1" lang="en-US" altLang="ja-JP" sz="2400" dirty="0" smtClean="0"/>
              <a:t>union </a:t>
            </a:r>
            <a:r>
              <a:rPr kumimoji="1" lang="ja-JP" altLang="en-US" sz="2400" dirty="0" smtClean="0"/>
              <a:t>の後、中括弧</a:t>
            </a:r>
            <a:r>
              <a:rPr lang="ja-JP" altLang="en-US" sz="2400" dirty="0" smtClean="0"/>
              <a:t>の中に</a:t>
            </a:r>
            <a:endParaRPr lang="en-US" altLang="ja-JP" sz="2400" dirty="0" smtClean="0"/>
          </a:p>
          <a:p>
            <a:r>
              <a:rPr kumimoji="1" lang="ja-JP" altLang="en-US" sz="2400" dirty="0" smtClean="0"/>
              <a:t>変数宣言を複数個並べる。</a:t>
            </a:r>
            <a:endParaRPr kumimoji="1" lang="ja-JP" altLang="en-US" sz="2400" dirty="0"/>
          </a:p>
        </p:txBody>
      </p:sp>
    </p:spTree>
    <p:extLst>
      <p:ext uri="{BB962C8B-B14F-4D97-AF65-F5344CB8AC3E}">
        <p14:creationId xmlns:p14="http://schemas.microsoft.com/office/powerpoint/2010/main" val="160359815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smtClean="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smtClean="0">
                <a:solidFill>
                  <a:srgbClr val="FF0000"/>
                </a:solidFill>
              </a:rPr>
              <a:t>union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smtClean="0">
                <a:solidFill>
                  <a:srgbClr val="FF0000"/>
                </a:solidFill>
              </a:rPr>
              <a:t>  </a:t>
            </a:r>
            <a:r>
              <a:rPr lang="en-US" altLang="ja-JP" sz="2400" dirty="0">
                <a:solidFill>
                  <a:srgbClr val="FF0000"/>
                </a:solidFill>
              </a:rPr>
              <a:t>} </a:t>
            </a:r>
            <a:r>
              <a:rPr lang="en-US" altLang="ja-JP" sz="2400" dirty="0" smtClean="0">
                <a:solidFill>
                  <a:srgbClr val="3366FF"/>
                </a:solidFill>
              </a:rPr>
              <a:t>u</a:t>
            </a:r>
            <a:r>
              <a:rPr lang="en-US" altLang="ja-JP" sz="2400" dirty="0" smtClean="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smtClean="0">
                <a:ea typeface="ＭＳ Ｐゴシック" charset="-128"/>
                <a:sym typeface="Symbol" pitchFamily="18" charset="2"/>
              </a:rPr>
              <a:t>（</a:t>
            </a:r>
            <a:r>
              <a:rPr lang="en-US" altLang="ja-JP" sz="2400" dirty="0" smtClean="0">
                <a:ea typeface="ＭＳ Ｐゴシック" charset="-128"/>
                <a:sym typeface="Symbol" pitchFamily="18" charset="2"/>
              </a:rPr>
              <a:t></a:t>
            </a:r>
            <a:r>
              <a:rPr lang="ja-JP" altLang="en-US" sz="2400" dirty="0" smtClean="0">
                <a:ea typeface="ＭＳ Ｐゴシック" charset="-128"/>
                <a:sym typeface="Symbol" pitchFamily="18" charset="2"/>
              </a:rPr>
              <a:t>は共用体型を表す型式）</a:t>
            </a:r>
            <a:endParaRPr lang="en-US" altLang="ja-JP" sz="2400" dirty="0" smtClean="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smtClean="0"/>
              <a:t>青字の部分は宣言</a:t>
            </a:r>
            <a:r>
              <a:rPr kumimoji="1" lang="ja-JP" altLang="en-US" sz="2000" dirty="0"/>
              <a:t>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 変数名</a:t>
            </a:r>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変数名</a:t>
            </a:r>
            <a:r>
              <a:rPr lang="en-US" altLang="ja-JP" sz="2800" dirty="0" smtClean="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smtClean="0"/>
              <a:t>共用体型の変数を宣言できる。</a:t>
            </a:r>
            <a:r>
              <a:rPr lang="en-US" altLang="ja-JP" sz="2400" dirty="0" err="1" smtClean="0"/>
              <a:t>int</a:t>
            </a:r>
            <a:r>
              <a:rPr lang="ja-JP" altLang="en-US" sz="2400" dirty="0" smtClean="0"/>
              <a:t>型、</a:t>
            </a:r>
            <a:r>
              <a:rPr lang="en-US" altLang="ja-JP" sz="2400" dirty="0" smtClean="0"/>
              <a:t>double</a:t>
            </a:r>
            <a:r>
              <a:rPr lang="ja-JP" altLang="en-US" sz="2400" dirty="0" smtClean="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smtClean="0"/>
              <a:t>赤字の部分は</a:t>
            </a:r>
            <a:r>
              <a:rPr lang="ja-JP" altLang="en-US" sz="2000" dirty="0" smtClean="0"/>
              <a:t>共用</a:t>
            </a:r>
            <a:r>
              <a:rPr kumimoji="1" lang="ja-JP" altLang="en-US" sz="2000" dirty="0" smtClean="0"/>
              <a:t>体型を表す型式</a:t>
            </a:r>
            <a:endParaRPr kumimoji="1" lang="ja-JP" altLang="en-US" sz="2000" dirty="0"/>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smtClean="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u.y</a:t>
            </a:r>
            <a:endParaRPr lang="en-US" altLang="ja-JP" sz="2800" dirty="0" smtClean="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smtClean="0">
                <a:solidFill>
                  <a:srgbClr val="000000"/>
                </a:solidFill>
              </a:rPr>
              <a:t>u.x</a:t>
            </a:r>
            <a:endParaRPr lang="en-US" altLang="ja-JP" sz="2800" dirty="0" smtClean="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925728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共用</a:t>
            </a:r>
            <a:r>
              <a:rPr kumimoji="1" lang="ja-JP" altLang="en-US" dirty="0" smtClean="0"/>
              <a:t>体のメンバー</a:t>
            </a:r>
            <a:endParaRPr kumimoji="1" lang="ja-JP" altLang="en-US" dirty="0"/>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smtClean="0"/>
              <a:t>前ページの例</a:t>
            </a:r>
            <a:r>
              <a:rPr kumimoji="1" lang="en-US" altLang="ja-JP" sz="2400" dirty="0" smtClean="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smtClean="0">
                <a:solidFill>
                  <a:srgbClr val="FF0000"/>
                </a:solidFill>
              </a:rPr>
              <a:t> union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smtClean="0">
                <a:solidFill>
                  <a:srgbClr val="3366FF"/>
                </a:solidFill>
              </a:rPr>
              <a:t>u</a:t>
            </a:r>
            <a:r>
              <a:rPr lang="en-US" altLang="ja-JP" sz="2400" dirty="0" smtClean="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x, y</a:t>
            </a:r>
            <a:r>
              <a:rPr kumimoji="1" lang="ja-JP" altLang="en-US" sz="2400" dirty="0" smtClean="0"/>
              <a:t>を、共用体</a:t>
            </a:r>
            <a:r>
              <a:rPr lang="en-US" altLang="ja-JP" sz="2400" dirty="0" smtClean="0"/>
              <a:t>u</a:t>
            </a:r>
            <a:r>
              <a:rPr kumimoji="1" lang="ja-JP" altLang="en-US" sz="2400" dirty="0" smtClean="0"/>
              <a:t>のメンバーという。</a:t>
            </a:r>
            <a:endParaRPr kumimoji="1" lang="ja-JP" altLang="en-US" sz="2400" dirty="0"/>
          </a:p>
        </p:txBody>
      </p:sp>
    </p:spTree>
    <p:extLst>
      <p:ext uri="{BB962C8B-B14F-4D97-AF65-F5344CB8AC3E}">
        <p14:creationId xmlns:p14="http://schemas.microsoft.com/office/powerpoint/2010/main" val="49086184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smtClean="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smtClean="0"/>
              <a:t>（例）前ページのように</a:t>
            </a:r>
            <a:r>
              <a:rPr lang="en-US" altLang="ja-JP" sz="2400" dirty="0" smtClean="0"/>
              <a:t>u</a:t>
            </a:r>
            <a:r>
              <a:rPr lang="ja-JP" altLang="en-US" sz="2400" dirty="0" smtClean="0"/>
              <a:t>を宣言すると、</a:t>
            </a:r>
            <a:r>
              <a:rPr lang="en-US" altLang="ja-JP" sz="2400" dirty="0" err="1" smtClean="0"/>
              <a:t>u.x</a:t>
            </a:r>
            <a:r>
              <a:rPr lang="en-US" altLang="ja-JP" sz="2400" dirty="0" smtClean="0"/>
              <a:t>, </a:t>
            </a:r>
            <a:r>
              <a:rPr lang="en-US" altLang="ja-JP" sz="2400" dirty="0" err="1" smtClean="0"/>
              <a:t>u.y</a:t>
            </a:r>
            <a:r>
              <a:rPr lang="ja-JP" altLang="en-US" sz="2400" dirty="0" smtClean="0"/>
              <a:t>で共用体</a:t>
            </a:r>
            <a:r>
              <a:rPr lang="en-US" altLang="ja-JP" sz="2400" dirty="0" smtClean="0"/>
              <a:t>u</a:t>
            </a:r>
            <a:r>
              <a:rPr lang="ja-JP" altLang="en-US" sz="2400" dirty="0" smtClean="0"/>
              <a:t>の各メンバーが得られる。</a:t>
            </a:r>
            <a:endParaRPr lang="en-US" altLang="ja-JP" sz="2400" dirty="0" smtClean="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smtClean="0"/>
              <a:t>式</a:t>
            </a:r>
            <a:r>
              <a:rPr lang="en-US" altLang="ja-JP" sz="2400" i="1" dirty="0" smtClean="0"/>
              <a:t>e</a:t>
            </a:r>
            <a:r>
              <a:rPr lang="ja-JP" altLang="en-US" sz="2400" dirty="0" smtClean="0"/>
              <a:t>が、名前</a:t>
            </a:r>
            <a:r>
              <a:rPr lang="en-US" altLang="ja-JP" sz="2400" i="1" dirty="0" smtClean="0"/>
              <a:t>m</a:t>
            </a:r>
            <a:r>
              <a:rPr lang="ja-JP" altLang="en-US" sz="2400" dirty="0" smtClean="0"/>
              <a:t>のメンバーを持つ共用体型の式のとき、</a:t>
            </a:r>
            <a:r>
              <a:rPr lang="en-US" altLang="ja-JP" sz="2400" i="1" dirty="0" err="1" smtClean="0"/>
              <a:t>e</a:t>
            </a:r>
            <a:r>
              <a:rPr lang="en-US" altLang="ja-JP" sz="2400" dirty="0" err="1" smtClean="0"/>
              <a:t>.</a:t>
            </a:r>
            <a:r>
              <a:rPr lang="en-US" altLang="ja-JP" sz="2400" i="1" dirty="0" err="1" smtClean="0"/>
              <a:t>m</a:t>
            </a:r>
            <a:r>
              <a:rPr lang="ja-JP" altLang="en-US" sz="2400" dirty="0" smtClean="0"/>
              <a:t>で共用体のメンバーが得られる。 </a:t>
            </a:r>
            <a:r>
              <a:rPr lang="en-US" altLang="ja-JP" sz="2400" dirty="0" smtClean="0"/>
              <a:t>. </a:t>
            </a:r>
            <a:r>
              <a:rPr lang="ja-JP" altLang="en-US" sz="2400" dirty="0" smtClean="0"/>
              <a:t>をドット演算子と呼ぶ。</a:t>
            </a:r>
            <a:endParaRPr lang="ja-JP" altLang="en-US" sz="2400" dirty="0"/>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smtClean="0"/>
              <a:t>（注意）共用体にどのメンバーの値が入っているかを認識してプログラムを書く必要</a:t>
            </a:r>
            <a:r>
              <a:rPr lang="ja-JP" altLang="en-US" sz="2400" dirty="0" smtClean="0"/>
              <a:t>がある。前のページの共用体</a:t>
            </a:r>
            <a:r>
              <a:rPr lang="en-US" altLang="ja-JP" sz="2400" dirty="0" smtClean="0"/>
              <a:t>u</a:t>
            </a:r>
            <a:r>
              <a:rPr lang="ja-JP" altLang="en-US" sz="2400" dirty="0" smtClean="0"/>
              <a:t>で、メンバー</a:t>
            </a:r>
            <a:r>
              <a:rPr lang="en-US" altLang="ja-JP" sz="2400" dirty="0" smtClean="0"/>
              <a:t>y</a:t>
            </a:r>
            <a:r>
              <a:rPr lang="ja-JP" altLang="en-US" sz="2400" dirty="0" smtClean="0"/>
              <a:t>が入っている状態においてメンバー</a:t>
            </a:r>
            <a:r>
              <a:rPr lang="en-US" altLang="ja-JP" sz="2400" dirty="0" smtClean="0"/>
              <a:t>x</a:t>
            </a:r>
            <a:r>
              <a:rPr lang="ja-JP" altLang="en-US" sz="2400" dirty="0" smtClean="0"/>
              <a:t>にアクセスすることもできる。</a:t>
            </a:r>
            <a:endParaRPr lang="en-US" altLang="ja-JP" sz="2400" dirty="0" smtClean="0"/>
          </a:p>
        </p:txBody>
      </p:sp>
    </p:spTree>
    <p:extLst>
      <p:ext uri="{BB962C8B-B14F-4D97-AF65-F5344CB8AC3E}">
        <p14:creationId xmlns:p14="http://schemas.microsoft.com/office/powerpoint/2010/main" val="380140671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a:t>
            </a:r>
            <a:r>
              <a:rPr lang="en-US" altLang="ja-JP" sz="2400" dirty="0" smtClean="0"/>
              <a:t>;                                                                          </a:t>
            </a:r>
            <a:endParaRPr lang="en-US" altLang="ja-JP" sz="2400" dirty="0"/>
          </a:p>
          <a:p>
            <a:r>
              <a:rPr lang="en-US" altLang="ja-JP" sz="2400" dirty="0" smtClean="0"/>
              <a:t>  </a:t>
            </a:r>
            <a:r>
              <a:rPr lang="en-US" altLang="ja-JP" sz="2400" dirty="0" err="1"/>
              <a:t>u</a:t>
            </a:r>
            <a:r>
              <a:rPr lang="en-US" altLang="ja-JP" sz="2400" dirty="0" err="1" smtClean="0"/>
              <a:t>.x</a:t>
            </a:r>
            <a:r>
              <a:rPr lang="en-US" altLang="ja-JP" sz="2400" dirty="0" smtClean="0"/>
              <a:t> = 100;                                                                    </a:t>
            </a:r>
          </a:p>
          <a:p>
            <a:r>
              <a:rPr lang="en-US" altLang="ja-JP" sz="2400" dirty="0" smtClean="0"/>
              <a:t>  </a:t>
            </a:r>
            <a:r>
              <a:rPr lang="en-US" altLang="ja-JP" sz="2400" dirty="0" err="1" smtClean="0"/>
              <a:t>printf</a:t>
            </a:r>
            <a:r>
              <a:rPr lang="en-US" altLang="ja-JP" sz="2400" dirty="0" smtClean="0"/>
              <a:t> (“</a:t>
            </a:r>
            <a:r>
              <a:rPr lang="en-US" altLang="ja-JP" sz="2400" dirty="0" err="1"/>
              <a:t>u</a:t>
            </a:r>
            <a:r>
              <a:rPr lang="en-US" altLang="ja-JP" sz="2400" dirty="0" err="1" smtClean="0"/>
              <a:t>.x</a:t>
            </a:r>
            <a:r>
              <a:rPr lang="en-US" altLang="ja-JP" sz="2400" dirty="0" smtClean="0"/>
              <a:t>=%d, </a:t>
            </a:r>
            <a:r>
              <a:rPr lang="en-US" altLang="ja-JP" sz="2400" dirty="0" err="1"/>
              <a:t>u</a:t>
            </a:r>
            <a:r>
              <a:rPr lang="en-US" altLang="ja-JP" sz="2400" dirty="0" err="1" smtClean="0"/>
              <a:t>.y</a:t>
            </a:r>
            <a:r>
              <a:rPr lang="en-US" altLang="ja-JP" sz="2400" dirty="0" smtClean="0"/>
              <a:t>=%f\n", </a:t>
            </a:r>
            <a:r>
              <a:rPr lang="en-US" altLang="ja-JP" sz="2400" dirty="0" err="1"/>
              <a:t>u</a:t>
            </a:r>
            <a:r>
              <a:rPr lang="en-US" altLang="ja-JP" sz="2400" dirty="0" err="1" smtClean="0"/>
              <a:t>.x</a:t>
            </a:r>
            <a:r>
              <a:rPr lang="en-US" altLang="ja-JP" sz="2400" dirty="0" smtClean="0"/>
              <a:t>, </a:t>
            </a:r>
            <a:r>
              <a:rPr lang="en-US" altLang="ja-JP" sz="2400" dirty="0" err="1"/>
              <a:t>u</a:t>
            </a:r>
            <a:r>
              <a:rPr lang="en-US" altLang="ja-JP" sz="2400" dirty="0" err="1" smtClean="0"/>
              <a:t>.y</a:t>
            </a:r>
            <a:r>
              <a:rPr lang="en-US" altLang="ja-JP" sz="2400" dirty="0" smtClean="0"/>
              <a:t>);                                        </a:t>
            </a:r>
          </a:p>
          <a:p>
            <a:r>
              <a:rPr lang="en-US" altLang="ja-JP" sz="2400" dirty="0" smtClean="0"/>
              <a:t>  </a:t>
            </a:r>
            <a:r>
              <a:rPr lang="en-US" altLang="ja-JP" sz="2400" dirty="0" err="1"/>
              <a:t>u</a:t>
            </a:r>
            <a:r>
              <a:rPr lang="en-US" altLang="ja-JP" sz="2400" dirty="0" err="1" smtClean="0"/>
              <a:t>.y</a:t>
            </a:r>
            <a:r>
              <a:rPr lang="en-US" altLang="ja-JP" sz="2400" dirty="0"/>
              <a:t>= 2.1;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a:t>u</a:t>
            </a:r>
            <a:r>
              <a:rPr lang="en-US" altLang="ja-JP" sz="2400" dirty="0" err="1" smtClean="0"/>
              <a:t>.x</a:t>
            </a:r>
            <a:r>
              <a:rPr lang="en-US" altLang="ja-JP" sz="2400" dirty="0"/>
              <a:t>=%d, </a:t>
            </a:r>
            <a:r>
              <a:rPr lang="en-US" altLang="ja-JP" sz="2400" dirty="0" err="1"/>
              <a:t>u</a:t>
            </a:r>
            <a:r>
              <a:rPr lang="en-US" altLang="ja-JP" sz="2400" dirty="0" err="1" smtClean="0"/>
              <a:t>.y</a:t>
            </a:r>
            <a:r>
              <a:rPr lang="en-US" altLang="ja-JP" sz="2400" dirty="0"/>
              <a:t>=%f\n", </a:t>
            </a:r>
            <a:r>
              <a:rPr lang="en-US" altLang="ja-JP" sz="2400" dirty="0" err="1"/>
              <a:t>u</a:t>
            </a:r>
            <a:r>
              <a:rPr lang="en-US" altLang="ja-JP" sz="2400" dirty="0" err="1" smtClean="0"/>
              <a:t>.x</a:t>
            </a:r>
            <a:r>
              <a:rPr lang="en-US" altLang="ja-JP" sz="2400" dirty="0"/>
              <a:t>, </a:t>
            </a:r>
            <a:r>
              <a:rPr lang="en-US" altLang="ja-JP" sz="2400" dirty="0" err="1"/>
              <a:t>u</a:t>
            </a:r>
            <a:r>
              <a:rPr lang="en-US" altLang="ja-JP" sz="2400" dirty="0" err="1" smtClean="0"/>
              <a:t>.y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230283942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共用体の初期化</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smtClean="0"/>
              <a:t>共用体の初期化は、構造体と同様、中括弧を用いるが、</a:t>
            </a:r>
            <a:r>
              <a:rPr lang="ja-JP" altLang="en-US" sz="2400" dirty="0" smtClean="0"/>
              <a:t>初期化は</a:t>
            </a:r>
            <a:r>
              <a:rPr kumimoji="1" lang="ja-JP" altLang="en-US" sz="2400" dirty="0" smtClean="0"/>
              <a:t>先頭のメンバに対して行われる。</a:t>
            </a:r>
            <a:endParaRPr kumimoji="1" lang="ja-JP" altLang="en-US" sz="2400" dirty="0"/>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a:t>
            </a:r>
            <a:r>
              <a:rPr lang="en-US" altLang="ja-JP" sz="2400" dirty="0" smtClean="0"/>
              <a:t> = {100};                                                                          </a:t>
            </a:r>
            <a:endParaRPr lang="en-US" altLang="ja-JP" sz="2400" dirty="0"/>
          </a:p>
          <a:p>
            <a:r>
              <a:rPr lang="en-US" altLang="ja-JP" sz="2400" dirty="0" smtClean="0"/>
              <a:t>  </a:t>
            </a:r>
            <a:r>
              <a:rPr lang="en-US" altLang="ja-JP" sz="2400" dirty="0" err="1" smtClean="0"/>
              <a:t>printf</a:t>
            </a:r>
            <a:r>
              <a:rPr lang="en-US" altLang="ja-JP" sz="2400" dirty="0" smtClean="0"/>
              <a:t> (“</a:t>
            </a:r>
            <a:r>
              <a:rPr lang="en-US" altLang="ja-JP" sz="2400" dirty="0" err="1"/>
              <a:t>u</a:t>
            </a:r>
            <a:r>
              <a:rPr lang="en-US" altLang="ja-JP" sz="2400" dirty="0" err="1" smtClean="0"/>
              <a:t>.x</a:t>
            </a:r>
            <a:r>
              <a:rPr lang="en-US" altLang="ja-JP" sz="2400" dirty="0" smtClean="0"/>
              <a:t>=%d, </a:t>
            </a:r>
            <a:r>
              <a:rPr lang="en-US" altLang="ja-JP" sz="2400" dirty="0" err="1"/>
              <a:t>u</a:t>
            </a:r>
            <a:r>
              <a:rPr lang="en-US" altLang="ja-JP" sz="2400" dirty="0" err="1" smtClean="0"/>
              <a:t>.y</a:t>
            </a:r>
            <a:r>
              <a:rPr lang="en-US" altLang="ja-JP" sz="2400" dirty="0" smtClean="0"/>
              <a:t>=%f\n", </a:t>
            </a:r>
            <a:r>
              <a:rPr lang="en-US" altLang="ja-JP" sz="2400" dirty="0" err="1"/>
              <a:t>u</a:t>
            </a:r>
            <a:r>
              <a:rPr lang="en-US" altLang="ja-JP" sz="2400" dirty="0" err="1" smtClean="0"/>
              <a:t>.x</a:t>
            </a:r>
            <a:r>
              <a:rPr lang="en-US" altLang="ja-JP" sz="2400" dirty="0" smtClean="0"/>
              <a:t>, </a:t>
            </a:r>
            <a:r>
              <a:rPr lang="en-US" altLang="ja-JP" sz="2400" dirty="0" err="1"/>
              <a:t>u</a:t>
            </a:r>
            <a:r>
              <a:rPr lang="en-US" altLang="ja-JP" sz="2400" dirty="0" err="1" smtClean="0"/>
              <a:t>.y</a:t>
            </a:r>
            <a:r>
              <a:rPr lang="en-US" altLang="ja-JP" sz="2400" dirty="0" smtClean="0"/>
              <a:t>);                                        </a:t>
            </a:r>
          </a:p>
          <a:p>
            <a:r>
              <a:rPr lang="en-US" altLang="ja-JP" sz="2400" dirty="0" smtClean="0"/>
              <a:t>  return </a:t>
            </a:r>
            <a:r>
              <a:rPr lang="en-US" altLang="ja-JP" sz="2400" dirty="0"/>
              <a:t>0;                                                                     </a:t>
            </a:r>
          </a:p>
          <a:p>
            <a:r>
              <a:rPr lang="en-US" altLang="ja-JP" sz="2400" dirty="0"/>
              <a:t>} </a:t>
            </a:r>
          </a:p>
        </p:txBody>
      </p:sp>
    </p:spTree>
    <p:extLst>
      <p:ext uri="{BB962C8B-B14F-4D97-AF65-F5344CB8AC3E}">
        <p14:creationId xmlns:p14="http://schemas.microsoft.com/office/powerpoint/2010/main" val="403648099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共用体</a:t>
            </a:r>
            <a:r>
              <a:rPr lang="ja-JP" altLang="en-US" dirty="0" smtClean="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smtClean="0"/>
              <a:t>これまでと同様、</a:t>
            </a:r>
            <a:r>
              <a:rPr kumimoji="1" lang="en-US" altLang="ja-JP" sz="2400" dirty="0" err="1" smtClean="0"/>
              <a:t>typedef</a:t>
            </a:r>
            <a:r>
              <a:rPr kumimoji="1" lang="ja-JP" altLang="en-US" sz="2400" dirty="0" smtClean="0"/>
              <a:t>により共用体型に名前をつけることができる。</a:t>
            </a:r>
            <a:endParaRPr kumimoji="1" lang="ja-JP" altLang="en-US" sz="2400" dirty="0"/>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smtClean="0">
                <a:solidFill>
                  <a:srgbClr val="FF0000"/>
                </a:solidFill>
              </a:rPr>
              <a:t>typedef</a:t>
            </a:r>
            <a:r>
              <a:rPr lang="en-US" altLang="ja-JP" sz="2400" dirty="0" smtClean="0"/>
              <a:t> union </a:t>
            </a:r>
            <a:r>
              <a:rPr lang="en-US" altLang="ja-JP" sz="2400" dirty="0"/>
              <a:t>{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smtClean="0">
                <a:solidFill>
                  <a:srgbClr val="FF0000"/>
                </a:solidFill>
              </a:rPr>
              <a:t>uxy</a:t>
            </a:r>
            <a:r>
              <a:rPr lang="en-US" altLang="ja-JP" sz="2400" dirty="0" smtClean="0"/>
              <a:t>;</a:t>
            </a:r>
          </a:p>
          <a:p>
            <a:r>
              <a:rPr lang="en-US" altLang="ja-JP" sz="2400" dirty="0" smtClean="0"/>
              <a:t>  </a:t>
            </a:r>
            <a:r>
              <a:rPr lang="en-US" altLang="ja-JP" sz="2400" dirty="0" err="1" smtClean="0">
                <a:solidFill>
                  <a:srgbClr val="FF0000"/>
                </a:solidFill>
              </a:rPr>
              <a:t>uxy</a:t>
            </a:r>
            <a:r>
              <a:rPr lang="en-US" altLang="ja-JP" sz="2400" dirty="0" smtClean="0"/>
              <a:t> u = {100};                                                                          </a:t>
            </a:r>
            <a:endParaRPr lang="en-US" altLang="ja-JP" sz="2400" dirty="0"/>
          </a:p>
          <a:p>
            <a:r>
              <a:rPr lang="en-US" altLang="ja-JP" sz="2400" dirty="0" smtClean="0"/>
              <a:t>  </a:t>
            </a:r>
            <a:r>
              <a:rPr lang="en-US" altLang="ja-JP" sz="2400" dirty="0" err="1" smtClean="0"/>
              <a:t>printf</a:t>
            </a:r>
            <a:r>
              <a:rPr lang="en-US" altLang="ja-JP" sz="2400" dirty="0" smtClean="0"/>
              <a:t> (“</a:t>
            </a:r>
            <a:r>
              <a:rPr lang="en-US" altLang="ja-JP" sz="2400" dirty="0" err="1" smtClean="0"/>
              <a:t>u.x</a:t>
            </a:r>
            <a:r>
              <a:rPr lang="en-US" altLang="ja-JP" sz="2400" dirty="0" smtClean="0"/>
              <a:t>=%d, </a:t>
            </a:r>
            <a:r>
              <a:rPr lang="en-US" altLang="ja-JP" sz="2400" dirty="0" err="1" smtClean="0"/>
              <a:t>u.y</a:t>
            </a:r>
            <a:r>
              <a:rPr lang="en-US" altLang="ja-JP" sz="2400" dirty="0" smtClean="0"/>
              <a:t>=%f\n", </a:t>
            </a:r>
            <a:r>
              <a:rPr lang="en-US" altLang="ja-JP" sz="2400" dirty="0" err="1" smtClean="0"/>
              <a:t>u.x</a:t>
            </a:r>
            <a:r>
              <a:rPr lang="en-US" altLang="ja-JP" sz="2400" dirty="0" smtClean="0"/>
              <a:t>, </a:t>
            </a:r>
            <a:r>
              <a:rPr lang="en-US" altLang="ja-JP" sz="2400" dirty="0" err="1" smtClean="0"/>
              <a:t>u.y</a:t>
            </a:r>
            <a:r>
              <a:rPr lang="en-US" altLang="ja-JP" sz="2400" dirty="0" smtClean="0"/>
              <a:t>);                                        </a:t>
            </a:r>
          </a:p>
          <a:p>
            <a:r>
              <a:rPr lang="en-US" altLang="ja-JP" sz="2400" dirty="0" smtClean="0"/>
              <a:t>  return </a:t>
            </a:r>
            <a:r>
              <a:rPr lang="en-US" altLang="ja-JP" sz="2400" dirty="0"/>
              <a:t>0;                                                                     </a:t>
            </a:r>
          </a:p>
          <a:p>
            <a:r>
              <a:rPr lang="en-US" altLang="ja-JP" sz="2400" dirty="0"/>
              <a:t>} </a:t>
            </a:r>
          </a:p>
        </p:txBody>
      </p:sp>
    </p:spTree>
    <p:extLst>
      <p:ext uri="{BB962C8B-B14F-4D97-AF65-F5344CB8AC3E}">
        <p14:creationId xmlns:p14="http://schemas.microsoft.com/office/powerpoint/2010/main" val="199626371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smtClean="0">
                <a:ea typeface="ＭＳ Ｐゴシック" pitchFamily="-64" charset="-128"/>
              </a:rPr>
              <a:t>共用体の代入</a:t>
            </a:r>
            <a:endParaRPr lang="ja-JP" altLang="en-US" sz="3200" dirty="0" smtClean="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smtClean="0"/>
              <a:t>同じ型の共用体であれば，代入することが可能</a:t>
            </a:r>
            <a:endParaRPr lang="ja-JP" altLang="en-US" sz="2400" dirty="0"/>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r>
              <a:rPr lang="en-US" altLang="ja-JP" sz="2400" dirty="0" smtClean="0"/>
              <a:t>                                </a:t>
            </a:r>
            <a:endParaRPr lang="en-US" altLang="ja-JP" sz="2400" dirty="0"/>
          </a:p>
          <a:p>
            <a:r>
              <a:rPr lang="en-US" altLang="ja-JP" sz="2400" dirty="0"/>
              <a:t>  return 0;                                                                     </a:t>
            </a:r>
          </a:p>
          <a:p>
            <a:r>
              <a:rPr lang="en-US" altLang="ja-JP" sz="2400" dirty="0"/>
              <a:t>}</a:t>
            </a:r>
          </a:p>
        </p:txBody>
      </p:sp>
    </p:spTree>
    <p:extLst>
      <p:ext uri="{BB962C8B-B14F-4D97-AF65-F5344CB8AC3E}">
        <p14:creationId xmlns:p14="http://schemas.microsoft.com/office/powerpoint/2010/main" val="144182097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構造体と同様、共用体も関数へ渡したり、関数の返り値としたりできる。</a:t>
            </a:r>
            <a:r>
              <a:rPr lang="ja-JP" altLang="en-US" dirty="0" smtClean="0"/>
              <a:t>共用体へのポインタも使うことができ、それを関数へ渡すこともできる。</a:t>
            </a:r>
            <a:endParaRPr lang="en-US" altLang="ja-JP" dirty="0" smtClean="0"/>
          </a:p>
          <a:p>
            <a:r>
              <a:rPr kumimoji="1" lang="ja-JP" altLang="en-US" dirty="0" smtClean="0"/>
              <a:t>アロー演算子</a:t>
            </a:r>
            <a:r>
              <a:rPr kumimoji="1" lang="en-US" altLang="ja-JP" dirty="0" smtClean="0"/>
              <a:t> -&gt; </a:t>
            </a:r>
            <a:r>
              <a:rPr kumimoji="1" lang="ja-JP" altLang="en-US" dirty="0" smtClean="0"/>
              <a:t>が構造体と同じように使える。</a:t>
            </a:r>
            <a:endParaRPr kumimoji="1" lang="ja-JP" altLang="en-US" dirty="0"/>
          </a:p>
        </p:txBody>
      </p:sp>
    </p:spTree>
    <p:extLst>
      <p:ext uri="{BB962C8B-B14F-4D97-AF65-F5344CB8AC3E}">
        <p14:creationId xmlns:p14="http://schemas.microsoft.com/office/powerpoint/2010/main" val="96290536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列挙体</a:t>
            </a:r>
            <a:endParaRPr kumimoji="1" lang="ja-JP" altLang="en-US" dirty="0"/>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smtClean="0"/>
              <a:t>（例）</a:t>
            </a:r>
            <a:r>
              <a:rPr lang="en-US" altLang="ja-JP" sz="2800" dirty="0" smtClean="0"/>
              <a:t> </a:t>
            </a:r>
            <a:r>
              <a:rPr lang="en-US" altLang="ja-JP" sz="2800" dirty="0" err="1" smtClean="0"/>
              <a:t>enum</a:t>
            </a:r>
            <a:r>
              <a:rPr lang="en-US" altLang="ja-JP" sz="2800" dirty="0" smtClean="0"/>
              <a:t> </a:t>
            </a:r>
            <a:r>
              <a:rPr lang="en-US" altLang="ja-JP" sz="2800" dirty="0"/>
              <a:t>{Dog, Cat, Monkey</a:t>
            </a:r>
            <a:r>
              <a:rPr lang="en-US" altLang="ja-JP" sz="2800" dirty="0" smtClean="0"/>
              <a:t>}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smtClean="0"/>
              <a:t>num</a:t>
            </a:r>
            <a:r>
              <a:rPr kumimoji="1" lang="ja-JP" altLang="en-US" sz="2800" dirty="0" smtClean="0"/>
              <a:t>の後に中括弧で名前をコンマで区切って並べる。</a:t>
            </a:r>
            <a:r>
              <a:rPr kumimoji="1" lang="en-US" altLang="ja-JP" sz="2800" dirty="0" smtClean="0"/>
              <a:t>Dog, Cat, Monkey</a:t>
            </a:r>
            <a:r>
              <a:rPr kumimoji="1" lang="ja-JP" altLang="en-US" sz="2800" dirty="0" smtClean="0"/>
              <a:t>のような名前を列挙定数と</a:t>
            </a:r>
            <a:r>
              <a:rPr lang="ja-JP" altLang="en-US" sz="2800" dirty="0"/>
              <a:t>いう。それぞれの列挙定数に対し</a:t>
            </a:r>
            <a:r>
              <a:rPr lang="ja-JP" altLang="en-US" sz="2800" dirty="0" smtClean="0"/>
              <a:t>、書かれている順</a:t>
            </a:r>
            <a:r>
              <a:rPr lang="ja-JP" altLang="en-US" sz="2800" dirty="0"/>
              <a:t>に</a:t>
            </a:r>
            <a:r>
              <a:rPr lang="en-US" altLang="ja-JP" sz="2800" dirty="0"/>
              <a:t>0</a:t>
            </a:r>
            <a:r>
              <a:rPr lang="ja-JP" altLang="en-US" sz="2800" dirty="0"/>
              <a:t>から順番に</a:t>
            </a:r>
            <a:r>
              <a:rPr lang="en-US" altLang="ja-JP" sz="2800" dirty="0" err="1"/>
              <a:t>int</a:t>
            </a:r>
            <a:r>
              <a:rPr lang="ja-JP" altLang="en-US" sz="2800" dirty="0"/>
              <a:t>型の値が割り当てられる</a:t>
            </a:r>
            <a:r>
              <a:rPr lang="ja-JP" altLang="en-US" sz="2800" dirty="0" smtClean="0"/>
              <a:t>。</a:t>
            </a:r>
            <a:endParaRPr lang="ja-JP" altLang="en-US" sz="2800" dirty="0"/>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3361630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smtClean="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smtClean="0">
                <a:ea typeface="ＭＳ Ｐゴシック" pitchFamily="-64" charset="-128"/>
              </a:rPr>
              <a:t>これまでの方法</a:t>
            </a:r>
            <a:endParaRPr lang="en-US" altLang="ja-JP" sz="2800" dirty="0" smtClean="0">
              <a:ea typeface="ＭＳ Ｐゴシック" pitchFamily="-64" charset="-128"/>
            </a:endParaRPr>
          </a:p>
          <a:p>
            <a:pPr lvl="1" eaLnBrk="1" hangingPunct="1">
              <a:lnSpc>
                <a:spcPct val="90000"/>
              </a:lnSpc>
            </a:pPr>
            <a:r>
              <a:rPr lang="ja-JP" altLang="en-US" dirty="0" smtClean="0">
                <a:ea typeface="ＭＳ Ｐゴシック" pitchFamily="-64" charset="-128"/>
              </a:rPr>
              <a:t>配列の要素数は固定。</a:t>
            </a:r>
            <a:endParaRPr lang="en-US" altLang="ja-JP" dirty="0" smtClean="0">
              <a:ea typeface="ＭＳ Ｐゴシック" pitchFamily="-64" charset="-128"/>
            </a:endParaRPr>
          </a:p>
          <a:p>
            <a:pPr lvl="1" eaLnBrk="1" hangingPunct="1">
              <a:lnSpc>
                <a:spcPct val="90000"/>
              </a:lnSpc>
            </a:pPr>
            <a:r>
              <a:rPr lang="ja-JP" altLang="en-US" dirty="0" smtClean="0">
                <a:ea typeface="ＭＳ Ｐゴシック" pitchFamily="-64" charset="-128"/>
              </a:rPr>
              <a:t>あらかじめ十分な大きさの配列を確保しておく必要があった。</a:t>
            </a:r>
            <a:endParaRPr lang="en-US" altLang="ja-JP" dirty="0" smtClean="0">
              <a:ea typeface="ＭＳ Ｐゴシック" pitchFamily="-64" charset="-128"/>
            </a:endParaRPr>
          </a:p>
          <a:p>
            <a:pPr eaLnBrk="1" hangingPunct="1">
              <a:lnSpc>
                <a:spcPct val="90000"/>
              </a:lnSpc>
            </a:pPr>
            <a:r>
              <a:rPr lang="ja-JP" altLang="en-US" sz="2800" dirty="0" smtClean="0">
                <a:ea typeface="ＭＳ Ｐゴシック" pitchFamily="-64" charset="-128"/>
              </a:rPr>
              <a:t>今回紹介する方法</a:t>
            </a:r>
            <a:endParaRPr lang="en-US" altLang="ja-JP" sz="2800" dirty="0" smtClean="0">
              <a:ea typeface="ＭＳ Ｐゴシック" pitchFamily="-64" charset="-128"/>
            </a:endParaRPr>
          </a:p>
          <a:p>
            <a:pPr lvl="1">
              <a:lnSpc>
                <a:spcPct val="90000"/>
              </a:lnSpc>
            </a:pPr>
            <a:r>
              <a:rPr lang="ja-JP" altLang="en-US" dirty="0" smtClean="0">
                <a:ea typeface="ＭＳ Ｐゴシック" pitchFamily="-64" charset="-128"/>
              </a:rPr>
              <a:t>問題に応じて、適切なサイズの配列を確保するには、プログラムの実行時に確保を行う必要がある。</a:t>
            </a:r>
            <a:endParaRPr lang="en-US" altLang="ja-JP" dirty="0" smtClean="0">
              <a:ea typeface="ＭＳ Ｐゴシック" pitchFamily="-64" charset="-128"/>
            </a:endParaRPr>
          </a:p>
          <a:p>
            <a:pPr lvl="1" eaLnBrk="1" hangingPunct="1">
              <a:lnSpc>
                <a:spcPct val="90000"/>
              </a:lnSpc>
            </a:pPr>
            <a:r>
              <a:rPr lang="ja-JP" altLang="en-US" dirty="0" smtClean="0">
                <a:ea typeface="ＭＳ Ｐゴシック" pitchFamily="-64" charset="-128"/>
              </a:rPr>
              <a:t>余分なメモリの使用を避けることができる。</a:t>
            </a:r>
            <a:endParaRPr lang="en-US" altLang="ja-JP" dirty="0" smtClean="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smtClean="0"/>
              <a:t>静的</a:t>
            </a:r>
            <a:r>
              <a:rPr lang="en-US" altLang="ja-JP" sz="2400" dirty="0" smtClean="0"/>
              <a:t>(static)</a:t>
            </a:r>
            <a:r>
              <a:rPr lang="ja-JP" altLang="en-US" sz="2400" dirty="0" smtClean="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smtClean="0"/>
              <a:t>動的</a:t>
            </a:r>
            <a:r>
              <a:rPr lang="en-US" altLang="ja-JP" sz="2400" dirty="0" smtClean="0"/>
              <a:t>(dynamic)</a:t>
            </a:r>
            <a:r>
              <a:rPr lang="ja-JP" altLang="en-US" sz="2400" dirty="0" smtClean="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smtClean="0"/>
              <a:t>静的</a:t>
            </a:r>
            <a:r>
              <a:rPr kumimoji="1" lang="en-US" altLang="ja-JP" sz="2800" dirty="0" smtClean="0"/>
              <a:t>(static)</a:t>
            </a:r>
            <a:r>
              <a:rPr kumimoji="1" lang="ja-JP" altLang="en-US" sz="2800" dirty="0" smtClean="0"/>
              <a:t> </a:t>
            </a:r>
            <a:r>
              <a:rPr kumimoji="1" lang="en-US" altLang="ja-JP" sz="2800" dirty="0" smtClean="0"/>
              <a:t>--- </a:t>
            </a:r>
            <a:r>
              <a:rPr kumimoji="1" lang="ja-JP" altLang="en-US" sz="2800" dirty="0" smtClean="0"/>
              <a:t>プログラムのコンパイル時</a:t>
            </a:r>
            <a:endParaRPr kumimoji="1" lang="en-US" altLang="ja-JP" sz="2800" dirty="0" smtClean="0"/>
          </a:p>
          <a:p>
            <a:r>
              <a:rPr kumimoji="1" lang="ja-JP" altLang="en-US" sz="2800" dirty="0" smtClean="0"/>
              <a:t>動的</a:t>
            </a:r>
            <a:r>
              <a:rPr kumimoji="1" lang="en-US" altLang="ja-JP" sz="2800" dirty="0" smtClean="0"/>
              <a:t>(dynamic)</a:t>
            </a:r>
            <a:r>
              <a:rPr kumimoji="1" lang="ja-JP" altLang="en-US" sz="2800" dirty="0" smtClean="0"/>
              <a:t> </a:t>
            </a:r>
            <a:r>
              <a:rPr kumimoji="1" lang="en-US" altLang="ja-JP" sz="2800" dirty="0" smtClean="0"/>
              <a:t>--- </a:t>
            </a:r>
            <a:r>
              <a:rPr kumimoji="1" lang="ja-JP" altLang="en-US" sz="2800" dirty="0" smtClean="0"/>
              <a:t>プログラムの実行時</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smtClean="0"/>
              <a:t>例</a:t>
            </a:r>
            <a:r>
              <a:rPr kumimoji="1" lang="ja-JP" altLang="en-US" dirty="0" smtClean="0"/>
              <a:t>（打ち込んで確認）</a:t>
            </a:r>
            <a:endParaRPr kumimoji="1" lang="ja-JP" altLang="en-US" dirty="0"/>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smtClean="0"/>
              <a:t>Dog</a:t>
            </a:r>
            <a:r>
              <a:rPr kumimoji="1" lang="ja-JP" altLang="en-US" sz="2400" dirty="0" smtClean="0"/>
              <a:t>が</a:t>
            </a:r>
            <a:r>
              <a:rPr kumimoji="1" lang="en-US" altLang="ja-JP" sz="2400" dirty="0" smtClean="0"/>
              <a:t>0, Cat</a:t>
            </a:r>
            <a:r>
              <a:rPr kumimoji="1" lang="ja-JP" altLang="en-US" sz="2400" dirty="0" smtClean="0"/>
              <a:t>が</a:t>
            </a:r>
            <a:r>
              <a:rPr kumimoji="1" lang="en-US" altLang="ja-JP" sz="2400" dirty="0" smtClean="0"/>
              <a:t>1, Monkey</a:t>
            </a:r>
            <a:r>
              <a:rPr kumimoji="1" lang="ja-JP" altLang="en-US" sz="2400" dirty="0" smtClean="0"/>
              <a:t>が</a:t>
            </a:r>
            <a:r>
              <a:rPr kumimoji="1" lang="en-US" altLang="ja-JP" sz="2400" dirty="0" smtClean="0"/>
              <a:t>2</a:t>
            </a:r>
            <a:r>
              <a:rPr kumimoji="1" lang="ja-JP" altLang="en-US" sz="2400" dirty="0" smtClean="0"/>
              <a:t>になる。</a:t>
            </a:r>
            <a:endParaRPr kumimoji="1" lang="ja-JP" altLang="en-US" sz="2400" dirty="0"/>
          </a:p>
        </p:txBody>
      </p:sp>
    </p:spTree>
    <p:extLst>
      <p:ext uri="{BB962C8B-B14F-4D97-AF65-F5344CB8AC3E}">
        <p14:creationId xmlns:p14="http://schemas.microsoft.com/office/powerpoint/2010/main" val="159725987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数を指定する例</a:t>
            </a:r>
            <a:endParaRPr kumimoji="1" lang="ja-JP" altLang="en-US" dirty="0"/>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smtClean="0"/>
              <a:t>num</a:t>
            </a:r>
            <a:r>
              <a:rPr kumimoji="1" lang="ja-JP" altLang="en-US" sz="2400" dirty="0" smtClean="0"/>
              <a:t>の後の中括弧の中で、列挙定数に割り当てる数を上記のように指定することができる。負の数を指定してもよい。指定がない場合は、２番目以降の場合は左隣の列挙定数に割り当てられている数に１を足した数が割り当てられ、１番目の場合は</a:t>
            </a:r>
            <a:r>
              <a:rPr kumimoji="1" lang="en-US" altLang="ja-JP" sz="2400" dirty="0" smtClean="0"/>
              <a:t>0</a:t>
            </a:r>
            <a:r>
              <a:rPr kumimoji="1" lang="ja-JP" altLang="en-US" sz="2400" dirty="0" smtClean="0"/>
              <a:t>が割り当てられる。</a:t>
            </a:r>
            <a:r>
              <a:rPr lang="ja-JP" altLang="en-US" sz="2400" dirty="0" smtClean="0"/>
              <a:t>複数箇所で数を指定してよく、同じ数が複数の列挙定数に割り当てられることになってもよい。</a:t>
            </a:r>
            <a:endParaRPr lang="en-US" altLang="ja-JP" sz="2400" dirty="0" smtClean="0"/>
          </a:p>
        </p:txBody>
      </p:sp>
    </p:spTree>
    <p:extLst>
      <p:ext uri="{BB962C8B-B14F-4D97-AF65-F5344CB8AC3E}">
        <p14:creationId xmlns:p14="http://schemas.microsoft.com/office/powerpoint/2010/main" val="153040872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smtClean="0"/>
              <a:t>列挙体型の変数の宣言</a:t>
            </a:r>
            <a:endParaRPr kumimoji="1" lang="ja-JP" altLang="en-US" dirty="0"/>
          </a:p>
        </p:txBody>
      </p:sp>
      <p:sp>
        <p:nvSpPr>
          <p:cNvPr id="4" name="正方形/長方形 3"/>
          <p:cNvSpPr/>
          <p:nvPr/>
        </p:nvSpPr>
        <p:spPr>
          <a:xfrm>
            <a:off x="1028119" y="1269913"/>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r>
              <a:rPr lang="en-US" altLang="ja-JP" sz="2400" dirty="0" smtClean="0"/>
              <a:t>;</a:t>
            </a:r>
          </a:p>
          <a:p>
            <a:r>
              <a:rPr lang="en-US" altLang="ja-JP" sz="2400" dirty="0"/>
              <a:t> </a:t>
            </a:r>
            <a:r>
              <a:rPr lang="en-US" altLang="ja-JP" sz="2400" dirty="0" smtClean="0"/>
              <a:t> return 0;</a:t>
            </a:r>
            <a:endParaRPr lang="en-US" altLang="ja-JP" sz="2400" dirty="0"/>
          </a:p>
          <a:p>
            <a:r>
              <a:rPr lang="en-US" altLang="ja-JP" sz="2400" dirty="0"/>
              <a:t>} </a:t>
            </a:r>
            <a:endParaRPr lang="ja-JP" altLang="en-US" sz="2400" dirty="0"/>
          </a:p>
        </p:txBody>
      </p:sp>
      <p:sp>
        <p:nvSpPr>
          <p:cNvPr id="6" name="テキスト ボックス 5"/>
          <p:cNvSpPr txBox="1"/>
          <p:nvPr/>
        </p:nvSpPr>
        <p:spPr>
          <a:xfrm>
            <a:off x="273538" y="4786131"/>
            <a:ext cx="8616461" cy="1938992"/>
          </a:xfrm>
          <a:prstGeom prst="rect">
            <a:avLst/>
          </a:prstGeom>
          <a:noFill/>
        </p:spPr>
        <p:txBody>
          <a:bodyPr wrap="square" rtlCol="0">
            <a:spAutoFit/>
          </a:bodyPr>
          <a:lstStyle/>
          <a:p>
            <a:r>
              <a:rPr lang="en-US" altLang="ja-JP" sz="2000" dirty="0" err="1"/>
              <a:t>i</a:t>
            </a:r>
            <a:r>
              <a:rPr kumimoji="1" lang="en-US" altLang="ja-JP" sz="2000" dirty="0" err="1" smtClean="0"/>
              <a:t>nt</a:t>
            </a:r>
            <a:r>
              <a:rPr kumimoji="1" lang="ja-JP" altLang="en-US" sz="2000" dirty="0" smtClean="0"/>
              <a:t>型、</a:t>
            </a:r>
            <a:r>
              <a:rPr kumimoji="1" lang="en-US" altLang="ja-JP" sz="2000" dirty="0" smtClean="0"/>
              <a:t>double</a:t>
            </a:r>
            <a:r>
              <a:rPr kumimoji="1" lang="ja-JP" altLang="en-US" sz="2000" dirty="0" smtClean="0"/>
              <a:t>型や構造体型、共用体型と同様、型式の後に変数名をコンマで並べてセミコロンをつければよい。</a:t>
            </a:r>
            <a:r>
              <a:rPr lang="en-US" altLang="ja-JP" sz="2000" dirty="0" err="1" smtClean="0"/>
              <a:t>a,b,c</a:t>
            </a:r>
            <a:r>
              <a:rPr lang="ja-JP" altLang="en-US" sz="2000" dirty="0" smtClean="0"/>
              <a:t>は上記のように宣言する代わりに</a:t>
            </a:r>
            <a:r>
              <a:rPr lang="en-US" altLang="ja-JP" sz="2000" dirty="0" err="1" smtClean="0"/>
              <a:t>int</a:t>
            </a:r>
            <a:r>
              <a:rPr lang="ja-JP" altLang="en-US" sz="2000" dirty="0" smtClean="0"/>
              <a:t>型として宣言してもよいが、列挙体型で宣言してあれば処理系によっては範囲外の値の代入に対して警告を発してくれる場合がある。</a:t>
            </a:r>
            <a:r>
              <a:rPr lang="ja-JP" altLang="en-US" sz="2000" dirty="0"/>
              <a:t>ただし、列挙体へのポインタ型と</a:t>
            </a:r>
            <a:r>
              <a:rPr lang="en-US" altLang="ja-JP" sz="2000" dirty="0" err="1"/>
              <a:t>int</a:t>
            </a:r>
            <a:r>
              <a:rPr lang="ja-JP" altLang="en-US" sz="2000" dirty="0"/>
              <a:t>へのポインタ型が区別されるので、</a:t>
            </a:r>
            <a:r>
              <a:rPr kumimoji="1" lang="en-US" altLang="ja-JP" sz="2000" dirty="0" err="1" smtClean="0"/>
              <a:t>scanf</a:t>
            </a:r>
            <a:r>
              <a:rPr kumimoji="1" lang="ja-JP" altLang="en-US" sz="2000" dirty="0" smtClean="0"/>
              <a:t>で整数型として読み込む場合は、</a:t>
            </a:r>
            <a:r>
              <a:rPr kumimoji="1" lang="en-US" altLang="ja-JP" sz="2000" dirty="0" err="1" smtClean="0"/>
              <a:t>int</a:t>
            </a:r>
            <a:r>
              <a:rPr kumimoji="1" lang="ja-JP" altLang="en-US" sz="2000" dirty="0" smtClean="0"/>
              <a:t>型の変数で読み込んでから列挙体型の変数に代入することになる。</a:t>
            </a:r>
            <a:endParaRPr kumimoji="1" lang="ja-JP" altLang="en-US" sz="2000" dirty="0"/>
          </a:p>
        </p:txBody>
      </p:sp>
    </p:spTree>
    <p:extLst>
      <p:ext uri="{BB962C8B-B14F-4D97-AF65-F5344CB8AC3E}">
        <p14:creationId xmlns:p14="http://schemas.microsoft.com/office/powerpoint/2010/main" val="267653490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a:t>
            </a:r>
            <a:r>
              <a:rPr lang="en-US" altLang="ja-JP" dirty="0" err="1" smtClean="0"/>
              <a:t>ypedef</a:t>
            </a:r>
            <a:r>
              <a:rPr lang="ja-JP" altLang="en-US" dirty="0" smtClean="0"/>
              <a:t>を使う場合</a:t>
            </a:r>
            <a:endParaRPr kumimoji="1" lang="ja-JP" altLang="en-US" dirty="0"/>
          </a:p>
        </p:txBody>
      </p:sp>
      <p:sp>
        <p:nvSpPr>
          <p:cNvPr id="4" name="正方形/長方形 3"/>
          <p:cNvSpPr/>
          <p:nvPr/>
        </p:nvSpPr>
        <p:spPr>
          <a:xfrm>
            <a:off x="1027063" y="1562686"/>
            <a:ext cx="59156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r>
              <a:rPr lang="en-US" altLang="ja-JP" sz="2400" dirty="0" smtClean="0"/>
              <a:t>;</a:t>
            </a:r>
          </a:p>
          <a:p>
            <a:r>
              <a:rPr lang="en-US" altLang="ja-JP" sz="2400" dirty="0"/>
              <a:t> </a:t>
            </a:r>
            <a:r>
              <a:rPr lang="en-US" altLang="ja-JP" sz="2400" smtClean="0"/>
              <a:t> return 0;</a:t>
            </a:r>
            <a:endParaRPr lang="en-US" altLang="ja-JP" sz="2400" dirty="0"/>
          </a:p>
          <a:p>
            <a:r>
              <a:rPr lang="en-US" altLang="ja-JP" sz="2400" dirty="0"/>
              <a:t>} </a:t>
            </a:r>
            <a:endParaRPr lang="ja-JP" altLang="en-US" sz="2400" dirty="0"/>
          </a:p>
        </p:txBody>
      </p:sp>
    </p:spTree>
    <p:extLst>
      <p:ext uri="{BB962C8B-B14F-4D97-AF65-F5344CB8AC3E}">
        <p14:creationId xmlns:p14="http://schemas.microsoft.com/office/powerpoint/2010/main" val="214660051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smtClean="0"/>
              <a:t>文字列</a:t>
            </a:r>
            <a:r>
              <a:rPr lang="ja-JP" altLang="en-US" sz="2400" dirty="0" smtClean="0"/>
              <a:t>（アルファベットのみ）</a:t>
            </a:r>
            <a:r>
              <a:rPr lang="ja-JP" altLang="ja-JP" sz="2400" dirty="0" smtClean="0"/>
              <a:t>をキーボードから</a:t>
            </a:r>
            <a:r>
              <a:rPr lang="ja-JP" altLang="en-US" sz="2400" dirty="0" smtClean="0"/>
              <a:t>受け取り</a:t>
            </a:r>
            <a:r>
              <a:rPr lang="ja-JP" altLang="ja-JP" sz="2400" dirty="0" smtClean="0"/>
              <a:t>、それを逆順に表示するプログラムを作成</a:t>
            </a:r>
            <a:r>
              <a:rPr lang="ja-JP" altLang="en-US" sz="2400" dirty="0" smtClean="0"/>
              <a:t>せよ</a:t>
            </a:r>
            <a:r>
              <a:rPr lang="ja-JP" altLang="ja-JP" sz="2400" dirty="0" smtClean="0"/>
              <a:t>。文字列を</a:t>
            </a:r>
            <a:r>
              <a:rPr lang="ja-JP" altLang="en-US" sz="2400" dirty="0" smtClean="0"/>
              <a:t>格納する領域は、キーボードから文字数の上限を受け取り、</a:t>
            </a:r>
            <a:r>
              <a:rPr lang="en-US" altLang="ja-JP" sz="2400" dirty="0" err="1" smtClean="0"/>
              <a:t>calloc</a:t>
            </a:r>
            <a:r>
              <a:rPr lang="ja-JP" altLang="en-US" sz="2400" dirty="0" smtClean="0"/>
              <a:t>で確保せよ。（上限以上の文字が入力された場合の対処は自由とする。）</a:t>
            </a:r>
            <a:endParaRPr lang="en-US" altLang="ja-JP" sz="2400" dirty="0" smtClean="0"/>
          </a:p>
          <a:p>
            <a:pPr lvl="0"/>
            <a:endParaRPr lang="en-US" altLang="ja-JP" sz="2400" dirty="0" smtClean="0"/>
          </a:p>
          <a:p>
            <a:pPr lvl="0"/>
            <a:r>
              <a:rPr lang="ja-JP" altLang="en-US" sz="2400" dirty="0" smtClean="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文字数の上限を入力してください</a:t>
            </a:r>
            <a:r>
              <a:rPr lang="en-US" altLang="ja-JP" sz="2000" dirty="0" smtClean="0"/>
              <a:t>: </a:t>
            </a:r>
            <a:r>
              <a:rPr lang="en-US" altLang="ja-JP" sz="2000" dirty="0" smtClean="0">
                <a:solidFill>
                  <a:srgbClr val="FF0000"/>
                </a:solidFill>
              </a:rPr>
              <a:t>10</a:t>
            </a:r>
          </a:p>
          <a:p>
            <a:r>
              <a:rPr lang="ja-JP" altLang="en-US" sz="2000" dirty="0" smtClean="0"/>
              <a:t>文字列を入力してください</a:t>
            </a:r>
            <a:r>
              <a:rPr lang="en-US" altLang="ja-JP" sz="2000" dirty="0" smtClean="0"/>
              <a:t>: </a:t>
            </a:r>
            <a:r>
              <a:rPr lang="en-US" altLang="ja-JP" sz="2000" dirty="0" err="1" smtClean="0">
                <a:solidFill>
                  <a:srgbClr val="FF0000"/>
                </a:solidFill>
              </a:rPr>
              <a:t>abcde</a:t>
            </a:r>
            <a:endParaRPr lang="en-US" altLang="ja-JP" sz="2000" dirty="0" smtClean="0">
              <a:solidFill>
                <a:srgbClr val="FF0000"/>
              </a:solidFill>
            </a:endParaRPr>
          </a:p>
          <a:p>
            <a:r>
              <a:rPr lang="en-US" altLang="ja-JP" sz="2000" dirty="0" err="1" smtClean="0"/>
              <a:t>edcba</a:t>
            </a:r>
            <a:endParaRPr lang="en-US" altLang="ja-JP" sz="2000" dirty="0"/>
          </a:p>
        </p:txBody>
      </p:sp>
    </p:spTree>
    <p:extLst>
      <p:ext uri="{BB962C8B-B14F-4D97-AF65-F5344CB8AC3E}">
        <p14:creationId xmlns:p14="http://schemas.microsoft.com/office/powerpoint/2010/main" val="219781182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a:t>
            </a:r>
            <a:r>
              <a:rPr kumimoji="1" lang="ja-JP" altLang="en-US" dirty="0" smtClean="0"/>
              <a:t>課題</a:t>
            </a:r>
            <a:r>
              <a:rPr kumimoji="1" lang="ja-JP" altLang="en-US" dirty="0" smtClean="0"/>
              <a:t>２</a:t>
            </a:r>
            <a:endParaRPr kumimoji="1" lang="ja-JP" altLang="en-US" dirty="0"/>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smtClean="0"/>
              <a:t>以下</a:t>
            </a:r>
            <a:r>
              <a:rPr lang="ja-JP" altLang="en-US" sz="2400" dirty="0" smtClean="0"/>
              <a:t>のように学部生か大学院生か</a:t>
            </a:r>
            <a:r>
              <a:rPr kumimoji="1" lang="ja-JP" altLang="en-US" sz="2400" dirty="0" smtClean="0"/>
              <a:t>をキーボードから読み取り、それを画面に表示するプログラムを作成せよ。ただし、</a:t>
            </a:r>
            <a:r>
              <a:rPr lang="ja-JP" altLang="en-US" sz="2400" dirty="0" smtClean="0"/>
              <a:t>学部生か大学院生かは以下のように定義される列挙体型</a:t>
            </a:r>
            <a:r>
              <a:rPr lang="en-US" altLang="ja-JP" sz="2400" dirty="0" err="1" smtClean="0"/>
              <a:t>ug</a:t>
            </a:r>
            <a:r>
              <a:rPr lang="ja-JP" altLang="en-US" sz="2400" dirty="0" smtClean="0"/>
              <a:t>を用いて表し、</a:t>
            </a:r>
            <a:r>
              <a:rPr lang="en-US" altLang="ja-JP" sz="2400" dirty="0" err="1" smtClean="0"/>
              <a:t>ug</a:t>
            </a:r>
            <a:r>
              <a:rPr lang="ja-JP" altLang="en-US" sz="2400" dirty="0" smtClean="0"/>
              <a:t>型の数値を受け取って画面に表示する関数</a:t>
            </a:r>
            <a:r>
              <a:rPr lang="en-US" altLang="ja-JP" sz="2400" dirty="0" err="1" smtClean="0"/>
              <a:t>showUG</a:t>
            </a:r>
            <a:r>
              <a:rPr lang="ja-JP" altLang="en-US" sz="2400" dirty="0" smtClean="0"/>
              <a:t>を定義してそれを用いたプログラムとせよ。</a:t>
            </a:r>
            <a:endParaRPr kumimoji="1" lang="en-US" altLang="ja-JP" sz="2400" dirty="0" smtClean="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smtClean="0"/>
              <a:t>typedef</a:t>
            </a:r>
            <a:r>
              <a:rPr lang="en-US" altLang="ja-JP" sz="2400" dirty="0" smtClean="0"/>
              <a:t> </a:t>
            </a:r>
            <a:r>
              <a:rPr lang="en-US" altLang="ja-JP" sz="2400" dirty="0" err="1" smtClean="0"/>
              <a:t>enum</a:t>
            </a:r>
            <a:r>
              <a:rPr lang="en-US" altLang="ja-JP" sz="2400" dirty="0" smtClean="0"/>
              <a:t> {Und, </a:t>
            </a:r>
            <a:r>
              <a:rPr lang="en-US" altLang="ja-JP" sz="2400" dirty="0" err="1" smtClean="0"/>
              <a:t>Gra</a:t>
            </a:r>
            <a:r>
              <a:rPr lang="en-US" altLang="ja-JP" sz="2400" dirty="0" smtClean="0"/>
              <a:t>} </a:t>
            </a:r>
            <a:r>
              <a:rPr lang="en-US" altLang="ja-JP" sz="2400" dirty="0" err="1" smtClean="0"/>
              <a:t>ug</a:t>
            </a:r>
            <a:r>
              <a:rPr lang="en-US" altLang="ja-JP" sz="2400" dirty="0" smtClean="0"/>
              <a:t>; </a:t>
            </a:r>
          </a:p>
          <a:p>
            <a:r>
              <a:rPr kumimoji="1" lang="en-US" altLang="ja-JP" sz="2400" dirty="0"/>
              <a:t> </a:t>
            </a:r>
            <a:r>
              <a:rPr lang="en-US" altLang="ja-JP" sz="2400" dirty="0" smtClean="0"/>
              <a:t>void </a:t>
            </a:r>
            <a:r>
              <a:rPr lang="en-US" altLang="ja-JP" sz="2400" dirty="0" err="1" smtClean="0"/>
              <a:t>showUG</a:t>
            </a:r>
            <a:r>
              <a:rPr lang="en-US" altLang="ja-JP" sz="2400" dirty="0" smtClean="0"/>
              <a:t> (</a:t>
            </a:r>
            <a:r>
              <a:rPr lang="en-US" altLang="ja-JP" sz="2400" dirty="0" err="1" smtClean="0"/>
              <a:t>ug</a:t>
            </a:r>
            <a:r>
              <a:rPr lang="en-US" altLang="ja-JP" sz="2400" dirty="0" smtClean="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ja-JP" altLang="en-US" dirty="0" smtClean="0"/>
              <a:t>学部生か大学院生かを入力</a:t>
            </a:r>
            <a:r>
              <a:rPr lang="en-US" altLang="ja-JP" dirty="0" smtClean="0"/>
              <a:t>(</a:t>
            </a:r>
            <a:r>
              <a:rPr lang="ja-JP" altLang="en-US" dirty="0" smtClean="0"/>
              <a:t>学部生</a:t>
            </a:r>
            <a:r>
              <a:rPr lang="en-US" altLang="ja-JP" dirty="0" smtClean="0"/>
              <a:t>0, </a:t>
            </a:r>
            <a:r>
              <a:rPr lang="ja-JP" altLang="en-US" dirty="0" smtClean="0"/>
              <a:t>大学院生</a:t>
            </a:r>
            <a:r>
              <a:rPr lang="en-US" altLang="ja-JP" dirty="0" smtClean="0"/>
              <a:t>1): </a:t>
            </a:r>
            <a:r>
              <a:rPr lang="en-US" altLang="ja-JP" dirty="0" smtClean="0">
                <a:solidFill>
                  <a:srgbClr val="FF0000"/>
                </a:solidFill>
              </a:rPr>
              <a:t>0</a:t>
            </a:r>
          </a:p>
          <a:p>
            <a:r>
              <a:rPr lang="ja-JP" altLang="en-US" dirty="0" smtClean="0"/>
              <a:t>あなたは学部生です。</a:t>
            </a:r>
            <a:endParaRPr lang="en-US" altLang="ja-JP" dirty="0" smtClean="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smtClean="0"/>
              <a:t>（注意）上記の</a:t>
            </a:r>
            <a:r>
              <a:rPr kumimoji="1" lang="en-US" altLang="ja-JP" sz="2000" dirty="0" err="1" smtClean="0"/>
              <a:t>typedef</a:t>
            </a:r>
            <a:r>
              <a:rPr kumimoji="1" lang="ja-JP" altLang="en-US" sz="2000" dirty="0" smtClean="0"/>
              <a:t>宣言はプログラムの先頭部分</a:t>
            </a:r>
            <a:r>
              <a:rPr kumimoji="1" lang="en-US" altLang="ja-JP" sz="2000" dirty="0" smtClean="0"/>
              <a:t>(</a:t>
            </a:r>
            <a:r>
              <a:rPr kumimoji="1" lang="en-US" altLang="ja-JP" sz="2000" dirty="0" err="1" smtClean="0"/>
              <a:t>showUG</a:t>
            </a:r>
            <a:r>
              <a:rPr lang="ja-JP" altLang="en-US" sz="2000" dirty="0" smtClean="0"/>
              <a:t>関数</a:t>
            </a:r>
            <a:r>
              <a:rPr kumimoji="1" lang="en-US" altLang="ja-JP" sz="2000" dirty="0" smtClean="0"/>
              <a:t>, main</a:t>
            </a:r>
            <a:r>
              <a:rPr kumimoji="1" lang="ja-JP" altLang="en-US" sz="2000" dirty="0" smtClean="0"/>
              <a:t>関数より上の部分）で宣言する必要がある。</a:t>
            </a:r>
            <a:endParaRPr kumimoji="1" lang="ja-JP" altLang="en-US" sz="2000" dirty="0"/>
          </a:p>
        </p:txBody>
      </p:sp>
    </p:spTree>
    <p:extLst>
      <p:ext uri="{BB962C8B-B14F-4D97-AF65-F5344CB8AC3E}">
        <p14:creationId xmlns:p14="http://schemas.microsoft.com/office/powerpoint/2010/main" val="327864227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発展</a:t>
            </a:r>
            <a:r>
              <a:rPr kumimoji="1" lang="ja-JP" altLang="en-US" dirty="0" smtClean="0"/>
              <a:t>課題</a:t>
            </a:r>
            <a:r>
              <a:rPr lang="ja-JP" altLang="en-US" dirty="0" smtClean="0"/>
              <a:t>１</a:t>
            </a:r>
            <a:endParaRPr kumimoji="1" lang="ja-JP" altLang="en-US" dirty="0"/>
          </a:p>
        </p:txBody>
      </p:sp>
      <p:sp>
        <p:nvSpPr>
          <p:cNvPr id="5" name="正方形/長方形 4"/>
          <p:cNvSpPr/>
          <p:nvPr/>
        </p:nvSpPr>
        <p:spPr>
          <a:xfrm>
            <a:off x="395536" y="1137170"/>
            <a:ext cx="8490129" cy="1938992"/>
          </a:xfrm>
          <a:prstGeom prst="rect">
            <a:avLst/>
          </a:prstGeom>
        </p:spPr>
        <p:txBody>
          <a:bodyPr wrap="square">
            <a:spAutoFit/>
          </a:bodyPr>
          <a:lstStyle/>
          <a:p>
            <a:r>
              <a:rPr kumimoji="0" lang="ja-JP" altLang="en-US" sz="2000" dirty="0" smtClean="0">
                <a:ea typeface="ＭＳ Ｐゴシック" charset="-128"/>
              </a:rPr>
              <a:t>受験者</a:t>
            </a:r>
            <a:r>
              <a:rPr kumimoji="0" lang="en-US" altLang="ja-JP" sz="2000" dirty="0" smtClean="0">
                <a:ea typeface="ＭＳ Ｐゴシック" charset="-128"/>
              </a:rPr>
              <a:t>n</a:t>
            </a:r>
            <a:r>
              <a:rPr kumimoji="0" lang="ja-JP" altLang="en-US" sz="2000" dirty="0" smtClean="0">
                <a:ea typeface="ＭＳ Ｐゴシック" charset="-128"/>
              </a:rPr>
              <a:t>人（</a:t>
            </a:r>
            <a:r>
              <a:rPr kumimoji="0" lang="en-US" altLang="ja-JP" sz="2000" dirty="0" smtClean="0">
                <a:ea typeface="ＭＳ Ｐゴシック" charset="-128"/>
              </a:rPr>
              <a:t>n</a:t>
            </a:r>
            <a:r>
              <a:rPr kumimoji="0" lang="ja-JP" altLang="en-US" sz="2000" dirty="0" smtClean="0">
                <a:ea typeface="ＭＳ Ｐゴシック" charset="-128"/>
              </a:rPr>
              <a:t>は実行時にキーボードから入力）の氏名および数学、英語の</a:t>
            </a:r>
            <a:r>
              <a:rPr kumimoji="0" lang="en-US" altLang="ja-JP" sz="2000" dirty="0" smtClean="0">
                <a:ea typeface="ＭＳ Ｐゴシック" charset="-128"/>
              </a:rPr>
              <a:t>2</a:t>
            </a:r>
            <a:r>
              <a:rPr kumimoji="0" lang="ja-JP" altLang="en-US" sz="2000" dirty="0" smtClean="0">
                <a:ea typeface="ＭＳ Ｐゴシック" charset="-128"/>
              </a:rPr>
              <a:t>科目の試験の点数をキーボードから受け取り、氏名、各科目の点数、合計点を一覧表にして表示したい。これを行うプログラムを、</a:t>
            </a:r>
            <a:r>
              <a:rPr kumimoji="0" lang="en-US" altLang="ja-JP" sz="2000" dirty="0" err="1" smtClean="0">
                <a:ea typeface="ＭＳ Ｐゴシック" charset="-128"/>
              </a:rPr>
              <a:t>calloc</a:t>
            </a:r>
            <a:r>
              <a:rPr kumimoji="0" lang="ja-JP" altLang="en-US" sz="2000" dirty="0" smtClean="0">
                <a:ea typeface="ＭＳ Ｐゴシック" charset="-128"/>
              </a:rPr>
              <a:t>を用いて書け。</a:t>
            </a:r>
            <a:endParaRPr kumimoji="0" lang="en-US" altLang="ja-JP" sz="2000" dirty="0" smtClean="0">
              <a:ea typeface="ＭＳ Ｐゴシック" charset="-128"/>
            </a:endParaRPr>
          </a:p>
          <a:p>
            <a:r>
              <a:rPr kumimoji="0" lang="ja-JP" altLang="en-US" sz="2000" dirty="0" smtClean="0">
                <a:ea typeface="ＭＳ Ｐゴシック" charset="-128"/>
              </a:rPr>
              <a:t>各受験者の氏名と点数を入力する部分、合計点を計算する部分、一覧表示をする部分は、別々の関数として定義し、それらを</a:t>
            </a:r>
            <a:r>
              <a:rPr kumimoji="0" lang="en-US" altLang="ja-JP" sz="2000" dirty="0" smtClean="0">
                <a:ea typeface="ＭＳ Ｐゴシック" charset="-128"/>
              </a:rPr>
              <a:t>main</a:t>
            </a:r>
            <a:r>
              <a:rPr kumimoji="0" lang="ja-JP" altLang="en-US" sz="2000" dirty="0" smtClean="0">
                <a:ea typeface="ＭＳ Ｐゴシック" charset="-128"/>
              </a:rPr>
              <a:t>関数から呼び出す形でプログラムを記述せよ</a:t>
            </a:r>
            <a:r>
              <a:rPr kumimoji="0" lang="ja-JP" altLang="en-US" sz="2000" dirty="0" smtClean="0">
                <a:ea typeface="ＭＳ Ｐゴシック" charset="-128"/>
              </a:rPr>
              <a:t>。</a:t>
            </a:r>
            <a:r>
              <a:rPr kumimoji="0" lang="ja-JP" altLang="en-US" sz="2000" dirty="0" smtClean="0">
                <a:ea typeface="ＭＳ Ｐゴシック" charset="-128"/>
              </a:rPr>
              <a:t>氏名の領域サイズは自由に決めて良い。</a:t>
            </a:r>
            <a:endParaRPr kumimoji="0" lang="en-US" altLang="ja-JP" sz="2000" dirty="0" smtClean="0">
              <a:ea typeface="ＭＳ Ｐゴシック" charset="-128"/>
            </a:endParaRPr>
          </a:p>
        </p:txBody>
      </p:sp>
      <p:sp>
        <p:nvSpPr>
          <p:cNvPr id="10" name="テキスト ボックス 9"/>
          <p:cNvSpPr txBox="1"/>
          <p:nvPr/>
        </p:nvSpPr>
        <p:spPr>
          <a:xfrm>
            <a:off x="395536" y="3645024"/>
            <a:ext cx="1107996" cy="369332"/>
          </a:xfrm>
          <a:prstGeom prst="rect">
            <a:avLst/>
          </a:prstGeom>
          <a:noFill/>
        </p:spPr>
        <p:txBody>
          <a:bodyPr wrap="none" rtlCol="0">
            <a:spAutoFit/>
          </a:bodyPr>
          <a:lstStyle/>
          <a:p>
            <a:r>
              <a:rPr kumimoji="1" lang="ja-JP" altLang="en-US" dirty="0" smtClean="0"/>
              <a:t>（実行例）</a:t>
            </a:r>
            <a:endParaRPr kumimoji="1" lang="ja-JP" altLang="en-US" dirty="0"/>
          </a:p>
        </p:txBody>
      </p:sp>
      <p:sp>
        <p:nvSpPr>
          <p:cNvPr id="11" name="正方形/長方形 10"/>
          <p:cNvSpPr/>
          <p:nvPr/>
        </p:nvSpPr>
        <p:spPr>
          <a:xfrm>
            <a:off x="1440160" y="3643277"/>
            <a:ext cx="3635896" cy="3170099"/>
          </a:xfrm>
          <a:prstGeom prst="rect">
            <a:avLst/>
          </a:prstGeom>
          <a:ln>
            <a:noFill/>
          </a:ln>
        </p:spPr>
        <p:txBody>
          <a:bodyPr wrap="square">
            <a:spAutoFit/>
          </a:bodyPr>
          <a:lstStyle/>
          <a:p>
            <a:r>
              <a:rPr lang="ja-JP" altLang="en-US" sz="2000" dirty="0" smtClean="0">
                <a:latin typeface="HGｺﾞｼｯｸM" pitchFamily="49" charset="-128"/>
                <a:ea typeface="HGｺﾞｼｯｸM" pitchFamily="49" charset="-128"/>
              </a:rPr>
              <a:t>人数を入力してください</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2</a:t>
            </a:r>
          </a:p>
          <a:p>
            <a:r>
              <a:rPr lang="ja-JP" altLang="en-US" sz="2000" dirty="0" smtClean="0">
                <a:latin typeface="HGｺﾞｼｯｸM" pitchFamily="49" charset="-128"/>
                <a:ea typeface="HGｺﾞｼｯｸM" pitchFamily="49" charset="-128"/>
              </a:rPr>
              <a:t>氏名</a:t>
            </a:r>
            <a:r>
              <a:rPr lang="en-US" altLang="ja-JP" sz="2000" dirty="0" smtClean="0">
                <a:latin typeface="HGｺﾞｼｯｸM" pitchFamily="49" charset="-128"/>
                <a:ea typeface="HGｺﾞｼｯｸM" pitchFamily="49" charset="-128"/>
              </a:rPr>
              <a:t>: </a:t>
            </a:r>
            <a:r>
              <a:rPr lang="ja-JP" altLang="en-US" sz="2000" dirty="0" smtClean="0">
                <a:solidFill>
                  <a:srgbClr val="FF0000"/>
                </a:solidFill>
                <a:latin typeface="HGｺﾞｼｯｸM" pitchFamily="49" charset="-128"/>
                <a:ea typeface="HGｺﾞｼｯｸM" pitchFamily="49" charset="-128"/>
              </a:rPr>
              <a:t>芝浦太郎</a:t>
            </a:r>
          </a:p>
          <a:p>
            <a:r>
              <a:rPr lang="ja-JP" altLang="en-US" sz="2000" dirty="0" smtClean="0">
                <a:latin typeface="HGｺﾞｼｯｸM" pitchFamily="49" charset="-128"/>
                <a:ea typeface="HGｺﾞｼｯｸM" pitchFamily="49" charset="-128"/>
              </a:rPr>
              <a:t>数学</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90</a:t>
            </a:r>
          </a:p>
          <a:p>
            <a:r>
              <a:rPr lang="ja-JP" altLang="en-US" sz="2000" dirty="0" smtClean="0">
                <a:latin typeface="HGｺﾞｼｯｸM" pitchFamily="49" charset="-128"/>
                <a:ea typeface="HGｺﾞｼｯｸM" pitchFamily="49" charset="-128"/>
              </a:rPr>
              <a:t>英語</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90</a:t>
            </a:r>
          </a:p>
          <a:p>
            <a:r>
              <a:rPr lang="ja-JP" altLang="en-US" sz="2000" dirty="0" smtClean="0">
                <a:latin typeface="HGｺﾞｼｯｸM" pitchFamily="49" charset="-128"/>
                <a:ea typeface="HGｺﾞｼｯｸM" pitchFamily="49" charset="-128"/>
              </a:rPr>
              <a:t>氏名</a:t>
            </a:r>
            <a:r>
              <a:rPr lang="en-US" altLang="ja-JP" sz="2000" dirty="0" smtClean="0">
                <a:latin typeface="HGｺﾞｼｯｸM" pitchFamily="49" charset="-128"/>
                <a:ea typeface="HGｺﾞｼｯｸM" pitchFamily="49" charset="-128"/>
              </a:rPr>
              <a:t>: </a:t>
            </a:r>
            <a:r>
              <a:rPr lang="ja-JP" altLang="en-US" sz="2000" dirty="0" smtClean="0">
                <a:solidFill>
                  <a:srgbClr val="FF0000"/>
                </a:solidFill>
                <a:latin typeface="HGｺﾞｼｯｸM" pitchFamily="49" charset="-128"/>
                <a:ea typeface="HGｺﾞｼｯｸM" pitchFamily="49" charset="-128"/>
              </a:rPr>
              <a:t>芝浦次郎</a:t>
            </a:r>
          </a:p>
          <a:p>
            <a:r>
              <a:rPr lang="ja-JP" altLang="en-US" sz="2000" dirty="0" smtClean="0">
                <a:latin typeface="HGｺﾞｼｯｸM" pitchFamily="49" charset="-128"/>
                <a:ea typeface="HGｺﾞｼｯｸM" pitchFamily="49" charset="-128"/>
              </a:rPr>
              <a:t>数学</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100</a:t>
            </a:r>
          </a:p>
          <a:p>
            <a:r>
              <a:rPr lang="ja-JP" altLang="en-US" sz="2000" dirty="0" smtClean="0">
                <a:latin typeface="HGｺﾞｼｯｸM" pitchFamily="49" charset="-128"/>
                <a:ea typeface="HGｺﾞｼｯｸM" pitchFamily="49" charset="-128"/>
              </a:rPr>
              <a:t>英語</a:t>
            </a:r>
            <a:r>
              <a:rPr lang="en-US" altLang="ja-JP" sz="2000" dirty="0" smtClean="0">
                <a:latin typeface="HGｺﾞｼｯｸM" pitchFamily="49" charset="-128"/>
                <a:ea typeface="HGｺﾞｼｯｸM" pitchFamily="49" charset="-128"/>
              </a:rPr>
              <a:t>: </a:t>
            </a:r>
            <a:r>
              <a:rPr lang="en-US" altLang="ja-JP" sz="2000" dirty="0" smtClean="0">
                <a:solidFill>
                  <a:srgbClr val="FF0000"/>
                </a:solidFill>
                <a:latin typeface="HGｺﾞｼｯｸM" pitchFamily="49" charset="-128"/>
                <a:ea typeface="HGｺﾞｼｯｸM" pitchFamily="49" charset="-128"/>
              </a:rPr>
              <a:t>100</a:t>
            </a:r>
          </a:p>
          <a:p>
            <a:r>
              <a:rPr lang="ja-JP" altLang="en-US" sz="2000" dirty="0" smtClean="0">
                <a:latin typeface="HGｺﾞｼｯｸM" pitchFamily="49" charset="-128"/>
                <a:ea typeface="HGｺﾞｼｯｸM" pitchFamily="49" charset="-128"/>
              </a:rPr>
              <a:t>氏名      数学  英語  合計</a:t>
            </a:r>
          </a:p>
          <a:p>
            <a:r>
              <a:rPr lang="ja-JP" altLang="en-US" sz="2000" dirty="0" smtClean="0">
                <a:latin typeface="HGｺﾞｼｯｸM" pitchFamily="49" charset="-128"/>
                <a:ea typeface="HGｺﾞｼｯｸM" pitchFamily="49" charset="-128"/>
              </a:rPr>
              <a:t>芝浦太郎    </a:t>
            </a:r>
            <a:r>
              <a:rPr lang="en-US" altLang="ja-JP" sz="2000" dirty="0" smtClean="0">
                <a:latin typeface="HGｺﾞｼｯｸM" pitchFamily="49" charset="-128"/>
                <a:ea typeface="HGｺﾞｼｯｸM" pitchFamily="49" charset="-128"/>
              </a:rPr>
              <a:t>90    90   180</a:t>
            </a:r>
          </a:p>
          <a:p>
            <a:r>
              <a:rPr lang="ja-JP" altLang="en-US" sz="2000" dirty="0" smtClean="0">
                <a:latin typeface="HGｺﾞｼｯｸM" pitchFamily="49" charset="-128"/>
                <a:ea typeface="HGｺﾞｼｯｸM" pitchFamily="49" charset="-128"/>
              </a:rPr>
              <a:t>芝浦次郎   </a:t>
            </a:r>
            <a:r>
              <a:rPr lang="en-US" altLang="ja-JP" sz="2000" dirty="0" smtClean="0">
                <a:latin typeface="HGｺﾞｼｯｸM" pitchFamily="49" charset="-128"/>
                <a:ea typeface="HGｺﾞｼｯｸM" pitchFamily="49" charset="-128"/>
              </a:rPr>
              <a:t>100   100   200</a:t>
            </a:r>
            <a:endParaRPr lang="en-US" altLang="ja-JP" sz="2000" dirty="0">
              <a:latin typeface="HGｺﾞｼｯｸM" pitchFamily="49" charset="-128"/>
              <a:ea typeface="HGｺﾞｼｯｸM" pitchFamily="49" charset="-128"/>
            </a:endParaRPr>
          </a:p>
        </p:txBody>
      </p:sp>
      <p:sp>
        <p:nvSpPr>
          <p:cNvPr id="6" name="正方形/長方形 5"/>
          <p:cNvSpPr/>
          <p:nvPr/>
        </p:nvSpPr>
        <p:spPr>
          <a:xfrm>
            <a:off x="5239100" y="3789040"/>
            <a:ext cx="3581372" cy="2554545"/>
          </a:xfrm>
          <a:prstGeom prst="rect">
            <a:avLst/>
          </a:prstGeom>
        </p:spPr>
        <p:txBody>
          <a:bodyPr wrap="square">
            <a:spAutoFit/>
          </a:bodyPr>
          <a:lstStyle/>
          <a:p>
            <a:r>
              <a:rPr lang="ja-JP" altLang="en-US" sz="2000" dirty="0" smtClean="0"/>
              <a:t>一覧表示で縦をそろえるには、</a:t>
            </a:r>
            <a:endParaRPr lang="en-US" altLang="ja-JP" sz="2000" dirty="0" smtClean="0"/>
          </a:p>
          <a:p>
            <a:r>
              <a:rPr lang="en-US" altLang="ja-JP" sz="2000" dirty="0" err="1" smtClean="0"/>
              <a:t>printf</a:t>
            </a:r>
            <a:r>
              <a:rPr lang="ja-JP" altLang="en-US" sz="2000" dirty="0" smtClean="0"/>
              <a:t>の変換指定を、文字列の場合は</a:t>
            </a:r>
            <a:r>
              <a:rPr lang="en-US" altLang="ja-JP" sz="2000" dirty="0" smtClean="0">
                <a:solidFill>
                  <a:srgbClr val="FF0000"/>
                </a:solidFill>
              </a:rPr>
              <a:t>%-8s</a:t>
            </a:r>
            <a:r>
              <a:rPr lang="en-US" altLang="ja-JP" sz="2000" dirty="0" smtClean="0"/>
              <a:t>, </a:t>
            </a:r>
            <a:r>
              <a:rPr lang="ja-JP" altLang="en-US" sz="2000" dirty="0" smtClean="0"/>
              <a:t>整数の場合は</a:t>
            </a:r>
            <a:r>
              <a:rPr lang="en-US" altLang="ja-JP" sz="2000" dirty="0" smtClean="0">
                <a:solidFill>
                  <a:srgbClr val="FF0000"/>
                </a:solidFill>
              </a:rPr>
              <a:t>%4d</a:t>
            </a:r>
            <a:r>
              <a:rPr lang="ja-JP" altLang="en-US" sz="2000" dirty="0" err="1" smtClean="0"/>
              <a:t>のように</a:t>
            </a:r>
            <a:r>
              <a:rPr lang="ja-JP" altLang="en-US" sz="2000" dirty="0" smtClean="0"/>
              <a:t>すればよい。</a:t>
            </a:r>
            <a:endParaRPr lang="en-US" altLang="ja-JP" sz="2000" dirty="0" smtClean="0"/>
          </a:p>
          <a:p>
            <a:r>
              <a:rPr lang="ja-JP" altLang="en-US" sz="2000" dirty="0" smtClean="0"/>
              <a:t>詳しくは教科書</a:t>
            </a:r>
            <a:r>
              <a:rPr lang="en-US" altLang="ja-JP" sz="2000" dirty="0" smtClean="0"/>
              <a:t>p.354-357</a:t>
            </a:r>
            <a:r>
              <a:rPr lang="ja-JP" altLang="en-US" sz="2000" dirty="0" smtClean="0"/>
              <a:t>を参照。</a:t>
            </a:r>
            <a:endParaRPr lang="en-US" altLang="ja-JP" sz="2000" dirty="0" smtClean="0"/>
          </a:p>
          <a:p>
            <a:r>
              <a:rPr lang="ja-JP" altLang="en-US" sz="2000" dirty="0" smtClean="0"/>
              <a:t>あるいは</a:t>
            </a:r>
            <a:r>
              <a:rPr lang="en-US" altLang="ja-JP" sz="2000" dirty="0" smtClean="0"/>
              <a:t>man</a:t>
            </a:r>
            <a:r>
              <a:rPr lang="ja-JP" altLang="en-US" sz="2000" dirty="0" smtClean="0"/>
              <a:t>コマンドで</a:t>
            </a:r>
            <a:endParaRPr lang="en-US" altLang="ja-JP" sz="2000" dirty="0" smtClean="0"/>
          </a:p>
          <a:p>
            <a:r>
              <a:rPr lang="en-US" altLang="ja-JP" sz="2000" dirty="0" smtClean="0"/>
              <a:t>$ man –S 3 </a:t>
            </a:r>
            <a:r>
              <a:rPr lang="en-US" altLang="ja-JP" sz="2000" dirty="0" err="1" smtClean="0"/>
              <a:t>printf</a:t>
            </a:r>
            <a:endParaRPr lang="en-US" altLang="ja-JP" sz="2000" dirty="0" smtClean="0"/>
          </a:p>
          <a:p>
            <a:r>
              <a:rPr lang="ja-JP" altLang="en-US" sz="2000" dirty="0" smtClean="0"/>
              <a:t>で調べればよい。</a:t>
            </a:r>
            <a:endParaRPr lang="ja-JP" altLang="en-US" sz="2000" dirty="0"/>
          </a:p>
        </p:txBody>
      </p:sp>
    </p:spTree>
    <p:extLst>
      <p:ext uri="{BB962C8B-B14F-4D97-AF65-F5344CB8AC3E}">
        <p14:creationId xmlns:p14="http://schemas.microsoft.com/office/powerpoint/2010/main" val="180188939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smtClean="0"/>
              <a:t>発展課題１の表示を、合計点の高い順に表示するように変更せよ。</a:t>
            </a:r>
            <a:endParaRPr lang="ja-JP" altLang="en-US" sz="2800" dirty="0"/>
          </a:p>
        </p:txBody>
      </p:sp>
    </p:spTree>
    <p:extLst>
      <p:ext uri="{BB962C8B-B14F-4D97-AF65-F5344CB8AC3E}">
        <p14:creationId xmlns:p14="http://schemas.microsoft.com/office/powerpoint/2010/main" val="315116723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smtClean="0"/>
              <a:t>発展課題３</a:t>
            </a:r>
            <a:endParaRPr kumimoji="1" lang="ja-JP" altLang="en-US" dirty="0"/>
          </a:p>
        </p:txBody>
      </p:sp>
      <p:sp>
        <p:nvSpPr>
          <p:cNvPr id="4" name="正方形/長方形 3"/>
          <p:cNvSpPr/>
          <p:nvPr/>
        </p:nvSpPr>
        <p:spPr>
          <a:xfrm>
            <a:off x="467544" y="1234197"/>
            <a:ext cx="8064896"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a:t>
            </a:r>
            <a:r>
              <a:rPr lang="ja-JP" altLang="ja-JP" sz="2400" dirty="0" smtClean="0">
                <a:latin typeface="+mn-ea"/>
                <a:cs typeface="Times New Roman" pitchFamily="18" charset="0"/>
              </a:rPr>
              <a:t>英文</a:t>
            </a:r>
            <a:r>
              <a:rPr lang="ja-JP" altLang="en-US" sz="2400" dirty="0" smtClean="0">
                <a:latin typeface="+mn-ea"/>
                <a:cs typeface="Times New Roman" pitchFamily="18" charset="0"/>
              </a:rPr>
              <a:t>中の単語の数</a:t>
            </a:r>
            <a:r>
              <a:rPr lang="ja-JP" altLang="ja-JP" sz="2400" dirty="0" smtClean="0">
                <a:latin typeface="+mn-ea"/>
                <a:cs typeface="Times New Roman" pitchFamily="18" charset="0"/>
              </a:rPr>
              <a:t>を</a:t>
            </a:r>
            <a:r>
              <a:rPr lang="ja-JP" altLang="ja-JP" sz="2400" dirty="0">
                <a:latin typeface="+mn-ea"/>
                <a:cs typeface="Times New Roman" pitchFamily="18" charset="0"/>
              </a:rPr>
              <a:t>表示するプログラムを作成せよ</a:t>
            </a:r>
            <a:r>
              <a:rPr lang="ja-JP" altLang="ja-JP" sz="2400" dirty="0" smtClean="0">
                <a:latin typeface="+mn-ea"/>
                <a:cs typeface="Times New Roman" pitchFamily="18" charset="0"/>
              </a:rPr>
              <a:t>。</a:t>
            </a:r>
            <a:r>
              <a:rPr lang="ja-JP" altLang="en-US" sz="2400" dirty="0" smtClean="0">
                <a:latin typeface="+mn-ea"/>
                <a:cs typeface="Times New Roman" pitchFamily="18" charset="0"/>
              </a:rPr>
              <a:t>英字以外の文字（空白、ピリオド、コンマ、クエスチョンマーク等）は区切り文字とし、単語数にはカウントしない。</a:t>
            </a:r>
            <a:r>
              <a:rPr lang="ja-JP" altLang="ja-JP" sz="2400" dirty="0"/>
              <a:t>文字列を</a:t>
            </a:r>
            <a:r>
              <a:rPr lang="ja-JP" altLang="en-US" sz="2400" dirty="0"/>
              <a:t>格納する領域は、キーボードから文</a:t>
            </a:r>
            <a:r>
              <a:rPr lang="ja-JP" altLang="en-US" sz="2400" dirty="0" smtClean="0"/>
              <a:t>字数の上限を</a:t>
            </a:r>
            <a:r>
              <a:rPr lang="ja-JP" altLang="en-US" sz="2400" dirty="0"/>
              <a:t>受け取り、</a:t>
            </a:r>
            <a:r>
              <a:rPr lang="en-US" altLang="ja-JP" sz="2400" dirty="0" err="1"/>
              <a:t>calloc</a:t>
            </a:r>
            <a:r>
              <a:rPr lang="ja-JP" altLang="en-US" sz="2400" dirty="0"/>
              <a:t>で確保せよ</a:t>
            </a:r>
            <a:r>
              <a:rPr lang="ja-JP" altLang="en-US" sz="2400" dirty="0" smtClean="0"/>
              <a:t>。</a:t>
            </a:r>
            <a:endParaRPr lang="en-US" altLang="ja-JP" sz="2400" dirty="0" smtClean="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smtClean="0"/>
              <a:t>a.out</a:t>
            </a:r>
            <a:endParaRPr lang="en-US" altLang="ja-JP" sz="2400" dirty="0" smtClean="0"/>
          </a:p>
          <a:p>
            <a:r>
              <a:rPr lang="ja-JP" altLang="en-US" sz="2400" dirty="0"/>
              <a:t>文字数の上限を入力してください</a:t>
            </a:r>
            <a:r>
              <a:rPr lang="en-US" altLang="ja-JP" sz="2400" dirty="0"/>
              <a:t>: </a:t>
            </a:r>
            <a:r>
              <a:rPr lang="en-US" altLang="ja-JP" sz="2400" dirty="0" smtClean="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r>
              <a:rPr lang="ja-JP" altLang="en-US" sz="2400" dirty="0" smtClean="0"/>
              <a:t>。</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smtClean="0"/>
              <a:t>（参考）これは第</a:t>
            </a:r>
            <a:r>
              <a:rPr lang="en-US" altLang="ja-JP" sz="2000" dirty="0" smtClean="0"/>
              <a:t>6</a:t>
            </a:r>
            <a:r>
              <a:rPr lang="ja-JP" altLang="en-US" sz="2000" dirty="0" smtClean="0"/>
              <a:t>回</a:t>
            </a:r>
            <a:r>
              <a:rPr lang="ja-JP" altLang="en-US" sz="2000" dirty="0"/>
              <a:t>発展</a:t>
            </a:r>
            <a:r>
              <a:rPr lang="ja-JP" altLang="en-US" sz="2000" dirty="0" smtClean="0"/>
              <a:t>課題</a:t>
            </a:r>
            <a:r>
              <a:rPr lang="en-US" altLang="ja-JP" sz="2000" dirty="0" smtClean="0"/>
              <a:t>1</a:t>
            </a:r>
            <a:r>
              <a:rPr lang="ja-JP" altLang="en-US" sz="2000" dirty="0" smtClean="0"/>
              <a:t>の類題で、文字列</a:t>
            </a:r>
            <a:r>
              <a:rPr lang="ja-JP" altLang="en-US" sz="2000" dirty="0"/>
              <a:t>を格納する領域を</a:t>
            </a:r>
            <a:r>
              <a:rPr lang="en-US" altLang="ja-JP" sz="2000" dirty="0" err="1"/>
              <a:t>calloc</a:t>
            </a:r>
            <a:r>
              <a:rPr lang="ja-JP" altLang="en-US" sz="2000" dirty="0"/>
              <a:t>で確保するようにした</a:t>
            </a:r>
            <a:r>
              <a:rPr lang="ja-JP" altLang="en-US" sz="2000" dirty="0" smtClean="0"/>
              <a:t>問題</a:t>
            </a:r>
            <a:endParaRPr lang="en-US" altLang="ja-JP" sz="2000" dirty="0"/>
          </a:p>
        </p:txBody>
      </p:sp>
    </p:spTree>
    <p:extLst>
      <p:ext uri="{BB962C8B-B14F-4D97-AF65-F5344CB8AC3E}">
        <p14:creationId xmlns:p14="http://schemas.microsoft.com/office/powerpoint/2010/main" val="2397830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発展</a:t>
            </a:r>
            <a:r>
              <a:rPr kumimoji="1" lang="ja-JP" altLang="en-US" dirty="0" smtClean="0"/>
              <a:t>課題</a:t>
            </a:r>
            <a:r>
              <a:rPr kumimoji="1" lang="ja-JP" altLang="en-US" dirty="0" smtClean="0"/>
              <a:t>４</a:t>
            </a:r>
            <a:endParaRPr kumimoji="1" lang="ja-JP" altLang="en-US" dirty="0"/>
          </a:p>
        </p:txBody>
      </p:sp>
      <p:sp>
        <p:nvSpPr>
          <p:cNvPr id="4" name="テキスト ボックス 3"/>
          <p:cNvSpPr txBox="1"/>
          <p:nvPr/>
        </p:nvSpPr>
        <p:spPr>
          <a:xfrm>
            <a:off x="572050" y="1417638"/>
            <a:ext cx="7979124" cy="1938992"/>
          </a:xfrm>
          <a:prstGeom prst="rect">
            <a:avLst/>
          </a:prstGeom>
          <a:noFill/>
        </p:spPr>
        <p:txBody>
          <a:bodyPr wrap="square" rtlCol="0">
            <a:spAutoFit/>
          </a:bodyPr>
          <a:lstStyle/>
          <a:p>
            <a:r>
              <a:rPr kumimoji="1" lang="ja-JP" altLang="en-US" sz="2400" dirty="0" smtClean="0"/>
              <a:t>以下</a:t>
            </a:r>
            <a:r>
              <a:rPr lang="ja-JP" altLang="en-US" sz="2400" dirty="0" smtClean="0"/>
              <a:t>のように生まれた月</a:t>
            </a:r>
            <a:r>
              <a:rPr kumimoji="1" lang="ja-JP" altLang="en-US" sz="2400" dirty="0" smtClean="0"/>
              <a:t>をキーボードから読み取り、それを英語で画面に表示するプログラムを作成せよ。ただし、月</a:t>
            </a:r>
            <a:r>
              <a:rPr lang="ja-JP" altLang="en-US" sz="2400" dirty="0" smtClean="0"/>
              <a:t>は以下のように定義される列挙体型</a:t>
            </a:r>
            <a:r>
              <a:rPr lang="en-US" altLang="ja-JP" sz="2400" dirty="0" smtClean="0"/>
              <a:t>month</a:t>
            </a:r>
            <a:r>
              <a:rPr lang="ja-JP" altLang="en-US" sz="2400" dirty="0" smtClean="0"/>
              <a:t>を用い、</a:t>
            </a:r>
            <a:r>
              <a:rPr lang="en-US" altLang="ja-JP" sz="2400" dirty="0" smtClean="0"/>
              <a:t>month</a:t>
            </a:r>
            <a:r>
              <a:rPr lang="ja-JP" altLang="en-US" sz="2400" dirty="0" smtClean="0"/>
              <a:t>型の数値を受け取り、月を英語で画面に表示する関数</a:t>
            </a:r>
            <a:r>
              <a:rPr lang="en-US" altLang="ja-JP" sz="2400" dirty="0" err="1" smtClean="0"/>
              <a:t>showMonth</a:t>
            </a:r>
            <a:r>
              <a:rPr lang="ja-JP" altLang="en-US" sz="2400" dirty="0" smtClean="0"/>
              <a:t>を定義してそれを用いたプログラムとせよ。</a:t>
            </a:r>
            <a:endParaRPr kumimoji="1" lang="en-US" altLang="ja-JP" sz="2400" dirty="0" smtClean="0"/>
          </a:p>
        </p:txBody>
      </p:sp>
      <p:sp>
        <p:nvSpPr>
          <p:cNvPr id="5" name="テキスト ボックス 4"/>
          <p:cNvSpPr txBox="1"/>
          <p:nvPr/>
        </p:nvSpPr>
        <p:spPr>
          <a:xfrm>
            <a:off x="572050" y="3376712"/>
            <a:ext cx="7146331" cy="1200328"/>
          </a:xfrm>
          <a:prstGeom prst="rect">
            <a:avLst/>
          </a:prstGeom>
          <a:noFill/>
        </p:spPr>
        <p:txBody>
          <a:bodyPr wrap="square" rtlCol="0">
            <a:spAutoFit/>
          </a:bodyPr>
          <a:lstStyle/>
          <a:p>
            <a:r>
              <a:rPr lang="en-US" altLang="ja-JP" sz="2400" dirty="0"/>
              <a:t> </a:t>
            </a:r>
            <a:r>
              <a:rPr lang="en-US" altLang="ja-JP" sz="2400" dirty="0" err="1" smtClean="0"/>
              <a:t>typedef</a:t>
            </a:r>
            <a:r>
              <a:rPr lang="en-US" altLang="ja-JP" sz="2400" dirty="0" smtClean="0"/>
              <a:t> </a:t>
            </a:r>
            <a:r>
              <a:rPr lang="en-US" altLang="ja-JP" sz="2400" dirty="0" err="1" smtClean="0"/>
              <a:t>enum</a:t>
            </a:r>
            <a:r>
              <a:rPr lang="en-US" altLang="ja-JP" sz="2400" dirty="0" smtClean="0"/>
              <a:t> {Jan=1, Feb, Mar, Apr, May, Jun, Jul, Aug, Sep, Oct, Nov, Dec} month; </a:t>
            </a:r>
          </a:p>
          <a:p>
            <a:r>
              <a:rPr kumimoji="1" lang="en-US" altLang="ja-JP" sz="2400" dirty="0"/>
              <a:t> </a:t>
            </a:r>
            <a:r>
              <a:rPr lang="en-US" altLang="ja-JP" sz="2400" dirty="0" smtClean="0"/>
              <a:t>void </a:t>
            </a:r>
            <a:r>
              <a:rPr lang="en-US" altLang="ja-JP" sz="2400" dirty="0" err="1" smtClean="0"/>
              <a:t>showMonth</a:t>
            </a:r>
            <a:r>
              <a:rPr lang="en-US" altLang="ja-JP" sz="2400" dirty="0" smtClean="0"/>
              <a:t> (month </a:t>
            </a:r>
            <a:r>
              <a:rPr lang="en-US" altLang="ja-JP" sz="2400" dirty="0"/>
              <a:t>m</a:t>
            </a:r>
            <a:r>
              <a:rPr lang="en-US" altLang="ja-JP" sz="2400" dirty="0" smtClean="0"/>
              <a:t>)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生まれた月を入力</a:t>
            </a:r>
            <a:r>
              <a:rPr lang="en-US" altLang="ja-JP" sz="2000" dirty="0" smtClean="0"/>
              <a:t>: </a:t>
            </a:r>
            <a:r>
              <a:rPr lang="en-US" altLang="ja-JP" sz="2000" dirty="0" smtClean="0">
                <a:solidFill>
                  <a:srgbClr val="FF0000"/>
                </a:solidFill>
              </a:rPr>
              <a:t>7</a:t>
            </a:r>
          </a:p>
          <a:p>
            <a:r>
              <a:rPr lang="en-US" altLang="ja-JP" sz="2000" dirty="0" smtClean="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smtClean="0"/>
              <a:t>（注意）上記の</a:t>
            </a:r>
            <a:r>
              <a:rPr kumimoji="1" lang="en-US" altLang="ja-JP" sz="2000" dirty="0" err="1" smtClean="0"/>
              <a:t>typedef</a:t>
            </a:r>
            <a:r>
              <a:rPr kumimoji="1" lang="ja-JP" altLang="en-US" sz="2000" dirty="0" smtClean="0"/>
              <a:t>宣言はプログラムの先頭部分</a:t>
            </a:r>
            <a:r>
              <a:rPr kumimoji="1" lang="en-US" altLang="ja-JP" sz="2000" dirty="0" smtClean="0"/>
              <a:t>(</a:t>
            </a:r>
            <a:r>
              <a:rPr kumimoji="1" lang="en-US" altLang="ja-JP" sz="2000" dirty="0" err="1" smtClean="0"/>
              <a:t>showMonth</a:t>
            </a:r>
            <a:r>
              <a:rPr lang="ja-JP" altLang="en-US" sz="2000" dirty="0" smtClean="0"/>
              <a:t>関数</a:t>
            </a:r>
            <a:r>
              <a:rPr kumimoji="1" lang="en-US" altLang="ja-JP" sz="2000" dirty="0" smtClean="0"/>
              <a:t>, main</a:t>
            </a:r>
            <a:r>
              <a:rPr kumimoji="1" lang="ja-JP" altLang="en-US" sz="2000" dirty="0" smtClean="0"/>
              <a:t>関数より上の部分）で宣言する必要がある。</a:t>
            </a:r>
            <a:endParaRPr kumimoji="1" lang="ja-JP" altLang="en-US" sz="2000" dirty="0"/>
          </a:p>
        </p:txBody>
      </p:sp>
    </p:spTree>
    <p:extLst>
      <p:ext uri="{BB962C8B-B14F-4D97-AF65-F5344CB8AC3E}">
        <p14:creationId xmlns:p14="http://schemas.microsoft.com/office/powerpoint/2010/main" val="6777545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ヒープ領域</a:t>
            </a:r>
            <a:r>
              <a:rPr lang="en-US" altLang="ja-JP" dirty="0" smtClean="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smtClean="0"/>
              <a:t>プログラムからはヒープ領域</a:t>
            </a:r>
            <a:r>
              <a:rPr kumimoji="1" lang="en-US" altLang="ja-JP" sz="2800" dirty="0" smtClean="0"/>
              <a:t>(heap)</a:t>
            </a:r>
            <a:r>
              <a:rPr kumimoji="1" lang="ja-JP" altLang="en-US" sz="2800" dirty="0" smtClean="0"/>
              <a:t>を用いることができる。</a:t>
            </a:r>
            <a:endParaRPr kumimoji="1" lang="en-US" altLang="ja-JP" sz="2800" dirty="0" smtClean="0"/>
          </a:p>
          <a:p>
            <a:r>
              <a:rPr lang="ja-JP" altLang="en-US" sz="2800" dirty="0" smtClean="0"/>
              <a:t>ヒープ領域を使うには、</a:t>
            </a:r>
            <a:r>
              <a:rPr lang="en-US" altLang="ja-JP" sz="2800" dirty="0" err="1" smtClean="0"/>
              <a:t>malloc</a:t>
            </a:r>
            <a:r>
              <a:rPr lang="ja-JP" altLang="en-US" sz="2800" dirty="0" smtClean="0"/>
              <a:t>あるいは</a:t>
            </a:r>
            <a:r>
              <a:rPr lang="en-US" altLang="ja-JP" sz="2800" dirty="0" err="1" smtClean="0"/>
              <a:t>calloc</a:t>
            </a:r>
            <a:r>
              <a:rPr lang="ja-JP" altLang="en-US" sz="2800" dirty="0" smtClean="0"/>
              <a:t>というライブラリ関数を呼び出すことにより領域を確保する。使い終わったら、</a:t>
            </a:r>
            <a:r>
              <a:rPr lang="en-US" altLang="ja-JP" sz="2800" dirty="0" smtClean="0"/>
              <a:t>free</a:t>
            </a:r>
            <a:r>
              <a:rPr lang="ja-JP" altLang="en-US" sz="2800" dirty="0" smtClean="0"/>
              <a:t>というライブラリ関数を呼び出すことにより解放する。解放することにより、それ以降の</a:t>
            </a:r>
            <a:r>
              <a:rPr lang="en-US" altLang="ja-JP" sz="2800" dirty="0" err="1" smtClean="0"/>
              <a:t>malloc</a:t>
            </a:r>
            <a:r>
              <a:rPr lang="ja-JP" altLang="en-US" sz="2800" dirty="0" smtClean="0"/>
              <a:t>あるいは</a:t>
            </a:r>
            <a:r>
              <a:rPr lang="en-US" altLang="ja-JP" sz="2800" dirty="0" err="1" smtClean="0"/>
              <a:t>calloc</a:t>
            </a:r>
            <a:r>
              <a:rPr lang="ja-JP" altLang="en-US" sz="2800" dirty="0" smtClean="0"/>
              <a:t>の呼び出し時に再利用可能になる。</a:t>
            </a:r>
            <a:endParaRPr lang="en-US" altLang="ja-JP" sz="2800" dirty="0" smtClean="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smtClean="0"/>
              <a:t>（注意）ヒープ領域は、データ構造の授業で習う木構造のヒープとは関係がない。</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smtClean="0"/>
              <a:t>発展</a:t>
            </a:r>
            <a:r>
              <a:rPr lang="ja-JP" altLang="en-US" sz="4000" dirty="0" smtClean="0"/>
              <a:t>課題</a:t>
            </a:r>
            <a:r>
              <a:rPr lang="ja-JP" altLang="en-US" sz="4000" dirty="0" smtClean="0"/>
              <a:t>５</a:t>
            </a:r>
            <a:endParaRPr kumimoji="1" lang="ja-JP" altLang="en-US" sz="4000" dirty="0"/>
          </a:p>
        </p:txBody>
      </p:sp>
      <p:sp>
        <p:nvSpPr>
          <p:cNvPr id="5" name="正方形/長方形 4"/>
          <p:cNvSpPr/>
          <p:nvPr/>
        </p:nvSpPr>
        <p:spPr>
          <a:xfrm>
            <a:off x="4444866" y="2559112"/>
            <a:ext cx="4428375"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面積は</a:t>
            </a:r>
            <a:r>
              <a:rPr lang="en-US" altLang="ja-JP" sz="2000" dirty="0"/>
              <a:t>38.465000</a:t>
            </a:r>
            <a:r>
              <a:rPr lang="ja-JP" altLang="en-US" sz="2000" dirty="0"/>
              <a:t>です</a:t>
            </a:r>
            <a:r>
              <a:rPr lang="ja-JP" altLang="en-US" sz="2000" dirty="0" smtClean="0"/>
              <a:t>。</a:t>
            </a:r>
            <a:endParaRPr lang="en-US" altLang="ja-JP" sz="2000" dirty="0" smtClean="0"/>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面積は</a:t>
            </a:r>
            <a:r>
              <a:rPr lang="en-US" altLang="ja-JP" sz="2000" dirty="0"/>
              <a:t>3.750000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smtClean="0"/>
              <a:t>円の半径か三角形の底辺と高さをキーボードから読み取り、面積を表示するプログラムを作成せよ。ただし、円か三角形は以下の型</a:t>
            </a:r>
            <a:r>
              <a:rPr kumimoji="1" lang="en-US" altLang="ja-JP" sz="2000" dirty="0" err="1" smtClean="0"/>
              <a:t>ct</a:t>
            </a:r>
            <a:r>
              <a:rPr lang="ja-JP" altLang="en-US" sz="2000" dirty="0" smtClean="0"/>
              <a:t>、図形情報は以下の型</a:t>
            </a:r>
            <a:r>
              <a:rPr lang="en-US" altLang="ja-JP" sz="2000" dirty="0" smtClean="0"/>
              <a:t>fig</a:t>
            </a:r>
            <a:r>
              <a:rPr lang="ja-JP" altLang="en-US" sz="2000" dirty="0" smtClean="0"/>
              <a:t>を用いて表し、</a:t>
            </a:r>
            <a:r>
              <a:rPr lang="en-US" altLang="ja-JP" sz="2000" dirty="0" smtClean="0"/>
              <a:t>fig *</a:t>
            </a:r>
            <a:r>
              <a:rPr lang="ja-JP" altLang="en-US" sz="2000" dirty="0" smtClean="0"/>
              <a:t>型を受け取って面積を</a:t>
            </a:r>
            <a:r>
              <a:rPr lang="en-US" altLang="ja-JP" sz="2000" dirty="0" smtClean="0"/>
              <a:t>double</a:t>
            </a:r>
            <a:r>
              <a:rPr lang="ja-JP" altLang="en-US" sz="2000" dirty="0" smtClean="0"/>
              <a:t>型で返す関数</a:t>
            </a:r>
            <a:r>
              <a:rPr lang="en-US" altLang="ja-JP" sz="2000" dirty="0" smtClean="0"/>
              <a:t>area</a:t>
            </a:r>
            <a:r>
              <a:rPr lang="ja-JP" altLang="en-US" sz="2000" dirty="0" smtClean="0"/>
              <a:t>を定義してそれを用いたプログラムとせよ。円周率は</a:t>
            </a:r>
            <a:r>
              <a:rPr lang="en-US" altLang="ja-JP" sz="2000" dirty="0" smtClean="0"/>
              <a:t>3.14</a:t>
            </a:r>
            <a:r>
              <a:rPr lang="ja-JP" altLang="en-US" sz="2000" dirty="0" smtClean="0"/>
              <a:t>とする。</a:t>
            </a:r>
            <a:endParaRPr kumimoji="1" lang="ja-JP" altLang="en-US" sz="2000" dirty="0"/>
          </a:p>
        </p:txBody>
      </p:sp>
      <p:sp>
        <p:nvSpPr>
          <p:cNvPr id="4" name="テキスト ボックス 3"/>
          <p:cNvSpPr txBox="1"/>
          <p:nvPr/>
        </p:nvSpPr>
        <p:spPr>
          <a:xfrm>
            <a:off x="457200" y="2410750"/>
            <a:ext cx="3729932" cy="3785652"/>
          </a:xfrm>
          <a:prstGeom prst="rect">
            <a:avLst/>
          </a:prstGeom>
          <a:noFill/>
        </p:spPr>
        <p:txBody>
          <a:bodyPr wrap="non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endParaRPr lang="is-IS" altLang="ja-JP" sz="2000" dirty="0" smtClean="0"/>
          </a:p>
          <a:p>
            <a:r>
              <a:rPr lang="en-US" altLang="ja-JP" sz="2000" dirty="0" smtClean="0"/>
              <a:t>double </a:t>
            </a:r>
            <a:r>
              <a:rPr lang="en-US" altLang="ja-JP" sz="2000" dirty="0"/>
              <a:t>area (fig </a:t>
            </a:r>
            <a:r>
              <a:rPr lang="en-US" altLang="ja-JP" sz="2000" dirty="0" smtClean="0"/>
              <a:t>* fig</a:t>
            </a:r>
            <a:r>
              <a:rPr lang="en-US" altLang="ja-JP" sz="2000" dirty="0"/>
              <a:t>) </a:t>
            </a:r>
            <a:r>
              <a:rPr lang="en-US" altLang="ja-JP" sz="2000" dirty="0" smtClean="0"/>
              <a:t>{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smtClean="0"/>
              <a:t>（注意）上記の</a:t>
            </a:r>
            <a:r>
              <a:rPr kumimoji="1" lang="en-US" altLang="ja-JP" dirty="0" err="1" smtClean="0"/>
              <a:t>typedef</a:t>
            </a:r>
            <a:r>
              <a:rPr kumimoji="1" lang="ja-JP" altLang="en-US" dirty="0" smtClean="0"/>
              <a:t>宣言はプログラムの先頭部分</a:t>
            </a:r>
            <a:r>
              <a:rPr kumimoji="1" lang="en-US" altLang="ja-JP" dirty="0" smtClean="0"/>
              <a:t>(</a:t>
            </a:r>
            <a:r>
              <a:rPr lang="en-US" altLang="ja-JP" dirty="0" smtClean="0"/>
              <a:t>area</a:t>
            </a:r>
            <a:r>
              <a:rPr lang="ja-JP" altLang="en-US" dirty="0" smtClean="0"/>
              <a:t>関数</a:t>
            </a:r>
            <a:r>
              <a:rPr kumimoji="1" lang="en-US" altLang="ja-JP" dirty="0" smtClean="0"/>
              <a:t>, main</a:t>
            </a:r>
            <a:r>
              <a:rPr kumimoji="1" lang="ja-JP" altLang="en-US" dirty="0" smtClean="0"/>
              <a:t>関数より上の部分）で宣言する必要がある。</a:t>
            </a:r>
            <a:endParaRPr kumimoji="1" lang="ja-JP" altLang="en-US" dirty="0"/>
          </a:p>
        </p:txBody>
      </p:sp>
    </p:spTree>
    <p:extLst>
      <p:ext uri="{BB962C8B-B14F-4D97-AF65-F5344CB8AC3E}">
        <p14:creationId xmlns:p14="http://schemas.microsoft.com/office/powerpoint/2010/main" val="191662287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52400" y="152400"/>
            <a:ext cx="8420128" cy="909056"/>
          </a:xfrm>
        </p:spPr>
        <p:txBody>
          <a:bodyPr>
            <a:noAutofit/>
          </a:bodyPr>
          <a:lstStyle/>
          <a:p>
            <a:pPr eaLnBrk="1" hangingPunct="1">
              <a:defRPr/>
            </a:pPr>
            <a:r>
              <a:rPr lang="ja-JP" altLang="en-US" sz="3200" dirty="0" smtClean="0"/>
              <a:t>構造体配列の動的</a:t>
            </a:r>
            <a:r>
              <a:rPr lang="ja-JP" altLang="en-US" sz="3200" dirty="0" smtClean="0"/>
              <a:t>確保</a:t>
            </a:r>
            <a:r>
              <a:rPr lang="en-US" altLang="ja-JP" sz="3200" dirty="0" smtClean="0"/>
              <a:t/>
            </a:r>
            <a:br>
              <a:rPr lang="en-US" altLang="ja-JP" sz="3200" dirty="0" smtClean="0"/>
            </a:br>
            <a:r>
              <a:rPr lang="ja-JP" altLang="en-US" sz="3200" dirty="0" smtClean="0"/>
              <a:t>（</a:t>
            </a:r>
            <a:r>
              <a:rPr lang="en-US" altLang="ja-JP" sz="3200" dirty="0" smtClean="0"/>
              <a:t>2</a:t>
            </a:r>
            <a:r>
              <a:rPr lang="ja-JP" altLang="en-US" sz="3200" dirty="0" smtClean="0"/>
              <a:t>次元の点の座標</a:t>
            </a:r>
            <a:r>
              <a:rPr lang="ja-JP" altLang="en-US" sz="3200" dirty="0" smtClean="0"/>
              <a:t>で</a:t>
            </a:r>
            <a:r>
              <a:rPr lang="ja-JP" altLang="en-US" sz="3200" dirty="0" smtClean="0"/>
              <a:t>の例）</a:t>
            </a:r>
          </a:p>
        </p:txBody>
      </p:sp>
      <p:sp>
        <p:nvSpPr>
          <p:cNvPr id="30725" name="Rectangle 3"/>
          <p:cNvSpPr>
            <a:spLocks noGrp="1" noChangeArrowheads="1"/>
          </p:cNvSpPr>
          <p:nvPr>
            <p:ph type="body" idx="1"/>
          </p:nvPr>
        </p:nvSpPr>
        <p:spPr>
          <a:xfrm>
            <a:off x="395536" y="1155126"/>
            <a:ext cx="8280400" cy="4303713"/>
          </a:xfrm>
          <a:ln>
            <a:solidFill>
              <a:schemeClr val="tx1"/>
            </a:solidFill>
          </a:ln>
        </p:spPr>
        <p:txBody>
          <a:bodyPr/>
          <a:lstStyle/>
          <a:p>
            <a:pPr eaLnBrk="1" hangingPunct="1">
              <a:buFont typeface="Wingdings" pitchFamily="-64" charset="2"/>
              <a:buNone/>
              <a:defRPr/>
            </a:pPr>
            <a:r>
              <a:rPr lang="en-US" altLang="ja-JP" sz="2000" dirty="0" smtClean="0"/>
              <a:t>(0) point</a:t>
            </a:r>
            <a:r>
              <a:rPr lang="ja-JP" altLang="en-US" sz="2000" dirty="0" smtClean="0"/>
              <a:t>構造体を定義</a:t>
            </a:r>
            <a:endParaRPr lang="en-US" altLang="ja-JP" sz="2000" dirty="0" smtClean="0"/>
          </a:p>
          <a:p>
            <a:pPr marL="457200" indent="-457200" eaLnBrk="1" hangingPunct="1">
              <a:buFont typeface="Wingdings" pitchFamily="-64" charset="2"/>
              <a:buNone/>
              <a:defRPr/>
            </a:pPr>
            <a:r>
              <a:rPr lang="en-US" altLang="ja-JP" sz="2000" dirty="0" smtClean="0"/>
              <a:t>(1) point</a:t>
            </a:r>
            <a:r>
              <a:rPr lang="ja-JP" altLang="en-US" sz="2000" dirty="0" smtClean="0"/>
              <a:t>構造体へのポインタ型の変数</a:t>
            </a:r>
            <a:r>
              <a:rPr lang="en-US" altLang="ja-JP" sz="2000" dirty="0" smtClean="0"/>
              <a:t>p</a:t>
            </a:r>
            <a:r>
              <a:rPr lang="ja-JP" altLang="en-US" sz="2000" dirty="0" smtClean="0"/>
              <a:t>を宣言しておく。</a:t>
            </a:r>
            <a:endParaRPr lang="en-US" altLang="ja-JP" sz="2000" dirty="0" smtClean="0"/>
          </a:p>
          <a:p>
            <a:pPr marL="457200" indent="-457200" eaLnBrk="1" hangingPunct="1">
              <a:buFont typeface="Wingdings" pitchFamily="-64" charset="2"/>
              <a:buNone/>
              <a:defRPr/>
            </a:pPr>
            <a:r>
              <a:rPr lang="en-US" altLang="ja-JP" sz="2000" dirty="0" smtClean="0"/>
              <a:t>       point *p;</a:t>
            </a:r>
          </a:p>
          <a:p>
            <a:pPr>
              <a:buNone/>
              <a:defRPr/>
            </a:pPr>
            <a:r>
              <a:rPr lang="en-US" altLang="ja-JP" sz="2000" dirty="0" smtClean="0"/>
              <a:t>(2)</a:t>
            </a:r>
            <a:r>
              <a:rPr lang="ja-JP" altLang="en-US" sz="2000" dirty="0" smtClean="0"/>
              <a:t> 配列の要素数をキーボードから受け取り、</a:t>
            </a:r>
            <a:r>
              <a:rPr lang="en-US" altLang="ja-JP" sz="2000" dirty="0" smtClean="0"/>
              <a:t>N</a:t>
            </a:r>
            <a:r>
              <a:rPr lang="ja-JP" altLang="en-US" sz="2000" dirty="0" smtClean="0"/>
              <a:t>に格納する。</a:t>
            </a:r>
            <a:endParaRPr lang="en-US" altLang="ja-JP" sz="2000" dirty="0" smtClean="0"/>
          </a:p>
          <a:p>
            <a:pPr eaLnBrk="1" hangingPunct="1">
              <a:buFont typeface="Wingdings" pitchFamily="-64" charset="2"/>
              <a:buNone/>
              <a:defRPr/>
            </a:pPr>
            <a:r>
              <a:rPr lang="en-US" altLang="ja-JP" sz="2000" dirty="0" smtClean="0"/>
              <a:t>(3) p = </a:t>
            </a:r>
            <a:r>
              <a:rPr lang="en-US" altLang="ja-JP" sz="2000" dirty="0" err="1" smtClean="0"/>
              <a:t>calloc</a:t>
            </a:r>
            <a:r>
              <a:rPr lang="en-US" altLang="ja-JP" sz="2000" dirty="0" smtClean="0"/>
              <a:t> (N, </a:t>
            </a:r>
            <a:r>
              <a:rPr lang="en-US" altLang="ja-JP" sz="2000" dirty="0" err="1" smtClean="0"/>
              <a:t>sizeof</a:t>
            </a:r>
            <a:r>
              <a:rPr lang="en-US" altLang="ja-JP" sz="2000" dirty="0" smtClean="0"/>
              <a:t> (point)); </a:t>
            </a:r>
            <a:r>
              <a:rPr lang="ja-JP" altLang="en-US" sz="2000" dirty="0" smtClean="0"/>
              <a:t>で必要な長さの</a:t>
            </a:r>
            <a:r>
              <a:rPr lang="en-US" altLang="en-US" sz="2000" dirty="0" smtClean="0"/>
              <a:t>配列</a:t>
            </a:r>
            <a:r>
              <a:rPr lang="ja-JP" altLang="en-US" sz="2000" dirty="0" smtClean="0"/>
              <a:t>を確保し、その先頭要素へのポインタを</a:t>
            </a:r>
            <a:r>
              <a:rPr lang="en-US" altLang="ja-JP" sz="2000" dirty="0" smtClean="0"/>
              <a:t>p</a:t>
            </a:r>
            <a:r>
              <a:rPr lang="ja-JP" altLang="en-US" sz="2000" dirty="0" smtClean="0"/>
              <a:t>に代入</a:t>
            </a:r>
            <a:endParaRPr lang="en-US" altLang="ja-JP" sz="2000" dirty="0" smtClean="0"/>
          </a:p>
          <a:p>
            <a:pPr eaLnBrk="1" hangingPunct="1">
              <a:buFont typeface="Wingdings" pitchFamily="-64" charset="2"/>
              <a:buNone/>
              <a:defRPr/>
            </a:pPr>
            <a:r>
              <a:rPr lang="en-US" altLang="ja-JP" sz="2000" dirty="0" smtClean="0"/>
              <a:t>(4) p</a:t>
            </a:r>
            <a:r>
              <a:rPr lang="ja-JP" altLang="en-US" sz="2000" dirty="0" smtClean="0"/>
              <a:t>を使って、確保した領域内の各要素にアクセス。</a:t>
            </a:r>
            <a:endParaRPr lang="en-US" altLang="ja-JP" sz="2000" dirty="0" smtClean="0"/>
          </a:p>
          <a:p>
            <a:pPr eaLnBrk="1" hangingPunct="1">
              <a:buFont typeface="Wingdings" pitchFamily="-64" charset="2"/>
              <a:buNone/>
              <a:defRPr/>
            </a:pPr>
            <a:r>
              <a:rPr lang="en-US" altLang="ja-JP" sz="2000" dirty="0" smtClean="0"/>
              <a:t>      p[0], p[1] </a:t>
            </a:r>
            <a:r>
              <a:rPr lang="ja-JP" altLang="en-US" sz="2000" dirty="0" smtClean="0"/>
              <a:t>などが領域内の各構造体を表す。（</a:t>
            </a:r>
            <a:r>
              <a:rPr lang="en-US" altLang="ja-JP" sz="2000" dirty="0" smtClean="0"/>
              <a:t>*p, *(p + 1), </a:t>
            </a:r>
            <a:r>
              <a:rPr lang="ja-JP" altLang="en-US" sz="2000" dirty="0" smtClean="0"/>
              <a:t>等でもよい）</a:t>
            </a:r>
            <a:endParaRPr lang="en-US" altLang="ja-JP" sz="2000" dirty="0" smtClean="0"/>
          </a:p>
          <a:p>
            <a:pPr eaLnBrk="1" hangingPunct="1">
              <a:buFont typeface="Wingdings" pitchFamily="-64" charset="2"/>
              <a:buNone/>
              <a:defRPr/>
            </a:pPr>
            <a:r>
              <a:rPr lang="en-US" altLang="ja-JP" sz="2000" dirty="0" smtClean="0"/>
              <a:t>      p[0].x, p[0].y, p[1].x, …</a:t>
            </a:r>
            <a:r>
              <a:rPr lang="ja-JP" altLang="en-US" sz="2000" dirty="0" smtClean="0"/>
              <a:t>などが、領域の中に確保された各構造体のメンバーを表すことになる。</a:t>
            </a:r>
            <a:endParaRPr lang="en-US" altLang="ja-JP" sz="2000" dirty="0" smtClean="0"/>
          </a:p>
          <a:p>
            <a:pPr eaLnBrk="1" hangingPunct="1">
              <a:buFont typeface="Wingdings" pitchFamily="-64" charset="2"/>
              <a:buNone/>
              <a:defRPr/>
            </a:pPr>
            <a:r>
              <a:rPr lang="en-US" altLang="ja-JP" sz="2000" dirty="0" smtClean="0"/>
              <a:t>      p -&gt; x, p -&gt; y, (p+1)-&gt; x </a:t>
            </a:r>
            <a:r>
              <a:rPr lang="ja-JP" altLang="en-US" sz="2000" dirty="0" smtClean="0"/>
              <a:t>等、アローを使った表記でもよい。</a:t>
            </a:r>
            <a:endParaRPr lang="en-US" altLang="ja-JP" sz="2000" dirty="0" smtClean="0"/>
          </a:p>
        </p:txBody>
      </p:sp>
      <p:sp>
        <p:nvSpPr>
          <p:cNvPr id="33798" name="Text Box 4"/>
          <p:cNvSpPr txBox="1">
            <a:spLocks noChangeArrowheads="1"/>
          </p:cNvSpPr>
          <p:nvPr/>
        </p:nvSpPr>
        <p:spPr bwMode="auto">
          <a:xfrm>
            <a:off x="1000125" y="5566310"/>
            <a:ext cx="1704975" cy="1200150"/>
          </a:xfrm>
          <a:prstGeom prst="rect">
            <a:avLst/>
          </a:prstGeom>
          <a:solidFill>
            <a:srgbClr val="CCECFF"/>
          </a:solid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Tree>
    <p:extLst>
      <p:ext uri="{BB962C8B-B14F-4D97-AF65-F5344CB8AC3E}">
        <p14:creationId xmlns:p14="http://schemas.microsoft.com/office/powerpoint/2010/main" val="2844973700"/>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smtClean="0"/>
              <a:t>canf</a:t>
            </a:r>
            <a:r>
              <a:rPr kumimoji="1" lang="ja-JP" altLang="en-US" dirty="0" smtClean="0"/>
              <a:t>について</a:t>
            </a:r>
            <a:endParaRPr kumimoji="1" lang="ja-JP" altLang="en-US" dirty="0"/>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smtClean="0"/>
              <a:t> </a:t>
            </a:r>
            <a:r>
              <a:rPr lang="en-US" altLang="ja-JP" sz="2400" dirty="0" err="1" smtClean="0"/>
              <a:t>int</a:t>
            </a:r>
            <a:r>
              <a:rPr lang="en-US" altLang="ja-JP" sz="2400" dirty="0" smtClean="0"/>
              <a:t> n;</a:t>
            </a:r>
          </a:p>
          <a:p>
            <a:r>
              <a:rPr lang="en-US" altLang="ja-JP" sz="2400" dirty="0"/>
              <a:t> </a:t>
            </a:r>
            <a:r>
              <a:rPr lang="en-US" altLang="ja-JP" sz="2400" dirty="0" smtClean="0"/>
              <a:t>char c;</a:t>
            </a:r>
          </a:p>
          <a:p>
            <a:r>
              <a:rPr lang="en-US" altLang="ja-JP" sz="2400" dirty="0" smtClean="0"/>
              <a:t> </a:t>
            </a:r>
            <a:r>
              <a:rPr lang="en-US" altLang="ja-JP" sz="2400" dirty="0" err="1" smtClean="0"/>
              <a:t>scanf</a:t>
            </a:r>
            <a:r>
              <a:rPr lang="en-US" altLang="ja-JP" sz="2400" dirty="0" smtClean="0"/>
              <a:t> (“%d”, &amp;n);</a:t>
            </a:r>
          </a:p>
          <a:p>
            <a:r>
              <a:rPr lang="en-US" altLang="ja-JP" sz="2400" dirty="0"/>
              <a:t> </a:t>
            </a:r>
            <a:r>
              <a:rPr lang="en-US" altLang="ja-JP" sz="2400" dirty="0" err="1" smtClean="0"/>
              <a:t>scanf</a:t>
            </a:r>
            <a:r>
              <a:rPr lang="en-US" altLang="ja-JP" sz="2400" dirty="0" smtClean="0"/>
              <a:t> (“%c”, &amp;c);</a:t>
            </a:r>
          </a:p>
          <a:p>
            <a:r>
              <a:rPr lang="ja-JP" altLang="en-US" sz="2400" dirty="0" smtClean="0"/>
              <a:t>のようなプログラムにおいて、例えば</a:t>
            </a:r>
            <a:r>
              <a:rPr lang="en-US" altLang="ja-JP" sz="2400" dirty="0" smtClean="0"/>
              <a:t>5</a:t>
            </a:r>
            <a:r>
              <a:rPr lang="ja-JP" altLang="en-US" sz="2400" dirty="0" smtClean="0"/>
              <a:t>を入力すると、</a:t>
            </a:r>
            <a:r>
              <a:rPr lang="en-US" altLang="ja-JP" sz="2400" dirty="0" smtClean="0"/>
              <a:t>n</a:t>
            </a:r>
            <a:r>
              <a:rPr lang="ja-JP" altLang="en-US" sz="2400" dirty="0" smtClean="0"/>
              <a:t>に</a:t>
            </a:r>
            <a:r>
              <a:rPr lang="en-US" altLang="ja-JP" sz="2400" dirty="0" smtClean="0"/>
              <a:t>5</a:t>
            </a:r>
            <a:r>
              <a:rPr lang="ja-JP" altLang="en-US" sz="2400" dirty="0" smtClean="0"/>
              <a:t>が代入されるが、入力のために</a:t>
            </a:r>
            <a:r>
              <a:rPr lang="en-US" altLang="ja-JP" sz="2400" dirty="0" smtClean="0"/>
              <a:t>return</a:t>
            </a:r>
            <a:r>
              <a:rPr lang="ja-JP" altLang="en-US" sz="2400" dirty="0" smtClean="0"/>
              <a:t>キーを押しており、改行文字が残っているため、</a:t>
            </a:r>
            <a:r>
              <a:rPr lang="en-US" altLang="ja-JP" sz="2400" dirty="0" err="1" smtClean="0"/>
              <a:t>scanf</a:t>
            </a:r>
            <a:r>
              <a:rPr lang="en-US" altLang="ja-JP" sz="2400" dirty="0" smtClean="0"/>
              <a:t>(“%c”, &amp;c);</a:t>
            </a:r>
            <a:r>
              <a:rPr lang="ja-JP" altLang="en-US" sz="2400" dirty="0" smtClean="0"/>
              <a:t>で改行文字が読み取られる。</a:t>
            </a:r>
            <a:endParaRPr lang="en-US" altLang="ja-JP" sz="2400" dirty="0" smtClean="0"/>
          </a:p>
          <a:p>
            <a:r>
              <a:rPr lang="ja-JP" altLang="en-US" sz="2400" dirty="0" smtClean="0"/>
              <a:t>なので、次の文字を読み取るためには、以下のようにさらにもう一度</a:t>
            </a:r>
            <a:r>
              <a:rPr lang="en-US" altLang="ja-JP" sz="2400" dirty="0" err="1" smtClean="0"/>
              <a:t>scanf</a:t>
            </a:r>
            <a:r>
              <a:rPr lang="ja-JP" altLang="en-US" sz="2400" dirty="0" smtClean="0"/>
              <a:t>で読み取る必要がある。</a:t>
            </a:r>
            <a:endParaRPr lang="en-US" altLang="ja-JP" sz="2400" dirty="0" smtClean="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smtClean="0"/>
              <a:t> </a:t>
            </a:r>
            <a:r>
              <a:rPr lang="en-US" altLang="ja-JP" sz="2400" dirty="0" err="1" smtClean="0"/>
              <a:t>scanf</a:t>
            </a:r>
            <a:r>
              <a:rPr lang="en-US" altLang="ja-JP" sz="2400" dirty="0" smtClean="0"/>
              <a:t> </a:t>
            </a:r>
            <a:r>
              <a:rPr lang="en-US" altLang="ja-JP" sz="2400" dirty="0"/>
              <a:t>(“%c”, &amp;c)</a:t>
            </a:r>
            <a:r>
              <a:rPr lang="en-US" altLang="ja-JP" sz="2400" dirty="0" smtClean="0"/>
              <a:t>;</a:t>
            </a:r>
            <a:endParaRPr lang="en-US" altLang="ja-JP" sz="2400" dirty="0"/>
          </a:p>
        </p:txBody>
      </p:sp>
      <p:sp>
        <p:nvSpPr>
          <p:cNvPr id="3" name="正方形/長方形 2"/>
          <p:cNvSpPr/>
          <p:nvPr/>
        </p:nvSpPr>
        <p:spPr>
          <a:xfrm>
            <a:off x="3626255" y="5387955"/>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8491377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smtClean="0"/>
              <a:t>scanf</a:t>
            </a:r>
            <a:r>
              <a:rPr kumimoji="1" lang="ja-JP" altLang="en-US" dirty="0" smtClean="0"/>
              <a:t>について（続き）</a:t>
            </a:r>
            <a:endParaRPr kumimoji="1" lang="ja-JP" altLang="en-US" dirty="0"/>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a:t>
            </a:r>
            <a:r>
              <a:rPr lang="en-US" altLang="ja-JP" sz="2400" dirty="0" err="1" smtClean="0"/>
              <a:t>canf</a:t>
            </a:r>
            <a:r>
              <a:rPr lang="ja-JP" altLang="en-US" sz="2400" dirty="0" smtClean="0"/>
              <a:t>で</a:t>
            </a:r>
            <a:r>
              <a:rPr lang="en-US" altLang="ja-JP" sz="2400" dirty="0" smtClean="0"/>
              <a:t>%d</a:t>
            </a:r>
            <a:r>
              <a:rPr lang="ja-JP" altLang="en-US" sz="2400" dirty="0" smtClean="0"/>
              <a:t>が指定されている場合は、数が出てくるまで、改行や空白が読み飛ばされる。</a:t>
            </a:r>
            <a:endParaRPr lang="en-US" altLang="ja-JP" sz="2400" dirty="0" smtClean="0"/>
          </a:p>
          <a:p>
            <a:r>
              <a:rPr lang="en-US" altLang="ja-JP" sz="2400" dirty="0" smtClean="0"/>
              <a:t> </a:t>
            </a:r>
            <a:r>
              <a:rPr lang="en-US" altLang="ja-JP" sz="2400" dirty="0" err="1" smtClean="0"/>
              <a:t>int</a:t>
            </a:r>
            <a:r>
              <a:rPr lang="en-US" altLang="ja-JP" sz="2400" dirty="0" smtClean="0"/>
              <a:t> n1;</a:t>
            </a:r>
            <a:endParaRPr lang="en-US" altLang="ja-JP" sz="2400" dirty="0"/>
          </a:p>
          <a:p>
            <a:r>
              <a:rPr lang="en-US" altLang="ja-JP" sz="2400" dirty="0"/>
              <a:t> </a:t>
            </a:r>
            <a:r>
              <a:rPr lang="en-US" altLang="ja-JP" sz="2400" dirty="0" err="1" smtClean="0"/>
              <a:t>int</a:t>
            </a:r>
            <a:r>
              <a:rPr lang="en-US" altLang="ja-JP" sz="2400" dirty="0" smtClean="0"/>
              <a:t> n2;</a:t>
            </a:r>
            <a:endParaRPr lang="en-US" altLang="ja-JP" sz="2400" dirty="0"/>
          </a:p>
          <a:p>
            <a:r>
              <a:rPr lang="en-US" altLang="ja-JP" sz="2400" dirty="0"/>
              <a:t> </a:t>
            </a:r>
            <a:r>
              <a:rPr lang="en-US" altLang="ja-JP" sz="2400" dirty="0" err="1"/>
              <a:t>scanf</a:t>
            </a:r>
            <a:r>
              <a:rPr lang="en-US" altLang="ja-JP" sz="2400" dirty="0"/>
              <a:t> (“%d”, &amp;</a:t>
            </a:r>
            <a:r>
              <a:rPr lang="en-US" altLang="ja-JP" sz="2400" dirty="0" smtClean="0"/>
              <a:t>n1)</a:t>
            </a:r>
            <a:r>
              <a:rPr lang="en-US" altLang="ja-JP" sz="2400" dirty="0"/>
              <a:t>;</a:t>
            </a:r>
          </a:p>
          <a:p>
            <a:r>
              <a:rPr lang="en-US" altLang="ja-JP" sz="2400" dirty="0"/>
              <a:t> </a:t>
            </a:r>
            <a:r>
              <a:rPr lang="en-US" altLang="ja-JP" sz="2400" dirty="0" err="1"/>
              <a:t>scanf</a:t>
            </a:r>
            <a:r>
              <a:rPr lang="en-US" altLang="ja-JP" sz="2400" dirty="0"/>
              <a:t> (“</a:t>
            </a:r>
            <a:r>
              <a:rPr lang="en-US" altLang="ja-JP" sz="2400" dirty="0" smtClean="0"/>
              <a:t>%d”</a:t>
            </a:r>
            <a:r>
              <a:rPr lang="en-US" altLang="ja-JP" sz="2400" dirty="0"/>
              <a:t>, </a:t>
            </a:r>
            <a:r>
              <a:rPr lang="en-US" altLang="ja-JP" sz="2400" dirty="0" smtClean="0"/>
              <a:t>&amp;n2);</a:t>
            </a:r>
          </a:p>
          <a:p>
            <a:r>
              <a:rPr lang="ja-JP" altLang="en-US" sz="2400" dirty="0" smtClean="0"/>
              <a:t>のようなプログラムだと、１回目の</a:t>
            </a:r>
            <a:r>
              <a:rPr lang="en-US" altLang="ja-JP" sz="2400" dirty="0" err="1" smtClean="0"/>
              <a:t>scanf</a:t>
            </a:r>
            <a:r>
              <a:rPr lang="ja-JP" altLang="en-US" sz="2400" dirty="0" smtClean="0"/>
              <a:t>で数を入れた後は改行文字が残っているが、次の</a:t>
            </a:r>
            <a:r>
              <a:rPr lang="en-US" altLang="ja-JP" sz="2400" dirty="0" err="1" smtClean="0"/>
              <a:t>scanf</a:t>
            </a:r>
            <a:r>
              <a:rPr lang="ja-JP" altLang="en-US" sz="2400" dirty="0" smtClean="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236450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smtClean="0"/>
              <a:t>参考</a:t>
            </a:r>
            <a:r>
              <a:rPr kumimoji="1" lang="ja-JP" altLang="en-US" dirty="0" smtClean="0"/>
              <a:t>課題</a:t>
            </a:r>
            <a:r>
              <a:rPr lang="ja-JP" altLang="en-US" dirty="0" smtClean="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smtClean="0">
                <a:ea typeface="ＭＳ Ｐゴシック" charset="-128"/>
              </a:rPr>
              <a:t>n</a:t>
            </a:r>
            <a:r>
              <a:rPr kumimoji="0" lang="ja-JP" altLang="en-US" sz="2400" dirty="0" smtClean="0">
                <a:ea typeface="ＭＳ Ｐゴシック" charset="-128"/>
              </a:rPr>
              <a:t>個（</a:t>
            </a:r>
            <a:r>
              <a:rPr kumimoji="0" lang="en-US" altLang="ja-JP" sz="2400" dirty="0" smtClean="0">
                <a:ea typeface="ＭＳ Ｐゴシック" charset="-128"/>
              </a:rPr>
              <a:t>n</a:t>
            </a:r>
            <a:r>
              <a:rPr kumimoji="0" lang="ja-JP" altLang="en-US" sz="2400" dirty="0" smtClean="0">
                <a:ea typeface="ＭＳ Ｐゴシック" charset="-128"/>
              </a:rPr>
              <a:t>は実行時にキーボードから入力）の</a:t>
            </a:r>
            <a:r>
              <a:rPr kumimoji="0" lang="en-US" altLang="ja-JP" sz="2400" dirty="0" err="1" smtClean="0">
                <a:ea typeface="ＭＳ Ｐゴシック" charset="-128"/>
              </a:rPr>
              <a:t>int</a:t>
            </a:r>
            <a:r>
              <a:rPr kumimoji="0" lang="ja-JP" altLang="en-US" sz="2400" dirty="0" smtClean="0">
                <a:ea typeface="ＭＳ Ｐゴシック" charset="-128"/>
              </a:rPr>
              <a:t>型の数をキーボードから受け取り、それらの和を画面上に表示するプログラムを作成せよ。ただし、</a:t>
            </a:r>
            <a:r>
              <a:rPr kumimoji="0" lang="en-US" altLang="ja-JP" sz="2400" dirty="0" err="1" smtClean="0">
                <a:ea typeface="ＭＳ Ｐゴシック" charset="-128"/>
              </a:rPr>
              <a:t>calloc</a:t>
            </a:r>
            <a:r>
              <a:rPr kumimoji="0" lang="ja-JP" altLang="en-US" sz="2400" dirty="0" smtClean="0">
                <a:ea typeface="ＭＳ Ｐゴシック" charset="-128"/>
              </a:rPr>
              <a:t>を用いて長さ</a:t>
            </a:r>
            <a:r>
              <a:rPr kumimoji="0" lang="en-US" altLang="ja-JP" sz="2400" dirty="0" smtClean="0">
                <a:ea typeface="ＭＳ Ｐゴシック" charset="-128"/>
              </a:rPr>
              <a:t>n</a:t>
            </a:r>
            <a:r>
              <a:rPr kumimoji="0" lang="ja-JP" altLang="en-US" sz="2400" dirty="0" smtClean="0">
                <a:ea typeface="ＭＳ Ｐゴシック" charset="-128"/>
              </a:rPr>
              <a:t>の</a:t>
            </a:r>
            <a:r>
              <a:rPr kumimoji="0" lang="en-US" altLang="ja-JP" sz="2400" dirty="0" err="1" smtClean="0">
                <a:ea typeface="ＭＳ Ｐゴシック" charset="-128"/>
              </a:rPr>
              <a:t>int</a:t>
            </a:r>
            <a:r>
              <a:rPr kumimoji="0" lang="ja-JP" altLang="en-US" sz="2400" dirty="0" smtClean="0">
                <a:ea typeface="ＭＳ Ｐゴシック" charset="-128"/>
              </a:rPr>
              <a:t>型の領域を確保し、そこへキーボードからの</a:t>
            </a:r>
            <a:r>
              <a:rPr kumimoji="0" lang="en-US" altLang="ja-JP" sz="2400" dirty="0" smtClean="0">
                <a:ea typeface="ＭＳ Ｐゴシック" charset="-128"/>
              </a:rPr>
              <a:t>n</a:t>
            </a:r>
            <a:r>
              <a:rPr kumimoji="0" lang="ja-JP" altLang="en-US" sz="2400" dirty="0" smtClean="0">
                <a:ea typeface="ＭＳ Ｐゴシック" charset="-128"/>
              </a:rPr>
              <a:t>個の入力を格納せよ。和を計算する部分は、その領域の先頭要素へのポインタおよび長さ</a:t>
            </a:r>
            <a:r>
              <a:rPr kumimoji="0" lang="en-US" altLang="ja-JP" sz="2400" dirty="0" smtClean="0">
                <a:ea typeface="ＭＳ Ｐゴシック" charset="-128"/>
              </a:rPr>
              <a:t>n</a:t>
            </a:r>
            <a:r>
              <a:rPr kumimoji="0" lang="ja-JP" altLang="en-US" sz="2400" dirty="0" smtClean="0">
                <a:ea typeface="ＭＳ Ｐゴシック" charset="-128"/>
              </a:rPr>
              <a:t>を受け取って和を返す以下のような関数として定義せよ。</a:t>
            </a:r>
            <a:endParaRPr kumimoji="0" lang="en-US" altLang="ja-JP" sz="2400" dirty="0" smtClean="0">
              <a:ea typeface="ＭＳ Ｐゴシック" charset="-128"/>
            </a:endParaRPr>
          </a:p>
          <a:p>
            <a:r>
              <a:rPr kumimoji="0" lang="en-US" altLang="ja-JP" sz="2400" dirty="0" smtClean="0">
                <a:ea typeface="ＭＳ Ｐゴシック" charset="-128"/>
              </a:rPr>
              <a:t>    </a:t>
            </a:r>
            <a:r>
              <a:rPr kumimoji="0" lang="en-US" altLang="ja-JP" sz="2400" dirty="0" err="1" smtClean="0">
                <a:ea typeface="ＭＳ Ｐゴシック" charset="-128"/>
              </a:rPr>
              <a:t>int</a:t>
            </a:r>
            <a:r>
              <a:rPr kumimoji="0" lang="en-US" altLang="ja-JP" sz="2400" dirty="0" smtClean="0">
                <a:ea typeface="ＭＳ Ｐゴシック" charset="-128"/>
              </a:rPr>
              <a:t> sum (</a:t>
            </a:r>
            <a:r>
              <a:rPr kumimoji="0" lang="en-US" altLang="ja-JP" sz="2400" dirty="0" err="1" smtClean="0">
                <a:ea typeface="ＭＳ Ｐゴシック" charset="-128"/>
              </a:rPr>
              <a:t>int</a:t>
            </a:r>
            <a:r>
              <a:rPr kumimoji="0" lang="en-US" altLang="ja-JP" sz="2400" dirty="0" smtClean="0">
                <a:ea typeface="ＭＳ Ｐゴシック" charset="-128"/>
              </a:rPr>
              <a:t> * p, </a:t>
            </a:r>
            <a:r>
              <a:rPr kumimoji="0" lang="en-US" altLang="ja-JP" sz="2400" dirty="0" err="1" smtClean="0">
                <a:ea typeface="ＭＳ Ｐゴシック" charset="-128"/>
              </a:rPr>
              <a:t>int</a:t>
            </a:r>
            <a:r>
              <a:rPr kumimoji="0" lang="en-US" altLang="ja-JP" sz="2400" dirty="0" smtClean="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いくつ入力しますか</a:t>
            </a:r>
            <a:r>
              <a:rPr lang="en-US" altLang="ja-JP" sz="2000" dirty="0" smtClean="0"/>
              <a:t>: </a:t>
            </a:r>
            <a:r>
              <a:rPr lang="en-US" altLang="ja-JP" sz="2000" dirty="0" smtClean="0">
                <a:solidFill>
                  <a:srgbClr val="FF0000"/>
                </a:solidFill>
              </a:rPr>
              <a:t>5</a:t>
            </a:r>
          </a:p>
          <a:p>
            <a:r>
              <a:rPr lang="en-US" altLang="ja-JP" sz="2000" dirty="0" smtClean="0"/>
              <a:t>1</a:t>
            </a:r>
            <a:r>
              <a:rPr lang="ja-JP" altLang="en-US" sz="2000" dirty="0" smtClean="0"/>
              <a:t>個目の数字を入力</a:t>
            </a:r>
            <a:r>
              <a:rPr lang="en-US" altLang="ja-JP" sz="2000" dirty="0" smtClean="0"/>
              <a:t>: </a:t>
            </a:r>
            <a:r>
              <a:rPr lang="en-US" altLang="ja-JP" sz="2000" dirty="0" smtClean="0">
                <a:solidFill>
                  <a:srgbClr val="FF0000"/>
                </a:solidFill>
              </a:rPr>
              <a:t>3</a:t>
            </a:r>
          </a:p>
          <a:p>
            <a:r>
              <a:rPr lang="en-US" altLang="ja-JP" sz="2000" dirty="0" smtClean="0"/>
              <a:t>2</a:t>
            </a:r>
            <a:r>
              <a:rPr lang="ja-JP" altLang="en-US" sz="2000" dirty="0" smtClean="0"/>
              <a:t>個目の数字を入力</a:t>
            </a:r>
            <a:r>
              <a:rPr lang="en-US" altLang="ja-JP" sz="2000" dirty="0" smtClean="0"/>
              <a:t>: </a:t>
            </a:r>
            <a:r>
              <a:rPr lang="en-US" altLang="ja-JP" sz="2000" dirty="0" smtClean="0">
                <a:solidFill>
                  <a:srgbClr val="FF0000"/>
                </a:solidFill>
              </a:rPr>
              <a:t>6</a:t>
            </a:r>
          </a:p>
          <a:p>
            <a:r>
              <a:rPr lang="en-US" altLang="ja-JP" sz="2000" dirty="0" smtClean="0"/>
              <a:t>3</a:t>
            </a:r>
            <a:r>
              <a:rPr lang="ja-JP" altLang="en-US" sz="2000" dirty="0" smtClean="0"/>
              <a:t>個目の数字を入力</a:t>
            </a:r>
            <a:r>
              <a:rPr lang="en-US" altLang="ja-JP" sz="2000" dirty="0" smtClean="0"/>
              <a:t>: </a:t>
            </a:r>
            <a:r>
              <a:rPr lang="en-US" altLang="ja-JP" sz="2000" dirty="0" smtClean="0">
                <a:solidFill>
                  <a:srgbClr val="FF0000"/>
                </a:solidFill>
              </a:rPr>
              <a:t>1</a:t>
            </a:r>
          </a:p>
          <a:p>
            <a:r>
              <a:rPr lang="en-US" altLang="ja-JP" sz="2000" dirty="0" smtClean="0"/>
              <a:t>4</a:t>
            </a:r>
            <a:r>
              <a:rPr lang="ja-JP" altLang="en-US" sz="2000" dirty="0" smtClean="0"/>
              <a:t>個目の数字を入力</a:t>
            </a:r>
            <a:r>
              <a:rPr lang="en-US" altLang="ja-JP" sz="2000" dirty="0" smtClean="0"/>
              <a:t>: </a:t>
            </a:r>
            <a:r>
              <a:rPr lang="en-US" altLang="ja-JP" sz="2000" dirty="0" smtClean="0">
                <a:solidFill>
                  <a:srgbClr val="FF0000"/>
                </a:solidFill>
              </a:rPr>
              <a:t>8</a:t>
            </a:r>
          </a:p>
          <a:p>
            <a:r>
              <a:rPr lang="en-US" altLang="ja-JP" sz="2000" dirty="0" smtClean="0"/>
              <a:t>5</a:t>
            </a:r>
            <a:r>
              <a:rPr lang="ja-JP" altLang="en-US" sz="2000" dirty="0" smtClean="0"/>
              <a:t>個目の数字を入力</a:t>
            </a:r>
            <a:r>
              <a:rPr lang="en-US" altLang="ja-JP" sz="2000" dirty="0" smtClean="0"/>
              <a:t>: </a:t>
            </a:r>
            <a:r>
              <a:rPr lang="en-US" altLang="ja-JP" sz="2000" dirty="0" smtClean="0">
                <a:solidFill>
                  <a:srgbClr val="FF0000"/>
                </a:solidFill>
              </a:rPr>
              <a:t>7</a:t>
            </a:r>
          </a:p>
          <a:p>
            <a:r>
              <a:rPr lang="ja-JP" altLang="en-US" sz="2000" dirty="0" smtClean="0"/>
              <a:t>合計は</a:t>
            </a:r>
            <a:r>
              <a:rPr lang="en-US" altLang="ja-JP" sz="2000" dirty="0" smtClean="0"/>
              <a:t>25</a:t>
            </a:r>
            <a:r>
              <a:rPr lang="ja-JP" altLang="en-US" sz="2000" dirty="0" err="1" smtClean="0"/>
              <a:t>です</a:t>
            </a:r>
            <a:endParaRPr lang="ja-JP" altLang="en-US" sz="2000" dirty="0"/>
          </a:p>
        </p:txBody>
      </p:sp>
    </p:spTree>
    <p:extLst>
      <p:ext uri="{BB962C8B-B14F-4D97-AF65-F5344CB8AC3E}">
        <p14:creationId xmlns:p14="http://schemas.microsoft.com/office/powerpoint/2010/main" val="412631430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369411"/>
            <a:ext cx="2951622" cy="894595"/>
          </a:xfrm>
        </p:spPr>
        <p:txBody>
          <a:bodyPr>
            <a:normAutofit fontScale="90000"/>
          </a:bodyPr>
          <a:lstStyle/>
          <a:p>
            <a:r>
              <a:rPr lang="ja-JP" altLang="en-US" sz="3600" dirty="0" smtClean="0"/>
              <a:t>参考</a:t>
            </a:r>
            <a:r>
              <a:rPr lang="ja-JP" altLang="en-US" sz="3600" dirty="0" smtClean="0"/>
              <a:t>課題</a:t>
            </a:r>
            <a:r>
              <a:rPr lang="ja-JP" altLang="en-US" sz="3600" dirty="0" smtClean="0"/>
              <a:t>１</a:t>
            </a:r>
            <a:r>
              <a:rPr lang="ja-JP" altLang="en-US" sz="3600" dirty="0" smtClean="0"/>
              <a:t> </a:t>
            </a:r>
            <a:r>
              <a:rPr lang="en-US" altLang="ja-JP" sz="3600" dirty="0" smtClean="0"/>
              <a:t/>
            </a:r>
            <a:br>
              <a:rPr lang="en-US" altLang="ja-JP" sz="3600" dirty="0" smtClean="0"/>
            </a:br>
            <a:r>
              <a:rPr lang="ja-JP" altLang="en-US" sz="3600" dirty="0" smtClean="0"/>
              <a:t>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smtClean="0"/>
              <a:t>#include&lt;</a:t>
            </a:r>
            <a:r>
              <a:rPr lang="en-US" altLang="ja-JP" sz="2000" dirty="0" err="1" smtClean="0"/>
              <a:t>stdlib.h</a:t>
            </a:r>
            <a:r>
              <a:rPr lang="en-US" altLang="ja-JP" sz="2000" dirty="0" smtClean="0"/>
              <a:t>&gt;</a:t>
            </a:r>
          </a:p>
          <a:p>
            <a:endParaRPr lang="en-US" altLang="ja-JP" sz="2000" dirty="0" smtClean="0"/>
          </a:p>
          <a:p>
            <a:r>
              <a:rPr lang="en-US" altLang="ja-JP" sz="2000" dirty="0" err="1" smtClean="0"/>
              <a:t>int</a:t>
            </a:r>
            <a:r>
              <a:rPr lang="en-US" altLang="ja-JP" sz="2000" dirty="0" smtClean="0"/>
              <a:t> sum (</a:t>
            </a:r>
            <a:r>
              <a:rPr lang="en-US" altLang="ja-JP" sz="2000" dirty="0" err="1" smtClean="0"/>
              <a:t>int</a:t>
            </a:r>
            <a:r>
              <a:rPr lang="en-US" altLang="ja-JP" sz="2000" dirty="0" smtClean="0"/>
              <a:t> * p, </a:t>
            </a:r>
            <a:r>
              <a:rPr lang="en-US" altLang="ja-JP" sz="2000" dirty="0" err="1" smtClean="0"/>
              <a:t>int</a:t>
            </a:r>
            <a:r>
              <a:rPr lang="en-US" altLang="ja-JP" sz="2000" dirty="0" smtClean="0"/>
              <a:t> n) {</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 sum=0;</a:t>
            </a:r>
          </a:p>
          <a:p>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&lt;n; </a:t>
            </a:r>
            <a:r>
              <a:rPr lang="en-US" altLang="ja-JP" sz="2000" dirty="0" err="1" smtClean="0"/>
              <a:t>i</a:t>
            </a:r>
            <a:r>
              <a:rPr lang="en-US" altLang="ja-JP" sz="2000" dirty="0" smtClean="0"/>
              <a:t>++)</a:t>
            </a:r>
          </a:p>
          <a:p>
            <a:r>
              <a:rPr lang="en-US" altLang="ja-JP" sz="2000" dirty="0" smtClean="0"/>
              <a:t>    sum = sum + p[</a:t>
            </a:r>
            <a:r>
              <a:rPr lang="en-US" altLang="ja-JP" sz="2000" dirty="0" err="1" smtClean="0"/>
              <a:t>i</a:t>
            </a:r>
            <a:r>
              <a:rPr lang="en-US" altLang="ja-JP" sz="2000" dirty="0" smtClean="0"/>
              <a:t>];</a:t>
            </a:r>
          </a:p>
          <a:p>
            <a:r>
              <a:rPr lang="en-US" altLang="ja-JP" sz="2000" dirty="0" smtClean="0"/>
              <a:t>  return sum;</a:t>
            </a:r>
          </a:p>
          <a:p>
            <a:r>
              <a:rPr lang="en-US" altLang="ja-JP" sz="2000" dirty="0" smtClean="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t>
            </a:r>
            <a:r>
              <a:rPr lang="en-US" altLang="ja-JP" sz="2000" dirty="0" err="1" smtClean="0"/>
              <a:t>n,i</a:t>
            </a:r>
            <a:r>
              <a:rPr lang="en-US" altLang="ja-JP" sz="2000" dirty="0" smtClean="0"/>
              <a:t>;</a:t>
            </a:r>
          </a:p>
          <a:p>
            <a:r>
              <a:rPr lang="en-US" altLang="ja-JP" sz="2000" dirty="0" smtClean="0"/>
              <a:t>  </a:t>
            </a:r>
            <a:r>
              <a:rPr lang="en-US" altLang="ja-JP" sz="2000" dirty="0" err="1" smtClean="0"/>
              <a:t>int</a:t>
            </a:r>
            <a:r>
              <a:rPr lang="en-US" altLang="ja-JP" sz="2000" dirty="0" smtClean="0"/>
              <a:t> * p;</a:t>
            </a:r>
          </a:p>
          <a:p>
            <a:r>
              <a:rPr lang="en-US" altLang="ja-JP" sz="2000" dirty="0" smtClean="0"/>
              <a:t>  </a:t>
            </a:r>
            <a:r>
              <a:rPr lang="en-US" altLang="ja-JP" sz="2000" dirty="0" err="1" smtClean="0"/>
              <a:t>printf</a:t>
            </a:r>
            <a:r>
              <a:rPr lang="en-US" altLang="ja-JP" sz="2000" dirty="0" smtClean="0"/>
              <a:t>("</a:t>
            </a:r>
            <a:r>
              <a:rPr lang="ja-JP" altLang="en-US" sz="2000" dirty="0" smtClean="0"/>
              <a:t>いくつ入力しますか</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p = </a:t>
            </a:r>
            <a:r>
              <a:rPr lang="en-US" altLang="ja-JP" sz="2000" dirty="0" err="1" smtClean="0"/>
              <a:t>calloc</a:t>
            </a:r>
            <a:r>
              <a:rPr lang="en-US" altLang="ja-JP" sz="2000" dirty="0" smtClean="0"/>
              <a:t> (n, </a:t>
            </a:r>
            <a:r>
              <a:rPr lang="en-US" altLang="ja-JP" sz="2000" dirty="0" err="1" smtClean="0"/>
              <a:t>sizeof</a:t>
            </a:r>
            <a:r>
              <a:rPr lang="en-US" altLang="ja-JP" sz="2000" dirty="0" smtClean="0"/>
              <a:t> (</a:t>
            </a:r>
            <a:r>
              <a:rPr lang="en-US" altLang="ja-JP" sz="2000" dirty="0" err="1" smtClean="0"/>
              <a:t>int</a:t>
            </a:r>
            <a:r>
              <a:rPr lang="en-US" altLang="ja-JP" sz="2000" dirty="0" smtClean="0"/>
              <a:t>));</a:t>
            </a:r>
          </a:p>
          <a:p>
            <a:r>
              <a:rPr lang="en-US" altLang="ja-JP" sz="2000" dirty="0" smtClean="0"/>
              <a:t>  if (p == NULL)</a:t>
            </a:r>
          </a:p>
          <a:p>
            <a:r>
              <a:rPr lang="en-US" altLang="ja-JP" sz="2000" dirty="0" smtClean="0"/>
              <a:t>    </a:t>
            </a:r>
            <a:r>
              <a:rPr lang="en-US" altLang="ja-JP" sz="2000" dirty="0" err="1" smtClean="0"/>
              <a:t>printf</a:t>
            </a:r>
            <a:r>
              <a:rPr lang="en-US" altLang="ja-JP" sz="2000" dirty="0" smtClean="0"/>
              <a:t> ("</a:t>
            </a:r>
            <a:r>
              <a:rPr lang="ja-JP" altLang="en-US" sz="2000" dirty="0" smtClean="0"/>
              <a:t>記憶域の確保に失敗しました。</a:t>
            </a:r>
            <a:r>
              <a:rPr lang="en-US" altLang="ja-JP" sz="2000" dirty="0" smtClean="0"/>
              <a:t>\n");</a:t>
            </a:r>
          </a:p>
          <a:p>
            <a:r>
              <a:rPr lang="en-US" altLang="ja-JP" sz="2000" dirty="0" smtClean="0"/>
              <a:t>  else {</a:t>
            </a:r>
          </a:p>
          <a:p>
            <a:r>
              <a:rPr lang="en-US" altLang="ja-JP" sz="2000" dirty="0" smtClean="0"/>
              <a:t>    for(</a:t>
            </a:r>
            <a:r>
              <a:rPr lang="en-US" altLang="ja-JP" sz="2000" dirty="0" err="1" smtClean="0"/>
              <a:t>i</a:t>
            </a:r>
            <a:r>
              <a:rPr lang="en-US" altLang="ja-JP" sz="2000" dirty="0" smtClean="0"/>
              <a:t>=0; </a:t>
            </a:r>
            <a:r>
              <a:rPr lang="en-US" altLang="ja-JP" sz="2000" dirty="0" err="1" smtClean="0"/>
              <a:t>i</a:t>
            </a:r>
            <a:r>
              <a:rPr lang="en-US" altLang="ja-JP" sz="2000" dirty="0" smtClean="0"/>
              <a:t>&lt;n; </a:t>
            </a:r>
            <a:r>
              <a:rPr lang="en-US" altLang="ja-JP" sz="2000" dirty="0" err="1" smtClean="0"/>
              <a:t>i</a:t>
            </a:r>
            <a:r>
              <a:rPr lang="en-US" altLang="ja-JP" sz="2000" dirty="0" smtClean="0"/>
              <a:t>++){</a:t>
            </a:r>
          </a:p>
          <a:p>
            <a:r>
              <a:rPr lang="en-US" altLang="ja-JP" sz="2000" dirty="0" smtClean="0"/>
              <a:t>      </a:t>
            </a:r>
            <a:r>
              <a:rPr lang="en-US" altLang="ja-JP" sz="2000" dirty="0" err="1" smtClean="0"/>
              <a:t>printf</a:t>
            </a:r>
            <a:r>
              <a:rPr lang="en-US" altLang="ja-JP" sz="2000" dirty="0" smtClean="0"/>
              <a:t>("%d</a:t>
            </a:r>
            <a:r>
              <a:rPr lang="ja-JP" altLang="en-US" sz="2000" dirty="0" smtClean="0"/>
              <a:t>個目の数字を入力</a:t>
            </a:r>
            <a:r>
              <a:rPr lang="en-US" altLang="ja-JP" sz="2000" dirty="0" smtClean="0"/>
              <a:t>: ", i+1);</a:t>
            </a:r>
          </a:p>
          <a:p>
            <a:r>
              <a:rPr lang="en-US" altLang="ja-JP" sz="2000" dirty="0" smtClean="0"/>
              <a:t>      </a:t>
            </a:r>
            <a:r>
              <a:rPr lang="en-US" altLang="ja-JP" sz="2000" dirty="0" err="1" smtClean="0"/>
              <a:t>scanf</a:t>
            </a:r>
            <a:r>
              <a:rPr lang="en-US" altLang="ja-JP" sz="2000" dirty="0" smtClean="0"/>
              <a:t>("%d", &amp;p[</a:t>
            </a:r>
            <a:r>
              <a:rPr lang="en-US" altLang="ja-JP" sz="2000" dirty="0" err="1" smtClean="0"/>
              <a:t>i</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合計は</a:t>
            </a:r>
            <a:r>
              <a:rPr lang="en-US" altLang="ja-JP" sz="2000" dirty="0" smtClean="0"/>
              <a:t>%d</a:t>
            </a:r>
            <a:r>
              <a:rPr lang="ja-JP" altLang="en-US" sz="2000" dirty="0" err="1" smtClean="0"/>
              <a:t>です</a:t>
            </a:r>
            <a:r>
              <a:rPr lang="en-US" altLang="ja-JP" sz="2000" dirty="0" smtClean="0"/>
              <a:t>\</a:t>
            </a:r>
            <a:r>
              <a:rPr lang="en-US" altLang="ja-JP" sz="2000" dirty="0" err="1" smtClean="0"/>
              <a:t>n",sum</a:t>
            </a:r>
            <a:r>
              <a:rPr lang="en-US" altLang="ja-JP" sz="2000" dirty="0" smtClean="0"/>
              <a:t>(</a:t>
            </a:r>
            <a:r>
              <a:rPr lang="en-US" altLang="ja-JP" sz="2000" dirty="0" err="1" smtClean="0"/>
              <a:t>p,n</a:t>
            </a:r>
            <a:r>
              <a:rPr lang="en-US" altLang="ja-JP" sz="2000" dirty="0" smtClean="0"/>
              <a:t>));</a:t>
            </a:r>
          </a:p>
          <a:p>
            <a:r>
              <a:rPr lang="en-US" altLang="ja-JP" sz="2000" dirty="0" smtClean="0"/>
              <a:t>    free (p);</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extLst>
      <p:ext uri="{BB962C8B-B14F-4D97-AF65-F5344CB8AC3E}">
        <p14:creationId xmlns:p14="http://schemas.microsoft.com/office/powerpoint/2010/main" val="118294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a:t>
            </a:r>
            <a:r>
              <a:rPr lang="ja-JP" altLang="en-US" sz="4000" dirty="0" smtClean="0"/>
              <a:t>課題</a:t>
            </a:r>
            <a:r>
              <a:rPr lang="ja-JP" altLang="en-US" sz="4000" dirty="0" smtClean="0"/>
              <a:t>２</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a:t>./</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smtClean="0"/>
              <a:t>季節を以下の実行例の</a:t>
            </a:r>
            <a:r>
              <a:rPr lang="ja-JP" altLang="en-US" sz="2400" dirty="0" smtClean="0"/>
              <a:t>ように</a:t>
            </a:r>
            <a:r>
              <a:rPr kumimoji="1" lang="ja-JP" altLang="en-US" sz="2400" dirty="0" smtClean="0"/>
              <a:t>キーボードから入力</a:t>
            </a:r>
            <a:r>
              <a:rPr lang="ja-JP" altLang="en-US" sz="2400" dirty="0" smtClean="0"/>
              <a:t>し、それを表示するプログラムを作成せよ。ただし、季節は以下の</a:t>
            </a:r>
            <a:r>
              <a:rPr lang="en-US" altLang="ja-JP" sz="2400" dirty="0" smtClean="0"/>
              <a:t>season</a:t>
            </a:r>
            <a:r>
              <a:rPr lang="ja-JP" altLang="en-US" sz="2400" dirty="0" smtClean="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extLst>
      <p:ext uri="{BB962C8B-B14F-4D97-AF65-F5344CB8AC3E}">
        <p14:creationId xmlns:p14="http://schemas.microsoft.com/office/powerpoint/2010/main" val="163564001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smtClean="0"/>
              <a:t>参考</a:t>
            </a:r>
            <a:r>
              <a:rPr kumimoji="1" lang="ja-JP" altLang="en-US" sz="3200" dirty="0" smtClean="0"/>
              <a:t>課題</a:t>
            </a:r>
            <a:r>
              <a:rPr lang="ja-JP" altLang="en-US" sz="3200" dirty="0" smtClean="0"/>
              <a:t>２</a:t>
            </a:r>
            <a:r>
              <a:rPr kumimoji="1" lang="ja-JP" altLang="en-US" sz="3200" dirty="0" smtClean="0"/>
              <a:t>の</a:t>
            </a:r>
            <a:r>
              <a:rPr kumimoji="1" lang="ja-JP" altLang="en-US" sz="3200" dirty="0" smtClean="0"/>
              <a:t>解答例</a:t>
            </a:r>
            <a:endParaRPr kumimoji="1" lang="ja-JP" altLang="en-US" sz="3200" dirty="0"/>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smtClean="0"/>
              <a:t>  </a:t>
            </a:r>
            <a:r>
              <a:rPr lang="en-US" altLang="ja-JP" sz="2000" dirty="0" err="1" smtClean="0"/>
              <a:t>enum</a:t>
            </a:r>
            <a:r>
              <a:rPr lang="en-US" altLang="ja-JP" sz="2000" dirty="0" smtClean="0"/>
              <a:t> </a:t>
            </a:r>
            <a:r>
              <a:rPr lang="en-US" altLang="ja-JP" sz="2000" dirty="0"/>
              <a:t>{Spring, Summer, Autumn, Winter</a:t>
            </a:r>
            <a:r>
              <a:rPr lang="en-US" altLang="ja-JP" sz="2000" dirty="0" smtClean="0"/>
              <a:t>};           </a:t>
            </a:r>
            <a:endParaRPr lang="en-US" altLang="ja-JP" sz="2000" dirty="0"/>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extLst>
      <p:ext uri="{BB962C8B-B14F-4D97-AF65-F5344CB8AC3E}">
        <p14:creationId xmlns:p14="http://schemas.microsoft.com/office/powerpoint/2010/main" val="184416213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a:t>
            </a:r>
            <a:r>
              <a:rPr lang="ja-JP" altLang="en-US" sz="4000" dirty="0" smtClean="0"/>
              <a:t>課題</a:t>
            </a:r>
            <a:r>
              <a:rPr lang="ja-JP" altLang="en-US" sz="4000" dirty="0" smtClean="0"/>
              <a:t>３</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smtClean="0"/>
              <a:t>% </a:t>
            </a:r>
            <a:r>
              <a:rPr lang="en-US" altLang="ja-JP" sz="2000" dirty="0"/>
              <a:t>./</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r>
              <a:rPr lang="ja-JP" altLang="en-US" sz="2000" dirty="0" smtClean="0"/>
              <a:t>。</a:t>
            </a:r>
            <a:endParaRPr lang="ja-JP" altLang="en-US" sz="2000" dirty="0"/>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smtClean="0"/>
              <a:t>円の半径か長方形の縦と横の長さをキーボードから読み取り、それらの情報を表示するプログラムを作成せよ。ただし、円か長方形かは以下の型</a:t>
            </a:r>
            <a:r>
              <a:rPr lang="en-US" altLang="ja-JP" sz="2000" dirty="0" err="1" smtClean="0"/>
              <a:t>cr</a:t>
            </a:r>
            <a:r>
              <a:rPr kumimoji="1" lang="ja-JP" altLang="en-US" sz="2000" dirty="0" smtClean="0"/>
              <a:t>、半径等の情報は以下の型</a:t>
            </a:r>
            <a:r>
              <a:rPr kumimoji="1" lang="en-US" altLang="ja-JP" sz="2000" dirty="0" smtClean="0"/>
              <a:t>info</a:t>
            </a:r>
            <a:r>
              <a:rPr kumimoji="1" lang="ja-JP" altLang="en-US" sz="2000" dirty="0" smtClean="0"/>
              <a:t>を用いて表すようにせよ。</a:t>
            </a:r>
            <a:endParaRPr kumimoji="1" lang="ja-JP" altLang="en-US" sz="2000" dirty="0"/>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1440099505"/>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smtClean="0"/>
              <a:t>参考</a:t>
            </a:r>
            <a:r>
              <a:rPr kumimoji="1" lang="ja-JP" altLang="en-US" sz="3200" dirty="0" smtClean="0"/>
              <a:t>課題</a:t>
            </a:r>
            <a:r>
              <a:rPr lang="ja-JP" altLang="en-US" sz="3200" dirty="0" smtClean="0"/>
              <a:t>３</a:t>
            </a:r>
            <a:r>
              <a:rPr kumimoji="1" lang="ja-JP" altLang="en-US" sz="3200" dirty="0" smtClean="0"/>
              <a:t>の</a:t>
            </a:r>
            <a:r>
              <a:rPr kumimoji="1" lang="ja-JP" altLang="en-US" sz="3200" dirty="0" smtClean="0"/>
              <a:t>解答例</a:t>
            </a:r>
            <a:endParaRPr kumimoji="1" lang="ja-JP" altLang="en-US" sz="3200" dirty="0"/>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smtClean="0"/>
              <a:t>/* </a:t>
            </a:r>
            <a:r>
              <a:rPr lang="ja-JP" altLang="en-US" dirty="0" smtClean="0"/>
              <a:t>続き</a:t>
            </a:r>
            <a:r>
              <a:rPr lang="en-US" altLang="ja-JP" dirty="0" smtClean="0"/>
              <a:t> */</a:t>
            </a:r>
          </a:p>
          <a:p>
            <a:r>
              <a:rPr lang="en-US" altLang="ja-JP" dirty="0" err="1" smtClean="0"/>
              <a:t>int</a:t>
            </a:r>
            <a:r>
              <a:rPr lang="en-US" altLang="ja-JP" dirty="0" smtClean="0"/>
              <a:t> </a:t>
            </a:r>
            <a:r>
              <a:rPr lang="en-US" altLang="ja-JP" dirty="0"/>
              <a:t>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19638955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smtClean="0"/>
              <a:t>calloc</a:t>
            </a:r>
            <a:r>
              <a:rPr lang="ja-JP" altLang="en-US" sz="3400" dirty="0" smtClean="0"/>
              <a:t>関数</a:t>
            </a:r>
            <a:endParaRPr lang="en-US" altLang="ja-JP" sz="3400" dirty="0" smtClean="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smtClean="0"/>
              <a:t>ヒープ領域から実行時に記憶域を確保する。</a:t>
            </a:r>
            <a:endParaRPr lang="en-US" altLang="ja-JP" sz="2400" dirty="0" smtClean="0"/>
          </a:p>
          <a:p>
            <a:pPr lvl="0"/>
            <a:r>
              <a:rPr lang="ja-JP" altLang="en-US" sz="2400" dirty="0" smtClean="0">
                <a:latin typeface="+mn-ea"/>
              </a:rPr>
              <a:t>引数として、データ型のサイズ</a:t>
            </a:r>
            <a:r>
              <a:rPr lang="en-US" altLang="ja-JP" sz="2400" dirty="0" smtClean="0">
                <a:latin typeface="+mn-ea"/>
              </a:rPr>
              <a:t>size</a:t>
            </a:r>
            <a:r>
              <a:rPr lang="ja-JP" altLang="en-US" sz="2400" dirty="0" smtClean="0">
                <a:latin typeface="+mn-ea"/>
              </a:rPr>
              <a:t>（第</a:t>
            </a:r>
            <a:r>
              <a:rPr lang="en-US" altLang="ja-JP" sz="2400" dirty="0" smtClean="0">
                <a:latin typeface="+mn-ea"/>
              </a:rPr>
              <a:t>2</a:t>
            </a:r>
            <a:r>
              <a:rPr lang="ja-JP" altLang="en-US" sz="2400" dirty="0" smtClean="0">
                <a:latin typeface="+mn-ea"/>
              </a:rPr>
              <a:t>引数）と、その個数</a:t>
            </a:r>
            <a:r>
              <a:rPr lang="en-US" altLang="ja-JP" sz="2400" dirty="0" smtClean="0">
                <a:latin typeface="+mn-ea"/>
              </a:rPr>
              <a:t>n</a:t>
            </a:r>
            <a:r>
              <a:rPr lang="ja-JP" altLang="en-US" sz="2400" dirty="0" smtClean="0">
                <a:latin typeface="+mn-ea"/>
              </a:rPr>
              <a:t>（第</a:t>
            </a:r>
            <a:r>
              <a:rPr lang="en-US" altLang="ja-JP" sz="2400" dirty="0">
                <a:latin typeface="+mn-ea"/>
              </a:rPr>
              <a:t>1</a:t>
            </a:r>
            <a:r>
              <a:rPr lang="ja-JP" altLang="en-US" sz="2400" dirty="0" smtClean="0">
                <a:latin typeface="+mn-ea"/>
              </a:rPr>
              <a:t>引数）を受け取り、</a:t>
            </a:r>
            <a:r>
              <a:rPr lang="en-US" altLang="ja-JP" sz="2400" dirty="0" smtClean="0">
                <a:latin typeface="+mn-ea"/>
              </a:rPr>
              <a:t>1</a:t>
            </a:r>
            <a:r>
              <a:rPr lang="ja-JP" altLang="en-US" sz="2400" dirty="0" smtClean="0">
                <a:latin typeface="+mn-ea"/>
              </a:rPr>
              <a:t>つの要素の大きさが</a:t>
            </a:r>
            <a:r>
              <a:rPr lang="en-US" altLang="ja-JP" sz="2400" dirty="0" smtClean="0">
                <a:latin typeface="+mn-ea"/>
              </a:rPr>
              <a:t>size</a:t>
            </a:r>
            <a:r>
              <a:rPr lang="ja-JP" altLang="en-US" sz="2400" dirty="0" smtClean="0">
                <a:latin typeface="+mn-ea"/>
              </a:rPr>
              <a:t>で長さ</a:t>
            </a:r>
            <a:r>
              <a:rPr lang="en-US" altLang="ja-JP" sz="2400" dirty="0" smtClean="0">
                <a:latin typeface="+mn-ea"/>
              </a:rPr>
              <a:t>n</a:t>
            </a:r>
            <a:r>
              <a:rPr lang="ja-JP" altLang="en-US" sz="2400" dirty="0" smtClean="0">
                <a:latin typeface="+mn-ea"/>
              </a:rPr>
              <a:t>の配列の領域を確保する。確保した領域のすべてのビットが</a:t>
            </a:r>
            <a:r>
              <a:rPr lang="en-US" altLang="ja-JP" sz="2400" dirty="0" smtClean="0">
                <a:latin typeface="+mn-ea"/>
              </a:rPr>
              <a:t>0</a:t>
            </a:r>
            <a:r>
              <a:rPr lang="ja-JP" altLang="en-US" sz="2400" dirty="0" smtClean="0">
                <a:latin typeface="+mn-ea"/>
              </a:rPr>
              <a:t>で初期化される。</a:t>
            </a:r>
            <a:r>
              <a:rPr kumimoji="0" lang="en-US" altLang="en-US" sz="2400" dirty="0" smtClean="0">
                <a:latin typeface="+mn-ea"/>
              </a:rPr>
              <a:t>配列の</a:t>
            </a:r>
            <a:r>
              <a:rPr kumimoji="0" lang="ja-JP" altLang="en-US" sz="2400" dirty="0" smtClean="0">
                <a:latin typeface="+mn-ea"/>
              </a:rPr>
              <a:t>確保に成功した場合は、その配列の先頭要素へのポインタを返し、失敗した場合は、ヌルポインタを返す。返り値の型は</a:t>
            </a:r>
            <a:r>
              <a:rPr kumimoji="0" lang="en-US" altLang="ja-JP" sz="2400" dirty="0" smtClean="0">
                <a:latin typeface="+mn-ea"/>
              </a:rPr>
              <a:t>void * </a:t>
            </a:r>
            <a:r>
              <a:rPr kumimoji="0" lang="ja-JP" altLang="en-US" sz="2400" dirty="0" smtClean="0">
                <a:latin typeface="+mn-ea"/>
              </a:rPr>
              <a:t>型である。返り値を</a:t>
            </a:r>
            <a:r>
              <a:rPr lang="ja-JP" altLang="en-US" sz="2400" dirty="0" smtClean="0">
                <a:latin typeface="+mn-ea"/>
              </a:rPr>
              <a:t>ポインタ型</a:t>
            </a:r>
            <a:r>
              <a:rPr lang="ja-JP" altLang="en-US" sz="2400" dirty="0">
                <a:latin typeface="+mn-ea"/>
              </a:rPr>
              <a:t>の変数に代入する</a:t>
            </a:r>
            <a:r>
              <a:rPr lang="ja-JP" altLang="en-US" sz="2400" dirty="0" smtClean="0">
                <a:latin typeface="+mn-ea"/>
              </a:rPr>
              <a:t>とき</a:t>
            </a:r>
            <a:r>
              <a:rPr kumimoji="0" lang="ja-JP" altLang="en-US" sz="2400" dirty="0" smtClean="0">
                <a:latin typeface="+mn-ea"/>
              </a:rPr>
              <a:t>、</a:t>
            </a:r>
            <a:r>
              <a:rPr lang="ja-JP" altLang="en-US" sz="2400" dirty="0" smtClean="0">
                <a:latin typeface="+mn-ea"/>
              </a:rPr>
              <a:t>キャストする必要はない（キャストしてもよいが）。</a:t>
            </a:r>
            <a:endParaRPr lang="en-US" altLang="ja-JP" sz="2400" dirty="0" smtClean="0">
              <a:latin typeface="+mn-ea"/>
            </a:endParaRPr>
          </a:p>
          <a:p>
            <a:r>
              <a:rPr lang="ja-JP" altLang="en-US" sz="2400" dirty="0" smtClean="0"/>
              <a:t>データ型のサイズは、</a:t>
            </a:r>
            <a:r>
              <a:rPr lang="en-US" altLang="ja-JP" sz="2400" dirty="0" err="1" smtClean="0"/>
              <a:t>sizeof</a:t>
            </a:r>
            <a:r>
              <a:rPr lang="en-US" altLang="ja-JP" sz="2400" dirty="0" smtClean="0"/>
              <a:t> (</a:t>
            </a:r>
            <a:r>
              <a:rPr lang="ja-JP" altLang="en-US" sz="2400" dirty="0" smtClean="0"/>
              <a:t>型式</a:t>
            </a:r>
            <a:r>
              <a:rPr lang="en-US" altLang="ja-JP" sz="2400" dirty="0" smtClean="0"/>
              <a:t>) </a:t>
            </a:r>
            <a:r>
              <a:rPr lang="ja-JP" altLang="en-US" sz="2400" dirty="0" smtClean="0"/>
              <a:t>で取得できる。</a:t>
            </a:r>
            <a:endParaRPr lang="en-US" altLang="ja-JP" sz="2400" dirty="0" smtClean="0"/>
          </a:p>
          <a:p>
            <a:r>
              <a:rPr lang="en-US" altLang="ja-JP" sz="2400" dirty="0" err="1" smtClean="0"/>
              <a:t>calloc</a:t>
            </a:r>
            <a:r>
              <a:rPr lang="ja-JP" altLang="en-US" sz="2400" dirty="0" smtClean="0"/>
              <a:t>関数を使うためには</a:t>
            </a:r>
            <a:r>
              <a:rPr lang="en-US" altLang="ja-JP" sz="2400" dirty="0" err="1" smtClean="0"/>
              <a:t>stdlib.h</a:t>
            </a:r>
            <a:r>
              <a:rPr lang="ja-JP" altLang="en-US" sz="2400" dirty="0" smtClean="0"/>
              <a:t>をインクルードする必要がある。</a:t>
            </a:r>
            <a:endParaRPr lang="en-US" altLang="ja-JP" sz="2400" dirty="0" smtClean="0"/>
          </a:p>
          <a:p>
            <a:pPr eaLnBrk="1" hangingPunct="1">
              <a:buNone/>
            </a:pP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ヌル</a:t>
            </a:r>
            <a:r>
              <a:rPr lang="ja-JP" altLang="en-US" dirty="0" smtClean="0"/>
              <a:t>ポインタ（空ポインタ）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smtClean="0"/>
              <a:t>ヌルポインタ</a:t>
            </a:r>
            <a:r>
              <a:rPr lang="en-US" altLang="ja-JP" sz="2400" dirty="0" smtClean="0"/>
              <a:t>(null pointer)</a:t>
            </a:r>
            <a:r>
              <a:rPr lang="ja-JP" altLang="en-US" sz="2400" dirty="0" smtClean="0"/>
              <a:t>は、どこも指さないポインタであり、何かを指しているポインタとは異なることが保証されている。</a:t>
            </a:r>
            <a:endParaRPr lang="en-US" altLang="ja-JP" sz="2400" dirty="0" smtClean="0"/>
          </a:p>
          <a:p>
            <a:r>
              <a:rPr lang="ja-JP" altLang="en-US" sz="2400" dirty="0" smtClean="0"/>
              <a:t>整数値</a:t>
            </a:r>
            <a:r>
              <a:rPr lang="en-US" altLang="ja-JP" sz="2400" dirty="0" smtClean="0"/>
              <a:t>0</a:t>
            </a:r>
            <a:r>
              <a:rPr lang="ja-JP" altLang="en-US" sz="2400" dirty="0" smtClean="0"/>
              <a:t>は、任意のポインタ型へキャストすることができ、その結果をヌルポインタという。</a:t>
            </a:r>
            <a:endParaRPr lang="en-US" altLang="ja-JP" sz="2400" dirty="0" smtClean="0"/>
          </a:p>
          <a:p>
            <a:endParaRPr lang="en-US" altLang="ja-JP" sz="2400" dirty="0" smtClean="0"/>
          </a:p>
          <a:p>
            <a:r>
              <a:rPr lang="ja-JP" altLang="en-US" sz="2400" dirty="0" smtClean="0"/>
              <a:t>ヌルポインタを表すため、ヌルポインタ定数（</a:t>
            </a:r>
            <a:r>
              <a:rPr lang="en-US" altLang="ja-JP" sz="2400" dirty="0" smtClean="0"/>
              <a:t>0</a:t>
            </a:r>
            <a:r>
              <a:rPr lang="ja-JP" altLang="en-US" sz="2400" dirty="0" smtClean="0"/>
              <a:t>か、あるいは</a:t>
            </a:r>
            <a:r>
              <a:rPr lang="en-US" altLang="ja-JP" sz="2400" dirty="0" smtClean="0"/>
              <a:t>(void *) 0</a:t>
            </a:r>
            <a:r>
              <a:rPr lang="ja-JP" altLang="en-US" sz="2400" dirty="0" smtClean="0"/>
              <a:t>）がマクロ</a:t>
            </a:r>
            <a:r>
              <a:rPr lang="en-US" altLang="ja-JP" sz="2400" dirty="0" smtClean="0"/>
              <a:t>NULL</a:t>
            </a:r>
            <a:r>
              <a:rPr lang="ja-JP" altLang="en-US" sz="2400" dirty="0" smtClean="0"/>
              <a:t>として</a:t>
            </a:r>
            <a:r>
              <a:rPr lang="en-US" altLang="ja-JP" sz="2400" dirty="0" err="1" smtClean="0"/>
              <a:t>stddef.h</a:t>
            </a:r>
            <a:r>
              <a:rPr lang="ja-JP" altLang="en-US" sz="2400" dirty="0" smtClean="0"/>
              <a:t>に定義されている。（</a:t>
            </a:r>
            <a:r>
              <a:rPr lang="en-US" altLang="ja-JP" sz="2400" dirty="0" err="1" smtClean="0"/>
              <a:t>stdio.h</a:t>
            </a:r>
            <a:r>
              <a:rPr lang="en-US" altLang="ja-JP" sz="2400" dirty="0" smtClean="0"/>
              <a:t>, </a:t>
            </a:r>
            <a:r>
              <a:rPr lang="en-US" altLang="ja-JP" sz="2400" dirty="0" err="1" smtClean="0"/>
              <a:t>stdlib.h</a:t>
            </a:r>
            <a:r>
              <a:rPr lang="en-US" altLang="ja-JP" sz="2400" dirty="0" smtClean="0"/>
              <a:t>, </a:t>
            </a:r>
            <a:r>
              <a:rPr lang="en-US" altLang="ja-JP" sz="2400" dirty="0" err="1" smtClean="0"/>
              <a:t>string.h</a:t>
            </a:r>
            <a:r>
              <a:rPr lang="en-US" altLang="ja-JP" sz="2400" dirty="0" smtClean="0"/>
              <a:t>, </a:t>
            </a:r>
            <a:r>
              <a:rPr lang="en-US" altLang="ja-JP" sz="2400" dirty="0" err="1" smtClean="0"/>
              <a:t>time.h</a:t>
            </a:r>
            <a:r>
              <a:rPr lang="ja-JP" altLang="en-US" sz="2400" dirty="0" smtClean="0"/>
              <a:t>のいずれを</a:t>
            </a:r>
            <a:r>
              <a:rPr lang="en-US" altLang="ja-JP" sz="2400" dirty="0" smtClean="0"/>
              <a:t>include</a:t>
            </a:r>
            <a:r>
              <a:rPr lang="ja-JP" altLang="en-US" sz="2400" dirty="0" smtClean="0"/>
              <a:t>しても</a:t>
            </a:r>
            <a:r>
              <a:rPr lang="en-US" altLang="ja-JP" sz="2400" dirty="0" smtClean="0"/>
              <a:t>NULL</a:t>
            </a:r>
            <a:r>
              <a:rPr lang="ja-JP" altLang="en-US" sz="2400" dirty="0" smtClean="0"/>
              <a:t>が使える。）</a:t>
            </a:r>
            <a:endParaRPr lang="en-US" altLang="ja-JP" sz="2400" dirty="0" smtClean="0"/>
          </a:p>
          <a:p>
            <a:endParaRPr kumimoji="1" lang="en-US" altLang="ja-JP" sz="2400" dirty="0" smtClean="0"/>
          </a:p>
          <a:p>
            <a:r>
              <a:rPr lang="ja-JP" altLang="en-US" sz="2400" dirty="0" smtClean="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smtClean="0"/>
              <a:t>例（打ち込んで確認）</a:t>
            </a:r>
            <a:endParaRPr lang="en-US" altLang="ja-JP" dirty="0" smtClean="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smtClean="0"/>
              <a:t>#include &lt;</a:t>
            </a:r>
            <a:r>
              <a:rPr lang="en-US" altLang="ja-JP" sz="2400" dirty="0" err="1" smtClean="0"/>
              <a:t>stdio.h</a:t>
            </a:r>
            <a:r>
              <a:rPr lang="en-US" altLang="ja-JP" sz="2400" dirty="0" smtClean="0"/>
              <a:t>&gt;</a:t>
            </a:r>
          </a:p>
          <a:p>
            <a:pPr>
              <a:defRPr/>
            </a:pPr>
            <a:r>
              <a:rPr lang="en-US" altLang="ja-JP" sz="2400" dirty="0" smtClean="0">
                <a:solidFill>
                  <a:srgbClr val="FF3300"/>
                </a:solidFill>
              </a:rPr>
              <a:t>#include &lt;</a:t>
            </a:r>
            <a:r>
              <a:rPr lang="en-US" altLang="ja-JP" sz="2400" dirty="0" err="1" smtClean="0">
                <a:solidFill>
                  <a:srgbClr val="FF3300"/>
                </a:solidFill>
              </a:rPr>
              <a:t>stdlib.h</a:t>
            </a:r>
            <a:r>
              <a:rPr lang="en-US" altLang="ja-JP" sz="2400" dirty="0" smtClean="0">
                <a:solidFill>
                  <a:srgbClr val="FF3300"/>
                </a:solidFill>
              </a:rPr>
              <a:t>&gt;</a:t>
            </a:r>
          </a:p>
          <a:p>
            <a:pPr>
              <a:defRPr/>
            </a:pPr>
            <a:r>
              <a:rPr lang="en-US" altLang="ja-JP" sz="2400" dirty="0" err="1" smtClean="0"/>
              <a:t>int</a:t>
            </a:r>
            <a:r>
              <a:rPr lang="en-US" altLang="ja-JP" sz="2400" dirty="0" smtClean="0"/>
              <a:t> main(void)</a:t>
            </a:r>
          </a:p>
          <a:p>
            <a:pPr>
              <a:defRPr/>
            </a:pPr>
            <a:r>
              <a:rPr lang="en-US" altLang="ja-JP" sz="2400" dirty="0" smtClean="0"/>
              <a:t>{</a:t>
            </a:r>
          </a:p>
          <a:p>
            <a:pPr>
              <a:defRPr/>
            </a:pPr>
            <a:r>
              <a:rPr lang="en-US" altLang="ja-JP" sz="2400" dirty="0" smtClean="0"/>
              <a:t>    </a:t>
            </a:r>
            <a:r>
              <a:rPr lang="en-US" altLang="ja-JP" sz="2400" dirty="0" err="1" smtClean="0"/>
              <a:t>int</a:t>
            </a:r>
            <a:r>
              <a:rPr lang="en-US" altLang="ja-JP" sz="2400" dirty="0" smtClean="0"/>
              <a:t> *p;</a:t>
            </a:r>
          </a:p>
          <a:p>
            <a:pPr>
              <a:defRPr/>
            </a:pPr>
            <a:r>
              <a:rPr lang="en-US" altLang="ja-JP" sz="2400" dirty="0" smtClean="0"/>
              <a:t>    p = </a:t>
            </a:r>
            <a:r>
              <a:rPr lang="en-US" altLang="ja-JP" sz="2400" dirty="0" err="1" smtClean="0">
                <a:solidFill>
                  <a:srgbClr val="FF0000"/>
                </a:solidFill>
              </a:rPr>
              <a:t>calloc</a:t>
            </a:r>
            <a:r>
              <a:rPr lang="en-US" altLang="ja-JP" sz="2400" dirty="0" smtClean="0">
                <a:solidFill>
                  <a:srgbClr val="FF0000"/>
                </a:solidFill>
              </a:rPr>
              <a:t> (1, </a:t>
            </a:r>
            <a:r>
              <a:rPr lang="en-US" altLang="ja-JP" sz="2400" dirty="0" err="1" smtClean="0">
                <a:solidFill>
                  <a:srgbClr val="FF0000"/>
                </a:solidFill>
              </a:rPr>
              <a:t>sizeof</a:t>
            </a:r>
            <a:r>
              <a:rPr lang="en-US" altLang="ja-JP" sz="2400" dirty="0" smtClean="0">
                <a:solidFill>
                  <a:srgbClr val="FF0000"/>
                </a:solidFill>
              </a:rPr>
              <a:t> (</a:t>
            </a:r>
            <a:r>
              <a:rPr lang="en-US" altLang="ja-JP" sz="2400" dirty="0" err="1" smtClean="0">
                <a:solidFill>
                  <a:srgbClr val="FF0000"/>
                </a:solidFill>
              </a:rPr>
              <a:t>int</a:t>
            </a:r>
            <a:r>
              <a:rPr lang="en-US" altLang="ja-JP" sz="2400" dirty="0" smtClean="0">
                <a:solidFill>
                  <a:srgbClr val="FF0000"/>
                </a:solidFill>
              </a:rPr>
              <a:t>))</a:t>
            </a:r>
            <a:r>
              <a:rPr lang="en-US" altLang="ja-JP" sz="2400" dirty="0" smtClean="0"/>
              <a:t>;  </a:t>
            </a:r>
          </a:p>
          <a:p>
            <a:pPr>
              <a:defRPr/>
            </a:pPr>
            <a:r>
              <a:rPr lang="en-US" altLang="ja-JP" sz="2400" dirty="0" smtClean="0"/>
              <a:t>    if( p == </a:t>
            </a:r>
            <a:r>
              <a:rPr lang="en-US" altLang="ja-JP" sz="2400" dirty="0" smtClean="0">
                <a:solidFill>
                  <a:srgbClr val="FF0000"/>
                </a:solidFill>
              </a:rPr>
              <a:t>NULL</a:t>
            </a:r>
            <a:r>
              <a:rPr lang="en-US" altLang="ja-JP" sz="2400" dirty="0" smtClean="0"/>
              <a:t> )</a:t>
            </a:r>
          </a:p>
          <a:p>
            <a:pPr>
              <a:defRPr/>
            </a:pPr>
            <a:r>
              <a:rPr lang="en-US" altLang="ja-JP" sz="2400" dirty="0" smtClean="0"/>
              <a:t>        </a:t>
            </a:r>
            <a:r>
              <a:rPr lang="en-US" altLang="ja-JP" sz="2400" dirty="0" err="1" smtClean="0"/>
              <a:t>printf</a:t>
            </a:r>
            <a:r>
              <a:rPr lang="ja-JP" altLang="en-US" sz="2400" dirty="0" smtClean="0"/>
              <a:t>　</a:t>
            </a:r>
            <a:r>
              <a:rPr lang="en-US" altLang="ja-JP" sz="2400" dirty="0" smtClean="0"/>
              <a:t>("</a:t>
            </a:r>
            <a:r>
              <a:rPr lang="ja-JP" altLang="en-US" sz="2400" dirty="0" smtClean="0"/>
              <a:t>記憶域の確保に失敗しました。</a:t>
            </a:r>
            <a:r>
              <a:rPr lang="en-US" altLang="ja-JP" sz="2400" dirty="0" smtClean="0"/>
              <a:t>\n");</a:t>
            </a:r>
          </a:p>
          <a:p>
            <a:pPr>
              <a:defRPr/>
            </a:pPr>
            <a:r>
              <a:rPr lang="en-US" altLang="ja-JP" sz="2400" dirty="0" smtClean="0"/>
              <a:t>    else {</a:t>
            </a:r>
          </a:p>
          <a:p>
            <a:pPr>
              <a:defRPr/>
            </a:pPr>
            <a:r>
              <a:rPr lang="en-US" altLang="ja-JP" sz="2400" dirty="0" smtClean="0"/>
              <a:t>        *p = 15;</a:t>
            </a:r>
          </a:p>
          <a:p>
            <a:pPr>
              <a:defRPr/>
            </a:pPr>
            <a:r>
              <a:rPr lang="en-US" altLang="ja-JP" sz="2400" dirty="0" smtClean="0"/>
              <a:t>        </a:t>
            </a:r>
            <a:r>
              <a:rPr lang="en-US" altLang="ja-JP" sz="2400" dirty="0" err="1" smtClean="0"/>
              <a:t>printf</a:t>
            </a:r>
            <a:r>
              <a:rPr lang="ja-JP" altLang="en-US" sz="2400" dirty="0" smtClean="0"/>
              <a:t>　</a:t>
            </a:r>
            <a:r>
              <a:rPr lang="en-US" altLang="ja-JP" sz="2400" dirty="0" smtClean="0"/>
              <a:t>("*p = %d\n", *p );</a:t>
            </a:r>
          </a:p>
          <a:p>
            <a:pPr>
              <a:defRPr/>
            </a:pPr>
            <a:r>
              <a:rPr lang="en-US" altLang="ja-JP" sz="2400" dirty="0" smtClean="0"/>
              <a:t>    }</a:t>
            </a:r>
          </a:p>
          <a:p>
            <a:pPr>
              <a:defRPr/>
            </a:pPr>
            <a:r>
              <a:rPr lang="en-US" altLang="ja-JP" sz="2400" dirty="0" smtClean="0"/>
              <a:t>    return 0;		</a:t>
            </a:r>
          </a:p>
          <a:p>
            <a:pPr>
              <a:defRPr/>
            </a:pPr>
            <a:r>
              <a:rPr lang="en-US" altLang="ja-JP" sz="2400" dirty="0" smtClean="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a:t>
            </a:r>
            <a:r>
              <a:rPr lang="en-US" altLang="ja-JP" dirty="0" err="1" smtClean="0">
                <a:latin typeface="News Gothic" pitchFamily="34" charset="0"/>
              </a:rPr>
              <a:t>nt</a:t>
            </a:r>
            <a:r>
              <a:rPr lang="ja-JP" altLang="en-US" dirty="0" smtClean="0">
                <a:latin typeface="News Gothic" pitchFamily="34" charset="0"/>
              </a:rPr>
              <a:t>型</a:t>
            </a:r>
            <a:r>
              <a:rPr lang="en-US" altLang="ja-JP" dirty="0" smtClean="0">
                <a:latin typeface="News Gothic" pitchFamily="34" charset="0"/>
              </a:rPr>
              <a:t>1</a:t>
            </a:r>
            <a:r>
              <a:rPr lang="ja-JP" altLang="en-US" dirty="0" smtClean="0">
                <a:latin typeface="News Gothic" pitchFamily="34" charset="0"/>
              </a:rPr>
              <a:t>個分の記憶域（長さ</a:t>
            </a:r>
            <a:r>
              <a:rPr lang="en-US" altLang="ja-JP" dirty="0" smtClean="0">
                <a:latin typeface="News Gothic" pitchFamily="34" charset="0"/>
              </a:rPr>
              <a:t>1</a:t>
            </a:r>
            <a:r>
              <a:rPr lang="ja-JP" altLang="en-US" dirty="0" smtClean="0">
                <a:latin typeface="News Gothic" pitchFamily="34" charset="0"/>
              </a:rPr>
              <a:t>の</a:t>
            </a:r>
            <a:r>
              <a:rPr lang="en-US" altLang="ja-JP" dirty="0" err="1" smtClean="0">
                <a:latin typeface="News Gothic" pitchFamily="34" charset="0"/>
              </a:rPr>
              <a:t>int</a:t>
            </a:r>
            <a:r>
              <a:rPr lang="ja-JP" altLang="en-US" dirty="0" smtClean="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smtClean="0"/>
              <a:t>NULL</a:t>
            </a:r>
            <a:r>
              <a:rPr lang="ja-JP" altLang="en-US" dirty="0" smtClean="0"/>
              <a:t>はキャスト無しで</a:t>
            </a:r>
            <a:r>
              <a:rPr lang="en-US" altLang="ja-JP" dirty="0" smtClean="0"/>
              <a:t>p</a:t>
            </a:r>
            <a:r>
              <a:rPr lang="ja-JP" altLang="en-US" dirty="0" smtClean="0"/>
              <a:t>と比較してよい</a:t>
            </a:r>
            <a:endParaRPr lang="ja-JP" altLang="en-US" dirty="0"/>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smtClean="0"/>
              <a:t>calloc</a:t>
            </a:r>
            <a:r>
              <a:rPr lang="ja-JP" altLang="en-US" dirty="0" smtClean="0"/>
              <a:t>の返り値はキャスト無しで</a:t>
            </a:r>
            <a:r>
              <a:rPr lang="en-US" altLang="ja-JP" dirty="0" smtClean="0"/>
              <a:t>p</a:t>
            </a:r>
            <a:r>
              <a:rPr lang="ja-JP" altLang="en-US" dirty="0" smtClean="0"/>
              <a:t>に代入してよい</a:t>
            </a:r>
            <a:endParaRPr lang="ja-JP" altLang="en-US" dirty="0"/>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smtClean="0"/>
              <a:t>p</a:t>
            </a:r>
            <a:endParaRPr lang="en-US" altLang="ja-JP" b="0" dirty="0"/>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smtClean="0"/>
              <a:t>解説</a:t>
            </a:r>
            <a:endParaRPr lang="en-US" altLang="ja-JP" dirty="0" smtClean="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smtClean="0"/>
              <a:t>calloc</a:t>
            </a:r>
            <a:r>
              <a:rPr lang="ja-JP" altLang="en-US" dirty="0" smtClean="0"/>
              <a:t>関数による記憶域の動的な確保</a:t>
            </a:r>
            <a:endParaRPr lang="en-US" altLang="ja-JP" dirty="0" smtClean="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smtClean="0"/>
              <a:t>p</a:t>
            </a:r>
            <a:endParaRPr lang="en-US" altLang="ja-JP" b="0" dirty="0"/>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smtClean="0"/>
              <a:t>int</a:t>
            </a:r>
            <a:r>
              <a:rPr lang="ja-JP" altLang="en-US" sz="2000" b="0" dirty="0" smtClean="0"/>
              <a:t>型</a:t>
            </a:r>
            <a:r>
              <a:rPr lang="ja-JP" altLang="en-US" sz="2000" dirty="0" smtClean="0"/>
              <a:t>への</a:t>
            </a:r>
            <a:r>
              <a:rPr lang="ja-JP" altLang="en-US" sz="2000" b="0" dirty="0" smtClean="0"/>
              <a:t>ポインタ型の変数を</a:t>
            </a:r>
            <a:r>
              <a:rPr lang="ja-JP" altLang="en-US" sz="2000" dirty="0" smtClean="0"/>
              <a:t>宣言</a:t>
            </a:r>
            <a:endParaRPr lang="en-US" altLang="ja-JP" sz="2000" dirty="0" smtClean="0"/>
          </a:p>
          <a:p>
            <a:pPr>
              <a:defRPr/>
            </a:pPr>
            <a:r>
              <a:rPr lang="en-US" altLang="ja-JP" sz="2000" dirty="0" smtClean="0"/>
              <a:t>      </a:t>
            </a:r>
            <a:r>
              <a:rPr lang="en-US" altLang="ja-JP" sz="2000" dirty="0" err="1" smtClean="0"/>
              <a:t>int</a:t>
            </a:r>
            <a:r>
              <a:rPr lang="en-US" altLang="ja-JP" sz="2000" dirty="0" smtClean="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smtClean="0"/>
              <a:t>...</a:t>
            </a:r>
            <a:endParaRPr lang="en-US" altLang="ja-JP" b="0" dirty="0"/>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smtClean="0"/>
              <a:t> </a:t>
            </a:r>
            <a:r>
              <a:rPr lang="en-US" altLang="ja-JP" sz="2400" dirty="0" err="1" smtClean="0"/>
              <a:t>i</a:t>
            </a:r>
            <a:r>
              <a:rPr lang="en-US" altLang="ja-JP" sz="2400" b="0" dirty="0" err="1" smtClean="0"/>
              <a:t>nt</a:t>
            </a:r>
            <a:r>
              <a:rPr lang="en-US" altLang="ja-JP" sz="2400" b="0" dirty="0" smtClean="0"/>
              <a:t> * p; </a:t>
            </a:r>
          </a:p>
          <a:p>
            <a:r>
              <a:rPr lang="en-US" altLang="ja-JP" sz="2400" b="0" dirty="0" smtClean="0"/>
              <a:t> p </a:t>
            </a:r>
            <a:r>
              <a:rPr lang="en-US" altLang="ja-JP" sz="2400" b="0" dirty="0"/>
              <a:t>= </a:t>
            </a:r>
            <a:r>
              <a:rPr lang="en-US" altLang="ja-JP" sz="2400" b="0" dirty="0" err="1" smtClean="0"/>
              <a:t>calloc</a:t>
            </a:r>
            <a:r>
              <a:rPr lang="en-US" altLang="ja-JP" sz="2400" b="0" dirty="0" smtClean="0"/>
              <a:t> (1</a:t>
            </a:r>
            <a:r>
              <a:rPr lang="en-US" altLang="ja-JP" sz="2400" b="0" dirty="0"/>
              <a:t>, </a:t>
            </a:r>
            <a:r>
              <a:rPr lang="en-US" altLang="ja-JP" sz="2400" b="0" dirty="0" err="1" smtClean="0"/>
              <a:t>sizeof</a:t>
            </a:r>
            <a:r>
              <a:rPr lang="en-US" altLang="ja-JP" sz="2400" b="0" dirty="0" smtClean="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smtClean="0"/>
              <a:t>calloc</a:t>
            </a:r>
            <a:r>
              <a:rPr lang="ja-JP" altLang="en-US" sz="2000" dirty="0" smtClean="0"/>
              <a:t>関数呼び出し時に</a:t>
            </a:r>
            <a:r>
              <a:rPr lang="en-US" altLang="ja-JP" sz="2000" dirty="0" err="1" smtClean="0"/>
              <a:t>int</a:t>
            </a:r>
            <a:r>
              <a:rPr lang="ja-JP" altLang="en-US" sz="2000" dirty="0" smtClean="0"/>
              <a:t>型の長さ</a:t>
            </a:r>
            <a:r>
              <a:rPr lang="en-US" altLang="ja-JP" sz="2000" dirty="0" smtClean="0"/>
              <a:t>1</a:t>
            </a:r>
            <a:r>
              <a:rPr lang="ja-JP" altLang="en-US" sz="2000" dirty="0" smtClean="0"/>
              <a:t>の配列の領域が確保され、その先頭要素へのポインタが</a:t>
            </a:r>
            <a:r>
              <a:rPr lang="en-US" altLang="ja-JP" sz="2000" dirty="0" smtClean="0"/>
              <a:t>p</a:t>
            </a:r>
            <a:r>
              <a:rPr lang="ja-JP" altLang="en-US" sz="2000" dirty="0" smtClean="0"/>
              <a:t>に代入される。</a:t>
            </a:r>
            <a:endParaRPr lang="en-US" altLang="ja-JP" sz="2000" dirty="0" smtClean="0"/>
          </a:p>
          <a:p>
            <a:r>
              <a:rPr lang="en-US" altLang="ja-JP" sz="2000" dirty="0" smtClean="0"/>
              <a:t>       p = </a:t>
            </a:r>
            <a:r>
              <a:rPr lang="en-US" altLang="ja-JP" sz="2000" dirty="0" err="1" smtClean="0"/>
              <a:t>calloc</a:t>
            </a:r>
            <a:r>
              <a:rPr lang="en-US" altLang="ja-JP" sz="2000" dirty="0" smtClean="0"/>
              <a:t> (1, </a:t>
            </a:r>
            <a:r>
              <a:rPr lang="en-US" altLang="ja-JP" sz="2000" dirty="0" err="1" smtClean="0"/>
              <a:t>sizeof</a:t>
            </a:r>
            <a:r>
              <a:rPr lang="en-US" altLang="ja-JP" sz="2000" dirty="0" smtClean="0"/>
              <a:t> (</a:t>
            </a:r>
            <a:r>
              <a:rPr lang="en-US" altLang="ja-JP" sz="2000" dirty="0" err="1" smtClean="0"/>
              <a:t>int</a:t>
            </a:r>
            <a:r>
              <a:rPr lang="en-US" altLang="ja-JP" sz="2000" dirty="0" smtClean="0"/>
              <a:t>) ); </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a:t>
            </a:r>
            <a:r>
              <a:rPr kumimoji="1" lang="en-US" altLang="ja-JP" dirty="0" err="1" smtClean="0"/>
              <a:t>izeof</a:t>
            </a:r>
            <a:r>
              <a:rPr kumimoji="1" lang="ja-JP" altLang="en-US" dirty="0" smtClean="0"/>
              <a:t>演算子</a:t>
            </a:r>
            <a:endParaRPr kumimoji="1" lang="ja-JP" altLang="en-US" dirty="0"/>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smtClean="0"/>
              <a:t>s</a:t>
            </a:r>
            <a:r>
              <a:rPr kumimoji="1" lang="en-US" altLang="ja-JP" sz="2400" dirty="0" err="1" smtClean="0"/>
              <a:t>izeof</a:t>
            </a:r>
            <a:r>
              <a:rPr kumimoji="1" lang="ja-JP" altLang="en-US" sz="2400" dirty="0" smtClean="0"/>
              <a:t>演算子は、型式</a:t>
            </a:r>
            <a:r>
              <a:rPr kumimoji="1" lang="en-US" altLang="ja-JP" sz="2400" dirty="0" smtClean="0"/>
              <a:t>(type expression)</a:t>
            </a:r>
            <a:r>
              <a:rPr kumimoji="1" lang="ja-JP" altLang="en-US" sz="2400" dirty="0" smtClean="0"/>
              <a:t>を引数にとる。評価結果は、その型のサイズである。</a:t>
            </a:r>
            <a:endParaRPr kumimoji="1" lang="ja-JP" altLang="en-US" sz="2400" dirty="0"/>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smtClean="0"/>
              <a:t>構文</a:t>
            </a:r>
            <a:endParaRPr kumimoji="1" lang="ja-JP" altLang="en-US" sz="2400" dirty="0"/>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smtClean="0"/>
              <a:t>s</a:t>
            </a:r>
            <a:r>
              <a:rPr kumimoji="1" lang="en-US" altLang="ja-JP" sz="2400" dirty="0" err="1" smtClean="0"/>
              <a:t>izeof</a:t>
            </a:r>
            <a:r>
              <a:rPr kumimoji="1" lang="en-US" altLang="ja-JP" sz="2400" dirty="0" smtClean="0"/>
              <a:t> (</a:t>
            </a:r>
            <a:r>
              <a:rPr kumimoji="1" lang="ja-JP" altLang="en-US" sz="2400" dirty="0" smtClean="0"/>
              <a:t>型式</a:t>
            </a:r>
            <a:r>
              <a:rPr kumimoji="1" lang="en-US" altLang="ja-JP" sz="2400" dirty="0" smtClean="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smtClean="0"/>
              <a:t>意味</a:t>
            </a:r>
            <a:endParaRPr kumimoji="1" lang="en-US" altLang="ja-JP" sz="2400" dirty="0" smtClean="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smtClean="0"/>
              <a:t>s</a:t>
            </a:r>
            <a:r>
              <a:rPr kumimoji="1" lang="en-US" altLang="ja-JP" sz="2400" dirty="0" err="1" smtClean="0"/>
              <a:t>izeof</a:t>
            </a:r>
            <a:r>
              <a:rPr kumimoji="1" lang="en-US" altLang="ja-JP" sz="2400" dirty="0" smtClean="0"/>
              <a:t> (t)</a:t>
            </a:r>
            <a:r>
              <a:rPr lang="ja-JP" altLang="en-US" sz="2400" dirty="0" smtClean="0"/>
              <a:t> の評価結果は</a:t>
            </a:r>
            <a:r>
              <a:rPr lang="en-US" altLang="ja-JP" sz="2400" dirty="0" smtClean="0"/>
              <a:t>t</a:t>
            </a:r>
            <a:r>
              <a:rPr lang="ja-JP" altLang="en-US" sz="2400" dirty="0" smtClean="0"/>
              <a:t>のサイズである</a:t>
            </a:r>
            <a:endParaRPr kumimoji="1" lang="ja-JP" altLang="en-US" sz="2400" dirty="0"/>
          </a:p>
        </p:txBody>
      </p:sp>
      <p:sp>
        <p:nvSpPr>
          <p:cNvPr id="9" name="テキスト ボックス 8"/>
          <p:cNvSpPr txBox="1"/>
          <p:nvPr/>
        </p:nvSpPr>
        <p:spPr>
          <a:xfrm>
            <a:off x="1115616" y="4653136"/>
            <a:ext cx="7029994" cy="1938992"/>
          </a:xfrm>
          <a:prstGeom prst="rect">
            <a:avLst/>
          </a:prstGeom>
          <a:noFill/>
        </p:spPr>
        <p:txBody>
          <a:bodyPr wrap="square" rtlCol="0">
            <a:spAutoFit/>
          </a:bodyPr>
          <a:lstStyle/>
          <a:p>
            <a:r>
              <a:rPr lang="ja-JP" altLang="en-US" sz="2400" dirty="0" smtClean="0"/>
              <a:t>型式は、</a:t>
            </a:r>
            <a:r>
              <a:rPr lang="en-US" altLang="ja-JP" sz="2400" dirty="0" err="1" smtClean="0"/>
              <a:t>int</a:t>
            </a:r>
            <a:r>
              <a:rPr lang="en-US" altLang="ja-JP" sz="2400" dirty="0" smtClean="0"/>
              <a:t>, double, char</a:t>
            </a:r>
            <a:r>
              <a:rPr lang="ja-JP" altLang="en-US" sz="2400" dirty="0" smtClean="0"/>
              <a:t>等の基本型、</a:t>
            </a:r>
            <a:r>
              <a:rPr lang="en-US" altLang="ja-JP" sz="2400" dirty="0" err="1" smtClean="0"/>
              <a:t>int</a:t>
            </a:r>
            <a:r>
              <a:rPr lang="en-US" altLang="ja-JP" sz="2400" dirty="0" smtClean="0"/>
              <a:t> [3]</a:t>
            </a:r>
            <a:r>
              <a:rPr lang="ja-JP" altLang="en-US" sz="2400" dirty="0" smtClean="0"/>
              <a:t>等の配列型、</a:t>
            </a:r>
            <a:r>
              <a:rPr lang="en-US" altLang="ja-JP" sz="2400" dirty="0" err="1" smtClean="0"/>
              <a:t>struct</a:t>
            </a:r>
            <a:r>
              <a:rPr lang="en-US" altLang="ja-JP" sz="2400" dirty="0" smtClean="0"/>
              <a:t> {</a:t>
            </a:r>
            <a:r>
              <a:rPr lang="en-US" altLang="ja-JP" sz="2400" dirty="0" err="1" smtClean="0"/>
              <a:t>int</a:t>
            </a:r>
            <a:r>
              <a:rPr lang="en-US" altLang="ja-JP" sz="2400" dirty="0" smtClean="0"/>
              <a:t> </a:t>
            </a:r>
            <a:r>
              <a:rPr lang="en-US" altLang="ja-JP" sz="2400" dirty="0" err="1" smtClean="0"/>
              <a:t>px</a:t>
            </a:r>
            <a:r>
              <a:rPr lang="en-US" altLang="ja-JP" sz="2400" dirty="0" smtClean="0"/>
              <a:t>; </a:t>
            </a:r>
            <a:r>
              <a:rPr lang="en-US" altLang="ja-JP" sz="2400" dirty="0" err="1" smtClean="0"/>
              <a:t>int</a:t>
            </a:r>
            <a:r>
              <a:rPr lang="en-US" altLang="ja-JP" sz="2400" dirty="0" smtClean="0"/>
              <a:t> </a:t>
            </a:r>
            <a:r>
              <a:rPr lang="en-US" altLang="ja-JP" sz="2400" dirty="0" err="1" smtClean="0"/>
              <a:t>py</a:t>
            </a:r>
            <a:r>
              <a:rPr lang="en-US" altLang="ja-JP" sz="2400" dirty="0" smtClean="0"/>
              <a:t>;} </a:t>
            </a:r>
            <a:r>
              <a:rPr lang="ja-JP" altLang="en-US" sz="2400" dirty="0" smtClean="0"/>
              <a:t>等の構造体型、</a:t>
            </a:r>
            <a:r>
              <a:rPr lang="en-US" altLang="ja-JP" sz="2400" dirty="0" err="1" smtClean="0"/>
              <a:t>int</a:t>
            </a:r>
            <a:r>
              <a:rPr lang="en-US" altLang="ja-JP" sz="2400" dirty="0" smtClean="0"/>
              <a:t> *</a:t>
            </a:r>
            <a:r>
              <a:rPr lang="ja-JP" altLang="en-US" sz="2400" dirty="0" smtClean="0"/>
              <a:t>等のポインタ型、</a:t>
            </a:r>
            <a:r>
              <a:rPr lang="en-US" altLang="ja-JP" sz="2400" dirty="0" smtClean="0"/>
              <a:t> </a:t>
            </a:r>
            <a:r>
              <a:rPr lang="en-US" altLang="ja-JP" sz="2400" dirty="0" err="1" smtClean="0"/>
              <a:t>typedef</a:t>
            </a:r>
            <a:r>
              <a:rPr lang="ja-JP" altLang="en-US" sz="2400" dirty="0" smtClean="0"/>
              <a:t>で定義した型名、あるいはこれらの組み合わせなどである。詳しくは教科書あるいは規格書を参照。</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896</TotalTime>
  <Words>5814</Words>
  <Application>Microsoft Macintosh PowerPoint</Application>
  <PresentationFormat>画面に合わせる (4:3)</PresentationFormat>
  <Paragraphs>553</Paragraphs>
  <Slides>49</Slides>
  <Notes>1</Notes>
  <HiddenSlides>0</HiddenSlides>
  <MMClips>0</MMClips>
  <ScaleCrop>false</ScaleCrop>
  <HeadingPairs>
    <vt:vector size="4" baseType="variant">
      <vt:variant>
        <vt:lpstr>テーマ</vt:lpstr>
      </vt:variant>
      <vt:variant>
        <vt:i4>1</vt:i4>
      </vt:variant>
      <vt:variant>
        <vt:lpstr>スライド タイトル</vt:lpstr>
      </vt:variant>
      <vt:variant>
        <vt:i4>49</vt:i4>
      </vt:variant>
    </vt:vector>
  </HeadingPairs>
  <TitlesOfParts>
    <vt:vector size="50" baseType="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発展課題３</vt:lpstr>
      <vt:lpstr>発展課題４</vt:lpstr>
      <vt:lpstr>発展課題５</vt:lpstr>
      <vt:lpstr>構造体配列の動的確保 （2次元の点の座標での例）</vt:lpstr>
      <vt:lpstr>scanfについて</vt:lpstr>
      <vt:lpstr>scanfについて（続き）</vt:lpstr>
      <vt:lpstr>参考課題１</vt:lpstr>
      <vt:lpstr>参考課題１  解答例</vt:lpstr>
      <vt:lpstr>参考課題２</vt:lpstr>
      <vt:lpstr>参考課題２の解答例</vt:lpstr>
      <vt:lpstr>参考課題３</vt:lpstr>
      <vt:lpstr>参考課題３の解答例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Isao Sasano</cp:lastModifiedBy>
  <cp:revision>513</cp:revision>
  <dcterms:created xsi:type="dcterms:W3CDTF">2009-12-04T09:18:28Z</dcterms:created>
  <dcterms:modified xsi:type="dcterms:W3CDTF">2017-09-18T06:57:38Z</dcterms:modified>
</cp:coreProperties>
</file>