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9" r:id="rId3"/>
    <p:sldId id="270" r:id="rId4"/>
    <p:sldId id="266" r:id="rId5"/>
    <p:sldId id="261" r:id="rId6"/>
    <p:sldId id="265" r:id="rId7"/>
    <p:sldId id="264" r:id="rId8"/>
    <p:sldId id="269" r:id="rId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47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402A8A-1359-4ECC-B713-69DA8037369C}" type="datetimeFigureOut">
              <a:rPr kumimoji="1" lang="ja-JP" altLang="en-US" smtClean="0"/>
              <a:pPr/>
              <a:t>16/11/18</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0210E9-32C0-4038-8A44-8E520BD51458}" type="slidenum">
              <a:rPr kumimoji="1" lang="ja-JP" altLang="en-US" smtClean="0"/>
              <a:pPr/>
              <a:t>‹#›</a:t>
            </a:fld>
            <a:endParaRPr kumimoji="1" lang="ja-JP" altLang="en-US"/>
          </a:p>
        </p:txBody>
      </p:sp>
    </p:spTree>
    <p:extLst>
      <p:ext uri="{BB962C8B-B14F-4D97-AF65-F5344CB8AC3E}">
        <p14:creationId xmlns:p14="http://schemas.microsoft.com/office/powerpoint/2010/main" val="23454936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16/11/18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16/11/18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16/11/18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16/11/18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16/11/18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16/11/18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16/11/18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16/11/18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16/11/18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16/11/18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16/11/18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16/11/18</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smtClean="0"/>
              <a:t>プログラミング入門</a:t>
            </a:r>
            <a:r>
              <a:rPr lang="en-US" altLang="ja-JP" dirty="0" smtClean="0"/>
              <a:t>2</a:t>
            </a:r>
            <a:endParaRPr kumimoji="1" lang="ja-JP" altLang="en-US" dirty="0"/>
          </a:p>
        </p:txBody>
      </p:sp>
      <p:sp>
        <p:nvSpPr>
          <p:cNvPr id="4" name="テキスト ボックス 3"/>
          <p:cNvSpPr txBox="1"/>
          <p:nvPr/>
        </p:nvSpPr>
        <p:spPr>
          <a:xfrm>
            <a:off x="2483768" y="3717032"/>
            <a:ext cx="4182555" cy="584776"/>
          </a:xfrm>
          <a:prstGeom prst="rect">
            <a:avLst/>
          </a:prstGeom>
          <a:noFill/>
        </p:spPr>
        <p:txBody>
          <a:bodyPr wrap="none" rtlCol="0">
            <a:spAutoFit/>
          </a:bodyPr>
          <a:lstStyle/>
          <a:p>
            <a:r>
              <a:rPr kumimoji="1" lang="ja-JP" altLang="en-US" sz="3200" dirty="0" smtClean="0"/>
              <a:t>中間試験結果について</a:t>
            </a:r>
            <a:endParaRPr kumimoji="1" lang="ja-JP" altLang="en-US" sz="3200" dirty="0"/>
          </a:p>
        </p:txBody>
      </p:sp>
      <p:sp>
        <p:nvSpPr>
          <p:cNvPr id="5" name="テキスト ボックス 4"/>
          <p:cNvSpPr txBox="1"/>
          <p:nvPr/>
        </p:nvSpPr>
        <p:spPr>
          <a:xfrm>
            <a:off x="2571736" y="5143512"/>
            <a:ext cx="3534942" cy="523220"/>
          </a:xfrm>
          <a:prstGeom prst="rect">
            <a:avLst/>
          </a:prstGeom>
          <a:noFill/>
        </p:spPr>
        <p:txBody>
          <a:bodyPr wrap="none" rtlCol="0">
            <a:spAutoFit/>
          </a:bodyPr>
          <a:lstStyle/>
          <a:p>
            <a:r>
              <a:rPr kumimoji="1" lang="ja-JP" altLang="en-US" sz="2800" dirty="0" smtClean="0"/>
              <a:t>情報工学科　篠埜　功</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得点分布</a:t>
            </a:r>
            <a:r>
              <a:rPr kumimoji="1" lang="en-US" altLang="ja-JP" dirty="0" smtClean="0"/>
              <a:t>(36</a:t>
            </a:r>
            <a:r>
              <a:rPr kumimoji="1" lang="ja-JP" altLang="en-US" dirty="0" smtClean="0"/>
              <a:t>点満点）</a:t>
            </a:r>
            <a:endParaRPr kumimoji="1" lang="ja-JP" altLang="en-US" dirty="0"/>
          </a:p>
        </p:txBody>
      </p:sp>
      <p:sp>
        <p:nvSpPr>
          <p:cNvPr id="3" name="テキスト ボックス 2"/>
          <p:cNvSpPr txBox="1"/>
          <p:nvPr/>
        </p:nvSpPr>
        <p:spPr>
          <a:xfrm>
            <a:off x="1160148" y="1837116"/>
            <a:ext cx="6796228" cy="4401205"/>
          </a:xfrm>
          <a:prstGeom prst="rect">
            <a:avLst/>
          </a:prstGeom>
          <a:noFill/>
        </p:spPr>
        <p:txBody>
          <a:bodyPr wrap="square" rtlCol="0">
            <a:spAutoFit/>
          </a:bodyPr>
          <a:lstStyle/>
          <a:p>
            <a:r>
              <a:rPr kumimoji="1" lang="ja-JP" altLang="en-US" sz="2800" dirty="0" smtClean="0"/>
              <a:t>受験者</a:t>
            </a:r>
            <a:r>
              <a:rPr kumimoji="1" lang="en-US" altLang="ja-JP" sz="2800" dirty="0" smtClean="0"/>
              <a:t> </a:t>
            </a:r>
            <a:r>
              <a:rPr kumimoji="1" lang="en-US" altLang="ja-JP" sz="2800" dirty="0" smtClean="0"/>
              <a:t>102</a:t>
            </a:r>
            <a:r>
              <a:rPr kumimoji="1" lang="ja-JP" altLang="en-US" sz="2800" dirty="0" smtClean="0"/>
              <a:t>名（履修者</a:t>
            </a:r>
            <a:r>
              <a:rPr kumimoji="1" lang="en-US" altLang="ja-JP" sz="2800" dirty="0" smtClean="0"/>
              <a:t>103</a:t>
            </a:r>
            <a:r>
              <a:rPr kumimoji="1" lang="ja-JP" altLang="en-US" sz="2800" dirty="0" smtClean="0"/>
              <a:t>名で</a:t>
            </a:r>
            <a:r>
              <a:rPr kumimoji="1" lang="en-US" altLang="ja-JP" sz="2800" dirty="0" smtClean="0"/>
              <a:t>1</a:t>
            </a:r>
            <a:r>
              <a:rPr kumimoji="1" lang="ja-JP" altLang="en-US" sz="2800" dirty="0" smtClean="0"/>
              <a:t>名欠席）</a:t>
            </a:r>
            <a:endParaRPr kumimoji="1" lang="en-US" altLang="ja-JP" sz="2800" dirty="0" smtClean="0"/>
          </a:p>
          <a:p>
            <a:r>
              <a:rPr lang="ja-JP" altLang="en-US" sz="2800" dirty="0" smtClean="0"/>
              <a:t>得点分布</a:t>
            </a:r>
            <a:endParaRPr lang="en-US" altLang="ja-JP" sz="2800" dirty="0" smtClean="0"/>
          </a:p>
          <a:p>
            <a:r>
              <a:rPr kumimoji="1" lang="en-US" altLang="ja-JP" sz="2800" dirty="0" smtClean="0"/>
              <a:t>0-10: 0</a:t>
            </a:r>
            <a:r>
              <a:rPr kumimoji="1" lang="ja-JP" altLang="en-US" sz="2800" dirty="0" smtClean="0"/>
              <a:t>人</a:t>
            </a:r>
            <a:endParaRPr kumimoji="1" lang="en-US" altLang="ja-JP" sz="2800" dirty="0" smtClean="0"/>
          </a:p>
          <a:p>
            <a:r>
              <a:rPr lang="en-US" altLang="ja-JP" sz="2800" dirty="0" smtClean="0"/>
              <a:t>11-20: 4</a:t>
            </a:r>
            <a:r>
              <a:rPr lang="ja-JP" altLang="en-US" sz="2800" dirty="0" smtClean="0"/>
              <a:t>人</a:t>
            </a:r>
            <a:endParaRPr lang="en-US" altLang="ja-JP" sz="2800" dirty="0" smtClean="0"/>
          </a:p>
          <a:p>
            <a:r>
              <a:rPr kumimoji="1" lang="en-US" altLang="ja-JP" sz="2800" dirty="0" smtClean="0"/>
              <a:t>21-22: 4</a:t>
            </a:r>
            <a:r>
              <a:rPr kumimoji="1" lang="ja-JP" altLang="en-US" sz="2800" dirty="0" smtClean="0"/>
              <a:t>人</a:t>
            </a:r>
            <a:endParaRPr kumimoji="1" lang="en-US" altLang="ja-JP" sz="2800" dirty="0" smtClean="0"/>
          </a:p>
          <a:p>
            <a:r>
              <a:rPr lang="en-US" altLang="ja-JP" sz="2800" dirty="0" smtClean="0"/>
              <a:t>23-30: 30</a:t>
            </a:r>
            <a:r>
              <a:rPr lang="ja-JP" altLang="en-US" sz="2800" dirty="0" smtClean="0"/>
              <a:t>人</a:t>
            </a:r>
            <a:endParaRPr lang="en-US" altLang="ja-JP" sz="2800" dirty="0" smtClean="0"/>
          </a:p>
          <a:p>
            <a:r>
              <a:rPr kumimoji="1" lang="en-US" altLang="ja-JP" sz="2800" dirty="0" smtClean="0"/>
              <a:t>31-36: </a:t>
            </a:r>
            <a:r>
              <a:rPr lang="en-US" altLang="ja-JP" sz="2800" dirty="0" smtClean="0"/>
              <a:t>64</a:t>
            </a:r>
            <a:r>
              <a:rPr lang="ja-JP" altLang="en-US" sz="2800" dirty="0" smtClean="0"/>
              <a:t>人</a:t>
            </a:r>
            <a:endParaRPr lang="en-US" altLang="ja-JP" sz="2800" dirty="0" smtClean="0"/>
          </a:p>
          <a:p>
            <a:endParaRPr kumimoji="1" lang="en-US" altLang="ja-JP" sz="2800" dirty="0"/>
          </a:p>
          <a:p>
            <a:r>
              <a:rPr lang="en-US" altLang="ja-JP" sz="2800" dirty="0" smtClean="0"/>
              <a:t>22</a:t>
            </a:r>
            <a:r>
              <a:rPr lang="ja-JP" altLang="en-US" sz="2800" dirty="0" smtClean="0"/>
              <a:t>点以下の人は要注意です。期末の準備を十分にしてください。</a:t>
            </a:r>
            <a:endParaRPr kumimoji="1" lang="ja-JP" altLang="en-US" sz="2800" dirty="0"/>
          </a:p>
        </p:txBody>
      </p:sp>
    </p:spTree>
    <p:extLst>
      <p:ext uri="{BB962C8B-B14F-4D97-AF65-F5344CB8AC3E}">
        <p14:creationId xmlns:p14="http://schemas.microsoft.com/office/powerpoint/2010/main" val="344846533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皆さんの回答に関する講評</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次ページ以降</a:t>
            </a:r>
            <a:endParaRPr kumimoji="1" lang="ja-JP" altLang="en-US" dirty="0"/>
          </a:p>
        </p:txBody>
      </p:sp>
    </p:spTree>
    <p:extLst>
      <p:ext uri="{BB962C8B-B14F-4D97-AF65-F5344CB8AC3E}">
        <p14:creationId xmlns:p14="http://schemas.microsoft.com/office/powerpoint/2010/main" val="2543251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無限ループ</a:t>
            </a:r>
            <a:endParaRPr kumimoji="1" lang="ja-JP" altLang="en-US" dirty="0"/>
          </a:p>
        </p:txBody>
      </p:sp>
      <p:sp>
        <p:nvSpPr>
          <p:cNvPr id="5" name="正方形/長方形 4"/>
          <p:cNvSpPr/>
          <p:nvPr/>
        </p:nvSpPr>
        <p:spPr>
          <a:xfrm>
            <a:off x="827584" y="1484784"/>
            <a:ext cx="5832648" cy="2246769"/>
          </a:xfrm>
          <a:prstGeom prst="rect">
            <a:avLst/>
          </a:prstGeom>
          <a:ln>
            <a:solidFill>
              <a:schemeClr val="tx1"/>
            </a:solidFill>
          </a:ln>
        </p:spPr>
        <p:txBody>
          <a:bodyPr wrap="square">
            <a:spAutoFit/>
          </a:bodyPr>
          <a:lstStyle/>
          <a:p>
            <a:r>
              <a:rPr lang="en-US" altLang="ja-JP" sz="2000" dirty="0"/>
              <a:t>#include &lt;</a:t>
            </a:r>
            <a:r>
              <a:rPr lang="en-US" altLang="ja-JP" sz="2000" dirty="0" err="1"/>
              <a:t>stdio.h</a:t>
            </a:r>
            <a:r>
              <a:rPr lang="en-US" altLang="ja-JP" sz="2000" dirty="0"/>
              <a:t>&gt;</a:t>
            </a:r>
          </a:p>
          <a:p>
            <a:r>
              <a:rPr lang="en-US" altLang="ja-JP" sz="2000" dirty="0" err="1"/>
              <a:t>int</a:t>
            </a:r>
            <a:r>
              <a:rPr lang="en-US" altLang="ja-JP" sz="2000" dirty="0"/>
              <a:t> main (void) {</a:t>
            </a:r>
          </a:p>
          <a:p>
            <a:r>
              <a:rPr lang="en-US" altLang="ja-JP" sz="2000" dirty="0"/>
              <a:t>  </a:t>
            </a:r>
            <a:r>
              <a:rPr lang="en-US" altLang="ja-JP" sz="2000" dirty="0" err="1"/>
              <a:t>int</a:t>
            </a:r>
            <a:r>
              <a:rPr lang="en-US" altLang="ja-JP" sz="2000" dirty="0"/>
              <a:t> </a:t>
            </a:r>
            <a:r>
              <a:rPr lang="en-US" altLang="ja-JP" sz="2000" dirty="0" err="1" smtClean="0"/>
              <a:t>i</a:t>
            </a:r>
            <a:r>
              <a:rPr lang="en-US" altLang="ja-JP" sz="2000" dirty="0" smtClean="0"/>
              <a:t>=0;</a:t>
            </a:r>
            <a:endParaRPr lang="en-US" altLang="ja-JP" sz="2000" dirty="0"/>
          </a:p>
          <a:p>
            <a:r>
              <a:rPr lang="en-US" altLang="ja-JP" sz="2000" dirty="0"/>
              <a:t>  </a:t>
            </a:r>
            <a:r>
              <a:rPr lang="en-US" altLang="ja-JP" sz="2000" dirty="0" smtClean="0"/>
              <a:t>while (</a:t>
            </a:r>
            <a:r>
              <a:rPr lang="en-US" altLang="ja-JP" sz="2000" dirty="0" smtClean="0">
                <a:solidFill>
                  <a:srgbClr val="FF0000"/>
                </a:solidFill>
              </a:rPr>
              <a:t>1==1</a:t>
            </a:r>
            <a:r>
              <a:rPr lang="en-US" altLang="ja-JP" sz="2000" dirty="0" smtClean="0"/>
              <a:t>)</a:t>
            </a:r>
            <a:endParaRPr lang="en-US" altLang="ja-JP" sz="2000" dirty="0"/>
          </a:p>
          <a:p>
            <a:r>
              <a:rPr lang="en-US" altLang="ja-JP" sz="2000" dirty="0"/>
              <a:t>    </a:t>
            </a:r>
            <a:r>
              <a:rPr lang="en-US" altLang="ja-JP" sz="2000" dirty="0" err="1"/>
              <a:t>printf</a:t>
            </a:r>
            <a:r>
              <a:rPr lang="en-US" altLang="ja-JP" sz="2000" dirty="0"/>
              <a:t> ("%c", 'a');</a:t>
            </a:r>
          </a:p>
          <a:p>
            <a:r>
              <a:rPr lang="en-US" altLang="ja-JP" sz="2000" dirty="0"/>
              <a:t>  return 0;</a:t>
            </a:r>
          </a:p>
          <a:p>
            <a:r>
              <a:rPr lang="en-US" altLang="ja-JP" sz="2000" dirty="0"/>
              <a:t>}</a:t>
            </a:r>
          </a:p>
        </p:txBody>
      </p:sp>
      <p:sp>
        <p:nvSpPr>
          <p:cNvPr id="6" name="テキスト ボックス 5"/>
          <p:cNvSpPr txBox="1"/>
          <p:nvPr/>
        </p:nvSpPr>
        <p:spPr>
          <a:xfrm>
            <a:off x="539552" y="4077072"/>
            <a:ext cx="7272808" cy="1938992"/>
          </a:xfrm>
          <a:prstGeom prst="rect">
            <a:avLst/>
          </a:prstGeom>
          <a:noFill/>
        </p:spPr>
        <p:txBody>
          <a:bodyPr wrap="square" rtlCol="0">
            <a:spAutoFit/>
          </a:bodyPr>
          <a:lstStyle/>
          <a:p>
            <a:r>
              <a:rPr lang="ja-JP" altLang="en-US" sz="2400" dirty="0" smtClean="0"/>
              <a:t>このプログラムは無限ループするが、</a:t>
            </a:r>
            <a:r>
              <a:rPr lang="en-US" altLang="ja-JP" sz="2400" dirty="0" err="1"/>
              <a:t>1</a:t>
            </a:r>
            <a:r>
              <a:rPr lang="ja-JP" altLang="en-US" sz="2400" dirty="0" smtClean="0"/>
              <a:t>と</a:t>
            </a:r>
            <a:r>
              <a:rPr lang="en-US" altLang="ja-JP" sz="2400" dirty="0"/>
              <a:t>1</a:t>
            </a:r>
            <a:r>
              <a:rPr lang="ja-JP" altLang="en-US" sz="2400" dirty="0" smtClean="0"/>
              <a:t>が等しいことを無駄に毎回判定する（コンパイラがこの部分の最適化をしなければ）。</a:t>
            </a:r>
            <a:endParaRPr lang="en-US" altLang="ja-JP" sz="2400" dirty="0" smtClean="0"/>
          </a:p>
          <a:p>
            <a:r>
              <a:rPr lang="ja-JP" altLang="en-US" sz="2400" dirty="0" smtClean="0"/>
              <a:t>無限ループは</a:t>
            </a:r>
            <a:r>
              <a:rPr lang="en-US" altLang="ja-JP" sz="2400" dirty="0" smtClean="0"/>
              <a:t>while(1) … </a:t>
            </a:r>
            <a:r>
              <a:rPr lang="ja-JP" altLang="en-US" sz="2400" dirty="0" smtClean="0"/>
              <a:t>あるいは</a:t>
            </a:r>
            <a:r>
              <a:rPr lang="en-US" altLang="ja-JP" sz="2400" dirty="0" smtClean="0"/>
              <a:t>for(;;) … </a:t>
            </a:r>
            <a:r>
              <a:rPr lang="ja-JP" altLang="en-US" sz="2400" dirty="0" smtClean="0"/>
              <a:t>という書き方が基本。</a:t>
            </a:r>
            <a:endParaRPr kumimoji="1" lang="en-US" altLang="ja-JP" sz="2400" dirty="0" smtClean="0"/>
          </a:p>
        </p:txBody>
      </p:sp>
    </p:spTree>
    <p:extLst>
      <p:ext uri="{BB962C8B-B14F-4D97-AF65-F5344CB8AC3E}">
        <p14:creationId xmlns:p14="http://schemas.microsoft.com/office/powerpoint/2010/main" val="1377076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文字列の終端の判定</a:t>
            </a:r>
            <a:endParaRPr kumimoji="1" lang="ja-JP" altLang="en-US" dirty="0"/>
          </a:p>
        </p:txBody>
      </p:sp>
      <p:sp>
        <p:nvSpPr>
          <p:cNvPr id="4" name="正方形/長方形 3"/>
          <p:cNvSpPr/>
          <p:nvPr/>
        </p:nvSpPr>
        <p:spPr>
          <a:xfrm>
            <a:off x="755576" y="1412776"/>
            <a:ext cx="3960440" cy="2246769"/>
          </a:xfrm>
          <a:prstGeom prst="rect">
            <a:avLst/>
          </a:prstGeom>
          <a:ln>
            <a:solidFill>
              <a:schemeClr val="tx1"/>
            </a:solidFill>
          </a:ln>
        </p:spPr>
        <p:txBody>
          <a:bodyPr wrap="square">
            <a:spAutoFit/>
          </a:bodyPr>
          <a:lstStyle/>
          <a:p>
            <a:r>
              <a:rPr lang="en-US" altLang="ja-JP" sz="2000" dirty="0"/>
              <a:t>#include &lt;</a:t>
            </a:r>
            <a:r>
              <a:rPr lang="en-US" altLang="ja-JP" sz="2000" dirty="0" err="1"/>
              <a:t>stdio.h</a:t>
            </a:r>
            <a:r>
              <a:rPr lang="en-US" altLang="ja-JP" sz="2000" dirty="0"/>
              <a:t>&gt;</a:t>
            </a:r>
          </a:p>
          <a:p>
            <a:r>
              <a:rPr lang="en-US" altLang="ja-JP" sz="2000" dirty="0" err="1"/>
              <a:t>int</a:t>
            </a:r>
            <a:r>
              <a:rPr lang="en-US" altLang="ja-JP" sz="2000" dirty="0"/>
              <a:t> </a:t>
            </a:r>
            <a:r>
              <a:rPr lang="en-US" altLang="ja-JP" sz="2000" dirty="0" err="1" smtClean="0"/>
              <a:t>countSpaces</a:t>
            </a:r>
            <a:r>
              <a:rPr lang="en-US" altLang="ja-JP" sz="2000" dirty="0" smtClean="0"/>
              <a:t> (char *</a:t>
            </a:r>
            <a:r>
              <a:rPr lang="en-US" altLang="ja-JP" sz="2000" dirty="0" err="1" smtClean="0"/>
              <a:t>str</a:t>
            </a:r>
            <a:r>
              <a:rPr lang="en-US" altLang="ja-JP" sz="2000" dirty="0" smtClean="0"/>
              <a:t>) {</a:t>
            </a:r>
          </a:p>
          <a:p>
            <a:r>
              <a:rPr lang="en-US" altLang="ja-JP" sz="2000" dirty="0"/>
              <a:t> </a:t>
            </a:r>
            <a:r>
              <a:rPr lang="en-US" altLang="ja-JP" sz="2000" dirty="0" smtClean="0"/>
              <a:t> </a:t>
            </a:r>
            <a:r>
              <a:rPr lang="en-US" altLang="ja-JP" sz="2000" dirty="0" err="1" smtClean="0"/>
              <a:t>int</a:t>
            </a:r>
            <a:r>
              <a:rPr lang="en-US" altLang="ja-JP" sz="2000" dirty="0" smtClean="0"/>
              <a:t> count=0, I;</a:t>
            </a:r>
          </a:p>
          <a:p>
            <a:r>
              <a:rPr lang="en-US" altLang="ja-JP" sz="2000" dirty="0"/>
              <a:t> </a:t>
            </a:r>
            <a:r>
              <a:rPr lang="en-US" altLang="ja-JP" sz="2000" dirty="0" smtClean="0"/>
              <a:t> for (</a:t>
            </a:r>
            <a:r>
              <a:rPr lang="en-US" altLang="ja-JP" sz="2000" dirty="0" err="1" smtClean="0"/>
              <a:t>i</a:t>
            </a:r>
            <a:r>
              <a:rPr lang="en-US" altLang="ja-JP" sz="2000" dirty="0" smtClean="0"/>
              <a:t>=0; </a:t>
            </a:r>
            <a:r>
              <a:rPr lang="en-US" altLang="ja-JP" sz="2000" dirty="0" err="1" smtClean="0">
                <a:solidFill>
                  <a:srgbClr val="FF0000"/>
                </a:solidFill>
              </a:rPr>
              <a:t>str</a:t>
            </a:r>
            <a:r>
              <a:rPr lang="en-US" altLang="ja-JP" sz="2000" dirty="0" smtClean="0">
                <a:solidFill>
                  <a:srgbClr val="FF0000"/>
                </a:solidFill>
              </a:rPr>
              <a:t>[</a:t>
            </a:r>
            <a:r>
              <a:rPr lang="en-US" altLang="ja-JP" sz="2000" dirty="0" err="1" smtClean="0">
                <a:solidFill>
                  <a:srgbClr val="FF0000"/>
                </a:solidFill>
              </a:rPr>
              <a:t>i</a:t>
            </a:r>
            <a:r>
              <a:rPr lang="en-US" altLang="ja-JP" sz="2000" dirty="0" smtClean="0">
                <a:solidFill>
                  <a:srgbClr val="FF0000"/>
                </a:solidFill>
              </a:rPr>
              <a:t>]!=‘¥n’</a:t>
            </a:r>
            <a:r>
              <a:rPr lang="en-US" altLang="ja-JP" sz="2000" dirty="0" smtClean="0"/>
              <a:t>; </a:t>
            </a:r>
            <a:r>
              <a:rPr lang="en-US" altLang="ja-JP" sz="2000" dirty="0" err="1" smtClean="0"/>
              <a:t>i</a:t>
            </a:r>
            <a:r>
              <a:rPr lang="en-US" altLang="ja-JP" sz="2000" dirty="0" smtClean="0"/>
              <a:t>=i+1)</a:t>
            </a:r>
          </a:p>
          <a:p>
            <a:r>
              <a:rPr lang="en-US" altLang="ja-JP" sz="2000" dirty="0"/>
              <a:t> </a:t>
            </a:r>
            <a:r>
              <a:rPr lang="en-US" altLang="ja-JP" sz="2000" dirty="0" smtClean="0"/>
              <a:t>   if(</a:t>
            </a:r>
            <a:r>
              <a:rPr lang="en-US" altLang="ja-JP" sz="2000" dirty="0" err="1" smtClean="0"/>
              <a:t>str</a:t>
            </a:r>
            <a:r>
              <a:rPr lang="en-US" altLang="ja-JP" sz="2000" dirty="0" smtClean="0"/>
              <a:t>[</a:t>
            </a:r>
            <a:r>
              <a:rPr lang="en-US" altLang="ja-JP" sz="2000" dirty="0" err="1" smtClean="0"/>
              <a:t>i</a:t>
            </a:r>
            <a:r>
              <a:rPr lang="en-US" altLang="ja-JP" sz="2000" dirty="0" smtClean="0"/>
              <a:t>]==‘ ‘) count=count+1;</a:t>
            </a:r>
            <a:endParaRPr lang="en-US" altLang="ja-JP" sz="2000" dirty="0"/>
          </a:p>
          <a:p>
            <a:r>
              <a:rPr lang="is-IS" altLang="ja-JP" sz="2000" dirty="0"/>
              <a:t>  return </a:t>
            </a:r>
            <a:r>
              <a:rPr lang="is-IS" altLang="ja-JP" sz="2000" dirty="0" smtClean="0"/>
              <a:t>count;</a:t>
            </a:r>
            <a:endParaRPr lang="is-IS" altLang="ja-JP" sz="2000" dirty="0"/>
          </a:p>
          <a:p>
            <a:r>
              <a:rPr lang="is-IS" altLang="ja-JP" sz="2000" dirty="0"/>
              <a:t>}</a:t>
            </a:r>
            <a:endParaRPr lang="ja-JP" altLang="en-US" sz="2000" dirty="0"/>
          </a:p>
        </p:txBody>
      </p:sp>
      <p:sp>
        <p:nvSpPr>
          <p:cNvPr id="5" name="テキスト ボックス 4"/>
          <p:cNvSpPr txBox="1"/>
          <p:nvPr/>
        </p:nvSpPr>
        <p:spPr>
          <a:xfrm>
            <a:off x="827584" y="3807038"/>
            <a:ext cx="7416824" cy="2862322"/>
          </a:xfrm>
          <a:prstGeom prst="rect">
            <a:avLst/>
          </a:prstGeom>
          <a:noFill/>
        </p:spPr>
        <p:txBody>
          <a:bodyPr wrap="square" rtlCol="0">
            <a:spAutoFit/>
          </a:bodyPr>
          <a:lstStyle/>
          <a:p>
            <a:r>
              <a:rPr kumimoji="1" lang="ja-JP" altLang="en-US" sz="2000" dirty="0" smtClean="0"/>
              <a:t>これだと、文字列中に改行があった場合、そこで終わりになり、改行がなかった場合は文字列の終端を超えてアクセスすることになる（その場合の挙動は未定義）。文字列の終わりはヌル文字</a:t>
            </a:r>
            <a:r>
              <a:rPr kumimoji="1" lang="en-US" altLang="ja-JP" sz="2000" dirty="0" smtClean="0"/>
              <a:t>’¥0’</a:t>
            </a:r>
            <a:r>
              <a:rPr kumimoji="1" lang="ja-JP" altLang="en-US" sz="2000" dirty="0" smtClean="0"/>
              <a:t>なので、</a:t>
            </a:r>
            <a:endParaRPr kumimoji="1" lang="en-US" altLang="ja-JP" sz="2000" dirty="0" smtClean="0"/>
          </a:p>
          <a:p>
            <a:r>
              <a:rPr lang="en-US" altLang="ja-JP" sz="2000" dirty="0" smtClean="0"/>
              <a:t>   for </a:t>
            </a:r>
            <a:r>
              <a:rPr lang="en-US" altLang="ja-JP" sz="2000" dirty="0"/>
              <a:t>(</a:t>
            </a:r>
            <a:r>
              <a:rPr lang="en-US" altLang="ja-JP" sz="2000" dirty="0" err="1"/>
              <a:t>i</a:t>
            </a:r>
            <a:r>
              <a:rPr lang="en-US" altLang="ja-JP" sz="2000" dirty="0"/>
              <a:t>=0; </a:t>
            </a:r>
            <a:r>
              <a:rPr lang="en-US" altLang="ja-JP" sz="2000" dirty="0" err="1">
                <a:solidFill>
                  <a:srgbClr val="FF0000"/>
                </a:solidFill>
              </a:rPr>
              <a:t>str</a:t>
            </a:r>
            <a:r>
              <a:rPr lang="en-US" altLang="ja-JP" sz="2000" dirty="0">
                <a:solidFill>
                  <a:srgbClr val="FF0000"/>
                </a:solidFill>
              </a:rPr>
              <a:t>[</a:t>
            </a:r>
            <a:r>
              <a:rPr lang="en-US" altLang="ja-JP" sz="2000" dirty="0" err="1">
                <a:solidFill>
                  <a:srgbClr val="FF0000"/>
                </a:solidFill>
              </a:rPr>
              <a:t>i</a:t>
            </a:r>
            <a:r>
              <a:rPr lang="en-US" altLang="ja-JP" sz="2000" dirty="0">
                <a:solidFill>
                  <a:srgbClr val="FF0000"/>
                </a:solidFill>
              </a:rPr>
              <a:t>]!=‘</a:t>
            </a:r>
            <a:r>
              <a:rPr lang="en-US" altLang="ja-JP" sz="2000" dirty="0" smtClean="0">
                <a:solidFill>
                  <a:srgbClr val="FF0000"/>
                </a:solidFill>
              </a:rPr>
              <a:t>¥0’</a:t>
            </a:r>
            <a:r>
              <a:rPr lang="en-US" altLang="ja-JP" sz="2000" dirty="0"/>
              <a:t>; </a:t>
            </a:r>
            <a:r>
              <a:rPr lang="en-US" altLang="ja-JP" sz="2000" dirty="0" err="1"/>
              <a:t>i</a:t>
            </a:r>
            <a:r>
              <a:rPr lang="en-US" altLang="ja-JP" sz="2000" dirty="0"/>
              <a:t>=i+1</a:t>
            </a:r>
            <a:r>
              <a:rPr lang="en-US" altLang="ja-JP" sz="2000" dirty="0" smtClean="0"/>
              <a:t>)</a:t>
            </a:r>
          </a:p>
          <a:p>
            <a:r>
              <a:rPr lang="ja-JP" altLang="en-US" sz="2000" dirty="0" smtClean="0"/>
              <a:t>のように書く。</a:t>
            </a:r>
            <a:r>
              <a:rPr lang="en-US" altLang="ja-JP" sz="2000" dirty="0" smtClean="0"/>
              <a:t>’¥0’</a:t>
            </a:r>
            <a:r>
              <a:rPr lang="ja-JP" altLang="en-US" sz="2000" dirty="0" smtClean="0"/>
              <a:t>は</a:t>
            </a:r>
            <a:r>
              <a:rPr lang="en-US" altLang="ja-JP" sz="2000" dirty="0" smtClean="0"/>
              <a:t>0</a:t>
            </a:r>
            <a:r>
              <a:rPr lang="ja-JP" altLang="en-US" sz="2000" dirty="0" smtClean="0"/>
              <a:t>なので、</a:t>
            </a:r>
            <a:endParaRPr lang="en-US" altLang="ja-JP" sz="2000" dirty="0"/>
          </a:p>
          <a:p>
            <a:r>
              <a:rPr lang="en-US" altLang="ja-JP" sz="2000" dirty="0" smtClean="0"/>
              <a:t>   </a:t>
            </a:r>
            <a:r>
              <a:rPr lang="en-US" altLang="ja-JP" sz="2000" dirty="0"/>
              <a:t>for (</a:t>
            </a:r>
            <a:r>
              <a:rPr lang="en-US" altLang="ja-JP" sz="2000" dirty="0" err="1"/>
              <a:t>i</a:t>
            </a:r>
            <a:r>
              <a:rPr lang="en-US" altLang="ja-JP" sz="2000" dirty="0"/>
              <a:t>=0; </a:t>
            </a:r>
            <a:r>
              <a:rPr lang="en-US" altLang="ja-JP" sz="2000" dirty="0" err="1">
                <a:solidFill>
                  <a:srgbClr val="FF0000"/>
                </a:solidFill>
              </a:rPr>
              <a:t>str</a:t>
            </a:r>
            <a:r>
              <a:rPr lang="en-US" altLang="ja-JP" sz="2000" dirty="0">
                <a:solidFill>
                  <a:srgbClr val="FF0000"/>
                </a:solidFill>
              </a:rPr>
              <a:t>[</a:t>
            </a:r>
            <a:r>
              <a:rPr lang="en-US" altLang="ja-JP" sz="2000" dirty="0" err="1">
                <a:solidFill>
                  <a:srgbClr val="FF0000"/>
                </a:solidFill>
              </a:rPr>
              <a:t>i</a:t>
            </a:r>
            <a:r>
              <a:rPr lang="en-US" altLang="ja-JP" sz="2000" dirty="0">
                <a:solidFill>
                  <a:srgbClr val="FF0000"/>
                </a:solidFill>
              </a:rPr>
              <a:t>]!</a:t>
            </a:r>
            <a:r>
              <a:rPr lang="en-US" altLang="ja-JP" sz="2000" dirty="0" smtClean="0">
                <a:solidFill>
                  <a:srgbClr val="FF0000"/>
                </a:solidFill>
              </a:rPr>
              <a:t>=</a:t>
            </a:r>
            <a:r>
              <a:rPr lang="en-US" altLang="ja-JP" sz="2000" dirty="0">
                <a:solidFill>
                  <a:srgbClr val="FF0000"/>
                </a:solidFill>
              </a:rPr>
              <a:t>0</a:t>
            </a:r>
            <a:r>
              <a:rPr lang="en-US" altLang="ja-JP" sz="2000" dirty="0" smtClean="0"/>
              <a:t>; </a:t>
            </a:r>
            <a:r>
              <a:rPr lang="en-US" altLang="ja-JP" sz="2000" dirty="0" err="1"/>
              <a:t>i</a:t>
            </a:r>
            <a:r>
              <a:rPr lang="en-US" altLang="ja-JP" sz="2000" dirty="0"/>
              <a:t>=i+1</a:t>
            </a:r>
            <a:r>
              <a:rPr lang="en-US" altLang="ja-JP" sz="2000" dirty="0" smtClean="0"/>
              <a:t>)</a:t>
            </a:r>
          </a:p>
          <a:p>
            <a:r>
              <a:rPr kumimoji="1" lang="ja-JP" altLang="en-US" sz="2000" dirty="0" smtClean="0"/>
              <a:t>でもよく、あるいは</a:t>
            </a:r>
            <a:endParaRPr kumimoji="1" lang="en-US" altLang="ja-JP" sz="2000" dirty="0" smtClean="0"/>
          </a:p>
          <a:p>
            <a:r>
              <a:rPr lang="en-US" altLang="ja-JP" sz="2000" dirty="0" smtClean="0"/>
              <a:t>   for </a:t>
            </a:r>
            <a:r>
              <a:rPr lang="en-US" altLang="ja-JP" sz="2000" dirty="0"/>
              <a:t>(</a:t>
            </a:r>
            <a:r>
              <a:rPr lang="en-US" altLang="ja-JP" sz="2000" dirty="0" err="1"/>
              <a:t>i</a:t>
            </a:r>
            <a:r>
              <a:rPr lang="en-US" altLang="ja-JP" sz="2000" dirty="0"/>
              <a:t>=0; </a:t>
            </a:r>
            <a:r>
              <a:rPr lang="en-US" altLang="ja-JP" sz="2000" dirty="0" err="1">
                <a:solidFill>
                  <a:srgbClr val="FF0000"/>
                </a:solidFill>
              </a:rPr>
              <a:t>str</a:t>
            </a:r>
            <a:r>
              <a:rPr lang="en-US" altLang="ja-JP" sz="2000" dirty="0">
                <a:solidFill>
                  <a:srgbClr val="FF0000"/>
                </a:solidFill>
              </a:rPr>
              <a:t>[</a:t>
            </a:r>
            <a:r>
              <a:rPr lang="en-US" altLang="ja-JP" sz="2000" dirty="0" err="1">
                <a:solidFill>
                  <a:srgbClr val="FF0000"/>
                </a:solidFill>
              </a:rPr>
              <a:t>i</a:t>
            </a:r>
            <a:r>
              <a:rPr lang="en-US" altLang="ja-JP" sz="2000" dirty="0" smtClean="0">
                <a:solidFill>
                  <a:srgbClr val="FF0000"/>
                </a:solidFill>
              </a:rPr>
              <a:t>]</a:t>
            </a:r>
            <a:r>
              <a:rPr lang="en-US" altLang="ja-JP" sz="2000" dirty="0" smtClean="0"/>
              <a:t>; </a:t>
            </a:r>
            <a:r>
              <a:rPr lang="en-US" altLang="ja-JP" sz="2000" dirty="0" err="1"/>
              <a:t>i</a:t>
            </a:r>
            <a:r>
              <a:rPr lang="en-US" altLang="ja-JP" sz="2000" dirty="0"/>
              <a:t>=i+1)</a:t>
            </a:r>
          </a:p>
          <a:p>
            <a:r>
              <a:rPr kumimoji="1" lang="ja-JP" altLang="en-US" sz="2000" dirty="0" smtClean="0"/>
              <a:t>でもよい。これらの中の</a:t>
            </a:r>
            <a:r>
              <a:rPr lang="en-US" altLang="ja-JP" sz="2000" dirty="0" err="1" smtClean="0"/>
              <a:t>s</a:t>
            </a:r>
            <a:r>
              <a:rPr kumimoji="1" lang="en-US" altLang="ja-JP" sz="2000" dirty="0" err="1" smtClean="0"/>
              <a:t>tr</a:t>
            </a:r>
            <a:r>
              <a:rPr kumimoji="1" lang="en-US" altLang="ja-JP" sz="2000" dirty="0" smtClean="0"/>
              <a:t>[</a:t>
            </a:r>
            <a:r>
              <a:rPr kumimoji="1" lang="en-US" altLang="ja-JP" sz="2000" dirty="0" err="1" smtClean="0"/>
              <a:t>i</a:t>
            </a:r>
            <a:r>
              <a:rPr kumimoji="1" lang="en-US" altLang="ja-JP" sz="2000" dirty="0" smtClean="0"/>
              <a:t>]</a:t>
            </a:r>
            <a:r>
              <a:rPr kumimoji="1" lang="ja-JP" altLang="en-US" sz="2000" dirty="0" smtClean="0"/>
              <a:t>の部分は</a:t>
            </a:r>
            <a:r>
              <a:rPr lang="en-US" altLang="ja-JP" sz="2000" dirty="0" smtClean="0"/>
              <a:t>*(</a:t>
            </a:r>
            <a:r>
              <a:rPr lang="en-US" altLang="ja-JP" sz="2000" dirty="0" err="1" smtClean="0"/>
              <a:t>str+i</a:t>
            </a:r>
            <a:r>
              <a:rPr lang="en-US" altLang="ja-JP" sz="2000" dirty="0" smtClean="0"/>
              <a:t>)</a:t>
            </a:r>
            <a:r>
              <a:rPr lang="ja-JP" altLang="en-US" sz="2000" dirty="0" smtClean="0"/>
              <a:t>でもよい。</a:t>
            </a:r>
            <a:endParaRPr kumimoji="1" lang="ja-JP" altLang="en-US" sz="2000" dirty="0"/>
          </a:p>
        </p:txBody>
      </p:sp>
    </p:spTree>
    <p:extLst>
      <p:ext uri="{BB962C8B-B14F-4D97-AF65-F5344CB8AC3E}">
        <p14:creationId xmlns:p14="http://schemas.microsoft.com/office/powerpoint/2010/main" val="2664973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文字列の終端の判定</a:t>
            </a:r>
            <a:endParaRPr kumimoji="1" lang="ja-JP" altLang="en-US" dirty="0"/>
          </a:p>
        </p:txBody>
      </p:sp>
      <p:sp>
        <p:nvSpPr>
          <p:cNvPr id="4" name="正方形/長方形 3"/>
          <p:cNvSpPr/>
          <p:nvPr/>
        </p:nvSpPr>
        <p:spPr>
          <a:xfrm>
            <a:off x="755576" y="1412776"/>
            <a:ext cx="3960440" cy="2246769"/>
          </a:xfrm>
          <a:prstGeom prst="rect">
            <a:avLst/>
          </a:prstGeom>
          <a:ln>
            <a:solidFill>
              <a:schemeClr val="tx1"/>
            </a:solidFill>
          </a:ln>
        </p:spPr>
        <p:txBody>
          <a:bodyPr wrap="square">
            <a:spAutoFit/>
          </a:bodyPr>
          <a:lstStyle/>
          <a:p>
            <a:r>
              <a:rPr lang="en-US" altLang="ja-JP" sz="2000" dirty="0"/>
              <a:t>#include &lt;</a:t>
            </a:r>
            <a:r>
              <a:rPr lang="en-US" altLang="ja-JP" sz="2000" dirty="0" err="1"/>
              <a:t>stdio.h</a:t>
            </a:r>
            <a:r>
              <a:rPr lang="en-US" altLang="ja-JP" sz="2000" dirty="0"/>
              <a:t>&gt;</a:t>
            </a:r>
          </a:p>
          <a:p>
            <a:r>
              <a:rPr lang="en-US" altLang="ja-JP" sz="2000" dirty="0" err="1"/>
              <a:t>int</a:t>
            </a:r>
            <a:r>
              <a:rPr lang="en-US" altLang="ja-JP" sz="2000" dirty="0"/>
              <a:t> </a:t>
            </a:r>
            <a:r>
              <a:rPr lang="en-US" altLang="ja-JP" sz="2000" dirty="0" err="1" smtClean="0"/>
              <a:t>countSpaces</a:t>
            </a:r>
            <a:r>
              <a:rPr lang="en-US" altLang="ja-JP" sz="2000" dirty="0" smtClean="0"/>
              <a:t> (char *</a:t>
            </a:r>
            <a:r>
              <a:rPr lang="en-US" altLang="ja-JP" sz="2000" dirty="0" err="1" smtClean="0"/>
              <a:t>str</a:t>
            </a:r>
            <a:r>
              <a:rPr lang="en-US" altLang="ja-JP" sz="2000" dirty="0" smtClean="0"/>
              <a:t>) {</a:t>
            </a:r>
          </a:p>
          <a:p>
            <a:r>
              <a:rPr lang="en-US" altLang="ja-JP" sz="2000" dirty="0"/>
              <a:t> </a:t>
            </a:r>
            <a:r>
              <a:rPr lang="en-US" altLang="ja-JP" sz="2000" dirty="0" smtClean="0"/>
              <a:t> </a:t>
            </a:r>
            <a:r>
              <a:rPr lang="en-US" altLang="ja-JP" sz="2000" dirty="0" err="1" smtClean="0"/>
              <a:t>int</a:t>
            </a:r>
            <a:r>
              <a:rPr lang="en-US" altLang="ja-JP" sz="2000" dirty="0" smtClean="0"/>
              <a:t> count=0, I;</a:t>
            </a:r>
          </a:p>
          <a:p>
            <a:r>
              <a:rPr lang="en-US" altLang="ja-JP" sz="2000" dirty="0"/>
              <a:t> </a:t>
            </a:r>
            <a:r>
              <a:rPr lang="en-US" altLang="ja-JP" sz="2000" dirty="0" smtClean="0"/>
              <a:t> for (</a:t>
            </a:r>
            <a:r>
              <a:rPr lang="en-US" altLang="ja-JP" sz="2000" dirty="0" err="1" smtClean="0"/>
              <a:t>i</a:t>
            </a:r>
            <a:r>
              <a:rPr lang="en-US" altLang="ja-JP" sz="2000" dirty="0" smtClean="0"/>
              <a:t>=0; </a:t>
            </a:r>
            <a:r>
              <a:rPr lang="en-US" altLang="ja-JP" sz="2000" dirty="0" err="1" smtClean="0">
                <a:solidFill>
                  <a:srgbClr val="FF0000"/>
                </a:solidFill>
              </a:rPr>
              <a:t>i</a:t>
            </a:r>
            <a:r>
              <a:rPr lang="en-US" altLang="ja-JP" sz="2000" dirty="0" smtClean="0">
                <a:solidFill>
                  <a:srgbClr val="FF0000"/>
                </a:solidFill>
              </a:rPr>
              <a:t>&lt;99</a:t>
            </a:r>
            <a:r>
              <a:rPr lang="en-US" altLang="ja-JP" sz="2000" dirty="0" smtClean="0"/>
              <a:t>; </a:t>
            </a:r>
            <a:r>
              <a:rPr lang="en-US" altLang="ja-JP" sz="2000" dirty="0" err="1" smtClean="0"/>
              <a:t>i</a:t>
            </a:r>
            <a:r>
              <a:rPr lang="en-US" altLang="ja-JP" sz="2000" dirty="0" smtClean="0"/>
              <a:t>=i+1)</a:t>
            </a:r>
          </a:p>
          <a:p>
            <a:r>
              <a:rPr lang="en-US" altLang="ja-JP" sz="2000" dirty="0"/>
              <a:t> </a:t>
            </a:r>
            <a:r>
              <a:rPr lang="en-US" altLang="ja-JP" sz="2000" dirty="0" smtClean="0"/>
              <a:t>   if(</a:t>
            </a:r>
            <a:r>
              <a:rPr lang="en-US" altLang="ja-JP" sz="2000" dirty="0" err="1" smtClean="0"/>
              <a:t>str</a:t>
            </a:r>
            <a:r>
              <a:rPr lang="en-US" altLang="ja-JP" sz="2000" dirty="0" smtClean="0"/>
              <a:t>[</a:t>
            </a:r>
            <a:r>
              <a:rPr lang="en-US" altLang="ja-JP" sz="2000" dirty="0" err="1" smtClean="0"/>
              <a:t>i</a:t>
            </a:r>
            <a:r>
              <a:rPr lang="en-US" altLang="ja-JP" sz="2000" dirty="0" smtClean="0"/>
              <a:t>]==‘ ‘) count=count+1;</a:t>
            </a:r>
            <a:endParaRPr lang="en-US" altLang="ja-JP" sz="2000" dirty="0"/>
          </a:p>
          <a:p>
            <a:r>
              <a:rPr lang="is-IS" altLang="ja-JP" sz="2000" dirty="0"/>
              <a:t>  return </a:t>
            </a:r>
            <a:r>
              <a:rPr lang="is-IS" altLang="ja-JP" sz="2000" dirty="0" smtClean="0"/>
              <a:t>count;</a:t>
            </a:r>
            <a:endParaRPr lang="is-IS" altLang="ja-JP" sz="2000" dirty="0"/>
          </a:p>
          <a:p>
            <a:r>
              <a:rPr lang="is-IS" altLang="ja-JP" sz="2000" dirty="0"/>
              <a:t>}</a:t>
            </a:r>
            <a:endParaRPr lang="ja-JP" altLang="en-US" sz="2000" dirty="0"/>
          </a:p>
        </p:txBody>
      </p:sp>
      <p:sp>
        <p:nvSpPr>
          <p:cNvPr id="5" name="テキスト ボックス 4"/>
          <p:cNvSpPr txBox="1"/>
          <p:nvPr/>
        </p:nvSpPr>
        <p:spPr>
          <a:xfrm>
            <a:off x="683568" y="4005064"/>
            <a:ext cx="7488832" cy="461665"/>
          </a:xfrm>
          <a:prstGeom prst="rect">
            <a:avLst/>
          </a:prstGeom>
          <a:noFill/>
        </p:spPr>
        <p:txBody>
          <a:bodyPr wrap="square" rtlCol="0">
            <a:spAutoFit/>
          </a:bodyPr>
          <a:lstStyle/>
          <a:p>
            <a:r>
              <a:rPr kumimoji="1" lang="ja-JP" altLang="en-US" sz="2400" dirty="0" smtClean="0"/>
              <a:t>これだと、</a:t>
            </a:r>
            <a:r>
              <a:rPr kumimoji="1" lang="en-US" altLang="ja-JP" sz="2400" dirty="0" smtClean="0"/>
              <a:t>98</a:t>
            </a:r>
            <a:r>
              <a:rPr kumimoji="1" lang="ja-JP" altLang="en-US" sz="2400" dirty="0" smtClean="0"/>
              <a:t>文字以上の文字列に対応できない。</a:t>
            </a:r>
            <a:endParaRPr lang="en-US" altLang="ja-JP" sz="2400" dirty="0" smtClean="0"/>
          </a:p>
        </p:txBody>
      </p:sp>
    </p:spTree>
    <p:extLst>
      <p:ext uri="{BB962C8B-B14F-4D97-AF65-F5344CB8AC3E}">
        <p14:creationId xmlns:p14="http://schemas.microsoft.com/office/powerpoint/2010/main" val="3986345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ポインタの表記</a:t>
            </a:r>
            <a:endParaRPr kumimoji="1" lang="ja-JP" altLang="en-US" dirty="0"/>
          </a:p>
        </p:txBody>
      </p:sp>
      <p:sp>
        <p:nvSpPr>
          <p:cNvPr id="4" name="正方形/長方形 3"/>
          <p:cNvSpPr/>
          <p:nvPr/>
        </p:nvSpPr>
        <p:spPr>
          <a:xfrm>
            <a:off x="1115616" y="1412776"/>
            <a:ext cx="3960440" cy="1938992"/>
          </a:xfrm>
          <a:prstGeom prst="rect">
            <a:avLst/>
          </a:prstGeom>
          <a:ln>
            <a:solidFill>
              <a:schemeClr val="tx1"/>
            </a:solidFill>
          </a:ln>
        </p:spPr>
        <p:txBody>
          <a:bodyPr wrap="square">
            <a:spAutoFit/>
          </a:bodyPr>
          <a:lstStyle/>
          <a:p>
            <a:r>
              <a:rPr lang="en-US" altLang="ja-JP" sz="2000" dirty="0" err="1" smtClean="0"/>
              <a:t>int</a:t>
            </a:r>
            <a:r>
              <a:rPr lang="en-US" altLang="ja-JP" sz="2000" dirty="0" smtClean="0"/>
              <a:t> sum (</a:t>
            </a:r>
            <a:r>
              <a:rPr lang="en-US" altLang="ja-JP" sz="2000" dirty="0" err="1" smtClean="0"/>
              <a:t>int</a:t>
            </a:r>
            <a:r>
              <a:rPr lang="en-US" altLang="ja-JP" sz="2000" dirty="0" smtClean="0"/>
              <a:t> *p, </a:t>
            </a:r>
            <a:r>
              <a:rPr lang="en-US" altLang="ja-JP" sz="2000" dirty="0" err="1" smtClean="0"/>
              <a:t>int</a:t>
            </a:r>
            <a:r>
              <a:rPr lang="en-US" altLang="ja-JP" sz="2000" dirty="0" smtClean="0"/>
              <a:t> size) {</a:t>
            </a:r>
          </a:p>
          <a:p>
            <a:r>
              <a:rPr lang="en-US" altLang="ja-JP" sz="2000" dirty="0"/>
              <a:t> </a:t>
            </a:r>
            <a:r>
              <a:rPr lang="en-US" altLang="ja-JP" sz="2000" dirty="0" smtClean="0"/>
              <a:t> </a:t>
            </a:r>
            <a:r>
              <a:rPr lang="en-US" altLang="ja-JP" sz="2000" dirty="0" err="1" smtClean="0"/>
              <a:t>int</a:t>
            </a:r>
            <a:r>
              <a:rPr lang="en-US" altLang="ja-JP" sz="2000" dirty="0" smtClean="0"/>
              <a:t> </a:t>
            </a:r>
            <a:r>
              <a:rPr lang="en-US" altLang="ja-JP" sz="2000" dirty="0"/>
              <a:t>s</a:t>
            </a:r>
            <a:r>
              <a:rPr lang="en-US" altLang="ja-JP" sz="2000" dirty="0" smtClean="0"/>
              <a:t>=0, </a:t>
            </a:r>
            <a:r>
              <a:rPr lang="en-US" altLang="ja-JP" sz="2000" dirty="0" err="1" smtClean="0"/>
              <a:t>i</a:t>
            </a:r>
            <a:r>
              <a:rPr lang="en-US" altLang="ja-JP" sz="2000" dirty="0" smtClean="0"/>
              <a:t>;</a:t>
            </a:r>
          </a:p>
          <a:p>
            <a:r>
              <a:rPr lang="en-US" altLang="ja-JP" sz="2000" dirty="0"/>
              <a:t> </a:t>
            </a:r>
            <a:r>
              <a:rPr lang="en-US" altLang="ja-JP" sz="2000" dirty="0" smtClean="0"/>
              <a:t> for (</a:t>
            </a:r>
            <a:r>
              <a:rPr lang="en-US" altLang="ja-JP" sz="2000" dirty="0" err="1" smtClean="0"/>
              <a:t>i</a:t>
            </a:r>
            <a:r>
              <a:rPr lang="en-US" altLang="ja-JP" sz="2000" dirty="0" smtClean="0"/>
              <a:t>=0; </a:t>
            </a:r>
            <a:r>
              <a:rPr lang="en-US" altLang="ja-JP" sz="2000" dirty="0" err="1" smtClean="0"/>
              <a:t>i</a:t>
            </a:r>
            <a:r>
              <a:rPr lang="en-US" altLang="ja-JP" sz="2000" dirty="0" smtClean="0"/>
              <a:t>&lt;size; </a:t>
            </a:r>
            <a:r>
              <a:rPr lang="en-US" altLang="ja-JP" sz="2000" dirty="0" err="1" smtClean="0"/>
              <a:t>i</a:t>
            </a:r>
            <a:r>
              <a:rPr lang="en-US" altLang="ja-JP" sz="2000" dirty="0" smtClean="0"/>
              <a:t>=i+1)</a:t>
            </a:r>
          </a:p>
          <a:p>
            <a:r>
              <a:rPr lang="en-US" altLang="ja-JP" sz="2000" dirty="0"/>
              <a:t> </a:t>
            </a:r>
            <a:r>
              <a:rPr lang="en-US" altLang="ja-JP" sz="2000" dirty="0" smtClean="0"/>
              <a:t>   s=s+*(</a:t>
            </a:r>
            <a:r>
              <a:rPr lang="en-US" altLang="ja-JP" sz="2000" dirty="0" smtClean="0">
                <a:solidFill>
                  <a:srgbClr val="FF0000"/>
                </a:solidFill>
              </a:rPr>
              <a:t>p[</a:t>
            </a:r>
            <a:r>
              <a:rPr lang="en-US" altLang="ja-JP" sz="2000" dirty="0" err="1" smtClean="0">
                <a:solidFill>
                  <a:srgbClr val="FF0000"/>
                </a:solidFill>
              </a:rPr>
              <a:t>i</a:t>
            </a:r>
            <a:r>
              <a:rPr lang="en-US" altLang="ja-JP" sz="2000" dirty="0" smtClean="0">
                <a:solidFill>
                  <a:srgbClr val="FF0000"/>
                </a:solidFill>
              </a:rPr>
              <a:t>]</a:t>
            </a:r>
            <a:r>
              <a:rPr lang="en-US" altLang="ja-JP" sz="2000" dirty="0" smtClean="0"/>
              <a:t>);</a:t>
            </a:r>
            <a:endParaRPr lang="en-US" altLang="ja-JP" sz="2000" dirty="0"/>
          </a:p>
          <a:p>
            <a:r>
              <a:rPr lang="is-IS" altLang="ja-JP" sz="2000" dirty="0"/>
              <a:t>  return s</a:t>
            </a:r>
            <a:r>
              <a:rPr lang="is-IS" altLang="ja-JP" sz="2000" dirty="0" smtClean="0"/>
              <a:t>;</a:t>
            </a:r>
            <a:endParaRPr lang="is-IS" altLang="ja-JP" sz="2000" dirty="0"/>
          </a:p>
          <a:p>
            <a:r>
              <a:rPr lang="is-IS" altLang="ja-JP" sz="2000" dirty="0"/>
              <a:t>}</a:t>
            </a:r>
            <a:endParaRPr lang="ja-JP" altLang="en-US" sz="2000" dirty="0"/>
          </a:p>
        </p:txBody>
      </p:sp>
      <p:sp>
        <p:nvSpPr>
          <p:cNvPr id="5" name="テキスト ボックス 4"/>
          <p:cNvSpPr txBox="1"/>
          <p:nvPr/>
        </p:nvSpPr>
        <p:spPr>
          <a:xfrm>
            <a:off x="899592" y="3501008"/>
            <a:ext cx="6938318" cy="2862322"/>
          </a:xfrm>
          <a:prstGeom prst="rect">
            <a:avLst/>
          </a:prstGeom>
          <a:noFill/>
        </p:spPr>
        <p:txBody>
          <a:bodyPr wrap="none" rtlCol="0">
            <a:spAutoFit/>
          </a:bodyPr>
          <a:lstStyle/>
          <a:p>
            <a:r>
              <a:rPr kumimoji="1" lang="ja-JP" altLang="en-US" sz="2000" dirty="0" smtClean="0"/>
              <a:t>上記のプログラムはコンパイル時にエラーになる。</a:t>
            </a:r>
            <a:endParaRPr kumimoji="1" lang="en-US" altLang="ja-JP" sz="2000" dirty="0" smtClean="0"/>
          </a:p>
          <a:p>
            <a:r>
              <a:rPr lang="en-US" altLang="ja-JP" sz="2000" dirty="0"/>
              <a:t> </a:t>
            </a:r>
            <a:r>
              <a:rPr lang="en-US" altLang="ja-JP" sz="2000" dirty="0" smtClean="0"/>
              <a:t>  s=s+*(</a:t>
            </a:r>
            <a:r>
              <a:rPr lang="en-US" altLang="ja-JP" sz="2000" dirty="0" err="1" smtClean="0"/>
              <a:t>p+i</a:t>
            </a:r>
            <a:r>
              <a:rPr lang="en-US" altLang="ja-JP" sz="2000" dirty="0" smtClean="0"/>
              <a:t>);</a:t>
            </a:r>
          </a:p>
          <a:p>
            <a:r>
              <a:rPr kumimoji="1" lang="ja-JP" altLang="en-US" sz="2000" dirty="0" smtClean="0"/>
              <a:t>あるいは</a:t>
            </a:r>
            <a:endParaRPr kumimoji="1" lang="en-US" altLang="ja-JP" sz="2000" dirty="0" smtClean="0"/>
          </a:p>
          <a:p>
            <a:r>
              <a:rPr lang="en-US" altLang="ja-JP" sz="2000" dirty="0"/>
              <a:t> </a:t>
            </a:r>
            <a:r>
              <a:rPr lang="en-US" altLang="ja-JP" sz="2000" dirty="0" smtClean="0"/>
              <a:t>  s=s+*(</a:t>
            </a:r>
            <a:r>
              <a:rPr lang="en-US" altLang="ja-JP" sz="2000" dirty="0" err="1" smtClean="0"/>
              <a:t>i+p</a:t>
            </a:r>
            <a:r>
              <a:rPr lang="en-US" altLang="ja-JP" sz="2000" dirty="0" smtClean="0"/>
              <a:t>);</a:t>
            </a:r>
          </a:p>
          <a:p>
            <a:r>
              <a:rPr kumimoji="1" lang="ja-JP" altLang="en-US" sz="2000" dirty="0" smtClean="0"/>
              <a:t>あるいは</a:t>
            </a:r>
            <a:endParaRPr kumimoji="1" lang="en-US" altLang="ja-JP" sz="2000" dirty="0" smtClean="0"/>
          </a:p>
          <a:p>
            <a:r>
              <a:rPr lang="en-US" altLang="ja-JP" sz="2000" dirty="0"/>
              <a:t> </a:t>
            </a:r>
            <a:r>
              <a:rPr lang="en-US" altLang="ja-JP" sz="2000" dirty="0" smtClean="0"/>
              <a:t>  s=</a:t>
            </a:r>
            <a:r>
              <a:rPr lang="en-US" altLang="ja-JP" sz="2000" dirty="0" err="1" smtClean="0"/>
              <a:t>s+p</a:t>
            </a:r>
            <a:r>
              <a:rPr lang="en-US" altLang="ja-JP" sz="2000" dirty="0" smtClean="0"/>
              <a:t>[</a:t>
            </a:r>
            <a:r>
              <a:rPr lang="en-US" altLang="ja-JP" sz="2000" dirty="0" err="1" smtClean="0"/>
              <a:t>i</a:t>
            </a:r>
            <a:r>
              <a:rPr lang="en-US" altLang="ja-JP" sz="2000" dirty="0" smtClean="0"/>
              <a:t>];</a:t>
            </a:r>
          </a:p>
          <a:p>
            <a:r>
              <a:rPr kumimoji="1" lang="ja-JP" altLang="en-US" sz="2000" dirty="0" smtClean="0"/>
              <a:t>とすればよい。</a:t>
            </a:r>
            <a:endParaRPr kumimoji="1" lang="en-US" altLang="ja-JP" sz="2000" dirty="0" smtClean="0"/>
          </a:p>
          <a:p>
            <a:r>
              <a:rPr lang="en-US" altLang="ja-JP" sz="2000" dirty="0"/>
              <a:t> </a:t>
            </a:r>
            <a:r>
              <a:rPr lang="en-US" altLang="ja-JP" sz="2000" dirty="0" smtClean="0"/>
              <a:t>  s=</a:t>
            </a:r>
            <a:r>
              <a:rPr lang="en-US" altLang="ja-JP" sz="2000" dirty="0" err="1" smtClean="0"/>
              <a:t>s+i</a:t>
            </a:r>
            <a:r>
              <a:rPr lang="en-US" altLang="ja-JP" sz="2000" dirty="0" smtClean="0"/>
              <a:t>[p];</a:t>
            </a:r>
          </a:p>
          <a:p>
            <a:r>
              <a:rPr kumimoji="1" lang="ja-JP" altLang="en-US" sz="2000" dirty="0" smtClean="0"/>
              <a:t>も正解だが、授業中に言った通り、このように書くのはよくない。</a:t>
            </a:r>
            <a:endParaRPr kumimoji="1" lang="ja-JP" altLang="en-US" sz="2000" dirty="0"/>
          </a:p>
        </p:txBody>
      </p:sp>
    </p:spTree>
    <p:extLst>
      <p:ext uri="{BB962C8B-B14F-4D97-AF65-F5344CB8AC3E}">
        <p14:creationId xmlns:p14="http://schemas.microsoft.com/office/powerpoint/2010/main" val="1647583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ポインタの表記</a:t>
            </a:r>
            <a:endParaRPr kumimoji="1" lang="ja-JP" altLang="en-US" dirty="0"/>
          </a:p>
        </p:txBody>
      </p:sp>
      <p:sp>
        <p:nvSpPr>
          <p:cNvPr id="4" name="正方形/長方形 3"/>
          <p:cNvSpPr/>
          <p:nvPr/>
        </p:nvSpPr>
        <p:spPr>
          <a:xfrm>
            <a:off x="1115616" y="1412776"/>
            <a:ext cx="3960440" cy="1938992"/>
          </a:xfrm>
          <a:prstGeom prst="rect">
            <a:avLst/>
          </a:prstGeom>
          <a:ln>
            <a:solidFill>
              <a:schemeClr val="tx1"/>
            </a:solidFill>
          </a:ln>
        </p:spPr>
        <p:txBody>
          <a:bodyPr wrap="square">
            <a:spAutoFit/>
          </a:bodyPr>
          <a:lstStyle/>
          <a:p>
            <a:r>
              <a:rPr lang="en-US" altLang="ja-JP" sz="2000" dirty="0" err="1" smtClean="0"/>
              <a:t>int</a:t>
            </a:r>
            <a:r>
              <a:rPr lang="en-US" altLang="ja-JP" sz="2000" dirty="0" smtClean="0"/>
              <a:t> sum (</a:t>
            </a:r>
            <a:r>
              <a:rPr lang="en-US" altLang="ja-JP" sz="2000" dirty="0" err="1" smtClean="0"/>
              <a:t>int</a:t>
            </a:r>
            <a:r>
              <a:rPr lang="en-US" altLang="ja-JP" sz="2000" dirty="0" smtClean="0"/>
              <a:t> *p, </a:t>
            </a:r>
            <a:r>
              <a:rPr lang="en-US" altLang="ja-JP" sz="2000" dirty="0" err="1" smtClean="0"/>
              <a:t>int</a:t>
            </a:r>
            <a:r>
              <a:rPr lang="en-US" altLang="ja-JP" sz="2000" dirty="0" smtClean="0"/>
              <a:t> size) {</a:t>
            </a:r>
          </a:p>
          <a:p>
            <a:r>
              <a:rPr lang="en-US" altLang="ja-JP" sz="2000" dirty="0"/>
              <a:t> </a:t>
            </a:r>
            <a:r>
              <a:rPr lang="en-US" altLang="ja-JP" sz="2000" dirty="0" smtClean="0"/>
              <a:t> </a:t>
            </a:r>
            <a:r>
              <a:rPr lang="en-US" altLang="ja-JP" sz="2000" dirty="0" err="1" smtClean="0"/>
              <a:t>int</a:t>
            </a:r>
            <a:r>
              <a:rPr lang="en-US" altLang="ja-JP" sz="2000" dirty="0" smtClean="0"/>
              <a:t> </a:t>
            </a:r>
            <a:r>
              <a:rPr lang="en-US" altLang="ja-JP" sz="2000" dirty="0"/>
              <a:t>s</a:t>
            </a:r>
            <a:r>
              <a:rPr lang="en-US" altLang="ja-JP" sz="2000" dirty="0" smtClean="0"/>
              <a:t>=0, </a:t>
            </a:r>
            <a:r>
              <a:rPr lang="en-US" altLang="ja-JP" sz="2000" dirty="0" err="1" smtClean="0"/>
              <a:t>i</a:t>
            </a:r>
            <a:r>
              <a:rPr lang="en-US" altLang="ja-JP" sz="2000" dirty="0" smtClean="0"/>
              <a:t>;</a:t>
            </a:r>
          </a:p>
          <a:p>
            <a:r>
              <a:rPr lang="en-US" altLang="ja-JP" sz="2000" dirty="0"/>
              <a:t> </a:t>
            </a:r>
            <a:r>
              <a:rPr lang="en-US" altLang="ja-JP" sz="2000" dirty="0" smtClean="0"/>
              <a:t> for (</a:t>
            </a:r>
            <a:r>
              <a:rPr lang="en-US" altLang="ja-JP" sz="2000" dirty="0" err="1" smtClean="0"/>
              <a:t>i</a:t>
            </a:r>
            <a:r>
              <a:rPr lang="en-US" altLang="ja-JP" sz="2000" dirty="0" smtClean="0"/>
              <a:t>=0; </a:t>
            </a:r>
            <a:r>
              <a:rPr lang="en-US" altLang="ja-JP" sz="2000" dirty="0" err="1" smtClean="0"/>
              <a:t>i</a:t>
            </a:r>
            <a:r>
              <a:rPr lang="en-US" altLang="ja-JP" sz="2000" dirty="0" smtClean="0"/>
              <a:t>&lt;size; </a:t>
            </a:r>
            <a:r>
              <a:rPr lang="en-US" altLang="ja-JP" sz="2000" dirty="0" err="1" smtClean="0"/>
              <a:t>i</a:t>
            </a:r>
            <a:r>
              <a:rPr lang="en-US" altLang="ja-JP" sz="2000" dirty="0" smtClean="0"/>
              <a:t>=i+1)</a:t>
            </a:r>
          </a:p>
          <a:p>
            <a:r>
              <a:rPr lang="en-US" altLang="ja-JP" sz="2000" dirty="0"/>
              <a:t> </a:t>
            </a:r>
            <a:r>
              <a:rPr lang="en-US" altLang="ja-JP" sz="2000" dirty="0" smtClean="0"/>
              <a:t>   s=s+*(</a:t>
            </a:r>
            <a:r>
              <a:rPr lang="en-US" altLang="ja-JP" sz="2000" dirty="0" smtClean="0">
                <a:solidFill>
                  <a:srgbClr val="FF0000"/>
                </a:solidFill>
              </a:rPr>
              <a:t>&amp;p[</a:t>
            </a:r>
            <a:r>
              <a:rPr lang="en-US" altLang="ja-JP" sz="2000" dirty="0" err="1" smtClean="0">
                <a:solidFill>
                  <a:srgbClr val="FF0000"/>
                </a:solidFill>
              </a:rPr>
              <a:t>i</a:t>
            </a:r>
            <a:r>
              <a:rPr lang="en-US" altLang="ja-JP" sz="2000" dirty="0" smtClean="0">
                <a:solidFill>
                  <a:srgbClr val="FF0000"/>
                </a:solidFill>
              </a:rPr>
              <a:t>]</a:t>
            </a:r>
            <a:r>
              <a:rPr lang="en-US" altLang="ja-JP" sz="2000" dirty="0" smtClean="0"/>
              <a:t>);</a:t>
            </a:r>
            <a:endParaRPr lang="en-US" altLang="ja-JP" sz="2000" dirty="0"/>
          </a:p>
          <a:p>
            <a:r>
              <a:rPr lang="is-IS" altLang="ja-JP" sz="2000" dirty="0"/>
              <a:t>  return s</a:t>
            </a:r>
            <a:r>
              <a:rPr lang="is-IS" altLang="ja-JP" sz="2000" dirty="0" smtClean="0"/>
              <a:t>;</a:t>
            </a:r>
            <a:endParaRPr lang="is-IS" altLang="ja-JP" sz="2000" dirty="0"/>
          </a:p>
          <a:p>
            <a:r>
              <a:rPr lang="is-IS" altLang="ja-JP" sz="2000" dirty="0"/>
              <a:t>}</a:t>
            </a:r>
            <a:endParaRPr lang="ja-JP" altLang="en-US" sz="2000" dirty="0"/>
          </a:p>
        </p:txBody>
      </p:sp>
      <p:sp>
        <p:nvSpPr>
          <p:cNvPr id="5" name="テキスト ボックス 4"/>
          <p:cNvSpPr txBox="1"/>
          <p:nvPr/>
        </p:nvSpPr>
        <p:spPr>
          <a:xfrm>
            <a:off x="827584" y="3789040"/>
            <a:ext cx="6552728" cy="707886"/>
          </a:xfrm>
          <a:prstGeom prst="rect">
            <a:avLst/>
          </a:prstGeom>
          <a:noFill/>
        </p:spPr>
        <p:txBody>
          <a:bodyPr wrap="square" rtlCol="0">
            <a:spAutoFit/>
          </a:bodyPr>
          <a:lstStyle/>
          <a:p>
            <a:r>
              <a:rPr kumimoji="1" lang="ja-JP" altLang="en-US" sz="2000" dirty="0" smtClean="0"/>
              <a:t>上記のプログラムは正しい。</a:t>
            </a:r>
            <a:endParaRPr kumimoji="1" lang="en-US" altLang="ja-JP" sz="2000" dirty="0" smtClean="0"/>
          </a:p>
          <a:p>
            <a:r>
              <a:rPr lang="ja-JP" altLang="en-US" sz="2000" dirty="0" smtClean="0"/>
              <a:t>ただし、</a:t>
            </a:r>
            <a:r>
              <a:rPr kumimoji="1" lang="en-US" altLang="ja-JP" sz="2000" dirty="0" smtClean="0"/>
              <a:t>&amp;</a:t>
            </a:r>
            <a:r>
              <a:rPr kumimoji="1" lang="ja-JP" altLang="en-US" sz="2000" dirty="0" smtClean="0"/>
              <a:t>と</a:t>
            </a:r>
            <a:r>
              <a:rPr kumimoji="1" lang="en-US" altLang="ja-JP" sz="2000" dirty="0" smtClean="0"/>
              <a:t>*</a:t>
            </a:r>
            <a:r>
              <a:rPr kumimoji="1" lang="ja-JP" altLang="en-US" sz="2000" dirty="0" smtClean="0"/>
              <a:t>はキャンセルされて</a:t>
            </a:r>
            <a:r>
              <a:rPr kumimoji="1" lang="en-US" altLang="ja-JP" sz="2000" dirty="0" smtClean="0"/>
              <a:t>p[</a:t>
            </a:r>
            <a:r>
              <a:rPr kumimoji="1" lang="en-US" altLang="ja-JP" sz="2000" dirty="0" err="1" smtClean="0"/>
              <a:t>i</a:t>
            </a:r>
            <a:r>
              <a:rPr kumimoji="1" lang="en-US" altLang="ja-JP" sz="2000" dirty="0" smtClean="0"/>
              <a:t>]</a:t>
            </a:r>
            <a:r>
              <a:rPr kumimoji="1" lang="ja-JP" altLang="en-US" sz="2000" dirty="0" smtClean="0"/>
              <a:t>になるので、</a:t>
            </a:r>
            <a:r>
              <a:rPr lang="ja-JP" altLang="en-US" sz="2000" dirty="0" smtClean="0"/>
              <a:t>無駄。</a:t>
            </a:r>
            <a:endParaRPr lang="en-US" altLang="ja-JP" sz="2000" dirty="0" smtClean="0"/>
          </a:p>
        </p:txBody>
      </p:sp>
    </p:spTree>
    <p:extLst>
      <p:ext uri="{BB962C8B-B14F-4D97-AF65-F5344CB8AC3E}">
        <p14:creationId xmlns:p14="http://schemas.microsoft.com/office/powerpoint/2010/main" val="233521110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1004</TotalTime>
  <Words>711</Words>
  <Application>Microsoft Macintosh PowerPoint</Application>
  <PresentationFormat>画面に合わせる (4:3)</PresentationFormat>
  <Paragraphs>74</Paragraphs>
  <Slides>8</Slides>
  <Notes>0</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Office テーマ</vt:lpstr>
      <vt:lpstr>プログラミング入門2</vt:lpstr>
      <vt:lpstr>得点分布(36点満点）</vt:lpstr>
      <vt:lpstr>皆さんの回答に関する講評</vt:lpstr>
      <vt:lpstr>無限ループ</vt:lpstr>
      <vt:lpstr>文字列の終端の判定</vt:lpstr>
      <vt:lpstr>文字列の終端の判定</vt:lpstr>
      <vt:lpstr>ポインタの表記</vt:lpstr>
      <vt:lpstr>ポインタの表記</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dc:title>
  <dc:creator>sasano</dc:creator>
  <cp:lastModifiedBy>Sasano Isao</cp:lastModifiedBy>
  <cp:revision>652</cp:revision>
  <dcterms:created xsi:type="dcterms:W3CDTF">2009-12-12T09:36:31Z</dcterms:created>
  <dcterms:modified xsi:type="dcterms:W3CDTF">2016-11-18T09:13:12Z</dcterms:modified>
</cp:coreProperties>
</file>