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2" r:id="rId4"/>
    <p:sldId id="279" r:id="rId5"/>
    <p:sldId id="263" r:id="rId6"/>
    <p:sldId id="264" r:id="rId7"/>
    <p:sldId id="265" r:id="rId8"/>
    <p:sldId id="266" r:id="rId9"/>
    <p:sldId id="267" r:id="rId10"/>
    <p:sldId id="258" r:id="rId11"/>
    <p:sldId id="268" r:id="rId12"/>
    <p:sldId id="269" r:id="rId13"/>
    <p:sldId id="270" r:id="rId14"/>
    <p:sldId id="271" r:id="rId15"/>
    <p:sldId id="272" r:id="rId16"/>
    <p:sldId id="275" r:id="rId17"/>
    <p:sldId id="280" r:id="rId18"/>
    <p:sldId id="281" r:id="rId19"/>
    <p:sldId id="282" r:id="rId20"/>
    <p:sldId id="259" r:id="rId21"/>
    <p:sldId id="276" r:id="rId22"/>
    <p:sldId id="283" r:id="rId23"/>
    <p:sldId id="284" r:id="rId24"/>
    <p:sldId id="299" r:id="rId25"/>
    <p:sldId id="285" r:id="rId26"/>
    <p:sldId id="287" r:id="rId27"/>
    <p:sldId id="286" r:id="rId28"/>
    <p:sldId id="298" r:id="rId29"/>
    <p:sldId id="297" r:id="rId30"/>
    <p:sldId id="289" r:id="rId31"/>
    <p:sldId id="295" r:id="rId32"/>
    <p:sldId id="261" r:id="rId33"/>
    <p:sldId id="294"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133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00308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4943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4580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24390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0611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84781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16591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10383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469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83165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16/10/02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275155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16/10/02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25886285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1571612"/>
            <a:ext cx="7500990" cy="3143272"/>
          </a:xfrm>
        </p:spPr>
        <p:txBody>
          <a:bodyPr>
            <a:normAutofit fontScale="90000"/>
          </a:bodyPr>
          <a:lstStyle/>
          <a:p>
            <a:r>
              <a:rPr lang="ja-JP" altLang="en-US" dirty="0" smtClean="0"/>
              <a:t>プログラミング入門２</a:t>
            </a:r>
            <a:r>
              <a:rPr lang="en-US" altLang="ja-JP" dirty="0" smtClean="0"/>
              <a:t/>
            </a:r>
            <a:br>
              <a:rPr lang="en-US" altLang="ja-JP" dirty="0" smtClean="0"/>
            </a:br>
            <a:r>
              <a:rPr lang="ja-JP" altLang="en-US" dirty="0" smtClean="0"/>
              <a:t>第３回</a:t>
            </a:r>
            <a:r>
              <a:rPr lang="en-US" altLang="ja-JP" dirty="0" smtClean="0"/>
              <a:t/>
            </a:r>
            <a:br>
              <a:rPr lang="en-US" altLang="ja-JP" dirty="0" smtClean="0"/>
            </a:br>
            <a:r>
              <a:rPr lang="ja-JP" altLang="en-US" dirty="0" smtClean="0"/>
              <a:t>式文</a:t>
            </a:r>
            <a:r>
              <a:rPr lang="en-US" altLang="ja-JP" dirty="0" smtClean="0"/>
              <a:t/>
            </a:r>
            <a:br>
              <a:rPr lang="en-US" altLang="ja-JP" dirty="0" smtClean="0"/>
            </a:br>
            <a:r>
              <a:rPr lang="ja-JP" altLang="en-US" dirty="0" smtClean="0"/>
              <a:t>代入式</a:t>
            </a:r>
            <a:r>
              <a:rPr lang="en-US" altLang="ja-JP" dirty="0" smtClean="0"/>
              <a:t/>
            </a:r>
            <a:br>
              <a:rPr lang="en-US" altLang="ja-JP" dirty="0" smtClean="0"/>
            </a:br>
            <a:r>
              <a:rPr lang="ja-JP" altLang="en-US" dirty="0" smtClean="0"/>
              <a:t>論理演算子</a:t>
            </a:r>
            <a:r>
              <a:rPr lang="en-US" altLang="ja-JP" dirty="0" smtClean="0"/>
              <a:t/>
            </a:r>
            <a:br>
              <a:rPr lang="en-US" altLang="ja-JP" dirty="0" smtClean="0"/>
            </a:br>
            <a:r>
              <a:rPr lang="en-US" altLang="ja-JP" dirty="0" smtClean="0"/>
              <a:t>break</a:t>
            </a:r>
            <a:r>
              <a:rPr lang="ja-JP" altLang="en-US" dirty="0" smtClean="0"/>
              <a:t>文、</a:t>
            </a:r>
            <a:r>
              <a:rPr lang="en-US" altLang="ja-JP" dirty="0" smtClean="0"/>
              <a:t>continue</a:t>
            </a:r>
            <a:r>
              <a:rPr lang="ja-JP" altLang="en-US" dirty="0" smtClean="0"/>
              <a:t>文</a:t>
            </a:r>
            <a:endParaRPr kumimoji="1" lang="ja-JP" altLang="en-US" dirty="0"/>
          </a:p>
        </p:txBody>
      </p:sp>
      <p:sp>
        <p:nvSpPr>
          <p:cNvPr id="4" name="正方形/長方形 3"/>
          <p:cNvSpPr/>
          <p:nvPr/>
        </p:nvSpPr>
        <p:spPr>
          <a:xfrm>
            <a:off x="2571736" y="5286388"/>
            <a:ext cx="4112023" cy="584775"/>
          </a:xfrm>
          <a:prstGeom prst="rect">
            <a:avLst/>
          </a:prstGeom>
        </p:spPr>
        <p:txBody>
          <a:bodyPr wrap="none">
            <a:spAutoFit/>
          </a:bodyPr>
          <a:lstStyle/>
          <a:p>
            <a:r>
              <a:rPr lang="ja-JP" altLang="en-US" sz="3200" dirty="0" smtClean="0"/>
              <a:t>情報工学科    篠埜　功</a:t>
            </a:r>
            <a:endParaRPr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936104"/>
          </a:xfrm>
        </p:spPr>
        <p:txBody>
          <a:bodyPr/>
          <a:lstStyle/>
          <a:p>
            <a:r>
              <a:rPr kumimoji="1" lang="ja-JP" altLang="en-US" dirty="0" smtClean="0"/>
              <a:t>論理</a:t>
            </a:r>
            <a:r>
              <a:rPr kumimoji="1" lang="en-US" altLang="ja-JP" dirty="0" smtClean="0"/>
              <a:t>AND</a:t>
            </a:r>
            <a:r>
              <a:rPr kumimoji="1" lang="ja-JP" altLang="en-US" dirty="0" smtClean="0"/>
              <a:t>演算子 </a:t>
            </a:r>
            <a:r>
              <a:rPr kumimoji="1" lang="en-US" altLang="ja-JP" dirty="0" smtClean="0"/>
              <a:t>&amp;&amp;</a:t>
            </a:r>
            <a:endParaRPr kumimoji="1" lang="ja-JP" altLang="en-US" dirty="0"/>
          </a:p>
        </p:txBody>
      </p:sp>
      <p:sp>
        <p:nvSpPr>
          <p:cNvPr id="5" name="テキスト ボックス 4"/>
          <p:cNvSpPr txBox="1"/>
          <p:nvPr/>
        </p:nvSpPr>
        <p:spPr>
          <a:xfrm>
            <a:off x="502344" y="1047503"/>
            <a:ext cx="8102104" cy="5693865"/>
          </a:xfrm>
          <a:prstGeom prst="rect">
            <a:avLst/>
          </a:prstGeom>
          <a:noFill/>
        </p:spPr>
        <p:txBody>
          <a:bodyPr wrap="square" rtlCol="0">
            <a:spAutoFit/>
          </a:bodyPr>
          <a:lstStyle/>
          <a:p>
            <a:r>
              <a:rPr lang="en-US" altLang="ja-JP" sz="2400" dirty="0" smtClean="0"/>
              <a:t>/*  </a:t>
            </a:r>
            <a:r>
              <a:rPr lang="ja-JP" altLang="en-US" sz="2400" dirty="0" smtClean="0"/>
              <a:t>キーボードから月を読み込み、その月が春かどうかを判定</a:t>
            </a:r>
            <a:endParaRPr lang="en-US" altLang="ja-JP" sz="2400" dirty="0" smtClean="0"/>
          </a:p>
          <a:p>
            <a:r>
              <a:rPr lang="en-US" altLang="ja-JP" sz="2400" dirty="0" smtClean="0"/>
              <a:t>       </a:t>
            </a:r>
            <a:r>
              <a:rPr lang="ja-JP" altLang="en-US" sz="2400" dirty="0" smtClean="0"/>
              <a:t>ただし</a:t>
            </a:r>
            <a:r>
              <a:rPr lang="en-US" altLang="ja-JP" sz="2400" dirty="0" smtClean="0"/>
              <a:t>3</a:t>
            </a:r>
            <a:r>
              <a:rPr lang="ja-JP" altLang="en-US" sz="2400" dirty="0" smtClean="0"/>
              <a:t>月から</a:t>
            </a:r>
            <a:r>
              <a:rPr lang="en-US" altLang="ja-JP" sz="2400" dirty="0" smtClean="0"/>
              <a:t>5</a:t>
            </a:r>
            <a:r>
              <a:rPr lang="ja-JP" altLang="en-US" sz="2400" dirty="0" smtClean="0"/>
              <a:t>月を春とする。  </a:t>
            </a:r>
            <a:r>
              <a:rPr lang="en-US" altLang="ja-JP" sz="2400" dirty="0" smtClean="0"/>
              <a:t>*/</a:t>
            </a:r>
            <a:endParaRPr kumimoji="1" lang="en-US" altLang="ja-JP" sz="2400" dirty="0" smtClean="0"/>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month;</a:t>
            </a:r>
          </a:p>
          <a:p>
            <a:r>
              <a:rPr lang="en-US" altLang="ja-JP" sz="2400" dirty="0" smtClean="0"/>
              <a:t>    </a:t>
            </a:r>
            <a:r>
              <a:rPr lang="en-US" altLang="ja-JP" sz="2400" dirty="0" err="1" smtClean="0"/>
              <a:t>printf</a:t>
            </a:r>
            <a:r>
              <a:rPr lang="en-US" altLang="ja-JP" sz="2400" dirty="0" smtClean="0"/>
              <a:t> (“</a:t>
            </a:r>
            <a:r>
              <a:rPr lang="ja-JP" altLang="en-US" sz="2400" dirty="0" smtClean="0"/>
              <a:t>月を入力してください：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&amp;month)</a:t>
            </a:r>
            <a:r>
              <a:rPr lang="en-US" altLang="ja-JP" sz="2400" dirty="0" smtClean="0"/>
              <a:t>;</a:t>
            </a:r>
          </a:p>
          <a:p>
            <a:r>
              <a:rPr lang="en-US" altLang="ja-JP" sz="2400" dirty="0"/>
              <a:t> </a:t>
            </a:r>
            <a:r>
              <a:rPr lang="en-US" altLang="ja-JP" sz="2400" dirty="0" smtClean="0"/>
              <a:t>   </a:t>
            </a:r>
            <a:r>
              <a:rPr lang="en-US" altLang="ja-JP" sz="2400" dirty="0" err="1" smtClean="0"/>
              <a:t>printf</a:t>
            </a:r>
            <a:r>
              <a:rPr lang="en-US" altLang="ja-JP" sz="2400" dirty="0" smtClean="0"/>
              <a:t> </a:t>
            </a:r>
            <a:r>
              <a:rPr lang="en-US" altLang="ja-JP" sz="2400" dirty="0"/>
              <a:t>("%d</a:t>
            </a:r>
            <a:r>
              <a:rPr lang="ja-JP" altLang="en-US" sz="2400" dirty="0"/>
              <a:t>月は</a:t>
            </a:r>
            <a:r>
              <a:rPr lang="en-US" altLang="ja-JP" sz="2400" dirty="0"/>
              <a:t>", month);</a:t>
            </a:r>
            <a:endParaRPr lang="en-US" altLang="ja-JP" sz="2400" dirty="0" smtClean="0"/>
          </a:p>
          <a:p>
            <a:r>
              <a:rPr lang="en-US" altLang="ja-JP" sz="2400" dirty="0" smtClean="0"/>
              <a:t>    if (month &gt;= 3) {</a:t>
            </a:r>
          </a:p>
          <a:p>
            <a:r>
              <a:rPr lang="en-US" altLang="ja-JP" sz="2400" dirty="0" smtClean="0"/>
              <a:t>        if (month &lt;= 5)</a:t>
            </a:r>
          </a:p>
          <a:p>
            <a:r>
              <a:rPr lang="en-US" altLang="ja-JP" sz="2400" dirty="0" smtClean="0"/>
              <a:t>            </a:t>
            </a:r>
            <a:r>
              <a:rPr lang="en-US" altLang="ja-JP" sz="2400" dirty="0" err="1" smtClean="0"/>
              <a:t>printf</a:t>
            </a:r>
            <a:r>
              <a:rPr lang="en-US" altLang="ja-JP" sz="2400" dirty="0" smtClean="0"/>
              <a:t> (“</a:t>
            </a:r>
            <a:r>
              <a:rPr lang="ja-JP" altLang="en-US" sz="2400" dirty="0" smtClean="0"/>
              <a:t>春です。</a:t>
            </a:r>
            <a:r>
              <a:rPr lang="en-US" altLang="ja-JP" sz="2400" dirty="0" smtClean="0"/>
              <a:t>\n”);</a:t>
            </a:r>
          </a:p>
          <a:p>
            <a:r>
              <a:rPr lang="en-US" altLang="ja-JP" sz="2400" dirty="0" smtClean="0"/>
              <a:t>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return 0; </a:t>
            </a:r>
          </a:p>
          <a:p>
            <a:r>
              <a:rPr lang="en-US" altLang="ja-JP" sz="2400" dirty="0" smtClean="0"/>
              <a:t>}</a:t>
            </a:r>
          </a:p>
        </p:txBody>
      </p:sp>
      <p:sp>
        <p:nvSpPr>
          <p:cNvPr id="6" name="テキスト ボックス 5"/>
          <p:cNvSpPr txBox="1"/>
          <p:nvPr/>
        </p:nvSpPr>
        <p:spPr>
          <a:xfrm>
            <a:off x="5000628" y="3884855"/>
            <a:ext cx="3929090" cy="1200329"/>
          </a:xfrm>
          <a:prstGeom prst="rect">
            <a:avLst/>
          </a:prstGeom>
          <a:noFill/>
          <a:ln>
            <a:solidFill>
              <a:schemeClr val="tx1"/>
            </a:solidFill>
          </a:ln>
        </p:spPr>
        <p:txBody>
          <a:bodyPr wrap="square" rtlCol="0">
            <a:spAutoFit/>
          </a:bodyPr>
          <a:lstStyle/>
          <a:p>
            <a:r>
              <a:rPr kumimoji="1" lang="en-US" altLang="ja-JP" sz="2400" dirty="0" smtClean="0"/>
              <a:t>3</a:t>
            </a:r>
            <a:r>
              <a:rPr kumimoji="1" lang="ja-JP" altLang="en-US" sz="2400" dirty="0" smtClean="0"/>
              <a:t>以上</a:t>
            </a:r>
            <a:r>
              <a:rPr kumimoji="1" lang="en-US" altLang="ja-JP" sz="2400" dirty="0" smtClean="0"/>
              <a:t>5</a:t>
            </a:r>
            <a:r>
              <a:rPr kumimoji="1" lang="ja-JP" altLang="en-US" sz="2400" dirty="0" smtClean="0"/>
              <a:t>以下の判定は</a:t>
            </a:r>
            <a:r>
              <a:rPr kumimoji="1" lang="en-US" altLang="ja-JP" sz="2400" dirty="0" smtClean="0"/>
              <a:t>if</a:t>
            </a:r>
            <a:r>
              <a:rPr kumimoji="1" lang="ja-JP" altLang="en-US" sz="2400" dirty="0" smtClean="0"/>
              <a:t>文</a:t>
            </a:r>
            <a:r>
              <a:rPr kumimoji="1" lang="ja-JP" altLang="en-US" sz="2400" dirty="0" smtClean="0"/>
              <a:t>の</a:t>
            </a:r>
            <a:r>
              <a:rPr lang="en-US" altLang="en-US" sz="2400" dirty="0" smtClean="0"/>
              <a:t>入れ子</a:t>
            </a:r>
            <a:r>
              <a:rPr kumimoji="1" lang="ja-JP" altLang="en-US" sz="2400" dirty="0" smtClean="0"/>
              <a:t>で</a:t>
            </a:r>
            <a:r>
              <a:rPr kumimoji="1" lang="ja-JP" altLang="en-US" sz="2400" dirty="0" smtClean="0"/>
              <a:t>書けるが、</a:t>
            </a:r>
            <a:r>
              <a:rPr kumimoji="1" lang="en-US" altLang="ja-JP" sz="2400" dirty="0" smtClean="0"/>
              <a:t>if</a:t>
            </a:r>
            <a:r>
              <a:rPr kumimoji="1" lang="ja-JP" altLang="en-US" sz="2400" dirty="0" smtClean="0"/>
              <a:t>文一つで書きたい。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92088"/>
          </a:xfrm>
        </p:spPr>
        <p:txBody>
          <a:bodyPr>
            <a:normAutofit/>
          </a:bodyPr>
          <a:lstStyle/>
          <a:p>
            <a:r>
              <a:rPr kumimoji="1" lang="ja-JP" altLang="en-US" sz="3600" dirty="0" smtClean="0"/>
              <a:t>論理</a:t>
            </a:r>
            <a:r>
              <a:rPr kumimoji="1" lang="en-US" altLang="ja-JP" sz="3600" dirty="0" smtClean="0"/>
              <a:t>AND</a:t>
            </a:r>
            <a:r>
              <a:rPr kumimoji="1" lang="ja-JP" altLang="en-US" sz="3600" dirty="0" smtClean="0"/>
              <a:t>演算子 </a:t>
            </a:r>
            <a:r>
              <a:rPr kumimoji="1" lang="en-US" altLang="ja-JP" sz="3600" dirty="0" smtClean="0"/>
              <a:t>&amp;&amp;</a:t>
            </a:r>
            <a:endParaRPr kumimoji="1" lang="ja-JP" altLang="en-US" sz="3600" dirty="0"/>
          </a:p>
        </p:txBody>
      </p:sp>
      <p:sp>
        <p:nvSpPr>
          <p:cNvPr id="5" name="テキスト ボックス 4"/>
          <p:cNvSpPr txBox="1"/>
          <p:nvPr/>
        </p:nvSpPr>
        <p:spPr>
          <a:xfrm>
            <a:off x="502344" y="1052736"/>
            <a:ext cx="8102104" cy="5693867"/>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smtClean="0"/>
              <a:t>  </a:t>
            </a:r>
            <a:r>
              <a:rPr lang="en-US" altLang="ja-JP" sz="2800" dirty="0" err="1" smtClean="0"/>
              <a:t>int</a:t>
            </a:r>
            <a:r>
              <a:rPr lang="en-US" altLang="ja-JP" sz="2800" dirty="0" smtClean="0"/>
              <a:t> </a:t>
            </a:r>
            <a:r>
              <a:rPr lang="en-US" altLang="ja-JP" sz="2800" dirty="0"/>
              <a:t>month;</a:t>
            </a:r>
          </a:p>
          <a:p>
            <a:r>
              <a:rPr lang="ja-JP" altLang="en-US" sz="2800" dirty="0"/>
              <a:t>  </a:t>
            </a:r>
            <a:r>
              <a:rPr lang="en-US" altLang="ja-JP" sz="2800" dirty="0" smtClean="0"/>
              <a:t>  </a:t>
            </a:r>
            <a:r>
              <a:rPr lang="en-US" altLang="ja-JP" sz="2800" dirty="0" err="1" smtClean="0"/>
              <a:t>printf</a:t>
            </a:r>
            <a:r>
              <a:rPr lang="en-US" altLang="ja-JP" sz="2800" dirty="0" smtClean="0"/>
              <a:t> </a:t>
            </a:r>
            <a:r>
              <a:rPr lang="en-US" altLang="ja-JP" sz="2800" dirty="0"/>
              <a:t>("</a:t>
            </a:r>
            <a:r>
              <a:rPr lang="ja-JP" altLang="en-US" sz="2800" dirty="0"/>
              <a:t>月を入力してください：</a:t>
            </a:r>
            <a:r>
              <a:rPr lang="en-US" altLang="ja-JP" sz="2800" dirty="0"/>
              <a:t>");</a:t>
            </a:r>
          </a:p>
          <a:p>
            <a:r>
              <a:rPr lang="en-US" altLang="ja-JP" sz="2800" dirty="0"/>
              <a:t>  </a:t>
            </a:r>
            <a:r>
              <a:rPr lang="en-US" altLang="ja-JP" sz="2800" dirty="0" smtClean="0"/>
              <a:t>  </a:t>
            </a:r>
            <a:r>
              <a:rPr lang="en-US" altLang="ja-JP" sz="2800" dirty="0" err="1" smtClean="0"/>
              <a:t>scanf</a:t>
            </a:r>
            <a:r>
              <a:rPr lang="en-US" altLang="ja-JP" sz="2800" dirty="0" smtClean="0"/>
              <a:t> </a:t>
            </a:r>
            <a:r>
              <a:rPr lang="en-US" altLang="ja-JP" sz="2800" dirty="0"/>
              <a:t>("%d", &amp;month);</a:t>
            </a:r>
          </a:p>
          <a:p>
            <a:r>
              <a:rPr lang="en-US" altLang="ja-JP" sz="2800" dirty="0"/>
              <a:t>  </a:t>
            </a:r>
            <a:r>
              <a:rPr lang="en-US" altLang="ja-JP" sz="2800" dirty="0" smtClean="0"/>
              <a:t>  </a:t>
            </a:r>
            <a:r>
              <a:rPr lang="en-US" altLang="ja-JP" sz="2800" dirty="0" err="1" smtClean="0"/>
              <a:t>printf</a:t>
            </a:r>
            <a:r>
              <a:rPr lang="en-US" altLang="ja-JP" sz="2800" dirty="0" smtClean="0"/>
              <a:t> </a:t>
            </a:r>
            <a:r>
              <a:rPr lang="en-US" altLang="ja-JP" sz="2800" dirty="0"/>
              <a:t>("%d</a:t>
            </a:r>
            <a:r>
              <a:rPr lang="ja-JP" altLang="en-US" sz="2800" dirty="0"/>
              <a:t>月は</a:t>
            </a:r>
            <a:r>
              <a:rPr lang="en-US" altLang="ja-JP" sz="2800" dirty="0"/>
              <a:t>", month);</a:t>
            </a:r>
          </a:p>
          <a:p>
            <a:r>
              <a:rPr lang="en-US" altLang="ja-JP" sz="2800" dirty="0"/>
              <a:t>  </a:t>
            </a:r>
            <a:r>
              <a:rPr lang="en-US" altLang="ja-JP" sz="2800" dirty="0" smtClean="0"/>
              <a:t>  if </a:t>
            </a:r>
            <a:r>
              <a:rPr lang="en-US" altLang="ja-JP" sz="2800" dirty="0"/>
              <a:t>(</a:t>
            </a:r>
            <a:r>
              <a:rPr lang="en-US" altLang="ja-JP" sz="2800" dirty="0">
                <a:solidFill>
                  <a:srgbClr val="FF0000"/>
                </a:solidFill>
              </a:rPr>
              <a:t>month &gt;= 3 &amp;&amp; month &lt;= 5</a:t>
            </a:r>
            <a:r>
              <a:rPr lang="en-US" altLang="ja-JP" sz="2800" dirty="0"/>
              <a:t>)</a:t>
            </a:r>
          </a:p>
          <a:p>
            <a:r>
              <a:rPr lang="ro-RO" altLang="ja-JP" sz="2800" dirty="0"/>
              <a:t>    </a:t>
            </a:r>
            <a:r>
              <a:rPr lang="ro-RO" altLang="ja-JP" sz="2800" dirty="0" smtClean="0"/>
              <a:t>    printf </a:t>
            </a:r>
            <a:r>
              <a:rPr lang="ro-RO" altLang="ja-JP" sz="2800" dirty="0"/>
              <a:t>("</a:t>
            </a:r>
            <a:r>
              <a:rPr lang="ja-JP" altLang="ro-RO" sz="2800" dirty="0"/>
              <a:t>春です。</a:t>
            </a:r>
            <a:r>
              <a:rPr lang="ro-RO" altLang="ja-JP" sz="2800" dirty="0"/>
              <a:t>\n");</a:t>
            </a:r>
          </a:p>
          <a:p>
            <a:r>
              <a:rPr lang="ja-JP" altLang="en-US" sz="2800" dirty="0"/>
              <a:t> </a:t>
            </a:r>
            <a:r>
              <a:rPr lang="en-US" altLang="ja-JP" sz="2800" dirty="0" smtClean="0"/>
              <a:t>  </a:t>
            </a:r>
            <a:r>
              <a:rPr lang="ja-JP" altLang="en-US" sz="2800" dirty="0" smtClean="0"/>
              <a:t> </a:t>
            </a:r>
            <a:r>
              <a:rPr lang="en-US" altLang="ja-JP" sz="2800" dirty="0"/>
              <a:t>else</a:t>
            </a:r>
            <a:r>
              <a:rPr lang="ja-JP" altLang="en-US" sz="2800" dirty="0"/>
              <a:t> </a:t>
            </a:r>
            <a:r>
              <a:rPr lang="en-US" altLang="ja-JP" sz="2800" dirty="0" err="1"/>
              <a:t>printf</a:t>
            </a:r>
            <a:r>
              <a:rPr lang="en-US" altLang="ja-JP" sz="2800" dirty="0"/>
              <a:t> ("</a:t>
            </a:r>
            <a:r>
              <a:rPr lang="ja-JP" altLang="en-US" sz="2800" dirty="0"/>
              <a:t>春ではありません。</a:t>
            </a:r>
            <a:r>
              <a:rPr lang="en-US" altLang="ja-JP" sz="2800" dirty="0"/>
              <a:t>\n");</a:t>
            </a:r>
          </a:p>
          <a:p>
            <a:r>
              <a:rPr lang="en-US" altLang="ja-JP" sz="2800" dirty="0"/>
              <a:t>  </a:t>
            </a:r>
            <a:r>
              <a:rPr lang="en-US" altLang="ja-JP" sz="2800" dirty="0" smtClean="0"/>
              <a:t>  return </a:t>
            </a:r>
            <a:r>
              <a:rPr lang="en-US" altLang="ja-JP" sz="2800" dirty="0"/>
              <a:t>0;</a:t>
            </a:r>
          </a:p>
          <a:p>
            <a:r>
              <a:rPr lang="en-US" altLang="ja-JP" sz="2800" dirty="0"/>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a:t>
            </a:r>
            <a:r>
              <a:rPr lang="en-US" altLang="ja-JP" dirty="0" smtClean="0"/>
              <a:t>AND</a:t>
            </a:r>
            <a:r>
              <a:rPr lang="ja-JP" altLang="en-US" dirty="0" smtClean="0"/>
              <a:t>式</a:t>
            </a:r>
            <a:endParaRPr kumimoji="1" lang="ja-JP" altLang="en-US" dirty="0"/>
          </a:p>
        </p:txBody>
      </p:sp>
      <p:sp>
        <p:nvSpPr>
          <p:cNvPr id="5" name="テキスト ボックス 4"/>
          <p:cNvSpPr txBox="1"/>
          <p:nvPr/>
        </p:nvSpPr>
        <p:spPr>
          <a:xfrm>
            <a:off x="1000100" y="1285860"/>
            <a:ext cx="2597186"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式の構文</a:t>
            </a:r>
            <a:endParaRPr kumimoji="1" lang="ja-JP" altLang="en-US" sz="2400" dirty="0"/>
          </a:p>
        </p:txBody>
      </p:sp>
      <p:sp>
        <p:nvSpPr>
          <p:cNvPr id="6" name="テキスト ボックス 5"/>
          <p:cNvSpPr txBox="1"/>
          <p:nvPr/>
        </p:nvSpPr>
        <p:spPr>
          <a:xfrm>
            <a:off x="1785918" y="1785926"/>
            <a:ext cx="1720343"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&amp;&amp; </a:t>
            </a:r>
            <a:r>
              <a:rPr lang="ja-JP" altLang="en-US" sz="2800" dirty="0" smtClean="0"/>
              <a:t> 式</a:t>
            </a:r>
            <a:endParaRPr kumimoji="1" lang="ja-JP" altLang="en-US" sz="2800" dirty="0"/>
          </a:p>
        </p:txBody>
      </p:sp>
      <p:sp>
        <p:nvSpPr>
          <p:cNvPr id="7" name="テキスト ボックス 6"/>
          <p:cNvSpPr txBox="1"/>
          <p:nvPr/>
        </p:nvSpPr>
        <p:spPr>
          <a:xfrm>
            <a:off x="994269" y="2357430"/>
            <a:ext cx="3877985"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  </a:t>
            </a:r>
            <a:r>
              <a:rPr lang="en-US" altLang="ja-JP" sz="2400" dirty="0" smtClean="0">
                <a:solidFill>
                  <a:srgbClr val="FF0000"/>
                </a:solidFill>
              </a:rPr>
              <a:t>a  &amp;&amp;  b  </a:t>
            </a:r>
            <a:r>
              <a:rPr lang="ja-JP" altLang="en-US" sz="2400" dirty="0" smtClean="0"/>
              <a:t>の意味</a:t>
            </a:r>
            <a:endParaRPr kumimoji="1" lang="ja-JP" altLang="en-US" sz="2400" dirty="0"/>
          </a:p>
        </p:txBody>
      </p:sp>
      <p:sp>
        <p:nvSpPr>
          <p:cNvPr id="8" name="テキスト ボックス 7"/>
          <p:cNvSpPr txBox="1"/>
          <p:nvPr/>
        </p:nvSpPr>
        <p:spPr>
          <a:xfrm>
            <a:off x="1785918" y="2857496"/>
            <a:ext cx="6674514"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a&amp;&amp;b</a:t>
            </a:r>
            <a:r>
              <a:rPr lang="ja-JP" altLang="en-US" sz="2800" dirty="0" smtClean="0"/>
              <a:t>の評価結果は</a:t>
            </a:r>
            <a:r>
              <a:rPr lang="en-US" altLang="ja-JP" sz="2800" dirty="0" smtClean="0"/>
              <a:t>0</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でない場合、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a&amp;&amp;b</a:t>
            </a:r>
            <a:r>
              <a:rPr lang="ja-JP" altLang="en-US" sz="2800" dirty="0" smtClean="0"/>
              <a:t>の評価結果となる。</a:t>
            </a:r>
            <a:endParaRPr kumimoji="1" lang="ja-JP" altLang="en-US" sz="2800" dirty="0"/>
          </a:p>
        </p:txBody>
      </p:sp>
      <p:sp>
        <p:nvSpPr>
          <p:cNvPr id="10" name="テキスト ボックス 9"/>
          <p:cNvSpPr txBox="1"/>
          <p:nvPr/>
        </p:nvSpPr>
        <p:spPr>
          <a:xfrm>
            <a:off x="1115616" y="6021288"/>
            <a:ext cx="7344816" cy="707886"/>
          </a:xfrm>
          <a:prstGeom prst="rect">
            <a:avLst/>
          </a:prstGeom>
          <a:noFill/>
          <a:ln>
            <a:solidFill>
              <a:schemeClr val="tx1"/>
            </a:solidFill>
          </a:ln>
        </p:spPr>
        <p:txBody>
          <a:bodyPr wrap="squar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などを含む式を使うとプログラムが分かりにくくなる（ので避けた方がよい）。</a:t>
            </a:r>
            <a:endParaRPr kumimoji="1" lang="ja-JP" altLang="en-US" sz="2000" dirty="0"/>
          </a:p>
        </p:txBody>
      </p:sp>
      <p:sp>
        <p:nvSpPr>
          <p:cNvPr id="9" name="テキスト ボックス 8"/>
          <p:cNvSpPr txBox="1"/>
          <p:nvPr/>
        </p:nvSpPr>
        <p:spPr>
          <a:xfrm>
            <a:off x="1807853" y="5229200"/>
            <a:ext cx="6652579" cy="707886"/>
          </a:xfrm>
          <a:prstGeom prst="rect">
            <a:avLst/>
          </a:prstGeom>
          <a:noFill/>
          <a:ln>
            <a:solidFill>
              <a:schemeClr val="tx1"/>
            </a:solidFill>
          </a:ln>
        </p:spPr>
        <p:txBody>
          <a:bodyPr wrap="square" rtlCol="0">
            <a:spAutoFit/>
          </a:bodyPr>
          <a:lstStyle/>
          <a:p>
            <a:r>
              <a:rPr lang="ja-JP" altLang="en-US" sz="2000" dirty="0" smtClean="0"/>
              <a:t>真偽が定まった時点で評価を終える。短絡評価（</a:t>
            </a:r>
            <a:r>
              <a:rPr lang="en-US" altLang="ja-JP" sz="2000" dirty="0" smtClean="0"/>
              <a:t>short circuit evaluation</a:t>
            </a:r>
            <a:r>
              <a:rPr lang="ja-JP" altLang="en-US" sz="2000" dirty="0" smtClean="0"/>
              <a:t>）という。</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論理</a:t>
            </a:r>
            <a:r>
              <a:rPr lang="en-US" altLang="ja-JP" dirty="0" smtClean="0"/>
              <a:t>AND</a:t>
            </a:r>
            <a:r>
              <a:rPr lang="ja-JP" altLang="en-US" dirty="0" smtClean="0"/>
              <a:t>式の評価に関する確認</a:t>
            </a:r>
            <a:r>
              <a:rPr lang="en-US" altLang="ja-JP" dirty="0" smtClean="0"/>
              <a:t/>
            </a:r>
            <a:br>
              <a:rPr lang="en-US" altLang="ja-JP" dirty="0" smtClean="0"/>
            </a:br>
            <a:r>
              <a:rPr lang="ja-JP" altLang="en-US" dirty="0" smtClean="0"/>
              <a:t>（打ち込んで確認）</a:t>
            </a:r>
            <a:endParaRPr kumimoji="1" lang="ja-JP" altLang="en-US" dirty="0"/>
          </a:p>
        </p:txBody>
      </p:sp>
      <p:sp>
        <p:nvSpPr>
          <p:cNvPr id="5" name="正方形/長方形 4"/>
          <p:cNvSpPr/>
          <p:nvPr/>
        </p:nvSpPr>
        <p:spPr>
          <a:xfrm>
            <a:off x="857224" y="1643050"/>
            <a:ext cx="3857652" cy="4832092"/>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ja-JP" altLang="en-US" sz="2800" dirty="0" smtClean="0"/>
              <a:t>  </a:t>
            </a:r>
            <a:r>
              <a:rPr lang="en-US" altLang="ja-JP" sz="2800" dirty="0" smtClean="0"/>
              <a:t> </a:t>
            </a:r>
            <a:r>
              <a:rPr lang="en-US" altLang="ja-JP" sz="2800" dirty="0" err="1" smtClean="0"/>
              <a:t>int</a:t>
            </a:r>
            <a:r>
              <a:rPr lang="en-US" altLang="ja-JP" sz="2800" dirty="0" smtClean="0"/>
              <a:t> x;</a:t>
            </a:r>
          </a:p>
          <a:p>
            <a:r>
              <a:rPr lang="en-US" altLang="ja-JP" sz="2800" dirty="0" smtClean="0"/>
              <a:t>    x = 5;</a:t>
            </a:r>
          </a:p>
          <a:p>
            <a:r>
              <a:rPr lang="en-US" altLang="ja-JP" sz="2800" dirty="0" smtClean="0"/>
              <a:t>    if (</a:t>
            </a:r>
            <a:r>
              <a:rPr lang="en-US" altLang="ja-JP" sz="2800" dirty="0" smtClean="0">
                <a:solidFill>
                  <a:srgbClr val="FF0000"/>
                </a:solidFill>
              </a:rPr>
              <a:t>0 &amp;&amp; (x=1)</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a:t>
            </a:r>
            <a:r>
              <a:rPr lang="en-US" altLang="ja-JP" sz="2800" dirty="0" err="1" smtClean="0"/>
              <a:t>printf</a:t>
            </a:r>
            <a:r>
              <a:rPr lang="en-US" altLang="ja-JP" sz="2800" dirty="0" smtClean="0"/>
              <a:t> ("x=%d\n",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214810" y="2928934"/>
            <a:ext cx="3998210" cy="461665"/>
          </a:xfrm>
          <a:prstGeom prst="rect">
            <a:avLst/>
          </a:prstGeom>
          <a:noFill/>
          <a:ln>
            <a:solidFill>
              <a:schemeClr val="tx1"/>
            </a:solidFill>
          </a:ln>
        </p:spPr>
        <p:txBody>
          <a:bodyPr wrap="none" rtlCol="0">
            <a:spAutoFit/>
          </a:bodyPr>
          <a:lstStyle/>
          <a:p>
            <a:r>
              <a:rPr kumimoji="1" lang="ja-JP" altLang="en-US" sz="2400" dirty="0" smtClean="0"/>
              <a:t>代入式 </a:t>
            </a:r>
            <a:r>
              <a:rPr kumimoji="1" lang="en-US" altLang="ja-JP" sz="2400" dirty="0" smtClean="0"/>
              <a:t>x= 1 </a:t>
            </a:r>
            <a:r>
              <a:rPr kumimoji="1" lang="ja-JP" altLang="en-US" sz="2400" dirty="0" err="1" smtClean="0"/>
              <a:t>は評</a:t>
            </a:r>
            <a:r>
              <a:rPr kumimoji="1" lang="ja-JP" altLang="en-US" sz="2400" dirty="0" smtClean="0"/>
              <a:t>価されない。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a:t>
            </a:r>
            <a:r>
              <a:rPr kumimoji="1" lang="en-US" altLang="ja-JP" dirty="0" smtClean="0"/>
              <a:t>OR</a:t>
            </a:r>
            <a:r>
              <a:rPr kumimoji="1" lang="ja-JP" altLang="en-US" dirty="0" smtClean="0"/>
              <a:t>式</a:t>
            </a:r>
            <a:endParaRPr kumimoji="1" lang="ja-JP" altLang="en-US" dirty="0"/>
          </a:p>
        </p:txBody>
      </p:sp>
      <p:sp>
        <p:nvSpPr>
          <p:cNvPr id="5" name="テキスト ボックス 4"/>
          <p:cNvSpPr txBox="1"/>
          <p:nvPr/>
        </p:nvSpPr>
        <p:spPr>
          <a:xfrm>
            <a:off x="1000100" y="1285860"/>
            <a:ext cx="2401619"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式の構文</a:t>
            </a:r>
            <a:endParaRPr kumimoji="1" lang="ja-JP" altLang="en-US" sz="2400" dirty="0"/>
          </a:p>
        </p:txBody>
      </p:sp>
      <p:sp>
        <p:nvSpPr>
          <p:cNvPr id="6" name="テキスト ボックス 5"/>
          <p:cNvSpPr txBox="1"/>
          <p:nvPr/>
        </p:nvSpPr>
        <p:spPr>
          <a:xfrm>
            <a:off x="1785918" y="1785926"/>
            <a:ext cx="1560042"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 </a:t>
            </a:r>
            <a:r>
              <a:rPr lang="ja-JP" altLang="en-US" sz="2800" dirty="0" smtClean="0"/>
              <a:t> 式</a:t>
            </a:r>
            <a:endParaRPr kumimoji="1" lang="ja-JP" altLang="en-US" sz="2800" dirty="0"/>
          </a:p>
        </p:txBody>
      </p:sp>
      <p:sp>
        <p:nvSpPr>
          <p:cNvPr id="7" name="テキスト ボックス 6"/>
          <p:cNvSpPr txBox="1"/>
          <p:nvPr/>
        </p:nvSpPr>
        <p:spPr>
          <a:xfrm>
            <a:off x="994269" y="2571744"/>
            <a:ext cx="3544560"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  </a:t>
            </a:r>
            <a:r>
              <a:rPr lang="en-US" altLang="ja-JP" sz="2400" dirty="0" smtClean="0">
                <a:solidFill>
                  <a:srgbClr val="FF0000"/>
                </a:solidFill>
              </a:rPr>
              <a:t>a  ||  b  </a:t>
            </a:r>
            <a:r>
              <a:rPr lang="ja-JP" altLang="en-US" sz="2400" dirty="0" smtClean="0"/>
              <a:t>の意味</a:t>
            </a:r>
            <a:endParaRPr kumimoji="1" lang="ja-JP" altLang="en-US" sz="2400" dirty="0"/>
          </a:p>
        </p:txBody>
      </p:sp>
      <p:sp>
        <p:nvSpPr>
          <p:cNvPr id="8" name="テキスト ボックス 7"/>
          <p:cNvSpPr txBox="1"/>
          <p:nvPr/>
        </p:nvSpPr>
        <p:spPr>
          <a:xfrm>
            <a:off x="1785918" y="3071810"/>
            <a:ext cx="6602506"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でない場合は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a||b</a:t>
            </a:r>
            <a:r>
              <a:rPr lang="ja-JP" altLang="en-US" sz="2800" dirty="0" smtClean="0"/>
              <a:t>の評価結果は</a:t>
            </a:r>
            <a:r>
              <a:rPr lang="en-US" altLang="ja-JP" sz="2800" dirty="0" smtClean="0"/>
              <a:t>1</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の場合、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a||b</a:t>
            </a:r>
            <a:r>
              <a:rPr lang="ja-JP" altLang="en-US" sz="2800" dirty="0" smtClean="0"/>
              <a:t>の評価結果となる。</a:t>
            </a:r>
            <a:endParaRPr kumimoji="1" lang="ja-JP" altLang="en-US" sz="2800" dirty="0"/>
          </a:p>
        </p:txBody>
      </p:sp>
      <p:sp>
        <p:nvSpPr>
          <p:cNvPr id="10" name="テキスト ボックス 9"/>
          <p:cNvSpPr txBox="1"/>
          <p:nvPr/>
        </p:nvSpPr>
        <p:spPr>
          <a:xfrm>
            <a:off x="1071538" y="6072206"/>
            <a:ext cx="6964599" cy="400110"/>
          </a:xfrm>
          <a:prstGeom prst="rect">
            <a:avLst/>
          </a:prstGeom>
          <a:noFill/>
          <a:ln>
            <a:solidFill>
              <a:schemeClr val="tx1"/>
            </a:solidFill>
          </a:ln>
        </p:spPr>
        <p:txBody>
          <a:bodyPr wrap="non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などを含む式を使うのは避けた方がよい。</a:t>
            </a:r>
            <a:endParaRPr kumimoji="1" lang="ja-JP" altLang="en-US" sz="2000" dirty="0"/>
          </a:p>
        </p:txBody>
      </p:sp>
      <p:sp>
        <p:nvSpPr>
          <p:cNvPr id="9" name="テキスト ボックス 8"/>
          <p:cNvSpPr txBox="1"/>
          <p:nvPr/>
        </p:nvSpPr>
        <p:spPr>
          <a:xfrm>
            <a:off x="1829400" y="5445224"/>
            <a:ext cx="4673074" cy="400110"/>
          </a:xfrm>
          <a:prstGeom prst="rect">
            <a:avLst/>
          </a:prstGeom>
          <a:noFill/>
          <a:ln>
            <a:solidFill>
              <a:schemeClr val="tx1"/>
            </a:solidFill>
          </a:ln>
        </p:spPr>
        <p:txBody>
          <a:bodyPr wrap="none" rtlCol="0">
            <a:spAutoFit/>
          </a:bodyPr>
          <a:lstStyle/>
          <a:p>
            <a:r>
              <a:rPr lang="ja-JP" altLang="en-US" sz="2000" dirty="0" smtClean="0"/>
              <a:t>短絡評価（</a:t>
            </a:r>
            <a:r>
              <a:rPr lang="en-US" altLang="ja-JP" sz="2000" dirty="0" smtClean="0"/>
              <a:t>s</a:t>
            </a:r>
            <a:r>
              <a:rPr kumimoji="1" lang="en-US" altLang="ja-JP" sz="2000" dirty="0" smtClean="0"/>
              <a:t>hort circuit evaluation</a:t>
            </a:r>
            <a:r>
              <a:rPr kumimoji="1" lang="ja-JP" altLang="en-US" sz="2000" dirty="0" smtClean="0"/>
              <a:t>）という。</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02630"/>
            <a:ext cx="8229600" cy="850106"/>
          </a:xfrm>
        </p:spPr>
        <p:txBody>
          <a:bodyPr>
            <a:normAutofit/>
          </a:bodyPr>
          <a:lstStyle/>
          <a:p>
            <a:r>
              <a:rPr kumimoji="1" lang="ja-JP" altLang="en-US" dirty="0" smtClean="0"/>
              <a:t>論理</a:t>
            </a:r>
            <a:r>
              <a:rPr kumimoji="1" lang="en-US" altLang="ja-JP" dirty="0" smtClean="0"/>
              <a:t>OR</a:t>
            </a:r>
            <a:r>
              <a:rPr kumimoji="1" lang="ja-JP" altLang="en-US" dirty="0" smtClean="0"/>
              <a:t>演算子</a:t>
            </a:r>
            <a:r>
              <a:rPr kumimoji="1" lang="en-US" altLang="ja-JP" dirty="0" smtClean="0"/>
              <a:t>||</a:t>
            </a:r>
            <a:r>
              <a:rPr kumimoji="1" lang="ja-JP" altLang="en-US" dirty="0" smtClean="0"/>
              <a:t>を使った例</a:t>
            </a:r>
            <a:endParaRPr kumimoji="1" lang="ja-JP" altLang="en-US" dirty="0"/>
          </a:p>
        </p:txBody>
      </p:sp>
      <p:sp>
        <p:nvSpPr>
          <p:cNvPr id="3" name="テキスト ボックス 2"/>
          <p:cNvSpPr txBox="1"/>
          <p:nvPr/>
        </p:nvSpPr>
        <p:spPr>
          <a:xfrm>
            <a:off x="541862" y="1052736"/>
            <a:ext cx="8102104" cy="5693867"/>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month;</a:t>
            </a:r>
          </a:p>
          <a:p>
            <a:r>
              <a:rPr lang="en-US" altLang="ja-JP" sz="2800" dirty="0" smtClean="0"/>
              <a:t>    </a:t>
            </a:r>
            <a:r>
              <a:rPr lang="en-US" altLang="ja-JP" sz="2800" dirty="0" err="1" smtClean="0"/>
              <a:t>printf</a:t>
            </a:r>
            <a:r>
              <a:rPr lang="en-US" altLang="ja-JP" sz="2800" dirty="0" smtClean="0"/>
              <a:t> (“</a:t>
            </a:r>
            <a:r>
              <a:rPr lang="ja-JP" altLang="en-US" sz="2800" dirty="0" smtClean="0"/>
              <a:t>月を入力してください：</a:t>
            </a:r>
            <a:r>
              <a:rPr lang="en-US" altLang="ja-JP" sz="2800" dirty="0" smtClean="0"/>
              <a:t> “);</a:t>
            </a:r>
          </a:p>
          <a:p>
            <a:r>
              <a:rPr lang="en-US" altLang="ja-JP" sz="2800" dirty="0" smtClean="0"/>
              <a:t>    </a:t>
            </a:r>
            <a:r>
              <a:rPr lang="en-US" altLang="ja-JP" sz="2800" dirty="0" err="1" smtClean="0"/>
              <a:t>scanf</a:t>
            </a:r>
            <a:r>
              <a:rPr lang="en-US" altLang="ja-JP" sz="2800" dirty="0" smtClean="0"/>
              <a:t> (“%d”, &amp;month)</a:t>
            </a:r>
            <a:r>
              <a:rPr lang="en-US" altLang="ja-JP" sz="2800" dirty="0" smtClean="0"/>
              <a:t>;</a:t>
            </a:r>
          </a:p>
          <a:p>
            <a:r>
              <a:rPr lang="en-US" altLang="ja-JP" sz="2800" dirty="0"/>
              <a:t> </a:t>
            </a:r>
            <a:r>
              <a:rPr lang="en-US" altLang="ja-JP" sz="2800" dirty="0" smtClean="0"/>
              <a:t>   </a:t>
            </a:r>
            <a:r>
              <a:rPr lang="en-US" altLang="ja-JP" sz="2800" dirty="0" err="1" smtClean="0"/>
              <a:t>printf</a:t>
            </a:r>
            <a:r>
              <a:rPr lang="en-US" altLang="ja-JP" sz="2800" dirty="0" smtClean="0"/>
              <a:t> </a:t>
            </a:r>
            <a:r>
              <a:rPr lang="en-US" altLang="ja-JP" sz="2800" dirty="0"/>
              <a:t>("%d</a:t>
            </a:r>
            <a:r>
              <a:rPr lang="ja-JP" altLang="en-US" sz="2800" dirty="0"/>
              <a:t>月は</a:t>
            </a:r>
            <a:r>
              <a:rPr lang="en-US" altLang="ja-JP" sz="2800" dirty="0"/>
              <a:t>", month);</a:t>
            </a:r>
            <a:endParaRPr lang="en-US" altLang="ja-JP" sz="2800" dirty="0" smtClean="0"/>
          </a:p>
          <a:p>
            <a:r>
              <a:rPr lang="en-US" altLang="ja-JP" sz="2800" dirty="0" smtClean="0"/>
              <a:t>    if (</a:t>
            </a:r>
            <a:r>
              <a:rPr lang="en-US" altLang="ja-JP" sz="2800" dirty="0" smtClean="0">
                <a:solidFill>
                  <a:srgbClr val="FF0000"/>
                </a:solidFill>
              </a:rPr>
              <a:t>month == 3</a:t>
            </a:r>
            <a:r>
              <a:rPr lang="ja-JP" altLang="en-US" sz="2800" dirty="0" smtClean="0">
                <a:solidFill>
                  <a:srgbClr val="FF0000"/>
                </a:solidFill>
              </a:rPr>
              <a:t> </a:t>
            </a:r>
            <a:r>
              <a:rPr lang="en-US" altLang="ja-JP" sz="2800" dirty="0" smtClean="0">
                <a:solidFill>
                  <a:srgbClr val="FF0000"/>
                </a:solidFill>
              </a:rPr>
              <a:t>|| month == 4 || month ==5</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ja-JP" altLang="en-US" sz="2800" dirty="0" smtClean="0"/>
              <a:t>春です。</a:t>
            </a:r>
            <a:r>
              <a:rPr lang="en-US" altLang="ja-JP" sz="2800" dirty="0" smtClean="0"/>
              <a:t>\n”);</a:t>
            </a:r>
          </a:p>
          <a:p>
            <a:r>
              <a:rPr lang="en-US" altLang="ja-JP" sz="2800" dirty="0" smtClean="0"/>
              <a:t>    else </a:t>
            </a:r>
            <a:r>
              <a:rPr lang="en-US" altLang="ja-JP" sz="2800" dirty="0" err="1" smtClean="0"/>
              <a:t>printf</a:t>
            </a:r>
            <a:r>
              <a:rPr lang="en-US" altLang="ja-JP" sz="2800" dirty="0" smtClean="0"/>
              <a:t> (“</a:t>
            </a:r>
            <a:r>
              <a:rPr lang="ja-JP" altLang="en-US" sz="2800" dirty="0" smtClean="0"/>
              <a:t>春ではありません。</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論理演算子の優先順位について</a:t>
            </a:r>
            <a:endParaRPr kumimoji="1" lang="ja-JP" altLang="en-US" dirty="0"/>
          </a:p>
        </p:txBody>
      </p:sp>
      <p:sp>
        <p:nvSpPr>
          <p:cNvPr id="4" name="テキスト ボックス 3"/>
          <p:cNvSpPr txBox="1"/>
          <p:nvPr/>
        </p:nvSpPr>
        <p:spPr>
          <a:xfrm>
            <a:off x="785786" y="1714488"/>
            <a:ext cx="7000924" cy="1384995"/>
          </a:xfrm>
          <a:prstGeom prst="rect">
            <a:avLst/>
          </a:prstGeom>
          <a:noFill/>
        </p:spPr>
        <p:txBody>
          <a:bodyPr wrap="square" rtlCol="0">
            <a:spAutoFit/>
          </a:bodyPr>
          <a:lstStyle/>
          <a:p>
            <a:r>
              <a:rPr kumimoji="1" lang="ja-JP" altLang="en-US" sz="2800" dirty="0" smtClean="0"/>
              <a:t>四則演算の演算子では、</a:t>
            </a:r>
            <a:r>
              <a:rPr kumimoji="1" lang="en-US" altLang="ja-JP" sz="2800" dirty="0" smtClean="0"/>
              <a:t>+, - </a:t>
            </a:r>
            <a:r>
              <a:rPr kumimoji="1" lang="ja-JP" altLang="en-US" sz="2800" dirty="0" smtClean="0"/>
              <a:t>より </a:t>
            </a:r>
            <a:r>
              <a:rPr kumimoji="1" lang="en-US" altLang="ja-JP" sz="2800" dirty="0" smtClean="0"/>
              <a:t>*, / </a:t>
            </a:r>
            <a:r>
              <a:rPr kumimoji="1" lang="ja-JP" altLang="en-US" sz="2800" dirty="0" err="1" smtClean="0"/>
              <a:t>の優</a:t>
            </a:r>
            <a:r>
              <a:rPr kumimoji="1" lang="ja-JP" altLang="en-US" sz="2800" dirty="0" smtClean="0"/>
              <a:t>先順位が高い。</a:t>
            </a:r>
            <a:endParaRPr kumimoji="1" lang="en-US" altLang="ja-JP" sz="2800" dirty="0" smtClean="0"/>
          </a:p>
          <a:p>
            <a:r>
              <a:rPr lang="ja-JP" altLang="en-US" sz="2800" dirty="0" smtClean="0"/>
              <a:t>論理演算子の</a:t>
            </a:r>
            <a:r>
              <a:rPr lang="en-US" altLang="ja-JP" sz="2800" dirty="0" smtClean="0"/>
              <a:t>&amp;&amp;</a:t>
            </a:r>
            <a:r>
              <a:rPr lang="ja-JP" altLang="en-US" sz="2800" dirty="0" smtClean="0"/>
              <a:t>は</a:t>
            </a:r>
            <a:r>
              <a:rPr lang="en-US" altLang="ja-JP" sz="2800" dirty="0" smtClean="0"/>
              <a:t>||</a:t>
            </a:r>
            <a:r>
              <a:rPr lang="ja-JP" altLang="en-US" sz="2800" dirty="0" smtClean="0"/>
              <a:t>より優先順位が高い。</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smtClean="0"/>
              <a:t>&amp;&amp;</a:t>
            </a:r>
            <a:r>
              <a:rPr lang="ja-JP" altLang="en-US" sz="3600" dirty="0" smtClean="0"/>
              <a:t>と</a:t>
            </a:r>
            <a:r>
              <a:rPr lang="en-US" altLang="ja-JP" sz="3600" dirty="0" smtClean="0"/>
              <a:t>||</a:t>
            </a:r>
            <a:r>
              <a:rPr lang="ja-JP" altLang="en-US" sz="3600" dirty="0" smtClean="0"/>
              <a:t>の優先順位を示す例</a:t>
            </a:r>
            <a:endParaRPr kumimoji="1" lang="ja-JP" altLang="en-US" sz="3600" dirty="0"/>
          </a:p>
        </p:txBody>
      </p:sp>
      <p:sp>
        <p:nvSpPr>
          <p:cNvPr id="4" name="テキスト ボックス 3"/>
          <p:cNvSpPr txBox="1"/>
          <p:nvPr/>
        </p:nvSpPr>
        <p:spPr>
          <a:xfrm>
            <a:off x="785786" y="2000240"/>
            <a:ext cx="3571900" cy="3539430"/>
          </a:xfrm>
          <a:prstGeom prst="rect">
            <a:avLst/>
          </a:prstGeom>
          <a:noFill/>
        </p:spPr>
        <p:txBody>
          <a:bodyPr wrap="squar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(1 || </a:t>
            </a:r>
            <a:r>
              <a:rPr lang="en-US" altLang="ja-JP" sz="2800" dirty="0" smtClean="0">
                <a:solidFill>
                  <a:srgbClr val="FF0000"/>
                </a:solidFill>
              </a:rPr>
              <a:t>0 &amp;&amp; 0</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(“true\n”);</a:t>
            </a:r>
          </a:p>
          <a:p>
            <a:r>
              <a:rPr kumimoji="1" lang="en-US" altLang="ja-JP" sz="2800" dirty="0" smtClean="0"/>
              <a:t>    else</a:t>
            </a:r>
            <a:endParaRPr lang="en-US" altLang="ja-JP" sz="2800" dirty="0" smtClean="0"/>
          </a:p>
          <a:p>
            <a:r>
              <a:rPr kumimoji="1" lang="en-US" altLang="ja-JP" sz="2800" dirty="0" smtClean="0"/>
              <a:t>        </a:t>
            </a:r>
            <a:r>
              <a:rPr kumimoji="1" lang="en-US" altLang="ja-JP" sz="2800" dirty="0" err="1" smtClean="0"/>
              <a:t>printf</a:t>
            </a:r>
            <a:r>
              <a:rPr kumimoji="1" lang="en-US" altLang="ja-JP" sz="2800" dirty="0" smtClean="0"/>
              <a:t> (“false\n”);</a:t>
            </a:r>
          </a:p>
          <a:p>
            <a:r>
              <a:rPr lang="en-US" altLang="ja-JP" sz="2800" dirty="0" smtClean="0"/>
              <a:t>    return 0;</a:t>
            </a:r>
          </a:p>
          <a:p>
            <a:r>
              <a:rPr kumimoji="1" lang="en-US" altLang="ja-JP" sz="2800" dirty="0" smtClean="0"/>
              <a:t>}</a:t>
            </a:r>
          </a:p>
        </p:txBody>
      </p:sp>
      <p:sp>
        <p:nvSpPr>
          <p:cNvPr id="5" name="テキスト ボックス 4"/>
          <p:cNvSpPr txBox="1"/>
          <p:nvPr/>
        </p:nvSpPr>
        <p:spPr>
          <a:xfrm>
            <a:off x="4286248" y="2000240"/>
            <a:ext cx="4286280" cy="1200329"/>
          </a:xfrm>
          <a:prstGeom prst="rect">
            <a:avLst/>
          </a:prstGeom>
          <a:noFill/>
          <a:ln>
            <a:solidFill>
              <a:schemeClr val="tx1"/>
            </a:solidFill>
          </a:ln>
        </p:spPr>
        <p:txBody>
          <a:bodyPr wrap="square" rtlCol="0">
            <a:spAutoFit/>
          </a:bodyPr>
          <a:lstStyle/>
          <a:p>
            <a:r>
              <a:rPr kumimoji="1" lang="en-US" altLang="ja-JP" sz="2400" dirty="0" smtClean="0"/>
              <a:t>0 &amp;&amp; 0</a:t>
            </a:r>
            <a:r>
              <a:rPr kumimoji="1" lang="ja-JP" altLang="en-US" sz="2400" dirty="0" smtClean="0"/>
              <a:t>が</a:t>
            </a:r>
            <a:r>
              <a:rPr kumimoji="1" lang="en-US" altLang="ja-JP" sz="2400" dirty="0" smtClean="0"/>
              <a:t>||</a:t>
            </a:r>
            <a:r>
              <a:rPr kumimoji="1" lang="ja-JP" altLang="en-US" sz="2400" dirty="0" smtClean="0"/>
              <a:t>の</a:t>
            </a:r>
            <a:r>
              <a:rPr lang="ja-JP" altLang="en-US" sz="2400" dirty="0" smtClean="0"/>
              <a:t>右側の</a:t>
            </a:r>
            <a:r>
              <a:rPr kumimoji="1" lang="ja-JP" altLang="en-US" sz="2400" dirty="0" smtClean="0"/>
              <a:t>引数と解釈され</a:t>
            </a:r>
            <a:r>
              <a:rPr lang="ja-JP" altLang="en-US" sz="2400" dirty="0" smtClean="0"/>
              <a:t>るので</a:t>
            </a:r>
            <a:r>
              <a:rPr kumimoji="1" lang="ja-JP" altLang="en-US" sz="2400" dirty="0" smtClean="0"/>
              <a:t>、条件部分が</a:t>
            </a:r>
            <a:r>
              <a:rPr kumimoji="1" lang="en-US" altLang="ja-JP" sz="2400" dirty="0" smtClean="0"/>
              <a:t>1</a:t>
            </a:r>
            <a:r>
              <a:rPr kumimoji="1" lang="ja-JP" altLang="en-US" sz="2400" dirty="0" smtClean="0"/>
              <a:t>となり、</a:t>
            </a:r>
            <a:r>
              <a:rPr kumimoji="1" lang="en-US" altLang="ja-JP" sz="2400" dirty="0" smtClean="0"/>
              <a:t>true</a:t>
            </a:r>
            <a:r>
              <a:rPr kumimoji="1"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否定演算子</a:t>
            </a:r>
            <a:r>
              <a:rPr lang="en-US" altLang="ja-JP" dirty="0" smtClean="0"/>
              <a:t>!</a:t>
            </a:r>
            <a:endParaRPr kumimoji="1" lang="ja-JP" altLang="en-US" dirty="0"/>
          </a:p>
        </p:txBody>
      </p:sp>
      <p:sp>
        <p:nvSpPr>
          <p:cNvPr id="5" name="テキスト ボックス 4"/>
          <p:cNvSpPr txBox="1"/>
          <p:nvPr/>
        </p:nvSpPr>
        <p:spPr>
          <a:xfrm>
            <a:off x="1000100" y="1285860"/>
            <a:ext cx="2339102" cy="523220"/>
          </a:xfrm>
          <a:prstGeom prst="rect">
            <a:avLst/>
          </a:prstGeom>
          <a:noFill/>
        </p:spPr>
        <p:txBody>
          <a:bodyPr wrap="none" rtlCol="0">
            <a:spAutoFit/>
          </a:bodyPr>
          <a:lstStyle/>
          <a:p>
            <a:r>
              <a:rPr lang="ja-JP" altLang="en-US" sz="2800" dirty="0" smtClean="0"/>
              <a:t>否定式の構文</a:t>
            </a:r>
            <a:endParaRPr kumimoji="1" lang="ja-JP" altLang="en-US" sz="2800" dirty="0"/>
          </a:p>
        </p:txBody>
      </p:sp>
      <p:sp>
        <p:nvSpPr>
          <p:cNvPr id="6" name="テキスト ボックス 5"/>
          <p:cNvSpPr txBox="1"/>
          <p:nvPr/>
        </p:nvSpPr>
        <p:spPr>
          <a:xfrm>
            <a:off x="1785918" y="1857364"/>
            <a:ext cx="660758" cy="523220"/>
          </a:xfrm>
          <a:prstGeom prst="rect">
            <a:avLst/>
          </a:prstGeom>
          <a:solidFill>
            <a:srgbClr val="FFFF00"/>
          </a:solidFill>
          <a:ln>
            <a:solidFill>
              <a:schemeClr val="tx1"/>
            </a:solidFill>
          </a:ln>
        </p:spPr>
        <p:txBody>
          <a:bodyPr wrap="none" rtlCol="0">
            <a:spAutoFit/>
          </a:bodyPr>
          <a:lstStyle/>
          <a:p>
            <a:r>
              <a:rPr lang="en-US" altLang="ja-JP" sz="2800" dirty="0" smtClean="0"/>
              <a:t>!</a:t>
            </a:r>
            <a:r>
              <a:rPr lang="ja-JP" altLang="en-US" sz="2800" dirty="0" smtClean="0"/>
              <a:t>式</a:t>
            </a:r>
            <a:endParaRPr kumimoji="1" lang="ja-JP" altLang="en-US" sz="2800" dirty="0"/>
          </a:p>
        </p:txBody>
      </p:sp>
      <p:sp>
        <p:nvSpPr>
          <p:cNvPr id="7" name="テキスト ボックス 6"/>
          <p:cNvSpPr txBox="1"/>
          <p:nvPr/>
        </p:nvSpPr>
        <p:spPr>
          <a:xfrm>
            <a:off x="1000100" y="2500306"/>
            <a:ext cx="2961067" cy="523220"/>
          </a:xfrm>
          <a:prstGeom prst="rect">
            <a:avLst/>
          </a:prstGeom>
          <a:noFill/>
        </p:spPr>
        <p:txBody>
          <a:bodyPr wrap="none" rtlCol="0">
            <a:spAutoFit/>
          </a:bodyPr>
          <a:lstStyle/>
          <a:p>
            <a:r>
              <a:rPr lang="ja-JP" altLang="en-US" sz="2800" dirty="0" smtClean="0"/>
              <a:t>否定式  </a:t>
            </a:r>
            <a:r>
              <a:rPr lang="en-US" altLang="ja-JP" sz="2800" dirty="0" smtClean="0">
                <a:solidFill>
                  <a:srgbClr val="FF0000"/>
                </a:solidFill>
              </a:rPr>
              <a:t>!e  </a:t>
            </a:r>
            <a:r>
              <a:rPr lang="ja-JP" altLang="en-US" sz="2800" dirty="0" smtClean="0"/>
              <a:t>の意味</a:t>
            </a:r>
            <a:endParaRPr kumimoji="1" lang="ja-JP" altLang="en-US" sz="2800" dirty="0"/>
          </a:p>
        </p:txBody>
      </p:sp>
      <p:sp>
        <p:nvSpPr>
          <p:cNvPr id="8" name="テキスト ボックス 7"/>
          <p:cNvSpPr txBox="1"/>
          <p:nvPr/>
        </p:nvSpPr>
        <p:spPr>
          <a:xfrm>
            <a:off x="1785918" y="3143248"/>
            <a:ext cx="5792309"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のとき</a:t>
            </a:r>
            <a:r>
              <a:rPr kumimoji="1" lang="en-US" altLang="ja-JP" sz="2800" dirty="0" smtClean="0"/>
              <a:t>1</a:t>
            </a:r>
            <a:r>
              <a:rPr kumimoji="1" lang="ja-JP" altLang="en-US" sz="2800" dirty="0" err="1" smtClean="0"/>
              <a:t>、</a:t>
            </a:r>
            <a:r>
              <a:rPr kumimoji="1" lang="ja-JP" altLang="en-US" sz="2800" dirty="0" smtClean="0"/>
              <a:t>そうでない場合</a:t>
            </a:r>
            <a:r>
              <a:rPr kumimoji="1" lang="en-US" altLang="ja-JP" sz="2800" dirty="0" smtClean="0"/>
              <a:t>0</a:t>
            </a:r>
            <a:r>
              <a:rPr kumimoji="1" lang="ja-JP" altLang="en-US" sz="2800" dirty="0" smtClean="0"/>
              <a:t>が</a:t>
            </a:r>
            <a:r>
              <a:rPr kumimoji="1" lang="en-US" altLang="ja-JP" sz="2800" dirty="0" smtClean="0"/>
              <a:t>!e</a:t>
            </a:r>
            <a:r>
              <a:rPr kumimoji="1" lang="ja-JP" altLang="en-US" sz="2800" dirty="0" smtClean="0"/>
              <a:t>の評価結果である。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01080" cy="1143000"/>
          </a:xfrm>
        </p:spPr>
        <p:txBody>
          <a:bodyPr>
            <a:normAutofit/>
          </a:bodyPr>
          <a:lstStyle/>
          <a:p>
            <a:r>
              <a:rPr lang="ja-JP" altLang="en-US" sz="3600" dirty="0" smtClean="0"/>
              <a:t>否定演算子を使った例</a:t>
            </a:r>
            <a:endParaRPr kumimoji="1" lang="ja-JP" altLang="en-US" sz="3600" dirty="0"/>
          </a:p>
        </p:txBody>
      </p:sp>
      <p:sp>
        <p:nvSpPr>
          <p:cNvPr id="3" name="テキスト ボックス 2"/>
          <p:cNvSpPr txBox="1"/>
          <p:nvPr/>
        </p:nvSpPr>
        <p:spPr>
          <a:xfrm>
            <a:off x="1071538" y="1714488"/>
            <a:ext cx="3393173"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a:t>
            </a:r>
            <a:r>
              <a:rPr lang="en-US" altLang="ja-JP" sz="2800" dirty="0" smtClean="0">
                <a:solidFill>
                  <a:srgbClr val="FF0000"/>
                </a:solidFill>
              </a:rPr>
              <a:t>!0</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return 0;</a:t>
            </a:r>
          </a:p>
          <a:p>
            <a:r>
              <a:rPr lang="en-US" altLang="ja-JP" sz="2800" dirty="0" smtClean="0"/>
              <a:t>}</a:t>
            </a:r>
          </a:p>
        </p:txBody>
      </p:sp>
      <p:sp>
        <p:nvSpPr>
          <p:cNvPr id="4" name="テキスト ボックス 3"/>
          <p:cNvSpPr txBox="1"/>
          <p:nvPr/>
        </p:nvSpPr>
        <p:spPr>
          <a:xfrm>
            <a:off x="4500562" y="2214554"/>
            <a:ext cx="4000528" cy="830997"/>
          </a:xfrm>
          <a:prstGeom prst="rect">
            <a:avLst/>
          </a:prstGeom>
          <a:noFill/>
          <a:ln>
            <a:solidFill>
              <a:schemeClr val="tx1"/>
            </a:solidFill>
          </a:ln>
        </p:spPr>
        <p:txBody>
          <a:bodyPr wrap="square" rtlCol="0">
            <a:spAutoFit/>
          </a:bodyPr>
          <a:lstStyle/>
          <a:p>
            <a:r>
              <a:rPr lang="en-US" altLang="ja-JP" sz="2400" dirty="0" smtClean="0"/>
              <a:t>!0</a:t>
            </a:r>
            <a:r>
              <a:rPr lang="ja-JP" altLang="en-US" sz="2400" dirty="0" smtClean="0"/>
              <a:t>の評価結果は</a:t>
            </a:r>
            <a:r>
              <a:rPr lang="en-US" altLang="ja-JP" sz="2400" dirty="0" smtClean="0"/>
              <a:t>1</a:t>
            </a:r>
            <a:r>
              <a:rPr lang="ja-JP" altLang="en-US" sz="2400" dirty="0" smtClean="0"/>
              <a:t>であり、</a:t>
            </a:r>
            <a:r>
              <a:rPr lang="en-US" altLang="ja-JP" sz="2400" dirty="0" smtClean="0"/>
              <a:t>true</a:t>
            </a:r>
            <a:r>
              <a:rPr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式文</a:t>
            </a:r>
            <a:endParaRPr kumimoji="1" lang="en-US" altLang="ja-JP" dirty="0" smtClean="0"/>
          </a:p>
          <a:p>
            <a:r>
              <a:rPr lang="ja-JP" altLang="en-US" dirty="0" smtClean="0"/>
              <a:t>代入式</a:t>
            </a:r>
            <a:endParaRPr kumimoji="1" lang="en-US" altLang="ja-JP" dirty="0" smtClean="0"/>
          </a:p>
          <a:p>
            <a:r>
              <a:rPr lang="ja-JP" altLang="en-US" dirty="0" smtClean="0"/>
              <a:t>論理演算子</a:t>
            </a:r>
            <a:endParaRPr lang="en-US" altLang="ja-JP" dirty="0" smtClean="0"/>
          </a:p>
          <a:p>
            <a:r>
              <a:rPr lang="en-US" altLang="ja-JP" dirty="0"/>
              <a:t>b</a:t>
            </a:r>
            <a:r>
              <a:rPr lang="en-US" altLang="ja-JP" dirty="0" smtClean="0"/>
              <a:t>reak</a:t>
            </a:r>
            <a:r>
              <a:rPr lang="ja-JP" altLang="en-US" dirty="0" smtClean="0"/>
              <a:t>文、</a:t>
            </a:r>
            <a:r>
              <a:rPr lang="en-US" altLang="ja-JP" dirty="0" smtClean="0"/>
              <a:t>continue</a:t>
            </a:r>
            <a:r>
              <a:rPr lang="ja-JP" altLang="en-US" dirty="0" smtClean="0"/>
              <a:t>文</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214290"/>
            <a:ext cx="7858180" cy="1114404"/>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857224" y="1571612"/>
            <a:ext cx="6215062" cy="4893647"/>
          </a:xfrm>
          <a:prstGeom prst="rect">
            <a:avLst/>
          </a:prstGeom>
          <a:noFill/>
          <a:ln w="9525">
            <a:noFill/>
            <a:miter lim="800000"/>
            <a:headEnd/>
            <a:tailEnd/>
          </a:ln>
        </p:spPr>
        <p:txBody>
          <a:bodyPr>
            <a:spAutoFit/>
          </a:bodyPr>
          <a:lstStyle/>
          <a:p>
            <a:r>
              <a:rPr lang="en-US" altLang="ja-JP" sz="2400" dirty="0"/>
              <a:t>/* </a:t>
            </a:r>
            <a:r>
              <a:rPr lang="en-US" altLang="ja-JP" sz="2400" dirty="0" smtClean="0"/>
              <a:t> 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err="1" smtClean="0">
                <a:solidFill>
                  <a:srgbClr val="FF0000"/>
                </a:solidFill>
              </a:rPr>
              <a:t>goto</a:t>
            </a:r>
            <a:r>
              <a:rPr lang="en-US" altLang="ja-JP" sz="2400" dirty="0" smtClean="0">
                <a:solidFill>
                  <a:srgbClr val="FF0000"/>
                </a:solidFill>
              </a:rPr>
              <a:t> </a:t>
            </a:r>
            <a:r>
              <a:rPr lang="en-US" altLang="ja-JP" sz="2400" dirty="0" err="1" smtClean="0">
                <a:solidFill>
                  <a:srgbClr val="FF0000"/>
                </a:solidFill>
              </a:rPr>
              <a:t>aaa</a:t>
            </a:r>
            <a:r>
              <a:rPr lang="en-US" altLang="ja-JP" sz="2400" dirty="0" smtClean="0">
                <a:solidFill>
                  <a:srgbClr val="FF0000"/>
                </a:solidFill>
              </a:rPr>
              <a:t>;</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smtClean="0"/>
              <a:t>}</a:t>
            </a:r>
          </a:p>
          <a:p>
            <a:r>
              <a:rPr lang="en-US" altLang="ja-JP" sz="2400" dirty="0" smtClean="0"/>
              <a:t>  </a:t>
            </a:r>
            <a:r>
              <a:rPr lang="en-US" altLang="ja-JP" sz="2400" dirty="0" err="1" smtClean="0">
                <a:solidFill>
                  <a:srgbClr val="0070C0"/>
                </a:solidFill>
              </a:rPr>
              <a:t>aaa</a:t>
            </a:r>
            <a:r>
              <a:rPr lang="en-US" altLang="ja-JP" sz="2400" dirty="0" smtClean="0">
                <a:solidFill>
                  <a:srgbClr val="0070C0"/>
                </a:solidFill>
              </a:rPr>
              <a:t>:</a:t>
            </a:r>
            <a:endParaRPr lang="en-US" altLang="ja-JP" sz="2400" dirty="0">
              <a:solidFill>
                <a:srgbClr val="0070C0"/>
              </a:solidFill>
            </a:endParaRPr>
          </a:p>
          <a:p>
            <a:r>
              <a:rPr lang="en-US" altLang="ja-JP" sz="2400" dirty="0"/>
              <a:t>    return 0;</a:t>
            </a:r>
          </a:p>
          <a:p>
            <a:r>
              <a:rPr lang="en-US" altLang="ja-JP" sz="2400" dirty="0"/>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142876"/>
            <a:ext cx="7786742" cy="1214422"/>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break</a:t>
            </a:r>
            <a:r>
              <a:rPr kumimoji="0" lang="ja-JP" altLang="en-US" sz="3600" dirty="0" smtClean="0">
                <a:ea typeface="ＭＳ Ｐゴシック" charset="-128"/>
              </a:rPr>
              <a:t>文による）</a:t>
            </a:r>
            <a:r>
              <a:rPr kumimoji="0" lang="en-US" altLang="ja-JP" sz="3600" dirty="0" smtClean="0">
                <a:ea typeface="ＭＳ Ｐゴシック" charset="-128"/>
              </a:rPr>
              <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642910" y="1428736"/>
            <a:ext cx="6215062" cy="4524315"/>
          </a:xfrm>
          <a:prstGeom prst="rect">
            <a:avLst/>
          </a:prstGeom>
          <a:noFill/>
          <a:ln w="9525">
            <a:noFill/>
            <a:miter lim="800000"/>
            <a:headEnd/>
            <a:tailEnd/>
          </a:ln>
        </p:spPr>
        <p:txBody>
          <a:bodyPr>
            <a:spAutoFit/>
          </a:bodyPr>
          <a:lstStyle/>
          <a:p>
            <a:r>
              <a:rPr lang="en-US" altLang="ja-JP" sz="2400" dirty="0"/>
              <a:t>/* </a:t>
            </a:r>
            <a:r>
              <a:rPr lang="en-US" altLang="ja-JP" sz="2400" dirty="0" smtClean="0"/>
              <a:t>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smtClean="0">
                <a:solidFill>
                  <a:srgbClr val="FF0000"/>
                </a:solidFill>
              </a:rPr>
              <a:t>break;</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214678" y="4500570"/>
            <a:ext cx="5429288" cy="1569660"/>
          </a:xfrm>
          <a:prstGeom prst="rect">
            <a:avLst/>
          </a:prstGeom>
          <a:noFill/>
          <a:ln>
            <a:solidFill>
              <a:schemeClr val="tx1"/>
            </a:solidFill>
          </a:ln>
        </p:spPr>
        <p:txBody>
          <a:bodyPr wrap="square" rtlCol="0">
            <a:spAutoFit/>
          </a:bodyPr>
          <a:lstStyle/>
          <a:p>
            <a:r>
              <a:rPr kumimoji="1" lang="en-US" altLang="ja-JP" sz="2400" dirty="0" smtClean="0"/>
              <a:t>break</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 の直後の部分</a:t>
            </a:r>
            <a:r>
              <a:rPr lang="ja-JP" altLang="en-US" sz="2400" dirty="0" smtClean="0"/>
              <a:t>へジャンプする。</a:t>
            </a:r>
            <a:endParaRPr kumimoji="1" lang="ja-JP" altLang="en-US" sz="2400" dirty="0"/>
          </a:p>
        </p:txBody>
      </p:sp>
      <p:sp>
        <p:nvSpPr>
          <p:cNvPr id="5" name="テキスト ボックス 4"/>
          <p:cNvSpPr txBox="1"/>
          <p:nvPr/>
        </p:nvSpPr>
        <p:spPr>
          <a:xfrm>
            <a:off x="539552" y="6309320"/>
            <a:ext cx="7992888" cy="400110"/>
          </a:xfrm>
          <a:prstGeom prst="rect">
            <a:avLst/>
          </a:prstGeom>
          <a:noFill/>
          <a:ln>
            <a:solidFill>
              <a:schemeClr val="tx1"/>
            </a:solidFill>
          </a:ln>
        </p:spPr>
        <p:txBody>
          <a:bodyPr wrap="square" rtlCol="0">
            <a:spAutoFit/>
          </a:bodyPr>
          <a:lstStyle/>
          <a:p>
            <a:r>
              <a:rPr lang="en-US" altLang="ja-JP" sz="2000" dirty="0" smtClean="0"/>
              <a:t>b</a:t>
            </a:r>
            <a:r>
              <a:rPr kumimoji="1" lang="en-US" altLang="ja-JP" sz="2000" dirty="0" smtClean="0"/>
              <a:t>reak</a:t>
            </a:r>
            <a:r>
              <a:rPr kumimoji="1" lang="ja-JP" altLang="en-US" sz="2000" dirty="0" smtClean="0"/>
              <a:t>文は</a:t>
            </a:r>
            <a:r>
              <a:rPr kumimoji="1" lang="en-US" altLang="ja-JP" sz="2000" dirty="0" smtClean="0"/>
              <a:t>switch</a:t>
            </a:r>
            <a:r>
              <a:rPr kumimoji="1" lang="ja-JP" altLang="en-US" sz="2000" dirty="0" smtClean="0"/>
              <a:t>文（この</a:t>
            </a:r>
            <a:r>
              <a:rPr lang="ja-JP" altLang="en-US" sz="2000" dirty="0" smtClean="0"/>
              <a:t>講義</a:t>
            </a:r>
            <a:r>
              <a:rPr lang="ja-JP" altLang="en-US" sz="2000" dirty="0"/>
              <a:t>では</a:t>
            </a:r>
            <a:r>
              <a:rPr lang="ja-JP" altLang="en-US" sz="2000" dirty="0" smtClean="0"/>
              <a:t>扱わない</a:t>
            </a:r>
            <a:r>
              <a:rPr kumimoji="1" lang="ja-JP" altLang="en-US" sz="2000" dirty="0" smtClean="0"/>
              <a:t>）を脱出するためにも使われる。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7620000"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785786" y="1357298"/>
            <a:ext cx="6215062" cy="5324535"/>
          </a:xfrm>
          <a:prstGeom prst="rect">
            <a:avLst/>
          </a:prstGeom>
          <a:noFill/>
          <a:ln w="9525">
            <a:noFill/>
            <a:miter lim="800000"/>
            <a:headEnd/>
            <a:tailEnd/>
          </a:ln>
        </p:spPr>
        <p:txBody>
          <a:bodyPr>
            <a:spAutoFit/>
          </a:bodyPr>
          <a:lstStyle/>
          <a:p>
            <a:r>
              <a:rPr lang="en-US" altLang="ja-JP" sz="2000" dirty="0"/>
              <a:t>/* </a:t>
            </a:r>
            <a:r>
              <a:rPr lang="en-US" altLang="ja-JP" sz="2000" dirty="0" smtClean="0"/>
              <a:t>5</a:t>
            </a:r>
            <a:r>
              <a:rPr lang="ja-JP" altLang="en-US" sz="2000" dirty="0" smtClean="0"/>
              <a:t>匹目だけ表示しない </a:t>
            </a:r>
            <a:r>
              <a:rPr lang="en-US" altLang="ja-JP" sz="2000" dirty="0"/>
              <a:t>*/</a:t>
            </a:r>
          </a:p>
          <a:p>
            <a:r>
              <a:rPr lang="en-US" altLang="ja-JP" sz="2000" dirty="0"/>
              <a:t>#include &lt;</a:t>
            </a:r>
            <a:r>
              <a:rPr lang="en-US" altLang="ja-JP" sz="2000" dirty="0" err="1"/>
              <a:t>stdio.h</a:t>
            </a:r>
            <a:r>
              <a:rPr lang="en-US" altLang="ja-JP" sz="2000" dirty="0" smtClean="0"/>
              <a:t>&gt;</a:t>
            </a:r>
            <a:endParaRPr lang="en-US" altLang="ja-JP" sz="2000" dirty="0"/>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x = 1;</a:t>
            </a:r>
          </a:p>
          <a:p>
            <a:r>
              <a:rPr lang="en-US" altLang="ja-JP" sz="2000" dirty="0"/>
              <a:t>    while (x &lt;= </a:t>
            </a:r>
            <a:r>
              <a:rPr lang="en-US" altLang="ja-JP" sz="2000" dirty="0" smtClean="0"/>
              <a:t>10) {</a:t>
            </a:r>
          </a:p>
          <a:p>
            <a:r>
              <a:rPr lang="en-US" altLang="ja-JP" sz="2000" dirty="0"/>
              <a:t> </a:t>
            </a:r>
            <a:r>
              <a:rPr lang="en-US" altLang="ja-JP" sz="2000" dirty="0" smtClean="0"/>
              <a:t>       if (x == 5) {</a:t>
            </a:r>
          </a:p>
          <a:p>
            <a:r>
              <a:rPr lang="en-US" altLang="ja-JP" sz="2000" dirty="0" smtClean="0"/>
              <a:t>             x=x+1;</a:t>
            </a:r>
          </a:p>
          <a:p>
            <a:r>
              <a:rPr lang="en-US" altLang="ja-JP" sz="2000" dirty="0" smtClean="0"/>
              <a:t>             </a:t>
            </a:r>
            <a:r>
              <a:rPr lang="en-US" altLang="ja-JP" sz="2000" dirty="0" err="1" smtClean="0">
                <a:solidFill>
                  <a:srgbClr val="FF0000"/>
                </a:solidFill>
              </a:rPr>
              <a:t>goto</a:t>
            </a:r>
            <a:r>
              <a:rPr lang="en-US" altLang="ja-JP" sz="2000" dirty="0" smtClean="0">
                <a:solidFill>
                  <a:srgbClr val="FF0000"/>
                </a:solidFill>
              </a:rPr>
              <a:t> </a:t>
            </a:r>
            <a:r>
              <a:rPr lang="en-US" altLang="ja-JP" sz="2000" dirty="0" err="1" smtClean="0">
                <a:solidFill>
                  <a:srgbClr val="FF0000"/>
                </a:solidFill>
              </a:rPr>
              <a:t>aaa</a:t>
            </a:r>
            <a:r>
              <a:rPr lang="en-US" altLang="ja-JP" sz="2000" dirty="0" smtClean="0">
                <a:solidFill>
                  <a:srgbClr val="FF0000"/>
                </a:solidFill>
              </a:rPr>
              <a:t>;</a:t>
            </a:r>
          </a:p>
          <a:p>
            <a:r>
              <a:rPr lang="en-US" altLang="ja-JP" sz="2000" dirty="0" smtClean="0"/>
              <a:t>        }</a:t>
            </a:r>
            <a:endParaRPr lang="en-US" altLang="ja-JP" sz="2000" dirty="0"/>
          </a:p>
          <a:p>
            <a:r>
              <a:rPr lang="en-US" altLang="ja-JP" sz="2000" dirty="0"/>
              <a:t>        </a:t>
            </a:r>
            <a:r>
              <a:rPr lang="en-US" altLang="ja-JP" sz="2000" dirty="0" err="1"/>
              <a:t>printf</a:t>
            </a:r>
            <a:r>
              <a:rPr lang="en-US" altLang="ja-JP" sz="2000" dirty="0"/>
              <a:t> (“</a:t>
            </a:r>
            <a:r>
              <a:rPr lang="ja-JP" altLang="en-US" sz="2000" dirty="0"/>
              <a:t>羊が</a:t>
            </a:r>
            <a:r>
              <a:rPr lang="en-US" altLang="ja-JP" sz="2000" dirty="0"/>
              <a:t>%d</a:t>
            </a:r>
            <a:r>
              <a:rPr lang="ja-JP" altLang="en-US" sz="2000" dirty="0"/>
              <a:t>匹</a:t>
            </a:r>
            <a:r>
              <a:rPr lang="en-US" altLang="ja-JP" sz="2000" dirty="0"/>
              <a:t>\n", x);</a:t>
            </a:r>
          </a:p>
          <a:p>
            <a:r>
              <a:rPr lang="en-US" altLang="ja-JP" sz="2000" dirty="0"/>
              <a:t>        x=x+1</a:t>
            </a:r>
            <a:r>
              <a:rPr lang="en-US" altLang="ja-JP" sz="2000" dirty="0" smtClean="0"/>
              <a:t>;</a:t>
            </a:r>
          </a:p>
          <a:p>
            <a:r>
              <a:rPr lang="en-US" altLang="ja-JP" sz="2000" dirty="0" smtClean="0"/>
              <a:t>     </a:t>
            </a:r>
            <a:r>
              <a:rPr lang="en-US" altLang="ja-JP" sz="2000" dirty="0" err="1" smtClean="0">
                <a:solidFill>
                  <a:schemeClr val="accent1"/>
                </a:solidFill>
              </a:rPr>
              <a:t>aaa</a:t>
            </a:r>
            <a:r>
              <a:rPr lang="en-US" altLang="ja-JP" sz="2000" dirty="0" smtClean="0">
                <a:solidFill>
                  <a:schemeClr val="accent1"/>
                </a:solidFill>
              </a:rPr>
              <a:t>:  </a:t>
            </a:r>
          </a:p>
          <a:p>
            <a:r>
              <a:rPr lang="en-US" altLang="ja-JP" sz="2000" dirty="0" smtClean="0">
                <a:solidFill>
                  <a:schemeClr val="accent1"/>
                </a:solidFill>
              </a:rPr>
              <a:t>        </a:t>
            </a:r>
            <a:r>
              <a:rPr lang="en-US" altLang="ja-JP" sz="2000" dirty="0" smtClean="0"/>
              <a:t>; </a:t>
            </a:r>
            <a:endParaRPr lang="en-US" altLang="ja-JP" sz="2000" dirty="0"/>
          </a:p>
          <a:p>
            <a:r>
              <a:rPr lang="en-US" altLang="ja-JP" sz="2000" dirty="0"/>
              <a:t>    }</a:t>
            </a:r>
          </a:p>
          <a:p>
            <a:r>
              <a:rPr lang="en-US" altLang="ja-JP" sz="2000" dirty="0"/>
              <a:t>    return 0;</a:t>
            </a:r>
          </a:p>
          <a:p>
            <a:r>
              <a:rPr lang="en-US" altLang="ja-JP" sz="2000" dirty="0"/>
              <a:t>}</a:t>
            </a:r>
          </a:p>
        </p:txBody>
      </p:sp>
      <p:sp>
        <p:nvSpPr>
          <p:cNvPr id="4" name="テキスト ボックス 3"/>
          <p:cNvSpPr txBox="1"/>
          <p:nvPr/>
        </p:nvSpPr>
        <p:spPr>
          <a:xfrm>
            <a:off x="2214546" y="5286388"/>
            <a:ext cx="3376245" cy="461665"/>
          </a:xfrm>
          <a:prstGeom prst="rect">
            <a:avLst/>
          </a:prstGeom>
          <a:noFill/>
          <a:ln>
            <a:solidFill>
              <a:schemeClr val="tx1"/>
            </a:solidFill>
          </a:ln>
        </p:spPr>
        <p:txBody>
          <a:bodyPr wrap="none" rtlCol="0">
            <a:spAutoFit/>
          </a:bodyPr>
          <a:lstStyle/>
          <a:p>
            <a:r>
              <a:rPr lang="ja-JP" altLang="en-US" sz="2400" dirty="0" smtClean="0"/>
              <a:t>ここのセミコロンは空文。</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8072494"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(continue</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571472" y="1297151"/>
            <a:ext cx="5786478" cy="5632311"/>
          </a:xfrm>
          <a:prstGeom prst="rect">
            <a:avLst/>
          </a:prstGeom>
          <a:noFill/>
          <a:ln w="9525">
            <a:noFill/>
            <a:miter lim="800000"/>
            <a:headEnd/>
            <a:tailEnd/>
          </a:ln>
        </p:spPr>
        <p:txBody>
          <a:bodyPr wrap="square">
            <a:spAutoFit/>
          </a:bodyPr>
          <a:lstStyle/>
          <a:p>
            <a:r>
              <a:rPr lang="en-US" altLang="ja-JP" sz="2400" dirty="0"/>
              <a:t>/* </a:t>
            </a:r>
            <a:r>
              <a:rPr lang="en-US" altLang="ja-JP" sz="2400" dirty="0" smtClean="0"/>
              <a:t>5</a:t>
            </a:r>
            <a:r>
              <a:rPr lang="ja-JP" altLang="en-US" sz="2400" dirty="0" smtClean="0"/>
              <a:t>匹目だけ表示しない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p>
          <a:p>
            <a:r>
              <a:rPr lang="en-US" altLang="ja-JP" sz="2400" dirty="0" smtClean="0"/>
              <a:t>            x=x+1;</a:t>
            </a:r>
          </a:p>
          <a:p>
            <a:r>
              <a:rPr lang="en-US" altLang="ja-JP" sz="2400" dirty="0" smtClean="0"/>
              <a:t>            </a:t>
            </a:r>
            <a:r>
              <a:rPr lang="en-US" altLang="ja-JP" sz="2400" dirty="0" smtClean="0">
                <a:solidFill>
                  <a:srgbClr val="FF0000"/>
                </a:solidFill>
              </a:rPr>
              <a:t>continue;</a:t>
            </a:r>
          </a:p>
          <a:p>
            <a:r>
              <a:rPr lang="en-US" altLang="ja-JP" sz="2400" dirty="0" smtClean="0">
                <a:solidFill>
                  <a:srgbClr val="FF0000"/>
                </a:solidFill>
              </a:rPr>
              <a:t>       </a:t>
            </a:r>
            <a:r>
              <a:rPr lang="en-US" altLang="ja-JP" sz="2400" dirty="0" smtClean="0"/>
              <a:t> }</a:t>
            </a:r>
            <a:endParaRPr lang="en-US" altLang="ja-JP" sz="2400" dirty="0"/>
          </a:p>
          <a:p>
            <a:r>
              <a:rPr lang="en-US" altLang="ja-JP" sz="2400" dirty="0"/>
              <a:t>        </a:t>
            </a:r>
            <a:r>
              <a:rPr lang="en-US" altLang="ja-JP" sz="2400" dirty="0" err="1"/>
              <a:t>printf</a:t>
            </a:r>
            <a:r>
              <a:rPr lang="en-US" altLang="ja-JP" sz="2400" dirty="0"/>
              <a:t> </a:t>
            </a:r>
            <a:r>
              <a:rPr lang="en-US" altLang="ja-JP" sz="2400" dirty="0" smtClean="0"/>
              <a:t>(“</a:t>
            </a:r>
            <a:r>
              <a:rPr lang="ja-JP" altLang="en-US" sz="2400" dirty="0" smtClean="0"/>
              <a:t>羊</a:t>
            </a:r>
            <a:r>
              <a:rPr lang="ja-JP" altLang="en-US" sz="2400" dirty="0"/>
              <a:t>が</a:t>
            </a:r>
            <a:r>
              <a:rPr lang="en-US" altLang="ja-JP" sz="2400" dirty="0"/>
              <a:t>%d</a:t>
            </a:r>
            <a:r>
              <a:rPr lang="ja-JP" altLang="en-US" sz="2400" dirty="0"/>
              <a:t>匹</a:t>
            </a:r>
            <a:r>
              <a:rPr lang="en-US" altLang="ja-JP" sz="2400" dirty="0"/>
              <a:t>\n", x);</a:t>
            </a:r>
          </a:p>
          <a:p>
            <a:r>
              <a:rPr lang="en-US" altLang="ja-JP" sz="2400" dirty="0"/>
              <a:t>        x=x+1</a:t>
            </a:r>
            <a:r>
              <a:rPr lang="en-US" altLang="ja-JP" sz="2400" dirty="0" smtClean="0"/>
              <a:t>;</a:t>
            </a:r>
            <a:endParaRPr lang="en-US" altLang="ja-JP" sz="2400" dirty="0"/>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571868" y="2571744"/>
            <a:ext cx="5286412" cy="1569660"/>
          </a:xfrm>
          <a:prstGeom prst="rect">
            <a:avLst/>
          </a:prstGeom>
          <a:noFill/>
          <a:ln>
            <a:solidFill>
              <a:schemeClr val="tx1"/>
            </a:solidFill>
          </a:ln>
        </p:spPr>
        <p:txBody>
          <a:bodyPr wrap="square" rtlCol="0">
            <a:spAutoFit/>
          </a:bodyPr>
          <a:lstStyle/>
          <a:p>
            <a:r>
              <a:rPr lang="en-US" altLang="ja-JP" sz="2400" dirty="0" smtClean="0"/>
              <a:t>c</a:t>
            </a:r>
            <a:r>
              <a:rPr kumimoji="1" lang="en-US" altLang="ja-JP" sz="2400" dirty="0" smtClean="0"/>
              <a:t>ontinue</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の</a:t>
            </a:r>
            <a:r>
              <a:rPr lang="ja-JP" altLang="en-US" sz="2400" dirty="0" smtClean="0"/>
              <a:t>最後の部分へジャンプする。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00034" y="1285860"/>
            <a:ext cx="8102104" cy="1384995"/>
          </a:xfrm>
          <a:prstGeom prst="rect">
            <a:avLst/>
          </a:prstGeom>
          <a:noFill/>
        </p:spPr>
        <p:txBody>
          <a:bodyPr wrap="square" rtlCol="0">
            <a:spAutoFit/>
          </a:bodyPr>
          <a:lstStyle/>
          <a:p>
            <a:r>
              <a:rPr lang="ja-JP" altLang="en-US" sz="2800" dirty="0" smtClean="0"/>
              <a:t>キーボードから月を読み込み、その月が秋かどうかを判定するプログラムを論理演算子を用いて書け。ただし</a:t>
            </a:r>
            <a:r>
              <a:rPr lang="en-US" altLang="ja-JP" sz="2800" dirty="0"/>
              <a:t>9</a:t>
            </a:r>
            <a:r>
              <a:rPr lang="ja-JP" altLang="en-US" sz="2800" dirty="0" smtClean="0"/>
              <a:t>月から</a:t>
            </a:r>
            <a:r>
              <a:rPr lang="en-US" altLang="ja-JP" sz="2800" dirty="0" smtClean="0"/>
              <a:t>11</a:t>
            </a:r>
            <a:r>
              <a:rPr lang="ja-JP" altLang="en-US" sz="2800" dirty="0" smtClean="0"/>
              <a:t>月を秋とする。 </a:t>
            </a:r>
            <a:endParaRPr kumimoji="1" lang="en-US" altLang="ja-JP" sz="2800" dirty="0" smtClean="0"/>
          </a:p>
        </p:txBody>
      </p:sp>
      <p:sp>
        <p:nvSpPr>
          <p:cNvPr id="6" name="タイトル 1"/>
          <p:cNvSpPr>
            <a:spLocks noGrp="1"/>
          </p:cNvSpPr>
          <p:nvPr>
            <p:ph type="title"/>
          </p:nvPr>
        </p:nvSpPr>
        <p:spPr>
          <a:xfrm>
            <a:off x="467544" y="260648"/>
            <a:ext cx="8229600" cy="720080"/>
          </a:xfrm>
        </p:spPr>
        <p:txBody>
          <a:bodyPr>
            <a:normAutofit fontScale="90000"/>
          </a:bodyPr>
          <a:lstStyle/>
          <a:p>
            <a:r>
              <a:rPr lang="ja-JP" altLang="en-US" dirty="0" smtClean="0"/>
              <a:t>基本課題１</a:t>
            </a:r>
            <a:endParaRPr kumimoji="1" lang="ja-JP" altLang="en-US" dirty="0"/>
          </a:p>
        </p:txBody>
      </p:sp>
      <p:sp>
        <p:nvSpPr>
          <p:cNvPr id="4" name="正方形/長方形 3"/>
          <p:cNvSpPr/>
          <p:nvPr/>
        </p:nvSpPr>
        <p:spPr>
          <a:xfrm>
            <a:off x="683568" y="2780928"/>
            <a:ext cx="3995254" cy="3539431"/>
          </a:xfrm>
          <a:prstGeom prst="rect">
            <a:avLst/>
          </a:prstGeom>
        </p:spPr>
        <p:txBody>
          <a:bodyPr wrap="none">
            <a:spAutoFit/>
          </a:bodyPr>
          <a:lstStyle/>
          <a:p>
            <a:r>
              <a:rPr lang="en-US" altLang="ja-JP" sz="2800" dirty="0"/>
              <a:t>[</a:t>
            </a:r>
            <a:r>
              <a:rPr lang="ja-JP" altLang="en-US" sz="2800" dirty="0"/>
              <a:t>実行例</a:t>
            </a:r>
            <a:r>
              <a:rPr lang="en-US" altLang="ja-JP" sz="2800" dirty="0" smtClean="0"/>
              <a:t>]</a:t>
            </a:r>
          </a:p>
          <a:p>
            <a:r>
              <a:rPr lang="en-US" altLang="ja-JP" sz="2800" dirty="0"/>
              <a:t>$ ./</a:t>
            </a:r>
            <a:r>
              <a:rPr lang="en-US" altLang="ja-JP" sz="2800" dirty="0" err="1"/>
              <a:t>a.out</a:t>
            </a:r>
            <a:r>
              <a:rPr lang="en-US" altLang="ja-JP" sz="2800" dirty="0"/>
              <a:t> </a:t>
            </a:r>
          </a:p>
          <a:p>
            <a:r>
              <a:rPr lang="ja-JP" altLang="en-US" sz="2800" dirty="0"/>
              <a:t>月を入力してください：</a:t>
            </a:r>
            <a:r>
              <a:rPr lang="en-US" altLang="ja-JP" sz="2800" dirty="0">
                <a:solidFill>
                  <a:srgbClr val="FF0000"/>
                </a:solidFill>
              </a:rPr>
              <a:t>3</a:t>
            </a:r>
          </a:p>
          <a:p>
            <a:r>
              <a:rPr lang="en-US" altLang="ja-JP" sz="2800" dirty="0"/>
              <a:t>3</a:t>
            </a:r>
            <a:r>
              <a:rPr lang="ja-JP" altLang="en-US" sz="2800" dirty="0"/>
              <a:t>月は秋ではありません。</a:t>
            </a:r>
          </a:p>
          <a:p>
            <a:r>
              <a:rPr lang="en-US" altLang="ja-JP" sz="2800" dirty="0" smtClean="0"/>
              <a:t>$ </a:t>
            </a:r>
            <a:r>
              <a:rPr lang="en-US" altLang="ja-JP" sz="2800" dirty="0"/>
              <a:t>./</a:t>
            </a:r>
            <a:r>
              <a:rPr lang="en-US" altLang="ja-JP" sz="2800" dirty="0" err="1"/>
              <a:t>a.out</a:t>
            </a:r>
            <a:endParaRPr lang="en-US" altLang="ja-JP" sz="2800" dirty="0"/>
          </a:p>
          <a:p>
            <a:r>
              <a:rPr lang="ja-JP" altLang="en-US" sz="2800" dirty="0"/>
              <a:t>月を入力してください：</a:t>
            </a:r>
            <a:r>
              <a:rPr lang="en-US" altLang="ja-JP" sz="2800" dirty="0">
                <a:solidFill>
                  <a:srgbClr val="FF0000"/>
                </a:solidFill>
              </a:rPr>
              <a:t>9</a:t>
            </a:r>
          </a:p>
          <a:p>
            <a:r>
              <a:rPr lang="en-US" altLang="ja-JP" sz="2800" dirty="0"/>
              <a:t>9</a:t>
            </a:r>
            <a:r>
              <a:rPr lang="ja-JP" altLang="en-US" sz="2800" dirty="0"/>
              <a:t>月は秋です</a:t>
            </a:r>
            <a:r>
              <a:rPr lang="ja-JP" altLang="en-US" sz="2800" dirty="0" smtClean="0"/>
              <a:t>。</a:t>
            </a:r>
            <a:endParaRPr lang="en-US" altLang="ja-JP" sz="2800" dirty="0" smtClean="0"/>
          </a:p>
          <a:p>
            <a:r>
              <a:rPr lang="en-US" altLang="ja-JP" sz="2800" dirty="0" smtClean="0"/>
              <a:t>$</a:t>
            </a:r>
            <a:endParaRPr lang="ja-JP" altLang="en-US" sz="2800" dirty="0"/>
          </a:p>
        </p:txBody>
      </p:sp>
    </p:spTree>
    <p:extLst>
      <p:ext uri="{BB962C8B-B14F-4D97-AF65-F5344CB8AC3E}">
        <p14:creationId xmlns:p14="http://schemas.microsoft.com/office/powerpoint/2010/main" val="230035062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基本課題２</a:t>
            </a:r>
            <a:endParaRPr kumimoji="1" lang="ja-JP" altLang="en-US" sz="3600" dirty="0"/>
          </a:p>
        </p:txBody>
      </p:sp>
      <p:sp>
        <p:nvSpPr>
          <p:cNvPr id="5" name="テキスト ボックス 4"/>
          <p:cNvSpPr txBox="1"/>
          <p:nvPr/>
        </p:nvSpPr>
        <p:spPr>
          <a:xfrm>
            <a:off x="179512" y="908720"/>
            <a:ext cx="8750776" cy="1569660"/>
          </a:xfrm>
          <a:prstGeom prst="rect">
            <a:avLst/>
          </a:prstGeom>
          <a:noFill/>
        </p:spPr>
        <p:txBody>
          <a:bodyPr wrap="square" rtlCol="0">
            <a:spAutoFit/>
          </a:bodyPr>
          <a:lstStyle/>
          <a:p>
            <a:r>
              <a:rPr lang="ja-JP" altLang="en-US" sz="2400" dirty="0" smtClean="0"/>
              <a:t>２つの正の</a:t>
            </a:r>
            <a:r>
              <a:rPr kumimoji="1" lang="ja-JP" altLang="en-US" sz="2400" dirty="0" smtClean="0"/>
              <a:t>整数</a:t>
            </a:r>
            <a:r>
              <a:rPr lang="ja-JP" altLang="en-US" sz="2400" dirty="0" smtClean="0"/>
              <a:t>を</a:t>
            </a:r>
            <a:r>
              <a:rPr kumimoji="1" lang="ja-JP" altLang="en-US" sz="2400" dirty="0" smtClean="0"/>
              <a:t>キーボードから読み取り、片方の数（</a:t>
            </a:r>
            <a:r>
              <a:rPr lang="en-US" altLang="en-US" sz="2400" dirty="0" smtClean="0"/>
              <a:t>小さい方</a:t>
            </a:r>
            <a:r>
              <a:rPr lang="ja-JP" altLang="en-US" sz="2400" dirty="0" smtClean="0"/>
              <a:t>）がもう片方の数（大きい方）の約数かどうかを</a:t>
            </a:r>
            <a:r>
              <a:rPr kumimoji="1" lang="ja-JP" altLang="en-US" sz="2400" dirty="0" smtClean="0"/>
              <a:t>表示するということを繰り返すプログラムを</a:t>
            </a:r>
            <a:r>
              <a:rPr kumimoji="1" lang="en-US" altLang="ja-JP" sz="2400" dirty="0" smtClean="0"/>
              <a:t>break</a:t>
            </a:r>
            <a:r>
              <a:rPr kumimoji="1" lang="ja-JP" altLang="en-US" sz="2400" dirty="0" smtClean="0"/>
              <a:t>文を用いて作成せよ。ただし、毎回</a:t>
            </a:r>
            <a:r>
              <a:rPr lang="ja-JP" altLang="en-US" sz="2400" dirty="0" smtClean="0"/>
              <a:t>次のような</a:t>
            </a:r>
            <a:r>
              <a:rPr kumimoji="1" lang="ja-JP" altLang="en-US" sz="2400" dirty="0" smtClean="0"/>
              <a:t>メッセージを出し、確認するようにせよ。</a:t>
            </a:r>
            <a:r>
              <a:rPr lang="ja-JP" altLang="en-US" sz="2400" dirty="0" smtClean="0"/>
              <a:t> </a:t>
            </a:r>
            <a:r>
              <a:rPr lang="en-US" altLang="ja-JP" sz="2400" dirty="0" smtClean="0"/>
              <a:t>[</a:t>
            </a:r>
            <a:r>
              <a:rPr lang="ja-JP" altLang="en-US" sz="2400" dirty="0" smtClean="0"/>
              <a:t>続ける</a:t>
            </a:r>
            <a:r>
              <a:rPr lang="en-US" altLang="ja-JP" sz="2400" dirty="0" smtClean="0"/>
              <a:t>:1, </a:t>
            </a:r>
            <a:r>
              <a:rPr lang="ja-JP" altLang="en-US" sz="2400" dirty="0" smtClean="0"/>
              <a:t>終了</a:t>
            </a:r>
            <a:r>
              <a:rPr lang="en-US" altLang="ja-JP" sz="2400" dirty="0" smtClean="0"/>
              <a:t>:0]</a:t>
            </a:r>
          </a:p>
        </p:txBody>
      </p:sp>
      <p:sp>
        <p:nvSpPr>
          <p:cNvPr id="4" name="正方形/長方形 3"/>
          <p:cNvSpPr/>
          <p:nvPr/>
        </p:nvSpPr>
        <p:spPr>
          <a:xfrm>
            <a:off x="539552" y="2568972"/>
            <a:ext cx="3600400"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10</a:t>
            </a:r>
          </a:p>
          <a:p>
            <a:pPr lvl="0"/>
            <a:r>
              <a:rPr lang="en-US" altLang="ja-JP" sz="2400" dirty="0" smtClean="0">
                <a:solidFill>
                  <a:prstClr val="black"/>
                </a:solidFill>
              </a:rPr>
              <a:t>5</a:t>
            </a:r>
            <a:r>
              <a:rPr lang="ja-JP" altLang="en-US" sz="2400" dirty="0" smtClean="0">
                <a:solidFill>
                  <a:prstClr val="black"/>
                </a:solidFill>
              </a:rPr>
              <a:t>は</a:t>
            </a:r>
            <a:r>
              <a:rPr lang="en-US" altLang="ja-JP" sz="2400" dirty="0" smtClean="0">
                <a:solidFill>
                  <a:prstClr val="black"/>
                </a:solidFill>
              </a:rPr>
              <a:t>10</a:t>
            </a:r>
            <a:r>
              <a:rPr lang="ja-JP" altLang="en-US" sz="2400" dirty="0" smtClean="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a:t>
            </a:r>
            <a:r>
              <a:rPr lang="en-US" altLang="ja-JP" sz="2400" dirty="0" smtClean="0"/>
              <a:t>] </a:t>
            </a:r>
            <a:r>
              <a:rPr lang="en-US" altLang="ja-JP" sz="2400" dirty="0" smtClean="0">
                <a:solidFill>
                  <a:srgbClr val="FF0000"/>
                </a:solidFill>
              </a:rPr>
              <a:t>1</a:t>
            </a: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6</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3</a:t>
            </a:r>
          </a:p>
          <a:p>
            <a:pPr lvl="0"/>
            <a:r>
              <a:rPr lang="en-US" altLang="ja-JP" sz="2400" dirty="0" smtClean="0">
                <a:solidFill>
                  <a:prstClr val="black"/>
                </a:solidFill>
              </a:rPr>
              <a:t>3</a:t>
            </a:r>
            <a:r>
              <a:rPr lang="ja-JP" altLang="en-US" sz="2400" dirty="0" smtClean="0">
                <a:solidFill>
                  <a:prstClr val="black"/>
                </a:solidFill>
              </a:rPr>
              <a:t>は</a:t>
            </a:r>
            <a:r>
              <a:rPr lang="en-US" altLang="ja-JP" sz="2400" dirty="0" smtClean="0">
                <a:solidFill>
                  <a:prstClr val="black"/>
                </a:solidFill>
              </a:rPr>
              <a:t>6</a:t>
            </a:r>
            <a:r>
              <a:rPr lang="ja-JP" altLang="en-US" sz="2400" dirty="0" smtClean="0">
                <a:solidFill>
                  <a:prstClr val="black"/>
                </a:solidFill>
              </a:rPr>
              <a:t>の約数です</a:t>
            </a:r>
            <a:endParaRPr lang="en-US" altLang="ja-JP" sz="2400" dirty="0" smtClean="0">
              <a:solidFill>
                <a:prstClr val="black"/>
              </a:solidFill>
            </a:endParaRP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endParaRPr lang="en-US" altLang="ja-JP" sz="2400" dirty="0">
              <a:solidFill>
                <a:srgbClr val="FF0000"/>
              </a:solidFill>
            </a:endParaRPr>
          </a:p>
        </p:txBody>
      </p:sp>
      <p:sp>
        <p:nvSpPr>
          <p:cNvPr id="3" name="正方形/長方形 2"/>
          <p:cNvSpPr/>
          <p:nvPr/>
        </p:nvSpPr>
        <p:spPr>
          <a:xfrm>
            <a:off x="4355976" y="2564904"/>
            <a:ext cx="4032448"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実行例続き</a:t>
            </a:r>
            <a:r>
              <a:rPr lang="en-US" altLang="ja-JP" sz="2400" dirty="0" smtClean="0">
                <a:solidFill>
                  <a:prstClr val="black"/>
                </a:solidFill>
              </a:rPr>
              <a:t>]</a:t>
            </a:r>
          </a:p>
          <a:p>
            <a:pPr lvl="0"/>
            <a:r>
              <a:rPr lang="ja-JP" altLang="en-US" sz="2400" dirty="0" smtClean="0">
                <a:solidFill>
                  <a:prstClr val="black"/>
                </a:solidFill>
              </a:rPr>
              <a:t>数値</a:t>
            </a:r>
            <a:r>
              <a:rPr lang="ja-JP" altLang="en-US" sz="2400" dirty="0">
                <a:solidFill>
                  <a:prstClr val="black"/>
                </a:solidFill>
              </a:rPr>
              <a:t>を入力</a:t>
            </a:r>
            <a:r>
              <a:rPr lang="en-US" altLang="ja-JP" sz="2400" dirty="0">
                <a:solidFill>
                  <a:prstClr val="black"/>
                </a:solidFill>
              </a:rPr>
              <a:t>: </a:t>
            </a:r>
            <a:r>
              <a:rPr lang="en-US" altLang="ja-JP" sz="2400" dirty="0">
                <a:solidFill>
                  <a:srgbClr val="FF0000"/>
                </a:solidFill>
              </a:rPr>
              <a:t>7</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7</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の約数ではありません。</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5</a:t>
            </a:r>
            <a:endParaRPr lang="en-US" altLang="ja-JP" sz="2400" dirty="0">
              <a:solidFill>
                <a:srgbClr val="FF0000"/>
              </a:solidFill>
            </a:endParaRPr>
          </a:p>
          <a:p>
            <a:pPr lvl="0"/>
            <a:r>
              <a:rPr lang="en-US" altLang="ja-JP" sz="2400" dirty="0">
                <a:solidFill>
                  <a:prstClr val="black"/>
                </a:solidFill>
              </a:rPr>
              <a:t>5</a:t>
            </a:r>
            <a:r>
              <a:rPr lang="ja-JP" altLang="en-US" sz="2400" dirty="0" smtClean="0">
                <a:solidFill>
                  <a:prstClr val="black"/>
                </a:solidFill>
              </a:rPr>
              <a:t>は</a:t>
            </a:r>
            <a:r>
              <a:rPr lang="en-US" altLang="ja-JP" sz="2400" dirty="0" smtClean="0">
                <a:solidFill>
                  <a:prstClr val="black"/>
                </a:solidFill>
              </a:rPr>
              <a:t>5</a:t>
            </a:r>
            <a:r>
              <a:rPr lang="ja-JP" altLang="en-US" sz="2400" dirty="0" smtClean="0">
                <a:solidFill>
                  <a:prstClr val="black"/>
                </a:solidFill>
              </a:rPr>
              <a:t>の</a:t>
            </a:r>
            <a:r>
              <a:rPr lang="ja-JP" altLang="en-US" sz="2400" dirty="0">
                <a:solidFill>
                  <a:prstClr val="black"/>
                </a:solidFill>
              </a:rPr>
              <a:t>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0</a:t>
            </a:r>
            <a:endParaRPr lang="en-US" altLang="ja-JP" sz="2400" dirty="0">
              <a:solidFill>
                <a:srgbClr val="FF0000"/>
              </a:solidFill>
            </a:endParaRPr>
          </a:p>
          <a:p>
            <a:pPr lvl="0"/>
            <a:r>
              <a:rPr lang="en-US" altLang="ja-JP" sz="2400" dirty="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１</a:t>
            </a:r>
            <a:endParaRPr kumimoji="1" lang="ja-JP" altLang="en-US" dirty="0"/>
          </a:p>
        </p:txBody>
      </p:sp>
      <p:sp>
        <p:nvSpPr>
          <p:cNvPr id="4" name="正方形/長方形 3"/>
          <p:cNvSpPr/>
          <p:nvPr/>
        </p:nvSpPr>
        <p:spPr>
          <a:xfrm>
            <a:off x="755576" y="1268760"/>
            <a:ext cx="7632848" cy="1569660"/>
          </a:xfrm>
          <a:prstGeom prst="rect">
            <a:avLst/>
          </a:prstGeom>
        </p:spPr>
        <p:txBody>
          <a:bodyPr wrap="square">
            <a:spAutoFit/>
          </a:bodyPr>
          <a:lstStyle/>
          <a:p>
            <a:r>
              <a:rPr lang="ja-JP" altLang="en-US" sz="2400" dirty="0">
                <a:latin typeface="+mn-ea"/>
                <a:cs typeface="ヒラギノ角ゴ Pro W3" charset="0"/>
              </a:rPr>
              <a:t>西暦の年数（</a:t>
            </a:r>
            <a:r>
              <a:rPr lang="en-US" altLang="ja-JP" sz="2400" dirty="0">
                <a:latin typeface="+mn-ea"/>
                <a:cs typeface="ヒラギノ角ゴ Pro W3" charset="0"/>
              </a:rPr>
              <a:t>1582</a:t>
            </a:r>
            <a:r>
              <a:rPr lang="ja-JP" altLang="en-US" sz="2400" dirty="0">
                <a:latin typeface="+mn-ea"/>
                <a:cs typeface="ヒラギノ角ゴ Pro W3" charset="0"/>
              </a:rPr>
              <a:t>年以降）をキーボードから</a:t>
            </a:r>
            <a:r>
              <a:rPr lang="ja-JP" altLang="en-US" sz="2400" dirty="0" smtClean="0">
                <a:latin typeface="+mn-ea"/>
                <a:cs typeface="ヒラギノ角ゴ Pro W3" charset="0"/>
              </a:rPr>
              <a:t>読み取り、</a:t>
            </a:r>
            <a:r>
              <a:rPr lang="ja-JP" altLang="en-US" sz="2400" dirty="0">
                <a:latin typeface="+mn-ea"/>
              </a:rPr>
              <a:t>閏年かどうかを表示するプログラムを、論理演算子を用いて（</a:t>
            </a:r>
            <a:r>
              <a:rPr lang="en-US" altLang="ja-JP" sz="2400" dirty="0">
                <a:latin typeface="+mn-ea"/>
              </a:rPr>
              <a:t>if</a:t>
            </a:r>
            <a:r>
              <a:rPr lang="ja-JP" altLang="en-US" sz="2400" dirty="0">
                <a:latin typeface="+mn-ea"/>
              </a:rPr>
              <a:t>文</a:t>
            </a:r>
            <a:r>
              <a:rPr lang="en-US" altLang="ja-JP" sz="2400" dirty="0">
                <a:latin typeface="+mn-ea"/>
              </a:rPr>
              <a:t>1</a:t>
            </a:r>
            <a:r>
              <a:rPr lang="ja-JP" altLang="en-US" sz="2400" dirty="0">
                <a:latin typeface="+mn-ea"/>
              </a:rPr>
              <a:t>つだけ用いて）記述せよ。</a:t>
            </a:r>
            <a:endParaRPr lang="en-US" altLang="ja-JP" sz="2400" dirty="0">
              <a:latin typeface="+mn-ea"/>
            </a:endParaRPr>
          </a:p>
          <a:p>
            <a:r>
              <a:rPr lang="ja-JP" altLang="en-US" sz="2400" dirty="0" smtClean="0">
                <a:latin typeface="+mn-ea"/>
                <a:cs typeface="ヒラギノ角ゴ Pro W3" charset="0"/>
              </a:rPr>
              <a:t>閏年</a:t>
            </a:r>
            <a:r>
              <a:rPr lang="ja-JP" altLang="en-US" sz="2400" dirty="0">
                <a:latin typeface="+mn-ea"/>
                <a:cs typeface="ヒラギノ角ゴ Pro W3" charset="0"/>
              </a:rPr>
              <a:t>の</a:t>
            </a:r>
            <a:r>
              <a:rPr lang="ja-JP" altLang="en-US" sz="2400" dirty="0" smtClean="0">
                <a:latin typeface="+mn-ea"/>
                <a:cs typeface="ヒラギノ角ゴ Pro W3" charset="0"/>
              </a:rPr>
              <a:t>定義は第１回発展課題</a:t>
            </a:r>
            <a:r>
              <a:rPr lang="en-US" altLang="ja-JP" sz="2400" dirty="0" smtClean="0">
                <a:latin typeface="+mn-ea"/>
                <a:cs typeface="ヒラギノ角ゴ Pro W3" charset="0"/>
              </a:rPr>
              <a:t>2</a:t>
            </a:r>
            <a:r>
              <a:rPr lang="ja-JP" altLang="en-US" sz="2400" dirty="0" smtClean="0">
                <a:latin typeface="+mn-ea"/>
                <a:cs typeface="ヒラギノ角ゴ Pro W3" charset="0"/>
              </a:rPr>
              <a:t>を参照せよ。</a:t>
            </a:r>
            <a:endParaRPr lang="en-US" altLang="ja-JP" sz="2400" dirty="0" smtClean="0">
              <a:latin typeface="+mn-ea"/>
              <a:cs typeface="ヒラギノ角ゴ Pro W3" charset="0"/>
            </a:endParaRPr>
          </a:p>
        </p:txBody>
      </p:sp>
      <p:sp>
        <p:nvSpPr>
          <p:cNvPr id="5" name="正方形/長方形 4"/>
          <p:cNvSpPr/>
          <p:nvPr/>
        </p:nvSpPr>
        <p:spPr>
          <a:xfrm>
            <a:off x="971600" y="2996952"/>
            <a:ext cx="5328592" cy="3170099"/>
          </a:xfrm>
          <a:prstGeom prst="rect">
            <a:avLst/>
          </a:prstGeom>
        </p:spPr>
        <p:txBody>
          <a:bodyPr wrap="square">
            <a:spAutoFit/>
          </a:bodyPr>
          <a:lstStyle/>
          <a:p>
            <a:pPr lvl="0"/>
            <a:r>
              <a:rPr lang="en-US" altLang="ja-JP" sz="2000" dirty="0" smtClean="0">
                <a:solidFill>
                  <a:prstClr val="black"/>
                </a:solidFill>
                <a:latin typeface="+mn-ea"/>
              </a:rPr>
              <a:t>[</a:t>
            </a:r>
            <a:r>
              <a:rPr lang="ja-JP" altLang="en-US" sz="2000" dirty="0" smtClean="0">
                <a:solidFill>
                  <a:prstClr val="black"/>
                </a:solidFill>
                <a:latin typeface="+mn-ea"/>
              </a:rPr>
              <a:t>実行例</a:t>
            </a:r>
            <a:r>
              <a:rPr lang="en-US" altLang="ja-JP" sz="2000" dirty="0" smtClean="0">
                <a:solidFill>
                  <a:prstClr val="black"/>
                </a:solidFill>
                <a:latin typeface="+mn-ea"/>
              </a:rPr>
              <a:t>]</a:t>
            </a: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2010</a:t>
            </a:r>
          </a:p>
          <a:p>
            <a:pPr>
              <a:buFont typeface="Wingdings" charset="0"/>
              <a:buNone/>
            </a:pPr>
            <a:r>
              <a:rPr lang="en-US" altLang="ja-JP" sz="2000" dirty="0">
                <a:latin typeface="+mn-ea"/>
                <a:cs typeface="ヒラギノ角ゴ Pro W3" charset="0"/>
              </a:rPr>
              <a:t>2010</a:t>
            </a:r>
            <a:r>
              <a:rPr lang="ja-JP" altLang="en-US" sz="2000" dirty="0">
                <a:latin typeface="+mn-ea"/>
                <a:cs typeface="ヒラギノ角ゴ Pro W3" charset="0"/>
              </a:rPr>
              <a:t>年は閏年ではありません。</a:t>
            </a:r>
            <a:endParaRPr lang="en-US" altLang="ja-JP" sz="2000" dirty="0">
              <a:latin typeface="+mn-ea"/>
              <a:cs typeface="ヒラギノ角ゴ Pro W3" charset="0"/>
            </a:endParaRP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2000</a:t>
            </a:r>
          </a:p>
          <a:p>
            <a:pPr>
              <a:buFont typeface="Wingdings" charset="0"/>
              <a:buNone/>
            </a:pPr>
            <a:r>
              <a:rPr lang="en-US" altLang="ja-JP" sz="2000" dirty="0">
                <a:latin typeface="+mn-ea"/>
                <a:cs typeface="ヒラギノ角ゴ Pro W3" charset="0"/>
              </a:rPr>
              <a:t>2000</a:t>
            </a:r>
            <a:r>
              <a:rPr lang="ja-JP" altLang="en-US" sz="2000" dirty="0">
                <a:latin typeface="+mn-ea"/>
                <a:cs typeface="ヒラギノ角ゴ Pro W3" charset="0"/>
              </a:rPr>
              <a:t>年は閏年です。</a:t>
            </a:r>
            <a:endParaRPr lang="en-US" altLang="ja-JP" sz="2000" dirty="0">
              <a:latin typeface="+mn-ea"/>
              <a:cs typeface="ヒラギノ角ゴ Pro W3" charset="0"/>
            </a:endParaRP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1900</a:t>
            </a:r>
          </a:p>
          <a:p>
            <a:pPr>
              <a:buFont typeface="Wingdings" charset="0"/>
              <a:buNone/>
            </a:pPr>
            <a:r>
              <a:rPr lang="en-US" altLang="ja-JP" sz="2000" dirty="0">
                <a:latin typeface="+mn-ea"/>
                <a:cs typeface="ヒラギノ角ゴ Pro W3" charset="0"/>
              </a:rPr>
              <a:t>1900</a:t>
            </a:r>
            <a:r>
              <a:rPr lang="ja-JP" altLang="en-US" sz="2000" dirty="0">
                <a:latin typeface="+mn-ea"/>
                <a:cs typeface="ヒラギノ角ゴ Pro W3" charset="0"/>
              </a:rPr>
              <a:t>年は閏年ではありません</a:t>
            </a:r>
            <a:r>
              <a:rPr lang="ja-JP" altLang="en-US" sz="2000" dirty="0" smtClean="0">
                <a:latin typeface="+mn-ea"/>
                <a:cs typeface="ヒラギノ角ゴ Pro W3" charset="0"/>
              </a:rPr>
              <a:t>。</a:t>
            </a:r>
            <a:endParaRPr lang="en-US" altLang="ja-JP" sz="2000" dirty="0">
              <a:latin typeface="+mn-ea"/>
              <a:cs typeface="ヒラギノ角ゴ Pro W3"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２</a:t>
            </a:r>
            <a:endParaRPr kumimoji="1" lang="ja-JP" altLang="en-US" dirty="0"/>
          </a:p>
        </p:txBody>
      </p:sp>
      <p:sp>
        <p:nvSpPr>
          <p:cNvPr id="4" name="テキスト ボックス 3"/>
          <p:cNvSpPr txBox="1"/>
          <p:nvPr/>
        </p:nvSpPr>
        <p:spPr>
          <a:xfrm>
            <a:off x="395537" y="1412776"/>
            <a:ext cx="7416824" cy="5262979"/>
          </a:xfrm>
          <a:prstGeom prst="rect">
            <a:avLst/>
          </a:prstGeom>
          <a:noFill/>
        </p:spPr>
        <p:txBody>
          <a:bodyPr wrap="square" rtlCol="0">
            <a:spAutoFit/>
          </a:bodyPr>
          <a:lstStyle/>
          <a:p>
            <a:r>
              <a:rPr lang="ja-JP" altLang="en-US" sz="2400" dirty="0" smtClean="0"/>
              <a:t>正の整数をキーボードから受け取り、各桁の数および桁数を以下のように表示するプログラムを書け。</a:t>
            </a:r>
            <a:endParaRPr lang="en-US" altLang="ja-JP" sz="2400" dirty="0" smtClean="0"/>
          </a:p>
          <a:p>
            <a:r>
              <a:rPr lang="en-US" altLang="ja-JP" sz="2400" dirty="0" smtClean="0"/>
              <a:t>             </a:t>
            </a:r>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正の整数を入力してください</a:t>
            </a:r>
            <a:r>
              <a:rPr lang="en-US" altLang="ja-JP" sz="2400" dirty="0" smtClean="0"/>
              <a:t>: </a:t>
            </a:r>
            <a:r>
              <a:rPr lang="en-US" altLang="ja-JP" sz="2400" dirty="0" smtClean="0">
                <a:solidFill>
                  <a:srgbClr val="FF0000"/>
                </a:solidFill>
              </a:rPr>
              <a:t>234</a:t>
            </a:r>
          </a:p>
          <a:p>
            <a:r>
              <a:rPr lang="en-US" altLang="ja-JP" sz="2400" dirty="0" smtClean="0"/>
              <a:t>1</a:t>
            </a:r>
            <a:r>
              <a:rPr lang="ja-JP" altLang="en-US" sz="2400" dirty="0" err="1" smtClean="0"/>
              <a:t>の位は</a:t>
            </a:r>
            <a:r>
              <a:rPr lang="en-US" altLang="ja-JP" sz="2400" dirty="0" smtClean="0"/>
              <a:t>4</a:t>
            </a:r>
            <a:r>
              <a:rPr lang="ja-JP" altLang="en-US" sz="2400" dirty="0" smtClean="0"/>
              <a:t>です。</a:t>
            </a:r>
            <a:endParaRPr lang="en-US" altLang="ja-JP" sz="2400" dirty="0" smtClean="0"/>
          </a:p>
          <a:p>
            <a:r>
              <a:rPr lang="en-US" altLang="ja-JP" sz="2400" dirty="0" smtClean="0"/>
              <a:t>10</a:t>
            </a:r>
            <a:r>
              <a:rPr lang="ja-JP" altLang="en-US" sz="2400" dirty="0" err="1" smtClean="0"/>
              <a:t>の位は</a:t>
            </a:r>
            <a:r>
              <a:rPr lang="en-US" altLang="ja-JP" sz="2400" dirty="0" smtClean="0"/>
              <a:t>3</a:t>
            </a:r>
            <a:r>
              <a:rPr lang="ja-JP" altLang="en-US" sz="2400" dirty="0" smtClean="0"/>
              <a:t>です。</a:t>
            </a:r>
            <a:endParaRPr lang="en-US" altLang="ja-JP" sz="2400" dirty="0" smtClean="0"/>
          </a:p>
          <a:p>
            <a:r>
              <a:rPr lang="en-US" altLang="ja-JP" sz="2400" dirty="0" smtClean="0"/>
              <a:t>100</a:t>
            </a:r>
            <a:r>
              <a:rPr lang="ja-JP" altLang="en-US" sz="2400" dirty="0" err="1" smtClean="0"/>
              <a:t>の位は</a:t>
            </a:r>
            <a:r>
              <a:rPr lang="en-US" altLang="ja-JP" sz="2400" dirty="0" smtClean="0"/>
              <a:t>2</a:t>
            </a:r>
            <a:r>
              <a:rPr lang="ja-JP" altLang="en-US" sz="2400" dirty="0" smtClean="0"/>
              <a:t>です。</a:t>
            </a:r>
            <a:endParaRPr lang="en-US" altLang="ja-JP" sz="2400" dirty="0" smtClean="0"/>
          </a:p>
          <a:p>
            <a:r>
              <a:rPr lang="en-US" altLang="ja-JP" sz="2400" dirty="0" smtClean="0"/>
              <a:t>234</a:t>
            </a:r>
            <a:r>
              <a:rPr lang="ja-JP" altLang="en-US" sz="2400" dirty="0" smtClean="0"/>
              <a:t>は</a:t>
            </a:r>
            <a:r>
              <a:rPr lang="en-US" altLang="ja-JP" sz="2400" dirty="0" smtClean="0"/>
              <a:t>3</a:t>
            </a:r>
            <a:r>
              <a:rPr lang="ja-JP" altLang="en-US" sz="2400" dirty="0" smtClean="0"/>
              <a:t>桁の数です。</a:t>
            </a:r>
            <a:endParaRPr lang="en-US" altLang="ja-JP" sz="2400" dirty="0" smtClean="0"/>
          </a:p>
          <a:p>
            <a:r>
              <a:rPr lang="en-US" altLang="ja-JP" sz="2400" dirty="0" smtClean="0"/>
              <a:t>$</a:t>
            </a:r>
          </a:p>
          <a:p>
            <a:endParaRPr lang="en-US" altLang="ja-JP" sz="2400" dirty="0" smtClean="0"/>
          </a:p>
          <a:p>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３</a:t>
            </a:r>
            <a:endParaRPr kumimoji="1" lang="ja-JP" altLang="en-US" dirty="0"/>
          </a:p>
        </p:txBody>
      </p:sp>
      <p:sp>
        <p:nvSpPr>
          <p:cNvPr id="4" name="テキスト ボックス 3"/>
          <p:cNvSpPr txBox="1"/>
          <p:nvPr/>
        </p:nvSpPr>
        <p:spPr>
          <a:xfrm>
            <a:off x="323528" y="1124744"/>
            <a:ext cx="8424935" cy="5632310"/>
          </a:xfrm>
          <a:prstGeom prst="rect">
            <a:avLst/>
          </a:prstGeom>
          <a:noFill/>
        </p:spPr>
        <p:txBody>
          <a:bodyPr wrap="square" rtlCol="0">
            <a:spAutoFit/>
          </a:bodyPr>
          <a:lstStyle/>
          <a:p>
            <a:r>
              <a:rPr lang="ja-JP" altLang="en-US" sz="2400" dirty="0" smtClean="0"/>
              <a:t>正の整数を</a:t>
            </a:r>
            <a:r>
              <a:rPr lang="en-US" altLang="ja-JP" sz="2400" dirty="0" smtClean="0"/>
              <a:t>2</a:t>
            </a:r>
            <a:r>
              <a:rPr lang="ja-JP" altLang="en-US" sz="2400" dirty="0" smtClean="0"/>
              <a:t>つキーボードから読みとり、それらの割り算を小数点以下</a:t>
            </a:r>
            <a:r>
              <a:rPr lang="en-US" altLang="ja-JP" sz="2400" dirty="0" smtClean="0"/>
              <a:t>50</a:t>
            </a:r>
            <a:r>
              <a:rPr lang="ja-JP" altLang="en-US" sz="2400" dirty="0" smtClean="0"/>
              <a:t>桁まで正確に行うプログラムを書け。負の数が入力された場合の処理は自由にしてよい。ただし割り切れたらそこで表示を終わらせるようにせよ。</a:t>
            </a:r>
            <a:endParaRPr lang="en-US" altLang="ja-JP" sz="2400" dirty="0" smtClean="0"/>
          </a:p>
          <a:p>
            <a:r>
              <a:rPr lang="en-US" altLang="ja-JP" sz="2400" dirty="0" smtClean="0"/>
              <a:t>[</a:t>
            </a:r>
            <a:r>
              <a:rPr lang="ja-JP" altLang="en-US" sz="2400" dirty="0" smtClean="0"/>
              <a:t>実行例</a:t>
            </a:r>
            <a:r>
              <a:rPr lang="en-US" altLang="ja-JP" sz="2400" dirty="0" smtClean="0"/>
              <a:t>1]</a:t>
            </a:r>
          </a:p>
          <a:p>
            <a:r>
              <a:rPr lang="en-US" altLang="ja-JP" sz="2400" dirty="0"/>
              <a:t>$ ./</a:t>
            </a:r>
            <a:r>
              <a:rPr lang="en-US" altLang="ja-JP" sz="2400" dirty="0" err="1"/>
              <a:t>a.out</a:t>
            </a:r>
            <a:r>
              <a:rPr lang="en-US" altLang="ja-JP" sz="2400" dirty="0"/>
              <a:t> </a:t>
            </a:r>
          </a:p>
          <a:p>
            <a:r>
              <a:rPr lang="ja-JP" altLang="en-US" sz="2400" dirty="0"/>
              <a:t>正の整数（割られる数）を入力して下さい</a:t>
            </a:r>
            <a:r>
              <a:rPr lang="en-US" altLang="ja-JP" sz="2400" dirty="0"/>
              <a:t>: </a:t>
            </a:r>
            <a:r>
              <a:rPr lang="en-US" altLang="ja-JP" sz="2400" dirty="0">
                <a:solidFill>
                  <a:srgbClr val="FF0000"/>
                </a:solidFill>
              </a:rPr>
              <a:t>3</a:t>
            </a:r>
          </a:p>
          <a:p>
            <a:r>
              <a:rPr lang="ja-JP" altLang="en-US" sz="2400" dirty="0"/>
              <a:t>正の整数（割る数）を入力して下さい</a:t>
            </a:r>
            <a:r>
              <a:rPr lang="en-US" altLang="ja-JP" sz="2400" dirty="0"/>
              <a:t>: </a:t>
            </a:r>
            <a:r>
              <a:rPr lang="en-US" altLang="ja-JP" sz="2400" dirty="0">
                <a:solidFill>
                  <a:srgbClr val="FF0000"/>
                </a:solidFill>
              </a:rPr>
              <a:t>61</a:t>
            </a:r>
          </a:p>
          <a:p>
            <a:r>
              <a:rPr lang="is-IS" altLang="ja-JP" sz="2400" dirty="0" smtClean="0"/>
              <a:t>0.04918032786885245901639344262295081967213114754098</a:t>
            </a:r>
            <a:endParaRPr lang="en-US" altLang="ja-JP" sz="2400" dirty="0" smtClean="0"/>
          </a:p>
          <a:p>
            <a:r>
              <a:rPr lang="en-US" altLang="ja-JP" sz="2400" dirty="0"/>
              <a:t>[</a:t>
            </a:r>
            <a:r>
              <a:rPr lang="ja-JP" altLang="en-US" sz="2400" dirty="0" smtClean="0"/>
              <a:t>実行例</a:t>
            </a:r>
            <a:r>
              <a:rPr lang="en-US" altLang="ja-JP" sz="2400" dirty="0" smtClean="0"/>
              <a:t>2]</a:t>
            </a:r>
            <a:endParaRPr lang="en-US" altLang="ja-JP" sz="2400" dirty="0"/>
          </a:p>
          <a:p>
            <a:r>
              <a:rPr lang="en-US" altLang="ja-JP" sz="2400" dirty="0"/>
              <a:t>$ ./</a:t>
            </a:r>
            <a:r>
              <a:rPr lang="en-US" altLang="ja-JP" sz="2400" dirty="0" err="1"/>
              <a:t>a.out</a:t>
            </a:r>
            <a:endParaRPr lang="en-US" altLang="ja-JP" sz="2400" dirty="0"/>
          </a:p>
          <a:p>
            <a:r>
              <a:rPr lang="ja-JP" altLang="en-US" sz="2400" dirty="0"/>
              <a:t>正の整数（割られる数）を入力して下さい</a:t>
            </a:r>
            <a:r>
              <a:rPr lang="en-US" altLang="ja-JP" sz="2400" dirty="0"/>
              <a:t>: </a:t>
            </a:r>
            <a:r>
              <a:rPr lang="en-US" altLang="ja-JP" sz="2400" dirty="0">
                <a:solidFill>
                  <a:srgbClr val="FF0000"/>
                </a:solidFill>
              </a:rPr>
              <a:t>500</a:t>
            </a:r>
          </a:p>
          <a:p>
            <a:r>
              <a:rPr lang="ja-JP" altLang="en-US" sz="2400" dirty="0"/>
              <a:t>正の整数（割る数）を入力して下さい</a:t>
            </a:r>
            <a:r>
              <a:rPr lang="en-US" altLang="ja-JP" sz="2400" dirty="0"/>
              <a:t>: </a:t>
            </a:r>
            <a:r>
              <a:rPr lang="en-US" altLang="ja-JP" sz="2400" dirty="0">
                <a:solidFill>
                  <a:srgbClr val="FF0000"/>
                </a:solidFill>
              </a:rPr>
              <a:t>16</a:t>
            </a:r>
          </a:p>
          <a:p>
            <a:r>
              <a:rPr lang="nb-NO" altLang="ja-JP" sz="2400" dirty="0"/>
              <a:t>31.25</a:t>
            </a:r>
          </a:p>
          <a:p>
            <a:r>
              <a:rPr lang="nb-NO" altLang="ja-JP" sz="2400" dirty="0" smtClean="0"/>
              <a:t>$ </a:t>
            </a:r>
            <a:endParaRPr lang="is-IS" altLang="ja-JP" sz="2400" dirty="0"/>
          </a:p>
        </p:txBody>
      </p:sp>
    </p:spTree>
    <p:extLst>
      <p:ext uri="{BB962C8B-B14F-4D97-AF65-F5344CB8AC3E}">
        <p14:creationId xmlns:p14="http://schemas.microsoft.com/office/powerpoint/2010/main" val="421478046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smtClean="0"/>
              <a:t>発展課題４</a:t>
            </a:r>
            <a:endParaRPr kumimoji="1" lang="ja-JP" altLang="en-US" dirty="0"/>
          </a:p>
        </p:txBody>
      </p:sp>
      <p:sp>
        <p:nvSpPr>
          <p:cNvPr id="4" name="正方形/長方形 3"/>
          <p:cNvSpPr/>
          <p:nvPr/>
        </p:nvSpPr>
        <p:spPr>
          <a:xfrm>
            <a:off x="323528" y="1052736"/>
            <a:ext cx="8136904" cy="1323439"/>
          </a:xfrm>
          <a:prstGeom prst="rect">
            <a:avLst/>
          </a:prstGeom>
        </p:spPr>
        <p:txBody>
          <a:bodyPr wrap="square">
            <a:spAutoFit/>
          </a:bodyPr>
          <a:lstStyle/>
          <a:p>
            <a:r>
              <a:rPr lang="ja-JP" altLang="en-US" sz="2000" dirty="0" smtClean="0"/>
              <a:t>以下のプログラムはキーボードから入力した数を足していき、負の数が入力されたらその直前までの和を画面に出力するプログラムである。これを</a:t>
            </a:r>
            <a:r>
              <a:rPr lang="en-US" altLang="ja-JP" sz="2000" dirty="0" smtClean="0"/>
              <a:t>break</a:t>
            </a:r>
            <a:r>
              <a:rPr lang="ja-JP" altLang="en-US" sz="2000" dirty="0" smtClean="0"/>
              <a:t>文を使わずに（</a:t>
            </a:r>
            <a:r>
              <a:rPr lang="en-US" altLang="ja-JP" sz="2000" dirty="0" err="1"/>
              <a:t>goto</a:t>
            </a:r>
            <a:r>
              <a:rPr lang="ja-JP" altLang="en-US" sz="2000" dirty="0"/>
              <a:t>文も使わずに</a:t>
            </a:r>
            <a:r>
              <a:rPr lang="ja-JP" altLang="en-US" sz="2000" dirty="0" smtClean="0"/>
              <a:t>）書き直せ。（</a:t>
            </a:r>
            <a:r>
              <a:rPr lang="en-US" altLang="ja-JP" sz="2000" dirty="0" smtClean="0"/>
              <a:t>break</a:t>
            </a:r>
            <a:r>
              <a:rPr lang="ja-JP" altLang="en-US" sz="2000" dirty="0" smtClean="0"/>
              <a:t>文によりプログラムが書きやすくなっていることを感じてください）</a:t>
            </a:r>
            <a:endParaRPr lang="en-US" altLang="ja-JP" sz="2000" dirty="0" smtClean="0"/>
          </a:p>
        </p:txBody>
      </p:sp>
      <p:sp>
        <p:nvSpPr>
          <p:cNvPr id="5" name="正方形/長方形 4"/>
          <p:cNvSpPr/>
          <p:nvPr/>
        </p:nvSpPr>
        <p:spPr>
          <a:xfrm>
            <a:off x="1475656" y="2412171"/>
            <a:ext cx="6048672" cy="440120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hu-HU" altLang="ja-JP" sz="2000" dirty="0"/>
              <a:t>  int x;</a:t>
            </a:r>
          </a:p>
          <a:p>
            <a:r>
              <a:rPr lang="en-US" altLang="ja-JP" sz="2000" dirty="0"/>
              <a:t>  </a:t>
            </a:r>
            <a:r>
              <a:rPr lang="en-US" altLang="ja-JP" sz="2000" dirty="0" err="1"/>
              <a:t>int</a:t>
            </a:r>
            <a:r>
              <a:rPr lang="en-US" altLang="ja-JP" sz="2000" dirty="0"/>
              <a:t> sum;</a:t>
            </a:r>
          </a:p>
          <a:p>
            <a:r>
              <a:rPr lang="bg-BG" altLang="ja-JP" sz="2000" dirty="0"/>
              <a:t>  x=0;</a:t>
            </a:r>
          </a:p>
          <a:p>
            <a:r>
              <a:rPr lang="en-US" altLang="ja-JP" sz="2000" dirty="0"/>
              <a:t>  while (1) {</a:t>
            </a:r>
          </a:p>
          <a:p>
            <a:r>
              <a:rPr lang="ja-JP" altLang="en-US" sz="2000" dirty="0"/>
              <a:t>    </a:t>
            </a:r>
            <a:r>
              <a:rPr lang="en-US" altLang="ja-JP" sz="2000" dirty="0" err="1"/>
              <a:t>printf</a:t>
            </a:r>
            <a:r>
              <a:rPr lang="en-US" altLang="ja-JP" sz="2000" dirty="0"/>
              <a:t> ("</a:t>
            </a:r>
            <a:r>
              <a:rPr lang="ja-JP" altLang="en-US" sz="2000" dirty="0"/>
              <a:t>整数を入力して下さい</a:t>
            </a:r>
            <a:r>
              <a:rPr lang="en-US" altLang="ja-JP" sz="2000" dirty="0"/>
              <a:t>: ");</a:t>
            </a:r>
          </a:p>
          <a:p>
            <a:r>
              <a:rPr lang="de-DE" altLang="ja-JP" sz="2000" dirty="0"/>
              <a:t>    </a:t>
            </a:r>
            <a:r>
              <a:rPr lang="de-DE" altLang="ja-JP" sz="2000" dirty="0" err="1"/>
              <a:t>scanf</a:t>
            </a:r>
            <a:r>
              <a:rPr lang="de-DE" altLang="ja-JP" sz="2000" dirty="0"/>
              <a:t> ("%d", &amp;x);</a:t>
            </a:r>
          </a:p>
          <a:p>
            <a:r>
              <a:rPr lang="en-US" altLang="ja-JP" sz="2000" dirty="0"/>
              <a:t>    if (x&lt;0) break;</a:t>
            </a:r>
          </a:p>
          <a:p>
            <a:r>
              <a:rPr lang="ro-RO" altLang="ja-JP" sz="2000" dirty="0"/>
              <a:t>    sum = sum + x;</a:t>
            </a:r>
          </a:p>
          <a:p>
            <a:r>
              <a:rPr lang="de-DE" altLang="ja-JP" sz="2000" dirty="0"/>
              <a:t>  }</a:t>
            </a:r>
          </a:p>
          <a:p>
            <a:r>
              <a:rPr lang="ja-JP" altLang="en-US" sz="2000" dirty="0"/>
              <a:t>  </a:t>
            </a:r>
            <a:r>
              <a:rPr lang="en-US" altLang="ja-JP" sz="2000" dirty="0" err="1"/>
              <a:t>printf</a:t>
            </a:r>
            <a:r>
              <a:rPr lang="en-US" altLang="ja-JP" sz="2000" dirty="0"/>
              <a:t> ("</a:t>
            </a:r>
            <a:r>
              <a:rPr lang="ja-JP" altLang="en-US" sz="2000" dirty="0"/>
              <a:t>合計は</a:t>
            </a:r>
            <a:r>
              <a:rPr lang="en-US" altLang="ja-JP" sz="2000" dirty="0"/>
              <a:t>%d</a:t>
            </a:r>
            <a:r>
              <a:rPr lang="ja-JP" altLang="en-US" sz="2000" dirty="0"/>
              <a:t>です。</a:t>
            </a:r>
            <a:r>
              <a:rPr lang="en-US" altLang="ja-JP" sz="2000" dirty="0"/>
              <a:t>\n", sum);</a:t>
            </a:r>
          </a:p>
          <a:p>
            <a:r>
              <a:rPr lang="en-US" altLang="ja-JP" sz="2000" dirty="0"/>
              <a:t>  return 0;</a:t>
            </a:r>
          </a:p>
          <a:p>
            <a:r>
              <a:rPr lang="en-US" altLang="ja-JP" sz="2000" dirty="0"/>
              <a:t>}</a:t>
            </a:r>
            <a:endParaRPr lang="en-US" altLang="ja-JP" sz="2000" dirty="0" smtClean="0"/>
          </a:p>
        </p:txBody>
      </p:sp>
    </p:spTree>
    <p:extLst>
      <p:ext uri="{BB962C8B-B14F-4D97-AF65-F5344CB8AC3E}">
        <p14:creationId xmlns:p14="http://schemas.microsoft.com/office/powerpoint/2010/main" val="317085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式文</a:t>
            </a:r>
            <a:endParaRPr kumimoji="1" lang="ja-JP" altLang="en-US" dirty="0"/>
          </a:p>
        </p:txBody>
      </p:sp>
      <p:sp>
        <p:nvSpPr>
          <p:cNvPr id="4" name="正方形/長方形 3"/>
          <p:cNvSpPr/>
          <p:nvPr/>
        </p:nvSpPr>
        <p:spPr>
          <a:xfrm>
            <a:off x="785786" y="1285860"/>
            <a:ext cx="7715304" cy="1938992"/>
          </a:xfrm>
          <a:prstGeom prst="rect">
            <a:avLst/>
          </a:prstGeom>
        </p:spPr>
        <p:txBody>
          <a:bodyPr wrap="square">
            <a:spAutoFit/>
          </a:bodyPr>
          <a:lstStyle/>
          <a:p>
            <a:pPr>
              <a:buNone/>
            </a:pPr>
            <a:r>
              <a:rPr lang="ja-JP" altLang="en-US" sz="2400" dirty="0" smtClean="0"/>
              <a:t>例えば、文</a:t>
            </a:r>
            <a:endParaRPr lang="en-US" altLang="ja-JP" sz="2400" dirty="0" smtClean="0"/>
          </a:p>
          <a:p>
            <a:pPr>
              <a:buNone/>
            </a:pPr>
            <a:r>
              <a:rPr lang="en-US" altLang="ja-JP" sz="2400" dirty="0" smtClean="0"/>
              <a:t>   x=1;</a:t>
            </a:r>
          </a:p>
          <a:p>
            <a:pPr>
              <a:buNone/>
            </a:pPr>
            <a:r>
              <a:rPr lang="ja-JP" altLang="en-US" sz="2400" dirty="0" smtClean="0"/>
              <a:t>は、</a:t>
            </a:r>
            <a:r>
              <a:rPr lang="en-US" altLang="ja-JP" sz="2400" dirty="0" smtClean="0"/>
              <a:t>x=1</a:t>
            </a:r>
            <a:r>
              <a:rPr lang="ja-JP" altLang="en-US" sz="2400" dirty="0" smtClean="0"/>
              <a:t>が代入式であり、その次にセミコロンが書かれているという構造をしている。式の次にセミコロン；を書くと文になる。これを式文と言う。</a:t>
            </a:r>
            <a:endParaRPr lang="en-US" altLang="ja-JP" sz="2400" dirty="0" smtClean="0"/>
          </a:p>
        </p:txBody>
      </p:sp>
      <p:sp>
        <p:nvSpPr>
          <p:cNvPr id="5" name="テキスト ボックス 4"/>
          <p:cNvSpPr txBox="1"/>
          <p:nvPr/>
        </p:nvSpPr>
        <p:spPr>
          <a:xfrm>
            <a:off x="1142976" y="3214686"/>
            <a:ext cx="2225289" cy="523220"/>
          </a:xfrm>
          <a:prstGeom prst="rect">
            <a:avLst/>
          </a:prstGeom>
          <a:noFill/>
        </p:spPr>
        <p:txBody>
          <a:bodyPr wrap="none" rtlCol="0">
            <a:spAutoFit/>
          </a:bodyPr>
          <a:lstStyle/>
          <a:p>
            <a:r>
              <a:rPr kumimoji="1" lang="ja-JP" altLang="en-US" sz="2800" dirty="0" smtClean="0"/>
              <a:t>式文の構文１</a:t>
            </a:r>
            <a:endParaRPr kumimoji="1" lang="ja-JP" altLang="en-US" sz="2800" dirty="0"/>
          </a:p>
        </p:txBody>
      </p:sp>
      <p:sp>
        <p:nvSpPr>
          <p:cNvPr id="6" name="テキスト ボックス 5"/>
          <p:cNvSpPr txBox="1"/>
          <p:nvPr/>
        </p:nvSpPr>
        <p:spPr>
          <a:xfrm>
            <a:off x="1857356" y="3786190"/>
            <a:ext cx="928694" cy="523220"/>
          </a:xfrm>
          <a:prstGeom prst="rect">
            <a:avLst/>
          </a:prstGeom>
          <a:solidFill>
            <a:srgbClr val="FFFF00"/>
          </a:solidFill>
          <a:ln>
            <a:solidFill>
              <a:schemeClr val="tx1"/>
            </a:solidFill>
          </a:ln>
        </p:spPr>
        <p:txBody>
          <a:bodyPr wrap="square" rtlCol="0">
            <a:spAutoFit/>
          </a:bodyPr>
          <a:lstStyle/>
          <a:p>
            <a:pPr algn="ctr"/>
            <a:r>
              <a:rPr kumimoji="1" lang="ja-JP" altLang="en-US" sz="2800" dirty="0" smtClean="0"/>
              <a:t>式</a:t>
            </a:r>
            <a:r>
              <a:rPr kumimoji="1" lang="en-US" altLang="ja-JP" sz="2800" dirty="0" smtClean="0"/>
              <a:t>;</a:t>
            </a:r>
            <a:endParaRPr kumimoji="1" lang="ja-JP" altLang="en-US" sz="2800" dirty="0"/>
          </a:p>
        </p:txBody>
      </p:sp>
      <p:sp>
        <p:nvSpPr>
          <p:cNvPr id="7" name="テキスト ボックス 6"/>
          <p:cNvSpPr txBox="1"/>
          <p:nvPr/>
        </p:nvSpPr>
        <p:spPr>
          <a:xfrm>
            <a:off x="1142976" y="4357694"/>
            <a:ext cx="2417650" cy="523220"/>
          </a:xfrm>
          <a:prstGeom prst="rect">
            <a:avLst/>
          </a:prstGeom>
          <a:noFill/>
        </p:spPr>
        <p:txBody>
          <a:bodyPr wrap="none" rtlCol="0">
            <a:spAutoFit/>
          </a:bodyPr>
          <a:lstStyle/>
          <a:p>
            <a:r>
              <a:rPr lang="ja-JP" altLang="en-US" sz="2800" dirty="0" smtClean="0"/>
              <a:t>式文 </a:t>
            </a:r>
            <a:r>
              <a:rPr lang="en-US" altLang="ja-JP" sz="2800" dirty="0" smtClean="0">
                <a:solidFill>
                  <a:srgbClr val="FF0000"/>
                </a:solidFill>
              </a:rPr>
              <a:t>e;</a:t>
            </a:r>
            <a:r>
              <a:rPr lang="en-US" altLang="ja-JP" sz="2800" dirty="0" smtClean="0"/>
              <a:t> </a:t>
            </a:r>
            <a:r>
              <a:rPr lang="ja-JP" altLang="en-US" sz="2800" dirty="0" smtClean="0"/>
              <a:t>の意味</a:t>
            </a:r>
            <a:endParaRPr kumimoji="1" lang="ja-JP" altLang="en-US" sz="2800" dirty="0"/>
          </a:p>
        </p:txBody>
      </p:sp>
      <p:sp>
        <p:nvSpPr>
          <p:cNvPr id="8" name="テキスト ボックス 7"/>
          <p:cNvSpPr txBox="1"/>
          <p:nvPr/>
        </p:nvSpPr>
        <p:spPr>
          <a:xfrm>
            <a:off x="1857356" y="4929198"/>
            <a:ext cx="5666936" cy="523220"/>
          </a:xfrm>
          <a:prstGeom prst="rect">
            <a:avLst/>
          </a:prstGeom>
          <a:solidFill>
            <a:srgbClr val="CCFF99"/>
          </a:solidFill>
          <a:ln>
            <a:solidFill>
              <a:schemeClr val="tx1"/>
            </a:solidFill>
          </a:ln>
        </p:spPr>
        <p:txBody>
          <a:bodyPr wrap="non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価する。評価結果</a:t>
            </a:r>
            <a:r>
              <a:rPr lang="ja-JP" altLang="en-US" sz="2800" dirty="0" smtClean="0"/>
              <a:t>は</a:t>
            </a:r>
            <a:r>
              <a:rPr kumimoji="1" lang="ja-JP" altLang="en-US" sz="2800" dirty="0" smtClean="0"/>
              <a:t>捨てる。</a:t>
            </a:r>
            <a:endParaRPr kumimoji="1" lang="ja-JP" altLang="en-US" sz="2800" dirty="0"/>
          </a:p>
        </p:txBody>
      </p:sp>
      <p:sp>
        <p:nvSpPr>
          <p:cNvPr id="9" name="テキスト ボックス 8"/>
          <p:cNvSpPr txBox="1"/>
          <p:nvPr/>
        </p:nvSpPr>
        <p:spPr>
          <a:xfrm>
            <a:off x="571472" y="5643578"/>
            <a:ext cx="8143932" cy="1015663"/>
          </a:xfrm>
          <a:prstGeom prst="rect">
            <a:avLst/>
          </a:prstGeom>
          <a:noFill/>
        </p:spPr>
        <p:txBody>
          <a:bodyPr wrap="square" rtlCol="0">
            <a:spAutoFit/>
          </a:bodyPr>
          <a:lstStyle/>
          <a:p>
            <a:r>
              <a:rPr lang="ja-JP" altLang="en-US" sz="2000" dirty="0" smtClean="0"/>
              <a:t>式文は文であり、文が書けるところならどこにでも書くことができる。</a:t>
            </a:r>
            <a:endParaRPr lang="en-US" altLang="ja-JP" sz="2000" dirty="0" smtClean="0"/>
          </a:p>
          <a:p>
            <a:r>
              <a:rPr lang="ja-JP" altLang="en-US" sz="2000" dirty="0" smtClean="0"/>
              <a:t>式文は、式の評価中に変数への代入や画面への出力などが起こる場合に用いる。</a:t>
            </a:r>
            <a:r>
              <a:rPr lang="en-US" altLang="ja-JP" sz="2000" dirty="0" smtClean="0"/>
              <a:t>1+2;</a:t>
            </a:r>
            <a:r>
              <a:rPr lang="ja-JP" altLang="en-US" sz="2000" dirty="0" smtClean="0"/>
              <a:t>なども式文であり文であるが、このような文は書く意味がない。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参考課題１</a:t>
            </a:r>
            <a:endParaRPr kumimoji="1" lang="ja-JP" altLang="en-US" sz="3600" dirty="0"/>
          </a:p>
        </p:txBody>
      </p:sp>
      <p:sp>
        <p:nvSpPr>
          <p:cNvPr id="5" name="テキスト ボックス 4"/>
          <p:cNvSpPr txBox="1"/>
          <p:nvPr/>
        </p:nvSpPr>
        <p:spPr>
          <a:xfrm>
            <a:off x="285720" y="785794"/>
            <a:ext cx="8429684" cy="6001643"/>
          </a:xfrm>
          <a:prstGeom prst="rect">
            <a:avLst/>
          </a:prstGeom>
          <a:noFill/>
        </p:spPr>
        <p:txBody>
          <a:bodyPr wrap="square" rtlCol="0">
            <a:spAutoFit/>
          </a:bodyPr>
          <a:lstStyle/>
          <a:p>
            <a:r>
              <a:rPr kumimoji="1" lang="ja-JP" altLang="en-US" sz="2400" dirty="0" smtClean="0"/>
              <a:t>１．整数を２つキーボードから入力し、それらの和を表示するということを繰り返すプログラムを作成せよ。ただし、毎回</a:t>
            </a:r>
            <a:r>
              <a:rPr lang="ja-JP" altLang="en-US" sz="2400" dirty="0" smtClean="0"/>
              <a:t>以下のような</a:t>
            </a:r>
            <a:r>
              <a:rPr kumimoji="1" lang="ja-JP" altLang="en-US" sz="2400" dirty="0" smtClean="0"/>
              <a:t>メッセージを出し、確認するようにせよ。</a:t>
            </a:r>
            <a:endParaRPr kumimoji="1" lang="en-US" altLang="ja-JP" sz="2400" dirty="0" smtClean="0"/>
          </a:p>
          <a:p>
            <a:r>
              <a:rPr lang="ja-JP" altLang="en-US" sz="2400" dirty="0" smtClean="0"/>
              <a:t>          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整数を一つ入力してください</a:t>
            </a:r>
            <a:r>
              <a:rPr lang="en-US" altLang="ja-JP" sz="2400" dirty="0" smtClean="0"/>
              <a:t>: </a:t>
            </a:r>
            <a:r>
              <a:rPr lang="en-US" altLang="ja-JP" sz="2400" dirty="0" smtClean="0">
                <a:solidFill>
                  <a:srgbClr val="FF0000"/>
                </a:solidFill>
              </a:rPr>
              <a:t>2</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3</a:t>
            </a:r>
          </a:p>
          <a:p>
            <a:r>
              <a:rPr lang="en-US" altLang="ja-JP" sz="2400" dirty="0" smtClean="0"/>
              <a:t>2 + 3 = 5</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1</a:t>
            </a:r>
          </a:p>
          <a:p>
            <a:r>
              <a:rPr lang="ja-JP" altLang="en-US" sz="2400" dirty="0" smtClean="0"/>
              <a:t>整数を一つ入力してください</a:t>
            </a:r>
            <a:r>
              <a:rPr lang="en-US" altLang="ja-JP" sz="2400" dirty="0" smtClean="0"/>
              <a:t>: </a:t>
            </a:r>
            <a:r>
              <a:rPr lang="en-US" altLang="ja-JP" sz="2400" dirty="0" smtClean="0">
                <a:solidFill>
                  <a:srgbClr val="FF0000"/>
                </a:solidFill>
              </a:rPr>
              <a:t>34</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45</a:t>
            </a:r>
          </a:p>
          <a:p>
            <a:r>
              <a:rPr lang="en-US" altLang="ja-JP" sz="2400" dirty="0" smtClean="0"/>
              <a:t>34 + 45 = 79</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参考課題１ 解答例</a:t>
            </a:r>
            <a:endParaRPr kumimoji="1" lang="ja-JP" altLang="en-US" dirty="0"/>
          </a:p>
        </p:txBody>
      </p:sp>
      <p:sp>
        <p:nvSpPr>
          <p:cNvPr id="4" name="正方形/長方形 3"/>
          <p:cNvSpPr/>
          <p:nvPr/>
        </p:nvSpPr>
        <p:spPr>
          <a:xfrm>
            <a:off x="827584" y="1200809"/>
            <a:ext cx="7704856"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a;</a:t>
            </a:r>
          </a:p>
          <a:p>
            <a:r>
              <a:rPr lang="en-US" altLang="ja-JP" sz="2000" dirty="0" smtClean="0"/>
              <a:t>  </a:t>
            </a:r>
            <a:r>
              <a:rPr lang="en-US" altLang="ja-JP" sz="2000" dirty="0" err="1" smtClean="0"/>
              <a:t>int</a:t>
            </a:r>
            <a:r>
              <a:rPr lang="en-US" altLang="ja-JP" sz="2000" dirty="0" smtClean="0"/>
              <a:t> b;</a:t>
            </a:r>
          </a:p>
          <a:p>
            <a:r>
              <a:rPr lang="en-US" altLang="ja-JP" sz="2000" dirty="0" smtClean="0"/>
              <a:t>  </a:t>
            </a:r>
            <a:r>
              <a:rPr lang="en-US" altLang="ja-JP" sz="2000" dirty="0" err="1" smtClean="0"/>
              <a:t>int</a:t>
            </a:r>
            <a:r>
              <a:rPr lang="en-US" altLang="ja-JP" sz="2000" dirty="0" smtClean="0"/>
              <a:t> c;</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整数を一つ入力してください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&amp;a);</a:t>
            </a:r>
          </a:p>
          <a:p>
            <a:r>
              <a:rPr lang="en-US" altLang="ja-JP" sz="2000" dirty="0" smtClean="0"/>
              <a:t>    </a:t>
            </a:r>
            <a:r>
              <a:rPr lang="en-US" altLang="ja-JP" sz="2000" dirty="0" err="1" smtClean="0"/>
              <a:t>printf</a:t>
            </a:r>
            <a:r>
              <a:rPr lang="en-US" altLang="ja-JP" sz="2000" dirty="0" smtClean="0"/>
              <a:t> ("</a:t>
            </a:r>
            <a:r>
              <a:rPr lang="ja-JP" altLang="en-US" sz="2000" dirty="0" smtClean="0"/>
              <a:t>整数をもう一つ入力してください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&amp;b);</a:t>
            </a:r>
          </a:p>
          <a:p>
            <a:r>
              <a:rPr lang="en-US" altLang="ja-JP" sz="2000" dirty="0" smtClean="0"/>
              <a:t>    </a:t>
            </a:r>
            <a:r>
              <a:rPr lang="en-US" altLang="ja-JP" sz="2000" dirty="0" err="1" smtClean="0"/>
              <a:t>printf</a:t>
            </a:r>
            <a:r>
              <a:rPr lang="en-US" altLang="ja-JP" sz="2000" dirty="0" smtClean="0"/>
              <a:t> ("%d + %d = %d\n", a, b, </a:t>
            </a:r>
            <a:r>
              <a:rPr lang="en-US" altLang="ja-JP" sz="2000" dirty="0" err="1" smtClean="0"/>
              <a:t>a+b</a:t>
            </a:r>
            <a:r>
              <a:rPr lang="en-US" altLang="ja-JP" sz="2000" dirty="0" smtClean="0"/>
              <a:t>);</a:t>
            </a:r>
          </a:p>
          <a:p>
            <a:r>
              <a:rPr lang="en-US" altLang="ja-JP" sz="2000" dirty="0" smtClean="0"/>
              <a:t>    </a:t>
            </a:r>
            <a:r>
              <a:rPr lang="en-US" altLang="ja-JP" sz="2000" dirty="0" err="1" smtClean="0"/>
              <a:t>printf</a:t>
            </a:r>
            <a:r>
              <a:rPr lang="en-US" altLang="ja-JP" sz="2000" dirty="0" smtClean="0"/>
              <a:t> ("</a:t>
            </a:r>
            <a:r>
              <a:rPr lang="ja-JP" altLang="en-US" sz="2000" dirty="0" smtClean="0"/>
              <a:t>続ける場合は</a:t>
            </a:r>
            <a:r>
              <a:rPr lang="en-US" altLang="ja-JP" sz="2000" dirty="0" smtClean="0"/>
              <a:t>1</a:t>
            </a:r>
            <a:r>
              <a:rPr lang="ja-JP" altLang="en-US" sz="2000" dirty="0" smtClean="0"/>
              <a:t>を、終了する場合は</a:t>
            </a:r>
            <a:r>
              <a:rPr lang="en-US" altLang="ja-JP" sz="2000" dirty="0" smtClean="0"/>
              <a:t>0</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&amp;c);</a:t>
            </a:r>
          </a:p>
          <a:p>
            <a:r>
              <a:rPr lang="en-US" altLang="ja-JP" sz="2000" dirty="0" smtClean="0"/>
              <a:t>    if (c==0) break;</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848" y="397142"/>
            <a:ext cx="8229600" cy="654032"/>
          </a:xfrm>
        </p:spPr>
        <p:txBody>
          <a:bodyPr>
            <a:normAutofit/>
          </a:bodyPr>
          <a:lstStyle/>
          <a:p>
            <a:r>
              <a:rPr lang="ja-JP" altLang="en-US" sz="3600" dirty="0" smtClean="0"/>
              <a:t>参考課題２</a:t>
            </a:r>
            <a:endParaRPr kumimoji="1" lang="ja-JP" altLang="en-US" sz="3600" dirty="0"/>
          </a:p>
        </p:txBody>
      </p:sp>
      <p:sp>
        <p:nvSpPr>
          <p:cNvPr id="4" name="テキスト ボックス 3"/>
          <p:cNvSpPr txBox="1"/>
          <p:nvPr/>
        </p:nvSpPr>
        <p:spPr>
          <a:xfrm>
            <a:off x="629250" y="1249005"/>
            <a:ext cx="7560840" cy="1200329"/>
          </a:xfrm>
          <a:prstGeom prst="rect">
            <a:avLst/>
          </a:prstGeom>
          <a:noFill/>
        </p:spPr>
        <p:txBody>
          <a:bodyPr wrap="square" rtlCol="0">
            <a:spAutoFit/>
          </a:bodyPr>
          <a:lstStyle/>
          <a:p>
            <a:r>
              <a:rPr lang="ja-JP" altLang="en-US" sz="2400" dirty="0" smtClean="0"/>
              <a:t>キーボードから得点を入力し、負の数が入力された時に、それまでに入力された得点（負の数を含まない）の平均点を表示するプログラムを作成せよ。</a:t>
            </a:r>
          </a:p>
        </p:txBody>
      </p:sp>
      <p:sp>
        <p:nvSpPr>
          <p:cNvPr id="5" name="正方形/長方形 4"/>
          <p:cNvSpPr/>
          <p:nvPr/>
        </p:nvSpPr>
        <p:spPr>
          <a:xfrm>
            <a:off x="773266" y="2758276"/>
            <a:ext cx="5040560" cy="3046988"/>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30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65</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-1</a:t>
            </a:r>
          </a:p>
          <a:p>
            <a:pPr lvl="0"/>
            <a:r>
              <a:rPr lang="ja-JP" altLang="en-US" sz="2400" dirty="0" smtClean="0">
                <a:solidFill>
                  <a:prstClr val="black"/>
                </a:solidFill>
              </a:rPr>
              <a:t>平均点は</a:t>
            </a:r>
            <a:r>
              <a:rPr lang="en-US" altLang="ja-JP" sz="2400" dirty="0" smtClean="0">
                <a:solidFill>
                  <a:prstClr val="black"/>
                </a:solidFill>
              </a:rPr>
              <a:t>51.666667</a:t>
            </a:r>
            <a:r>
              <a:rPr lang="ja-JP" altLang="en-US" sz="2400" dirty="0" smtClean="0">
                <a:solidFill>
                  <a:prstClr val="black"/>
                </a:solidFill>
              </a:rPr>
              <a:t>点です。</a:t>
            </a:r>
          </a:p>
          <a:p>
            <a:pPr lvl="0"/>
            <a:r>
              <a:rPr lang="en-US" altLang="ja-JP" sz="2400" dirty="0" smtClean="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29600" cy="706090"/>
          </a:xfrm>
        </p:spPr>
        <p:txBody>
          <a:bodyPr>
            <a:normAutofit fontScale="90000"/>
          </a:bodyPr>
          <a:lstStyle/>
          <a:p>
            <a:r>
              <a:rPr lang="ja-JP" altLang="en-US" dirty="0" smtClean="0"/>
              <a:t>参考課題２ 解答例</a:t>
            </a:r>
            <a:endParaRPr kumimoji="1" lang="ja-JP" altLang="en-US" dirty="0"/>
          </a:p>
        </p:txBody>
      </p:sp>
      <p:sp>
        <p:nvSpPr>
          <p:cNvPr id="4" name="正方形/長方形 3"/>
          <p:cNvSpPr/>
          <p:nvPr/>
        </p:nvSpPr>
        <p:spPr>
          <a:xfrm>
            <a:off x="1403648" y="1200809"/>
            <a:ext cx="6048672"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sum;</a:t>
            </a:r>
          </a:p>
          <a:p>
            <a:r>
              <a:rPr lang="en-US" altLang="ja-JP" sz="2000" dirty="0" smtClean="0"/>
              <a:t>  </a:t>
            </a:r>
            <a:r>
              <a:rPr lang="en-US" altLang="ja-JP" sz="2000" dirty="0" err="1" smtClean="0"/>
              <a:t>int</a:t>
            </a:r>
            <a:r>
              <a:rPr lang="en-US" altLang="ja-JP" sz="2000" dirty="0" smtClean="0"/>
              <a:t> n;</a:t>
            </a:r>
          </a:p>
          <a:p>
            <a:r>
              <a:rPr lang="en-US" altLang="ja-JP" sz="2000" dirty="0" smtClean="0"/>
              <a:t>  sum = 0;</a:t>
            </a:r>
          </a:p>
          <a:p>
            <a:r>
              <a:rPr lang="en-US" altLang="ja-JP" sz="2000" dirty="0" smtClean="0"/>
              <a:t>  n = 0;</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得点を入力して下さい</a:t>
            </a:r>
            <a:r>
              <a:rPr lang="en-US" altLang="ja-JP" sz="2000" dirty="0" smtClean="0"/>
              <a:t>: ");</a:t>
            </a:r>
          </a:p>
          <a:p>
            <a:r>
              <a:rPr lang="en-US" altLang="ja-JP" sz="2000" dirty="0" smtClean="0"/>
              <a:t>    </a:t>
            </a:r>
            <a:r>
              <a:rPr lang="en-US" altLang="ja-JP" sz="2000" dirty="0" err="1" smtClean="0"/>
              <a:t>scanf</a:t>
            </a:r>
            <a:r>
              <a:rPr lang="en-US" altLang="ja-JP" sz="2000" dirty="0" smtClean="0"/>
              <a:t> ("%d", &amp;x);</a:t>
            </a:r>
          </a:p>
          <a:p>
            <a:r>
              <a:rPr lang="en-US" altLang="ja-JP" sz="2000" dirty="0" smtClean="0"/>
              <a:t>    if (x&lt;0) break;</a:t>
            </a:r>
          </a:p>
          <a:p>
            <a:r>
              <a:rPr lang="en-US" altLang="ja-JP" sz="2000" dirty="0" smtClean="0"/>
              <a:t>    sum = sum + x;</a:t>
            </a:r>
          </a:p>
          <a:p>
            <a:r>
              <a:rPr lang="en-US" altLang="ja-JP" sz="2000" dirty="0" smtClean="0"/>
              <a:t>    n = n + 1;</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平均点は</a:t>
            </a:r>
            <a:r>
              <a:rPr lang="en-US" altLang="ja-JP" sz="2000" dirty="0" smtClean="0"/>
              <a:t>%f</a:t>
            </a:r>
            <a:r>
              <a:rPr lang="ja-JP" altLang="en-US" sz="2000" dirty="0" smtClean="0"/>
              <a:t>点です。</a:t>
            </a:r>
            <a:r>
              <a:rPr lang="en-US" altLang="ja-JP" sz="2000" dirty="0" smtClean="0"/>
              <a:t>\n", (double)sum/n);</a:t>
            </a:r>
          </a:p>
          <a:p>
            <a:r>
              <a:rPr lang="en-US" altLang="ja-JP" sz="2000" dirty="0" smtClean="0"/>
              <a:t>  return 0;</a:t>
            </a:r>
          </a:p>
          <a:p>
            <a:r>
              <a:rPr lang="en-US" altLang="ja-JP" sz="20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式文の構文２： 空文</a:t>
            </a:r>
            <a:endParaRPr kumimoji="1" lang="ja-JP" altLang="en-US" dirty="0"/>
          </a:p>
        </p:txBody>
      </p:sp>
      <p:sp>
        <p:nvSpPr>
          <p:cNvPr id="4" name="テキスト ボックス 3"/>
          <p:cNvSpPr txBox="1"/>
          <p:nvPr/>
        </p:nvSpPr>
        <p:spPr>
          <a:xfrm>
            <a:off x="1142977" y="1571612"/>
            <a:ext cx="7072362" cy="830997"/>
          </a:xfrm>
          <a:prstGeom prst="rect">
            <a:avLst/>
          </a:prstGeom>
          <a:noFill/>
        </p:spPr>
        <p:txBody>
          <a:bodyPr wrap="square" rtlCol="0">
            <a:spAutoFit/>
          </a:bodyPr>
          <a:lstStyle/>
          <a:p>
            <a:r>
              <a:rPr kumimoji="1" lang="ja-JP" altLang="en-US" sz="2400" dirty="0" smtClean="0"/>
              <a:t>何もしない文として、空文というものがある。空文も式文である。</a:t>
            </a:r>
            <a:endParaRPr kumimoji="1" lang="ja-JP" altLang="en-US" sz="2400" dirty="0"/>
          </a:p>
        </p:txBody>
      </p:sp>
      <p:sp>
        <p:nvSpPr>
          <p:cNvPr id="5" name="テキスト ボックス 4"/>
          <p:cNvSpPr txBox="1"/>
          <p:nvPr/>
        </p:nvSpPr>
        <p:spPr>
          <a:xfrm>
            <a:off x="1214414" y="2428868"/>
            <a:ext cx="3482043" cy="523220"/>
          </a:xfrm>
          <a:prstGeom prst="rect">
            <a:avLst/>
          </a:prstGeom>
          <a:noFill/>
        </p:spPr>
        <p:txBody>
          <a:bodyPr wrap="none" rtlCol="0">
            <a:spAutoFit/>
          </a:bodyPr>
          <a:lstStyle/>
          <a:p>
            <a:r>
              <a:rPr lang="ja-JP" altLang="en-US" sz="2800" dirty="0" smtClean="0"/>
              <a:t>式文の構文２（空文）：</a:t>
            </a:r>
            <a:endParaRPr kumimoji="1" lang="ja-JP" altLang="en-US" sz="2800" dirty="0"/>
          </a:p>
        </p:txBody>
      </p:sp>
      <p:sp>
        <p:nvSpPr>
          <p:cNvPr id="6" name="テキスト ボックス 5"/>
          <p:cNvSpPr txBox="1"/>
          <p:nvPr/>
        </p:nvSpPr>
        <p:spPr>
          <a:xfrm>
            <a:off x="2071670" y="3071810"/>
            <a:ext cx="571504" cy="523220"/>
          </a:xfrm>
          <a:prstGeom prst="rect">
            <a:avLst/>
          </a:prstGeom>
          <a:solidFill>
            <a:srgbClr val="FFFF00"/>
          </a:solidFill>
          <a:ln>
            <a:solidFill>
              <a:schemeClr val="tx1"/>
            </a:solidFill>
          </a:ln>
        </p:spPr>
        <p:txBody>
          <a:bodyPr wrap="square" rtlCol="0">
            <a:spAutoFit/>
          </a:bodyPr>
          <a:lstStyle/>
          <a:p>
            <a:pPr algn="ctr"/>
            <a:r>
              <a:rPr kumimoji="1" lang="en-US" altLang="ja-JP" sz="2800" dirty="0" smtClean="0"/>
              <a:t>;</a:t>
            </a:r>
            <a:endParaRPr kumimoji="1" lang="ja-JP" altLang="en-US" sz="2800" dirty="0"/>
          </a:p>
        </p:txBody>
      </p:sp>
      <p:sp>
        <p:nvSpPr>
          <p:cNvPr id="7" name="テキスト ボックス 6"/>
          <p:cNvSpPr txBox="1"/>
          <p:nvPr/>
        </p:nvSpPr>
        <p:spPr>
          <a:xfrm>
            <a:off x="1214414" y="3786190"/>
            <a:ext cx="2239716" cy="523220"/>
          </a:xfrm>
          <a:prstGeom prst="rect">
            <a:avLst/>
          </a:prstGeom>
          <a:noFill/>
        </p:spPr>
        <p:txBody>
          <a:bodyPr wrap="none" rtlCol="0">
            <a:spAutoFit/>
          </a:bodyPr>
          <a:lstStyle/>
          <a:p>
            <a:r>
              <a:rPr kumimoji="1" lang="ja-JP" altLang="en-US" sz="2800" dirty="0" smtClean="0"/>
              <a:t>空文 </a:t>
            </a:r>
            <a:r>
              <a:rPr kumimoji="1" lang="en-US" altLang="ja-JP" sz="2800" dirty="0" smtClean="0">
                <a:solidFill>
                  <a:srgbClr val="FF0000"/>
                </a:solidFill>
              </a:rPr>
              <a:t>; </a:t>
            </a:r>
            <a:r>
              <a:rPr kumimoji="1" lang="ja-JP" altLang="en-US" sz="2800" dirty="0" smtClean="0"/>
              <a:t>の意味</a:t>
            </a:r>
            <a:endParaRPr kumimoji="1" lang="en-US" altLang="ja-JP" sz="2800" dirty="0" smtClean="0"/>
          </a:p>
        </p:txBody>
      </p:sp>
      <p:sp>
        <p:nvSpPr>
          <p:cNvPr id="8" name="テキスト ボックス 7"/>
          <p:cNvSpPr txBox="1"/>
          <p:nvPr/>
        </p:nvSpPr>
        <p:spPr>
          <a:xfrm>
            <a:off x="2071670" y="4357694"/>
            <a:ext cx="1928826" cy="523220"/>
          </a:xfrm>
          <a:prstGeom prst="rect">
            <a:avLst/>
          </a:prstGeom>
          <a:solidFill>
            <a:srgbClr val="CCFF99"/>
          </a:solidFill>
          <a:ln>
            <a:solidFill>
              <a:schemeClr val="tx1"/>
            </a:solidFill>
          </a:ln>
        </p:spPr>
        <p:txBody>
          <a:bodyPr wrap="square" rtlCol="0">
            <a:spAutoFit/>
          </a:bodyPr>
          <a:lstStyle/>
          <a:p>
            <a:pPr algn="ctr"/>
            <a:r>
              <a:rPr kumimoji="1" lang="ja-JP" altLang="en-US" sz="2800" dirty="0" smtClean="0"/>
              <a:t>何もしない</a:t>
            </a:r>
            <a:endParaRPr kumimoji="1" lang="ja-JP" altLang="en-US" sz="2800" dirty="0"/>
          </a:p>
        </p:txBody>
      </p:sp>
      <p:sp>
        <p:nvSpPr>
          <p:cNvPr id="9" name="テキスト ボックス 8"/>
          <p:cNvSpPr txBox="1"/>
          <p:nvPr/>
        </p:nvSpPr>
        <p:spPr>
          <a:xfrm>
            <a:off x="1571604" y="5357826"/>
            <a:ext cx="6000792" cy="830997"/>
          </a:xfrm>
          <a:prstGeom prst="rect">
            <a:avLst/>
          </a:prstGeom>
          <a:noFill/>
          <a:ln>
            <a:solidFill>
              <a:schemeClr val="tx1"/>
            </a:solidFill>
          </a:ln>
        </p:spPr>
        <p:txBody>
          <a:bodyPr wrap="square" rtlCol="0">
            <a:spAutoFit/>
          </a:bodyPr>
          <a:lstStyle/>
          <a:p>
            <a:r>
              <a:rPr lang="ja-JP" altLang="en-US" sz="2400" dirty="0" smtClean="0"/>
              <a:t>こんな構文を使う機会はないように思うかもしれないが、使われることもあるので紹介する。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これまでに出てきた式文の例</a:t>
            </a:r>
            <a:endParaRPr kumimoji="1" lang="ja-JP" altLang="en-US" dirty="0"/>
          </a:p>
        </p:txBody>
      </p:sp>
      <p:sp>
        <p:nvSpPr>
          <p:cNvPr id="3" name="コンテンツ プレースホルダ 2"/>
          <p:cNvSpPr>
            <a:spLocks noGrp="1"/>
          </p:cNvSpPr>
          <p:nvPr>
            <p:ph idx="1"/>
          </p:nvPr>
        </p:nvSpPr>
        <p:spPr>
          <a:xfrm>
            <a:off x="457200" y="1600200"/>
            <a:ext cx="7829576" cy="4543444"/>
          </a:xfrm>
        </p:spPr>
        <p:txBody>
          <a:bodyPr>
            <a:normAutofit/>
          </a:bodyPr>
          <a:lstStyle/>
          <a:p>
            <a:r>
              <a:rPr kumimoji="1" lang="ja-JP" altLang="en-US" sz="2800" dirty="0" smtClean="0"/>
              <a:t>代入式のあとにセミコロン</a:t>
            </a:r>
            <a:endParaRPr kumimoji="1" lang="en-US" altLang="ja-JP" sz="2800" dirty="0" smtClean="0"/>
          </a:p>
          <a:p>
            <a:pPr>
              <a:buNone/>
            </a:pPr>
            <a:r>
              <a:rPr lang="en-US" altLang="ja-JP" sz="2800" dirty="0" smtClean="0"/>
              <a:t>       </a:t>
            </a:r>
            <a:r>
              <a:rPr lang="en-US" altLang="ja-JP" sz="2800" dirty="0" smtClean="0">
                <a:solidFill>
                  <a:srgbClr val="FF0000"/>
                </a:solidFill>
              </a:rPr>
              <a:t>x = 1+2 </a:t>
            </a:r>
            <a:r>
              <a:rPr lang="en-US" altLang="ja-JP" sz="2800" dirty="0" smtClean="0"/>
              <a:t>;</a:t>
            </a:r>
          </a:p>
          <a:p>
            <a:r>
              <a:rPr kumimoji="1" lang="ja-JP" altLang="en-US" sz="2800" dirty="0" smtClean="0"/>
              <a:t>関数呼び出し式のあとにセミコロン</a:t>
            </a:r>
            <a:r>
              <a:rPr lang="ja-JP" altLang="en-US" sz="2800" dirty="0"/>
              <a:t>（関数の回</a:t>
            </a:r>
            <a:r>
              <a:rPr lang="ja-JP" altLang="en-US" sz="2800" dirty="0" smtClean="0"/>
              <a:t>でもう一度説明する）</a:t>
            </a:r>
            <a:endParaRPr kumimoji="1" lang="en-US" altLang="ja-JP" sz="2800" dirty="0" smtClean="0"/>
          </a:p>
          <a:p>
            <a:pPr>
              <a:buNone/>
            </a:pPr>
            <a:r>
              <a:rPr lang="en-US" altLang="ja-JP" sz="2800" dirty="0" smtClean="0"/>
              <a:t>       </a:t>
            </a:r>
            <a:r>
              <a:rPr lang="en-US" altLang="ja-JP" sz="2800" dirty="0" err="1" smtClean="0">
                <a:solidFill>
                  <a:srgbClr val="FF0000"/>
                </a:solidFill>
              </a:rPr>
              <a:t>printf</a:t>
            </a:r>
            <a:r>
              <a:rPr lang="en-US" altLang="ja-JP" sz="2800" dirty="0" smtClean="0">
                <a:solidFill>
                  <a:srgbClr val="FF0000"/>
                </a:solidFill>
              </a:rPr>
              <a:t> (“test”)</a:t>
            </a:r>
            <a:r>
              <a:rPr lang="ja-JP" altLang="en-US" sz="2800" dirty="0">
                <a:solidFill>
                  <a:srgbClr val="FF0000"/>
                </a:solidFill>
              </a:rPr>
              <a:t> </a:t>
            </a:r>
            <a:r>
              <a:rPr lang="en-US" altLang="ja-JP" sz="2800" dirty="0" smtClean="0"/>
              <a:t>;</a:t>
            </a:r>
          </a:p>
          <a:p>
            <a:pPr>
              <a:buNone/>
            </a:pPr>
            <a:r>
              <a:rPr kumimoji="1" lang="en-US" altLang="ja-JP" sz="2800" dirty="0"/>
              <a:t> </a:t>
            </a:r>
            <a:r>
              <a:rPr kumimoji="1" lang="en-US" altLang="ja-JP" sz="2800" dirty="0" smtClean="0"/>
              <a:t>      </a:t>
            </a:r>
            <a:r>
              <a:rPr kumimoji="1" lang="en-US" altLang="ja-JP" sz="2800" dirty="0" err="1" smtClean="0">
                <a:solidFill>
                  <a:srgbClr val="FF0000"/>
                </a:solidFill>
              </a:rPr>
              <a:t>scanf</a:t>
            </a:r>
            <a:r>
              <a:rPr kumimoji="1" lang="en-US" altLang="ja-JP" sz="2800" dirty="0" smtClean="0">
                <a:solidFill>
                  <a:srgbClr val="FF0000"/>
                </a:solidFill>
              </a:rPr>
              <a:t> (“%d”, &amp;x) </a:t>
            </a:r>
            <a:r>
              <a:rPr kumimoji="1" lang="en-US" altLang="ja-JP" sz="2800" dirty="0" smtClean="0"/>
              <a:t>;</a:t>
            </a:r>
          </a:p>
          <a:p>
            <a:r>
              <a:rPr kumimoji="1" lang="ja-JP" altLang="en-US" sz="2800" dirty="0" smtClean="0"/>
              <a:t>赤字の</a:t>
            </a:r>
            <a:r>
              <a:rPr kumimoji="1" lang="en-US" altLang="ja-JP" sz="2800" dirty="0" smtClean="0"/>
              <a:t>x=1+2, </a:t>
            </a:r>
            <a:r>
              <a:rPr kumimoji="1" lang="en-US" altLang="ja-JP" sz="2800" dirty="0" err="1" smtClean="0"/>
              <a:t>printf</a:t>
            </a:r>
            <a:r>
              <a:rPr kumimoji="1" lang="en-US" altLang="ja-JP" sz="2800" dirty="0" smtClean="0"/>
              <a:t>(“test”), </a:t>
            </a:r>
            <a:r>
              <a:rPr kumimoji="1" lang="en-US" altLang="ja-JP" sz="2800" dirty="0" err="1" smtClean="0"/>
              <a:t>scanf</a:t>
            </a:r>
            <a:r>
              <a:rPr kumimoji="1" lang="en-US" altLang="ja-JP" sz="2800" dirty="0" smtClean="0"/>
              <a:t>(“%</a:t>
            </a:r>
            <a:r>
              <a:rPr kumimoji="1" lang="en-US" altLang="ja-JP" sz="2800" dirty="0" err="1" smtClean="0"/>
              <a:t>d”,&amp;x</a:t>
            </a:r>
            <a:r>
              <a:rPr kumimoji="1" lang="en-US" altLang="ja-JP" sz="2800" dirty="0" smtClean="0"/>
              <a:t>)</a:t>
            </a:r>
            <a:r>
              <a:rPr lang="ja-JP" altLang="en-US" sz="2800" dirty="0" smtClean="0"/>
              <a:t>の部分は</a:t>
            </a:r>
            <a:r>
              <a:rPr kumimoji="1" lang="ja-JP" altLang="en-US" sz="2800" dirty="0" smtClean="0"/>
              <a:t>それ自体式であり、値を持つ。（式文ではそれは捨てられるが。）</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代入式について</a:t>
            </a:r>
            <a:endParaRPr kumimoji="1" lang="ja-JP" altLang="en-US" dirty="0"/>
          </a:p>
        </p:txBody>
      </p:sp>
      <p:sp>
        <p:nvSpPr>
          <p:cNvPr id="4" name="テキスト ボックス 3"/>
          <p:cNvSpPr txBox="1"/>
          <p:nvPr/>
        </p:nvSpPr>
        <p:spPr>
          <a:xfrm>
            <a:off x="1000100" y="1428736"/>
            <a:ext cx="2339102" cy="523220"/>
          </a:xfrm>
          <a:prstGeom prst="rect">
            <a:avLst/>
          </a:prstGeom>
          <a:noFill/>
        </p:spPr>
        <p:txBody>
          <a:bodyPr wrap="none" rtlCol="0">
            <a:spAutoFit/>
          </a:bodyPr>
          <a:lstStyle/>
          <a:p>
            <a:r>
              <a:rPr kumimoji="1" lang="ja-JP" altLang="en-US" sz="2800" dirty="0" smtClean="0"/>
              <a:t>代入式の構文</a:t>
            </a:r>
            <a:endParaRPr kumimoji="1" lang="ja-JP" altLang="en-US" sz="2800" dirty="0"/>
          </a:p>
        </p:txBody>
      </p:sp>
      <p:sp>
        <p:nvSpPr>
          <p:cNvPr id="5" name="テキスト ボックス 4"/>
          <p:cNvSpPr txBox="1"/>
          <p:nvPr/>
        </p:nvSpPr>
        <p:spPr>
          <a:xfrm>
            <a:off x="1714480" y="2071678"/>
            <a:ext cx="1963999" cy="523220"/>
          </a:xfrm>
          <a:prstGeom prst="rect">
            <a:avLst/>
          </a:prstGeom>
          <a:solidFill>
            <a:srgbClr val="FFFF00"/>
          </a:solidFill>
          <a:ln>
            <a:solidFill>
              <a:schemeClr val="tx1"/>
            </a:solidFill>
          </a:ln>
        </p:spPr>
        <p:txBody>
          <a:bodyPr wrap="none" rtlCol="0">
            <a:spAutoFit/>
          </a:bodyPr>
          <a:lstStyle/>
          <a:p>
            <a:r>
              <a:rPr kumimoji="1" lang="ja-JP" altLang="en-US" sz="2800" dirty="0" smtClean="0"/>
              <a:t>変数名 </a:t>
            </a:r>
            <a:r>
              <a:rPr kumimoji="1" lang="en-US" altLang="ja-JP" sz="2800" dirty="0" smtClean="0"/>
              <a:t>= </a:t>
            </a:r>
            <a:r>
              <a:rPr kumimoji="1" lang="ja-JP" altLang="en-US" sz="2800" dirty="0" smtClean="0"/>
              <a:t>式</a:t>
            </a:r>
            <a:endParaRPr kumimoji="1" lang="ja-JP" altLang="en-US" sz="2800" dirty="0"/>
          </a:p>
        </p:txBody>
      </p:sp>
      <p:sp>
        <p:nvSpPr>
          <p:cNvPr id="6" name="テキスト ボックス 5"/>
          <p:cNvSpPr txBox="1"/>
          <p:nvPr/>
        </p:nvSpPr>
        <p:spPr>
          <a:xfrm>
            <a:off x="1000100" y="2714620"/>
            <a:ext cx="3179075" cy="523220"/>
          </a:xfrm>
          <a:prstGeom prst="rect">
            <a:avLst/>
          </a:prstGeom>
          <a:noFill/>
        </p:spPr>
        <p:txBody>
          <a:bodyPr wrap="none" rtlCol="0">
            <a:spAutoFit/>
          </a:bodyPr>
          <a:lstStyle/>
          <a:p>
            <a:r>
              <a:rPr kumimoji="1" lang="ja-JP" altLang="en-US" sz="2800" dirty="0" smtClean="0"/>
              <a:t>代入式 </a:t>
            </a:r>
            <a:r>
              <a:rPr kumimoji="1" lang="en-US" altLang="ja-JP" sz="2800" dirty="0" smtClean="0"/>
              <a:t>x = e </a:t>
            </a:r>
            <a:r>
              <a:rPr kumimoji="1" lang="ja-JP" altLang="en-US" sz="2800" dirty="0" smtClean="0"/>
              <a:t>の意味</a:t>
            </a:r>
            <a:endParaRPr kumimoji="1" lang="ja-JP" altLang="en-US" sz="2800" dirty="0"/>
          </a:p>
        </p:txBody>
      </p:sp>
      <p:sp>
        <p:nvSpPr>
          <p:cNvPr id="7" name="テキスト ボックス 6"/>
          <p:cNvSpPr txBox="1"/>
          <p:nvPr/>
        </p:nvSpPr>
        <p:spPr>
          <a:xfrm>
            <a:off x="1714480" y="3357562"/>
            <a:ext cx="5857916"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e</a:t>
            </a:r>
            <a:r>
              <a:rPr kumimoji="1" lang="ja-JP" altLang="en-US" sz="2800" dirty="0" err="1" smtClean="0"/>
              <a:t>を評</a:t>
            </a:r>
            <a:r>
              <a:rPr kumimoji="1" lang="ja-JP" altLang="en-US" sz="2800" dirty="0" smtClean="0"/>
              <a:t>価し、その結果の値を変数</a:t>
            </a:r>
            <a:r>
              <a:rPr kumimoji="1" lang="en-US" altLang="ja-JP" sz="2800" dirty="0" smtClean="0"/>
              <a:t>x</a:t>
            </a:r>
            <a:r>
              <a:rPr kumimoji="1" lang="ja-JP" altLang="en-US" sz="2800" dirty="0" smtClean="0"/>
              <a:t>に代入する</a:t>
            </a:r>
            <a:r>
              <a:rPr lang="ja-JP" altLang="en-US" sz="2800" dirty="0" smtClean="0"/>
              <a:t>。代入式の値は変数</a:t>
            </a:r>
            <a:r>
              <a:rPr lang="en-US" altLang="ja-JP" sz="2800" dirty="0" smtClean="0"/>
              <a:t>x</a:t>
            </a:r>
            <a:r>
              <a:rPr lang="ja-JP" altLang="en-US" sz="2800" dirty="0" smtClean="0"/>
              <a:t>に代入された値である。</a:t>
            </a:r>
            <a:endParaRPr kumimoji="1" lang="ja-JP" altLang="en-US" sz="2800" dirty="0"/>
          </a:p>
        </p:txBody>
      </p:sp>
      <p:sp>
        <p:nvSpPr>
          <p:cNvPr id="8" name="テキスト ボックス 7"/>
          <p:cNvSpPr txBox="1"/>
          <p:nvPr/>
        </p:nvSpPr>
        <p:spPr>
          <a:xfrm>
            <a:off x="714348" y="5000636"/>
            <a:ext cx="7929618" cy="1323439"/>
          </a:xfrm>
          <a:prstGeom prst="rect">
            <a:avLst/>
          </a:prstGeom>
          <a:noFill/>
        </p:spPr>
        <p:txBody>
          <a:bodyPr wrap="square" rtlCol="0">
            <a:spAutoFit/>
          </a:bodyPr>
          <a:lstStyle/>
          <a:p>
            <a:r>
              <a:rPr kumimoji="1" lang="ja-JP" altLang="en-US" sz="2000" dirty="0" smtClean="0"/>
              <a:t>（注意） 代入式 </a:t>
            </a:r>
            <a:r>
              <a:rPr kumimoji="1" lang="en-US" altLang="ja-JP" sz="2000" dirty="0" smtClean="0"/>
              <a:t>x=e </a:t>
            </a:r>
            <a:r>
              <a:rPr kumimoji="1" lang="ja-JP" altLang="en-US" sz="2000" dirty="0" smtClean="0"/>
              <a:t>の値は、式</a:t>
            </a:r>
            <a:r>
              <a:rPr kumimoji="1" lang="en-US" altLang="ja-JP" sz="2000" dirty="0" smtClean="0"/>
              <a:t>e</a:t>
            </a:r>
            <a:r>
              <a:rPr kumimoji="1" lang="ja-JP" altLang="en-US" sz="2000" dirty="0" smtClean="0"/>
              <a:t>の値とは必ずしも同じではない。例えば、</a:t>
            </a:r>
            <a:endParaRPr lang="en-US" altLang="ja-JP" sz="2000" dirty="0" smtClean="0"/>
          </a:p>
          <a:p>
            <a:r>
              <a:rPr kumimoji="1" lang="en-US" altLang="ja-JP" sz="2000" dirty="0" smtClean="0"/>
              <a:t>     </a:t>
            </a:r>
            <a:r>
              <a:rPr kumimoji="1" lang="en-US" altLang="ja-JP" sz="2000" dirty="0" err="1" smtClean="0"/>
              <a:t>int</a:t>
            </a:r>
            <a:r>
              <a:rPr kumimoji="1" lang="en-US" altLang="ja-JP" sz="2000" dirty="0" smtClean="0"/>
              <a:t> x;</a:t>
            </a:r>
          </a:p>
          <a:p>
            <a:r>
              <a:rPr lang="en-US" altLang="ja-JP" sz="2000" dirty="0" smtClean="0"/>
              <a:t>     x = 2.95;</a:t>
            </a:r>
          </a:p>
          <a:p>
            <a:r>
              <a:rPr kumimoji="1" lang="ja-JP" altLang="en-US" sz="2000" dirty="0" err="1" smtClean="0"/>
              <a:t>のような</a:t>
            </a:r>
            <a:r>
              <a:rPr kumimoji="1" lang="ja-JP" altLang="en-US" sz="2000" dirty="0" smtClean="0"/>
              <a:t>例では、</a:t>
            </a:r>
            <a:r>
              <a:rPr kumimoji="1" lang="en-US" altLang="ja-JP" sz="2000" dirty="0" smtClean="0"/>
              <a:t>x</a:t>
            </a:r>
            <a:r>
              <a:rPr lang="ja-JP" altLang="en-US" sz="2000" dirty="0" err="1" smtClean="0"/>
              <a:t>には</a:t>
            </a:r>
            <a:r>
              <a:rPr lang="en-US" altLang="ja-JP" sz="2000" dirty="0" smtClean="0"/>
              <a:t>2</a:t>
            </a:r>
            <a:r>
              <a:rPr lang="ja-JP" altLang="en-US" sz="2000" dirty="0" smtClean="0"/>
              <a:t>が代入されるので、代入式 </a:t>
            </a:r>
            <a:r>
              <a:rPr lang="en-US" altLang="ja-JP" sz="2000" dirty="0" smtClean="0"/>
              <a:t>x=2.95</a:t>
            </a:r>
            <a:r>
              <a:rPr lang="ja-JP" altLang="en-US" sz="2000" dirty="0" smtClean="0"/>
              <a:t> の値は</a:t>
            </a:r>
            <a:r>
              <a:rPr lang="en-US" altLang="ja-JP" sz="2000" dirty="0" smtClean="0"/>
              <a:t>2</a:t>
            </a:r>
            <a:r>
              <a:rPr lang="ja-JP" altLang="en-US" sz="2000" dirty="0" smtClean="0"/>
              <a:t>である。</a:t>
            </a:r>
            <a:endParaRPr kumimoji="1" lang="en-US" altLang="ja-JP" sz="2000" dirty="0" smtClean="0"/>
          </a:p>
        </p:txBody>
      </p:sp>
      <p:sp>
        <p:nvSpPr>
          <p:cNvPr id="11" name="テキスト ボックス 10"/>
          <p:cNvSpPr txBox="1"/>
          <p:nvPr/>
        </p:nvSpPr>
        <p:spPr>
          <a:xfrm>
            <a:off x="4214810" y="1928802"/>
            <a:ext cx="4714908" cy="707886"/>
          </a:xfrm>
          <a:prstGeom prst="rect">
            <a:avLst/>
          </a:prstGeom>
          <a:noFill/>
        </p:spPr>
        <p:txBody>
          <a:bodyPr wrap="square" rtlCol="0">
            <a:spAutoFit/>
          </a:bodyPr>
          <a:lstStyle/>
          <a:p>
            <a:r>
              <a:rPr kumimoji="1" lang="ja-JP" altLang="en-US" sz="2000" dirty="0" smtClean="0"/>
              <a:t>（代入式の構文は後で（配列やポインタの回で）拡張する）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代入式がネストされたプログラム例１</a:t>
            </a:r>
            <a:endParaRPr kumimoji="1" lang="ja-JP" altLang="en-US" dirty="0"/>
          </a:p>
        </p:txBody>
      </p:sp>
      <p:sp>
        <p:nvSpPr>
          <p:cNvPr id="4" name="テキスト ボックス 3"/>
          <p:cNvSpPr txBox="1"/>
          <p:nvPr/>
        </p:nvSpPr>
        <p:spPr>
          <a:xfrm>
            <a:off x="785786" y="1928802"/>
            <a:ext cx="4756880"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2</a:t>
            </a:r>
            <a:r>
              <a:rPr lang="en-US" altLang="ja-JP" sz="2800" dirty="0" smtClean="0"/>
              <a:t>;</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kumimoji="1" lang="ja-JP" altLang="en-US" sz="2800" dirty="0"/>
          </a:p>
        </p:txBody>
      </p:sp>
      <p:sp>
        <p:nvSpPr>
          <p:cNvPr id="5" name="正方形/長方形 4"/>
          <p:cNvSpPr/>
          <p:nvPr/>
        </p:nvSpPr>
        <p:spPr>
          <a:xfrm>
            <a:off x="3857620" y="2714620"/>
            <a:ext cx="4572000" cy="1200329"/>
          </a:xfrm>
          <a:prstGeom prst="rect">
            <a:avLst/>
          </a:prstGeom>
          <a:ln>
            <a:solidFill>
              <a:schemeClr val="tx1"/>
            </a:solidFill>
          </a:ln>
        </p:spPr>
        <p:txBody>
          <a:bodyPr>
            <a:spAutoFit/>
          </a:bodyPr>
          <a:lstStyle/>
          <a:p>
            <a:pPr>
              <a:buNone/>
            </a:pPr>
            <a:r>
              <a:rPr lang="ja-JP" altLang="en-US" sz="2400" dirty="0" smtClean="0"/>
              <a:t>赤字の</a:t>
            </a:r>
            <a:r>
              <a:rPr lang="en-US" altLang="ja-JP" sz="2400" dirty="0" smtClean="0"/>
              <a:t>y=2</a:t>
            </a:r>
            <a:r>
              <a:rPr lang="ja-JP" altLang="en-US" sz="2400" dirty="0" smtClean="0"/>
              <a:t>の部分は代入式であり、外側の代入式 </a:t>
            </a:r>
            <a:r>
              <a:rPr lang="en-US" altLang="ja-JP" sz="2400" dirty="0" smtClean="0"/>
              <a:t>x=y=2</a:t>
            </a:r>
            <a:r>
              <a:rPr lang="ja-JP" altLang="en-US" sz="2400" dirty="0" smtClean="0"/>
              <a:t> の右辺を成している。（代入式のネスト）</a:t>
            </a:r>
            <a:endParaRPr lang="en-US" altLang="ja-JP" sz="2400" dirty="0" smtClean="0"/>
          </a:p>
        </p:txBody>
      </p:sp>
      <p:sp>
        <p:nvSpPr>
          <p:cNvPr id="6" name="正方形/長方形 5"/>
          <p:cNvSpPr/>
          <p:nvPr/>
        </p:nvSpPr>
        <p:spPr>
          <a:xfrm>
            <a:off x="1785918" y="5572140"/>
            <a:ext cx="5715040" cy="830997"/>
          </a:xfrm>
          <a:prstGeom prst="rect">
            <a:avLst/>
          </a:prstGeom>
          <a:ln>
            <a:solidFill>
              <a:schemeClr val="tx1"/>
            </a:solidFill>
          </a:ln>
        </p:spPr>
        <p:txBody>
          <a:bodyPr wrap="square">
            <a:spAutoFit/>
          </a:bodyPr>
          <a:lstStyle/>
          <a:p>
            <a:r>
              <a:rPr lang="ja-JP" altLang="en-US" sz="2400" dirty="0" smtClean="0"/>
              <a:t>代入演算子</a:t>
            </a:r>
            <a:r>
              <a:rPr lang="en-US" altLang="ja-JP" sz="2400" dirty="0" smtClean="0"/>
              <a:t>=</a:t>
            </a:r>
            <a:r>
              <a:rPr lang="ja-JP" altLang="en-US" sz="2400" dirty="0" smtClean="0"/>
              <a:t>は右結合である。</a:t>
            </a:r>
            <a:endParaRPr lang="en-US" altLang="ja-JP" sz="2400" dirty="0" smtClean="0"/>
          </a:p>
          <a:p>
            <a:r>
              <a:rPr lang="ja-JP" altLang="en-US" sz="2400" dirty="0" smtClean="0"/>
              <a:t>つまり、式</a:t>
            </a:r>
            <a:r>
              <a:rPr lang="en-US" altLang="ja-JP" sz="2400" dirty="0" smtClean="0"/>
              <a:t>x=y=2</a:t>
            </a:r>
            <a:r>
              <a:rPr lang="ja-JP" altLang="en-US" sz="2400" dirty="0" smtClean="0"/>
              <a:t>は、式</a:t>
            </a:r>
            <a:r>
              <a:rPr lang="en-US" altLang="ja-JP" sz="2400" dirty="0" smtClean="0"/>
              <a:t>x=(y=2)</a:t>
            </a:r>
            <a:r>
              <a:rPr lang="ja-JP" altLang="en-US" sz="2400" dirty="0" smtClean="0"/>
              <a:t>と等価である。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代入式がネストされたプログラム例２</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714348" y="1500174"/>
            <a:ext cx="4654608"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double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1.5</a:t>
            </a:r>
            <a:r>
              <a:rPr lang="en-US" altLang="ja-JP" sz="2800" dirty="0" smtClean="0"/>
              <a:t>;</a:t>
            </a:r>
          </a:p>
          <a:p>
            <a:r>
              <a:rPr lang="en-US" altLang="ja-JP" sz="2800" dirty="0" smtClean="0"/>
              <a:t>    </a:t>
            </a:r>
            <a:r>
              <a:rPr lang="en-US" altLang="ja-JP" sz="2800" dirty="0" err="1" smtClean="0"/>
              <a:t>printf</a:t>
            </a:r>
            <a:r>
              <a:rPr lang="en-US" altLang="ja-JP" sz="2800" dirty="0" smtClean="0"/>
              <a:t> (“x=%f, y=%d\n”, x, y);</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1714480" y="4857760"/>
            <a:ext cx="6500858" cy="1938992"/>
          </a:xfrm>
          <a:prstGeom prst="rect">
            <a:avLst/>
          </a:prstGeom>
          <a:noFill/>
          <a:ln>
            <a:solidFill>
              <a:schemeClr val="tx1"/>
            </a:solidFill>
          </a:ln>
        </p:spPr>
        <p:txBody>
          <a:bodyPr wrap="square" rtlCol="0">
            <a:spAutoFit/>
          </a:bodyPr>
          <a:lstStyle/>
          <a:p>
            <a:r>
              <a:rPr lang="ja-JP" altLang="en-US" sz="2400" dirty="0" smtClean="0"/>
              <a:t>代入式</a:t>
            </a:r>
            <a:r>
              <a:rPr lang="en-US" altLang="ja-JP" sz="2400" dirty="0" smtClean="0"/>
              <a:t>y=1.5</a:t>
            </a:r>
            <a:r>
              <a:rPr lang="ja-JP" altLang="en-US" sz="2400" dirty="0" smtClean="0"/>
              <a:t>においては、</a:t>
            </a:r>
            <a:r>
              <a:rPr lang="en-US" altLang="ja-JP" sz="2400" dirty="0" smtClean="0"/>
              <a:t>y</a:t>
            </a:r>
            <a:r>
              <a:rPr lang="ja-JP" altLang="en-US" sz="2400" dirty="0" smtClean="0"/>
              <a:t>が</a:t>
            </a:r>
            <a:r>
              <a:rPr lang="en-US" altLang="ja-JP" sz="2400" dirty="0" err="1" smtClean="0"/>
              <a:t>int</a:t>
            </a:r>
            <a:r>
              <a:rPr lang="ja-JP" altLang="en-US" sz="2400" dirty="0" smtClean="0"/>
              <a:t>型なので</a:t>
            </a:r>
            <a:r>
              <a:rPr lang="en-US" altLang="ja-JP" sz="2400" dirty="0" smtClean="0"/>
              <a:t>1.5</a:t>
            </a:r>
            <a:r>
              <a:rPr lang="ja-JP" altLang="en-US" sz="2400" dirty="0" smtClean="0"/>
              <a:t>が</a:t>
            </a:r>
            <a:r>
              <a:rPr lang="en-US" altLang="ja-JP" sz="2400" dirty="0" err="1" smtClean="0"/>
              <a:t>int</a:t>
            </a:r>
            <a:r>
              <a:rPr lang="ja-JP" altLang="en-US" sz="2400" dirty="0" smtClean="0"/>
              <a:t>型に変換され、</a:t>
            </a:r>
            <a:r>
              <a:rPr lang="en-US" altLang="ja-JP" sz="2400" dirty="0" smtClean="0"/>
              <a:t>1</a:t>
            </a:r>
            <a:r>
              <a:rPr lang="ja-JP" altLang="en-US" sz="2400" dirty="0" smtClean="0"/>
              <a:t>が</a:t>
            </a:r>
            <a:r>
              <a:rPr lang="en-US" altLang="ja-JP" sz="2400" dirty="0" smtClean="0"/>
              <a:t>y</a:t>
            </a:r>
            <a:r>
              <a:rPr lang="ja-JP" altLang="en-US" sz="2400" dirty="0" smtClean="0"/>
              <a:t>に代入される。</a:t>
            </a:r>
            <a:endParaRPr lang="en-US" altLang="ja-JP" sz="2400" dirty="0" smtClean="0"/>
          </a:p>
          <a:p>
            <a:r>
              <a:rPr kumimoji="1" lang="ja-JP" altLang="en-US" sz="2400" dirty="0" smtClean="0"/>
              <a:t>よって、代入式</a:t>
            </a:r>
            <a:r>
              <a:rPr kumimoji="1" lang="en-US" altLang="ja-JP" sz="2400" dirty="0" smtClean="0"/>
              <a:t>y=1.5</a:t>
            </a:r>
            <a:r>
              <a:rPr kumimoji="1" lang="ja-JP" altLang="en-US" sz="2400" dirty="0" smtClean="0"/>
              <a:t>の値は</a:t>
            </a:r>
            <a:r>
              <a:rPr kumimoji="1" lang="en-US" altLang="ja-JP" sz="2400" dirty="0" smtClean="0"/>
              <a:t>1</a:t>
            </a:r>
            <a:r>
              <a:rPr kumimoji="1" lang="ja-JP" altLang="en-US" sz="2400" dirty="0" smtClean="0"/>
              <a:t>である。次に</a:t>
            </a:r>
            <a:r>
              <a:rPr kumimoji="1" lang="en-US" altLang="ja-JP" sz="2400" dirty="0" smtClean="0"/>
              <a:t>x=1</a:t>
            </a:r>
            <a:r>
              <a:rPr kumimoji="1" lang="ja-JP" altLang="en-US" sz="2400" dirty="0" err="1" smtClean="0"/>
              <a:t>が評</a:t>
            </a:r>
            <a:r>
              <a:rPr kumimoji="1" lang="ja-JP" altLang="en-US" sz="2400" dirty="0" smtClean="0"/>
              <a:t>価され、</a:t>
            </a:r>
            <a:r>
              <a:rPr kumimoji="1" lang="en-US" altLang="ja-JP" sz="2400" dirty="0" smtClean="0"/>
              <a:t>x</a:t>
            </a:r>
            <a:r>
              <a:rPr kumimoji="1" lang="ja-JP" altLang="en-US" sz="2400" dirty="0" smtClean="0"/>
              <a:t>が</a:t>
            </a:r>
            <a:r>
              <a:rPr kumimoji="1" lang="en-US" altLang="ja-JP" sz="2400" dirty="0" smtClean="0"/>
              <a:t>double</a:t>
            </a:r>
            <a:r>
              <a:rPr kumimoji="1" lang="ja-JP" altLang="en-US" sz="2400" dirty="0" smtClean="0"/>
              <a:t>型なので</a:t>
            </a:r>
            <a:r>
              <a:rPr lang="ja-JP" altLang="en-US" sz="2400" dirty="0" smtClean="0"/>
              <a:t>、</a:t>
            </a:r>
            <a:r>
              <a:rPr lang="en-US" altLang="ja-JP" sz="2400" dirty="0" smtClean="0"/>
              <a:t>1</a:t>
            </a:r>
            <a:r>
              <a:rPr lang="ja-JP" altLang="en-US" sz="2400" dirty="0" smtClean="0"/>
              <a:t>が</a:t>
            </a:r>
            <a:r>
              <a:rPr lang="en-US" altLang="ja-JP" sz="2400" dirty="0" smtClean="0"/>
              <a:t>double</a:t>
            </a:r>
            <a:r>
              <a:rPr lang="ja-JP" altLang="en-US" sz="2400" dirty="0" smtClean="0"/>
              <a:t>型に変換され</a:t>
            </a:r>
            <a:r>
              <a:rPr lang="en-US" altLang="ja-JP" sz="2400" dirty="0" smtClean="0"/>
              <a:t>, 1.0</a:t>
            </a:r>
            <a:r>
              <a:rPr lang="ja-JP" altLang="en-US" sz="2400" dirty="0" smtClean="0"/>
              <a:t>が</a:t>
            </a:r>
            <a:r>
              <a:rPr lang="en-US" altLang="ja-JP" sz="2400" dirty="0" smtClean="0"/>
              <a:t>x</a:t>
            </a:r>
            <a:r>
              <a:rPr lang="ja-JP" altLang="en-US" sz="2400" dirty="0" smtClean="0"/>
              <a:t>に代入される。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000132"/>
          </a:xfrm>
        </p:spPr>
        <p:txBody>
          <a:bodyPr>
            <a:normAutofit/>
          </a:bodyPr>
          <a:lstStyle/>
          <a:p>
            <a:r>
              <a:rPr kumimoji="1" lang="ja-JP" altLang="en-US" sz="4000" dirty="0" smtClean="0"/>
              <a:t>よくある間違い</a:t>
            </a:r>
            <a:endParaRPr kumimoji="1" lang="ja-JP" altLang="en-US" sz="4000" dirty="0"/>
          </a:p>
        </p:txBody>
      </p:sp>
      <p:sp>
        <p:nvSpPr>
          <p:cNvPr id="4" name="テキスト ボックス 3"/>
          <p:cNvSpPr txBox="1"/>
          <p:nvPr/>
        </p:nvSpPr>
        <p:spPr>
          <a:xfrm>
            <a:off x="785786" y="1214422"/>
            <a:ext cx="6447471" cy="4832092"/>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lang="en-US" altLang="ja-JP" sz="2800" dirty="0" smtClean="0"/>
              <a:t>&gt;</a:t>
            </a:r>
          </a:p>
          <a:p>
            <a:r>
              <a:rPr kumimoji="1" lang="en-US" altLang="ja-JP" sz="2800" dirty="0" err="1" smtClean="0"/>
              <a:t>int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kumimoji="1" lang="en-US" altLang="ja-JP" sz="2800" dirty="0" smtClean="0"/>
              <a:t>    x = 1;</a:t>
            </a:r>
          </a:p>
          <a:p>
            <a:r>
              <a:rPr lang="en-US" altLang="ja-JP" sz="2800" dirty="0" smtClean="0"/>
              <a:t>    if (</a:t>
            </a:r>
            <a:r>
              <a:rPr lang="en-US" altLang="ja-JP" sz="2800" dirty="0" smtClean="0">
                <a:solidFill>
                  <a:srgbClr val="FF0000"/>
                </a:solidFill>
              </a:rPr>
              <a:t>x=2</a:t>
            </a:r>
            <a:r>
              <a:rPr lang="en-US" altLang="ja-JP" sz="2800" dirty="0" smtClean="0"/>
              <a:t>)</a:t>
            </a:r>
            <a:r>
              <a:rPr lang="ja-JP" altLang="en-US" sz="2800" dirty="0" smtClean="0"/>
              <a:t> </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(“x</a:t>
            </a:r>
            <a:r>
              <a:rPr kumimoji="1" lang="ja-JP" altLang="en-US" sz="2800" dirty="0" smtClean="0"/>
              <a:t>の値は</a:t>
            </a:r>
            <a:r>
              <a:rPr kumimoji="1" lang="en-US" altLang="ja-JP" sz="2800" dirty="0" smtClean="0"/>
              <a:t>2</a:t>
            </a:r>
            <a:r>
              <a:rPr kumimoji="1" lang="ja-JP" altLang="en-US" sz="2800" dirty="0" err="1" smtClean="0"/>
              <a:t>です</a:t>
            </a:r>
            <a:r>
              <a:rPr kumimoji="1" lang="en-US" altLang="ja-JP" sz="2800" dirty="0" smtClean="0"/>
              <a:t>\n”);</a:t>
            </a:r>
          </a:p>
          <a:p>
            <a:r>
              <a:rPr lang="en-US" altLang="ja-JP" sz="2800" dirty="0" smtClean="0"/>
              <a:t>    } else {</a:t>
            </a:r>
          </a:p>
          <a:p>
            <a:r>
              <a:rPr lang="en-US" altLang="ja-JP" sz="2800" dirty="0" smtClean="0"/>
              <a:t>        </a:t>
            </a:r>
            <a:r>
              <a:rPr lang="en-US" altLang="ja-JP" sz="2800" dirty="0" err="1" smtClean="0"/>
              <a:t>printf</a:t>
            </a:r>
            <a:r>
              <a:rPr lang="en-US" altLang="ja-JP" sz="2800" dirty="0" smtClean="0"/>
              <a:t> (“x</a:t>
            </a:r>
            <a:r>
              <a:rPr lang="ja-JP" altLang="en-US" sz="2800" dirty="0" smtClean="0"/>
              <a:t>の値は</a:t>
            </a:r>
            <a:r>
              <a:rPr lang="en-US" altLang="ja-JP" sz="2800" dirty="0" smtClean="0"/>
              <a:t>2</a:t>
            </a:r>
            <a:r>
              <a:rPr lang="ja-JP" altLang="en-US" sz="2800" dirty="0" smtClean="0"/>
              <a:t>ではありません</a:t>
            </a:r>
            <a:r>
              <a:rPr lang="en-US" altLang="ja-JP" sz="2800" dirty="0" smtClean="0"/>
              <a:t>\n”);</a:t>
            </a:r>
          </a:p>
          <a:p>
            <a:r>
              <a:rPr lang="en-US" altLang="ja-JP" sz="2800" dirty="0" smtClean="0"/>
              <a:t>    }</a:t>
            </a:r>
          </a:p>
          <a:p>
            <a:r>
              <a:rPr lang="en-US" altLang="ja-JP" sz="2800" dirty="0" smtClean="0"/>
              <a:t>    return 0;</a:t>
            </a:r>
          </a:p>
          <a:p>
            <a:r>
              <a:rPr lang="en-US" altLang="ja-JP" sz="2800" dirty="0" smtClean="0"/>
              <a:t>}</a:t>
            </a:r>
          </a:p>
        </p:txBody>
      </p:sp>
      <p:sp>
        <p:nvSpPr>
          <p:cNvPr id="5" name="テキスト ボックス 4"/>
          <p:cNvSpPr txBox="1"/>
          <p:nvPr/>
        </p:nvSpPr>
        <p:spPr>
          <a:xfrm>
            <a:off x="4214810" y="1275694"/>
            <a:ext cx="4786346" cy="1938992"/>
          </a:xfrm>
          <a:prstGeom prst="rect">
            <a:avLst/>
          </a:prstGeom>
          <a:noFill/>
          <a:ln>
            <a:solidFill>
              <a:schemeClr val="tx1"/>
            </a:solidFill>
          </a:ln>
        </p:spPr>
        <p:txBody>
          <a:bodyPr wrap="square" rtlCol="0">
            <a:spAutoFit/>
          </a:bodyPr>
          <a:lstStyle/>
          <a:p>
            <a:r>
              <a:rPr kumimoji="1" lang="ja-JP" altLang="en-US" sz="2400" dirty="0" smtClean="0"/>
              <a:t>赤字の</a:t>
            </a:r>
            <a:r>
              <a:rPr kumimoji="1" lang="en-US" altLang="ja-JP" sz="2400" dirty="0" smtClean="0"/>
              <a:t>x=2</a:t>
            </a:r>
            <a:r>
              <a:rPr kumimoji="1" lang="ja-JP" altLang="en-US" sz="2400" dirty="0" smtClean="0"/>
              <a:t>の部分は代入式であり、</a:t>
            </a:r>
            <a:r>
              <a:rPr kumimoji="1" lang="en-US" altLang="ja-JP" sz="2400" dirty="0" smtClean="0"/>
              <a:t>x</a:t>
            </a:r>
            <a:r>
              <a:rPr kumimoji="1" lang="ja-JP" altLang="en-US" sz="2400" dirty="0" smtClean="0"/>
              <a:t>に</a:t>
            </a:r>
            <a:r>
              <a:rPr kumimoji="1" lang="en-US" altLang="ja-JP" sz="2400" dirty="0" smtClean="0"/>
              <a:t>2</a:t>
            </a:r>
            <a:r>
              <a:rPr kumimoji="1" lang="ja-JP" altLang="en-US" sz="2400" dirty="0" smtClean="0"/>
              <a:t>が代入される。</a:t>
            </a:r>
            <a:r>
              <a:rPr lang="ja-JP" altLang="en-US" sz="2400" dirty="0" smtClean="0"/>
              <a:t>よって代入式</a:t>
            </a:r>
            <a:r>
              <a:rPr lang="en-US" altLang="ja-JP" sz="2400" dirty="0" smtClean="0"/>
              <a:t>x=2</a:t>
            </a:r>
            <a:r>
              <a:rPr lang="ja-JP" altLang="en-US" sz="2400" dirty="0" smtClean="0"/>
              <a:t>の値は</a:t>
            </a:r>
            <a:r>
              <a:rPr lang="en-US" altLang="ja-JP" sz="2400" dirty="0" smtClean="0"/>
              <a:t>2</a:t>
            </a:r>
            <a:r>
              <a:rPr lang="ja-JP" altLang="en-US" sz="2400" dirty="0" smtClean="0"/>
              <a:t>である。</a:t>
            </a:r>
            <a:r>
              <a:rPr lang="en-US" altLang="ja-JP" sz="2400" dirty="0" smtClean="0"/>
              <a:t>if</a:t>
            </a:r>
            <a:r>
              <a:rPr lang="ja-JP" altLang="en-US" sz="2400" dirty="0" smtClean="0"/>
              <a:t>文の条件式の値が</a:t>
            </a:r>
            <a:r>
              <a:rPr lang="en-US" altLang="ja-JP" sz="2400" dirty="0" smtClean="0"/>
              <a:t>2</a:t>
            </a:r>
            <a:r>
              <a:rPr lang="ja-JP" altLang="en-US" sz="2400" dirty="0" smtClean="0"/>
              <a:t>であり、</a:t>
            </a:r>
            <a:r>
              <a:rPr lang="en-US" altLang="ja-JP" sz="2400" dirty="0" smtClean="0"/>
              <a:t>0</a:t>
            </a:r>
            <a:r>
              <a:rPr lang="ja-JP" altLang="en-US" sz="2400" dirty="0" smtClean="0"/>
              <a:t>ではないので、最初の</a:t>
            </a:r>
            <a:r>
              <a:rPr lang="en-US" altLang="ja-JP" sz="2400" dirty="0" err="1" smtClean="0"/>
              <a:t>printf</a:t>
            </a:r>
            <a:r>
              <a:rPr lang="ja-JP" altLang="en-US" sz="2400" dirty="0" smtClean="0"/>
              <a:t>が実行されることになる。</a:t>
            </a:r>
            <a:endParaRPr kumimoji="1" lang="ja-JP" altLang="en-US" sz="2400" dirty="0"/>
          </a:p>
        </p:txBody>
      </p:sp>
      <p:sp>
        <p:nvSpPr>
          <p:cNvPr id="6" name="テキスト ボックス 5"/>
          <p:cNvSpPr txBox="1"/>
          <p:nvPr/>
        </p:nvSpPr>
        <p:spPr>
          <a:xfrm>
            <a:off x="1643042" y="5857892"/>
            <a:ext cx="7000924" cy="707886"/>
          </a:xfrm>
          <a:prstGeom prst="rect">
            <a:avLst/>
          </a:prstGeom>
          <a:noFill/>
          <a:ln>
            <a:solidFill>
              <a:schemeClr val="tx1"/>
            </a:solidFill>
          </a:ln>
        </p:spPr>
        <p:txBody>
          <a:bodyPr wrap="square" rtlCol="0">
            <a:spAutoFit/>
          </a:bodyPr>
          <a:lstStyle/>
          <a:p>
            <a:r>
              <a:rPr kumimoji="1" lang="en-US" altLang="ja-JP" sz="2000" dirty="0" smtClean="0"/>
              <a:t> x==2</a:t>
            </a:r>
            <a:r>
              <a:rPr kumimoji="1" lang="ja-JP" altLang="en-US" sz="2000" dirty="0" smtClean="0"/>
              <a:t>と書くつもりが、</a:t>
            </a:r>
            <a:r>
              <a:rPr kumimoji="1" lang="en-US" altLang="ja-JP" sz="2000" dirty="0" smtClean="0"/>
              <a:t>x=2</a:t>
            </a:r>
            <a:r>
              <a:rPr kumimoji="1" lang="ja-JP" altLang="en-US" sz="2000" dirty="0" smtClean="0"/>
              <a:t>と書いてしまうということがよくあるので、注意する。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706</TotalTime>
  <Words>3678</Words>
  <Application>Microsoft Macintosh PowerPoint</Application>
  <PresentationFormat>画面に合わせる (4:3)</PresentationFormat>
  <Paragraphs>388</Paragraphs>
  <Slides>33</Slides>
  <Notes>0</Notes>
  <HiddenSlides>0</HiddenSlides>
  <MMClips>0</MMClips>
  <ScaleCrop>false</ScaleCrop>
  <HeadingPairs>
    <vt:vector size="4" baseType="variant">
      <vt:variant>
        <vt:lpstr>テーマ</vt:lpstr>
      </vt:variant>
      <vt:variant>
        <vt:i4>1</vt:i4>
      </vt:variant>
      <vt:variant>
        <vt:lpstr>スライド タイトル</vt:lpstr>
      </vt:variant>
      <vt:variant>
        <vt:i4>33</vt:i4>
      </vt:variant>
    </vt:vector>
  </HeadingPairs>
  <TitlesOfParts>
    <vt:vector size="34" baseType="lpstr">
      <vt:lpstr>ホワイト</vt:lpstr>
      <vt:lpstr>プログラミング入門２ 第３回 式文 代入式 論理演算子 break文、continue文</vt:lpstr>
      <vt:lpstr>今日の内容</vt:lpstr>
      <vt:lpstr>式文</vt:lpstr>
      <vt:lpstr>式文の構文２： 空文</vt:lpstr>
      <vt:lpstr>これまでに出てきた式文の例</vt:lpstr>
      <vt:lpstr>代入式について</vt:lpstr>
      <vt:lpstr>代入式がネストされたプログラム例１</vt:lpstr>
      <vt:lpstr>代入式がネストされたプログラム例２ （打ち込んで確認）</vt:lpstr>
      <vt:lpstr>よくある間違い</vt:lpstr>
      <vt:lpstr>論理AND演算子 &amp;&amp;</vt:lpstr>
      <vt:lpstr>論理AND演算子 &amp;&amp;</vt:lpstr>
      <vt:lpstr>論理AND式</vt:lpstr>
      <vt:lpstr>論理AND式の評価に関する確認 （打ち込んで確認）</vt:lpstr>
      <vt:lpstr>論理OR式</vt:lpstr>
      <vt:lpstr>論理OR演算子||を使った例</vt:lpstr>
      <vt:lpstr>論理演算子の優先順位について</vt:lpstr>
      <vt:lpstr>&amp;&amp;と||の優先順位を示す例</vt:lpstr>
      <vt:lpstr>否定演算子!</vt:lpstr>
      <vt:lpstr>否定演算子を使った例</vt:lpstr>
      <vt:lpstr>ループの脱出(goto文による) （打ち込んで確認）</vt:lpstr>
      <vt:lpstr>ループの脱出（break文による） （打ち込んで確認）</vt:lpstr>
      <vt:lpstr>ループの残りの処理のスキップ (goto文による)（打ち込んで確認）</vt:lpstr>
      <vt:lpstr>ループの残りの処理のスキップ (continue文による)（打ち込んで確認）</vt:lpstr>
      <vt:lpstr>基本課題１</vt:lpstr>
      <vt:lpstr>基本課題２</vt:lpstr>
      <vt:lpstr>発展課題１</vt:lpstr>
      <vt:lpstr>発展課題２</vt:lpstr>
      <vt:lpstr>発展課題３</vt:lpstr>
      <vt:lpstr>発展課題４</vt:lpstr>
      <vt:lpstr>参考課題１</vt:lpstr>
      <vt:lpstr>参考課題１ 解答例</vt:lpstr>
      <vt:lpstr>参考課題２</vt:lpstr>
      <vt:lpstr>参考課題２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第４回</dc:title>
  <dc:creator>sasano</dc:creator>
  <cp:lastModifiedBy>Sasano Isao</cp:lastModifiedBy>
  <cp:revision>501</cp:revision>
  <dcterms:created xsi:type="dcterms:W3CDTF">2009-10-04T13:06:39Z</dcterms:created>
  <dcterms:modified xsi:type="dcterms:W3CDTF">2016-10-02T02:59:02Z</dcterms:modified>
</cp:coreProperties>
</file>