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8" r:id="rId3"/>
    <p:sldId id="259" r:id="rId4"/>
    <p:sldId id="315" r:id="rId5"/>
    <p:sldId id="260" r:id="rId6"/>
    <p:sldId id="261" r:id="rId7"/>
    <p:sldId id="262" r:id="rId8"/>
    <p:sldId id="313" r:id="rId9"/>
    <p:sldId id="263" r:id="rId10"/>
    <p:sldId id="264" r:id="rId11"/>
    <p:sldId id="265" r:id="rId12"/>
    <p:sldId id="267" r:id="rId13"/>
    <p:sldId id="279" r:id="rId14"/>
    <p:sldId id="280" r:id="rId15"/>
    <p:sldId id="281" r:id="rId16"/>
    <p:sldId id="316" r:id="rId17"/>
    <p:sldId id="282" r:id="rId18"/>
    <p:sldId id="317" r:id="rId19"/>
    <p:sldId id="283" r:id="rId20"/>
    <p:sldId id="314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2" r:id="rId50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775AB-837E-6842-A901-4DC6AA024842}" type="datetimeFigureOut">
              <a:rPr kumimoji="1" lang="ja-JP" altLang="en-US" smtClean="0"/>
              <a:t>2016/9/19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0DE3D-C234-1046-981A-1777E005FA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597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362BF-D8A0-C64F-AB24-D7A33CA63938}" type="datetimeFigureOut">
              <a:rPr kumimoji="1" lang="ja-JP" altLang="en-US" smtClean="0"/>
              <a:t>2016/9/19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87822-8E7B-9A44-A0BA-1C5E522C0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2505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552EE19B-115C-0245-8DF4-70D050BD0903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2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837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83EC1512-CE19-FB49-BA79-B77455F5666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3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723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EFBDB7DF-860A-5546-A93A-42649BA4E25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4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73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EFBDB7DF-860A-5546-A93A-42649BA4E25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5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877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0F991229-ED62-0246-827F-0C7ACDDEAE8A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6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704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90FDBE8E-7EBC-534E-BB9B-12DFB49364F3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7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626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4FC5D087-B1B2-C74F-8DFF-BE6D00B6B89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9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705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B2F1C4B4-92F0-0440-B1AD-151713C70BF9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10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436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BE329C05-E0CB-A047-B6F4-211AD23E2496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11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03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20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78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730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620000" cy="6858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762000" y="1295400"/>
            <a:ext cx="3733800" cy="4724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733800" cy="4724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第２回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プログラミング入門２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ADC2E-2136-A841-9B99-53F07E5479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103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85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88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0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5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711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79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77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2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31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asano@sic.shibaura-it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ic.shibaura-it.ac.jp/~sasano/lecture/lecture.html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438361"/>
            <a:ext cx="7772400" cy="1470025"/>
          </a:xfrm>
        </p:spPr>
        <p:txBody>
          <a:bodyPr/>
          <a:lstStyle/>
          <a:p>
            <a:r>
              <a:rPr lang="ja-JP" altLang="en-US" dirty="0">
                <a:ea typeface="ＭＳ Ｐゴシック" pitchFamily="-112" charset="-128"/>
              </a:rPr>
              <a:t>プログラミング入門</a:t>
            </a:r>
            <a:r>
              <a:rPr lang="ja-JP" altLang="en-US" dirty="0" smtClean="0">
                <a:ea typeface="ＭＳ Ｐゴシック" pitchFamily="-112" charset="-128"/>
              </a:rPr>
              <a:t>２</a:t>
            </a:r>
            <a:endParaRPr kumimoji="1" lang="ja-JP" altLang="en-US" dirty="0"/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905141" y="3251205"/>
            <a:ext cx="745949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3600" dirty="0" smtClean="0">
                <a:ea typeface="ＭＳ Ｐゴシック" pitchFamily="-112" charset="-128"/>
              </a:rPr>
              <a:t>第１回</a:t>
            </a:r>
            <a:r>
              <a:rPr lang="en-US" altLang="ja-JP" sz="3600" dirty="0" smtClean="0">
                <a:ea typeface="ＭＳ Ｐゴシック" pitchFamily="-112" charset="-128"/>
              </a:rPr>
              <a:t> </a:t>
            </a:r>
          </a:p>
          <a:p>
            <a:pPr algn="ctr">
              <a:defRPr/>
            </a:pPr>
            <a:r>
              <a:rPr lang="ja-JP" altLang="en-US" sz="3600" dirty="0" smtClean="0">
                <a:ea typeface="ＭＳ Ｐゴシック" pitchFamily="-112" charset="-128"/>
              </a:rPr>
              <a:t>導入、</a:t>
            </a:r>
            <a:r>
              <a:rPr kumimoji="0" lang="ja-JP" altLang="en-US" sz="3600" dirty="0" smtClean="0">
                <a:latin typeface="News Gothic" charset="0"/>
              </a:rPr>
              <a:t>型</a:t>
            </a:r>
            <a:r>
              <a:rPr kumimoji="0" lang="ja-JP" altLang="en-US" sz="3600" dirty="0">
                <a:latin typeface="News Gothic" charset="0"/>
              </a:rPr>
              <a:t>と演算、条件分岐、式の</a:t>
            </a:r>
            <a:r>
              <a:rPr kumimoji="0" lang="ja-JP" altLang="en-US" sz="3600" dirty="0" smtClean="0">
                <a:latin typeface="News Gothic" charset="0"/>
              </a:rPr>
              <a:t>評価</a:t>
            </a:r>
            <a:endParaRPr kumimoji="0" lang="ja-JP" altLang="en-US" sz="3600" dirty="0">
              <a:latin typeface="News Gothic" charset="0"/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1676400" y="5337551"/>
            <a:ext cx="60960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3200" dirty="0">
                <a:ea typeface="ＭＳ Ｐゴシック" pitchFamily="-112" charset="-128"/>
                <a:cs typeface="+mn-cs"/>
              </a:rPr>
              <a:t>情報工学科</a:t>
            </a:r>
            <a:endParaRPr lang="en-US" altLang="ja-JP" sz="3200" dirty="0">
              <a:ea typeface="ＭＳ Ｐゴシック" pitchFamily="-112" charset="-128"/>
              <a:cs typeface="+mn-cs"/>
            </a:endParaRPr>
          </a:p>
          <a:p>
            <a:pPr algn="ctr">
              <a:defRPr/>
            </a:pPr>
            <a:r>
              <a:rPr lang="ja-JP" altLang="en-US" sz="3200" dirty="0">
                <a:ea typeface="ＭＳ Ｐゴシック" pitchFamily="-112" charset="-128"/>
                <a:cs typeface="+mn-cs"/>
              </a:rPr>
              <a:t>篠埜　功</a:t>
            </a:r>
          </a:p>
        </p:txBody>
      </p:sp>
    </p:spTree>
    <p:extLst>
      <p:ext uri="{BB962C8B-B14F-4D97-AF65-F5344CB8AC3E}">
        <p14:creationId xmlns:p14="http://schemas.microsoft.com/office/powerpoint/2010/main" val="268284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94746"/>
            <a:ext cx="8818563" cy="6858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sz="3600" dirty="0" smtClean="0">
                <a:ea typeface="ＭＳ Ｐゴシック" pitchFamily="-112" charset="-128"/>
                <a:cs typeface="+mj-cs"/>
              </a:rPr>
              <a:t>プログラムのコンパイル、実行の手順（例）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>
          <a:xfrm>
            <a:off x="594783" y="1019403"/>
            <a:ext cx="8020050" cy="503799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mkdir</a:t>
            </a:r>
            <a:r>
              <a:rPr kumimoji="0" lang="ja-JP" altLang="en-US" sz="2200" dirty="0" smtClean="0">
                <a:latin typeface="News Gothic" charset="0"/>
              </a:rPr>
              <a:t>コマンドで自分の好きなディレクトリ</a:t>
            </a:r>
            <a:r>
              <a:rPr kumimoji="0" lang="en-US" altLang="ja-JP" sz="2200" dirty="0" smtClean="0">
                <a:latin typeface="News Gothic" charset="0"/>
              </a:rPr>
              <a:t>(1kai</a:t>
            </a:r>
            <a:r>
              <a:rPr kumimoji="0" lang="ja-JP" altLang="en-US" sz="2200" dirty="0" smtClean="0">
                <a:latin typeface="News Gothic" charset="0"/>
              </a:rPr>
              <a:t>など</a:t>
            </a:r>
            <a:r>
              <a:rPr kumimoji="0" lang="en-US" altLang="ja-JP" sz="2200" dirty="0" smtClean="0">
                <a:latin typeface="News Gothic" charset="0"/>
              </a:rPr>
              <a:t>)</a:t>
            </a:r>
            <a:r>
              <a:rPr kumimoji="0" lang="ja-JP" altLang="en-US" sz="2200" dirty="0" smtClean="0">
                <a:latin typeface="News Gothic" charset="0"/>
              </a:rPr>
              <a:t>を作成する。</a:t>
            </a:r>
            <a:endParaRPr kumimoji="0" lang="en-US" altLang="ja-JP" sz="2200" dirty="0" smtClean="0">
              <a:latin typeface="News Gothic" charset="0"/>
            </a:endParaRPr>
          </a:p>
          <a:p>
            <a:pPr lvl="1">
              <a:buFont typeface="Wingdings" charset="0"/>
              <a:buNone/>
              <a:defRPr/>
            </a:pPr>
            <a:r>
              <a:rPr kumimoji="0" lang="en-US" altLang="ja-JP" sz="2200" dirty="0" smtClean="0">
                <a:latin typeface="Syntax" charset="0"/>
                <a:cs typeface="ＭＳ Ｐゴシック" charset="0"/>
              </a:rPr>
              <a:t>$ </a:t>
            </a:r>
            <a:r>
              <a:rPr kumimoji="0" lang="en-US" altLang="ja-JP" sz="2200" dirty="0" err="1" smtClean="0">
                <a:latin typeface="Syntax" charset="0"/>
                <a:cs typeface="ＭＳ Ｐゴシック" charset="0"/>
              </a:rPr>
              <a:t>mkdir</a:t>
            </a:r>
            <a:r>
              <a:rPr kumimoji="0" lang="ja-JP" altLang="en-US" sz="2200" dirty="0" smtClean="0">
                <a:latin typeface="Syntax" charset="0"/>
                <a:cs typeface="ＭＳ Ｐゴシック" charset="0"/>
              </a:rPr>
              <a:t> </a:t>
            </a:r>
            <a:r>
              <a:rPr kumimoji="0" lang="en-US" altLang="ja-JP" sz="2200" dirty="0" smtClean="0">
                <a:latin typeface="Syntax" charset="0"/>
                <a:cs typeface="ＭＳ Ｐゴシック" charset="0"/>
              </a:rPr>
              <a:t>1kai ($</a:t>
            </a:r>
            <a:r>
              <a:rPr kumimoji="0" lang="ja-JP" altLang="en-US" sz="2200" dirty="0" smtClean="0">
                <a:latin typeface="Syntax" charset="0"/>
                <a:cs typeface="ＭＳ Ｐゴシック" charset="0"/>
              </a:rPr>
              <a:t>はプロンプト。各自、設定により異なる）</a:t>
            </a:r>
            <a:endParaRPr kumimoji="0" lang="en-US" altLang="ja-JP" sz="2200" dirty="0" smtClean="0">
              <a:latin typeface="Syntax" charset="0"/>
              <a:cs typeface="ＭＳ Ｐゴシック" charset="0"/>
            </a:endParaRPr>
          </a:p>
          <a:p>
            <a:pPr>
              <a:defRPr/>
            </a:pPr>
            <a:r>
              <a:rPr kumimoji="0" lang="en-US" altLang="ja-JP" sz="2200" dirty="0" smtClean="0">
                <a:latin typeface="News Gothic" charset="0"/>
              </a:rPr>
              <a:t>cd</a:t>
            </a:r>
            <a:r>
              <a:rPr kumimoji="0" lang="ja-JP" altLang="en-US" sz="2200" dirty="0" smtClean="0">
                <a:latin typeface="News Gothic" charset="0"/>
              </a:rPr>
              <a:t>コマンドでそのディレクトリへ移動    </a:t>
            </a:r>
            <a:r>
              <a:rPr kumimoji="0" lang="en-US" altLang="ja-JP" sz="2200" dirty="0" smtClean="0">
                <a:latin typeface="News Gothic" charset="0"/>
              </a:rPr>
              <a:t>$ cd 1kai</a:t>
            </a: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コマンドで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を起動  </a:t>
            </a:r>
            <a:r>
              <a:rPr kumimoji="0" lang="en-US" altLang="ja-JP" sz="2200" dirty="0" smtClean="0">
                <a:latin typeface="News Gothic" charset="0"/>
              </a:rPr>
              <a:t>$ 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endParaRPr kumimoji="0" lang="en-US" altLang="ja-JP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上でファイルを開く（</a:t>
            </a:r>
            <a:r>
              <a:rPr kumimoji="0" lang="en-US" altLang="ja-JP" sz="2200" dirty="0" smtClean="0">
                <a:latin typeface="News Gothic" charset="0"/>
              </a:rPr>
              <a:t>C-x C-f</a:t>
            </a:r>
            <a:r>
              <a:rPr kumimoji="0" lang="ja-JP" altLang="en-US" sz="2200" dirty="0" smtClean="0">
                <a:latin typeface="News Gothic" charset="0"/>
              </a:rPr>
              <a:t>の後ファイル名</a:t>
            </a:r>
            <a:r>
              <a:rPr kumimoji="0" lang="en-US" altLang="ja-JP" sz="2200" dirty="0" smtClean="0">
                <a:latin typeface="News Gothic" charset="0"/>
              </a:rPr>
              <a:t>(</a:t>
            </a:r>
            <a:r>
              <a:rPr kumimoji="0" lang="en-US" altLang="ja-JP" sz="2200" dirty="0" err="1" smtClean="0">
                <a:latin typeface="News Gothic" charset="0"/>
              </a:rPr>
              <a:t>test.c</a:t>
            </a:r>
            <a:r>
              <a:rPr kumimoji="0" lang="ja-JP" altLang="en-US" sz="2200" dirty="0" smtClean="0">
                <a:latin typeface="News Gothic" charset="0"/>
              </a:rPr>
              <a:t>など</a:t>
            </a:r>
            <a:r>
              <a:rPr kumimoji="0" lang="en-US" altLang="ja-JP" sz="2200" dirty="0" smtClean="0">
                <a:latin typeface="News Gothic" charset="0"/>
              </a:rPr>
              <a:t>)</a:t>
            </a:r>
            <a:r>
              <a:rPr kumimoji="0" lang="ja-JP" altLang="en-US" sz="2200" dirty="0" smtClean="0">
                <a:latin typeface="News Gothic" charset="0"/>
              </a:rPr>
              <a:t>を入力）</a:t>
            </a:r>
            <a:endParaRPr kumimoji="0" lang="en-US" altLang="ja-JP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ja-JP" altLang="en-US" sz="2200" dirty="0" smtClean="0">
                <a:latin typeface="News Gothic" charset="0"/>
              </a:rPr>
              <a:t>プログラムを記述した後、保存（</a:t>
            </a:r>
            <a:r>
              <a:rPr kumimoji="0" lang="en-US" altLang="ja-JP" sz="2200" dirty="0" smtClean="0">
                <a:latin typeface="News Gothic" charset="0"/>
              </a:rPr>
              <a:t>C-x C-s</a:t>
            </a:r>
            <a:r>
              <a:rPr kumimoji="0" lang="ja-JP" altLang="en-US" sz="2200" dirty="0" smtClean="0">
                <a:latin typeface="News Gothic" charset="0"/>
              </a:rPr>
              <a:t>）</a:t>
            </a:r>
            <a:endParaRPr kumimoji="0" lang="en-US" altLang="ja-JP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を終了する</a:t>
            </a:r>
            <a:r>
              <a:rPr kumimoji="0" lang="en-US" altLang="ja-JP" sz="2200" dirty="0" smtClean="0">
                <a:latin typeface="News Gothic" charset="0"/>
              </a:rPr>
              <a:t>(C-x C-c)</a:t>
            </a:r>
            <a:r>
              <a:rPr kumimoji="0" lang="ja-JP" altLang="en-US" sz="2200" dirty="0" smtClean="0">
                <a:latin typeface="News Gothic" charset="0"/>
              </a:rPr>
              <a:t>か、あるいは中断する</a:t>
            </a:r>
            <a:r>
              <a:rPr kumimoji="0" lang="en-US" altLang="ja-JP" sz="2200" dirty="0" smtClean="0">
                <a:latin typeface="News Gothic" charset="0"/>
              </a:rPr>
              <a:t>(C-z)</a:t>
            </a:r>
            <a:endParaRPr kumimoji="0" lang="ja-JP" altLang="en-US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gcc</a:t>
            </a:r>
            <a:r>
              <a:rPr kumimoji="0" lang="ja-JP" altLang="en-US" sz="2200" dirty="0" smtClean="0">
                <a:latin typeface="News Gothic" charset="0"/>
              </a:rPr>
              <a:t>コマンドでコンパイル   </a:t>
            </a:r>
            <a:r>
              <a:rPr kumimoji="0" lang="en-US" altLang="ja-JP" sz="2200" dirty="0" smtClean="0">
                <a:latin typeface="News Gothic" charset="0"/>
              </a:rPr>
              <a:t>$ </a:t>
            </a:r>
            <a:r>
              <a:rPr kumimoji="0" lang="en-US" altLang="ja-JP" sz="2200" dirty="0" err="1" smtClean="0">
                <a:latin typeface="News Gothic" charset="0"/>
              </a:rPr>
              <a:t>gcc</a:t>
            </a:r>
            <a:r>
              <a:rPr kumimoji="0" lang="en-US" altLang="ja-JP" sz="2200" dirty="0" smtClean="0">
                <a:latin typeface="News Gothic" charset="0"/>
              </a:rPr>
              <a:t> </a:t>
            </a:r>
            <a:r>
              <a:rPr kumimoji="0" lang="en-US" altLang="ja-JP" sz="2200" dirty="0" err="1" smtClean="0">
                <a:latin typeface="News Gothic" charset="0"/>
              </a:rPr>
              <a:t>test.c</a:t>
            </a:r>
            <a:r>
              <a:rPr kumimoji="0" lang="en-US" altLang="ja-JP" sz="2200" dirty="0" smtClean="0">
                <a:latin typeface="News Gothic" charset="0"/>
              </a:rPr>
              <a:t> –o test</a:t>
            </a:r>
          </a:p>
          <a:p>
            <a:pPr>
              <a:defRPr/>
            </a:pPr>
            <a:r>
              <a:rPr kumimoji="0" lang="ja-JP" altLang="en-US" sz="2200" dirty="0" smtClean="0">
                <a:latin typeface="News Gothic" charset="0"/>
              </a:rPr>
              <a:t>実行  </a:t>
            </a:r>
            <a:r>
              <a:rPr kumimoji="0" lang="en-US" altLang="ja-JP" sz="2200" dirty="0" smtClean="0">
                <a:latin typeface="News Gothic" charset="0"/>
              </a:rPr>
              <a:t>$ ./test</a:t>
            </a: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test.c</a:t>
            </a:r>
            <a:r>
              <a:rPr kumimoji="0" lang="ja-JP" altLang="en-US" sz="2200" dirty="0" smtClean="0">
                <a:latin typeface="News Gothic" charset="0"/>
              </a:rPr>
              <a:t>を再編集する場合は、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を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コマンドでもう一度起動する（さきほど終了した場合）か、あるいは</a:t>
            </a:r>
            <a:r>
              <a:rPr kumimoji="0" lang="en-US" altLang="ja-JP" sz="2200" dirty="0" err="1" smtClean="0">
                <a:latin typeface="News Gothic" charset="0"/>
              </a:rPr>
              <a:t>fg</a:t>
            </a:r>
            <a:r>
              <a:rPr kumimoji="0" lang="ja-JP" altLang="en-US" sz="2200" dirty="0" smtClean="0">
                <a:latin typeface="News Gothic" charset="0"/>
              </a:rPr>
              <a:t>コマンドで再開させる（さきほど中断した場合）。</a:t>
            </a:r>
            <a:endParaRPr kumimoji="0" lang="en-US" altLang="ja-JP" sz="2200" dirty="0" smtClean="0">
              <a:latin typeface="News Gothic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18736" y="6094343"/>
            <a:ext cx="76962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altLang="ja-JP" sz="2000" dirty="0" smtClean="0">
                <a:latin typeface="News Gothic" charset="0"/>
              </a:rPr>
              <a:t>(</a:t>
            </a:r>
            <a:r>
              <a:rPr kumimoji="0" lang="ja-JP" altLang="en-US" sz="2000" dirty="0" smtClean="0">
                <a:latin typeface="News Gothic" charset="0"/>
              </a:rPr>
              <a:t>参考</a:t>
            </a:r>
            <a:r>
              <a:rPr kumimoji="0" lang="en-US" altLang="ja-JP" sz="2000" dirty="0" smtClean="0">
                <a:latin typeface="News Gothic" charset="0"/>
              </a:rPr>
              <a:t>) Terminal</a:t>
            </a:r>
            <a:r>
              <a:rPr kumimoji="0" lang="ja-JP" altLang="en-US" sz="2000" dirty="0" smtClean="0">
                <a:latin typeface="News Gothic" charset="0"/>
              </a:rPr>
              <a:t>を２つ使って、１つ</a:t>
            </a:r>
            <a:r>
              <a:rPr kumimoji="0" lang="ja-JP" altLang="en-US" sz="2000" dirty="0">
                <a:latin typeface="News Gothic" charset="0"/>
              </a:rPr>
              <a:t>はコンパイル用、もう１つは</a:t>
            </a:r>
            <a:r>
              <a:rPr kumimoji="0" lang="en-US" altLang="ja-JP" sz="2000" dirty="0" err="1">
                <a:latin typeface="News Gothic" charset="0"/>
              </a:rPr>
              <a:t>Emacs</a:t>
            </a:r>
            <a:r>
              <a:rPr kumimoji="0" lang="ja-JP" altLang="en-US" sz="2000" dirty="0">
                <a:latin typeface="News Gothic" charset="0"/>
              </a:rPr>
              <a:t>用にすると、</a:t>
            </a:r>
            <a:r>
              <a:rPr kumimoji="0" lang="en-US" altLang="ja-JP" sz="2000" dirty="0" err="1">
                <a:latin typeface="News Gothic" charset="0"/>
              </a:rPr>
              <a:t>Emacs</a:t>
            </a:r>
            <a:r>
              <a:rPr kumimoji="0" lang="ja-JP" altLang="en-US" sz="2000" dirty="0">
                <a:latin typeface="News Gothic" charset="0"/>
              </a:rPr>
              <a:t>を終了したり中断したりする必要がなくなる。</a:t>
            </a:r>
          </a:p>
        </p:txBody>
      </p:sp>
    </p:spTree>
    <p:extLst>
      <p:ext uri="{BB962C8B-B14F-4D97-AF65-F5344CB8AC3E}">
        <p14:creationId xmlns:p14="http://schemas.microsoft.com/office/powerpoint/2010/main" val="218842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00" name="Rectangle 4"/>
          <p:cNvSpPr>
            <a:spLocks noGrp="1" noChangeArrowheads="1"/>
          </p:cNvSpPr>
          <p:nvPr>
            <p:ph type="title"/>
          </p:nvPr>
        </p:nvSpPr>
        <p:spPr>
          <a:xfrm>
            <a:off x="494242" y="262994"/>
            <a:ext cx="8137525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dirty="0" smtClean="0">
                <a:ea typeface="ＭＳ Ｐゴシック" pitchFamily="-112" charset="-128"/>
                <a:cs typeface="+mj-cs"/>
              </a:rPr>
              <a:t>例（打ち込んで実行）</a:t>
            </a:r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1324521" y="1489305"/>
            <a:ext cx="3065427" cy="2305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#include &lt;stdio.h&gt;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int main (void)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{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    printf(“test\n”);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    return 0;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}</a:t>
            </a:r>
          </a:p>
        </p:txBody>
      </p:sp>
      <p:sp>
        <p:nvSpPr>
          <p:cNvPr id="31751" name="テキスト ボックス 7"/>
          <p:cNvSpPr txBox="1">
            <a:spLocks noChangeArrowheads="1"/>
          </p:cNvSpPr>
          <p:nvPr/>
        </p:nvSpPr>
        <p:spPr bwMode="auto">
          <a:xfrm>
            <a:off x="360362" y="4686110"/>
            <a:ext cx="855161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 smtClean="0"/>
              <a:t>注意１</a:t>
            </a:r>
            <a:r>
              <a:rPr lang="en-US" altLang="ja-JP" sz="2400" dirty="0" smtClean="0"/>
              <a:t>:  C</a:t>
            </a:r>
            <a:r>
              <a:rPr lang="ja-JP" altLang="en-US" sz="2400" dirty="0"/>
              <a:t>言語プログラムのファイル名は</a:t>
            </a:r>
            <a:r>
              <a:rPr lang="en-US" altLang="ja-JP" sz="2400" dirty="0"/>
              <a:t>.c</a:t>
            </a:r>
            <a:r>
              <a:rPr lang="ja-JP" altLang="en-US" sz="2400" dirty="0"/>
              <a:t>で終わる名前にしてください。（</a:t>
            </a:r>
            <a:r>
              <a:rPr lang="en-US" altLang="ja-JP" sz="2400" dirty="0" err="1"/>
              <a:t>gcc</a:t>
            </a:r>
            <a:r>
              <a:rPr lang="ja-JP" altLang="en-US" sz="2400" dirty="0"/>
              <a:t>がファイル名の拡張子部分を見るため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  <a:p>
            <a:r>
              <a:rPr lang="ja-JP" altLang="en-US" sz="2400" dirty="0"/>
              <a:t>注意２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プログラム</a:t>
            </a:r>
            <a:r>
              <a:rPr lang="ja-JP" altLang="en-US" sz="2400" dirty="0"/>
              <a:t>は（日本語部分以外は）半角英数字で記述</a:t>
            </a:r>
            <a:r>
              <a:rPr lang="ja-JP" altLang="en-US" sz="2400" dirty="0" smtClean="0"/>
              <a:t>する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594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タイトル 1"/>
          <p:cNvSpPr>
            <a:spLocks noGrp="1"/>
          </p:cNvSpPr>
          <p:nvPr>
            <p:ph type="title"/>
          </p:nvPr>
        </p:nvSpPr>
        <p:spPr>
          <a:xfrm>
            <a:off x="519113" y="226087"/>
            <a:ext cx="8229600" cy="938321"/>
          </a:xfrm>
        </p:spPr>
        <p:txBody>
          <a:bodyPr/>
          <a:lstStyle/>
          <a:p>
            <a:r>
              <a:rPr lang="ja-JP" altLang="en-US" dirty="0">
                <a:latin typeface="Calibri" charset="0"/>
              </a:rPr>
              <a:t>改行について</a:t>
            </a:r>
          </a:p>
        </p:txBody>
      </p:sp>
      <p:sp>
        <p:nvSpPr>
          <p:cNvPr id="35845" name="テキスト ボックス 6"/>
          <p:cNvSpPr txBox="1">
            <a:spLocks noChangeArrowheads="1"/>
          </p:cNvSpPr>
          <p:nvPr/>
        </p:nvSpPr>
        <p:spPr bwMode="auto">
          <a:xfrm>
            <a:off x="611188" y="1196975"/>
            <a:ext cx="75612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>
                <a:ea typeface="ＭＳ Ｐゴシック" charset="0"/>
                <a:cs typeface="ＭＳ Ｐゴシック" charset="0"/>
              </a:rPr>
              <a:t>さきほどのプログラムで、１行目以外は改行をしなくてもよい。</a:t>
            </a:r>
            <a:r>
              <a:rPr lang="ja-JP" altLang="en-US" sz="2400"/>
              <a:t>例えば、以下のプログラムはさきほどのプログラムと同じ意味である。</a:t>
            </a:r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1042988" y="2420938"/>
            <a:ext cx="6049962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#include &lt;stdio.h&gt;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int main (void) { printf(“test\n”); return 0;}</a:t>
            </a:r>
          </a:p>
        </p:txBody>
      </p:sp>
      <p:sp>
        <p:nvSpPr>
          <p:cNvPr id="35847" name="テキスト ボックス 9"/>
          <p:cNvSpPr txBox="1">
            <a:spLocks noChangeArrowheads="1"/>
          </p:cNvSpPr>
          <p:nvPr/>
        </p:nvSpPr>
        <p:spPr bwMode="auto">
          <a:xfrm>
            <a:off x="395288" y="3429000"/>
            <a:ext cx="835342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 dirty="0"/>
              <a:t>[</a:t>
            </a:r>
            <a:r>
              <a:rPr lang="ja-JP" altLang="en-US" sz="2400" dirty="0"/>
              <a:t>注意事項</a:t>
            </a:r>
            <a:r>
              <a:rPr lang="en-US" altLang="ja-JP" sz="2400" dirty="0"/>
              <a:t>]</a:t>
            </a:r>
          </a:p>
          <a:p>
            <a:r>
              <a:rPr lang="en-US" altLang="ja-JP" sz="2400" dirty="0"/>
              <a:t>#include</a:t>
            </a:r>
            <a:r>
              <a:rPr lang="ja-JP" altLang="en-US" sz="2400" dirty="0"/>
              <a:t>の行は特別で、改行が必要である。</a:t>
            </a:r>
            <a:endParaRPr lang="en-US" altLang="ja-JP" sz="2400" dirty="0"/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, main, void,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, return</a:t>
            </a:r>
            <a:r>
              <a:rPr lang="ja-JP" altLang="en-US" sz="2400" dirty="0"/>
              <a:t>など</a:t>
            </a:r>
            <a:r>
              <a:rPr lang="ja-JP" altLang="en-US" sz="2400" dirty="0" smtClean="0"/>
              <a:t>の綴りの途中</a:t>
            </a:r>
            <a:r>
              <a:rPr lang="ja-JP" altLang="en-US" sz="2400" dirty="0"/>
              <a:t>で改行してはいけない。</a:t>
            </a:r>
            <a:endParaRPr lang="en-US" altLang="ja-JP" sz="2400" dirty="0"/>
          </a:p>
          <a:p>
            <a:r>
              <a:rPr lang="ja-JP" altLang="en-US" sz="2400" dirty="0"/>
              <a:t>空白がある場所は自由に改行してよい（ダブルクォートの中、</a:t>
            </a:r>
            <a:r>
              <a:rPr lang="en-US" altLang="ja-JP" sz="2400" dirty="0"/>
              <a:t>#include</a:t>
            </a:r>
            <a:r>
              <a:rPr lang="ja-JP" altLang="en-US" sz="2400" dirty="0"/>
              <a:t>の行は除く）。</a:t>
            </a:r>
            <a:endParaRPr lang="en-US" altLang="ja-JP" sz="2400" dirty="0"/>
          </a:p>
          <a:p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9972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669751" y="256802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 smtClean="0">
                <a:latin typeface="Calibri" charset="0"/>
              </a:rPr>
              <a:t>代入式における暗黙の型変換</a:t>
            </a:r>
            <a:endParaRPr kumimoji="0" lang="ja-JP" altLang="en-US" sz="3600" dirty="0">
              <a:latin typeface="Calibri" charset="0"/>
            </a:endParaRPr>
          </a:p>
        </p:txBody>
      </p:sp>
      <p:grpSp>
        <p:nvGrpSpPr>
          <p:cNvPr id="16390" name="Group 4"/>
          <p:cNvGrpSpPr>
            <a:grpSpLocks/>
          </p:cNvGrpSpPr>
          <p:nvPr/>
        </p:nvGrpSpPr>
        <p:grpSpPr bwMode="auto">
          <a:xfrm>
            <a:off x="3380349" y="2597150"/>
            <a:ext cx="1037211" cy="1254125"/>
            <a:chOff x="33" y="1616"/>
            <a:chExt cx="817" cy="790"/>
          </a:xfrm>
        </p:grpSpPr>
        <p:sp>
          <p:nvSpPr>
            <p:cNvPr id="16400" name="AutoShape 5"/>
            <p:cNvSpPr>
              <a:spLocks noChangeArrowheads="1"/>
            </p:cNvSpPr>
            <p:nvPr/>
          </p:nvSpPr>
          <p:spPr bwMode="auto">
            <a:xfrm>
              <a:off x="33" y="1616"/>
              <a:ext cx="817" cy="499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59999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>
                  <a:ea typeface="ＭＳ Ｐゴシック" charset="0"/>
                  <a:cs typeface="ＭＳ Ｐゴシック" charset="0"/>
                </a:rPr>
                <a:t>nx</a:t>
              </a:r>
            </a:p>
          </p:txBody>
        </p:sp>
        <p:sp>
          <p:nvSpPr>
            <p:cNvPr id="16401" name="Text Box 6"/>
            <p:cNvSpPr txBox="1">
              <a:spLocks noChangeArrowheads="1"/>
            </p:cNvSpPr>
            <p:nvPr/>
          </p:nvSpPr>
          <p:spPr bwMode="auto">
            <a:xfrm>
              <a:off x="168" y="2156"/>
              <a:ext cx="4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2000" dirty="0" err="1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int</a:t>
              </a:r>
              <a:r>
                <a:rPr kumimoji="0" lang="ja-JP" altLang="en-US" sz="2000" dirty="0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型</a:t>
              </a:r>
            </a:p>
          </p:txBody>
        </p:sp>
      </p:grpSp>
      <p:sp>
        <p:nvSpPr>
          <p:cNvPr id="16391" name="Text Box 10"/>
          <p:cNvSpPr txBox="1">
            <a:spLocks noChangeArrowheads="1"/>
          </p:cNvSpPr>
          <p:nvPr/>
        </p:nvSpPr>
        <p:spPr bwMode="auto">
          <a:xfrm>
            <a:off x="1071563" y="2811463"/>
            <a:ext cx="974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3200">
                <a:ea typeface="ＭＳ Ｐゴシック" charset="0"/>
                <a:cs typeface="ＭＳ Ｐゴシック" charset="0"/>
              </a:rPr>
              <a:t>9.99</a:t>
            </a:r>
          </a:p>
        </p:txBody>
      </p:sp>
      <p:grpSp>
        <p:nvGrpSpPr>
          <p:cNvPr id="16392" name="Group 28"/>
          <p:cNvGrpSpPr>
            <a:grpSpLocks/>
          </p:cNvGrpSpPr>
          <p:nvPr/>
        </p:nvGrpSpPr>
        <p:grpSpPr bwMode="auto">
          <a:xfrm>
            <a:off x="3338934" y="5106879"/>
            <a:ext cx="1404352" cy="1894405"/>
            <a:chOff x="2744" y="1480"/>
            <a:chExt cx="1192" cy="1189"/>
          </a:xfrm>
        </p:grpSpPr>
        <p:sp>
          <p:nvSpPr>
            <p:cNvPr id="16398" name="AutoShape 29"/>
            <p:cNvSpPr>
              <a:spLocks noChangeArrowheads="1"/>
            </p:cNvSpPr>
            <p:nvPr/>
          </p:nvSpPr>
          <p:spPr bwMode="auto">
            <a:xfrm>
              <a:off x="2744" y="1480"/>
              <a:ext cx="862" cy="816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59999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>
                  <a:ea typeface="ＭＳ Ｐゴシック" charset="0"/>
                  <a:cs typeface="ＭＳ Ｐゴシック" charset="0"/>
                </a:rPr>
                <a:t>dx</a:t>
              </a:r>
            </a:p>
          </p:txBody>
        </p:sp>
        <p:sp>
          <p:nvSpPr>
            <p:cNvPr id="16399" name="Text Box 30"/>
            <p:cNvSpPr txBox="1">
              <a:spLocks noChangeArrowheads="1"/>
            </p:cNvSpPr>
            <p:nvPr/>
          </p:nvSpPr>
          <p:spPr bwMode="auto">
            <a:xfrm>
              <a:off x="2777" y="2296"/>
              <a:ext cx="1159" cy="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1800" dirty="0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double</a:t>
              </a:r>
              <a:r>
                <a:rPr kumimoji="0" lang="ja-JP" altLang="en-US" sz="1800" dirty="0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型</a:t>
              </a:r>
            </a:p>
          </p:txBody>
        </p:sp>
      </p:grpSp>
      <p:sp>
        <p:nvSpPr>
          <p:cNvPr id="16393" name="Line 31"/>
          <p:cNvSpPr>
            <a:spLocks noChangeShapeType="1"/>
          </p:cNvSpPr>
          <p:nvPr/>
        </p:nvSpPr>
        <p:spPr bwMode="auto">
          <a:xfrm>
            <a:off x="2424113" y="5916022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394" name="Text Box 32"/>
          <p:cNvSpPr txBox="1">
            <a:spLocks noChangeArrowheads="1"/>
          </p:cNvSpPr>
          <p:nvPr/>
        </p:nvSpPr>
        <p:spPr bwMode="auto">
          <a:xfrm>
            <a:off x="1770111" y="5588422"/>
            <a:ext cx="44142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dirty="0" smtClean="0">
                <a:ea typeface="ＭＳ Ｐゴシック" charset="0"/>
                <a:cs typeface="ＭＳ Ｐゴシック" charset="0"/>
              </a:rPr>
              <a:t>9</a:t>
            </a:r>
            <a:endParaRPr kumimoji="0" lang="ja-JP" alt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6395" name="Text Box 33"/>
          <p:cNvSpPr txBox="1">
            <a:spLocks noChangeArrowheads="1"/>
          </p:cNvSpPr>
          <p:nvPr/>
        </p:nvSpPr>
        <p:spPr bwMode="auto">
          <a:xfrm>
            <a:off x="4961005" y="5514899"/>
            <a:ext cx="36433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が浮動小数点数</a:t>
            </a:r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9.000…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に変換され、変数</a:t>
            </a:r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dx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に代入される。</a:t>
            </a:r>
            <a:endParaRPr kumimoji="0" lang="en-US" altLang="ja-JP" sz="20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6396" name="Text Box 33"/>
          <p:cNvSpPr txBox="1">
            <a:spLocks noChangeArrowheads="1"/>
          </p:cNvSpPr>
          <p:nvPr/>
        </p:nvSpPr>
        <p:spPr bwMode="auto">
          <a:xfrm>
            <a:off x="4857276" y="1766153"/>
            <a:ext cx="374704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d</a:t>
            </a:r>
            <a:r>
              <a:rPr kumimoji="0" lang="en-US" altLang="ja-JP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ouble</a:t>
            </a:r>
            <a:r>
              <a:rPr kumimoji="0" lang="ja-JP" altLang="en-US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型の</a:t>
            </a:r>
            <a:r>
              <a:rPr kumimoji="0" lang="en-US" altLang="ja-JP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9.99</a:t>
            </a:r>
            <a:r>
              <a:rPr kumimoji="0" lang="ja-JP" altLang="en-US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が</a:t>
            </a:r>
            <a:r>
              <a:rPr kumimoji="0" lang="en-US" altLang="ja-JP" sz="2000" dirty="0" err="1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型の</a:t>
            </a:r>
            <a:r>
              <a:rPr kumimoji="0" lang="en-US" altLang="ja-JP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に変換され、変数</a:t>
            </a:r>
            <a:r>
              <a:rPr kumimoji="0" lang="en-US" altLang="ja-JP" sz="2000" dirty="0" err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nx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に代入される。</a:t>
            </a:r>
            <a:endParaRPr kumimoji="0" lang="en-US" altLang="ja-JP" sz="20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6397" name="Line 31"/>
          <p:cNvSpPr>
            <a:spLocks noChangeShapeType="1"/>
          </p:cNvSpPr>
          <p:nvPr/>
        </p:nvSpPr>
        <p:spPr bwMode="auto">
          <a:xfrm>
            <a:off x="2327415" y="3097213"/>
            <a:ext cx="642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651457" y="3962680"/>
            <a:ext cx="5814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400" dirty="0">
                <a:latin typeface="News Gothic" charset="0"/>
              </a:rPr>
              <a:t>double</a:t>
            </a:r>
            <a:r>
              <a:rPr kumimoji="0" lang="ja-JP" altLang="en-US" sz="2400" dirty="0">
                <a:latin typeface="News Gothic" charset="0"/>
              </a:rPr>
              <a:t>型の</a:t>
            </a:r>
            <a:r>
              <a:rPr kumimoji="0" lang="ja-JP" altLang="en-US" sz="2400" dirty="0" smtClean="0">
                <a:latin typeface="News Gothic" charset="0"/>
              </a:rPr>
              <a:t>変数</a:t>
            </a:r>
            <a:r>
              <a:rPr kumimoji="0" lang="en-US" altLang="ja-JP" sz="2400" dirty="0" smtClean="0">
                <a:latin typeface="News Gothic" charset="0"/>
              </a:rPr>
              <a:t>dx</a:t>
            </a:r>
            <a:r>
              <a:rPr kumimoji="0" lang="ja-JP" altLang="en-US" sz="2400" dirty="0" smtClean="0">
                <a:latin typeface="News Gothic" charset="0"/>
              </a:rPr>
              <a:t>に</a:t>
            </a:r>
            <a:r>
              <a:rPr kumimoji="0" lang="en-US" altLang="ja-JP" sz="2400" dirty="0" err="1" smtClean="0">
                <a:latin typeface="News Gothic" charset="0"/>
              </a:rPr>
              <a:t>int</a:t>
            </a:r>
            <a:r>
              <a:rPr kumimoji="0" lang="ja-JP" altLang="en-US" sz="2400" dirty="0" smtClean="0">
                <a:latin typeface="News Gothic" charset="0"/>
              </a:rPr>
              <a:t>型の値</a:t>
            </a:r>
            <a:r>
              <a:rPr kumimoji="0" lang="en-US" altLang="ja-JP" sz="2400" dirty="0" smtClean="0">
                <a:latin typeface="News Gothic" charset="0"/>
              </a:rPr>
              <a:t>9</a:t>
            </a:r>
            <a:r>
              <a:rPr kumimoji="0" lang="ja-JP" altLang="en-US" sz="2400" dirty="0" smtClean="0">
                <a:latin typeface="News Gothic" charset="0"/>
              </a:rPr>
              <a:t>を</a:t>
            </a:r>
            <a:r>
              <a:rPr kumimoji="0" lang="ja-JP" altLang="en-US" sz="2400" dirty="0">
                <a:latin typeface="News Gothic" charset="0"/>
              </a:rPr>
              <a:t>代入</a:t>
            </a:r>
            <a:r>
              <a:rPr kumimoji="0" lang="ja-JP" altLang="en-US" sz="2400" dirty="0" smtClean="0">
                <a:latin typeface="News Gothic" charset="0"/>
              </a:rPr>
              <a:t>する</a:t>
            </a:r>
            <a:endParaRPr kumimoji="0" lang="ja-JP" altLang="en-US" sz="2400" dirty="0">
              <a:latin typeface="News Gothic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66097" y="1201751"/>
            <a:ext cx="6328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400" dirty="0">
                <a:latin typeface="News Gothic" charset="0"/>
              </a:rPr>
              <a:t> </a:t>
            </a:r>
            <a:r>
              <a:rPr kumimoji="0" lang="en-US" altLang="ja-JP" sz="2400" dirty="0" err="1">
                <a:latin typeface="News Gothic" charset="0"/>
              </a:rPr>
              <a:t>int</a:t>
            </a:r>
            <a:r>
              <a:rPr kumimoji="0" lang="ja-JP" altLang="en-US" sz="2400" dirty="0">
                <a:latin typeface="News Gothic" charset="0"/>
              </a:rPr>
              <a:t>型の</a:t>
            </a:r>
            <a:r>
              <a:rPr kumimoji="0" lang="ja-JP" altLang="en-US" sz="2400" dirty="0" smtClean="0">
                <a:latin typeface="News Gothic" charset="0"/>
              </a:rPr>
              <a:t>変数</a:t>
            </a:r>
            <a:r>
              <a:rPr kumimoji="0" lang="en-US" altLang="ja-JP" sz="2400" dirty="0" err="1" smtClean="0">
                <a:latin typeface="News Gothic" charset="0"/>
              </a:rPr>
              <a:t>nx</a:t>
            </a:r>
            <a:r>
              <a:rPr kumimoji="0" lang="ja-JP" altLang="en-US" sz="2400" dirty="0" smtClean="0">
                <a:latin typeface="News Gothic" charset="0"/>
              </a:rPr>
              <a:t>に</a:t>
            </a:r>
            <a:r>
              <a:rPr kumimoji="0" lang="en-US" altLang="ja-JP" sz="2400" dirty="0" smtClean="0">
                <a:latin typeface="News Gothic" charset="0"/>
              </a:rPr>
              <a:t>double</a:t>
            </a:r>
            <a:r>
              <a:rPr kumimoji="0" lang="ja-JP" altLang="en-US" sz="2400" dirty="0" smtClean="0">
                <a:latin typeface="News Gothic" charset="0"/>
              </a:rPr>
              <a:t>型の値</a:t>
            </a:r>
            <a:r>
              <a:rPr kumimoji="0" lang="en-US" altLang="ja-JP" sz="2400" dirty="0" smtClean="0">
                <a:latin typeface="News Gothic" charset="0"/>
              </a:rPr>
              <a:t>9.99</a:t>
            </a:r>
            <a:r>
              <a:rPr kumimoji="0" lang="ja-JP" altLang="en-US" sz="2400" dirty="0" smtClean="0">
                <a:latin typeface="News Gothic" charset="0"/>
              </a:rPr>
              <a:t>を</a:t>
            </a:r>
            <a:r>
              <a:rPr kumimoji="0" lang="ja-JP" altLang="en-US" sz="2400" dirty="0">
                <a:latin typeface="News Gothic" charset="0"/>
              </a:rPr>
              <a:t>代入</a:t>
            </a:r>
            <a:r>
              <a:rPr kumimoji="0" lang="ja-JP" altLang="en-US" sz="2400" dirty="0" smtClean="0">
                <a:latin typeface="News Gothic" charset="0"/>
              </a:rPr>
              <a:t>する</a:t>
            </a:r>
            <a:endParaRPr kumimoji="0" lang="en-US" altLang="ja-JP" sz="2400" dirty="0" smtClean="0">
              <a:latin typeface="News Gothic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69422" y="1766153"/>
            <a:ext cx="2107174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kumimoji="0" lang="en-US" altLang="ja-JP" sz="2400" dirty="0" smtClean="0">
                <a:latin typeface="News Gothic" charset="0"/>
              </a:rPr>
              <a:t>   </a:t>
            </a:r>
            <a:r>
              <a:rPr kumimoji="0" lang="en-US" altLang="ja-JP" sz="2400" dirty="0" err="1">
                <a:latin typeface="News Gothic" charset="0"/>
              </a:rPr>
              <a:t>int</a:t>
            </a:r>
            <a:r>
              <a:rPr kumimoji="0" lang="en-US" altLang="ja-JP" sz="2400" dirty="0">
                <a:latin typeface="News Gothic" charset="0"/>
              </a:rPr>
              <a:t> </a:t>
            </a:r>
            <a:r>
              <a:rPr kumimoji="0" lang="en-US" altLang="ja-JP" sz="2400" dirty="0" err="1">
                <a:latin typeface="News Gothic" charset="0"/>
              </a:rPr>
              <a:t>nx</a:t>
            </a:r>
            <a:r>
              <a:rPr kumimoji="0" lang="en-US" altLang="ja-JP" sz="2400" dirty="0">
                <a:latin typeface="News Gothic" charset="0"/>
              </a:rPr>
              <a:t>;</a:t>
            </a:r>
          </a:p>
          <a:p>
            <a:r>
              <a:rPr kumimoji="0" lang="en-US" altLang="ja-JP" sz="2400" dirty="0">
                <a:latin typeface="News Gothic" charset="0"/>
              </a:rPr>
              <a:t>   </a:t>
            </a:r>
            <a:r>
              <a:rPr kumimoji="0" lang="en-US" altLang="ja-JP" sz="2400" dirty="0" err="1">
                <a:latin typeface="News Gothic" charset="0"/>
              </a:rPr>
              <a:t>nx</a:t>
            </a:r>
            <a:r>
              <a:rPr kumimoji="0" lang="en-US" altLang="ja-JP" sz="2400" dirty="0">
                <a:latin typeface="News Gothic" charset="0"/>
              </a:rPr>
              <a:t> = 9.99;</a:t>
            </a:r>
            <a:endParaRPr lang="ja-JP" altLang="en-US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110833" y="4548545"/>
            <a:ext cx="2107174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kumimoji="0" lang="en-US" altLang="ja-JP" sz="2400" dirty="0" smtClean="0">
                <a:latin typeface="News Gothic" charset="0"/>
              </a:rPr>
              <a:t>  </a:t>
            </a:r>
            <a:r>
              <a:rPr kumimoji="0" lang="en-US" altLang="ja-JP" sz="2400" dirty="0">
                <a:latin typeface="News Gothic" charset="0"/>
              </a:rPr>
              <a:t> </a:t>
            </a:r>
            <a:r>
              <a:rPr kumimoji="0" lang="en-US" altLang="ja-JP" sz="2400" dirty="0" smtClean="0">
                <a:latin typeface="News Gothic" charset="0"/>
              </a:rPr>
              <a:t>double dx</a:t>
            </a:r>
            <a:r>
              <a:rPr kumimoji="0" lang="en-US" altLang="ja-JP" sz="2400" dirty="0">
                <a:latin typeface="News Gothic" charset="0"/>
              </a:rPr>
              <a:t>;</a:t>
            </a:r>
          </a:p>
          <a:p>
            <a:r>
              <a:rPr kumimoji="0" lang="en-US" altLang="ja-JP" sz="2400" dirty="0">
                <a:latin typeface="News Gothic" charset="0"/>
              </a:rPr>
              <a:t>   </a:t>
            </a:r>
            <a:r>
              <a:rPr kumimoji="0" lang="en-US" altLang="ja-JP" sz="2400" dirty="0" smtClean="0">
                <a:latin typeface="News Gothic" charset="0"/>
              </a:rPr>
              <a:t>dx </a:t>
            </a:r>
            <a:r>
              <a:rPr kumimoji="0" lang="en-US" altLang="ja-JP" sz="2400" dirty="0">
                <a:latin typeface="News Gothic" charset="0"/>
              </a:rPr>
              <a:t>= </a:t>
            </a:r>
            <a:r>
              <a:rPr kumimoji="0" lang="en-US" altLang="ja-JP" sz="2400" dirty="0" smtClean="0">
                <a:latin typeface="News Gothic" charset="0"/>
              </a:rPr>
              <a:t>9;</a:t>
            </a:r>
            <a:endParaRPr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0259" y="3389313"/>
            <a:ext cx="1062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d</a:t>
            </a:r>
            <a:r>
              <a:rPr kumimoji="1" lang="en-US" altLang="ja-JP" dirty="0" smtClean="0">
                <a:solidFill>
                  <a:srgbClr val="FF0000"/>
                </a:solidFill>
              </a:rPr>
              <a:t>ouble</a:t>
            </a:r>
            <a:r>
              <a:rPr kumimoji="1" lang="ja-JP" altLang="en-US" dirty="0" smtClean="0">
                <a:solidFill>
                  <a:srgbClr val="FF0000"/>
                </a:solidFill>
              </a:rPr>
              <a:t>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18930" y="6222326"/>
            <a:ext cx="667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>
                <a:solidFill>
                  <a:srgbClr val="FF0000"/>
                </a:solidFill>
              </a:rPr>
              <a:t>i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nt</a:t>
            </a:r>
            <a:r>
              <a:rPr kumimoji="1" lang="ja-JP" altLang="en-US" dirty="0" smtClean="0">
                <a:solidFill>
                  <a:srgbClr val="FF0000"/>
                </a:solidFill>
              </a:rPr>
              <a:t>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909666" y="2586642"/>
            <a:ext cx="334898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double</a:t>
            </a:r>
            <a:r>
              <a:rPr kumimoji="1" lang="ja-JP" altLang="en-US" dirty="0" smtClean="0"/>
              <a:t>型から</a:t>
            </a:r>
            <a:r>
              <a:rPr kumimoji="1" lang="en-US" altLang="ja-JP" dirty="0" err="1" smtClean="0"/>
              <a:t>int</a:t>
            </a:r>
            <a:r>
              <a:rPr kumimoji="1" lang="ja-JP" altLang="en-US" dirty="0" smtClean="0"/>
              <a:t>型へ変換されるときは小数点以下が切り捨てられる。ただし、負の数の場合は</a:t>
            </a:r>
            <a:r>
              <a:rPr lang="en-US" altLang="ja-JP" dirty="0" smtClean="0"/>
              <a:t>0</a:t>
            </a:r>
            <a:r>
              <a:rPr lang="ja-JP" altLang="en-US" dirty="0" smtClean="0"/>
              <a:t>に近い方へ切り捨てられる。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3500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title"/>
          </p:nvPr>
        </p:nvSpPr>
        <p:spPr>
          <a:xfrm>
            <a:off x="738188" y="285553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四則演算における暗黙の型変換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987817" y="1994134"/>
            <a:ext cx="2454518" cy="584776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buFontTx/>
              <a:buAutoNum type="arabicPlain" startAt="5"/>
            </a:pPr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 </a:t>
            </a:r>
            <a:r>
              <a:rPr kumimoji="0" lang="en-US" altLang="ja-JP" sz="3200" dirty="0" smtClean="0">
                <a:ea typeface="ＭＳ Ｐゴシック" charset="0"/>
                <a:cs typeface="ＭＳ Ｐゴシック" charset="0"/>
              </a:rPr>
              <a:t>/   </a:t>
            </a:r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2	→</a:t>
            </a:r>
            <a:r>
              <a:rPr kumimoji="0" lang="ja-JP" altLang="en-US" sz="32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4004563" y="1994134"/>
            <a:ext cx="3371850" cy="584200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kumimoji="0" lang="en-US" altLang="ja-JP" sz="3200">
                <a:ea typeface="ＭＳ Ｐゴシック" charset="0"/>
                <a:cs typeface="ＭＳ Ｐゴシック" charset="0"/>
              </a:rPr>
              <a:t>5.0  /  2.0  →</a:t>
            </a:r>
            <a:r>
              <a:rPr kumimoji="0" lang="ja-JP" altLang="en-US" sz="320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3200">
                <a:ea typeface="ＭＳ Ｐゴシック" charset="0"/>
                <a:cs typeface="ＭＳ Ｐゴシック" charset="0"/>
              </a:rPr>
              <a:t>2.5</a:t>
            </a:r>
          </a:p>
        </p:txBody>
      </p:sp>
      <p:sp>
        <p:nvSpPr>
          <p:cNvPr id="17418" name="テキスト ボックス 24"/>
          <p:cNvSpPr txBox="1">
            <a:spLocks noChangeArrowheads="1"/>
          </p:cNvSpPr>
          <p:nvPr/>
        </p:nvSpPr>
        <p:spPr bwMode="auto">
          <a:xfrm>
            <a:off x="886014" y="5212048"/>
            <a:ext cx="7341689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 dirty="0"/>
              <a:t>片方が</a:t>
            </a:r>
            <a:r>
              <a:rPr lang="en-US" altLang="ja-JP" sz="2000" dirty="0" err="1"/>
              <a:t>int</a:t>
            </a:r>
            <a:r>
              <a:rPr lang="ja-JP" altLang="en-US" sz="2000" dirty="0"/>
              <a:t>型、もう片方が</a:t>
            </a:r>
            <a:r>
              <a:rPr lang="en-US" altLang="ja-JP" sz="2000" dirty="0"/>
              <a:t>double</a:t>
            </a:r>
            <a:r>
              <a:rPr lang="ja-JP" altLang="en-US" sz="2000" dirty="0"/>
              <a:t>型の場合、</a:t>
            </a:r>
            <a:r>
              <a:rPr lang="en-US" altLang="ja-JP" sz="2000" dirty="0" err="1"/>
              <a:t>int</a:t>
            </a:r>
            <a:r>
              <a:rPr lang="ja-JP" altLang="en-US" sz="2000" dirty="0"/>
              <a:t>型の数値を</a:t>
            </a:r>
            <a:r>
              <a:rPr lang="en-US" altLang="ja-JP" sz="2000" dirty="0"/>
              <a:t>double</a:t>
            </a:r>
            <a:r>
              <a:rPr lang="ja-JP" altLang="en-US" sz="2000" dirty="0"/>
              <a:t>型に変換してから演算が行われれる（暗黙の型変換</a:t>
            </a:r>
            <a:r>
              <a:rPr lang="en-US" altLang="ja-JP" sz="2000" dirty="0"/>
              <a:t>, implicit conversion</a:t>
            </a:r>
            <a:r>
              <a:rPr lang="ja-JP" altLang="en-US" sz="2000" dirty="0"/>
              <a:t>）。</a:t>
            </a:r>
            <a:r>
              <a:rPr lang="en-US" altLang="ja-JP" sz="2000" dirty="0"/>
              <a:t>+ </a:t>
            </a:r>
            <a:r>
              <a:rPr lang="ja-JP" altLang="en-US" sz="2000" dirty="0"/>
              <a:t>や </a:t>
            </a:r>
            <a:r>
              <a:rPr lang="en-US" altLang="ja-JP" sz="2000" dirty="0"/>
              <a:t>* </a:t>
            </a:r>
            <a:r>
              <a:rPr lang="ja-JP" altLang="en-US" sz="2000" dirty="0"/>
              <a:t>などの演算でも同様。</a:t>
            </a:r>
            <a:endParaRPr lang="en-US" altLang="ja-JP" sz="2000" dirty="0"/>
          </a:p>
        </p:txBody>
      </p:sp>
      <p:sp>
        <p:nvSpPr>
          <p:cNvPr id="17420" name="テキスト ボックス 14"/>
          <p:cNvSpPr txBox="1">
            <a:spLocks noChangeArrowheads="1"/>
          </p:cNvSpPr>
          <p:nvPr/>
        </p:nvSpPr>
        <p:spPr bwMode="auto">
          <a:xfrm>
            <a:off x="857250" y="2795054"/>
            <a:ext cx="45481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000"/>
              <a:t>int</a:t>
            </a:r>
            <a:r>
              <a:rPr lang="ja-JP" altLang="en-US" sz="2000"/>
              <a:t>型同士の場合結果も</a:t>
            </a:r>
            <a:r>
              <a:rPr lang="en-US" altLang="ja-JP" sz="2000"/>
              <a:t>int</a:t>
            </a:r>
            <a:r>
              <a:rPr lang="ja-JP" altLang="en-US" sz="2000"/>
              <a:t>型。</a:t>
            </a:r>
            <a:endParaRPr lang="en-US" altLang="ja-JP" sz="2000"/>
          </a:p>
          <a:p>
            <a:r>
              <a:rPr lang="en-US" altLang="ja-JP" sz="2000"/>
              <a:t>double</a:t>
            </a:r>
            <a:r>
              <a:rPr lang="ja-JP" altLang="en-US" sz="2000"/>
              <a:t>型同士の場合結果も</a:t>
            </a:r>
            <a:r>
              <a:rPr lang="en-US" altLang="ja-JP" sz="2000"/>
              <a:t>double</a:t>
            </a:r>
            <a:r>
              <a:rPr lang="ja-JP" altLang="en-US" sz="2000"/>
              <a:t>型。</a:t>
            </a:r>
            <a:endParaRPr lang="en-US" altLang="ja-JP" sz="2000"/>
          </a:p>
        </p:txBody>
      </p:sp>
      <p:sp>
        <p:nvSpPr>
          <p:cNvPr id="3" name="正方形/長方形 2"/>
          <p:cNvSpPr/>
          <p:nvPr/>
        </p:nvSpPr>
        <p:spPr>
          <a:xfrm>
            <a:off x="416312" y="1279534"/>
            <a:ext cx="51122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800" dirty="0" err="1">
                <a:latin typeface="News Gothic" charset="0"/>
              </a:rPr>
              <a:t>int</a:t>
            </a:r>
            <a:r>
              <a:rPr kumimoji="0" lang="ja-JP" altLang="en-US" sz="2800" dirty="0">
                <a:latin typeface="News Gothic" charset="0"/>
              </a:rPr>
              <a:t>型同士、</a:t>
            </a:r>
            <a:r>
              <a:rPr kumimoji="0" lang="en-US" altLang="ja-JP" sz="2800" dirty="0">
                <a:latin typeface="News Gothic" charset="0"/>
              </a:rPr>
              <a:t>double</a:t>
            </a:r>
            <a:r>
              <a:rPr kumimoji="0" lang="ja-JP" altLang="en-US" sz="2800" dirty="0">
                <a:latin typeface="News Gothic" charset="0"/>
              </a:rPr>
              <a:t>型同士の演算</a:t>
            </a:r>
            <a:endParaRPr kumimoji="0" lang="en-US" altLang="ja-JP" sz="2800" dirty="0">
              <a:latin typeface="News Gothic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16312" y="3798362"/>
            <a:ext cx="3662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double</a:t>
            </a:r>
            <a:r>
              <a:rPr lang="ja-JP" altLang="en-US" sz="2800" dirty="0"/>
              <a:t>型と</a:t>
            </a:r>
            <a:r>
              <a:rPr lang="en-US" altLang="ja-JP" sz="2800" dirty="0" err="1"/>
              <a:t>int</a:t>
            </a:r>
            <a:r>
              <a:rPr lang="ja-JP" altLang="en-US" sz="2800" dirty="0"/>
              <a:t>型の演算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006795" y="4443608"/>
            <a:ext cx="3218349" cy="584776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0" indent="0" algn="ctr"/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5.0   /   2  →  2.5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489738" y="4453097"/>
            <a:ext cx="2990322" cy="584776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5  /  2.0  →  2.5</a:t>
            </a:r>
          </a:p>
        </p:txBody>
      </p:sp>
    </p:spTree>
    <p:extLst>
      <p:ext uri="{BB962C8B-B14F-4D97-AF65-F5344CB8AC3E}">
        <p14:creationId xmlns:p14="http://schemas.microsoft.com/office/powerpoint/2010/main" val="26747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8324"/>
            <a:ext cx="7620000" cy="685800"/>
          </a:xfrm>
        </p:spPr>
        <p:txBody>
          <a:bodyPr>
            <a:noAutofit/>
          </a:bodyPr>
          <a:lstStyle/>
          <a:p>
            <a:r>
              <a:rPr kumimoji="0" lang="ja-JP" altLang="en-US" sz="3600" dirty="0">
                <a:latin typeface="Calibri" charset="0"/>
              </a:rPr>
              <a:t>四則演算における暗黙の型変換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550487" y="1580029"/>
            <a:ext cx="8205044" cy="12620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 smtClean="0">
                <a:ea typeface="ＭＳ Ｐゴシック" charset="0"/>
                <a:cs typeface="ＭＳ Ｐゴシック" charset="0"/>
              </a:rPr>
              <a:t>四則演算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+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, -, *, /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において、異なる型同士の演算では、</a:t>
            </a:r>
          </a:p>
          <a:p>
            <a:r>
              <a:rPr kumimoji="0" lang="ja-JP" altLang="en-US" sz="28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ja-JP" altLang="en-US" sz="28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型が</a:t>
            </a:r>
            <a:r>
              <a:rPr kumimoji="0" lang="ja-JP" altLang="en-US" sz="2800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小さい方のオペランドは、大きい方の型に</a:t>
            </a:r>
            <a:r>
              <a:rPr kumimoji="0" lang="ja-JP" altLang="en-US" sz="2800" dirty="0" smtClean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変換</a:t>
            </a:r>
            <a:endParaRPr kumimoji="0" lang="en-US" altLang="ja-JP" sz="2800" dirty="0" smtClean="0">
              <a:solidFill>
                <a:srgbClr val="FF3300"/>
              </a:solidFill>
              <a:ea typeface="ＭＳ Ｐゴシック" charset="0"/>
              <a:cs typeface="ＭＳ Ｐゴシック" charset="0"/>
            </a:endParaRPr>
          </a:p>
          <a:p>
            <a:r>
              <a:rPr kumimoji="0" lang="ja-JP" altLang="en-US" sz="2400" dirty="0" smtClean="0">
                <a:ea typeface="ＭＳ Ｐゴシック" charset="0"/>
                <a:cs typeface="ＭＳ Ｐゴシック" charset="0"/>
              </a:rPr>
              <a:t>された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上で演算が行われる。</a:t>
            </a:r>
            <a:endParaRPr kumimoji="0" lang="en-US" altLang="ja-JP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8438" name="テキスト ボックス 6"/>
          <p:cNvSpPr txBox="1">
            <a:spLocks noChangeArrowheads="1"/>
          </p:cNvSpPr>
          <p:nvPr/>
        </p:nvSpPr>
        <p:spPr bwMode="auto">
          <a:xfrm>
            <a:off x="684213" y="3429000"/>
            <a:ext cx="72009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（注）</a:t>
            </a:r>
            <a:r>
              <a:rPr lang="en-US" altLang="ja-JP" sz="2400" dirty="0"/>
              <a:t>%</a:t>
            </a:r>
            <a:r>
              <a:rPr lang="ja-JP" altLang="en-US" sz="2400" dirty="0"/>
              <a:t>演算子（割り算の余りを求める演算子）は</a:t>
            </a:r>
            <a:r>
              <a:rPr lang="en-US" altLang="ja-JP" sz="2400" dirty="0"/>
              <a:t>double</a:t>
            </a:r>
            <a:r>
              <a:rPr lang="ja-JP" altLang="en-US" sz="2400" dirty="0"/>
              <a:t>型は引数にとれない。</a:t>
            </a:r>
          </a:p>
        </p:txBody>
      </p:sp>
    </p:spTree>
    <p:extLst>
      <p:ext uri="{BB962C8B-B14F-4D97-AF65-F5344CB8AC3E}">
        <p14:creationId xmlns:p14="http://schemas.microsoft.com/office/powerpoint/2010/main" val="28660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数の型について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40141" y="1568810"/>
            <a:ext cx="70217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プログラム中に直接書かれている数</a:t>
            </a:r>
            <a:r>
              <a:rPr lang="ja-JP" altLang="en-US" sz="2800" dirty="0"/>
              <a:t>の型は、</a:t>
            </a:r>
            <a:r>
              <a:rPr lang="en-US" altLang="ja-JP" sz="2800" dirty="0" smtClean="0"/>
              <a:t>2.0</a:t>
            </a:r>
            <a:r>
              <a:rPr lang="ja-JP" altLang="en-US" sz="2800" dirty="0" smtClean="0"/>
              <a:t>や</a:t>
            </a:r>
            <a:r>
              <a:rPr lang="en-US" altLang="ja-JP" sz="2800" dirty="0" smtClean="0"/>
              <a:t>2.5</a:t>
            </a:r>
            <a:r>
              <a:rPr lang="ja-JP" altLang="en-US" sz="2800" dirty="0" smtClean="0"/>
              <a:t>のように</a:t>
            </a:r>
            <a:r>
              <a:rPr lang="ja-JP" altLang="en-US" sz="2800" dirty="0"/>
              <a:t>小数点</a:t>
            </a:r>
            <a:r>
              <a:rPr lang="ja-JP" altLang="en-US" sz="2800" dirty="0" smtClean="0"/>
              <a:t>が含まれている場合は</a:t>
            </a:r>
            <a:r>
              <a:rPr lang="en-US" altLang="ja-JP" sz="2800" dirty="0" smtClean="0"/>
              <a:t>double</a:t>
            </a:r>
            <a:r>
              <a:rPr lang="ja-JP" altLang="en-US" sz="2800" dirty="0"/>
              <a:t>型</a:t>
            </a:r>
            <a:r>
              <a:rPr lang="ja-JP" altLang="en-US" sz="2800" dirty="0" smtClean="0"/>
              <a:t>、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や</a:t>
            </a:r>
            <a:r>
              <a:rPr lang="en-US" altLang="ja-JP" sz="2800" dirty="0" smtClean="0"/>
              <a:t>5</a:t>
            </a:r>
            <a:r>
              <a:rPr lang="ja-JP" altLang="en-US" sz="2800" dirty="0"/>
              <a:t>などのように小数点が</a:t>
            </a:r>
            <a:r>
              <a:rPr lang="ja-JP" altLang="en-US" sz="2800" dirty="0" smtClean="0"/>
              <a:t>ない場合は</a:t>
            </a:r>
            <a:r>
              <a:rPr lang="en-US" altLang="ja-JP" sz="2800" dirty="0" err="1" smtClean="0"/>
              <a:t>int</a:t>
            </a:r>
            <a:r>
              <a:rPr lang="ja-JP" altLang="en-US" sz="2800" dirty="0"/>
              <a:t>型である。</a:t>
            </a:r>
          </a:p>
        </p:txBody>
      </p:sp>
    </p:spTree>
    <p:extLst>
      <p:ext uri="{BB962C8B-B14F-4D97-AF65-F5344CB8AC3E}">
        <p14:creationId xmlns:p14="http://schemas.microsoft.com/office/powerpoint/2010/main" val="134388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title"/>
          </p:nvPr>
        </p:nvSpPr>
        <p:spPr>
          <a:xfrm>
            <a:off x="747153" y="377824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キャスト</a:t>
            </a:r>
            <a:r>
              <a:rPr kumimoji="0" lang="ja-JP" altLang="en-US" sz="3600" dirty="0" smtClean="0">
                <a:latin typeface="Calibri" charset="0"/>
              </a:rPr>
              <a:t>演算子</a:t>
            </a:r>
            <a:r>
              <a:rPr kumimoji="0" lang="en-US" altLang="ja-JP" sz="3600" dirty="0" smtClean="0">
                <a:latin typeface="Calibri" charset="0"/>
              </a:rPr>
              <a:t> --- </a:t>
            </a:r>
            <a:r>
              <a:rPr kumimoji="0" lang="ja-JP" altLang="en-US" sz="3600" dirty="0" smtClean="0">
                <a:latin typeface="Calibri" charset="0"/>
              </a:rPr>
              <a:t>型</a:t>
            </a:r>
            <a:r>
              <a:rPr kumimoji="0" lang="ja-JP" altLang="en-US" sz="3600" dirty="0">
                <a:latin typeface="Calibri" charset="0"/>
              </a:rPr>
              <a:t>を強制的に</a:t>
            </a:r>
            <a:r>
              <a:rPr kumimoji="0" lang="ja-JP" altLang="en-US" sz="3600" dirty="0" smtClean="0">
                <a:latin typeface="Calibri" charset="0"/>
              </a:rPr>
              <a:t>変換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19461" name="Text Box 10"/>
          <p:cNvSpPr txBox="1">
            <a:spLocks noChangeArrowheads="1"/>
          </p:cNvSpPr>
          <p:nvPr/>
        </p:nvSpPr>
        <p:spPr bwMode="auto">
          <a:xfrm>
            <a:off x="726180" y="1458523"/>
            <a:ext cx="320923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（例１）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ja-JP" altLang="en-US" sz="2400" dirty="0">
                <a:solidFill>
                  <a:schemeClr val="accent1"/>
                </a:solidFill>
                <a:ea typeface="ＭＳ Ｐゴシック" charset="0"/>
                <a:cs typeface="ＭＳ Ｐゴシック" charset="0"/>
              </a:rPr>
              <a:t>　　</a:t>
            </a:r>
            <a:r>
              <a:rPr kumimoji="0" lang="en-US" altLang="ja-JP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(double)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5 →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5.0</a:t>
            </a:r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      </a:t>
            </a:r>
            <a:r>
              <a:rPr kumimoji="0" lang="ja-JP" altLang="en-US" sz="2400" dirty="0" smtClean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（</a:t>
            </a:r>
            <a:r>
              <a:rPr kumimoji="0" lang="en-US" altLang="ja-JP" sz="2400" dirty="0" err="1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）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2.55  →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2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     </a:t>
            </a:r>
            <a:r>
              <a:rPr kumimoji="0" lang="ja-JP" altLang="en-US" sz="2400" dirty="0" smtClean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（</a:t>
            </a:r>
            <a:r>
              <a:rPr kumimoji="0" lang="en-US" altLang="ja-JP" sz="2400" dirty="0" err="1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）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-2.55 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→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-2</a:t>
            </a:r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68079" y="3256325"/>
            <a:ext cx="5626461" cy="1200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double</a:t>
            </a:r>
            <a:r>
              <a:rPr kumimoji="1" lang="ja-JP" altLang="en-US" sz="2400" dirty="0" smtClean="0"/>
              <a:t>型から</a:t>
            </a:r>
            <a:r>
              <a:rPr kumimoji="1" lang="en-US" altLang="ja-JP" sz="2400" dirty="0" err="1" smtClean="0"/>
              <a:t>int</a:t>
            </a:r>
            <a:r>
              <a:rPr kumimoji="1" lang="ja-JP" altLang="en-US" sz="2400" dirty="0" smtClean="0"/>
              <a:t>型へ変換するときは小数点以下が切り捨てられる。ただし、負の数の場合は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に近い方へ切り捨てられる。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79618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title"/>
          </p:nvPr>
        </p:nvSpPr>
        <p:spPr>
          <a:xfrm>
            <a:off x="747153" y="265299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キャスト</a:t>
            </a:r>
            <a:r>
              <a:rPr kumimoji="0" lang="ja-JP" altLang="en-US" sz="3600" dirty="0" smtClean="0">
                <a:latin typeface="Calibri" charset="0"/>
              </a:rPr>
              <a:t>演算子</a:t>
            </a:r>
            <a:r>
              <a:rPr kumimoji="0" lang="en-US" altLang="ja-JP" sz="3600" dirty="0" smtClean="0">
                <a:latin typeface="Calibri" charset="0"/>
              </a:rPr>
              <a:t> --- </a:t>
            </a:r>
            <a:r>
              <a:rPr kumimoji="0" lang="ja-JP" altLang="en-US" sz="3600" dirty="0" smtClean="0">
                <a:latin typeface="Calibri" charset="0"/>
              </a:rPr>
              <a:t>型</a:t>
            </a:r>
            <a:r>
              <a:rPr kumimoji="0" lang="ja-JP" altLang="en-US" sz="3600" dirty="0">
                <a:latin typeface="Calibri" charset="0"/>
              </a:rPr>
              <a:t>を強制的に</a:t>
            </a:r>
            <a:r>
              <a:rPr kumimoji="0" lang="ja-JP" altLang="en-US" sz="3600" dirty="0" smtClean="0">
                <a:latin typeface="Calibri" charset="0"/>
              </a:rPr>
              <a:t>変換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19462" name="Text Box 11"/>
          <p:cNvSpPr txBox="1">
            <a:spLocks noChangeArrowheads="1"/>
          </p:cNvSpPr>
          <p:nvPr/>
        </p:nvSpPr>
        <p:spPr bwMode="auto">
          <a:xfrm>
            <a:off x="510367" y="1300375"/>
            <a:ext cx="5043568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（例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2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）</a:t>
            </a:r>
          </a:p>
          <a:p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       double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average;</a:t>
            </a:r>
          </a:p>
          <a:p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       average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= </a:t>
            </a:r>
            <a:r>
              <a:rPr kumimoji="0" lang="en-US" altLang="ja-JP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(double)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(40+45)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/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2;</a:t>
            </a:r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9463" name="Text Box 12"/>
          <p:cNvSpPr txBox="1">
            <a:spLocks noChangeArrowheads="1"/>
          </p:cNvSpPr>
          <p:nvPr/>
        </p:nvSpPr>
        <p:spPr bwMode="auto">
          <a:xfrm>
            <a:off x="2003150" y="3646993"/>
            <a:ext cx="495805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average = </a:t>
            </a:r>
            <a:r>
              <a:rPr kumimoji="0" lang="en-US" altLang="ja-JP" sz="2400" dirty="0">
                <a:solidFill>
                  <a:srgbClr val="3333FF"/>
                </a:solidFill>
                <a:ea typeface="ＭＳ Ｐゴシック" charset="0"/>
                <a:cs typeface="ＭＳ Ｐゴシック" charset="0"/>
              </a:rPr>
              <a:t>(double)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(40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+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45)  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/  2 ;</a:t>
            </a:r>
          </a:p>
          <a:p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9464" name="Line 13"/>
          <p:cNvSpPr>
            <a:spLocks noChangeShapeType="1"/>
          </p:cNvSpPr>
          <p:nvPr/>
        </p:nvSpPr>
        <p:spPr bwMode="auto">
          <a:xfrm>
            <a:off x="4717775" y="4081968"/>
            <a:ext cx="1329474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5" name="Text Box 14"/>
          <p:cNvSpPr txBox="1">
            <a:spLocks noChangeArrowheads="1"/>
          </p:cNvSpPr>
          <p:nvPr/>
        </p:nvSpPr>
        <p:spPr bwMode="auto">
          <a:xfrm>
            <a:off x="4574900" y="4081968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000" dirty="0">
                <a:ea typeface="ＭＳ Ｐゴシック" charset="0"/>
                <a:cs typeface="ＭＳ Ｐゴシック" charset="0"/>
              </a:rPr>
              <a:t>85(</a:t>
            </a:r>
            <a:r>
              <a:rPr kumimoji="0" lang="en-US" altLang="ja-JP" sz="2000" dirty="0" err="1"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000" dirty="0">
                <a:ea typeface="ＭＳ Ｐゴシック" charset="0"/>
                <a:cs typeface="ＭＳ Ｐゴシック" charset="0"/>
              </a:rPr>
              <a:t>型</a:t>
            </a:r>
            <a:r>
              <a:rPr kumimoji="0" lang="en-US" altLang="ja-JP" sz="2000" dirty="0">
                <a:ea typeface="ＭＳ Ｐゴシック" charset="0"/>
                <a:cs typeface="ＭＳ Ｐゴシック" charset="0"/>
              </a:rPr>
              <a:t>)</a:t>
            </a:r>
          </a:p>
        </p:txBody>
      </p:sp>
      <p:grpSp>
        <p:nvGrpSpPr>
          <p:cNvPr id="19466" name="Group 15"/>
          <p:cNvGrpSpPr>
            <a:grpSpLocks/>
          </p:cNvGrpSpPr>
          <p:nvPr/>
        </p:nvGrpSpPr>
        <p:grpSpPr bwMode="auto">
          <a:xfrm>
            <a:off x="3503337" y="4516895"/>
            <a:ext cx="2543912" cy="500062"/>
            <a:chOff x="2962" y="3339"/>
            <a:chExt cx="1350" cy="231"/>
          </a:xfrm>
        </p:grpSpPr>
        <p:sp>
          <p:nvSpPr>
            <p:cNvPr id="19476" name="Line 17"/>
            <p:cNvSpPr>
              <a:spLocks noChangeShapeType="1"/>
            </p:cNvSpPr>
            <p:nvPr/>
          </p:nvSpPr>
          <p:spPr bwMode="auto">
            <a:xfrm flipV="1">
              <a:off x="2962" y="3339"/>
              <a:ext cx="1350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77" name="Text Box 19"/>
            <p:cNvSpPr txBox="1">
              <a:spLocks noChangeArrowheads="1"/>
            </p:cNvSpPr>
            <p:nvPr/>
          </p:nvSpPr>
          <p:spPr bwMode="auto">
            <a:xfrm>
              <a:off x="3187" y="3339"/>
              <a:ext cx="106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1800">
                  <a:ea typeface="ＭＳ Ｐゴシック" charset="0"/>
                  <a:cs typeface="ＭＳ Ｐゴシック" charset="0"/>
                </a:rPr>
                <a:t>85.0(double</a:t>
              </a:r>
              <a:r>
                <a:rPr kumimoji="0" lang="ja-JP" altLang="en-US" sz="1800">
                  <a:ea typeface="ＭＳ Ｐゴシック" charset="0"/>
                  <a:cs typeface="ＭＳ Ｐゴシック" charset="0"/>
                </a:rPr>
                <a:t>型</a:t>
              </a:r>
              <a:r>
                <a:rPr kumimoji="0" lang="en-US" altLang="ja-JP" sz="1800">
                  <a:ea typeface="ＭＳ Ｐゴシック" charset="0"/>
                  <a:cs typeface="ＭＳ Ｐゴシック" charset="0"/>
                </a:rPr>
                <a:t>)</a:t>
              </a:r>
            </a:p>
          </p:txBody>
        </p:sp>
      </p:grpSp>
      <p:grpSp>
        <p:nvGrpSpPr>
          <p:cNvPr id="19467" name="Group 20"/>
          <p:cNvGrpSpPr>
            <a:grpSpLocks/>
          </p:cNvGrpSpPr>
          <p:nvPr/>
        </p:nvGrpSpPr>
        <p:grpSpPr bwMode="auto">
          <a:xfrm>
            <a:off x="3503337" y="4934668"/>
            <a:ext cx="3161440" cy="722313"/>
            <a:chOff x="2962" y="3609"/>
            <a:chExt cx="1868" cy="455"/>
          </a:xfrm>
        </p:grpSpPr>
        <p:sp>
          <p:nvSpPr>
            <p:cNvPr id="19474" name="Text Box 21"/>
            <p:cNvSpPr txBox="1">
              <a:spLocks noChangeArrowheads="1"/>
            </p:cNvSpPr>
            <p:nvPr/>
          </p:nvSpPr>
          <p:spPr bwMode="auto">
            <a:xfrm>
              <a:off x="3775" y="3660"/>
              <a:ext cx="10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85.0</a:t>
              </a:r>
              <a:r>
                <a:rPr kumimoji="0" lang="ja-JP" altLang="en-US" sz="1800" dirty="0">
                  <a:ea typeface="ＭＳ Ｐゴシック" charset="0"/>
                  <a:cs typeface="ＭＳ Ｐゴシック" charset="0"/>
                </a:rPr>
                <a:t>　</a:t>
              </a:r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/  2</a:t>
              </a:r>
            </a:p>
            <a:p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(double) / (</a:t>
              </a:r>
              <a:r>
                <a:rPr kumimoji="0" lang="en-US" altLang="ja-JP" sz="1800" dirty="0" err="1">
                  <a:ea typeface="ＭＳ Ｐゴシック" charset="0"/>
                  <a:cs typeface="ＭＳ Ｐゴシック" charset="0"/>
                </a:rPr>
                <a:t>int</a:t>
              </a:r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)</a:t>
              </a:r>
            </a:p>
          </p:txBody>
        </p:sp>
        <p:sp>
          <p:nvSpPr>
            <p:cNvPr id="19475" name="Line 22"/>
            <p:cNvSpPr>
              <a:spLocks noChangeShapeType="1"/>
            </p:cNvSpPr>
            <p:nvPr/>
          </p:nvSpPr>
          <p:spPr bwMode="auto">
            <a:xfrm>
              <a:off x="2962" y="3609"/>
              <a:ext cx="1868" cy="3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9468" name="Line 25"/>
          <p:cNvSpPr>
            <a:spLocks noChangeShapeType="1"/>
          </p:cNvSpPr>
          <p:nvPr/>
        </p:nvSpPr>
        <p:spPr bwMode="auto">
          <a:xfrm flipH="1">
            <a:off x="3933148" y="5324371"/>
            <a:ext cx="785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9" name="Line 28"/>
          <p:cNvSpPr>
            <a:spLocks noChangeShapeType="1"/>
          </p:cNvSpPr>
          <p:nvPr/>
        </p:nvSpPr>
        <p:spPr bwMode="auto">
          <a:xfrm flipV="1">
            <a:off x="2931837" y="4150231"/>
            <a:ext cx="0" cy="86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0" name="Text Box 29"/>
          <p:cNvSpPr txBox="1">
            <a:spLocks noChangeArrowheads="1"/>
          </p:cNvSpPr>
          <p:nvPr/>
        </p:nvSpPr>
        <p:spPr bwMode="auto">
          <a:xfrm>
            <a:off x="1645962" y="4283997"/>
            <a:ext cx="13557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1800" dirty="0" smtClean="0">
                <a:ea typeface="ＭＳ Ｐゴシック" charset="0"/>
                <a:cs typeface="ＭＳ Ｐゴシック" charset="0"/>
              </a:rPr>
              <a:t>42.5</a:t>
            </a:r>
            <a:r>
              <a:rPr kumimoji="0" lang="ja-JP" altLang="en-US" sz="1800" dirty="0" smtClean="0">
                <a:ea typeface="ＭＳ Ｐゴシック" charset="0"/>
                <a:cs typeface="ＭＳ Ｐゴシック" charset="0"/>
              </a:rPr>
              <a:t>が</a:t>
            </a:r>
            <a:r>
              <a:rPr kumimoji="0" lang="ja-JP" altLang="en-US" sz="1800" dirty="0">
                <a:ea typeface="ＭＳ Ｐゴシック" charset="0"/>
                <a:cs typeface="ＭＳ Ｐゴシック" charset="0"/>
              </a:rPr>
              <a:t>代入される</a:t>
            </a:r>
          </a:p>
        </p:txBody>
      </p:sp>
      <p:sp>
        <p:nvSpPr>
          <p:cNvPr id="19471" name="Text Box 21"/>
          <p:cNvSpPr txBox="1">
            <a:spLocks noChangeArrowheads="1"/>
          </p:cNvSpPr>
          <p:nvPr/>
        </p:nvSpPr>
        <p:spPr bwMode="auto">
          <a:xfrm>
            <a:off x="1865037" y="5012354"/>
            <a:ext cx="2070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1800" dirty="0">
                <a:ea typeface="ＭＳ Ｐゴシック" charset="0"/>
                <a:cs typeface="ＭＳ Ｐゴシック" charset="0"/>
              </a:rPr>
              <a:t>     85.0</a:t>
            </a:r>
            <a:r>
              <a:rPr kumimoji="0" lang="ja-JP" altLang="en-US" sz="18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1800" dirty="0">
                <a:ea typeface="ＭＳ Ｐゴシック" charset="0"/>
                <a:cs typeface="ＭＳ Ｐゴシック" charset="0"/>
              </a:rPr>
              <a:t>/  2.0</a:t>
            </a:r>
          </a:p>
          <a:p>
            <a:r>
              <a:rPr kumimoji="0" lang="en-US" altLang="ja-JP" sz="1800" dirty="0">
                <a:ea typeface="ＭＳ Ｐゴシック" charset="0"/>
                <a:cs typeface="ＭＳ Ｐゴシック" charset="0"/>
              </a:rPr>
              <a:t>(double) / (double)</a:t>
            </a:r>
          </a:p>
        </p:txBody>
      </p:sp>
      <p:sp>
        <p:nvSpPr>
          <p:cNvPr id="19472" name="テキスト ボックス 33"/>
          <p:cNvSpPr txBox="1">
            <a:spLocks noChangeArrowheads="1"/>
          </p:cNvSpPr>
          <p:nvPr/>
        </p:nvSpPr>
        <p:spPr bwMode="auto">
          <a:xfrm>
            <a:off x="3033459" y="5682986"/>
            <a:ext cx="2916238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1800"/>
              <a:t>2</a:t>
            </a:r>
            <a:r>
              <a:rPr lang="ja-JP" altLang="en-US" sz="1800"/>
              <a:t>は</a:t>
            </a:r>
            <a:r>
              <a:rPr lang="en-US" altLang="ja-JP" sz="1800"/>
              <a:t>2.0</a:t>
            </a:r>
            <a:r>
              <a:rPr lang="ja-JP" altLang="en-US" sz="1800"/>
              <a:t>に暗黙に型変換</a:t>
            </a:r>
            <a:endParaRPr lang="en-US" altLang="ja-JP" sz="1800"/>
          </a:p>
          <a:p>
            <a:r>
              <a:rPr lang="ja-JP" altLang="en-US" sz="1800"/>
              <a:t>される</a:t>
            </a:r>
            <a:r>
              <a:rPr lang="en-US" altLang="ja-JP" sz="1800"/>
              <a:t>(implicit conversion)</a:t>
            </a:r>
            <a:endParaRPr lang="ja-JP" altLang="en-US" sz="1800"/>
          </a:p>
        </p:txBody>
      </p:sp>
      <p:sp>
        <p:nvSpPr>
          <p:cNvPr id="19473" name="テキスト ボックス 34"/>
          <p:cNvSpPr txBox="1">
            <a:spLocks noChangeArrowheads="1"/>
          </p:cNvSpPr>
          <p:nvPr/>
        </p:nvSpPr>
        <p:spPr bwMode="auto">
          <a:xfrm>
            <a:off x="2664277" y="2935793"/>
            <a:ext cx="40005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1800"/>
              <a:t>85</a:t>
            </a:r>
            <a:r>
              <a:rPr lang="ja-JP" altLang="en-US" sz="1800"/>
              <a:t>は</a:t>
            </a:r>
            <a:r>
              <a:rPr lang="en-US" altLang="ja-JP" sz="1800"/>
              <a:t>85.0</a:t>
            </a:r>
            <a:r>
              <a:rPr lang="ja-JP" altLang="en-US" sz="1800"/>
              <a:t>にキャスト演算子</a:t>
            </a:r>
            <a:r>
              <a:rPr lang="en-US" altLang="ja-JP" sz="1800">
                <a:solidFill>
                  <a:srgbClr val="3333FF"/>
                </a:solidFill>
              </a:rPr>
              <a:t>(double)</a:t>
            </a:r>
            <a:r>
              <a:rPr lang="ja-JP" altLang="en-US" sz="1800"/>
              <a:t>によって強制的に型変換される</a:t>
            </a:r>
          </a:p>
        </p:txBody>
      </p:sp>
    </p:spTree>
    <p:extLst>
      <p:ext uri="{BB962C8B-B14F-4D97-AF65-F5344CB8AC3E}">
        <p14:creationId xmlns:p14="http://schemas.microsoft.com/office/powerpoint/2010/main" val="356280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94" y="325064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キャスト演算子の構文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1000125" y="1857375"/>
            <a:ext cx="2201863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800">
                <a:ea typeface="ＭＳ Ｐゴシック" charset="0"/>
                <a:cs typeface="ＭＳ Ｐゴシック" charset="0"/>
              </a:rPr>
              <a:t>（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&lt;</a:t>
            </a:r>
            <a:r>
              <a:rPr kumimoji="0" lang="ja-JP" altLang="en-US" sz="2800">
                <a:ea typeface="ＭＳ Ｐゴシック" charset="0"/>
                <a:cs typeface="ＭＳ Ｐゴシック" charset="0"/>
              </a:rPr>
              <a:t>型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&gt;</a:t>
            </a:r>
            <a:r>
              <a:rPr kumimoji="0" lang="ja-JP" altLang="en-US" sz="2800">
                <a:ea typeface="ＭＳ Ｐゴシック" charset="0"/>
                <a:cs typeface="ＭＳ Ｐゴシック" charset="0"/>
              </a:rPr>
              <a:t>） 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&lt;</a:t>
            </a:r>
            <a:r>
              <a:rPr kumimoji="0" lang="ja-JP" altLang="en-US" sz="2800">
                <a:ea typeface="ＭＳ Ｐゴシック" charset="0"/>
                <a:cs typeface="ＭＳ Ｐゴシック" charset="0"/>
              </a:rPr>
              <a:t>式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&gt;</a:t>
            </a:r>
          </a:p>
        </p:txBody>
      </p:sp>
      <p:sp>
        <p:nvSpPr>
          <p:cNvPr id="20486" name="Text Box 9"/>
          <p:cNvSpPr txBox="1">
            <a:spLocks noChangeArrowheads="1"/>
          </p:cNvSpPr>
          <p:nvPr/>
        </p:nvSpPr>
        <p:spPr bwMode="auto">
          <a:xfrm>
            <a:off x="1000125" y="3527425"/>
            <a:ext cx="7000875" cy="8302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>
                <a:ea typeface="ＭＳ Ｐゴシック" charset="0"/>
                <a:cs typeface="ＭＳ Ｐゴシック" charset="0"/>
              </a:rPr>
              <a:t>式</a:t>
            </a:r>
            <a:r>
              <a:rPr kumimoji="0" lang="en-US" altLang="ja-JP" sz="2400">
                <a:ea typeface="ＭＳ Ｐゴシック" charset="0"/>
                <a:cs typeface="ＭＳ Ｐゴシック" charset="0"/>
              </a:rPr>
              <a:t>e</a:t>
            </a:r>
            <a:r>
              <a:rPr kumimoji="0" lang="ja-JP" altLang="en-US" sz="2400">
                <a:ea typeface="ＭＳ Ｐゴシック" charset="0"/>
                <a:cs typeface="ＭＳ Ｐゴシック" charset="0"/>
              </a:rPr>
              <a:t>の評価結果の値を型</a:t>
            </a:r>
            <a:r>
              <a:rPr kumimoji="0" lang="en-US" altLang="ja-JP" sz="2400">
                <a:ea typeface="ＭＳ Ｐゴシック" charset="0"/>
                <a:cs typeface="ＭＳ Ｐゴシック" charset="0"/>
              </a:rPr>
              <a:t>t</a:t>
            </a:r>
            <a:r>
              <a:rPr kumimoji="0" lang="ja-JP" altLang="en-US" sz="2400">
                <a:ea typeface="ＭＳ Ｐゴシック" charset="0"/>
                <a:cs typeface="ＭＳ Ｐゴシック" charset="0"/>
              </a:rPr>
              <a:t>に変換した値が、式 </a:t>
            </a:r>
            <a:r>
              <a:rPr kumimoji="0" lang="en-US" altLang="ja-JP" sz="2400">
                <a:ea typeface="ＭＳ Ｐゴシック" charset="0"/>
                <a:cs typeface="ＭＳ Ｐゴシック" charset="0"/>
              </a:rPr>
              <a:t>(t) e </a:t>
            </a:r>
            <a:r>
              <a:rPr kumimoji="0" lang="ja-JP" altLang="en-US" sz="2400">
                <a:ea typeface="ＭＳ Ｐゴシック" charset="0"/>
                <a:cs typeface="ＭＳ Ｐゴシック" charset="0"/>
              </a:rPr>
              <a:t>の評価結果となる。</a:t>
            </a:r>
          </a:p>
        </p:txBody>
      </p:sp>
      <p:sp>
        <p:nvSpPr>
          <p:cNvPr id="20487" name="テキスト ボックス 29"/>
          <p:cNvSpPr txBox="1">
            <a:spLocks noChangeArrowheads="1"/>
          </p:cNvSpPr>
          <p:nvPr/>
        </p:nvSpPr>
        <p:spPr bwMode="auto">
          <a:xfrm>
            <a:off x="428625" y="1285875"/>
            <a:ext cx="903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構文</a:t>
            </a:r>
          </a:p>
        </p:txBody>
      </p:sp>
      <p:sp>
        <p:nvSpPr>
          <p:cNvPr id="20488" name="テキスト ボックス 28"/>
          <p:cNvSpPr txBox="1">
            <a:spLocks noChangeArrowheads="1"/>
          </p:cNvSpPr>
          <p:nvPr/>
        </p:nvSpPr>
        <p:spPr bwMode="auto">
          <a:xfrm>
            <a:off x="500063" y="2813050"/>
            <a:ext cx="27574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式  </a:t>
            </a:r>
            <a:r>
              <a:rPr lang="en-US" altLang="ja-JP" sz="2800"/>
              <a:t>(t) e   </a:t>
            </a:r>
            <a:r>
              <a:rPr lang="ja-JP" altLang="en-US" sz="2800"/>
              <a:t>の意味</a:t>
            </a:r>
          </a:p>
        </p:txBody>
      </p:sp>
    </p:spTree>
    <p:extLst>
      <p:ext uri="{BB962C8B-B14F-4D97-AF65-F5344CB8AC3E}">
        <p14:creationId xmlns:p14="http://schemas.microsoft.com/office/powerpoint/2010/main" val="188657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550512" y="342484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講義情報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09355"/>
            <a:ext cx="8607425" cy="51133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担当教員</a:t>
            </a:r>
          </a:p>
          <a:p>
            <a:pPr lvl="1">
              <a:lnSpc>
                <a:spcPct val="90000"/>
              </a:lnSpc>
            </a:pPr>
            <a:r>
              <a:rPr kumimoji="0" lang="ja-JP" altLang="en-US" sz="2400" dirty="0">
                <a:latin typeface="ＭＳ ゴシック" charset="0"/>
                <a:ea typeface="ＭＳ ゴシック" charset="0"/>
                <a:cs typeface="ＭＳ ゴシック" charset="0"/>
              </a:rPr>
              <a:t>篠埜　功</a:t>
            </a:r>
            <a:endParaRPr kumimoji="0" lang="en-US" altLang="ja-JP" sz="2400" dirty="0">
              <a:latin typeface="ＭＳ ゴシック" charset="0"/>
              <a:ea typeface="ＭＳ ゴシック" charset="0"/>
              <a:cs typeface="ＭＳ ゴシック" charset="0"/>
            </a:endParaRPr>
          </a:p>
          <a:p>
            <a:pPr lvl="1">
              <a:lnSpc>
                <a:spcPct val="90000"/>
              </a:lnSpc>
            </a:pPr>
            <a:r>
              <a:rPr kumimoji="0" lang="ja-JP" altLang="en-US" sz="2400" dirty="0">
                <a:latin typeface="ＭＳ ゴシック" charset="0"/>
                <a:ea typeface="ＭＳ ゴシック" charset="0"/>
                <a:cs typeface="ＭＳ ゴシック" charset="0"/>
              </a:rPr>
              <a:t>居室 豊洲校舎 </a:t>
            </a: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</a:rPr>
              <a:t>14</a:t>
            </a:r>
            <a:r>
              <a:rPr kumimoji="0" lang="ja-JP" altLang="en-US" sz="2400" dirty="0">
                <a:latin typeface="ＭＳ ゴシック" charset="0"/>
                <a:ea typeface="ＭＳ ゴシック" charset="0"/>
                <a:cs typeface="ＭＳ ゴシック" charset="0"/>
              </a:rPr>
              <a:t>階 </a:t>
            </a: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</a:rPr>
              <a:t>14K32</a:t>
            </a:r>
          </a:p>
          <a:p>
            <a:pPr lvl="1">
              <a:lnSpc>
                <a:spcPct val="90000"/>
              </a:lnSpc>
            </a:pP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</a:rPr>
              <a:t>E-mail: </a:t>
            </a: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  <a:hlinkClick r:id="rId3"/>
              </a:rPr>
              <a:t>sasano@sic.shibaura-it.ac.jp</a:t>
            </a:r>
            <a:endParaRPr kumimoji="0" lang="en-US" altLang="ja-JP" sz="2400" dirty="0">
              <a:latin typeface="Syntax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講義用</a:t>
            </a:r>
            <a:r>
              <a:rPr kumimoji="0" lang="en-US" altLang="ja-JP" sz="2400" dirty="0">
                <a:latin typeface="News Gothic" charset="0"/>
              </a:rPr>
              <a:t>web page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News Gothic" charset="0"/>
              </a:rPr>
              <a:t>    </a:t>
            </a:r>
            <a:r>
              <a:rPr kumimoji="0" lang="en-US" altLang="ja-JP" sz="2400" dirty="0">
                <a:latin typeface="News Gothic" charset="0"/>
                <a:hlinkClick r:id="rId4"/>
              </a:rPr>
              <a:t> </a:t>
            </a:r>
            <a:r>
              <a:rPr lang="en-US" altLang="ja-JP" sz="2400" dirty="0">
                <a:latin typeface="News Gothic" charset="0"/>
                <a:ea typeface="ヒラギノ角ゴ Pro W3" charset="0"/>
                <a:cs typeface="ヒラギノ角ゴ Pro W3" charset="0"/>
                <a:hlinkClick r:id="rId4"/>
              </a:rPr>
              <a:t>http://www.sic.shibaura-it.ac.jp/~sasano/lecture/lecture.html</a:t>
            </a:r>
            <a:endParaRPr lang="en-US" altLang="ja-JP" sz="24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News Gothic" charset="0"/>
              </a:rPr>
              <a:t>      </a:t>
            </a:r>
            <a:r>
              <a:rPr kumimoji="0" lang="ja-JP" altLang="en-US" sz="2400" dirty="0">
                <a:latin typeface="News Gothic" charset="0"/>
              </a:rPr>
              <a:t>ここへ毎回講義用資料を置く。</a:t>
            </a:r>
            <a:endParaRPr kumimoji="0" lang="en-US" altLang="ja-JP" sz="2400" dirty="0">
              <a:latin typeface="News Gothic" charset="0"/>
            </a:endParaRPr>
          </a:p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時間・場所</a:t>
            </a:r>
          </a:p>
          <a:p>
            <a:pPr lvl="1">
              <a:lnSpc>
                <a:spcPct val="90000"/>
              </a:lnSpc>
            </a:pPr>
            <a:r>
              <a:rPr kumimoji="0" lang="ja-JP" altLang="en-US" sz="2400" dirty="0">
                <a:latin typeface="Syntax" charset="0"/>
                <a:cs typeface="ＭＳ Ｐゴシック" charset="0"/>
              </a:rPr>
              <a:t>月曜日　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3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～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4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限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latin typeface="Syntax" charset="0"/>
                <a:ea typeface="ヒラギノ角ゴ Pro W3" charset="0"/>
                <a:cs typeface="ヒラギノ角ゴ Pro W3" charset="0"/>
              </a:rPr>
              <a:t>2</a:t>
            </a:r>
            <a:r>
              <a:rPr lang="zh-TW" altLang="en-US" sz="2400" dirty="0">
                <a:latin typeface="Syntax" charset="0"/>
                <a:ea typeface="ヒラギノ角ゴ Pro W3" charset="0"/>
                <a:cs typeface="ヒラギノ角ゴ Pro W3" charset="0"/>
              </a:rPr>
              <a:t>号館</a:t>
            </a:r>
            <a:r>
              <a:rPr lang="en-US" altLang="zh-TW" sz="2400" dirty="0">
                <a:latin typeface="Syntax" charset="0"/>
                <a:ea typeface="ヒラギノ角ゴ Pro W3" charset="0"/>
                <a:cs typeface="ヒラギノ角ゴ Pro W3" charset="0"/>
              </a:rPr>
              <a:t>PC</a:t>
            </a:r>
            <a:r>
              <a:rPr lang="zh-TW" altLang="en-US" sz="2400" dirty="0">
                <a:latin typeface="Syntax" charset="0"/>
                <a:ea typeface="ヒラギノ角ゴ Pro W3" charset="0"/>
                <a:cs typeface="ヒラギノ角ゴ Pro W3" charset="0"/>
              </a:rPr>
              <a:t>実習室</a:t>
            </a:r>
            <a:r>
              <a:rPr lang="en-US" altLang="zh-TW" sz="2400" dirty="0">
                <a:latin typeface="Syntax" charset="0"/>
                <a:ea typeface="ヒラギノ角ゴ Pro W3" charset="0"/>
                <a:cs typeface="ヒラギノ角ゴ Pro W3" charset="0"/>
              </a:rPr>
              <a:t>6,7,8</a:t>
            </a:r>
          </a:p>
          <a:p>
            <a:pPr lvl="1">
              <a:lnSpc>
                <a:spcPct val="90000"/>
              </a:lnSpc>
            </a:pPr>
            <a:r>
              <a:rPr kumimoji="0" lang="en-US" altLang="ja-JP" sz="2400" dirty="0">
                <a:latin typeface="Syntax" charset="0"/>
                <a:cs typeface="ＭＳ Ｐゴシック" charset="0"/>
              </a:rPr>
              <a:t>12:50-13:10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はホームルームの時間とする。		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kumimoji="0" lang="en-US" altLang="ja-JP" dirty="0">
              <a:latin typeface="Syntax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64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例（打ち込んで実行）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444024" y="1417638"/>
            <a:ext cx="5291782" cy="4893647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endParaRPr lang="en-US" altLang="ja-JP" sz="2400" dirty="0"/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 (void) {</a:t>
            </a:r>
          </a:p>
          <a:p>
            <a:r>
              <a:rPr lang="en-US" altLang="ja-JP" sz="2400" dirty="0"/>
              <a:t>  double average;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intAver</a:t>
            </a:r>
            <a:r>
              <a:rPr lang="en-US" altLang="ja-JP" sz="2400" dirty="0"/>
              <a:t>;</a:t>
            </a:r>
          </a:p>
          <a:p>
            <a:r>
              <a:rPr lang="en-US" altLang="ja-JP" sz="2400" dirty="0"/>
              <a:t>  average = (double)(40+45)/2;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("average=%f\n", average);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intAver</a:t>
            </a:r>
            <a:r>
              <a:rPr lang="en-US" altLang="ja-JP" sz="2400" dirty="0"/>
              <a:t> = average;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("average=%d\n", </a:t>
            </a:r>
            <a:r>
              <a:rPr lang="en-US" altLang="ja-JP" sz="2400" dirty="0" err="1"/>
              <a:t>intAver</a:t>
            </a:r>
            <a:r>
              <a:rPr lang="en-US" altLang="ja-JP" sz="2400" dirty="0"/>
              <a:t>);</a:t>
            </a:r>
          </a:p>
          <a:p>
            <a:r>
              <a:rPr lang="en-US" altLang="ja-JP" sz="2400" dirty="0"/>
              <a:t>  average = (40+45)/2;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("average=%f\n", average);</a:t>
            </a:r>
          </a:p>
          <a:p>
            <a:r>
              <a:rPr lang="en-US" altLang="ja-JP" sz="2400" dirty="0"/>
              <a:t>  return 0;</a:t>
            </a:r>
          </a:p>
          <a:p>
            <a:r>
              <a:rPr lang="en-US" altLang="ja-JP" sz="2400" dirty="0"/>
              <a:t>}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8912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818590" y="398089"/>
            <a:ext cx="7620000" cy="685800"/>
          </a:xfrm>
        </p:spPr>
        <p:txBody>
          <a:bodyPr>
            <a:noAutofit/>
          </a:bodyPr>
          <a:lstStyle/>
          <a:p>
            <a:r>
              <a:rPr kumimoji="0" lang="en-US" altLang="ja-JP" sz="4000" dirty="0">
                <a:latin typeface="Calibri" charset="0"/>
              </a:rPr>
              <a:t> if</a:t>
            </a:r>
            <a:r>
              <a:rPr kumimoji="0" lang="ja-JP" altLang="en-US" sz="4000" dirty="0">
                <a:latin typeface="Calibri" charset="0"/>
              </a:rPr>
              <a:t>文による条件分岐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2726"/>
            <a:ext cx="7677150" cy="588962"/>
          </a:xfrm>
        </p:spPr>
        <p:txBody>
          <a:bodyPr/>
          <a:lstStyle/>
          <a:p>
            <a:r>
              <a:rPr kumimoji="0" lang="ja-JP" altLang="en-US" sz="2600" dirty="0">
                <a:latin typeface="News Gothic" charset="0"/>
              </a:rPr>
              <a:t>条件により、プログラムの流れを変える。</a:t>
            </a: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642938" y="2320191"/>
            <a:ext cx="80724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（例）キーボードから入力した整数値が、 </a:t>
            </a:r>
            <a:endParaRPr kumimoji="0" lang="en-US" altLang="ja-JP" sz="2400" dirty="0">
              <a:ea typeface="ＭＳ Ｐゴシック" charset="0"/>
              <a:cs typeface="ＭＳ Ｐゴシック" charset="0"/>
            </a:endParaRPr>
          </a:p>
          <a:p>
            <a:pPr lvl="1">
              <a:buFont typeface="Arial" charset="0"/>
              <a:buChar char="•"/>
            </a:pP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   </a:t>
            </a:r>
            <a:r>
              <a:rPr kumimoji="0" lang="ja-JP" altLang="en-US" sz="2400" dirty="0" smtClean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５</a:t>
            </a:r>
            <a:r>
              <a:rPr kumimoji="0" lang="ja-JP" altLang="en-US" sz="2400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で割り切れなかったら、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“５の倍数でありません。”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　　と表示する。</a:t>
            </a:r>
          </a:p>
          <a:p>
            <a:pPr lvl="1">
              <a:buFont typeface="Arial" charset="0"/>
              <a:buChar char="•"/>
            </a:pP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ja-JP" altLang="en-US" sz="2400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そうでなかったら（５で割り切れたら）、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“５の倍数です。”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　　と表示する。</a:t>
            </a:r>
          </a:p>
        </p:txBody>
      </p:sp>
    </p:spTree>
    <p:extLst>
      <p:ext uri="{BB962C8B-B14F-4D97-AF65-F5344CB8AC3E}">
        <p14:creationId xmlns:p14="http://schemas.microsoft.com/office/powerpoint/2010/main" val="411649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620000" cy="685800"/>
          </a:xfrm>
        </p:spPr>
        <p:txBody>
          <a:bodyPr/>
          <a:lstStyle/>
          <a:p>
            <a:r>
              <a:rPr kumimoji="0" lang="en-US" altLang="ja-JP" sz="3400">
                <a:latin typeface="Syntax" charset="0"/>
              </a:rPr>
              <a:t> 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 if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文の構文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(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その１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)</a:t>
            </a:r>
            <a:endParaRPr kumimoji="0" lang="ja-JP" altLang="en-US" sz="3400">
              <a:latin typeface="Syntax" charset="0"/>
            </a:endParaRPr>
          </a:p>
        </p:txBody>
      </p:sp>
      <p:sp>
        <p:nvSpPr>
          <p:cNvPr id="22533" name="テキスト ボックス 11"/>
          <p:cNvSpPr txBox="1">
            <a:spLocks noChangeArrowheads="1"/>
          </p:cNvSpPr>
          <p:nvPr/>
        </p:nvSpPr>
        <p:spPr bwMode="auto">
          <a:xfrm>
            <a:off x="642938" y="1214438"/>
            <a:ext cx="3648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3200"/>
              <a:t> if</a:t>
            </a:r>
            <a:r>
              <a:rPr lang="ja-JP" altLang="en-US" sz="3200"/>
              <a:t>文の構文</a:t>
            </a:r>
            <a:r>
              <a:rPr lang="en-US" altLang="ja-JP" sz="3200"/>
              <a:t>(</a:t>
            </a:r>
            <a:r>
              <a:rPr lang="ja-JP" altLang="en-US" sz="3200"/>
              <a:t>その１</a:t>
            </a:r>
            <a:r>
              <a:rPr lang="en-US" altLang="ja-JP" sz="3200"/>
              <a:t>)</a:t>
            </a:r>
          </a:p>
        </p:txBody>
      </p:sp>
      <p:sp>
        <p:nvSpPr>
          <p:cNvPr id="22534" name="正方形/長方形 12"/>
          <p:cNvSpPr>
            <a:spLocks noChangeArrowheads="1"/>
          </p:cNvSpPr>
          <p:nvPr/>
        </p:nvSpPr>
        <p:spPr bwMode="auto">
          <a:xfrm>
            <a:off x="1928813" y="1857375"/>
            <a:ext cx="2830512" cy="58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 sz="3200"/>
              <a:t> </a:t>
            </a:r>
            <a:r>
              <a:rPr kumimoji="1" lang="en-US" altLang="ja-JP" sz="3200" b="1"/>
              <a:t>if</a:t>
            </a:r>
            <a:r>
              <a:rPr kumimoji="1" lang="en-US" altLang="ja-JP" sz="3200"/>
              <a:t> (&lt;</a:t>
            </a:r>
            <a:r>
              <a:rPr kumimoji="1" lang="ja-JP" altLang="en-US" sz="3200"/>
              <a:t>式</a:t>
            </a:r>
            <a:r>
              <a:rPr kumimoji="1" lang="en-US" altLang="ja-JP" sz="3200"/>
              <a:t>&gt;) &lt;</a:t>
            </a:r>
            <a:r>
              <a:rPr kumimoji="1" lang="ja-JP" altLang="en-US" sz="3200"/>
              <a:t>文</a:t>
            </a:r>
            <a:r>
              <a:rPr kumimoji="1" lang="en-US" altLang="ja-JP" sz="3200"/>
              <a:t>&gt;</a:t>
            </a:r>
            <a:endParaRPr lang="ja-JP" altLang="en-US" sz="3200"/>
          </a:p>
        </p:txBody>
      </p:sp>
      <p:sp>
        <p:nvSpPr>
          <p:cNvPr id="22535" name="テキスト ボックス 13"/>
          <p:cNvSpPr txBox="1">
            <a:spLocks noChangeArrowheads="1"/>
          </p:cNvSpPr>
          <p:nvPr/>
        </p:nvSpPr>
        <p:spPr bwMode="auto">
          <a:xfrm>
            <a:off x="714375" y="3832225"/>
            <a:ext cx="7572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 if</a:t>
            </a:r>
            <a:r>
              <a:rPr lang="ja-JP" altLang="en-US" sz="2800"/>
              <a:t>文   </a:t>
            </a:r>
            <a:r>
              <a:rPr lang="en-US" altLang="ja-JP" sz="2800" b="1"/>
              <a:t>if</a:t>
            </a:r>
            <a:r>
              <a:rPr lang="en-US" altLang="ja-JP" sz="2800"/>
              <a:t> (e) s   </a:t>
            </a:r>
            <a:r>
              <a:rPr lang="ja-JP" altLang="en-US" sz="2800"/>
              <a:t>の意味  </a:t>
            </a:r>
            <a:endParaRPr lang="en-US" altLang="ja-JP" sz="2800"/>
          </a:p>
        </p:txBody>
      </p:sp>
      <p:sp>
        <p:nvSpPr>
          <p:cNvPr id="22536" name="正方形/長方形 14"/>
          <p:cNvSpPr>
            <a:spLocks noChangeArrowheads="1"/>
          </p:cNvSpPr>
          <p:nvPr/>
        </p:nvSpPr>
        <p:spPr bwMode="auto">
          <a:xfrm>
            <a:off x="1857375" y="4618038"/>
            <a:ext cx="4857750" cy="9540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ja-JP" altLang="en-US" sz="2800">
                <a:solidFill>
                  <a:srgbClr val="000000"/>
                </a:solidFill>
              </a:rPr>
              <a:t>式</a:t>
            </a:r>
            <a:r>
              <a:rPr kumimoji="1" lang="en-US" altLang="ja-JP" sz="2800">
                <a:solidFill>
                  <a:srgbClr val="000000"/>
                </a:solidFill>
              </a:rPr>
              <a:t>e</a:t>
            </a:r>
            <a:r>
              <a:rPr kumimoji="1" lang="ja-JP" altLang="en-US" sz="2800">
                <a:solidFill>
                  <a:srgbClr val="000000"/>
                </a:solidFill>
              </a:rPr>
              <a:t>を評価し、その結果が</a:t>
            </a:r>
            <a:r>
              <a:rPr kumimoji="1" lang="en-US" altLang="ja-JP" sz="2800">
                <a:solidFill>
                  <a:srgbClr val="000000"/>
                </a:solidFill>
              </a:rPr>
              <a:t>0</a:t>
            </a:r>
            <a:r>
              <a:rPr kumimoji="1" lang="ja-JP" altLang="en-US" sz="2800">
                <a:solidFill>
                  <a:srgbClr val="000000"/>
                </a:solidFill>
              </a:rPr>
              <a:t>でないとき文</a:t>
            </a:r>
            <a:r>
              <a:rPr kumimoji="1" lang="en-US" altLang="ja-JP" sz="2800">
                <a:solidFill>
                  <a:srgbClr val="000000"/>
                </a:solidFill>
              </a:rPr>
              <a:t>s</a:t>
            </a:r>
            <a:r>
              <a:rPr kumimoji="1" lang="ja-JP" altLang="en-US" sz="2800">
                <a:solidFill>
                  <a:srgbClr val="000000"/>
                </a:solidFill>
              </a:rPr>
              <a:t>を実行する。</a:t>
            </a:r>
            <a:endParaRPr lang="ja-JP" altLang="en-US"/>
          </a:p>
        </p:txBody>
      </p:sp>
      <p:sp>
        <p:nvSpPr>
          <p:cNvPr id="22537" name="テキスト ボックス 15"/>
          <p:cNvSpPr txBox="1">
            <a:spLocks noChangeArrowheads="1"/>
          </p:cNvSpPr>
          <p:nvPr/>
        </p:nvSpPr>
        <p:spPr bwMode="auto">
          <a:xfrm>
            <a:off x="1857375" y="2571750"/>
            <a:ext cx="6286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（これ自体も文である。たとえば、</a:t>
            </a:r>
            <a:r>
              <a:rPr lang="en-US" altLang="ja-JP" sz="2400"/>
              <a:t>if</a:t>
            </a:r>
            <a:r>
              <a:rPr lang="ja-JP" altLang="en-US" sz="2400"/>
              <a:t>文の中に</a:t>
            </a:r>
            <a:r>
              <a:rPr lang="en-US" altLang="ja-JP" sz="2400"/>
              <a:t>if</a:t>
            </a:r>
            <a:r>
              <a:rPr lang="ja-JP" altLang="en-US" sz="2400"/>
              <a:t>文を書くことができる。）</a:t>
            </a:r>
          </a:p>
        </p:txBody>
      </p:sp>
    </p:spTree>
    <p:extLst>
      <p:ext uri="{BB962C8B-B14F-4D97-AF65-F5344CB8AC3E}">
        <p14:creationId xmlns:p14="http://schemas.microsoft.com/office/powerpoint/2010/main" val="180661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74144" y="379411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例（打ち込んで</a:t>
            </a:r>
            <a:r>
              <a:rPr kumimoji="0" lang="ja-JP" altLang="en-US" sz="3600" dirty="0" smtClean="0">
                <a:latin typeface="Calibri" charset="0"/>
              </a:rPr>
              <a:t>確認）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266244" name="Rectangle 4"/>
          <p:cNvSpPr>
            <a:spLocks noChangeArrowheads="1"/>
          </p:cNvSpPr>
          <p:nvPr/>
        </p:nvSpPr>
        <p:spPr bwMode="auto">
          <a:xfrm>
            <a:off x="500063" y="1500188"/>
            <a:ext cx="7715250" cy="41544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/* </a:t>
            </a:r>
            <a:r>
              <a:rPr lang="ja-JP" altLang="en-US" sz="2400">
                <a:ea typeface="ＭＳ Ｐゴシック" charset="0"/>
                <a:cs typeface="ＭＳ Ｐゴシック" charset="0"/>
              </a:rPr>
              <a:t>読み込んだ整数値が５で割り切れるかどうか判定 *</a:t>
            </a:r>
            <a:r>
              <a:rPr lang="en-US" altLang="ja-JP" sz="2400">
                <a:ea typeface="ＭＳ Ｐゴシック" charset="0"/>
                <a:cs typeface="ＭＳ Ｐゴシック" charset="0"/>
              </a:rPr>
              <a:t>/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#include  &lt;stdio.h&gt;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int main(void)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int x;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printf("</a:t>
            </a:r>
            <a:r>
              <a:rPr lang="ja-JP" altLang="en-US" sz="2400">
                <a:ea typeface="ＭＳ Ｐゴシック" charset="0"/>
                <a:cs typeface="ＭＳ Ｐゴシック" charset="0"/>
              </a:rPr>
              <a:t>整数を入力してください：</a:t>
            </a:r>
            <a:r>
              <a:rPr lang="en-US" altLang="ja-JP" sz="2400">
                <a:ea typeface="ＭＳ Ｐゴシック" charset="0"/>
                <a:cs typeface="ＭＳ Ｐゴシック" charset="0"/>
              </a:rPr>
              <a:t>");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scanf("%d", &amp;x);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if (x % 5)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                printf ("</a:t>
            </a:r>
            <a:r>
              <a:rPr lang="ja-JP" altLang="en-US" sz="2400">
                <a:ea typeface="ＭＳ Ｐゴシック" charset="0"/>
                <a:cs typeface="ＭＳ Ｐゴシック" charset="0"/>
              </a:rPr>
              <a:t>その数は５で割り切れません。</a:t>
            </a:r>
            <a:r>
              <a:rPr lang="en-US" altLang="ja-JP" sz="240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}</a:t>
            </a:r>
            <a:endParaRPr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29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620000" cy="685800"/>
          </a:xfrm>
        </p:spPr>
        <p:txBody>
          <a:bodyPr/>
          <a:lstStyle/>
          <a:p>
            <a:r>
              <a:rPr kumimoji="0" lang="en-US" altLang="ja-JP" sz="3400">
                <a:latin typeface="Syntax" charset="0"/>
              </a:rPr>
              <a:t> 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 if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文の構文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(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その２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)</a:t>
            </a:r>
            <a:endParaRPr kumimoji="0" lang="ja-JP" altLang="en-US" sz="3400">
              <a:latin typeface="Syntax" charset="0"/>
            </a:endParaRPr>
          </a:p>
        </p:txBody>
      </p:sp>
      <p:sp>
        <p:nvSpPr>
          <p:cNvPr id="24581" name="テキスト ボックス 11"/>
          <p:cNvSpPr txBox="1">
            <a:spLocks noChangeArrowheads="1"/>
          </p:cNvSpPr>
          <p:nvPr/>
        </p:nvSpPr>
        <p:spPr bwMode="auto">
          <a:xfrm>
            <a:off x="357188" y="1285875"/>
            <a:ext cx="3648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3200"/>
              <a:t> if</a:t>
            </a:r>
            <a:r>
              <a:rPr lang="ja-JP" altLang="en-US" sz="3200"/>
              <a:t>文の構文</a:t>
            </a:r>
            <a:r>
              <a:rPr lang="en-US" altLang="ja-JP" sz="3200"/>
              <a:t>(</a:t>
            </a:r>
            <a:r>
              <a:rPr lang="ja-JP" altLang="en-US" sz="3200"/>
              <a:t>その２</a:t>
            </a:r>
            <a:r>
              <a:rPr lang="en-US" altLang="ja-JP" sz="3200"/>
              <a:t>)</a:t>
            </a:r>
          </a:p>
        </p:txBody>
      </p:sp>
      <p:sp>
        <p:nvSpPr>
          <p:cNvPr id="24582" name="正方形/長方形 12"/>
          <p:cNvSpPr>
            <a:spLocks noChangeArrowheads="1"/>
          </p:cNvSpPr>
          <p:nvPr/>
        </p:nvSpPr>
        <p:spPr bwMode="auto">
          <a:xfrm>
            <a:off x="1643063" y="1857375"/>
            <a:ext cx="4527713" cy="58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ja-JP" sz="3200"/>
              <a:t> </a:t>
            </a:r>
            <a:r>
              <a:rPr kumimoji="1" lang="en-US" altLang="ja-JP" sz="3200" b="1"/>
              <a:t>if</a:t>
            </a:r>
            <a:r>
              <a:rPr kumimoji="1" lang="en-US" altLang="ja-JP" sz="3200"/>
              <a:t> (&lt;</a:t>
            </a:r>
            <a:r>
              <a:rPr kumimoji="1" lang="ja-JP" altLang="en-US" sz="3200"/>
              <a:t>式</a:t>
            </a:r>
            <a:r>
              <a:rPr kumimoji="1" lang="en-US" altLang="ja-JP" sz="3200"/>
              <a:t>&gt;) &lt;</a:t>
            </a:r>
            <a:r>
              <a:rPr kumimoji="1" lang="ja-JP" altLang="en-US" sz="3200"/>
              <a:t>文</a:t>
            </a:r>
            <a:r>
              <a:rPr kumimoji="1" lang="en-US" altLang="ja-JP" sz="3200"/>
              <a:t>&gt;</a:t>
            </a:r>
            <a:r>
              <a:rPr kumimoji="1" lang="ja-JP" altLang="en-US" sz="3200"/>
              <a:t> </a:t>
            </a:r>
            <a:r>
              <a:rPr kumimoji="1" lang="en-US" altLang="ja-JP" sz="3200" b="1"/>
              <a:t>else</a:t>
            </a:r>
            <a:r>
              <a:rPr kumimoji="1" lang="en-US" altLang="ja-JP" sz="3200"/>
              <a:t> &lt;</a:t>
            </a:r>
            <a:r>
              <a:rPr kumimoji="1" lang="ja-JP" altLang="en-US" sz="3200"/>
              <a:t>文</a:t>
            </a:r>
            <a:r>
              <a:rPr kumimoji="1" lang="en-US" altLang="ja-JP" sz="3200"/>
              <a:t>&gt;</a:t>
            </a:r>
            <a:endParaRPr lang="ja-JP" altLang="en-US" sz="3200"/>
          </a:p>
        </p:txBody>
      </p:sp>
      <p:sp>
        <p:nvSpPr>
          <p:cNvPr id="24583" name="テキスト ボックス 13"/>
          <p:cNvSpPr txBox="1">
            <a:spLocks noChangeArrowheads="1"/>
          </p:cNvSpPr>
          <p:nvPr/>
        </p:nvSpPr>
        <p:spPr bwMode="auto">
          <a:xfrm>
            <a:off x="500063" y="3759200"/>
            <a:ext cx="75723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 if</a:t>
            </a:r>
            <a:r>
              <a:rPr lang="ja-JP" altLang="en-US" sz="2800"/>
              <a:t>文    </a:t>
            </a:r>
            <a:r>
              <a:rPr lang="en-US" altLang="ja-JP" sz="2800" b="1"/>
              <a:t>if</a:t>
            </a:r>
            <a:r>
              <a:rPr lang="en-US" altLang="ja-JP" sz="2800"/>
              <a:t> (e)  s1  </a:t>
            </a:r>
            <a:r>
              <a:rPr lang="en-US" altLang="ja-JP" sz="2800" b="1"/>
              <a:t>else</a:t>
            </a:r>
            <a:r>
              <a:rPr lang="en-US" altLang="ja-JP" sz="2800"/>
              <a:t>  s2    </a:t>
            </a:r>
            <a:r>
              <a:rPr lang="ja-JP" altLang="en-US" sz="2800"/>
              <a:t>の意味  </a:t>
            </a:r>
            <a:endParaRPr lang="en-US" altLang="ja-JP" sz="2800"/>
          </a:p>
        </p:txBody>
      </p:sp>
      <p:sp>
        <p:nvSpPr>
          <p:cNvPr id="24584" name="正方形/長方形 8"/>
          <p:cNvSpPr>
            <a:spLocks noChangeArrowheads="1"/>
          </p:cNvSpPr>
          <p:nvPr/>
        </p:nvSpPr>
        <p:spPr bwMode="auto">
          <a:xfrm>
            <a:off x="1643063" y="4402138"/>
            <a:ext cx="5214937" cy="13843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ja-JP" altLang="en-US" sz="2800">
                <a:solidFill>
                  <a:srgbClr val="000000"/>
                </a:solidFill>
              </a:rPr>
              <a:t>式</a:t>
            </a:r>
            <a:r>
              <a:rPr kumimoji="1" lang="en-US" altLang="ja-JP" sz="2800">
                <a:solidFill>
                  <a:srgbClr val="000000"/>
                </a:solidFill>
              </a:rPr>
              <a:t>e</a:t>
            </a:r>
            <a:r>
              <a:rPr kumimoji="1" lang="ja-JP" altLang="en-US" sz="2800">
                <a:solidFill>
                  <a:srgbClr val="000000"/>
                </a:solidFill>
              </a:rPr>
              <a:t>を評価し、その結果が</a:t>
            </a:r>
            <a:r>
              <a:rPr kumimoji="1" lang="en-US" altLang="ja-JP" sz="2800">
                <a:solidFill>
                  <a:srgbClr val="000000"/>
                </a:solidFill>
              </a:rPr>
              <a:t>0</a:t>
            </a:r>
            <a:r>
              <a:rPr kumimoji="1" lang="ja-JP" altLang="en-US" sz="2800">
                <a:solidFill>
                  <a:srgbClr val="000000"/>
                </a:solidFill>
              </a:rPr>
              <a:t>でないとき文</a:t>
            </a:r>
            <a:r>
              <a:rPr kumimoji="1" lang="en-US" altLang="ja-JP" sz="2800">
                <a:solidFill>
                  <a:srgbClr val="000000"/>
                </a:solidFill>
              </a:rPr>
              <a:t>s1</a:t>
            </a:r>
            <a:r>
              <a:rPr kumimoji="1" lang="ja-JP" altLang="en-US" sz="2800">
                <a:solidFill>
                  <a:srgbClr val="000000"/>
                </a:solidFill>
              </a:rPr>
              <a:t>を実行し、</a:t>
            </a:r>
            <a:r>
              <a:rPr kumimoji="1" lang="en-US" altLang="ja-JP" sz="2800">
                <a:solidFill>
                  <a:srgbClr val="000000"/>
                </a:solidFill>
              </a:rPr>
              <a:t>0</a:t>
            </a:r>
            <a:r>
              <a:rPr kumimoji="1" lang="ja-JP" altLang="en-US" sz="2800">
                <a:solidFill>
                  <a:srgbClr val="000000"/>
                </a:solidFill>
              </a:rPr>
              <a:t>のとき文</a:t>
            </a:r>
            <a:r>
              <a:rPr kumimoji="1" lang="en-US" altLang="ja-JP" sz="2800">
                <a:solidFill>
                  <a:srgbClr val="000000"/>
                </a:solidFill>
              </a:rPr>
              <a:t>s2</a:t>
            </a:r>
            <a:r>
              <a:rPr kumimoji="1" lang="ja-JP" altLang="en-US" sz="2800">
                <a:solidFill>
                  <a:srgbClr val="000000"/>
                </a:solidFill>
              </a:rPr>
              <a:t>を実行する。</a:t>
            </a:r>
            <a:endParaRPr lang="ja-JP" altLang="en-US"/>
          </a:p>
        </p:txBody>
      </p:sp>
      <p:sp>
        <p:nvSpPr>
          <p:cNvPr id="24585" name="テキスト ボックス 9"/>
          <p:cNvSpPr txBox="1">
            <a:spLocks noChangeArrowheads="1"/>
          </p:cNvSpPr>
          <p:nvPr/>
        </p:nvSpPr>
        <p:spPr bwMode="auto">
          <a:xfrm>
            <a:off x="1785938" y="2571750"/>
            <a:ext cx="6286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（これ自体も文である。たとえば、</a:t>
            </a:r>
            <a:r>
              <a:rPr lang="en-US" altLang="ja-JP" sz="2400"/>
              <a:t>if</a:t>
            </a:r>
            <a:r>
              <a:rPr lang="ja-JP" altLang="en-US" sz="2400"/>
              <a:t>文の中に</a:t>
            </a:r>
            <a:r>
              <a:rPr lang="en-US" altLang="ja-JP" sz="2400"/>
              <a:t>if</a:t>
            </a:r>
            <a:r>
              <a:rPr lang="ja-JP" altLang="en-US" sz="2400"/>
              <a:t>文を書くことができる。）</a:t>
            </a:r>
          </a:p>
        </p:txBody>
      </p:sp>
    </p:spTree>
    <p:extLst>
      <p:ext uri="{BB962C8B-B14F-4D97-AF65-F5344CB8AC3E}">
        <p14:creationId xmlns:p14="http://schemas.microsoft.com/office/powerpoint/2010/main" val="168933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66" name="Rectangle 14"/>
          <p:cNvSpPr>
            <a:spLocks noGrp="1" noChangeArrowheads="1"/>
          </p:cNvSpPr>
          <p:nvPr>
            <p:ph type="title"/>
          </p:nvPr>
        </p:nvSpPr>
        <p:spPr>
          <a:xfrm>
            <a:off x="758809" y="368828"/>
            <a:ext cx="7620000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dirty="0" smtClean="0">
                <a:ea typeface="ＭＳ Ｐゴシック" pitchFamily="-112" charset="-128"/>
                <a:cs typeface="+mj-cs"/>
              </a:rPr>
              <a:t>例（打ち込んで確認）</a:t>
            </a:r>
          </a:p>
        </p:txBody>
      </p:sp>
      <p:sp>
        <p:nvSpPr>
          <p:cNvPr id="100368" name="Rectangle 16"/>
          <p:cNvSpPr>
            <a:spLocks noChangeArrowheads="1"/>
          </p:cNvSpPr>
          <p:nvPr/>
        </p:nvSpPr>
        <p:spPr bwMode="auto">
          <a:xfrm>
            <a:off x="1050398" y="1391709"/>
            <a:ext cx="7204604" cy="4524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#include  &lt;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stdio.h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&gt;</a:t>
            </a:r>
          </a:p>
          <a:p>
            <a:pPr>
              <a:defRPr/>
            </a:pP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main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(void)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 x;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整数を入力してください：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");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("%d", &amp;x);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if (x % 5)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      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(“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その数は５で割り切れません。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else</a:t>
            </a:r>
          </a:p>
          <a:p>
            <a:pPr>
              <a:defRPr/>
            </a:pPr>
            <a:r>
              <a:rPr lang="ja-JP" altLang="en-US" sz="2400" dirty="0">
                <a:ea typeface="ＭＳ Ｐゴシック" charset="0"/>
                <a:cs typeface="ＭＳ Ｐゴシック" charset="0"/>
              </a:rPr>
              <a:t>	   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4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(“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その数は５で割り切れます。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}</a:t>
            </a:r>
            <a:endParaRPr lang="ja-JP" altLang="en-US" sz="24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35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747800" y="235282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>
                <a:latin typeface="Calibri" charset="0"/>
              </a:rPr>
              <a:t>式の評価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30312"/>
            <a:ext cx="8643937" cy="5405437"/>
          </a:xfrm>
        </p:spPr>
        <p:txBody>
          <a:bodyPr rtlCol="0">
            <a:no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ja-JP" sz="2400" dirty="0" smtClean="0">
                <a:latin typeface="News Gothic" charset="0"/>
              </a:rPr>
              <a:t>C</a:t>
            </a:r>
            <a:r>
              <a:rPr kumimoji="0" lang="ja-JP" altLang="en-US" sz="2400" dirty="0" smtClean="0">
                <a:latin typeface="News Gothic" charset="0"/>
              </a:rPr>
              <a:t>言語における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News Gothic" charset="0"/>
              </a:rPr>
              <a:t>式</a:t>
            </a:r>
            <a:r>
              <a:rPr kumimoji="0" lang="ja-JP" altLang="en-US" sz="2400" dirty="0" smtClean="0">
                <a:latin typeface="News Gothic" charset="0"/>
              </a:rPr>
              <a:t>の例</a:t>
            </a:r>
            <a:endParaRPr kumimoji="0" lang="en-US" altLang="ja-JP" sz="2400" dirty="0" smtClean="0">
              <a:latin typeface="News Gothic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x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　</a:t>
            </a:r>
            <a:endParaRPr kumimoji="0" lang="en-US" altLang="ja-JP" sz="2400" dirty="0" smtClean="0">
              <a:latin typeface="Syntax" charset="0"/>
              <a:cs typeface="ＭＳ Ｐゴシック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38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　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x + 38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(x+38) / 2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sz="2400" dirty="0" smtClean="0">
                <a:latin typeface="News Gothic" charset="0"/>
              </a:rPr>
              <a:t>式の評価</a:t>
            </a:r>
            <a:endParaRPr kumimoji="0" lang="en-US" altLang="ja-JP" sz="2400" dirty="0" smtClean="0">
              <a:latin typeface="News Gothic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x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が</a:t>
            </a:r>
            <a:r>
              <a:rPr kumimoji="0" lang="en-US" altLang="ja-JP" sz="2400" dirty="0" err="1" smtClean="0">
                <a:latin typeface="Syntax" charset="0"/>
                <a:cs typeface="ＭＳ Ｐゴシック" charset="0"/>
              </a:rPr>
              <a:t>int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型で、</a:t>
            </a: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15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が代入されていたとする。そのとき、</a:t>
            </a:r>
            <a:endParaRPr kumimoji="0" lang="en-US" altLang="ja-JP" sz="2400" dirty="0" smtClean="0">
              <a:latin typeface="Syntax" charset="0"/>
              <a:cs typeface="ＭＳ Ｐゴシック" charset="0"/>
            </a:endParaRP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x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15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38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38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 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x+38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の値は、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53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 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(x+38) / 2 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の値は、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26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上記のように、複雑な式は、部分式の評価をまず行い、その結果の値を用いて演算（この例では足し算、割り算）を行う。</a:t>
            </a:r>
          </a:p>
        </p:txBody>
      </p:sp>
    </p:spTree>
    <p:extLst>
      <p:ext uri="{BB962C8B-B14F-4D97-AF65-F5344CB8AC3E}">
        <p14:creationId xmlns:p14="http://schemas.microsoft.com/office/powerpoint/2010/main" val="251520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333375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四則演算式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4375" y="1143000"/>
            <a:ext cx="2500313" cy="428625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kumimoji="0" lang="ja-JP" altLang="en-US" sz="2400">
                <a:latin typeface="News Gothic" charset="0"/>
              </a:rPr>
              <a:t>足し算式の構文</a:t>
            </a:r>
            <a:endParaRPr kumimoji="0" lang="ja-JP" altLang="en-US" sz="2400">
              <a:solidFill>
                <a:srgbClr val="3333FF"/>
              </a:solidFill>
              <a:latin typeface="News Gothic" charset="0"/>
            </a:endParaRPr>
          </a:p>
        </p:txBody>
      </p:sp>
      <p:sp>
        <p:nvSpPr>
          <p:cNvPr id="27654" name="テキスト ボックス 8"/>
          <p:cNvSpPr txBox="1">
            <a:spLocks noChangeArrowheads="1"/>
          </p:cNvSpPr>
          <p:nvPr/>
        </p:nvSpPr>
        <p:spPr bwMode="auto">
          <a:xfrm>
            <a:off x="1357313" y="1714500"/>
            <a:ext cx="2400300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 &lt;</a:t>
            </a:r>
            <a:r>
              <a:rPr lang="ja-JP" altLang="en-US" sz="2800"/>
              <a:t>式</a:t>
            </a:r>
            <a:r>
              <a:rPr lang="en-US" altLang="ja-JP" sz="2800"/>
              <a:t>&gt; + &lt;</a:t>
            </a:r>
            <a:r>
              <a:rPr lang="ja-JP" altLang="en-US" sz="2800"/>
              <a:t>式＞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14375" y="2357438"/>
            <a:ext cx="435768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-112" charset="2"/>
              <a:buNone/>
              <a:defRPr/>
            </a:pPr>
            <a:r>
              <a:rPr lang="ja-JP" altLang="en-US" sz="2400" kern="0" dirty="0">
                <a:latin typeface="+mn-lt"/>
                <a:ea typeface="ＭＳ Ｐゴシック" pitchFamily="-112" charset="-128"/>
                <a:cs typeface="+mn-cs"/>
              </a:rPr>
              <a:t>足し算式   </a:t>
            </a:r>
            <a:r>
              <a:rPr lang="en-US" altLang="ja-JP" sz="2400" kern="0" dirty="0">
                <a:latin typeface="+mn-lt"/>
                <a:ea typeface="ＭＳ Ｐゴシック" pitchFamily="-112" charset="-128"/>
                <a:cs typeface="+mn-cs"/>
              </a:rPr>
              <a:t>e1 + e2  </a:t>
            </a:r>
            <a:r>
              <a:rPr lang="ja-JP" altLang="en-US" sz="2400" kern="0" dirty="0">
                <a:latin typeface="+mn-lt"/>
                <a:ea typeface="ＭＳ Ｐゴシック" pitchFamily="-112" charset="-128"/>
                <a:cs typeface="+mn-cs"/>
              </a:rPr>
              <a:t>の意味</a:t>
            </a:r>
            <a:endParaRPr lang="ja-JP" altLang="en-US" sz="2400" kern="0" dirty="0">
              <a:solidFill>
                <a:srgbClr val="3333FF"/>
              </a:solidFill>
              <a:latin typeface="+mn-lt"/>
              <a:ea typeface="ＭＳ Ｐゴシック" pitchFamily="-112" charset="-128"/>
              <a:cs typeface="+mn-cs"/>
            </a:endParaRPr>
          </a:p>
        </p:txBody>
      </p:sp>
      <p:sp>
        <p:nvSpPr>
          <p:cNvPr id="27656" name="テキスト ボックス 10"/>
          <p:cNvSpPr txBox="1">
            <a:spLocks noChangeArrowheads="1"/>
          </p:cNvSpPr>
          <p:nvPr/>
        </p:nvSpPr>
        <p:spPr bwMode="auto">
          <a:xfrm>
            <a:off x="1285875" y="2928938"/>
            <a:ext cx="6929438" cy="8302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/>
              <a:t> e1</a:t>
            </a:r>
            <a:r>
              <a:rPr lang="ja-JP" altLang="en-US" sz="2400"/>
              <a:t>と</a:t>
            </a:r>
            <a:r>
              <a:rPr lang="en-US" altLang="ja-JP" sz="2400"/>
              <a:t>e2</a:t>
            </a:r>
            <a:r>
              <a:rPr lang="ja-JP" altLang="en-US" sz="2400"/>
              <a:t>をまず評価し、それらの結果</a:t>
            </a:r>
            <a:r>
              <a:rPr lang="en-US" altLang="ja-JP" sz="2400"/>
              <a:t>v1, v2</a:t>
            </a:r>
            <a:r>
              <a:rPr lang="ja-JP" altLang="en-US" sz="2400"/>
              <a:t>の和が足し算式 </a:t>
            </a:r>
            <a:r>
              <a:rPr lang="en-US" altLang="ja-JP" sz="2400"/>
              <a:t>e1+e2 </a:t>
            </a:r>
            <a:r>
              <a:rPr lang="ja-JP" altLang="en-US" sz="2400"/>
              <a:t>の評価結果である。</a:t>
            </a:r>
          </a:p>
        </p:txBody>
      </p:sp>
      <p:sp>
        <p:nvSpPr>
          <p:cNvPr id="27657" name="テキスト ボックス 11"/>
          <p:cNvSpPr txBox="1">
            <a:spLocks noChangeArrowheads="1"/>
          </p:cNvSpPr>
          <p:nvPr/>
        </p:nvSpPr>
        <p:spPr bwMode="auto">
          <a:xfrm>
            <a:off x="571500" y="4143375"/>
            <a:ext cx="7929563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/>
              <a:t>四則演算式は式である。したがって、たとえば</a:t>
            </a:r>
            <a:r>
              <a:rPr lang="en-US" altLang="ja-JP" sz="2000"/>
              <a:t>+</a:t>
            </a:r>
            <a:r>
              <a:rPr lang="ja-JP" altLang="en-US" sz="2000"/>
              <a:t>の左側や右側に引き算式を書いてよい。</a:t>
            </a:r>
            <a:endParaRPr lang="en-US" altLang="ja-JP" sz="2000"/>
          </a:p>
          <a:p>
            <a:r>
              <a:rPr lang="ja-JP" altLang="en-US" sz="2000"/>
              <a:t>（例）</a:t>
            </a:r>
            <a:r>
              <a:rPr lang="en-US" altLang="ja-JP" sz="2000">
                <a:solidFill>
                  <a:srgbClr val="FF0000"/>
                </a:solidFill>
              </a:rPr>
              <a:t>1 - 2 </a:t>
            </a:r>
            <a:r>
              <a:rPr lang="en-US" altLang="ja-JP" sz="2000"/>
              <a:t>+ 3 </a:t>
            </a:r>
            <a:r>
              <a:rPr lang="ja-JP" altLang="en-US" sz="2000"/>
              <a:t>など。</a:t>
            </a:r>
            <a:r>
              <a:rPr lang="en-US" altLang="ja-JP" sz="2000"/>
              <a:t> </a:t>
            </a:r>
            <a:r>
              <a:rPr lang="ja-JP" altLang="en-US" sz="2000"/>
              <a:t>この例では、赤字の部分の</a:t>
            </a:r>
            <a:r>
              <a:rPr lang="en-US" altLang="ja-JP" sz="2000"/>
              <a:t>1-2</a:t>
            </a:r>
            <a:r>
              <a:rPr lang="ja-JP" altLang="en-US" sz="2000"/>
              <a:t>という式が、足し算式の左側の式を成している。</a:t>
            </a:r>
            <a:endParaRPr lang="en-US" altLang="ja-JP" sz="2000"/>
          </a:p>
          <a:p>
            <a:r>
              <a:rPr lang="ja-JP" altLang="en-US" sz="2000"/>
              <a:t>（補足）四則演算の演算子は左結合である。よって</a:t>
            </a:r>
            <a:r>
              <a:rPr lang="en-US" altLang="ja-JP" sz="2000"/>
              <a:t>1-2+3</a:t>
            </a:r>
            <a:r>
              <a:rPr lang="ja-JP" altLang="en-US" sz="2000"/>
              <a:t>は</a:t>
            </a:r>
            <a:r>
              <a:rPr lang="en-US" altLang="ja-JP" sz="2000"/>
              <a:t>1-2</a:t>
            </a:r>
            <a:r>
              <a:rPr lang="ja-JP" altLang="en-US" sz="2000"/>
              <a:t>に</a:t>
            </a:r>
            <a:r>
              <a:rPr lang="en-US" altLang="ja-JP" sz="2000"/>
              <a:t>3</a:t>
            </a:r>
            <a:r>
              <a:rPr lang="ja-JP" altLang="en-US" sz="2000"/>
              <a:t>を足すという意味である。</a:t>
            </a:r>
            <a:r>
              <a:rPr lang="en-US" altLang="ja-JP" sz="2000"/>
              <a:t>2+3</a:t>
            </a:r>
            <a:r>
              <a:rPr lang="ja-JP" altLang="en-US" sz="2000"/>
              <a:t>を先にしたい場合は括弧をつけ、</a:t>
            </a:r>
            <a:r>
              <a:rPr lang="en-US" altLang="ja-JP" sz="2000"/>
              <a:t>1-(2+3)</a:t>
            </a:r>
            <a:r>
              <a:rPr lang="ja-JP" altLang="en-US" sz="2000"/>
              <a:t>のように記述する。</a:t>
            </a:r>
          </a:p>
        </p:txBody>
      </p:sp>
      <p:sp>
        <p:nvSpPr>
          <p:cNvPr id="27658" name="テキスト ボックス 12"/>
          <p:cNvSpPr txBox="1">
            <a:spLocks noChangeArrowheads="1"/>
          </p:cNvSpPr>
          <p:nvPr/>
        </p:nvSpPr>
        <p:spPr bwMode="auto">
          <a:xfrm>
            <a:off x="3057525" y="1111250"/>
            <a:ext cx="4886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（引き算、掛け算なども同様。）</a:t>
            </a:r>
            <a:r>
              <a:rPr lang="en-US" altLang="ja-JP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099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Grp="1" noChangeArrowheads="1"/>
          </p:cNvSpPr>
          <p:nvPr>
            <p:ph type="title"/>
          </p:nvPr>
        </p:nvSpPr>
        <p:spPr>
          <a:xfrm>
            <a:off x="179387" y="313165"/>
            <a:ext cx="889053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Syntax" charset="0"/>
              </a:rPr>
              <a:t>値の比較の式</a:t>
            </a:r>
            <a:r>
              <a:rPr kumimoji="0" lang="en-US" altLang="ja-JP" sz="3600" dirty="0">
                <a:latin typeface="Syntax" charset="0"/>
              </a:rPr>
              <a:t>: </a:t>
            </a:r>
            <a:r>
              <a:rPr kumimoji="0" lang="ja-JP" altLang="en-US" sz="3600" dirty="0">
                <a:latin typeface="Syntax" charset="0"/>
              </a:rPr>
              <a:t>等価演算子</a:t>
            </a:r>
            <a:r>
              <a:rPr kumimoji="0" lang="en-US" altLang="ja-JP" sz="3600" dirty="0">
                <a:latin typeface="Syntax" charset="0"/>
              </a:rPr>
              <a:t>(</a:t>
            </a:r>
            <a:r>
              <a:rPr kumimoji="0" lang="ja-JP" altLang="en-US" sz="3600" dirty="0">
                <a:latin typeface="Syntax" charset="0"/>
              </a:rPr>
              <a:t>その１</a:t>
            </a:r>
            <a:r>
              <a:rPr kumimoji="0" lang="en-US" altLang="ja-JP" sz="3600" dirty="0">
                <a:latin typeface="Syntax" charset="0"/>
              </a:rPr>
              <a:t>) ==</a:t>
            </a:r>
            <a:endParaRPr kumimoji="0" lang="ja-JP" altLang="en-US" sz="3600" dirty="0">
              <a:latin typeface="Syntax" charset="0"/>
            </a:endParaRPr>
          </a:p>
        </p:txBody>
      </p:sp>
      <p:sp>
        <p:nvSpPr>
          <p:cNvPr id="28677" name="テキスト ボックス 6"/>
          <p:cNvSpPr txBox="1">
            <a:spLocks noChangeArrowheads="1"/>
          </p:cNvSpPr>
          <p:nvPr/>
        </p:nvSpPr>
        <p:spPr bwMode="auto">
          <a:xfrm>
            <a:off x="744398" y="1474344"/>
            <a:ext cx="903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構文</a:t>
            </a:r>
          </a:p>
        </p:txBody>
      </p:sp>
      <p:sp>
        <p:nvSpPr>
          <p:cNvPr id="28678" name="テキスト ボックス 7"/>
          <p:cNvSpPr txBox="1">
            <a:spLocks noChangeArrowheads="1"/>
          </p:cNvSpPr>
          <p:nvPr/>
        </p:nvSpPr>
        <p:spPr bwMode="auto">
          <a:xfrm>
            <a:off x="1601648" y="2117282"/>
            <a:ext cx="2362200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&lt;</a:t>
            </a:r>
            <a:r>
              <a:rPr lang="ja-JP" altLang="en-US" sz="2800"/>
              <a:t>式</a:t>
            </a:r>
            <a:r>
              <a:rPr lang="en-US" altLang="ja-JP" sz="2800"/>
              <a:t>&gt; == &lt;</a:t>
            </a:r>
            <a:r>
              <a:rPr lang="ja-JP" altLang="en-US" sz="2800"/>
              <a:t>式</a:t>
            </a:r>
            <a:r>
              <a:rPr lang="en-US" altLang="ja-JP" sz="2800"/>
              <a:t>&gt;</a:t>
            </a:r>
            <a:endParaRPr lang="ja-JP" altLang="en-US" sz="2800"/>
          </a:p>
        </p:txBody>
      </p:sp>
      <p:sp>
        <p:nvSpPr>
          <p:cNvPr id="28679" name="テキスト ボックス 8"/>
          <p:cNvSpPr txBox="1">
            <a:spLocks noChangeArrowheads="1"/>
          </p:cNvSpPr>
          <p:nvPr/>
        </p:nvSpPr>
        <p:spPr bwMode="auto">
          <a:xfrm>
            <a:off x="815835" y="3917507"/>
            <a:ext cx="30416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式</a:t>
            </a:r>
            <a:r>
              <a:rPr lang="en-US" altLang="ja-JP" sz="2800"/>
              <a:t> e1==e2 </a:t>
            </a:r>
            <a:r>
              <a:rPr lang="ja-JP" altLang="en-US" sz="2800"/>
              <a:t>の意味</a:t>
            </a:r>
          </a:p>
        </p:txBody>
      </p:sp>
      <p:sp>
        <p:nvSpPr>
          <p:cNvPr id="28680" name="テキスト ボックス 9"/>
          <p:cNvSpPr txBox="1">
            <a:spLocks noChangeArrowheads="1"/>
          </p:cNvSpPr>
          <p:nvPr/>
        </p:nvSpPr>
        <p:spPr bwMode="auto">
          <a:xfrm>
            <a:off x="1815960" y="2760219"/>
            <a:ext cx="66436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（これ自体も式である。たとえば、</a:t>
            </a:r>
            <a:r>
              <a:rPr lang="en-US" altLang="ja-JP" sz="2400"/>
              <a:t>==</a:t>
            </a:r>
            <a:r>
              <a:rPr lang="ja-JP" altLang="en-US" sz="2400"/>
              <a:t>の左辺や右辺で</a:t>
            </a:r>
            <a:r>
              <a:rPr lang="en-US" altLang="ja-JP" sz="2400"/>
              <a:t>==</a:t>
            </a:r>
            <a:r>
              <a:rPr lang="ja-JP" altLang="en-US" sz="2400"/>
              <a:t>を使った比較式を書ける。）</a:t>
            </a:r>
          </a:p>
        </p:txBody>
      </p:sp>
      <p:sp>
        <p:nvSpPr>
          <p:cNvPr id="28681" name="正方形/長方形 10"/>
          <p:cNvSpPr>
            <a:spLocks noChangeArrowheads="1"/>
          </p:cNvSpPr>
          <p:nvPr/>
        </p:nvSpPr>
        <p:spPr bwMode="auto">
          <a:xfrm>
            <a:off x="1673085" y="4703319"/>
            <a:ext cx="6868583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/>
              <a:t>式</a:t>
            </a:r>
            <a:r>
              <a:rPr lang="en-US" altLang="ja-JP" sz="2400"/>
              <a:t>e1, e2</a:t>
            </a:r>
            <a:r>
              <a:rPr lang="ja-JP" altLang="en-US" sz="2400"/>
              <a:t>を評価し、それらの結果</a:t>
            </a:r>
            <a:r>
              <a:rPr lang="en-US" altLang="ja-JP" sz="2400"/>
              <a:t>v1, v2</a:t>
            </a:r>
            <a:r>
              <a:rPr lang="ja-JP" altLang="en-US" sz="2400"/>
              <a:t>が等しいときは</a:t>
            </a:r>
            <a:r>
              <a:rPr lang="en-US" altLang="ja-JP" sz="2400"/>
              <a:t>1</a:t>
            </a:r>
            <a:r>
              <a:rPr lang="ja-JP" altLang="en-US" sz="2400"/>
              <a:t>、異なるときは</a:t>
            </a:r>
            <a:r>
              <a:rPr lang="en-US" altLang="ja-JP" sz="2400"/>
              <a:t>0</a:t>
            </a:r>
            <a:r>
              <a:rPr lang="ja-JP" altLang="en-US" sz="2400"/>
              <a:t>が、式</a:t>
            </a:r>
            <a:r>
              <a:rPr lang="en-US" altLang="ja-JP" sz="2400"/>
              <a:t>e1==e2</a:t>
            </a:r>
            <a:r>
              <a:rPr lang="ja-JP" altLang="en-US" sz="2400"/>
              <a:t>の評価結果となる。</a:t>
            </a:r>
          </a:p>
        </p:txBody>
      </p:sp>
    </p:spTree>
    <p:extLst>
      <p:ext uri="{BB962C8B-B14F-4D97-AF65-F5344CB8AC3E}">
        <p14:creationId xmlns:p14="http://schemas.microsoft.com/office/powerpoint/2010/main" val="374033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52400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Syntax" charset="0"/>
              </a:rPr>
              <a:t>値比較のプログラム</a:t>
            </a:r>
            <a:r>
              <a:rPr kumimoji="0" lang="en-US" altLang="ja-JP" sz="3600" dirty="0">
                <a:latin typeface="Syntax" charset="0"/>
              </a:rPr>
              <a:t>(1)</a:t>
            </a:r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571500" y="1071563"/>
            <a:ext cx="7273925" cy="5324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/*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　二つの整数値をキーボードから読み込んで比較　*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/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#include  &lt;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stdio.h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&gt;</a:t>
            </a:r>
          </a:p>
          <a:p>
            <a:pPr>
              <a:defRPr/>
            </a:pP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main (void)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 x1;</a:t>
            </a:r>
          </a:p>
          <a:p>
            <a:pPr>
              <a:defRPr/>
            </a:pPr>
            <a:r>
              <a:rPr lang="ja-JP" altLang="en-US" sz="2000" dirty="0">
                <a:ea typeface="ＭＳ Ｐゴシック" charset="0"/>
                <a:cs typeface="ＭＳ Ｐゴシック" charset="0"/>
              </a:rPr>
              <a:t> 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      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 x2;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二つの整数を入力してください。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整数１：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("%d", &amp;x1);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整数２：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("%d", &amp;x2);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if (x1 == x2)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それらの値は同じです。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else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(“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それらの値は違います。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\n”);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3465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758809" y="411156"/>
            <a:ext cx="76200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ja-JP" altLang="en-US" sz="3600" dirty="0">
                <a:latin typeface="Calibri" charset="0"/>
              </a:rPr>
              <a:t>本講義（演習）の目的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494240" y="1579556"/>
            <a:ext cx="8127984" cy="383911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現在世界で広く用いられている</a:t>
            </a: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言語に触れる。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Syntax" charset="0"/>
                <a:cs typeface="ＭＳ Ｐゴシック" charset="0"/>
              </a:rPr>
              <a:t>→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　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C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言語を知っていれば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Java, C++,C#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等、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C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の影響を受けている言語の理解にも役立つ。</a:t>
            </a:r>
          </a:p>
          <a:p>
            <a:pPr>
              <a:lnSpc>
                <a:spcPct val="90000"/>
              </a:lnSpc>
            </a:pP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言語を通して、プログラミングをする際に必要な考え方を身につける。</a:t>
            </a:r>
            <a:endParaRPr kumimoji="0" lang="en-US" altLang="ja-JP" sz="2400" dirty="0">
              <a:latin typeface="News Gothic" charset="0"/>
            </a:endParaRPr>
          </a:p>
          <a:p>
            <a:pPr>
              <a:lnSpc>
                <a:spcPct val="90000"/>
              </a:lnSpc>
            </a:pP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言語のすべてを扱うには時間が足りないので、</a:t>
            </a: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言語の核となる部分のみを扱う。</a:t>
            </a:r>
            <a:endParaRPr kumimoji="0" lang="en-US" altLang="ja-JP" sz="2400" dirty="0">
              <a:latin typeface="News Gothic" charset="0"/>
            </a:endParaRPr>
          </a:p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扱わなかった内容は各自で教科書等を読んで補う。（他人の書いたプログラムを読むためには、あらゆる構文に対応できる必要がある。必要に応じて補う。）</a:t>
            </a:r>
          </a:p>
        </p:txBody>
      </p:sp>
    </p:spTree>
    <p:extLst>
      <p:ext uri="{BB962C8B-B14F-4D97-AF65-F5344CB8AC3E}">
        <p14:creationId xmlns:p14="http://schemas.microsoft.com/office/powerpoint/2010/main" val="117190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4"/>
          <p:cNvSpPr>
            <a:spLocks noGrp="1" noChangeArrowheads="1"/>
          </p:cNvSpPr>
          <p:nvPr>
            <p:ph type="title"/>
          </p:nvPr>
        </p:nvSpPr>
        <p:spPr>
          <a:xfrm>
            <a:off x="433380" y="252411"/>
            <a:ext cx="8139112" cy="685800"/>
          </a:xfrm>
        </p:spPr>
        <p:txBody>
          <a:bodyPr>
            <a:noAutofit/>
          </a:bodyPr>
          <a:lstStyle/>
          <a:p>
            <a:r>
              <a:rPr kumimoji="0" lang="ja-JP" altLang="en-US" sz="3600" dirty="0">
                <a:latin typeface="Syntax" charset="0"/>
              </a:rPr>
              <a:t>値の比較の式： 等価演算子</a:t>
            </a:r>
            <a:r>
              <a:rPr kumimoji="0" lang="en-US" altLang="ja-JP" sz="3600" dirty="0">
                <a:latin typeface="Syntax" charset="0"/>
              </a:rPr>
              <a:t>(</a:t>
            </a:r>
            <a:r>
              <a:rPr kumimoji="0" lang="ja-JP" altLang="en-US" sz="3600" dirty="0">
                <a:latin typeface="Syntax" charset="0"/>
              </a:rPr>
              <a:t>その２</a:t>
            </a:r>
            <a:r>
              <a:rPr kumimoji="0" lang="en-US" altLang="ja-JP" sz="3600" dirty="0">
                <a:latin typeface="Syntax" charset="0"/>
              </a:rPr>
              <a:t>)  !=</a:t>
            </a:r>
            <a:endParaRPr kumimoji="0" lang="ja-JP" altLang="en-US" sz="3600" dirty="0">
              <a:latin typeface="Syntax" charset="0"/>
            </a:endParaRPr>
          </a:p>
        </p:txBody>
      </p:sp>
      <p:sp>
        <p:nvSpPr>
          <p:cNvPr id="30725" name="テキスト ボックス 6"/>
          <p:cNvSpPr txBox="1">
            <a:spLocks noChangeArrowheads="1"/>
          </p:cNvSpPr>
          <p:nvPr/>
        </p:nvSpPr>
        <p:spPr bwMode="auto">
          <a:xfrm>
            <a:off x="722315" y="1365243"/>
            <a:ext cx="903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構文</a:t>
            </a:r>
          </a:p>
        </p:txBody>
      </p:sp>
      <p:sp>
        <p:nvSpPr>
          <p:cNvPr id="30726" name="テキスト ボックス 7"/>
          <p:cNvSpPr txBox="1">
            <a:spLocks noChangeArrowheads="1"/>
          </p:cNvSpPr>
          <p:nvPr/>
        </p:nvSpPr>
        <p:spPr bwMode="auto">
          <a:xfrm>
            <a:off x="1579565" y="2008181"/>
            <a:ext cx="2251075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&lt;</a:t>
            </a:r>
            <a:r>
              <a:rPr lang="ja-JP" altLang="en-US" sz="2800"/>
              <a:t>式</a:t>
            </a:r>
            <a:r>
              <a:rPr lang="en-US" altLang="ja-JP" sz="2800"/>
              <a:t>&gt; != &lt;</a:t>
            </a:r>
            <a:r>
              <a:rPr lang="ja-JP" altLang="en-US" sz="2800"/>
              <a:t>式</a:t>
            </a:r>
            <a:r>
              <a:rPr lang="en-US" altLang="ja-JP" sz="2800"/>
              <a:t>&gt;</a:t>
            </a:r>
            <a:endParaRPr lang="ja-JP" altLang="en-US" sz="2800"/>
          </a:p>
        </p:txBody>
      </p:sp>
      <p:sp>
        <p:nvSpPr>
          <p:cNvPr id="30727" name="テキスト ボックス 8"/>
          <p:cNvSpPr txBox="1">
            <a:spLocks noChangeArrowheads="1"/>
          </p:cNvSpPr>
          <p:nvPr/>
        </p:nvSpPr>
        <p:spPr bwMode="auto">
          <a:xfrm>
            <a:off x="793752" y="3808406"/>
            <a:ext cx="31289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式</a:t>
            </a:r>
            <a:r>
              <a:rPr lang="en-US" altLang="ja-JP" sz="2800"/>
              <a:t>  e1!=e2  </a:t>
            </a:r>
            <a:r>
              <a:rPr lang="ja-JP" altLang="en-US" sz="2800"/>
              <a:t>の意味</a:t>
            </a:r>
          </a:p>
        </p:txBody>
      </p:sp>
      <p:sp>
        <p:nvSpPr>
          <p:cNvPr id="30728" name="正方形/長方形 10"/>
          <p:cNvSpPr>
            <a:spLocks noChangeArrowheads="1"/>
          </p:cNvSpPr>
          <p:nvPr/>
        </p:nvSpPr>
        <p:spPr bwMode="auto">
          <a:xfrm>
            <a:off x="1651002" y="4594218"/>
            <a:ext cx="6786563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 dirty="0"/>
              <a:t>式</a:t>
            </a:r>
            <a:r>
              <a:rPr lang="en-US" altLang="ja-JP" sz="2400" dirty="0"/>
              <a:t>e1, e2</a:t>
            </a:r>
            <a:r>
              <a:rPr lang="ja-JP" altLang="en-US" sz="2400" dirty="0"/>
              <a:t>を評価し、それらの結果</a:t>
            </a:r>
            <a:r>
              <a:rPr lang="en-US" altLang="ja-JP" sz="2400" dirty="0"/>
              <a:t>v1, v2</a:t>
            </a:r>
            <a:r>
              <a:rPr lang="ja-JP" altLang="en-US" sz="2400" dirty="0"/>
              <a:t>が異なるときは</a:t>
            </a:r>
            <a:r>
              <a:rPr lang="en-US" altLang="ja-JP" sz="2400" dirty="0"/>
              <a:t>1</a:t>
            </a:r>
            <a:r>
              <a:rPr lang="ja-JP" altLang="en-US" sz="2400" dirty="0"/>
              <a:t>、等しいときは</a:t>
            </a:r>
            <a:r>
              <a:rPr lang="en-US" altLang="ja-JP" sz="2400" dirty="0"/>
              <a:t>0</a:t>
            </a:r>
            <a:r>
              <a:rPr lang="ja-JP" altLang="en-US" sz="2400" dirty="0"/>
              <a:t>が、式</a:t>
            </a:r>
            <a:r>
              <a:rPr lang="en-US" altLang="ja-JP" sz="2400" dirty="0"/>
              <a:t>e1!=e2</a:t>
            </a:r>
            <a:r>
              <a:rPr lang="ja-JP" altLang="en-US" sz="2400" dirty="0"/>
              <a:t>の評価結果となる。</a:t>
            </a:r>
          </a:p>
        </p:txBody>
      </p:sp>
      <p:sp>
        <p:nvSpPr>
          <p:cNvPr id="30729" name="テキスト ボックス 11"/>
          <p:cNvSpPr txBox="1">
            <a:spLocks noChangeArrowheads="1"/>
          </p:cNvSpPr>
          <p:nvPr/>
        </p:nvSpPr>
        <p:spPr bwMode="auto">
          <a:xfrm>
            <a:off x="1656298" y="2722556"/>
            <a:ext cx="66436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（これ自体も式である。たとえば、</a:t>
            </a:r>
            <a:r>
              <a:rPr lang="en-US" altLang="ja-JP" sz="2400" dirty="0"/>
              <a:t>==</a:t>
            </a:r>
            <a:r>
              <a:rPr lang="ja-JP" altLang="en-US" sz="2400" dirty="0"/>
              <a:t>や</a:t>
            </a:r>
            <a:r>
              <a:rPr lang="en-US" altLang="ja-JP" sz="2400" dirty="0"/>
              <a:t>!=</a:t>
            </a:r>
            <a:r>
              <a:rPr lang="ja-JP" altLang="en-US" sz="2400" dirty="0"/>
              <a:t>の左辺や右辺で</a:t>
            </a:r>
            <a:r>
              <a:rPr lang="en-US" altLang="ja-JP" sz="2400" dirty="0"/>
              <a:t>!=</a:t>
            </a:r>
            <a:r>
              <a:rPr lang="ja-JP" altLang="en-US" sz="2400" dirty="0"/>
              <a:t>を使った比較式を書ける。）</a:t>
            </a:r>
          </a:p>
        </p:txBody>
      </p:sp>
    </p:spTree>
    <p:extLst>
      <p:ext uri="{BB962C8B-B14F-4D97-AF65-F5344CB8AC3E}">
        <p14:creationId xmlns:p14="http://schemas.microsoft.com/office/powerpoint/2010/main" val="239074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408064" y="245090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Syntax" charset="0"/>
              </a:rPr>
              <a:t>値比較のプログラム</a:t>
            </a:r>
            <a:r>
              <a:rPr kumimoji="0" lang="en-US" altLang="ja-JP" sz="3600" dirty="0">
                <a:latin typeface="Syntax" charset="0"/>
              </a:rPr>
              <a:t>(2)</a:t>
            </a:r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571500" y="1071563"/>
            <a:ext cx="7273925" cy="5324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/*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　二つの整数値をキーボードから読み込んで比較　*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/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#include  &lt;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stdio.h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&gt;</a:t>
            </a:r>
          </a:p>
          <a:p>
            <a:pPr>
              <a:defRPr/>
            </a:pP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main (void)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 x1;</a:t>
            </a:r>
          </a:p>
          <a:p>
            <a:pPr>
              <a:defRPr/>
            </a:pPr>
            <a:r>
              <a:rPr lang="en-US" altLang="ja-JP" sz="20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 x2;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二つの整数を入力してください。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整数１：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("%d", &amp;x1);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整数２：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("%d", &amp;x2);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if (x1 != x2)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(“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それらの値は違います。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else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(“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それらの値は同じです。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\n”);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8897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620000" cy="685800"/>
          </a:xfrm>
        </p:spPr>
        <p:txBody>
          <a:bodyPr/>
          <a:lstStyle/>
          <a:p>
            <a:r>
              <a:rPr kumimoji="0" lang="ja-JP" altLang="en-US" sz="3400">
                <a:latin typeface="Calibri" charset="0"/>
              </a:rPr>
              <a:t>３つ以上の条件分岐をするには？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611187" y="1268412"/>
            <a:ext cx="8113489" cy="3149423"/>
          </a:xfrm>
        </p:spPr>
        <p:txBody>
          <a:bodyPr>
            <a:normAutofit fontScale="92500" lnSpcReduction="20000"/>
          </a:bodyPr>
          <a:lstStyle/>
          <a:p>
            <a:r>
              <a:rPr kumimoji="0" lang="ja-JP" altLang="en-US" sz="2800" dirty="0">
                <a:latin typeface="News Gothic" charset="0"/>
              </a:rPr>
              <a:t>これまでは流れを２つに分岐　</a:t>
            </a:r>
            <a:r>
              <a:rPr kumimoji="0" lang="en-US" altLang="ja-JP" sz="2800" dirty="0">
                <a:latin typeface="News Gothic" charset="0"/>
              </a:rPr>
              <a:t>→</a:t>
            </a:r>
            <a:r>
              <a:rPr kumimoji="0" lang="ja-JP" altLang="en-US" sz="2800" dirty="0">
                <a:latin typeface="News Gothic" charset="0"/>
              </a:rPr>
              <a:t>　３つ以上の場合は？</a:t>
            </a:r>
          </a:p>
          <a:p>
            <a:r>
              <a:rPr kumimoji="0" lang="ja-JP" altLang="en-US" sz="2800" dirty="0" smtClean="0">
                <a:latin typeface="News Gothic" charset="0"/>
              </a:rPr>
              <a:t>例</a:t>
            </a:r>
            <a:r>
              <a:rPr kumimoji="0" lang="en-US" altLang="ja-JP" sz="2800" dirty="0" smtClean="0">
                <a:latin typeface="News Gothic" charset="0"/>
              </a:rPr>
              <a:t>) </a:t>
            </a:r>
            <a:r>
              <a:rPr kumimoji="0" lang="ja-JP" altLang="en-US" sz="2800" dirty="0" smtClean="0">
                <a:latin typeface="Syntax" charset="0"/>
                <a:cs typeface="ＭＳ Ｐゴシック" charset="0"/>
              </a:rPr>
              <a:t>キーボードから読み込んだ整数値が</a:t>
            </a:r>
            <a:endParaRPr kumimoji="0" lang="en-US" altLang="ja-JP" sz="2800" dirty="0" smtClean="0">
              <a:latin typeface="Syntax" charset="0"/>
              <a:cs typeface="ＭＳ Ｐゴシック" charset="0"/>
            </a:endParaRPr>
          </a:p>
          <a:p>
            <a:pPr lvl="1">
              <a:buFont typeface="Wingdings" charset="0"/>
              <a:buNone/>
            </a:pPr>
            <a:r>
              <a:rPr kumimoji="0" lang="en-US" altLang="ja-JP" dirty="0" smtClean="0">
                <a:latin typeface="Syntax" charset="0"/>
                <a:cs typeface="ＭＳ Ｐゴシック" charset="0"/>
              </a:rPr>
              <a:t>     (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1)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　</a:t>
            </a:r>
            <a:r>
              <a:rPr kumimoji="0" lang="en-US" altLang="ja-JP" dirty="0" smtClean="0">
                <a:latin typeface="Syntax" charset="0"/>
                <a:cs typeface="ＭＳ Ｐゴシック" charset="0"/>
              </a:rPr>
              <a:t>0</a:t>
            </a:r>
          </a:p>
          <a:p>
            <a:pPr lvl="1">
              <a:buFont typeface="Wingdings" charset="0"/>
              <a:buNone/>
            </a:pPr>
            <a:r>
              <a:rPr kumimoji="0" lang="ja-JP" altLang="en-US" dirty="0">
                <a:latin typeface="Syntax" charset="0"/>
                <a:cs typeface="ＭＳ Ｐゴシック" charset="0"/>
              </a:rPr>
              <a:t>　　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(2)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　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正</a:t>
            </a:r>
            <a:endParaRPr kumimoji="0" lang="ja-JP" altLang="en-US" dirty="0">
              <a:latin typeface="Syntax" charset="0"/>
              <a:cs typeface="ＭＳ Ｐゴシック" charset="0"/>
            </a:endParaRPr>
          </a:p>
          <a:p>
            <a:pPr lvl="1">
              <a:buFont typeface="Wingdings" charset="0"/>
              <a:buNone/>
            </a:pPr>
            <a:r>
              <a:rPr kumimoji="0" lang="ja-JP" altLang="en-US" dirty="0">
                <a:latin typeface="Syntax" charset="0"/>
                <a:cs typeface="ＭＳ Ｐゴシック" charset="0"/>
              </a:rPr>
              <a:t>　　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(3)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　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負</a:t>
            </a:r>
            <a:endParaRPr kumimoji="0" lang="en-US" altLang="ja-JP" dirty="0" smtClean="0">
              <a:latin typeface="Syntax" charset="0"/>
              <a:cs typeface="ＭＳ Ｐゴシック" charset="0"/>
            </a:endParaRPr>
          </a:p>
          <a:p>
            <a:pPr lvl="1">
              <a:buNone/>
            </a:pPr>
            <a:r>
              <a:rPr kumimoji="0" lang="ja-JP" altLang="en-US" dirty="0" smtClean="0">
                <a:latin typeface="Syntax" charset="0"/>
                <a:cs typeface="ＭＳ Ｐゴシック" charset="0"/>
              </a:rPr>
              <a:t>のいずれであるかによって処理を変えたい場合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は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、</a:t>
            </a:r>
            <a:endParaRPr kumimoji="0" lang="en-US" altLang="ja-JP" dirty="0" smtClean="0">
              <a:latin typeface="Syntax" charset="0"/>
              <a:cs typeface="ＭＳ Ｐゴシック" charset="0"/>
            </a:endParaRPr>
          </a:p>
          <a:p>
            <a:pPr lvl="1">
              <a:buNone/>
            </a:pPr>
            <a:r>
              <a:rPr kumimoji="0" lang="en-US" altLang="ja-JP" dirty="0" smtClean="0">
                <a:latin typeface="Syntax" charset="0"/>
                <a:cs typeface="ＭＳ Ｐゴシック" charset="0"/>
              </a:rPr>
              <a:t>if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文の中で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if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文を使えばよい。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(nest, 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入れ子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)</a:t>
            </a:r>
          </a:p>
          <a:p>
            <a:pPr lvl="1">
              <a:buNone/>
            </a:pPr>
            <a:endParaRPr kumimoji="0" lang="ja-JP" altLang="en-US" dirty="0">
              <a:latin typeface="Syntax" charset="0"/>
              <a:cs typeface="ＭＳ Ｐゴシック" charset="0"/>
            </a:endParaRPr>
          </a:p>
          <a:p>
            <a:endParaRPr kumimoji="0" lang="en-US" altLang="ja-JP" sz="1000" dirty="0">
              <a:latin typeface="News Gothic" charset="0"/>
            </a:endParaRPr>
          </a:p>
        </p:txBody>
      </p:sp>
      <p:sp>
        <p:nvSpPr>
          <p:cNvPr id="32775" name="正方形/長方形 7"/>
          <p:cNvSpPr>
            <a:spLocks noChangeArrowheads="1"/>
          </p:cNvSpPr>
          <p:nvPr/>
        </p:nvSpPr>
        <p:spPr bwMode="auto">
          <a:xfrm>
            <a:off x="4000500" y="4891946"/>
            <a:ext cx="3870325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ja-JP" sz="2800"/>
              <a:t> </a:t>
            </a:r>
            <a:r>
              <a:rPr kumimoji="1" lang="en-US" altLang="ja-JP" sz="2800" b="1"/>
              <a:t>if</a:t>
            </a:r>
            <a:r>
              <a:rPr kumimoji="1" lang="en-US" altLang="ja-JP" sz="2800"/>
              <a:t> (&lt;</a:t>
            </a:r>
            <a:r>
              <a:rPr kumimoji="1" lang="ja-JP" altLang="en-US" sz="2800"/>
              <a:t>式</a:t>
            </a:r>
            <a:r>
              <a:rPr kumimoji="1" lang="en-US" altLang="ja-JP" sz="2800"/>
              <a:t>&gt;) &lt;</a:t>
            </a:r>
            <a:r>
              <a:rPr kumimoji="1" lang="ja-JP" altLang="en-US" sz="2800"/>
              <a:t>文</a:t>
            </a:r>
            <a:r>
              <a:rPr kumimoji="1" lang="en-US" altLang="ja-JP" sz="2800"/>
              <a:t>&gt;</a:t>
            </a:r>
            <a:r>
              <a:rPr kumimoji="1" lang="ja-JP" altLang="en-US" sz="2800"/>
              <a:t> </a:t>
            </a:r>
            <a:r>
              <a:rPr kumimoji="1" lang="en-US" altLang="ja-JP" sz="2800" b="1"/>
              <a:t>else</a:t>
            </a:r>
            <a:r>
              <a:rPr kumimoji="1" lang="en-US" altLang="ja-JP" sz="2800"/>
              <a:t> &lt;</a:t>
            </a:r>
            <a:r>
              <a:rPr kumimoji="1" lang="ja-JP" altLang="en-US" sz="2800"/>
              <a:t>文</a:t>
            </a:r>
            <a:r>
              <a:rPr kumimoji="1" lang="en-US" altLang="ja-JP" sz="2800"/>
              <a:t>&gt;</a:t>
            </a:r>
            <a:endParaRPr lang="ja-JP" altLang="en-US" sz="2800"/>
          </a:p>
        </p:txBody>
      </p:sp>
      <p:sp>
        <p:nvSpPr>
          <p:cNvPr id="32776" name="テキスト ボックス 8"/>
          <p:cNvSpPr txBox="1">
            <a:spLocks noChangeArrowheads="1"/>
          </p:cNvSpPr>
          <p:nvPr/>
        </p:nvSpPr>
        <p:spPr bwMode="auto">
          <a:xfrm>
            <a:off x="500063" y="4963383"/>
            <a:ext cx="3482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 dirty="0"/>
              <a:t> </a:t>
            </a:r>
            <a:r>
              <a:rPr lang="ja-JP" altLang="en-US" sz="2400" dirty="0"/>
              <a:t>復習 </a:t>
            </a:r>
            <a:r>
              <a:rPr lang="en-US" altLang="ja-JP" sz="2400" dirty="0"/>
              <a:t>if</a:t>
            </a:r>
            <a:r>
              <a:rPr lang="ja-JP" altLang="en-US" sz="2400" dirty="0"/>
              <a:t>文の構文</a:t>
            </a:r>
            <a:r>
              <a:rPr lang="en-US" altLang="ja-JP" sz="2400" dirty="0"/>
              <a:t>(</a:t>
            </a:r>
            <a:r>
              <a:rPr lang="ja-JP" altLang="en-US" sz="2400" dirty="0"/>
              <a:t>その２</a:t>
            </a:r>
            <a:r>
              <a:rPr lang="en-US" altLang="ja-JP" sz="2400" dirty="0"/>
              <a:t>)</a:t>
            </a:r>
            <a:endParaRPr lang="ja-JP" altLang="en-US" sz="2400" dirty="0"/>
          </a:p>
        </p:txBody>
      </p:sp>
      <p:sp>
        <p:nvSpPr>
          <p:cNvPr id="32777" name="テキスト ボックス 9"/>
          <p:cNvSpPr txBox="1">
            <a:spLocks noChangeArrowheads="1"/>
          </p:cNvSpPr>
          <p:nvPr/>
        </p:nvSpPr>
        <p:spPr bwMode="auto">
          <a:xfrm>
            <a:off x="928688" y="5534883"/>
            <a:ext cx="6578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/>
              <a:t> if</a:t>
            </a:r>
            <a:r>
              <a:rPr lang="ja-JP" altLang="en-US" sz="2400"/>
              <a:t>文自体、文である。したがって、</a:t>
            </a:r>
            <a:r>
              <a:rPr lang="en-US" altLang="ja-JP" sz="2400"/>
              <a:t>if</a:t>
            </a:r>
            <a:r>
              <a:rPr lang="ja-JP" altLang="en-US" sz="2400"/>
              <a:t>文の中の</a:t>
            </a:r>
            <a:endParaRPr lang="en-US" altLang="ja-JP" sz="2400"/>
          </a:p>
          <a:p>
            <a:r>
              <a:rPr lang="ja-JP" altLang="en-US" sz="2400"/>
              <a:t>＜文＞のところに</a:t>
            </a:r>
            <a:r>
              <a:rPr lang="en-US" altLang="ja-JP" sz="2400"/>
              <a:t>if</a:t>
            </a:r>
            <a:r>
              <a:rPr lang="ja-JP" altLang="en-US" sz="2400"/>
              <a:t>文を書いてよい。</a:t>
            </a:r>
          </a:p>
        </p:txBody>
      </p:sp>
    </p:spTree>
    <p:extLst>
      <p:ext uri="{BB962C8B-B14F-4D97-AF65-F5344CB8AC3E}">
        <p14:creationId xmlns:p14="http://schemas.microsoft.com/office/powerpoint/2010/main" val="298259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40" name="Rectangle 4"/>
          <p:cNvSpPr>
            <a:spLocks noChangeArrowheads="1"/>
          </p:cNvSpPr>
          <p:nvPr/>
        </p:nvSpPr>
        <p:spPr bwMode="black">
          <a:xfrm>
            <a:off x="578898" y="188913"/>
            <a:ext cx="8035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ja-JP" altLang="en-US" sz="3400" dirty="0">
                <a:solidFill>
                  <a:srgbClr val="000000"/>
                </a:solidFill>
                <a:latin typeface="Syntax" pitchFamily="34" charset="0"/>
                <a:ea typeface="ＭＳ Ｐゴシック" pitchFamily="-112" charset="-128"/>
                <a:cs typeface="+mn-cs"/>
              </a:rPr>
              <a:t>値比較のプログラム</a:t>
            </a:r>
            <a:r>
              <a:rPr lang="en-US" altLang="ja-JP" sz="3400" dirty="0">
                <a:solidFill>
                  <a:srgbClr val="000000"/>
                </a:solidFill>
                <a:latin typeface="Syntax" pitchFamily="34" charset="0"/>
                <a:ea typeface="ＭＳ Ｐゴシック" pitchFamily="-112" charset="-128"/>
                <a:cs typeface="+mn-cs"/>
              </a:rPr>
              <a:t>(3)</a:t>
            </a:r>
            <a:r>
              <a:rPr lang="ja-JP" altLang="en-US" sz="3400" dirty="0">
                <a:solidFill>
                  <a:srgbClr val="000000"/>
                </a:solidFill>
                <a:latin typeface="Syntax" pitchFamily="34" charset="0"/>
                <a:ea typeface="ＭＳ Ｐゴシック" pitchFamily="-112" charset="-128"/>
                <a:cs typeface="+mn-cs"/>
              </a:rPr>
              <a:t>（打ち込んで確認）</a:t>
            </a:r>
            <a:endParaRPr lang="en-US" altLang="ja-JP" sz="3400" dirty="0">
              <a:solidFill>
                <a:srgbClr val="000000"/>
              </a:solidFill>
              <a:latin typeface="Syntax" pitchFamily="34" charset="0"/>
              <a:ea typeface="ＭＳ Ｐゴシック" pitchFamily="-112" charset="-128"/>
              <a:cs typeface="+mn-cs"/>
            </a:endParaRPr>
          </a:p>
        </p:txBody>
      </p:sp>
      <p:sp>
        <p:nvSpPr>
          <p:cNvPr id="270342" name="Text Box 6"/>
          <p:cNvSpPr txBox="1">
            <a:spLocks noChangeArrowheads="1"/>
          </p:cNvSpPr>
          <p:nvPr/>
        </p:nvSpPr>
        <p:spPr bwMode="auto">
          <a:xfrm>
            <a:off x="357188" y="1143000"/>
            <a:ext cx="8643937" cy="4708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/*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　読み込んだ整数値の符号を判定　*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/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#include  &lt;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stdio.h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&gt;</a:t>
            </a:r>
          </a:p>
          <a:p>
            <a:pPr>
              <a:defRPr/>
            </a:pPr>
            <a:r>
              <a:rPr lang="en-US" altLang="ja-JP" sz="2000" dirty="0" err="1">
                <a:ea typeface="ＭＳ Ｐゴシック" pitchFamily="-112" charset="-128"/>
                <a:cs typeface="+mn-cs"/>
              </a:rPr>
              <a:t>int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main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 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(void)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{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int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　 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n;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整数を入力してください：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");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scanf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("%d", &amp;n);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if (n == 0)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その数は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0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です。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\n");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else 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if (n &gt; 0)</a:t>
            </a:r>
          </a:p>
          <a:p>
            <a:pPr>
              <a:defRPr/>
            </a:pP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		</a:t>
            </a:r>
            <a:r>
              <a:rPr lang="en-US" altLang="ja-JP" sz="2000" dirty="0" err="1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その数は正です。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\n");</a:t>
            </a:r>
          </a:p>
          <a:p>
            <a:pPr>
              <a:defRPr/>
            </a:pP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	else</a:t>
            </a:r>
          </a:p>
          <a:p>
            <a:pPr>
              <a:defRPr/>
            </a:pP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		</a:t>
            </a:r>
            <a:r>
              <a:rPr lang="en-US" altLang="ja-JP" sz="2000" dirty="0" err="1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その数は負です。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\n");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return 0;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}</a:t>
            </a:r>
          </a:p>
        </p:txBody>
      </p:sp>
      <p:sp>
        <p:nvSpPr>
          <p:cNvPr id="33798" name="テキスト ボックス 7"/>
          <p:cNvSpPr txBox="1">
            <a:spLocks noChangeArrowheads="1"/>
          </p:cNvSpPr>
          <p:nvPr/>
        </p:nvSpPr>
        <p:spPr bwMode="auto">
          <a:xfrm>
            <a:off x="5715000" y="3857625"/>
            <a:ext cx="3000375" cy="1570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赤字の部分は</a:t>
            </a:r>
            <a:r>
              <a:rPr lang="en-US" altLang="ja-JP" sz="2400"/>
              <a:t>if</a:t>
            </a:r>
            <a:r>
              <a:rPr lang="ja-JP" altLang="en-US" sz="2400"/>
              <a:t>文であり、外側の</a:t>
            </a:r>
            <a:r>
              <a:rPr lang="en-US" altLang="ja-JP" sz="2400"/>
              <a:t>if</a:t>
            </a:r>
            <a:r>
              <a:rPr lang="ja-JP" altLang="en-US" sz="2400"/>
              <a:t>文の</a:t>
            </a:r>
            <a:r>
              <a:rPr lang="en-US" altLang="ja-JP" sz="2400"/>
              <a:t>else</a:t>
            </a:r>
            <a:r>
              <a:rPr lang="ja-JP" altLang="en-US" sz="2400"/>
              <a:t>パートを成している。</a:t>
            </a:r>
          </a:p>
        </p:txBody>
      </p:sp>
    </p:spTree>
    <p:extLst>
      <p:ext uri="{BB962C8B-B14F-4D97-AF65-F5344CB8AC3E}">
        <p14:creationId xmlns:p14="http://schemas.microsoft.com/office/powerpoint/2010/main" val="16371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85750"/>
            <a:ext cx="7620000" cy="685800"/>
          </a:xfrm>
        </p:spPr>
        <p:txBody>
          <a:bodyPr/>
          <a:lstStyle/>
          <a:p>
            <a:r>
              <a:rPr kumimoji="0" lang="ja-JP" altLang="en-US" sz="3400">
                <a:latin typeface="Syntax" charset="0"/>
              </a:rPr>
              <a:t>大小関係を比較する　～　関係演算子 </a:t>
            </a:r>
            <a:r>
              <a:rPr kumimoji="0" lang="en-US" altLang="ja-JP" sz="3400">
                <a:latin typeface="Syntax" charset="0"/>
              </a:rPr>
              <a:t>&gt;</a:t>
            </a:r>
            <a:endParaRPr kumimoji="0" lang="ja-JP" altLang="en-US" sz="3400">
              <a:latin typeface="Syntax" charset="0"/>
            </a:endParaRPr>
          </a:p>
        </p:txBody>
      </p:sp>
      <p:sp>
        <p:nvSpPr>
          <p:cNvPr id="34821" name="テキスト ボックス 13"/>
          <p:cNvSpPr txBox="1">
            <a:spLocks noChangeArrowheads="1"/>
          </p:cNvSpPr>
          <p:nvPr/>
        </p:nvSpPr>
        <p:spPr bwMode="auto">
          <a:xfrm>
            <a:off x="714375" y="5000625"/>
            <a:ext cx="62150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/>
              <a:t>この比較式自体、式である。</a:t>
            </a:r>
            <a:r>
              <a:rPr lang="en-US" altLang="ja-JP" sz="2000"/>
              <a:t>==</a:t>
            </a:r>
            <a:r>
              <a:rPr lang="ja-JP" altLang="en-US" sz="2000"/>
              <a:t>や</a:t>
            </a:r>
            <a:r>
              <a:rPr lang="en-US" altLang="ja-JP" sz="2000"/>
              <a:t>!=</a:t>
            </a:r>
            <a:r>
              <a:rPr lang="ja-JP" altLang="en-US" sz="2000"/>
              <a:t>と同様、典型的には</a:t>
            </a:r>
            <a:r>
              <a:rPr lang="en-US" altLang="ja-JP" sz="2000"/>
              <a:t>if</a:t>
            </a:r>
            <a:r>
              <a:rPr lang="ja-JP" altLang="en-US" sz="2000"/>
              <a:t>文の条件部分に使われるが、その他にも、式が書けるところなら自由に書くことができる。</a:t>
            </a:r>
            <a:endParaRPr lang="en-US" altLang="ja-JP" sz="2000"/>
          </a:p>
          <a:p>
            <a:r>
              <a:rPr lang="ja-JP" altLang="en-US" sz="2000"/>
              <a:t>比較演算子には、</a:t>
            </a:r>
            <a:r>
              <a:rPr lang="en-US" altLang="ja-JP" sz="2000"/>
              <a:t>&lt; </a:t>
            </a:r>
            <a:r>
              <a:rPr lang="ja-JP" altLang="en-US" sz="2000"/>
              <a:t>以外に、</a:t>
            </a:r>
            <a:r>
              <a:rPr lang="en-US" altLang="ja-JP" sz="2000"/>
              <a:t>&gt;, &lt;=, &gt;= </a:t>
            </a:r>
            <a:r>
              <a:rPr lang="ja-JP" altLang="en-US" sz="2000"/>
              <a:t>もある。</a:t>
            </a:r>
            <a:endParaRPr lang="en-US" altLang="ja-JP" sz="2000"/>
          </a:p>
        </p:txBody>
      </p:sp>
      <p:sp>
        <p:nvSpPr>
          <p:cNvPr id="34822" name="正方形/長方形 7"/>
          <p:cNvSpPr>
            <a:spLocks noChangeArrowheads="1"/>
          </p:cNvSpPr>
          <p:nvPr/>
        </p:nvSpPr>
        <p:spPr bwMode="auto">
          <a:xfrm>
            <a:off x="1285875" y="1857375"/>
            <a:ext cx="3714750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 ＜式＞    </a:t>
            </a:r>
            <a:r>
              <a:rPr lang="en-US" altLang="ja-JP" sz="2800"/>
              <a:t>&gt;     </a:t>
            </a:r>
            <a:r>
              <a:rPr lang="ja-JP" altLang="en-US" sz="2800"/>
              <a:t>＜式＞</a:t>
            </a:r>
          </a:p>
        </p:txBody>
      </p:sp>
      <p:sp>
        <p:nvSpPr>
          <p:cNvPr id="34823" name="正方形/長方形 8"/>
          <p:cNvSpPr>
            <a:spLocks noChangeArrowheads="1"/>
          </p:cNvSpPr>
          <p:nvPr/>
        </p:nvSpPr>
        <p:spPr bwMode="auto">
          <a:xfrm>
            <a:off x="571500" y="1214438"/>
            <a:ext cx="3057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2800"/>
              <a:t>大小比較式の構文</a:t>
            </a:r>
          </a:p>
        </p:txBody>
      </p:sp>
      <p:sp>
        <p:nvSpPr>
          <p:cNvPr id="34824" name="正方形/長方形 11"/>
          <p:cNvSpPr>
            <a:spLocks noChangeArrowheads="1"/>
          </p:cNvSpPr>
          <p:nvPr/>
        </p:nvSpPr>
        <p:spPr bwMode="auto">
          <a:xfrm>
            <a:off x="1285875" y="3429000"/>
            <a:ext cx="7429500" cy="12001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式</a:t>
            </a:r>
            <a:r>
              <a:rPr lang="en-US" altLang="ja-JP" sz="2400"/>
              <a:t>e1, e2</a:t>
            </a:r>
            <a:r>
              <a:rPr lang="ja-JP" altLang="en-US" sz="2400"/>
              <a:t>を評価し、その結果を</a:t>
            </a:r>
            <a:r>
              <a:rPr lang="en-US" altLang="ja-JP" sz="2400"/>
              <a:t>v1, v2</a:t>
            </a:r>
            <a:r>
              <a:rPr lang="ja-JP" altLang="en-US" sz="2400"/>
              <a:t>とする。</a:t>
            </a:r>
            <a:r>
              <a:rPr lang="en-US" altLang="ja-JP" sz="2400"/>
              <a:t>v1</a:t>
            </a:r>
            <a:r>
              <a:rPr lang="ja-JP" altLang="en-US" sz="2400"/>
              <a:t>が</a:t>
            </a:r>
            <a:r>
              <a:rPr lang="en-US" altLang="ja-JP" sz="2400"/>
              <a:t>v2</a:t>
            </a:r>
            <a:r>
              <a:rPr lang="ja-JP" altLang="en-US" sz="2400"/>
              <a:t>より大きければ</a:t>
            </a:r>
            <a:r>
              <a:rPr lang="en-US" altLang="ja-JP" sz="2400"/>
              <a:t>1</a:t>
            </a:r>
            <a:r>
              <a:rPr lang="ja-JP" altLang="en-US" sz="2400"/>
              <a:t>，そうでなければ</a:t>
            </a:r>
            <a:r>
              <a:rPr lang="en-US" altLang="ja-JP" sz="2400"/>
              <a:t>0</a:t>
            </a:r>
            <a:r>
              <a:rPr lang="ja-JP" altLang="en-US" sz="2400"/>
              <a:t>が、式</a:t>
            </a:r>
            <a:r>
              <a:rPr lang="en-US" altLang="ja-JP" sz="2400"/>
              <a:t>e1&gt;e2</a:t>
            </a:r>
            <a:r>
              <a:rPr lang="ja-JP" altLang="en-US" sz="2400"/>
              <a:t>の評価結果である。</a:t>
            </a:r>
          </a:p>
        </p:txBody>
      </p:sp>
      <p:sp>
        <p:nvSpPr>
          <p:cNvPr id="34825" name="正方形/長方形 14"/>
          <p:cNvSpPr>
            <a:spLocks noChangeArrowheads="1"/>
          </p:cNvSpPr>
          <p:nvPr/>
        </p:nvSpPr>
        <p:spPr bwMode="auto">
          <a:xfrm>
            <a:off x="500063" y="2786063"/>
            <a:ext cx="4764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2800"/>
              <a:t> </a:t>
            </a:r>
            <a:r>
              <a:rPr lang="ja-JP" altLang="en-US" sz="2800"/>
              <a:t>大小比較式  </a:t>
            </a:r>
            <a:r>
              <a:rPr lang="en-US" altLang="ja-JP" sz="2800"/>
              <a:t>e1 &gt; e2  </a:t>
            </a:r>
            <a:r>
              <a:rPr lang="ja-JP" altLang="en-US" sz="2800"/>
              <a:t>の意味</a:t>
            </a:r>
            <a:endParaRPr lang="en-US" altLang="ja-JP" sz="2800"/>
          </a:p>
        </p:txBody>
      </p:sp>
    </p:spTree>
    <p:extLst>
      <p:ext uri="{BB962C8B-B14F-4D97-AF65-F5344CB8AC3E}">
        <p14:creationId xmlns:p14="http://schemas.microsoft.com/office/powerpoint/2010/main" val="419814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85750"/>
            <a:ext cx="7620000" cy="685800"/>
          </a:xfrm>
        </p:spPr>
        <p:txBody>
          <a:bodyPr/>
          <a:lstStyle/>
          <a:p>
            <a:r>
              <a:rPr kumimoji="0" lang="ja-JP" altLang="en-US" sz="3400">
                <a:latin typeface="Calibri" charset="0"/>
              </a:rPr>
              <a:t>大小関係を比較する　～　関係演算子</a:t>
            </a:r>
          </a:p>
        </p:txBody>
      </p:sp>
      <p:graphicFrame>
        <p:nvGraphicFramePr>
          <p:cNvPr id="272442" name="Group 58"/>
          <p:cNvGraphicFramePr>
            <a:graphicFrameLocks noGrp="1"/>
          </p:cNvGraphicFramePr>
          <p:nvPr>
            <p:ph sz="half" idx="1"/>
          </p:nvPr>
        </p:nvGraphicFramePr>
        <p:xfrm>
          <a:off x="357188" y="1428750"/>
          <a:ext cx="8572500" cy="3462654"/>
        </p:xfrm>
        <a:graphic>
          <a:graphicData uri="http://schemas.openxmlformats.org/drawingml/2006/table">
            <a:tbl>
              <a:tblPr/>
              <a:tblGrid>
                <a:gridCol w="1463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8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8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比較式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意味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e1 &lt;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より小さければ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e1&lt;e2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 &gt;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より大きければ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e1&gt;e2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 &lt;=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  <a:defRPr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以下のとき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e1&lt;=e2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e1 &gt;=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  <a:defRPr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以上のとき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e1&gt;=e2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33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タイトル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9529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基本課題１</a:t>
            </a:r>
          </a:p>
        </p:txBody>
      </p:sp>
      <p:sp>
        <p:nvSpPr>
          <p:cNvPr id="36869" name="テキスト ボックス 7"/>
          <p:cNvSpPr txBox="1">
            <a:spLocks noChangeArrowheads="1"/>
          </p:cNvSpPr>
          <p:nvPr/>
        </p:nvSpPr>
        <p:spPr bwMode="auto">
          <a:xfrm>
            <a:off x="468313" y="1341438"/>
            <a:ext cx="7920037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キーボードから金額を</a:t>
            </a:r>
            <a:r>
              <a:rPr lang="en-US" altLang="ja-JP" sz="2400" dirty="0" err="1"/>
              <a:t>int</a:t>
            </a:r>
            <a:r>
              <a:rPr lang="ja-JP" altLang="en-US" sz="2400" dirty="0"/>
              <a:t>型で読み込み、それに対し消費税を含む金額を計算するプログラムを書け。ただし、消費税</a:t>
            </a:r>
            <a:r>
              <a:rPr lang="ja-JP" altLang="en-US" sz="2400" dirty="0" smtClean="0"/>
              <a:t>は</a:t>
            </a:r>
            <a:r>
              <a:rPr lang="en-US" altLang="ja-JP" sz="2400" dirty="0"/>
              <a:t>8</a:t>
            </a:r>
            <a:r>
              <a:rPr lang="en-US" altLang="ja-JP" sz="2400" dirty="0" smtClean="0"/>
              <a:t>%</a:t>
            </a:r>
            <a:r>
              <a:rPr lang="ja-JP" altLang="en-US" sz="2400" dirty="0"/>
              <a:t>で、小数点以下は切り捨てとする。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/>
              <a:t>]</a:t>
            </a:r>
          </a:p>
          <a:p>
            <a:r>
              <a:rPr lang="en-US" altLang="ja-JP" sz="2400" dirty="0"/>
              <a:t>[</a:t>
            </a:r>
            <a:r>
              <a:rPr lang="en-US" altLang="ja-JP" sz="2400" dirty="0" err="1"/>
              <a:t>sasano@localhost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enshu</a:t>
            </a:r>
            <a:r>
              <a:rPr lang="en-US" altLang="ja-JP" sz="2400" dirty="0"/>
              <a:t>]$ ./</a:t>
            </a:r>
            <a:r>
              <a:rPr lang="en-US" altLang="ja-JP" sz="2400" dirty="0" smtClean="0"/>
              <a:t>kihon1-</a:t>
            </a:r>
            <a:r>
              <a:rPr lang="en-US" altLang="ja-JP" sz="2400" dirty="0"/>
              <a:t>1</a:t>
            </a:r>
          </a:p>
          <a:p>
            <a:r>
              <a:rPr lang="ja-JP" altLang="en-US" sz="2400" dirty="0"/>
              <a:t>金額を入力してください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100</a:t>
            </a:r>
          </a:p>
          <a:p>
            <a:r>
              <a:rPr lang="ja-JP" altLang="en-US" sz="2400" dirty="0"/>
              <a:t>消費税を含めた金額は</a:t>
            </a:r>
            <a:r>
              <a:rPr lang="en-US" altLang="ja-JP" sz="2400" dirty="0" smtClean="0"/>
              <a:t>108</a:t>
            </a:r>
            <a:r>
              <a:rPr lang="ja-JP" altLang="en-US" sz="2400" dirty="0" smtClean="0"/>
              <a:t>円</a:t>
            </a:r>
            <a:r>
              <a:rPr lang="ja-JP" altLang="en-US" sz="2400" dirty="0"/>
              <a:t>です</a:t>
            </a:r>
          </a:p>
          <a:p>
            <a:r>
              <a:rPr lang="en-US" altLang="ja-JP" sz="2400" dirty="0"/>
              <a:t>[</a:t>
            </a:r>
            <a:r>
              <a:rPr lang="en-US" altLang="ja-JP" sz="2400" dirty="0" err="1"/>
              <a:t>sasano@localhost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enshu</a:t>
            </a:r>
            <a:r>
              <a:rPr lang="en-US" altLang="ja-JP" sz="2400" dirty="0"/>
              <a:t>]$</a:t>
            </a:r>
          </a:p>
          <a:p>
            <a:endParaRPr lang="en-US" altLang="ja-JP" sz="2400" dirty="0"/>
          </a:p>
          <a:p>
            <a:r>
              <a:rPr kumimoji="0" lang="en-US" altLang="ja-JP" sz="2400" dirty="0"/>
              <a:t>(</a:t>
            </a:r>
            <a:r>
              <a:rPr kumimoji="0" lang="ja-JP" altLang="en-US" sz="2400" dirty="0"/>
              <a:t>実行例において、赤字がキーボードからの入力部分である。</a:t>
            </a:r>
            <a:r>
              <a:rPr kumimoji="0" lang="ja-JP" altLang="en-US" sz="2400" dirty="0" smtClean="0"/>
              <a:t>）</a:t>
            </a:r>
            <a:endParaRPr kumimoji="0" lang="en-US" altLang="ja-JP" sz="2400" dirty="0" smtClean="0"/>
          </a:p>
          <a:p>
            <a:r>
              <a:rPr kumimoji="0" lang="en-US" altLang="ja-JP" sz="2400" dirty="0" smtClean="0"/>
              <a:t>[</a:t>
            </a:r>
            <a:r>
              <a:rPr kumimoji="0" lang="ja-JP" altLang="en-US" sz="2400" dirty="0" smtClean="0"/>
              <a:t>ヒント</a:t>
            </a:r>
            <a:r>
              <a:rPr kumimoji="0" lang="en-US" altLang="ja-JP" sz="2400" dirty="0" smtClean="0"/>
              <a:t>] </a:t>
            </a:r>
            <a:r>
              <a:rPr kumimoji="0" lang="ja-JP" altLang="en-US" sz="2400" dirty="0" smtClean="0"/>
              <a:t>入力された数を</a:t>
            </a:r>
            <a:r>
              <a:rPr kumimoji="0" lang="en-US" altLang="ja-JP" sz="2400" dirty="0" smtClean="0"/>
              <a:t>1.08</a:t>
            </a:r>
            <a:r>
              <a:rPr kumimoji="0" lang="ja-JP" altLang="en-US" sz="2400" dirty="0" smtClean="0"/>
              <a:t>倍してから</a:t>
            </a:r>
            <a:r>
              <a:rPr kumimoji="0" lang="en-US" altLang="ja-JP" sz="2400" dirty="0" err="1" smtClean="0"/>
              <a:t>int</a:t>
            </a:r>
            <a:r>
              <a:rPr kumimoji="0" lang="ja-JP" altLang="en-US" sz="2400" dirty="0" smtClean="0"/>
              <a:t>型へキャスト</a:t>
            </a:r>
            <a:r>
              <a:rPr kumimoji="0" lang="ja-JP" altLang="en-US" sz="2400" smtClean="0"/>
              <a:t>をすればよい。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7540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基本課題２</a:t>
            </a:r>
          </a:p>
        </p:txBody>
      </p:sp>
      <p:sp>
        <p:nvSpPr>
          <p:cNvPr id="37894" name="テキスト ボックス 9"/>
          <p:cNvSpPr txBox="1">
            <a:spLocks noChangeArrowheads="1"/>
          </p:cNvSpPr>
          <p:nvPr/>
        </p:nvSpPr>
        <p:spPr bwMode="auto">
          <a:xfrm>
            <a:off x="309662" y="1282682"/>
            <a:ext cx="874871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000" dirty="0"/>
              <a:t> </a:t>
            </a:r>
            <a:r>
              <a:rPr lang="en-US" altLang="ja-JP" sz="2000" dirty="0" err="1"/>
              <a:t>int</a:t>
            </a:r>
            <a:r>
              <a:rPr lang="ja-JP" altLang="en-US" sz="2000" dirty="0" smtClean="0"/>
              <a:t>型の正の値</a:t>
            </a:r>
            <a:r>
              <a:rPr lang="ja-JP" altLang="en-US" sz="2000" dirty="0"/>
              <a:t>をキーボードから読み込み</a:t>
            </a:r>
            <a:r>
              <a:rPr lang="ja-JP" altLang="en-US" sz="2000" dirty="0" smtClean="0"/>
              <a:t>、それ</a:t>
            </a:r>
            <a:r>
              <a:rPr lang="ja-JP" altLang="en-US" sz="2000" dirty="0"/>
              <a:t>が偶数か奇数かを判定し、結果を画面上に表示するプログラムを作成せよ</a:t>
            </a:r>
            <a:r>
              <a:rPr lang="ja-JP" altLang="en-US" sz="2000" dirty="0" smtClean="0"/>
              <a:t>。入力された値</a:t>
            </a:r>
            <a:r>
              <a:rPr lang="ja-JP" altLang="en-US" sz="2000" dirty="0" smtClean="0"/>
              <a:t>が</a:t>
            </a:r>
            <a:r>
              <a:rPr lang="en-US" altLang="ja-JP" sz="2000" dirty="0" smtClean="0"/>
              <a:t>0</a:t>
            </a:r>
            <a:r>
              <a:rPr lang="ja-JP" altLang="en-US" sz="2000" smtClean="0"/>
              <a:t>または負</a:t>
            </a:r>
            <a:r>
              <a:rPr lang="ja-JP" altLang="en-US" sz="2000" dirty="0" smtClean="0"/>
              <a:t>の数の場合は、正の数ではないと表示するようにせよ。</a:t>
            </a:r>
            <a:endParaRPr lang="ja-JP" altLang="en-US" sz="2000" dirty="0"/>
          </a:p>
        </p:txBody>
      </p:sp>
      <p:sp>
        <p:nvSpPr>
          <p:cNvPr id="2" name="正方形/長方形 1"/>
          <p:cNvSpPr/>
          <p:nvPr/>
        </p:nvSpPr>
        <p:spPr>
          <a:xfrm>
            <a:off x="457201" y="2481350"/>
            <a:ext cx="8105266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/>
              <a:t>]</a:t>
            </a:r>
          </a:p>
          <a:p>
            <a:r>
              <a:rPr lang="en-US" altLang="ja-JP" sz="2400" dirty="0" smtClean="0"/>
              <a:t>% </a:t>
            </a:r>
            <a:r>
              <a:rPr lang="en-US" altLang="ja-JP" sz="2400" dirty="0"/>
              <a:t>./kihon1-2</a:t>
            </a:r>
          </a:p>
          <a:p>
            <a:r>
              <a:rPr lang="ja-JP" altLang="en-US" sz="2400" dirty="0"/>
              <a:t>正の整数を入力してください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100</a:t>
            </a:r>
          </a:p>
          <a:p>
            <a:r>
              <a:rPr lang="en-US" altLang="ja-JP" sz="2400" dirty="0"/>
              <a:t>100</a:t>
            </a:r>
            <a:r>
              <a:rPr lang="ja-JP" altLang="en-US" sz="2400" dirty="0"/>
              <a:t>は偶数です</a:t>
            </a:r>
          </a:p>
          <a:p>
            <a:r>
              <a:rPr lang="en-US" altLang="ja-JP" sz="2400" dirty="0" smtClean="0"/>
              <a:t>% </a:t>
            </a:r>
            <a:r>
              <a:rPr lang="en-US" altLang="ja-JP" sz="2400" dirty="0"/>
              <a:t>./kihon1-2</a:t>
            </a:r>
          </a:p>
          <a:p>
            <a:r>
              <a:rPr lang="ja-JP" altLang="en-US" sz="2400" dirty="0"/>
              <a:t>正の整数を入力してください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99</a:t>
            </a:r>
          </a:p>
          <a:p>
            <a:r>
              <a:rPr lang="en-US" altLang="ja-JP" sz="2400" dirty="0"/>
              <a:t>99</a:t>
            </a:r>
            <a:r>
              <a:rPr lang="ja-JP" altLang="en-US" sz="2400" dirty="0"/>
              <a:t>は奇数です</a:t>
            </a:r>
          </a:p>
          <a:p>
            <a:r>
              <a:rPr lang="en-US" altLang="ja-JP" sz="2400" dirty="0" smtClean="0"/>
              <a:t>% </a:t>
            </a:r>
            <a:r>
              <a:rPr lang="en-US" altLang="ja-JP" sz="2400" dirty="0"/>
              <a:t>./kihon1-2</a:t>
            </a:r>
          </a:p>
          <a:p>
            <a:r>
              <a:rPr lang="ja-JP" altLang="en-US" sz="2400" dirty="0"/>
              <a:t>正の整数を入力してください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-3</a:t>
            </a:r>
          </a:p>
          <a:p>
            <a:r>
              <a:rPr lang="en-US" altLang="ja-JP" sz="2400" dirty="0"/>
              <a:t>-3</a:t>
            </a:r>
            <a:r>
              <a:rPr lang="ja-JP" altLang="en-US" sz="2400" dirty="0"/>
              <a:t>は正の整数ではありません</a:t>
            </a:r>
          </a:p>
          <a:p>
            <a:r>
              <a:rPr lang="en-US" altLang="ja-JP" sz="2400" dirty="0" smtClean="0"/>
              <a:t>% 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426508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31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発展課題１</a:t>
            </a:r>
          </a:p>
        </p:txBody>
      </p:sp>
      <p:sp>
        <p:nvSpPr>
          <p:cNvPr id="38917" name="テキスト ボックス 8"/>
          <p:cNvSpPr txBox="1">
            <a:spLocks noChangeArrowheads="1"/>
          </p:cNvSpPr>
          <p:nvPr/>
        </p:nvSpPr>
        <p:spPr bwMode="auto">
          <a:xfrm>
            <a:off x="539750" y="1196975"/>
            <a:ext cx="8135938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 dirty="0"/>
              <a:t>西暦の年数</a:t>
            </a:r>
            <a:r>
              <a:rPr lang="en-US" altLang="ja-JP" sz="2000" dirty="0"/>
              <a:t>(1868</a:t>
            </a:r>
            <a:r>
              <a:rPr lang="ja-JP" altLang="en-US" sz="2000" dirty="0"/>
              <a:t>年以降</a:t>
            </a:r>
            <a:r>
              <a:rPr lang="en-US" altLang="ja-JP" sz="2000" dirty="0"/>
              <a:t>)</a:t>
            </a:r>
            <a:r>
              <a:rPr lang="ja-JP" altLang="en-US" sz="2000" dirty="0"/>
              <a:t>をキーボードから読み込み、明治、大正、昭和、平成の表記に変換し、画面上に表示するプログラムを作成せよ。ただし、平成は永久に続くと仮定する。また、</a:t>
            </a:r>
            <a:r>
              <a:rPr lang="en-US" altLang="ja-JP" sz="2000" dirty="0"/>
              <a:t>1</a:t>
            </a:r>
            <a:r>
              <a:rPr lang="ja-JP" altLang="en-US" sz="2000" dirty="0"/>
              <a:t>年は元年と表示するようにせよ。境目の年（明治</a:t>
            </a:r>
            <a:r>
              <a:rPr lang="en-US" altLang="ja-JP" sz="2000" dirty="0"/>
              <a:t>45</a:t>
            </a:r>
            <a:r>
              <a:rPr lang="ja-JP" altLang="en-US" sz="2000" dirty="0"/>
              <a:t>年と大正元年、大正</a:t>
            </a:r>
            <a:r>
              <a:rPr lang="en-US" altLang="ja-JP" sz="2000" dirty="0"/>
              <a:t>15</a:t>
            </a:r>
            <a:r>
              <a:rPr lang="ja-JP" altLang="en-US" sz="2000" dirty="0"/>
              <a:t>年と昭和元年、昭和</a:t>
            </a:r>
            <a:r>
              <a:rPr lang="en-US" altLang="ja-JP" sz="2000" dirty="0"/>
              <a:t>64</a:t>
            </a:r>
            <a:r>
              <a:rPr lang="ja-JP" altLang="en-US" sz="2000" dirty="0"/>
              <a:t>年と平成元年）は、新しい元号で表示するようにせよ。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[</a:t>
            </a:r>
            <a:r>
              <a:rPr lang="ja-JP" altLang="en-US" sz="2000" dirty="0"/>
              <a:t>実行例</a:t>
            </a:r>
            <a:r>
              <a:rPr lang="en-US" altLang="ja-JP" sz="2000" dirty="0"/>
              <a:t>]</a:t>
            </a:r>
          </a:p>
          <a:p>
            <a:r>
              <a:rPr lang="en-US" altLang="ja-JP" sz="2000" dirty="0" smtClean="0"/>
              <a:t>$ </a:t>
            </a:r>
            <a:r>
              <a:rPr lang="en-US" altLang="ja-JP" sz="2000" dirty="0"/>
              <a:t>./hatten2</a:t>
            </a:r>
          </a:p>
          <a:p>
            <a:r>
              <a:rPr lang="ja-JP" altLang="en-US" sz="2000" dirty="0"/>
              <a:t>西暦</a:t>
            </a:r>
            <a:r>
              <a:rPr lang="en-US" altLang="ja-JP" sz="2000" dirty="0"/>
              <a:t>(1868</a:t>
            </a:r>
            <a:r>
              <a:rPr lang="ja-JP" altLang="en-US" sz="2000" dirty="0"/>
              <a:t>年以降</a:t>
            </a:r>
            <a:r>
              <a:rPr lang="en-US" altLang="ja-JP" sz="2000" dirty="0"/>
              <a:t>)</a:t>
            </a:r>
            <a:r>
              <a:rPr lang="ja-JP" altLang="en-US" sz="2000" dirty="0"/>
              <a:t>を入力してください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2000</a:t>
            </a:r>
          </a:p>
          <a:p>
            <a:r>
              <a:rPr lang="en-US" altLang="ja-JP" sz="2000" dirty="0"/>
              <a:t>2000</a:t>
            </a:r>
            <a:r>
              <a:rPr lang="ja-JP" altLang="en-US" sz="2000" dirty="0"/>
              <a:t>年は平成</a:t>
            </a:r>
            <a:r>
              <a:rPr lang="en-US" altLang="ja-JP" sz="2000" dirty="0"/>
              <a:t>12</a:t>
            </a:r>
            <a:r>
              <a:rPr lang="ja-JP" altLang="en-US" sz="2000" dirty="0"/>
              <a:t>年です。</a:t>
            </a:r>
          </a:p>
          <a:p>
            <a:r>
              <a:rPr lang="en-US" altLang="ja-JP" sz="2000" dirty="0" smtClean="0"/>
              <a:t>$ </a:t>
            </a:r>
            <a:r>
              <a:rPr lang="en-US" altLang="ja-JP" sz="2000" dirty="0"/>
              <a:t>./hatten2</a:t>
            </a:r>
          </a:p>
          <a:p>
            <a:r>
              <a:rPr lang="ja-JP" altLang="en-US" sz="2000" dirty="0"/>
              <a:t>西暦</a:t>
            </a:r>
            <a:r>
              <a:rPr lang="en-US" altLang="ja-JP" sz="2000" dirty="0"/>
              <a:t>(1868</a:t>
            </a:r>
            <a:r>
              <a:rPr lang="ja-JP" altLang="en-US" sz="2000" dirty="0"/>
              <a:t>年以降</a:t>
            </a:r>
            <a:r>
              <a:rPr lang="en-US" altLang="ja-JP" sz="2000" dirty="0"/>
              <a:t>)</a:t>
            </a:r>
            <a:r>
              <a:rPr lang="ja-JP" altLang="en-US" sz="2000" dirty="0"/>
              <a:t>を入力してください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1912</a:t>
            </a:r>
          </a:p>
          <a:p>
            <a:r>
              <a:rPr lang="en-US" altLang="ja-JP" sz="2000" dirty="0"/>
              <a:t>1912</a:t>
            </a:r>
            <a:r>
              <a:rPr lang="ja-JP" altLang="en-US" sz="2000" dirty="0"/>
              <a:t>年は大正元年です。</a:t>
            </a:r>
          </a:p>
          <a:p>
            <a:r>
              <a:rPr lang="en-US" altLang="ja-JP" sz="2000" dirty="0" smtClean="0"/>
              <a:t>$</a:t>
            </a:r>
            <a:endParaRPr lang="en-US" altLang="ja-JP" sz="2000" dirty="0"/>
          </a:p>
          <a:p>
            <a:r>
              <a:rPr lang="ja-JP" altLang="en-US" sz="2000" dirty="0"/>
              <a:t>（上記実行例において、赤字がキーボードからの入力部分である。）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(</a:t>
            </a:r>
            <a:r>
              <a:rPr lang="ja-JP" altLang="en-US" sz="2000" dirty="0"/>
              <a:t>ヒント</a:t>
            </a:r>
            <a:r>
              <a:rPr lang="en-US" altLang="ja-JP" sz="2000" dirty="0"/>
              <a:t>) if</a:t>
            </a:r>
            <a:r>
              <a:rPr lang="ja-JP" altLang="en-US" sz="2000" dirty="0"/>
              <a:t>文のネストで記述する。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16633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446617" y="232306"/>
            <a:ext cx="8229600" cy="633412"/>
          </a:xfrm>
        </p:spPr>
        <p:txBody>
          <a:bodyPr>
            <a:noAutofit/>
          </a:bodyPr>
          <a:lstStyle/>
          <a:p>
            <a:r>
              <a:rPr lang="ja-JP" altLang="en-US" sz="3600" dirty="0">
                <a:latin typeface="Calibri" charset="0"/>
              </a:rPr>
              <a:t>発展課題２</a:t>
            </a:r>
          </a:p>
        </p:txBody>
      </p:sp>
      <p:sp>
        <p:nvSpPr>
          <p:cNvPr id="39938" name="コンテンツ プレースホルダ 2"/>
          <p:cNvSpPr>
            <a:spLocks noGrp="1"/>
          </p:cNvSpPr>
          <p:nvPr>
            <p:ph idx="1"/>
          </p:nvPr>
        </p:nvSpPr>
        <p:spPr>
          <a:xfrm>
            <a:off x="611188" y="1056218"/>
            <a:ext cx="8137525" cy="5346700"/>
          </a:xfrm>
        </p:spPr>
        <p:txBody>
          <a:bodyPr>
            <a:normAutofit lnSpcReduction="10000"/>
          </a:bodyPr>
          <a:lstStyle/>
          <a:p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西暦の年数（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年以降）をキーボードから読み込み、閏年かどうかを判定し、結果を画面上に表示するプログラムを作成せよ。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閏年の定義としては、以下を用いる。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 lvl="1">
              <a:buFont typeface="Wingdings" charset="0"/>
              <a:buNone/>
            </a:pPr>
            <a:r>
              <a:rPr lang="en-US" altLang="ja-JP" sz="2000" dirty="0">
                <a:latin typeface="Syntax" charset="0"/>
                <a:ea typeface="ヒラギノ角ゴ Pro W3" charset="0"/>
                <a:cs typeface="ヒラギノ角ゴ Pro W3" charset="0"/>
              </a:rPr>
              <a:t>4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で</a:t>
            </a: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割り切れる年は閏年。</a:t>
            </a:r>
            <a:endParaRPr lang="en-US" altLang="ja-JP" sz="2000" dirty="0">
              <a:latin typeface="Syntax" charset="0"/>
              <a:ea typeface="ヒラギノ角ゴ Pro W3" charset="0"/>
              <a:cs typeface="ヒラギノ角ゴ Pro W3" charset="0"/>
            </a:endParaRPr>
          </a:p>
          <a:p>
            <a:pPr lvl="1">
              <a:buFont typeface="Wingdings" charset="0"/>
              <a:buNone/>
            </a:pP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ただし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、</a:t>
            </a:r>
            <a:r>
              <a:rPr lang="en-US" altLang="ja-JP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100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で</a:t>
            </a: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割り切れる年は閏年ではない。ただし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、</a:t>
            </a:r>
            <a:r>
              <a:rPr lang="en-US" altLang="ja-JP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400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で</a:t>
            </a: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割り切れる年は閏年。</a:t>
            </a:r>
            <a:endParaRPr lang="en-US" altLang="ja-JP" sz="2000" dirty="0">
              <a:latin typeface="Syntax" charset="0"/>
              <a:ea typeface="ヒラギノ角ゴ Pro W3" charset="0"/>
              <a:cs typeface="ヒラギノ角ゴ Pro W3" charset="0"/>
            </a:endParaRP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[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実行例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]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$ ./hatten2-2</a:t>
            </a:r>
          </a:p>
          <a:p>
            <a:pPr>
              <a:buFont typeface="Wingdings" charset="0"/>
              <a:buNone/>
            </a:pP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(1582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)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を入力してください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latin typeface="News Gothic" charset="0"/>
                <a:ea typeface="ヒラギノ角ゴ Pro W3" charset="0"/>
                <a:cs typeface="ヒラギノ角ゴ Pro W3" charset="0"/>
              </a:rPr>
              <a:t>2010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2010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年は閏年ではありません。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$ ./hatten2-2</a:t>
            </a:r>
          </a:p>
          <a:p>
            <a:pPr>
              <a:buFont typeface="Wingdings" charset="0"/>
              <a:buNone/>
            </a:pP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(1582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)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を入力してください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latin typeface="News Gothic" charset="0"/>
                <a:ea typeface="ヒラギノ角ゴ Pro W3" charset="0"/>
                <a:cs typeface="ヒラギノ角ゴ Pro W3" charset="0"/>
              </a:rPr>
              <a:t>2000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2000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年は閏年です。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$ ./hatten2-2</a:t>
            </a:r>
          </a:p>
          <a:p>
            <a:pPr>
              <a:buFont typeface="Wingdings" charset="0"/>
              <a:buNone/>
            </a:pP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(1582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)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を入力してください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latin typeface="News Gothic" charset="0"/>
                <a:ea typeface="ヒラギノ角ゴ Pro W3" charset="0"/>
                <a:cs typeface="ヒラギノ角ゴ Pro W3" charset="0"/>
              </a:rPr>
              <a:t>1900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1900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年は閏年ではありません</a:t>
            </a:r>
            <a:r>
              <a:rPr lang="ja-JP" altLang="en-US" sz="2000" dirty="0" smtClean="0">
                <a:latin typeface="News Gothic" charset="0"/>
                <a:ea typeface="ヒラギノ角ゴ Pro W3" charset="0"/>
                <a:cs typeface="ヒラギノ角ゴ Pro W3" charset="0"/>
              </a:rPr>
              <a:t>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73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8"/>
          <p:cNvSpPr>
            <a:spLocks noGrp="1" noChangeArrowheads="1"/>
          </p:cNvSpPr>
          <p:nvPr>
            <p:ph type="title"/>
          </p:nvPr>
        </p:nvSpPr>
        <p:spPr>
          <a:xfrm>
            <a:off x="592138" y="188913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 smtClean="0">
                <a:latin typeface="Calibri" charset="0"/>
              </a:rPr>
              <a:t>授業の進め方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592138" y="1052513"/>
            <a:ext cx="7906908" cy="528667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内容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説明（３限）　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演習課題（４限） 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---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第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12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回までは毎回、基本課題を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2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問ずつ出題する（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問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0.5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点）。できた人は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TA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に確認してもらう。その日に終わらなかったら次の回に確認してもらう。次回以降でも受け付けるが、なるべく早めに終わらせる。（中間試験が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あるので、この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部分は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11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回分で合計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11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点。）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第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13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,14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は総合演習とする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。基本課題を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3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問出題する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問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、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3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）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演習の基本課題の合計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得点は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14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点。（端数が出た場合は切り上げる。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）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基本課題ができて時間に余裕がある人は発展課題を解いて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TA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に確認してもらう。発展課題は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問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点とする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演習問題の解答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の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提出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締め切り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は第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の終了時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(16:10)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とする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</a:t>
            </a:r>
            <a:endParaRPr kumimoji="0" lang="ja-JP" altLang="en-US" sz="2400" dirty="0">
              <a:latin typeface="MS UI Gothic" charset="0"/>
              <a:ea typeface="MS UI Gothic" charset="0"/>
              <a:cs typeface="MS UI Gothic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92138" y="20081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20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719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参考課題１</a:t>
            </a:r>
          </a:p>
        </p:txBody>
      </p:sp>
      <p:sp>
        <p:nvSpPr>
          <p:cNvPr id="40962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295400"/>
            <a:ext cx="7343801" cy="930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400" dirty="0" err="1">
                <a:latin typeface="News Gothic" charset="0"/>
                <a:ea typeface="ヒラギノ角ゴ Pro W3" charset="0"/>
                <a:cs typeface="ヒラギノ角ゴ Pro W3" charset="0"/>
              </a:rPr>
              <a:t>int</a:t>
            </a:r>
            <a:r>
              <a:rPr lang="ja-JP" altLang="en-US" sz="2400" dirty="0">
                <a:latin typeface="News Gothic" charset="0"/>
                <a:ea typeface="ヒラギノ角ゴ Pro W3" charset="0"/>
                <a:cs typeface="ヒラギノ角ゴ Pro W3" charset="0"/>
              </a:rPr>
              <a:t>型の値を３つキーボードから読み込み、それらの最大値を画面に表示するプログラムを書け。</a:t>
            </a:r>
          </a:p>
        </p:txBody>
      </p:sp>
      <p:sp>
        <p:nvSpPr>
          <p:cNvPr id="40966" name="正方形/長方形 6"/>
          <p:cNvSpPr>
            <a:spLocks noChangeArrowheads="1"/>
          </p:cNvSpPr>
          <p:nvPr/>
        </p:nvSpPr>
        <p:spPr bwMode="auto">
          <a:xfrm>
            <a:off x="1062038" y="2771776"/>
            <a:ext cx="667861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 smtClean="0"/>
              <a:t>]</a:t>
            </a:r>
            <a:endParaRPr lang="en-US" altLang="ja-JP" sz="2400" dirty="0"/>
          </a:p>
          <a:p>
            <a:r>
              <a:rPr lang="en-US" altLang="ja-JP" sz="2400" dirty="0" smtClean="0"/>
              <a:t>$ </a:t>
            </a:r>
            <a:r>
              <a:rPr lang="en-US" altLang="ja-JP" sz="2400" dirty="0"/>
              <a:t>./sankou2-1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つの値から最大値を求めます。</a:t>
            </a:r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つ目の値を入力してください。：</a:t>
            </a:r>
            <a:r>
              <a:rPr lang="en-US" altLang="ja-JP" sz="2400" dirty="0">
                <a:solidFill>
                  <a:srgbClr val="FF0000"/>
                </a:solidFill>
              </a:rPr>
              <a:t>3</a:t>
            </a:r>
          </a:p>
          <a:p>
            <a:r>
              <a:rPr lang="en-US" altLang="ja-JP" sz="2400" dirty="0"/>
              <a:t>2</a:t>
            </a:r>
            <a:r>
              <a:rPr lang="ja-JP" altLang="en-US" sz="2400" dirty="0"/>
              <a:t>つ目の値を入力してください。：</a:t>
            </a:r>
            <a:r>
              <a:rPr lang="en-US" altLang="ja-JP" sz="2400" dirty="0">
                <a:solidFill>
                  <a:srgbClr val="FF0000"/>
                </a:solidFill>
              </a:rPr>
              <a:t>4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つ目の値を入力してください。：</a:t>
            </a:r>
            <a:r>
              <a:rPr lang="en-US" altLang="ja-JP" sz="2400" dirty="0">
                <a:solidFill>
                  <a:srgbClr val="FF0000"/>
                </a:solidFill>
              </a:rPr>
              <a:t>2</a:t>
            </a:r>
          </a:p>
          <a:p>
            <a:r>
              <a:rPr lang="ja-JP" altLang="en-US" sz="2400" dirty="0"/>
              <a:t>最大値は</a:t>
            </a:r>
            <a:r>
              <a:rPr lang="en-US" altLang="ja-JP" sz="2400" dirty="0"/>
              <a:t>4</a:t>
            </a:r>
            <a:r>
              <a:rPr lang="ja-JP" altLang="en-US" sz="2400" dirty="0"/>
              <a:t>です。</a:t>
            </a:r>
          </a:p>
          <a:p>
            <a:r>
              <a:rPr lang="en-US" altLang="ja-JP" sz="2400" dirty="0" smtClean="0"/>
              <a:t>$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20179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369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参考課題１ 解答例</a:t>
            </a:r>
          </a:p>
        </p:txBody>
      </p:sp>
      <p:sp>
        <p:nvSpPr>
          <p:cNvPr id="41989" name="Rectangle 1"/>
          <p:cNvSpPr>
            <a:spLocks noChangeArrowheads="1"/>
          </p:cNvSpPr>
          <p:nvPr/>
        </p:nvSpPr>
        <p:spPr bwMode="auto">
          <a:xfrm>
            <a:off x="323850" y="1058333"/>
            <a:ext cx="6511852" cy="56323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ja-JP" sz="2400" dirty="0">
                <a:cs typeface="Arial" charset="0"/>
              </a:rPr>
              <a:t>#include &lt;</a:t>
            </a:r>
            <a:r>
              <a:rPr lang="en-US" altLang="ja-JP" sz="2400" dirty="0" err="1">
                <a:cs typeface="Arial" charset="0"/>
              </a:rPr>
              <a:t>stdio.h</a:t>
            </a:r>
            <a:r>
              <a:rPr lang="en-US" altLang="ja-JP" sz="2400" dirty="0">
                <a:cs typeface="Arial" charset="0"/>
              </a:rPr>
              <a:t>&gt;</a:t>
            </a:r>
          </a:p>
          <a:p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main(void)</a:t>
            </a:r>
          </a:p>
          <a:p>
            <a:r>
              <a:rPr lang="en-US" altLang="ja-JP" sz="2400" dirty="0">
                <a:cs typeface="Arial" charset="0"/>
              </a:rPr>
              <a:t>{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x;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y;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z;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max;</a:t>
            </a:r>
          </a:p>
          <a:p>
            <a:endParaRPr lang="en-US" altLang="ja-JP" sz="2400" dirty="0">
              <a:cs typeface="Arial" charset="0"/>
            </a:endParaRP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("3</a:t>
            </a:r>
            <a:r>
              <a:rPr lang="ja-JP" altLang="en-US" sz="2400" dirty="0">
                <a:cs typeface="Arial" charset="0"/>
              </a:rPr>
              <a:t>つの値から最大値を求めます。</a:t>
            </a:r>
            <a:r>
              <a:rPr lang="en-US" altLang="ja-JP" sz="2400" dirty="0">
                <a:cs typeface="Arial" charset="0"/>
              </a:rPr>
              <a:t>\n");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("1</a:t>
            </a:r>
            <a:r>
              <a:rPr lang="ja-JP" altLang="en-US" sz="2400" dirty="0">
                <a:cs typeface="Arial" charset="0"/>
              </a:rPr>
              <a:t>つ目の値を入力してください。：</a:t>
            </a:r>
            <a:r>
              <a:rPr lang="en-US" altLang="ja-JP" sz="2400" dirty="0">
                <a:cs typeface="Arial" charset="0"/>
              </a:rPr>
              <a:t>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scanf</a:t>
            </a:r>
            <a:r>
              <a:rPr lang="en-US" altLang="ja-JP" sz="2400" dirty="0">
                <a:cs typeface="Arial" charset="0"/>
              </a:rPr>
              <a:t>("%d" , &amp;x);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("2</a:t>
            </a:r>
            <a:r>
              <a:rPr lang="ja-JP" altLang="en-US" sz="2400" dirty="0">
                <a:cs typeface="Arial" charset="0"/>
              </a:rPr>
              <a:t>つ目の値を入力してください。：</a:t>
            </a:r>
            <a:r>
              <a:rPr lang="en-US" altLang="ja-JP" sz="2400" dirty="0">
                <a:cs typeface="Arial" charset="0"/>
              </a:rPr>
              <a:t>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scanf</a:t>
            </a:r>
            <a:r>
              <a:rPr lang="en-US" altLang="ja-JP" sz="2400" dirty="0">
                <a:cs typeface="Arial" charset="0"/>
              </a:rPr>
              <a:t>("%d" , &amp;y);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("3</a:t>
            </a:r>
            <a:r>
              <a:rPr lang="ja-JP" altLang="en-US" sz="2400" dirty="0">
                <a:cs typeface="Arial" charset="0"/>
              </a:rPr>
              <a:t>つ目の値を入力してください。：</a:t>
            </a:r>
            <a:r>
              <a:rPr lang="en-US" altLang="ja-JP" sz="2400" dirty="0">
                <a:cs typeface="Arial" charset="0"/>
              </a:rPr>
              <a:t>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scanf</a:t>
            </a:r>
            <a:r>
              <a:rPr lang="en-US" altLang="ja-JP" sz="2400" dirty="0">
                <a:cs typeface="Arial" charset="0"/>
              </a:rPr>
              <a:t>("%d" , &amp;z);</a:t>
            </a:r>
          </a:p>
        </p:txBody>
      </p:sp>
      <p:sp>
        <p:nvSpPr>
          <p:cNvPr id="41990" name="正方形/長方形 8"/>
          <p:cNvSpPr>
            <a:spLocks noChangeArrowheads="1"/>
          </p:cNvSpPr>
          <p:nvPr/>
        </p:nvSpPr>
        <p:spPr bwMode="auto">
          <a:xfrm>
            <a:off x="3867379" y="1182799"/>
            <a:ext cx="5133912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>
                <a:cs typeface="Arial" charset="0"/>
              </a:rPr>
              <a:t>    /* </a:t>
            </a:r>
            <a:r>
              <a:rPr lang="ja-JP" altLang="en-US" sz="2400">
                <a:cs typeface="Arial" charset="0"/>
              </a:rPr>
              <a:t>続き </a:t>
            </a:r>
            <a:r>
              <a:rPr lang="en-US" altLang="ja-JP" sz="2400">
                <a:cs typeface="Arial" charset="0"/>
              </a:rPr>
              <a:t>*/ </a:t>
            </a:r>
          </a:p>
          <a:p>
            <a:r>
              <a:rPr lang="en-US" altLang="ja-JP" sz="2400">
                <a:cs typeface="Arial" charset="0"/>
              </a:rPr>
              <a:t>    max = x;</a:t>
            </a:r>
          </a:p>
          <a:p>
            <a:r>
              <a:rPr lang="en-US" altLang="ja-JP" sz="2400">
                <a:cs typeface="Arial" charset="0"/>
              </a:rPr>
              <a:t>    if (max &lt; y) max = y;</a:t>
            </a:r>
          </a:p>
          <a:p>
            <a:r>
              <a:rPr lang="en-US" altLang="ja-JP" sz="2400">
                <a:cs typeface="Arial" charset="0"/>
              </a:rPr>
              <a:t>    if (max &lt; z) max = z;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最大値は</a:t>
            </a:r>
            <a:r>
              <a:rPr lang="en-US" altLang="ja-JP" sz="2400">
                <a:cs typeface="Arial" charset="0"/>
              </a:rPr>
              <a:t>%d</a:t>
            </a:r>
            <a:r>
              <a:rPr lang="ja-JP" altLang="en-US" sz="2400">
                <a:cs typeface="Arial" charset="0"/>
              </a:rPr>
              <a:t>です。</a:t>
            </a:r>
            <a:r>
              <a:rPr lang="en-US" altLang="ja-JP" sz="2400">
                <a:cs typeface="Arial" charset="0"/>
              </a:rPr>
              <a:t>\n" , max);</a:t>
            </a:r>
          </a:p>
          <a:p>
            <a:r>
              <a:rPr lang="en-US" altLang="ja-JP" sz="2400">
                <a:cs typeface="Arial" charset="0"/>
              </a:rPr>
              <a:t>    return 0;</a:t>
            </a:r>
          </a:p>
          <a:p>
            <a:r>
              <a:rPr lang="en-US" altLang="ja-JP" sz="2400">
                <a:cs typeface="Arial" charset="0"/>
              </a:rPr>
              <a:t>}</a:t>
            </a:r>
            <a:endParaRPr lang="ja-JP" altLang="en-US" sz="240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23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544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参考課題２</a:t>
            </a:r>
          </a:p>
        </p:txBody>
      </p:sp>
      <p:sp>
        <p:nvSpPr>
          <p:cNvPr id="43013" name="テキスト ボックス 7"/>
          <p:cNvSpPr txBox="1">
            <a:spLocks noChangeArrowheads="1"/>
          </p:cNvSpPr>
          <p:nvPr/>
        </p:nvSpPr>
        <p:spPr bwMode="auto">
          <a:xfrm>
            <a:off x="684213" y="1341438"/>
            <a:ext cx="79914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 dirty="0"/>
              <a:t>時速をキーボードから読み込み、秒速に変換して画面に表示するプログラムを書け。</a:t>
            </a:r>
          </a:p>
        </p:txBody>
      </p:sp>
      <p:sp>
        <p:nvSpPr>
          <p:cNvPr id="43014" name="正方形/長方形 8"/>
          <p:cNvSpPr>
            <a:spLocks noChangeArrowheads="1"/>
          </p:cNvSpPr>
          <p:nvPr/>
        </p:nvSpPr>
        <p:spPr bwMode="auto">
          <a:xfrm>
            <a:off x="755650" y="2781300"/>
            <a:ext cx="73453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 smtClean="0"/>
              <a:t>[</a:t>
            </a:r>
            <a:r>
              <a:rPr lang="ja-JP" altLang="en-US" sz="2400" dirty="0" smtClean="0"/>
              <a:t>実行例</a:t>
            </a:r>
            <a:r>
              <a:rPr lang="en-US" altLang="ja-JP" sz="2400" dirty="0" smtClean="0"/>
              <a:t>]</a:t>
            </a:r>
          </a:p>
          <a:p>
            <a:r>
              <a:rPr lang="en-US" altLang="ja-JP" sz="2400" dirty="0" smtClean="0"/>
              <a:t>$ </a:t>
            </a:r>
            <a:r>
              <a:rPr lang="en-US" altLang="ja-JP" sz="2400" dirty="0"/>
              <a:t>./sankou2-2</a:t>
            </a:r>
          </a:p>
          <a:p>
            <a:r>
              <a:rPr lang="ja-JP" altLang="en-US" sz="2400" dirty="0"/>
              <a:t>時速何</a:t>
            </a:r>
            <a:r>
              <a:rPr lang="en-US" altLang="ja-JP" sz="2400" dirty="0"/>
              <a:t>km</a:t>
            </a:r>
            <a:r>
              <a:rPr lang="ja-JP" altLang="en-US" sz="2400" dirty="0"/>
              <a:t>ですか：</a:t>
            </a:r>
            <a:r>
              <a:rPr lang="en-US" altLang="ja-JP" sz="2400" dirty="0">
                <a:solidFill>
                  <a:srgbClr val="FF0000"/>
                </a:solidFill>
              </a:rPr>
              <a:t>100</a:t>
            </a:r>
          </a:p>
          <a:p>
            <a:r>
              <a:rPr lang="ja-JP" altLang="en-US" sz="2400" dirty="0"/>
              <a:t>それを秒速に変換すると秒速</a:t>
            </a:r>
            <a:r>
              <a:rPr lang="en-US" altLang="ja-JP" sz="2400" dirty="0"/>
              <a:t>0.027778km</a:t>
            </a:r>
            <a:r>
              <a:rPr lang="ja-JP" altLang="en-US" sz="2400" dirty="0"/>
              <a:t>です</a:t>
            </a:r>
          </a:p>
          <a:p>
            <a:r>
              <a:rPr lang="en-US" altLang="ja-JP" sz="2400" dirty="0" smtClean="0"/>
              <a:t>$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01493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544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参考課題２　解答例</a:t>
            </a:r>
          </a:p>
        </p:txBody>
      </p:sp>
      <p:sp>
        <p:nvSpPr>
          <p:cNvPr id="44037" name="正方形/長方形 6"/>
          <p:cNvSpPr>
            <a:spLocks noChangeArrowheads="1"/>
          </p:cNvSpPr>
          <p:nvPr/>
        </p:nvSpPr>
        <p:spPr bwMode="auto">
          <a:xfrm>
            <a:off x="684380" y="1370135"/>
            <a:ext cx="7848600" cy="4154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main()</a:t>
            </a:r>
            <a:endParaRPr lang="ja-JP" sz="2400" dirty="0"/>
          </a:p>
          <a:p>
            <a:r>
              <a:rPr lang="en-US" altLang="ja-JP" sz="2400" dirty="0"/>
              <a:t>{</a:t>
            </a:r>
            <a:endParaRPr lang="ja-JP" sz="2400" dirty="0"/>
          </a:p>
          <a:p>
            <a:r>
              <a:rPr lang="en-US" altLang="ja-JP" sz="2400" dirty="0"/>
              <a:t>    double a;</a:t>
            </a:r>
          </a:p>
          <a:p>
            <a:r>
              <a:rPr lang="en-US" altLang="ja-JP" sz="2400" dirty="0"/>
              <a:t>    double b;</a:t>
            </a:r>
            <a:endParaRPr lang="ja-JP" sz="2400" dirty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(“</a:t>
            </a:r>
            <a:r>
              <a:rPr lang="ja-JP" altLang="en-US" sz="2400" dirty="0" smtClean="0"/>
              <a:t>時速</a:t>
            </a:r>
            <a:r>
              <a:rPr lang="ja-JP" altLang="en-US" sz="2400" dirty="0"/>
              <a:t>何</a:t>
            </a:r>
            <a:r>
              <a:rPr lang="en-US" altLang="ja-JP" sz="2400" dirty="0"/>
              <a:t>km</a:t>
            </a:r>
            <a:r>
              <a:rPr lang="ja-JP" altLang="en-US" sz="2400" dirty="0"/>
              <a:t>ですか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”);</a:t>
            </a:r>
            <a:endParaRPr lang="en-US" altLang="ja-JP" sz="2400" dirty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dirty="0" err="1" smtClean="0"/>
              <a:t>scanf</a:t>
            </a:r>
            <a:r>
              <a:rPr lang="en-US" altLang="ja-JP" sz="2400" dirty="0"/>
              <a:t>("%lf", &amp;a);</a:t>
            </a:r>
            <a:endParaRPr lang="ja-JP" sz="2400" dirty="0"/>
          </a:p>
          <a:p>
            <a:r>
              <a:rPr lang="en-US" altLang="ja-JP" sz="2400" dirty="0"/>
              <a:t>    b=a/3600;</a:t>
            </a:r>
            <a:endParaRPr lang="ja-JP" sz="2400" dirty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dirty="0" err="1" smtClean="0"/>
              <a:t>printf</a:t>
            </a:r>
            <a:r>
              <a:rPr lang="en-US" altLang="ja-JP" sz="2400" dirty="0"/>
              <a:t>(“</a:t>
            </a:r>
            <a:r>
              <a:rPr lang="ja-JP" altLang="en-US" sz="2400" dirty="0"/>
              <a:t>それを秒速に変換すると秒速</a:t>
            </a:r>
            <a:r>
              <a:rPr lang="en-US" altLang="ja-JP" sz="2400" dirty="0"/>
              <a:t>%</a:t>
            </a:r>
            <a:r>
              <a:rPr lang="en-US" altLang="ja-JP" sz="2400" dirty="0" err="1"/>
              <a:t>fkm</a:t>
            </a:r>
            <a:r>
              <a:rPr lang="ja-JP" altLang="en-US" sz="2400" dirty="0"/>
              <a:t>です</a:t>
            </a:r>
            <a:r>
              <a:rPr lang="en-US" altLang="ja-JP" sz="2400" dirty="0"/>
              <a:t>”,</a:t>
            </a:r>
            <a:r>
              <a:rPr lang="ja-JP" altLang="en-US" sz="2400" dirty="0"/>
              <a:t> </a:t>
            </a:r>
            <a:r>
              <a:rPr lang="en-US" altLang="ja-JP" sz="2400" dirty="0"/>
              <a:t>b);</a:t>
            </a:r>
            <a:endParaRPr lang="ja-JP" sz="2400" dirty="0"/>
          </a:p>
          <a:p>
            <a:r>
              <a:rPr lang="en-US" altLang="ja-JP" sz="2400" dirty="0"/>
              <a:t>    return 0;</a:t>
            </a:r>
            <a:endParaRPr lang="ja-JP" sz="2400" dirty="0"/>
          </a:p>
          <a:p>
            <a:r>
              <a:rPr lang="en-US" altLang="ja-JP" sz="2400" dirty="0"/>
              <a:t>}</a:t>
            </a:r>
            <a:endParaRPr lang="ja-JP" sz="2400" dirty="0"/>
          </a:p>
        </p:txBody>
      </p:sp>
    </p:spTree>
    <p:extLst>
      <p:ext uri="{BB962C8B-B14F-4D97-AF65-F5344CB8AC3E}">
        <p14:creationId xmlns:p14="http://schemas.microsoft.com/office/powerpoint/2010/main" val="545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31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参考課題３</a:t>
            </a:r>
          </a:p>
        </p:txBody>
      </p:sp>
      <p:sp>
        <p:nvSpPr>
          <p:cNvPr id="45061" name="テキスト ボックス 6"/>
          <p:cNvSpPr txBox="1">
            <a:spLocks noChangeArrowheads="1"/>
          </p:cNvSpPr>
          <p:nvPr/>
        </p:nvSpPr>
        <p:spPr bwMode="auto">
          <a:xfrm>
            <a:off x="611188" y="1301750"/>
            <a:ext cx="73453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/>
              <a:t>double</a:t>
            </a:r>
            <a:r>
              <a:rPr lang="ja-JP" altLang="en-US" sz="2400"/>
              <a:t>型の値をキーボードから受け取り、四捨五入した値を表示するプログラムを書け。</a:t>
            </a:r>
          </a:p>
        </p:txBody>
      </p:sp>
      <p:sp>
        <p:nvSpPr>
          <p:cNvPr id="45062" name="正方形/長方形 7"/>
          <p:cNvSpPr>
            <a:spLocks noChangeArrowheads="1"/>
          </p:cNvSpPr>
          <p:nvPr/>
        </p:nvSpPr>
        <p:spPr bwMode="auto">
          <a:xfrm>
            <a:off x="827088" y="2661708"/>
            <a:ext cx="6553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 smtClean="0"/>
              <a:t>]</a:t>
            </a:r>
            <a:endParaRPr lang="en-US" altLang="ja-JP" sz="2400" dirty="0"/>
          </a:p>
          <a:p>
            <a:r>
              <a:rPr lang="en-US" altLang="ja-JP" sz="2400" dirty="0" smtClean="0"/>
              <a:t>$ </a:t>
            </a:r>
            <a:r>
              <a:rPr lang="en-US" altLang="ja-JP" sz="2400" dirty="0"/>
              <a:t>./sankou2-3</a:t>
            </a:r>
          </a:p>
          <a:p>
            <a:r>
              <a:rPr lang="ja-JP" altLang="en-US" sz="2400" dirty="0"/>
              <a:t>小数点第</a:t>
            </a:r>
            <a:r>
              <a:rPr lang="en-US" altLang="ja-JP" sz="2400" dirty="0"/>
              <a:t>1</a:t>
            </a:r>
            <a:r>
              <a:rPr lang="ja-JP" altLang="en-US" sz="2400" dirty="0"/>
              <a:t>位を四捨五入します。</a:t>
            </a:r>
          </a:p>
          <a:p>
            <a:r>
              <a:rPr lang="ja-JP" altLang="en-US" sz="2400" dirty="0"/>
              <a:t>値を入力してください：</a:t>
            </a:r>
            <a:r>
              <a:rPr lang="en-US" altLang="ja-JP" sz="2400" dirty="0">
                <a:solidFill>
                  <a:srgbClr val="FF0000"/>
                </a:solidFill>
              </a:rPr>
              <a:t>2.6</a:t>
            </a:r>
          </a:p>
          <a:p>
            <a:r>
              <a:rPr lang="ja-JP" altLang="en-US" sz="2400" dirty="0"/>
              <a:t>四捨五入した値は</a:t>
            </a:r>
            <a:r>
              <a:rPr lang="en-US" altLang="ja-JP" sz="2400" dirty="0"/>
              <a:t>3</a:t>
            </a:r>
            <a:r>
              <a:rPr lang="ja-JP" altLang="en-US" sz="2400" dirty="0"/>
              <a:t>です。</a:t>
            </a:r>
          </a:p>
          <a:p>
            <a:r>
              <a:rPr lang="en-US" altLang="ja-JP" sz="2400" dirty="0" smtClean="0"/>
              <a:t>$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43473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36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参考課題３　解答例</a:t>
            </a:r>
          </a:p>
        </p:txBody>
      </p:sp>
      <p:sp>
        <p:nvSpPr>
          <p:cNvPr id="46085" name="Rectangle 1"/>
          <p:cNvSpPr>
            <a:spLocks noChangeArrowheads="1"/>
          </p:cNvSpPr>
          <p:nvPr/>
        </p:nvSpPr>
        <p:spPr bwMode="auto">
          <a:xfrm>
            <a:off x="539750" y="1125538"/>
            <a:ext cx="6797675" cy="452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2400">
                <a:cs typeface="Arial" charset="0"/>
              </a:rPr>
              <a:t>#include</a:t>
            </a:r>
            <a:r>
              <a:rPr lang="ja-JP" altLang="en-US" sz="2400">
                <a:cs typeface="Arial" charset="0"/>
              </a:rPr>
              <a:t> </a:t>
            </a:r>
            <a:r>
              <a:rPr lang="en-US" altLang="ja-JP" sz="2400">
                <a:cs typeface="Arial" charset="0"/>
              </a:rPr>
              <a:t>&lt;stdio.h&gt;</a:t>
            </a:r>
          </a:p>
          <a:p>
            <a:r>
              <a:rPr lang="en-US" altLang="ja-JP" sz="2400">
                <a:cs typeface="Arial" charset="0"/>
              </a:rPr>
              <a:t>int main(void)</a:t>
            </a:r>
          </a:p>
          <a:p>
            <a:r>
              <a:rPr lang="en-US" altLang="ja-JP" sz="2400">
                <a:cs typeface="Arial" charset="0"/>
              </a:rPr>
              <a:t>{</a:t>
            </a:r>
          </a:p>
          <a:p>
            <a:r>
              <a:rPr lang="en-US" altLang="ja-JP" sz="2400">
                <a:cs typeface="Arial" charset="0"/>
              </a:rPr>
              <a:t>    double x;</a:t>
            </a:r>
          </a:p>
          <a:p>
            <a:r>
              <a:rPr lang="en-US" altLang="ja-JP" sz="2400">
                <a:cs typeface="Arial" charset="0"/>
              </a:rPr>
              <a:t>    int y;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小数点第</a:t>
            </a:r>
            <a:r>
              <a:rPr lang="en-US" altLang="ja-JP" sz="2400">
                <a:cs typeface="Arial" charset="0"/>
              </a:rPr>
              <a:t>1</a:t>
            </a:r>
            <a:r>
              <a:rPr lang="ja-JP" altLang="en-US" sz="2400">
                <a:cs typeface="Arial" charset="0"/>
              </a:rPr>
              <a:t>位を四捨五入します。</a:t>
            </a:r>
            <a:r>
              <a:rPr lang="en-US" altLang="ja-JP" sz="2400">
                <a:cs typeface="Arial" charset="0"/>
              </a:rPr>
              <a:t>\n");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値を入力してください：</a:t>
            </a:r>
            <a:r>
              <a:rPr lang="en-US" altLang="ja-JP" sz="2400">
                <a:cs typeface="Arial" charset="0"/>
              </a:rPr>
              <a:t>");</a:t>
            </a:r>
          </a:p>
          <a:p>
            <a:r>
              <a:rPr lang="en-US" altLang="ja-JP" sz="2400">
                <a:cs typeface="Arial" charset="0"/>
              </a:rPr>
              <a:t>    scanf("%lf" , &amp;x);</a:t>
            </a:r>
          </a:p>
          <a:p>
            <a:r>
              <a:rPr lang="en-US" altLang="ja-JP" sz="2400">
                <a:cs typeface="Arial" charset="0"/>
              </a:rPr>
              <a:t>    y = (int)(x+0.5);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四捨五入した値は</a:t>
            </a:r>
            <a:r>
              <a:rPr lang="en-US" altLang="ja-JP" sz="2400">
                <a:cs typeface="Arial" charset="0"/>
              </a:rPr>
              <a:t>%d</a:t>
            </a:r>
            <a:r>
              <a:rPr lang="ja-JP" altLang="en-US" sz="2400">
                <a:cs typeface="Arial" charset="0"/>
              </a:rPr>
              <a:t>です。</a:t>
            </a:r>
            <a:r>
              <a:rPr lang="en-US" altLang="ja-JP" sz="2400">
                <a:cs typeface="Arial" charset="0"/>
              </a:rPr>
              <a:t>\n", y);</a:t>
            </a:r>
          </a:p>
          <a:p>
            <a:r>
              <a:rPr lang="en-US" altLang="ja-JP" sz="2400">
                <a:cs typeface="Arial" charset="0"/>
              </a:rPr>
              <a:t>    return 0;</a:t>
            </a:r>
          </a:p>
          <a:p>
            <a:r>
              <a:rPr lang="en-US" altLang="ja-JP" sz="2400">
                <a:cs typeface="Arial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9392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6029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参考課題４</a:t>
            </a:r>
          </a:p>
        </p:txBody>
      </p:sp>
      <p:sp>
        <p:nvSpPr>
          <p:cNvPr id="47109" name="正方形/長方形 6"/>
          <p:cNvSpPr>
            <a:spLocks noChangeArrowheads="1"/>
          </p:cNvSpPr>
          <p:nvPr/>
        </p:nvSpPr>
        <p:spPr bwMode="auto">
          <a:xfrm>
            <a:off x="755650" y="1341438"/>
            <a:ext cx="74882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次のプログラムを実行すると</a:t>
            </a:r>
            <a:r>
              <a:rPr lang="en-US" altLang="ja-JP" sz="2400"/>
              <a:t>1.000...</a:t>
            </a:r>
            <a:r>
              <a:rPr lang="ja-JP" altLang="en-US" sz="2400"/>
              <a:t>と表示される。このプログラムを</a:t>
            </a:r>
            <a:r>
              <a:rPr lang="en-US" altLang="ja-JP" sz="2400"/>
              <a:t>1.500...</a:t>
            </a:r>
            <a:r>
              <a:rPr lang="ja-JP" altLang="en-US" sz="2400"/>
              <a:t>と表示されるようにせよ。</a:t>
            </a:r>
          </a:p>
        </p:txBody>
      </p:sp>
      <p:sp>
        <p:nvSpPr>
          <p:cNvPr id="47110" name="正方形/長方形 7"/>
          <p:cNvSpPr>
            <a:spLocks noChangeArrowheads="1"/>
          </p:cNvSpPr>
          <p:nvPr/>
        </p:nvSpPr>
        <p:spPr bwMode="auto">
          <a:xfrm>
            <a:off x="1331913" y="2565400"/>
            <a:ext cx="4572000" cy="230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altLang="ja-JP" sz="2400"/>
              <a:t>#include&lt;stdio.h&gt;</a:t>
            </a:r>
          </a:p>
          <a:p>
            <a:r>
              <a:rPr lang="en-US" altLang="ja-JP" sz="2400"/>
              <a:t>int main(void)</a:t>
            </a:r>
          </a:p>
          <a:p>
            <a:r>
              <a:rPr lang="en-US" altLang="ja-JP" sz="2400"/>
              <a:t>{</a:t>
            </a:r>
          </a:p>
          <a:p>
            <a:r>
              <a:rPr lang="en-US" altLang="ja-JP" sz="2400"/>
              <a:t> </a:t>
            </a:r>
            <a:r>
              <a:rPr lang="ja-JP" altLang="en-US" sz="2400"/>
              <a:t>  </a:t>
            </a:r>
            <a:r>
              <a:rPr lang="en-US" altLang="ja-JP" sz="2400"/>
              <a:t> printf(“%f\n”,</a:t>
            </a:r>
            <a:r>
              <a:rPr lang="ja-JP" altLang="en-US" sz="2400"/>
              <a:t> </a:t>
            </a:r>
            <a:r>
              <a:rPr lang="en-US" altLang="ja-JP" sz="2400"/>
              <a:t>3/2);</a:t>
            </a:r>
          </a:p>
          <a:p>
            <a:r>
              <a:rPr lang="en-US" altLang="ja-JP" sz="2400"/>
              <a:t>    return 0;</a:t>
            </a:r>
          </a:p>
          <a:p>
            <a:r>
              <a:rPr lang="en-US" altLang="ja-JP" sz="2400"/>
              <a:t>}</a:t>
            </a:r>
            <a:endParaRPr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269733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4779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参考課題４　解答例</a:t>
            </a:r>
          </a:p>
        </p:txBody>
      </p:sp>
      <p:sp>
        <p:nvSpPr>
          <p:cNvPr id="48133" name="正方形/長方形 7"/>
          <p:cNvSpPr>
            <a:spLocks noChangeArrowheads="1"/>
          </p:cNvSpPr>
          <p:nvPr/>
        </p:nvSpPr>
        <p:spPr bwMode="auto">
          <a:xfrm>
            <a:off x="827088" y="1341438"/>
            <a:ext cx="4572000" cy="230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altLang="ja-JP" sz="2400"/>
              <a:t>#include&lt;stdio.h&gt;</a:t>
            </a:r>
          </a:p>
          <a:p>
            <a:r>
              <a:rPr lang="en-US" altLang="ja-JP" sz="2400"/>
              <a:t>int main(void)</a:t>
            </a:r>
          </a:p>
          <a:p>
            <a:r>
              <a:rPr lang="en-US" altLang="ja-JP" sz="2400"/>
              <a:t>{</a:t>
            </a:r>
          </a:p>
          <a:p>
            <a:r>
              <a:rPr lang="en-US" altLang="ja-JP" sz="2400"/>
              <a:t> </a:t>
            </a:r>
            <a:r>
              <a:rPr lang="ja-JP" altLang="en-US" sz="2400"/>
              <a:t>  </a:t>
            </a:r>
            <a:r>
              <a:rPr lang="en-US" altLang="ja-JP" sz="2400"/>
              <a:t> printf("%f\n",3.0/2);</a:t>
            </a:r>
          </a:p>
          <a:p>
            <a:r>
              <a:rPr lang="en-US" altLang="ja-JP" sz="2400"/>
              <a:t>    return 0;</a:t>
            </a:r>
          </a:p>
          <a:p>
            <a:r>
              <a:rPr lang="en-US" altLang="ja-JP" sz="2400"/>
              <a:t>}</a:t>
            </a:r>
            <a:endParaRPr lang="ja-JP" altLang="en-US" sz="2400"/>
          </a:p>
        </p:txBody>
      </p:sp>
      <p:sp>
        <p:nvSpPr>
          <p:cNvPr id="48134" name="正方形/長方形 8"/>
          <p:cNvSpPr>
            <a:spLocks noChangeArrowheads="1"/>
          </p:cNvSpPr>
          <p:nvPr/>
        </p:nvSpPr>
        <p:spPr bwMode="auto">
          <a:xfrm>
            <a:off x="684213" y="4005263"/>
            <a:ext cx="42545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上記の解答で、</a:t>
            </a:r>
            <a:r>
              <a:rPr lang="en-US" altLang="ja-JP" sz="2400"/>
              <a:t>printf</a:t>
            </a:r>
            <a:r>
              <a:rPr lang="ja-JP" altLang="en-US" sz="2400"/>
              <a:t>の部分は</a:t>
            </a:r>
            <a:endParaRPr lang="en-US" altLang="ja-JP" sz="2400"/>
          </a:p>
          <a:p>
            <a:r>
              <a:rPr lang="en-US" altLang="ja-JP" sz="2400"/>
              <a:t>printf("%f\n",3/2.0);</a:t>
            </a:r>
          </a:p>
          <a:p>
            <a:r>
              <a:rPr lang="ja-JP" altLang="en-US" sz="2400"/>
              <a:t>や</a:t>
            </a:r>
            <a:endParaRPr lang="en-US" altLang="ja-JP" sz="2400"/>
          </a:p>
          <a:p>
            <a:r>
              <a:rPr lang="en-US" altLang="ja-JP" sz="2400"/>
              <a:t>printf("%f\n",3.0/2.0);</a:t>
            </a:r>
          </a:p>
          <a:p>
            <a:r>
              <a:rPr lang="ja-JP" altLang="en-US" sz="2400"/>
              <a:t>でもよい。</a:t>
            </a:r>
            <a:endParaRPr lang="en-US" altLang="ja-JP" sz="2400"/>
          </a:p>
        </p:txBody>
      </p:sp>
    </p:spTree>
    <p:extLst>
      <p:ext uri="{BB962C8B-B14F-4D97-AF65-F5344CB8AC3E}">
        <p14:creationId xmlns:p14="http://schemas.microsoft.com/office/powerpoint/2010/main" val="166374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11163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参考課題５</a:t>
            </a:r>
            <a:endParaRPr kumimoji="0" lang="en-US" altLang="ja-JP" sz="3600" dirty="0">
              <a:latin typeface="Calibri" charset="0"/>
            </a:endParaRPr>
          </a:p>
        </p:txBody>
      </p:sp>
      <p:sp>
        <p:nvSpPr>
          <p:cNvPr id="49157" name="正方形/長方形 6"/>
          <p:cNvSpPr>
            <a:spLocks noChangeArrowheads="1"/>
          </p:cNvSpPr>
          <p:nvPr/>
        </p:nvSpPr>
        <p:spPr bwMode="auto">
          <a:xfrm>
            <a:off x="827088" y="3771900"/>
            <a:ext cx="6769100" cy="120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ja-JP" sz="2000" dirty="0">
                <a:ea typeface="ＭＳ Ｐゴシック" charset="0"/>
                <a:cs typeface="ＭＳ Ｐゴシック" charset="0"/>
              </a:rPr>
              <a:t>[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実行例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] </a:t>
            </a:r>
          </a:p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$ 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./kadai2-1</a:t>
            </a:r>
          </a:p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ja-JP" altLang="en-US" sz="2000" dirty="0">
                <a:ea typeface="ＭＳ Ｐゴシック" charset="0"/>
                <a:cs typeface="ＭＳ Ｐゴシック" charset="0"/>
              </a:rPr>
              <a:t>身長を入力してください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176</a:t>
            </a:r>
          </a:p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ja-JP" altLang="en-US" sz="2000" dirty="0">
                <a:ea typeface="ＭＳ Ｐゴシック" charset="0"/>
                <a:cs typeface="ＭＳ Ｐゴシック" charset="0"/>
              </a:rPr>
              <a:t>身長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176cm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の人の標準体重は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68.400000kg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です。</a:t>
            </a:r>
          </a:p>
        </p:txBody>
      </p:sp>
      <p:sp>
        <p:nvSpPr>
          <p:cNvPr id="49158" name="テキスト ボックス 8"/>
          <p:cNvSpPr txBox="1">
            <a:spLocks noChangeArrowheads="1"/>
          </p:cNvSpPr>
          <p:nvPr/>
        </p:nvSpPr>
        <p:spPr bwMode="auto">
          <a:xfrm>
            <a:off x="827088" y="1484313"/>
            <a:ext cx="72009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/>
              <a:t>身長を</a:t>
            </a:r>
            <a:r>
              <a:rPr lang="en-US" altLang="ja-JP" sz="2000"/>
              <a:t>int</a:t>
            </a:r>
            <a:r>
              <a:rPr lang="ja-JP" altLang="en-US" sz="2000"/>
              <a:t>型でキーボードから読み込み、それに対する標準体重を</a:t>
            </a:r>
            <a:r>
              <a:rPr lang="en-US" altLang="ja-JP" sz="2000"/>
              <a:t>double</a:t>
            </a:r>
            <a:r>
              <a:rPr lang="ja-JP" altLang="en-US" sz="2000"/>
              <a:t>型で求め、それを画面上に表示するプログラムを作成せよ。なお、標準体重の計算式は以下で与えられるものとする。</a:t>
            </a:r>
            <a:endParaRPr lang="en-US" altLang="ja-JP" sz="2000"/>
          </a:p>
          <a:p>
            <a:r>
              <a:rPr kumimoji="0" lang="ja-JP" altLang="en-US" sz="2000">
                <a:ea typeface="ＭＳ Ｐゴシック" charset="0"/>
                <a:cs typeface="ＭＳ Ｐゴシック" charset="0"/>
              </a:rPr>
              <a:t>    標準体重　＝　（身長－</a:t>
            </a:r>
            <a:r>
              <a:rPr kumimoji="0" lang="en-US" altLang="ja-JP" sz="2000">
                <a:ea typeface="ＭＳ Ｐゴシック" charset="0"/>
                <a:cs typeface="ＭＳ Ｐゴシック" charset="0"/>
              </a:rPr>
              <a:t>100</a:t>
            </a:r>
            <a:r>
              <a:rPr kumimoji="0" lang="ja-JP" altLang="en-US" sz="2000">
                <a:ea typeface="ＭＳ Ｐゴシック" charset="0"/>
                <a:cs typeface="ＭＳ Ｐゴシック" charset="0"/>
              </a:rPr>
              <a:t>）</a:t>
            </a:r>
            <a:r>
              <a:rPr kumimoji="0" lang="en-US" altLang="ja-JP" sz="2000">
                <a:ea typeface="ＭＳ Ｐゴシック" charset="0"/>
                <a:cs typeface="ＭＳ Ｐゴシック" charset="0"/>
              </a:rPr>
              <a:t>×0.9</a:t>
            </a:r>
            <a:endParaRPr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113398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96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参考課題５　解答例</a:t>
            </a:r>
          </a:p>
        </p:txBody>
      </p:sp>
      <p:sp>
        <p:nvSpPr>
          <p:cNvPr id="50181" name="正方形/長方形 6"/>
          <p:cNvSpPr>
            <a:spLocks noChangeArrowheads="1"/>
          </p:cNvSpPr>
          <p:nvPr/>
        </p:nvSpPr>
        <p:spPr bwMode="auto">
          <a:xfrm>
            <a:off x="684213" y="1484313"/>
            <a:ext cx="77755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 (void) {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height;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</a:t>
            </a:r>
            <a:r>
              <a:rPr lang="ja-JP" altLang="en-US" sz="2400" dirty="0"/>
              <a:t>身長を入力してください</a:t>
            </a:r>
            <a:r>
              <a:rPr lang="en-US" altLang="ja-JP" sz="2400" dirty="0"/>
              <a:t>: ");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scanf</a:t>
            </a:r>
            <a:r>
              <a:rPr lang="en-US" altLang="ja-JP" sz="2400" dirty="0"/>
              <a:t> ("%d", &amp;height);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</a:t>
            </a:r>
            <a:r>
              <a:rPr lang="ja-JP" altLang="en-US" sz="2400" dirty="0"/>
              <a:t>身長</a:t>
            </a:r>
            <a:r>
              <a:rPr lang="en-US" altLang="ja-JP" sz="2400" dirty="0"/>
              <a:t>%</a:t>
            </a:r>
            <a:r>
              <a:rPr lang="en-US" altLang="ja-JP" sz="2400" dirty="0" err="1"/>
              <a:t>dcm</a:t>
            </a:r>
            <a:r>
              <a:rPr lang="ja-JP" altLang="en-US" sz="2400" dirty="0"/>
              <a:t>の人の標準体重は</a:t>
            </a:r>
            <a:r>
              <a:rPr lang="en-US" altLang="ja-JP" sz="2400" dirty="0"/>
              <a:t>%</a:t>
            </a:r>
            <a:r>
              <a:rPr lang="en-US" altLang="ja-JP" sz="2400" dirty="0" err="1"/>
              <a:t>fkg</a:t>
            </a:r>
            <a:r>
              <a:rPr lang="ja-JP" altLang="en-US" sz="2400" dirty="0"/>
              <a:t>です。</a:t>
            </a:r>
            <a:r>
              <a:rPr lang="en-US" altLang="ja-JP" sz="2400" dirty="0"/>
              <a:t>\n",</a:t>
            </a:r>
          </a:p>
          <a:p>
            <a:r>
              <a:rPr lang="en-US" altLang="ja-JP" sz="2400" dirty="0"/>
              <a:t>              height, (height - 100) * 0.9);</a:t>
            </a:r>
          </a:p>
          <a:p>
            <a:r>
              <a:rPr lang="en-US" altLang="ja-JP" sz="2400" dirty="0"/>
              <a:t>    return 0;</a:t>
            </a:r>
          </a:p>
          <a:p>
            <a:r>
              <a:rPr lang="en-US" altLang="ja-JP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6246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8"/>
          <p:cNvSpPr>
            <a:spLocks noGrp="1" noChangeArrowheads="1"/>
          </p:cNvSpPr>
          <p:nvPr>
            <p:ph type="title"/>
          </p:nvPr>
        </p:nvSpPr>
        <p:spPr>
          <a:xfrm>
            <a:off x="592138" y="386177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 smtClean="0">
                <a:latin typeface="Calibri" charset="0"/>
              </a:rPr>
              <a:t>成績評価について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592138" y="1385397"/>
            <a:ext cx="8050968" cy="317633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授業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時の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演習の基本課題 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(14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)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中間試験 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(36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) ---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筆記試験</a:t>
            </a: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期末試験 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(50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) ---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筆記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試験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基本課題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E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点、中間試験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M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点、期末試験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F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点の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とき、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       E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+M+F*(100-(E+M))/50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点を合計得点とする。</a:t>
            </a:r>
            <a:endParaRPr kumimoji="0" lang="en-US" altLang="ja-JP" sz="20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出欠、遅刻は記録するが、得点には算入しない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発展課題の得点は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100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点を超えない範囲で上記の合計得点に加点する。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92138" y="20081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26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8"/>
          <p:cNvSpPr>
            <a:spLocks noGrp="1" noChangeArrowheads="1"/>
          </p:cNvSpPr>
          <p:nvPr>
            <p:ph type="title"/>
          </p:nvPr>
        </p:nvSpPr>
        <p:spPr>
          <a:xfrm>
            <a:off x="755122" y="284160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教科書、参考書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496891" y="1098740"/>
            <a:ext cx="8262408" cy="554827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教科書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新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・明解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C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言語入門編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柴田望洋著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SB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クリエイティブ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2014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年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8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日出版</a:t>
            </a:r>
            <a:r>
              <a:rPr kumimoji="0" lang="en-US" altLang="ja-JP" sz="2400" smtClean="0">
                <a:latin typeface="MS UI Gothic" charset="0"/>
                <a:ea typeface="MS UI Gothic" charset="0"/>
                <a:cs typeface="MS UI Gothic" charset="0"/>
              </a:rPr>
              <a:t>.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参考書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新版明解Ｃ言語実践編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柴田望洋著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ソフトバンククリエイティブ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新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ANSI C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言語辞典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平林雅英著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技術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評論社（現在入手困難）</a:t>
            </a:r>
          </a:p>
          <a:p>
            <a:pPr lvl="1">
              <a:lnSpc>
                <a:spcPct val="80000"/>
              </a:lnSpc>
            </a:pP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推奨はしない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)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プログラミング言語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C,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カーニハン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リッチー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石田晴久訳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共立出版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ISO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規格書 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C11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 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規格番号  </a:t>
            </a: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ISO/IEC 9899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:2011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 タイトル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Programming </a:t>
            </a: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languages – C 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（日本規格協会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から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CD-ROM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あるいは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PDF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ファイルで入手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可能。</a:t>
            </a: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3-4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万円程度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。教科書は、これの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2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つ前の版の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C89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（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ANSI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）あるいは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C90 (ISO/IEC 9899:1990)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に基づいて書かれている。）</a:t>
            </a:r>
            <a:endParaRPr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592138" y="20081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5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702205" y="260258"/>
            <a:ext cx="7620000" cy="685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sz="3600" dirty="0" smtClean="0">
                <a:ea typeface="ＭＳ Ｐゴシック" pitchFamily="-112" charset="-128"/>
                <a:cs typeface="+mj-cs"/>
              </a:rPr>
              <a:t>講義スケジュール（予定）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455081" y="1299105"/>
            <a:ext cx="7514169" cy="5273145"/>
          </a:xfrm>
        </p:spPr>
        <p:txBody>
          <a:bodyPr>
            <a:noAutofit/>
          </a:bodyPr>
          <a:lstStyle/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第１回 前期の復習、型変換、</a:t>
            </a:r>
            <a:r>
              <a:rPr kumimoji="0" lang="ja-JP" altLang="en-US" sz="2000" dirty="0">
                <a:latin typeface="News Gothic" charset="0"/>
              </a:rPr>
              <a:t>条件分岐、式の評価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第２回 </a:t>
            </a:r>
            <a:r>
              <a:rPr kumimoji="0" lang="ja-JP" altLang="en-US" sz="2000" dirty="0">
                <a:latin typeface="News Gothic" charset="0"/>
              </a:rPr>
              <a:t>複合文、繰り返し、ラベル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第３回 </a:t>
            </a:r>
            <a:r>
              <a:rPr kumimoji="0" lang="ja-JP" altLang="en-US" sz="2000" dirty="0">
                <a:latin typeface="News Gothic" charset="0"/>
              </a:rPr>
              <a:t>式文、代入式、論理演算子、ループの脱出、スキップ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第４回 </a:t>
            </a:r>
            <a:r>
              <a:rPr kumimoji="0" lang="ja-JP" altLang="en-US" sz="2000" dirty="0">
                <a:latin typeface="News Gothic" charset="0"/>
              </a:rPr>
              <a:t>配列、変数宣言、初期化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第５回 </a:t>
            </a:r>
            <a:r>
              <a:rPr kumimoji="0" lang="ja-JP" altLang="en-US" sz="2000" dirty="0">
                <a:latin typeface="News Gothic" charset="0"/>
              </a:rPr>
              <a:t>関数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第６回 </a:t>
            </a:r>
            <a:r>
              <a:rPr kumimoji="0" lang="ja-JP" altLang="en-US" sz="2000" dirty="0">
                <a:latin typeface="News Gothic" charset="0"/>
              </a:rPr>
              <a:t>基本型、文字列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第７回 </a:t>
            </a:r>
            <a:r>
              <a:rPr kumimoji="0" lang="ja-JP" altLang="en-US" sz="2000" dirty="0">
                <a:latin typeface="News Gothic" charset="0"/>
              </a:rPr>
              <a:t>中間試験（持ち込み不可）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第８回 </a:t>
            </a:r>
            <a:r>
              <a:rPr kumimoji="0" lang="ja-JP" altLang="en-US" sz="2000" dirty="0">
                <a:latin typeface="News Gothic" charset="0"/>
              </a:rPr>
              <a:t>ポインタ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第９回 </a:t>
            </a:r>
            <a:r>
              <a:rPr kumimoji="0" lang="ja-JP" altLang="en-US" sz="2000" dirty="0">
                <a:latin typeface="News Gothic" charset="0"/>
              </a:rPr>
              <a:t>構造体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第１０回 </a:t>
            </a:r>
            <a:r>
              <a:rPr kumimoji="0" lang="ja-JP" altLang="en-US" sz="2000" dirty="0">
                <a:latin typeface="News Gothic" charset="0"/>
              </a:rPr>
              <a:t>動的な領域</a:t>
            </a:r>
            <a:r>
              <a:rPr kumimoji="0" lang="ja-JP" altLang="en-US" sz="2000" dirty="0" smtClean="0">
                <a:latin typeface="News Gothic" charset="0"/>
              </a:rPr>
              <a:t>確保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第１１回</a:t>
            </a:r>
            <a:r>
              <a:rPr kumimoji="0" lang="en-US" altLang="ja-JP" sz="2000" dirty="0">
                <a:latin typeface="News Gothic" charset="0"/>
              </a:rPr>
              <a:t> </a:t>
            </a:r>
            <a:r>
              <a:rPr kumimoji="0" lang="ja-JP" altLang="en-US" sz="2000" dirty="0" smtClean="0">
                <a:latin typeface="News Gothic" charset="0"/>
              </a:rPr>
              <a:t>共用体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第１２回 </a:t>
            </a:r>
            <a:r>
              <a:rPr kumimoji="0" lang="ja-JP" altLang="en-US" sz="2000" dirty="0">
                <a:latin typeface="News Gothic" charset="0"/>
              </a:rPr>
              <a:t>種々の構文の紹介、ファイル、総合演習課題</a:t>
            </a:r>
            <a:r>
              <a:rPr kumimoji="0" lang="ja-JP" altLang="en-US" sz="2000" dirty="0" smtClean="0">
                <a:latin typeface="News Gothic" charset="0"/>
              </a:rPr>
              <a:t>出題</a:t>
            </a:r>
            <a:endParaRPr kumimoji="0" lang="en-US" altLang="ja-JP" sz="2000" dirty="0" smtClean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第１３回 </a:t>
            </a:r>
            <a:r>
              <a:rPr kumimoji="0" lang="ja-JP" altLang="en-US" sz="2000" dirty="0">
                <a:latin typeface="News Gothic" charset="0"/>
              </a:rPr>
              <a:t>総合</a:t>
            </a:r>
            <a:r>
              <a:rPr kumimoji="0" lang="ja-JP" altLang="en-US" sz="2000" dirty="0" smtClean="0">
                <a:latin typeface="News Gothic" charset="0"/>
              </a:rPr>
              <a:t>演習</a:t>
            </a:r>
            <a:endParaRPr kumimoji="0" lang="ja-JP" altLang="en-US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第１４回 </a:t>
            </a:r>
            <a:r>
              <a:rPr kumimoji="0" lang="ja-JP" altLang="en-US" sz="2000" dirty="0">
                <a:latin typeface="News Gothic" charset="0"/>
              </a:rPr>
              <a:t>総合演習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第１５回 </a:t>
            </a:r>
            <a:r>
              <a:rPr kumimoji="0" lang="ja-JP" altLang="en-US" sz="2000" dirty="0">
                <a:latin typeface="News Gothic" charset="0"/>
              </a:rPr>
              <a:t>期末試験（持ち込み不可）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3984625" y="395446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endParaRPr kumimoji="0"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34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273579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今回の講義内容</a:t>
            </a:r>
            <a:endParaRPr kumimoji="0" lang="en-US" altLang="ja-JP" sz="3600" dirty="0">
              <a:latin typeface="Calibri" charset="0"/>
            </a:endParaRPr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780836" y="1434082"/>
            <a:ext cx="6913902" cy="4226270"/>
          </a:xfrm>
        </p:spPr>
        <p:txBody>
          <a:bodyPr>
            <a:normAutofit/>
          </a:bodyPr>
          <a:lstStyle/>
          <a:p>
            <a:r>
              <a:rPr kumimoji="0" lang="en-US" altLang="ja-JP" sz="2800" dirty="0">
                <a:latin typeface="News Gothic" charset="0"/>
              </a:rPr>
              <a:t> </a:t>
            </a:r>
            <a:r>
              <a:rPr kumimoji="0" lang="ja-JP" altLang="en-US" sz="2800" dirty="0" smtClean="0">
                <a:latin typeface="News Gothic" charset="0"/>
              </a:rPr>
              <a:t>型変換</a:t>
            </a:r>
            <a:endParaRPr kumimoji="0" lang="en-US" altLang="ja-JP" sz="2800" dirty="0" smtClean="0">
              <a:latin typeface="News Gothic" charset="0"/>
            </a:endParaRPr>
          </a:p>
          <a:p>
            <a:pPr lvl="1"/>
            <a:r>
              <a:rPr kumimoji="0" lang="ja-JP" altLang="en-US" dirty="0" smtClean="0">
                <a:latin typeface="Syntax" charset="0"/>
                <a:cs typeface="ＭＳ Ｐゴシック" charset="0"/>
              </a:rPr>
              <a:t>暗黙の型変換（暗黙のうちに行われる型変換）</a:t>
            </a:r>
            <a:endParaRPr kumimoji="0" lang="en-US" altLang="ja-JP" dirty="0" smtClean="0">
              <a:latin typeface="Syntax" charset="0"/>
              <a:cs typeface="ＭＳ Ｐゴシック" charset="0"/>
            </a:endParaRPr>
          </a:p>
          <a:p>
            <a:pPr lvl="1"/>
            <a:r>
              <a:rPr kumimoji="0" lang="ja-JP" altLang="en-US" dirty="0" smtClean="0">
                <a:latin typeface="Syntax" charset="0"/>
                <a:cs typeface="ＭＳ Ｐゴシック" charset="0"/>
              </a:rPr>
              <a:t>キャスト演算子（型変換を強制的に行う演算子）</a:t>
            </a:r>
            <a:endParaRPr kumimoji="0" lang="en-US" altLang="ja-JP" dirty="0">
              <a:latin typeface="Syntax" charset="0"/>
              <a:cs typeface="ＭＳ Ｐゴシック" charset="0"/>
            </a:endParaRPr>
          </a:p>
          <a:p>
            <a:r>
              <a:rPr kumimoji="0" lang="ja-JP" altLang="en-US" sz="2800" dirty="0">
                <a:latin typeface="News Gothic" charset="0"/>
              </a:rPr>
              <a:t>条件分岐</a:t>
            </a:r>
            <a:endParaRPr kumimoji="0" lang="en-US" altLang="ja-JP" sz="2800" dirty="0">
              <a:latin typeface="News Gothic" charset="0"/>
            </a:endParaRPr>
          </a:p>
          <a:p>
            <a:pPr lvl="1"/>
            <a:r>
              <a:rPr kumimoji="0" lang="en-US" altLang="ja-JP" dirty="0">
                <a:latin typeface="Syntax" charset="0"/>
                <a:cs typeface="ＭＳ Ｐゴシック" charset="0"/>
              </a:rPr>
              <a:t>i</a:t>
            </a:r>
            <a:r>
              <a:rPr kumimoji="0" lang="en-US" altLang="ja-JP" dirty="0" smtClean="0">
                <a:latin typeface="Syntax" charset="0"/>
                <a:cs typeface="ＭＳ Ｐゴシック" charset="0"/>
              </a:rPr>
              <a:t>f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文</a:t>
            </a:r>
            <a:endParaRPr kumimoji="0" lang="en-US" altLang="ja-JP" dirty="0">
              <a:latin typeface="Syntax" charset="0"/>
              <a:cs typeface="ＭＳ Ｐゴシック" charset="0"/>
            </a:endParaRPr>
          </a:p>
          <a:p>
            <a:r>
              <a:rPr kumimoji="0" lang="ja-JP" altLang="en-US" sz="2800" dirty="0" smtClean="0">
                <a:latin typeface="Syntax" charset="0"/>
                <a:cs typeface="ＭＳ Ｐゴシック" charset="0"/>
              </a:rPr>
              <a:t>式の評価</a:t>
            </a:r>
            <a:endParaRPr kumimoji="0" lang="ja-JP" altLang="en-US" sz="2800" dirty="0">
              <a:latin typeface="Syntax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60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6083" y="294746"/>
            <a:ext cx="7620000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dirty="0" smtClean="0">
                <a:ea typeface="ＭＳ Ｐゴシック" pitchFamily="-112" charset="-128"/>
                <a:cs typeface="+mj-cs"/>
              </a:rPr>
              <a:t>準備</a:t>
            </a:r>
          </a:p>
        </p:txBody>
      </p:sp>
      <p:sp>
        <p:nvSpPr>
          <p:cNvPr id="27650" name="コンテンツ プレースホルダ 15"/>
          <p:cNvSpPr>
            <a:spLocks noGrp="1"/>
          </p:cNvSpPr>
          <p:nvPr>
            <p:ph idx="1"/>
          </p:nvPr>
        </p:nvSpPr>
        <p:spPr>
          <a:xfrm>
            <a:off x="762000" y="1295400"/>
            <a:ext cx="8024813" cy="3862388"/>
          </a:xfrm>
        </p:spPr>
        <p:txBody>
          <a:bodyPr/>
          <a:lstStyle/>
          <a:p>
            <a:r>
              <a:rPr lang="en-US" altLang="ja-JP" sz="2800">
                <a:latin typeface="News Gothic" charset="0"/>
                <a:ea typeface="ヒラギノ角ゴ Pro W3" charset="0"/>
                <a:cs typeface="ヒラギノ角ゴ Pro W3" charset="0"/>
              </a:rPr>
              <a:t>TeraTerm</a:t>
            </a:r>
            <a:r>
              <a:rPr lang="ja-JP" altLang="en-US" sz="2800">
                <a:latin typeface="News Gothic" charset="0"/>
                <a:ea typeface="ヒラギノ角ゴ Pro W3" charset="0"/>
                <a:cs typeface="ヒラギノ角ゴ Pro W3" charset="0"/>
              </a:rPr>
              <a:t>を起動し、</a:t>
            </a:r>
            <a:r>
              <a:rPr lang="en-US" altLang="ja-JP" sz="2800">
                <a:latin typeface="News Gothic" charset="0"/>
                <a:ea typeface="ヒラギノ角ゴ Pro W3" charset="0"/>
                <a:cs typeface="ヒラギノ角ゴ Pro W3" charset="0"/>
              </a:rPr>
              <a:t>oli.shibaura-it.ac.jp</a:t>
            </a:r>
            <a:r>
              <a:rPr lang="ja-JP" altLang="en-US" sz="2800">
                <a:latin typeface="News Gothic" charset="0"/>
                <a:ea typeface="ヒラギノ角ゴ Pro W3" charset="0"/>
                <a:cs typeface="ヒラギノ角ゴ Pro W3" charset="0"/>
              </a:rPr>
              <a:t>へログイン</a:t>
            </a:r>
            <a:endParaRPr lang="en-US" altLang="ja-JP" sz="2800">
              <a:latin typeface="News Gothic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4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3677</Words>
  <Application>Microsoft Office PowerPoint</Application>
  <PresentationFormat>画面に合わせる (4:3)</PresentationFormat>
  <Paragraphs>508</Paragraphs>
  <Slides>49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49</vt:i4>
      </vt:variant>
    </vt:vector>
  </HeadingPairs>
  <TitlesOfParts>
    <vt:vector size="60" baseType="lpstr">
      <vt:lpstr>ＭＳ Ｐゴシック</vt:lpstr>
      <vt:lpstr>MS UI Gothic</vt:lpstr>
      <vt:lpstr>ＭＳ ゴシック</vt:lpstr>
      <vt:lpstr>News Gothic</vt:lpstr>
      <vt:lpstr>Syntax</vt:lpstr>
      <vt:lpstr>ヒラギノ角ゴ Pro W3</vt:lpstr>
      <vt:lpstr>Arial</vt:lpstr>
      <vt:lpstr>Calibri</vt:lpstr>
      <vt:lpstr>Times</vt:lpstr>
      <vt:lpstr>Wingdings</vt:lpstr>
      <vt:lpstr>ホワイト</vt:lpstr>
      <vt:lpstr>プログラミング入門２</vt:lpstr>
      <vt:lpstr>講義情報</vt:lpstr>
      <vt:lpstr>本講義（演習）の目的</vt:lpstr>
      <vt:lpstr>授業の進め方</vt:lpstr>
      <vt:lpstr>成績評価について</vt:lpstr>
      <vt:lpstr>教科書、参考書</vt:lpstr>
      <vt:lpstr>講義スケジュール（予定）</vt:lpstr>
      <vt:lpstr>今回の講義内容</vt:lpstr>
      <vt:lpstr>準備</vt:lpstr>
      <vt:lpstr>プログラムのコンパイル、実行の手順（例）</vt:lpstr>
      <vt:lpstr>例（打ち込んで実行）</vt:lpstr>
      <vt:lpstr>改行について</vt:lpstr>
      <vt:lpstr>代入式における暗黙の型変換</vt:lpstr>
      <vt:lpstr>四則演算における暗黙の型変換</vt:lpstr>
      <vt:lpstr>四則演算における暗黙の型変換</vt:lpstr>
      <vt:lpstr>数の型について</vt:lpstr>
      <vt:lpstr>キャスト演算子 --- 型を強制的に変換</vt:lpstr>
      <vt:lpstr>キャスト演算子 --- 型を強制的に変換</vt:lpstr>
      <vt:lpstr>キャスト演算子の構文</vt:lpstr>
      <vt:lpstr>例（打ち込んで実行）</vt:lpstr>
      <vt:lpstr> if文による条件分岐</vt:lpstr>
      <vt:lpstr>  if文の構文(その１)</vt:lpstr>
      <vt:lpstr>例（打ち込んで確認）</vt:lpstr>
      <vt:lpstr>  if文の構文(その２)</vt:lpstr>
      <vt:lpstr>例（打ち込んで確認）</vt:lpstr>
      <vt:lpstr>式の評価</vt:lpstr>
      <vt:lpstr>四則演算式</vt:lpstr>
      <vt:lpstr>値の比較の式: 等価演算子(その１) ==</vt:lpstr>
      <vt:lpstr>値比較のプログラム(1)</vt:lpstr>
      <vt:lpstr>値の比較の式： 等価演算子(その２)  !=</vt:lpstr>
      <vt:lpstr>値比較のプログラム(2)</vt:lpstr>
      <vt:lpstr>３つ以上の条件分岐をするには？</vt:lpstr>
      <vt:lpstr>PowerPoint プレゼンテーション</vt:lpstr>
      <vt:lpstr>大小関係を比較する　～　関係演算子 &gt;</vt:lpstr>
      <vt:lpstr>大小関係を比較する　～　関係演算子</vt:lpstr>
      <vt:lpstr>基本課題１</vt:lpstr>
      <vt:lpstr>基本課題２</vt:lpstr>
      <vt:lpstr>発展課題１</vt:lpstr>
      <vt:lpstr>発展課題２</vt:lpstr>
      <vt:lpstr>参考課題１</vt:lpstr>
      <vt:lpstr>参考課題１ 解答例</vt:lpstr>
      <vt:lpstr>参考課題２</vt:lpstr>
      <vt:lpstr>参考課題２　解答例</vt:lpstr>
      <vt:lpstr>参考課題３</vt:lpstr>
      <vt:lpstr>参考課題３　解答例</vt:lpstr>
      <vt:lpstr>参考課題４</vt:lpstr>
      <vt:lpstr>参考課題４　解答例</vt:lpstr>
      <vt:lpstr>参考課題５</vt:lpstr>
      <vt:lpstr>参考課題５　解答例</vt:lpstr>
    </vt:vector>
  </TitlesOfParts>
  <Company>Shibaura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Sasano Isao</dc:creator>
  <cp:lastModifiedBy>sasano isao</cp:lastModifiedBy>
  <cp:revision>201</cp:revision>
  <dcterms:created xsi:type="dcterms:W3CDTF">2012-09-23T10:31:52Z</dcterms:created>
  <dcterms:modified xsi:type="dcterms:W3CDTF">2016-09-19T06:36:34Z</dcterms:modified>
</cp:coreProperties>
</file>