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9" r:id="rId3"/>
    <p:sldId id="258" r:id="rId4"/>
    <p:sldId id="262" r:id="rId5"/>
    <p:sldId id="266" r:id="rId6"/>
    <p:sldId id="261" r:id="rId7"/>
    <p:sldId id="265" r:id="rId8"/>
    <p:sldId id="264" r:id="rId9"/>
    <p:sldId id="267" r:id="rId10"/>
    <p:sldId id="268" r:id="rId1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65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2015/11/26</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2015/11/26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2015/11/26</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a:t>
            </a:r>
            <a:r>
              <a:rPr lang="en-US" altLang="ja-JP" dirty="0" smtClean="0"/>
              <a:t>2</a:t>
            </a:r>
            <a:endParaRPr kumimoji="1" lang="ja-JP" altLang="en-US" dirty="0"/>
          </a:p>
        </p:txBody>
      </p:sp>
      <p:sp>
        <p:nvSpPr>
          <p:cNvPr id="4" name="テキスト ボックス 3"/>
          <p:cNvSpPr txBox="1"/>
          <p:nvPr/>
        </p:nvSpPr>
        <p:spPr>
          <a:xfrm>
            <a:off x="2483768" y="3717032"/>
            <a:ext cx="4182555" cy="584776"/>
          </a:xfrm>
          <a:prstGeom prst="rect">
            <a:avLst/>
          </a:prstGeom>
          <a:noFill/>
        </p:spPr>
        <p:txBody>
          <a:bodyPr wrap="none" rtlCol="0">
            <a:spAutoFit/>
          </a:bodyPr>
          <a:lstStyle/>
          <a:p>
            <a:r>
              <a:rPr kumimoji="1" lang="ja-JP" altLang="en-US" sz="3200" dirty="0" smtClean="0"/>
              <a:t>中間試験結果について</a:t>
            </a:r>
            <a:endParaRPr kumimoji="1" lang="ja-JP" altLang="en-US" sz="3200" dirty="0"/>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初期化</a:t>
            </a:r>
            <a:endParaRPr kumimoji="1" lang="ja-JP" altLang="en-US" dirty="0"/>
          </a:p>
        </p:txBody>
      </p:sp>
      <p:sp>
        <p:nvSpPr>
          <p:cNvPr id="4" name="正方形/長方形 3"/>
          <p:cNvSpPr/>
          <p:nvPr/>
        </p:nvSpPr>
        <p:spPr>
          <a:xfrm>
            <a:off x="1043608" y="1484784"/>
            <a:ext cx="4536504"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smtClean="0"/>
              <a:t>&gt;</a:t>
            </a:r>
          </a:p>
          <a:p>
            <a:r>
              <a:rPr lang="en-US" altLang="ja-JP" sz="2000" dirty="0" err="1" smtClean="0"/>
              <a:t>Int</a:t>
            </a:r>
            <a:r>
              <a:rPr lang="en-US" altLang="ja-JP" sz="2000" dirty="0" smtClean="0"/>
              <a:t> </a:t>
            </a:r>
            <a:r>
              <a:rPr lang="en-US" altLang="ja-JP" sz="2000" dirty="0" err="1" smtClean="0"/>
              <a:t>squareSum</a:t>
            </a:r>
            <a:r>
              <a:rPr lang="en-US" altLang="ja-JP" sz="2000" dirty="0"/>
              <a:t> </a:t>
            </a:r>
            <a:r>
              <a:rPr lang="en-US" altLang="ja-JP" sz="2000" dirty="0" smtClean="0"/>
              <a:t>(</a:t>
            </a:r>
            <a:r>
              <a:rPr lang="en-US" altLang="ja-JP" sz="2000" dirty="0" err="1" smtClean="0"/>
              <a:t>int</a:t>
            </a:r>
            <a:r>
              <a:rPr lang="en-US" altLang="ja-JP" sz="2000" dirty="0" smtClean="0"/>
              <a:t> n) {</a:t>
            </a:r>
          </a:p>
          <a:p>
            <a:r>
              <a:rPr lang="en-US" altLang="ja-JP" sz="2000" dirty="0"/>
              <a:t> </a:t>
            </a:r>
            <a:r>
              <a:rPr lang="en-US" altLang="ja-JP" sz="2000" dirty="0" smtClean="0"/>
              <a:t> </a:t>
            </a:r>
            <a:r>
              <a:rPr lang="en-US" altLang="ja-JP" sz="2000" dirty="0" err="1" smtClean="0"/>
              <a:t>int</a:t>
            </a:r>
            <a:r>
              <a:rPr lang="en-US" altLang="ja-JP" sz="2000" dirty="0" smtClean="0"/>
              <a:t> </a:t>
            </a:r>
            <a:r>
              <a:rPr lang="en-US" altLang="ja-JP" sz="2000" dirty="0" err="1" smtClean="0"/>
              <a:t>i</a:t>
            </a:r>
            <a:r>
              <a:rPr lang="en-US" altLang="ja-JP" sz="2000" dirty="0" smtClean="0"/>
              <a:t>, sum;</a:t>
            </a:r>
          </a:p>
          <a:p>
            <a:r>
              <a:rPr lang="en-US" altLang="ja-JP" sz="2000" dirty="0"/>
              <a:t> </a:t>
            </a:r>
            <a:r>
              <a:rPr lang="en-US" altLang="ja-JP" sz="2000" dirty="0" smtClean="0"/>
              <a:t> for (</a:t>
            </a:r>
            <a:r>
              <a:rPr lang="en-US" altLang="ja-JP" sz="2000" dirty="0" err="1" smtClean="0"/>
              <a:t>i</a:t>
            </a:r>
            <a:r>
              <a:rPr lang="en-US" altLang="ja-JP" sz="2000" dirty="0" smtClean="0"/>
              <a:t>=1, </a:t>
            </a:r>
            <a:r>
              <a:rPr lang="en-US" altLang="ja-JP" sz="2000" dirty="0" err="1" smtClean="0"/>
              <a:t>i</a:t>
            </a:r>
            <a:r>
              <a:rPr lang="en-US" altLang="ja-JP" sz="2000" dirty="0" smtClean="0"/>
              <a:t>&lt;=n; </a:t>
            </a:r>
            <a:r>
              <a:rPr lang="en-US" altLang="ja-JP" sz="2000" dirty="0" err="1" smtClean="0"/>
              <a:t>i</a:t>
            </a:r>
            <a:r>
              <a:rPr lang="en-US" altLang="ja-JP" sz="2000" dirty="0" smtClean="0"/>
              <a:t>=i+1)</a:t>
            </a:r>
          </a:p>
          <a:p>
            <a:r>
              <a:rPr lang="en-US" altLang="ja-JP" sz="2000" dirty="0"/>
              <a:t> </a:t>
            </a:r>
            <a:r>
              <a:rPr lang="en-US" altLang="ja-JP" sz="2000" dirty="0" smtClean="0"/>
              <a:t>   sum = sum + </a:t>
            </a:r>
            <a:r>
              <a:rPr lang="en-US" altLang="ja-JP" sz="2000" dirty="0" err="1" smtClean="0"/>
              <a:t>i</a:t>
            </a:r>
            <a:r>
              <a:rPr lang="en-US" altLang="ja-JP" sz="2000" dirty="0" smtClean="0"/>
              <a:t>*</a:t>
            </a:r>
            <a:r>
              <a:rPr lang="en-US" altLang="ja-JP" sz="2000" dirty="0" err="1" smtClean="0"/>
              <a:t>i</a:t>
            </a:r>
            <a:r>
              <a:rPr lang="en-US" altLang="ja-JP" sz="2000" dirty="0" smtClean="0"/>
              <a:t>;</a:t>
            </a:r>
          </a:p>
          <a:p>
            <a:r>
              <a:rPr lang="en-US" altLang="ja-JP" sz="2000" dirty="0"/>
              <a:t> </a:t>
            </a:r>
            <a:r>
              <a:rPr lang="en-US" altLang="ja-JP" sz="2000" dirty="0" smtClean="0"/>
              <a:t> return sum;</a:t>
            </a:r>
          </a:p>
          <a:p>
            <a:r>
              <a:rPr lang="en-US" altLang="ja-JP" sz="2000" dirty="0"/>
              <a:t>}</a:t>
            </a:r>
          </a:p>
        </p:txBody>
      </p:sp>
      <p:sp>
        <p:nvSpPr>
          <p:cNvPr id="5" name="テキスト ボックス 4"/>
          <p:cNvSpPr txBox="1"/>
          <p:nvPr/>
        </p:nvSpPr>
        <p:spPr>
          <a:xfrm>
            <a:off x="683568" y="4149080"/>
            <a:ext cx="7776864" cy="1323439"/>
          </a:xfrm>
          <a:prstGeom prst="rect">
            <a:avLst/>
          </a:prstGeom>
          <a:noFill/>
        </p:spPr>
        <p:txBody>
          <a:bodyPr wrap="square" rtlCol="0">
            <a:spAutoFit/>
          </a:bodyPr>
          <a:lstStyle/>
          <a:p>
            <a:r>
              <a:rPr kumimoji="1" lang="ja-JP" altLang="en-US" sz="2000" dirty="0" smtClean="0"/>
              <a:t>上記のプログラムは</a:t>
            </a:r>
            <a:r>
              <a:rPr kumimoji="1" lang="en-US" altLang="ja-JP" sz="2000" dirty="0" smtClean="0"/>
              <a:t>sum</a:t>
            </a:r>
            <a:r>
              <a:rPr kumimoji="1" lang="ja-JP" altLang="en-US" sz="2000" dirty="0" smtClean="0"/>
              <a:t>の初期値が定まっていない状態で</a:t>
            </a:r>
            <a:r>
              <a:rPr kumimoji="1" lang="en-US" altLang="ja-JP" sz="2000" dirty="0" smtClean="0"/>
              <a:t>sum</a:t>
            </a:r>
            <a:r>
              <a:rPr kumimoji="1" lang="ja-JP" altLang="en-US" sz="2000" dirty="0" smtClean="0"/>
              <a:t>の値を使っているので、関数の返り値が何になるか分からない。</a:t>
            </a:r>
            <a:endParaRPr kumimoji="1" lang="en-US" altLang="ja-JP" sz="2000" dirty="0" smtClean="0"/>
          </a:p>
          <a:p>
            <a:r>
              <a:rPr lang="ja-JP" altLang="en-US" sz="2000" dirty="0" smtClean="0"/>
              <a:t>変数</a:t>
            </a:r>
            <a:r>
              <a:rPr lang="en-US" altLang="ja-JP" sz="2000" dirty="0" smtClean="0"/>
              <a:t>sum</a:t>
            </a:r>
            <a:r>
              <a:rPr lang="ja-JP" altLang="en-US" sz="2000" dirty="0" smtClean="0"/>
              <a:t>の宣言で</a:t>
            </a:r>
            <a:r>
              <a:rPr lang="en-US" altLang="ja-JP" sz="2000" dirty="0" smtClean="0"/>
              <a:t>0</a:t>
            </a:r>
            <a:r>
              <a:rPr lang="ja-JP" altLang="en-US" sz="2000" dirty="0" smtClean="0"/>
              <a:t>で初期化するか、あるいはループの前で</a:t>
            </a:r>
            <a:r>
              <a:rPr lang="en-US" altLang="ja-JP" sz="2000" dirty="0" smtClean="0"/>
              <a:t>sum</a:t>
            </a:r>
            <a:r>
              <a:rPr lang="ja-JP" altLang="en-US" sz="2000" dirty="0" smtClean="0"/>
              <a:t>に</a:t>
            </a:r>
            <a:r>
              <a:rPr lang="en-US" altLang="ja-JP" sz="2000" dirty="0" smtClean="0"/>
              <a:t>0</a:t>
            </a:r>
            <a:r>
              <a:rPr lang="ja-JP" altLang="en-US" sz="2000" dirty="0" smtClean="0"/>
              <a:t>を代入すればよい。</a:t>
            </a:r>
            <a:endParaRPr kumimoji="1" lang="en-US" altLang="ja-JP" sz="2000" dirty="0" smtClean="0"/>
          </a:p>
        </p:txBody>
      </p:sp>
    </p:spTree>
    <p:extLst>
      <p:ext uri="{BB962C8B-B14F-4D97-AF65-F5344CB8AC3E}">
        <p14:creationId xmlns:p14="http://schemas.microsoft.com/office/powerpoint/2010/main" val="2697405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得点分布</a:t>
            </a:r>
            <a:r>
              <a:rPr kumimoji="1" lang="en-US" altLang="ja-JP" dirty="0" smtClean="0"/>
              <a:t>(36</a:t>
            </a:r>
            <a:r>
              <a:rPr kumimoji="1" lang="ja-JP" altLang="en-US" dirty="0" smtClean="0"/>
              <a:t>点満点）</a:t>
            </a:r>
            <a:endParaRPr kumimoji="1" lang="ja-JP" altLang="en-US" dirty="0"/>
          </a:p>
        </p:txBody>
      </p:sp>
      <p:sp>
        <p:nvSpPr>
          <p:cNvPr id="3" name="テキスト ボックス 2"/>
          <p:cNvSpPr txBox="1"/>
          <p:nvPr/>
        </p:nvSpPr>
        <p:spPr>
          <a:xfrm>
            <a:off x="1160148" y="1837116"/>
            <a:ext cx="6796228" cy="4401205"/>
          </a:xfrm>
          <a:prstGeom prst="rect">
            <a:avLst/>
          </a:prstGeom>
          <a:noFill/>
        </p:spPr>
        <p:txBody>
          <a:bodyPr wrap="square" rtlCol="0">
            <a:spAutoFit/>
          </a:bodyPr>
          <a:lstStyle/>
          <a:p>
            <a:r>
              <a:rPr kumimoji="1" lang="ja-JP" altLang="en-US" sz="2800" dirty="0" smtClean="0"/>
              <a:t>受験者</a:t>
            </a:r>
            <a:r>
              <a:rPr kumimoji="1" lang="en-US" altLang="ja-JP" sz="2800" dirty="0" smtClean="0"/>
              <a:t> 109</a:t>
            </a:r>
            <a:r>
              <a:rPr lang="ja-JP" altLang="en-US" sz="2800" dirty="0" smtClean="0"/>
              <a:t>人</a:t>
            </a:r>
            <a:endParaRPr kumimoji="1" lang="en-US" altLang="ja-JP" sz="2800" dirty="0" smtClean="0"/>
          </a:p>
          <a:p>
            <a:r>
              <a:rPr lang="ja-JP" altLang="en-US" sz="2800" dirty="0" smtClean="0"/>
              <a:t>得点分布</a:t>
            </a:r>
            <a:endParaRPr lang="en-US" altLang="ja-JP" sz="2800" dirty="0" smtClean="0"/>
          </a:p>
          <a:p>
            <a:r>
              <a:rPr kumimoji="1" lang="en-US" altLang="ja-JP" sz="2800" dirty="0" smtClean="0"/>
              <a:t>0-10: </a:t>
            </a:r>
            <a:r>
              <a:rPr kumimoji="1" lang="en-US" altLang="ja-JP" sz="2800" dirty="0" smtClean="0"/>
              <a:t>0</a:t>
            </a:r>
            <a:r>
              <a:rPr kumimoji="1" lang="ja-JP" altLang="en-US" sz="2800" dirty="0" smtClean="0"/>
              <a:t>人</a:t>
            </a:r>
            <a:endParaRPr kumimoji="1" lang="en-US" altLang="ja-JP" sz="2800" dirty="0" smtClean="0"/>
          </a:p>
          <a:p>
            <a:r>
              <a:rPr lang="en-US" altLang="ja-JP" sz="2800" dirty="0" smtClean="0"/>
              <a:t>11-20: </a:t>
            </a:r>
            <a:r>
              <a:rPr lang="en-US" altLang="ja-JP" sz="2800" dirty="0" smtClean="0"/>
              <a:t>14</a:t>
            </a:r>
            <a:r>
              <a:rPr lang="ja-JP" altLang="en-US" sz="2800" dirty="0" smtClean="0"/>
              <a:t>人</a:t>
            </a:r>
            <a:endParaRPr lang="en-US" altLang="ja-JP" sz="2800" dirty="0" smtClean="0"/>
          </a:p>
          <a:p>
            <a:r>
              <a:rPr kumimoji="1" lang="en-US" altLang="ja-JP" sz="2800" dirty="0" smtClean="0"/>
              <a:t>21-22: </a:t>
            </a:r>
            <a:r>
              <a:rPr kumimoji="1" lang="en-US" altLang="ja-JP" sz="2800" dirty="0" smtClean="0"/>
              <a:t>3</a:t>
            </a:r>
            <a:r>
              <a:rPr kumimoji="1" lang="ja-JP" altLang="en-US" sz="2800" dirty="0" smtClean="0"/>
              <a:t>人</a:t>
            </a:r>
            <a:endParaRPr kumimoji="1" lang="en-US" altLang="ja-JP" sz="2800" dirty="0" smtClean="0"/>
          </a:p>
          <a:p>
            <a:r>
              <a:rPr lang="en-US" altLang="ja-JP" sz="2800" dirty="0" smtClean="0"/>
              <a:t>23-30: </a:t>
            </a:r>
            <a:r>
              <a:rPr lang="en-US" altLang="ja-JP" sz="2800" dirty="0" smtClean="0"/>
              <a:t>50</a:t>
            </a:r>
            <a:r>
              <a:rPr lang="ja-JP" altLang="en-US" sz="2800" dirty="0" smtClean="0"/>
              <a:t>人</a:t>
            </a:r>
            <a:endParaRPr lang="en-US" altLang="ja-JP" sz="2800" dirty="0" smtClean="0"/>
          </a:p>
          <a:p>
            <a:r>
              <a:rPr kumimoji="1" lang="en-US" altLang="ja-JP" sz="2800" dirty="0" smtClean="0"/>
              <a:t>31-36: </a:t>
            </a:r>
            <a:r>
              <a:rPr kumimoji="1" lang="en-US" altLang="ja-JP" sz="2800" dirty="0" smtClean="0"/>
              <a:t>42</a:t>
            </a:r>
            <a:r>
              <a:rPr lang="ja-JP" altLang="en-US" sz="2800" dirty="0" smtClean="0"/>
              <a:t>人</a:t>
            </a:r>
            <a:endParaRPr lang="en-US" altLang="ja-JP" sz="2800" dirty="0" smtClean="0"/>
          </a:p>
          <a:p>
            <a:endParaRPr kumimoji="1" lang="en-US" altLang="ja-JP" sz="2800" dirty="0"/>
          </a:p>
          <a:p>
            <a:r>
              <a:rPr lang="en-US" altLang="ja-JP" sz="2800" dirty="0" smtClean="0"/>
              <a:t>22</a:t>
            </a:r>
            <a:r>
              <a:rPr lang="ja-JP" altLang="en-US" sz="2800" dirty="0" smtClean="0"/>
              <a:t>点以下の人は要注意です。期末の準備を十分にしてください。</a:t>
            </a:r>
            <a:endParaRPr kumimoji="1" lang="ja-JP" altLang="en-US" sz="2800" dirty="0"/>
          </a:p>
        </p:txBody>
      </p:sp>
    </p:spTree>
    <p:extLst>
      <p:ext uri="{BB962C8B-B14F-4D97-AF65-F5344CB8AC3E}">
        <p14:creationId xmlns:p14="http://schemas.microsoft.com/office/powerpoint/2010/main" val="344846533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多くの人が間違えていた点</a:t>
            </a:r>
            <a:endParaRPr kumimoji="1" lang="ja-JP" altLang="en-US" dirty="0"/>
          </a:p>
        </p:txBody>
      </p:sp>
      <p:sp>
        <p:nvSpPr>
          <p:cNvPr id="5" name="正方形/長方形 4"/>
          <p:cNvSpPr/>
          <p:nvPr/>
        </p:nvSpPr>
        <p:spPr>
          <a:xfrm>
            <a:off x="827584" y="1484784"/>
            <a:ext cx="5832648" cy="3785652"/>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fr-FR" altLang="ja-JP" sz="2000" dirty="0"/>
              <a:t>  </a:t>
            </a:r>
            <a:r>
              <a:rPr lang="fr-FR" altLang="ja-JP" sz="2000" dirty="0" err="1"/>
              <a:t>int</a:t>
            </a:r>
            <a:r>
              <a:rPr lang="fr-FR" altLang="ja-JP" sz="2000" dirty="0"/>
              <a:t> </a:t>
            </a:r>
            <a:r>
              <a:rPr lang="fr-FR" altLang="ja-JP" sz="2000" dirty="0" err="1"/>
              <a:t>i,n</a:t>
            </a:r>
            <a:r>
              <a:rPr lang="fr-FR" altLang="ja-JP" sz="2000" dirty="0"/>
              <a:t>;</a:t>
            </a:r>
          </a:p>
          <a:p>
            <a:r>
              <a:rPr lang="ja-JP" altLang="en-US" sz="2000" dirty="0"/>
              <a:t>  </a:t>
            </a:r>
            <a:r>
              <a:rPr lang="en-US" altLang="ja-JP" sz="2000" dirty="0" err="1"/>
              <a:t>printf</a:t>
            </a:r>
            <a:r>
              <a:rPr lang="en-US" altLang="ja-JP" sz="2000" dirty="0"/>
              <a:t> ("</a:t>
            </a:r>
            <a:r>
              <a:rPr lang="ja-JP" altLang="en-US" sz="2000" dirty="0"/>
              <a:t>正の整数を入力してください</a:t>
            </a:r>
            <a:r>
              <a:rPr lang="en-US" altLang="ja-JP" sz="2000" dirty="0"/>
              <a:t>: ");</a:t>
            </a:r>
          </a:p>
          <a:p>
            <a:r>
              <a:rPr lang="it-IT" altLang="ja-JP" sz="2000" dirty="0"/>
              <a:t>  </a:t>
            </a:r>
            <a:r>
              <a:rPr lang="it-IT" altLang="ja-JP" sz="2000" dirty="0" err="1"/>
              <a:t>scanf</a:t>
            </a:r>
            <a:r>
              <a:rPr lang="it-IT" altLang="ja-JP" sz="2000" dirty="0"/>
              <a:t>("%d", &amp;</a:t>
            </a:r>
            <a:r>
              <a:rPr lang="it-IT" altLang="ja-JP" sz="2000" dirty="0" err="1"/>
              <a:t>n</a:t>
            </a:r>
            <a:r>
              <a:rPr lang="it-IT" altLang="ja-JP" sz="2000" dirty="0"/>
              <a:t>);</a:t>
            </a:r>
          </a:p>
          <a:p>
            <a:r>
              <a:rPr lang="ja-JP" altLang="en-US" sz="2000" dirty="0"/>
              <a:t>  </a:t>
            </a:r>
            <a:r>
              <a:rPr lang="en-US" altLang="ja-JP" sz="2000" dirty="0" err="1"/>
              <a:t>printf</a:t>
            </a:r>
            <a:r>
              <a:rPr lang="en-US" altLang="ja-JP" sz="2000" dirty="0"/>
              <a:t> ("%d</a:t>
            </a:r>
            <a:r>
              <a:rPr lang="ja-JP" altLang="en-US" sz="2000" dirty="0"/>
              <a:t>の約数を小さい順に列挙すると、</a:t>
            </a:r>
            <a:r>
              <a:rPr lang="en-US" altLang="ja-JP" sz="2000" dirty="0"/>
              <a:t>\n", n);</a:t>
            </a:r>
          </a:p>
          <a:p>
            <a:r>
              <a:rPr lang="da-DK" altLang="ja-JP" sz="2000" dirty="0"/>
              <a:t>  for (</a:t>
            </a:r>
            <a:r>
              <a:rPr lang="da-DK" altLang="ja-JP" sz="2000" dirty="0">
                <a:solidFill>
                  <a:srgbClr val="FF0000"/>
                </a:solidFill>
              </a:rPr>
              <a:t>i=0</a:t>
            </a:r>
            <a:r>
              <a:rPr lang="da-DK" altLang="ja-JP" sz="2000" dirty="0"/>
              <a:t>; i&lt;n; i=i+1)</a:t>
            </a:r>
          </a:p>
          <a:p>
            <a:r>
              <a:rPr lang="en-US" altLang="ja-JP" sz="2000" dirty="0"/>
              <a:t>    if (</a:t>
            </a:r>
            <a:r>
              <a:rPr lang="en-US" altLang="ja-JP" sz="2000" dirty="0" err="1"/>
              <a:t>n%i</a:t>
            </a:r>
            <a:r>
              <a:rPr lang="en-US" altLang="ja-JP" sz="2000" dirty="0"/>
              <a:t>==0)</a:t>
            </a:r>
          </a:p>
          <a:p>
            <a:r>
              <a:rPr lang="ro-RO" altLang="ja-JP" sz="2000" dirty="0"/>
              <a:t>      printf ("%d, ", i);</a:t>
            </a:r>
          </a:p>
          <a:p>
            <a:r>
              <a:rPr lang="ja-JP" altLang="en-US" sz="2000" dirty="0"/>
              <a:t>  </a:t>
            </a:r>
            <a:r>
              <a:rPr lang="en-US" altLang="ja-JP" sz="2000" dirty="0" err="1"/>
              <a:t>printf</a:t>
            </a:r>
            <a:r>
              <a:rPr lang="en-US" altLang="ja-JP" sz="2000" dirty="0"/>
              <a:t> ("%d </a:t>
            </a:r>
            <a:r>
              <a:rPr lang="ja-JP" altLang="en-US" sz="2000" dirty="0"/>
              <a:t>である。</a:t>
            </a:r>
            <a:r>
              <a:rPr lang="en-US" altLang="ja-JP" sz="2000" dirty="0"/>
              <a:t>\n", n);</a:t>
            </a:r>
          </a:p>
          <a:p>
            <a:r>
              <a:rPr lang="is-IS" altLang="ja-JP" sz="2000" dirty="0"/>
              <a:t>  return 0;</a:t>
            </a:r>
          </a:p>
          <a:p>
            <a:r>
              <a:rPr lang="is-IS" altLang="ja-JP" sz="2000" dirty="0"/>
              <a:t>}</a:t>
            </a:r>
            <a:endParaRPr lang="ja-JP" altLang="en-US" sz="2000" dirty="0"/>
          </a:p>
        </p:txBody>
      </p:sp>
      <p:sp>
        <p:nvSpPr>
          <p:cNvPr id="6" name="テキスト ボックス 5"/>
          <p:cNvSpPr txBox="1"/>
          <p:nvPr/>
        </p:nvSpPr>
        <p:spPr>
          <a:xfrm>
            <a:off x="467544" y="5445224"/>
            <a:ext cx="8280920" cy="1200328"/>
          </a:xfrm>
          <a:prstGeom prst="rect">
            <a:avLst/>
          </a:prstGeom>
          <a:noFill/>
        </p:spPr>
        <p:txBody>
          <a:bodyPr wrap="square" rtlCol="0">
            <a:spAutoFit/>
          </a:bodyPr>
          <a:lstStyle/>
          <a:p>
            <a:r>
              <a:rPr kumimoji="1" lang="en-US" altLang="ja-JP" sz="2400" dirty="0" err="1" smtClean="0"/>
              <a:t>i</a:t>
            </a:r>
            <a:r>
              <a:rPr lang="ja-JP" altLang="en-US" sz="2400" dirty="0" smtClean="0"/>
              <a:t>が</a:t>
            </a:r>
            <a:r>
              <a:rPr kumimoji="1" lang="en-US" altLang="ja-JP" sz="2400" dirty="0" smtClean="0"/>
              <a:t>0</a:t>
            </a:r>
            <a:r>
              <a:rPr kumimoji="1" lang="ja-JP" altLang="en-US" sz="2400" dirty="0" smtClean="0"/>
              <a:t>の状態で</a:t>
            </a:r>
            <a:r>
              <a:rPr lang="en-US" altLang="en-US" sz="2400" dirty="0" err="1" smtClean="0"/>
              <a:t>n%i</a:t>
            </a:r>
            <a:r>
              <a:rPr lang="ja-JP" altLang="en-US" sz="2400" dirty="0" smtClean="0"/>
              <a:t>を実行すると</a:t>
            </a:r>
            <a:r>
              <a:rPr lang="en-US" altLang="ja-JP" sz="2400" dirty="0" smtClean="0"/>
              <a:t>0</a:t>
            </a:r>
            <a:r>
              <a:rPr lang="ja-JP" altLang="en-US" sz="2400" dirty="0" smtClean="0"/>
              <a:t>での割り算の余りになる。</a:t>
            </a:r>
            <a:r>
              <a:rPr lang="en-US" altLang="ja-JP" sz="2400" dirty="0" smtClean="0"/>
              <a:t>0</a:t>
            </a:r>
            <a:r>
              <a:rPr lang="ja-JP" altLang="en-US" sz="2400" dirty="0" smtClean="0"/>
              <a:t>での割り算の余りは未定義（何が起こるか分からない）。</a:t>
            </a:r>
            <a:endParaRPr lang="en-US" altLang="ja-JP" sz="2400" dirty="0" smtClean="0"/>
          </a:p>
          <a:p>
            <a:r>
              <a:rPr kumimoji="1" lang="ja-JP" altLang="en-US" sz="2400" dirty="0" smtClean="0"/>
              <a:t>（赤字の</a:t>
            </a:r>
            <a:r>
              <a:rPr kumimoji="1" lang="en-US" altLang="ja-JP" sz="2400" dirty="0" err="1" smtClean="0"/>
              <a:t>i</a:t>
            </a:r>
            <a:r>
              <a:rPr kumimoji="1" lang="en-US" altLang="ja-JP" sz="2400" dirty="0" smtClean="0"/>
              <a:t>=0</a:t>
            </a:r>
            <a:r>
              <a:rPr kumimoji="1" lang="ja-JP" altLang="en-US" sz="2400" dirty="0" smtClean="0"/>
              <a:t>のところ</a:t>
            </a:r>
            <a:r>
              <a:rPr lang="ja-JP" altLang="en-US" sz="2400" dirty="0" smtClean="0"/>
              <a:t>を</a:t>
            </a:r>
            <a:r>
              <a:rPr kumimoji="1" lang="en-US" altLang="ja-JP" sz="2400" dirty="0" err="1" smtClean="0"/>
              <a:t>i</a:t>
            </a:r>
            <a:r>
              <a:rPr kumimoji="1" lang="en-US" altLang="ja-JP" sz="2400" dirty="0" smtClean="0"/>
              <a:t>=1</a:t>
            </a:r>
            <a:r>
              <a:rPr kumimoji="1" lang="ja-JP" altLang="en-US" sz="2400" dirty="0" smtClean="0"/>
              <a:t>と</a:t>
            </a:r>
            <a:r>
              <a:rPr lang="ja-JP" altLang="en-US" sz="2400" dirty="0" smtClean="0"/>
              <a:t>すればよい</a:t>
            </a:r>
            <a:r>
              <a:rPr kumimoji="1" lang="ja-JP" altLang="en-US" sz="2400" dirty="0" smtClean="0"/>
              <a:t>）</a:t>
            </a:r>
            <a:endParaRPr kumimoji="1" lang="ja-JP" altLang="en-US" sz="2400" dirty="0"/>
          </a:p>
        </p:txBody>
      </p:sp>
    </p:spTree>
    <p:extLst>
      <p:ext uri="{BB962C8B-B14F-4D97-AF65-F5344CB8AC3E}">
        <p14:creationId xmlns:p14="http://schemas.microsoft.com/office/powerpoint/2010/main" val="7959257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無限ループ</a:t>
            </a:r>
            <a:endParaRPr kumimoji="1" lang="ja-JP" altLang="en-US" dirty="0"/>
          </a:p>
        </p:txBody>
      </p:sp>
      <p:sp>
        <p:nvSpPr>
          <p:cNvPr id="5" name="正方形/長方形 4"/>
          <p:cNvSpPr/>
          <p:nvPr/>
        </p:nvSpPr>
        <p:spPr>
          <a:xfrm>
            <a:off x="827584" y="1484784"/>
            <a:ext cx="5832648"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a:t>i</a:t>
            </a:r>
            <a:r>
              <a:rPr lang="en-US" altLang="ja-JP" sz="2000" dirty="0"/>
              <a:t>;</a:t>
            </a:r>
          </a:p>
          <a:p>
            <a:r>
              <a:rPr lang="en-US" altLang="ja-JP" sz="2000" dirty="0"/>
              <a:t>  for (</a:t>
            </a:r>
            <a:r>
              <a:rPr lang="en-US" altLang="ja-JP" sz="2000" dirty="0" err="1"/>
              <a:t>i</a:t>
            </a:r>
            <a:r>
              <a:rPr lang="en-US" altLang="ja-JP" sz="2000" dirty="0"/>
              <a:t>=0; </a:t>
            </a:r>
            <a:r>
              <a:rPr lang="en-US" altLang="ja-JP" sz="2000" dirty="0" err="1">
                <a:solidFill>
                  <a:srgbClr val="FF0000"/>
                </a:solidFill>
              </a:rPr>
              <a:t>i</a:t>
            </a:r>
            <a:r>
              <a:rPr lang="en-US" altLang="ja-JP" sz="2000" dirty="0">
                <a:solidFill>
                  <a:srgbClr val="FF0000"/>
                </a:solidFill>
              </a:rPr>
              <a:t>&lt;=i+1</a:t>
            </a:r>
            <a:r>
              <a:rPr lang="en-US" altLang="ja-JP" sz="2000" dirty="0"/>
              <a:t>; </a:t>
            </a:r>
            <a:r>
              <a:rPr lang="en-US" altLang="ja-JP" sz="2000" dirty="0" err="1"/>
              <a:t>i</a:t>
            </a:r>
            <a:r>
              <a:rPr lang="en-US" altLang="ja-JP" sz="2000" dirty="0"/>
              <a:t>++)</a:t>
            </a:r>
          </a:p>
          <a:p>
            <a:r>
              <a:rPr lang="en-US" altLang="ja-JP" sz="2000" dirty="0"/>
              <a:t>    </a:t>
            </a:r>
            <a:r>
              <a:rPr lang="en-US" altLang="ja-JP" sz="2000" dirty="0" err="1"/>
              <a:t>printf</a:t>
            </a:r>
            <a:r>
              <a:rPr lang="en-US" altLang="ja-JP" sz="2000" dirty="0"/>
              <a:t> ("%c", 'a');</a:t>
            </a:r>
          </a:p>
          <a:p>
            <a:r>
              <a:rPr lang="en-US" altLang="ja-JP" sz="2000" dirty="0"/>
              <a:t>  return 0;</a:t>
            </a:r>
          </a:p>
          <a:p>
            <a:r>
              <a:rPr lang="en-US" altLang="ja-JP" sz="2000" dirty="0"/>
              <a:t>}</a:t>
            </a:r>
          </a:p>
        </p:txBody>
      </p:sp>
      <p:sp>
        <p:nvSpPr>
          <p:cNvPr id="6" name="テキスト ボックス 5"/>
          <p:cNvSpPr txBox="1"/>
          <p:nvPr/>
        </p:nvSpPr>
        <p:spPr>
          <a:xfrm>
            <a:off x="539552" y="4077072"/>
            <a:ext cx="7272808" cy="2308324"/>
          </a:xfrm>
          <a:prstGeom prst="rect">
            <a:avLst/>
          </a:prstGeom>
          <a:noFill/>
        </p:spPr>
        <p:txBody>
          <a:bodyPr wrap="square" rtlCol="0">
            <a:spAutoFit/>
          </a:bodyPr>
          <a:lstStyle/>
          <a:p>
            <a:r>
              <a:rPr kumimoji="1" lang="ja-JP" altLang="en-US" sz="2400" dirty="0" smtClean="0"/>
              <a:t>こういう書き方でも良さそうに見えるが、</a:t>
            </a:r>
            <a:r>
              <a:rPr kumimoji="1" lang="en-US" altLang="ja-JP" sz="2400" dirty="0" err="1" smtClean="0"/>
              <a:t>int</a:t>
            </a:r>
            <a:r>
              <a:rPr kumimoji="1" lang="ja-JP" altLang="en-US" sz="2400" dirty="0" smtClean="0"/>
              <a:t>型で</a:t>
            </a:r>
            <a:r>
              <a:rPr kumimoji="1" lang="en-US" altLang="ja-JP" sz="2400" dirty="0" smtClean="0"/>
              <a:t>0</a:t>
            </a:r>
            <a:r>
              <a:rPr kumimoji="1" lang="ja-JP" altLang="en-US" sz="2400" dirty="0" smtClean="0"/>
              <a:t>から始めて</a:t>
            </a:r>
            <a:r>
              <a:rPr kumimoji="1" lang="en-US" altLang="ja-JP" sz="2400" dirty="0" smtClean="0"/>
              <a:t>1</a:t>
            </a:r>
            <a:r>
              <a:rPr kumimoji="1" lang="ja-JP" altLang="en-US" sz="2400" dirty="0" smtClean="0"/>
              <a:t>を順に加えていくといつ</a:t>
            </a:r>
            <a:r>
              <a:rPr kumimoji="1" lang="ja-JP" altLang="en-US" sz="2400" dirty="0" smtClean="0"/>
              <a:t>か</a:t>
            </a:r>
            <a:r>
              <a:rPr kumimoji="1" lang="en-US" altLang="ja-JP" sz="2400" dirty="0" err="1" smtClean="0"/>
              <a:t>int</a:t>
            </a:r>
            <a:r>
              <a:rPr kumimoji="1" lang="ja-JP" altLang="en-US" sz="2400" dirty="0" smtClean="0"/>
              <a:t>型の最大の数になり、それに</a:t>
            </a:r>
            <a:r>
              <a:rPr kumimoji="1" lang="en-US" altLang="ja-JP" sz="2400" dirty="0" smtClean="0"/>
              <a:t>1</a:t>
            </a:r>
            <a:r>
              <a:rPr kumimoji="1" lang="ja-JP" altLang="en-US" sz="2400" dirty="0" smtClean="0"/>
              <a:t>を加えた場合、挙動は未定義であり（</a:t>
            </a:r>
            <a:r>
              <a:rPr kumimoji="1" lang="ja-JP" altLang="en-US" sz="2400" dirty="0" smtClean="0"/>
              <a:t>負</a:t>
            </a:r>
            <a:r>
              <a:rPr kumimoji="1" lang="ja-JP" altLang="en-US" sz="2400" dirty="0" smtClean="0"/>
              <a:t>の数に</a:t>
            </a:r>
            <a:r>
              <a:rPr kumimoji="1" lang="ja-JP" altLang="en-US" sz="2400" dirty="0" smtClean="0"/>
              <a:t>なる</a:t>
            </a:r>
            <a:r>
              <a:rPr kumimoji="1" lang="ja-JP" altLang="en-US" sz="2400" dirty="0" smtClean="0"/>
              <a:t>かもしれない）</a:t>
            </a:r>
            <a:r>
              <a:rPr kumimoji="1" lang="ja-JP" altLang="en-US" sz="2400" dirty="0" smtClean="0"/>
              <a:t>、</a:t>
            </a:r>
            <a:r>
              <a:rPr kumimoji="1" lang="ja-JP" altLang="en-US" sz="2400" dirty="0" smtClean="0"/>
              <a:t>大小関係がそこで逆転し、ループを抜けて</a:t>
            </a:r>
            <a:r>
              <a:rPr kumimoji="1" lang="ja-JP" altLang="en-US" sz="2400" dirty="0" smtClean="0"/>
              <a:t>しまう</a:t>
            </a:r>
            <a:r>
              <a:rPr kumimoji="1" lang="ja-JP" altLang="en-US" sz="2400" dirty="0" smtClean="0"/>
              <a:t>場合がある</a:t>
            </a:r>
            <a:r>
              <a:rPr kumimoji="1" lang="ja-JP" altLang="en-US" sz="2400" dirty="0" smtClean="0"/>
              <a:t>。</a:t>
            </a:r>
            <a:r>
              <a:rPr lang="ja-JP" altLang="en-US" sz="2400" dirty="0" smtClean="0"/>
              <a:t>無限ループは</a:t>
            </a:r>
            <a:r>
              <a:rPr lang="en-US" altLang="ja-JP" sz="2400" dirty="0" smtClean="0"/>
              <a:t>while(1) … </a:t>
            </a:r>
            <a:r>
              <a:rPr lang="ja-JP" altLang="en-US" sz="2400" dirty="0" smtClean="0"/>
              <a:t>あるいは</a:t>
            </a:r>
            <a:r>
              <a:rPr lang="en-US" altLang="ja-JP" sz="2400" dirty="0" smtClean="0"/>
              <a:t>for(;;) … </a:t>
            </a:r>
            <a:r>
              <a:rPr lang="ja-JP" altLang="en-US" sz="2400" dirty="0" smtClean="0"/>
              <a:t>という書き方が基本。</a:t>
            </a:r>
            <a:endParaRPr kumimoji="1" lang="en-US" altLang="ja-JP" sz="2400" dirty="0" smtClean="0"/>
          </a:p>
        </p:txBody>
      </p:sp>
    </p:spTree>
    <p:extLst>
      <p:ext uri="{BB962C8B-B14F-4D97-AF65-F5344CB8AC3E}">
        <p14:creationId xmlns:p14="http://schemas.microsoft.com/office/powerpoint/2010/main" val="4183561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無限ループ</a:t>
            </a:r>
            <a:endParaRPr kumimoji="1" lang="ja-JP" altLang="en-US" dirty="0"/>
          </a:p>
        </p:txBody>
      </p:sp>
      <p:sp>
        <p:nvSpPr>
          <p:cNvPr id="5" name="正方形/長方形 4"/>
          <p:cNvSpPr/>
          <p:nvPr/>
        </p:nvSpPr>
        <p:spPr>
          <a:xfrm>
            <a:off x="827584" y="1484784"/>
            <a:ext cx="5832648"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t>
            </a:r>
            <a:r>
              <a:rPr lang="en-US" altLang="ja-JP" sz="2000" dirty="0" err="1" smtClean="0"/>
              <a:t>i</a:t>
            </a:r>
            <a:r>
              <a:rPr lang="en-US" altLang="ja-JP" sz="2000" dirty="0" smtClean="0"/>
              <a:t>=0;</a:t>
            </a:r>
            <a:endParaRPr lang="en-US" altLang="ja-JP" sz="2000" dirty="0"/>
          </a:p>
          <a:p>
            <a:r>
              <a:rPr lang="en-US" altLang="ja-JP" sz="2000" dirty="0"/>
              <a:t>  </a:t>
            </a:r>
            <a:r>
              <a:rPr lang="en-US" altLang="ja-JP" sz="2000" dirty="0" smtClean="0"/>
              <a:t>while </a:t>
            </a:r>
            <a:r>
              <a:rPr lang="en-US" altLang="ja-JP" sz="2000" dirty="0"/>
              <a:t>(</a:t>
            </a:r>
            <a:r>
              <a:rPr lang="en-US" altLang="ja-JP" sz="2000" dirty="0" err="1">
                <a:solidFill>
                  <a:srgbClr val="FF0000"/>
                </a:solidFill>
              </a:rPr>
              <a:t>i</a:t>
            </a:r>
            <a:r>
              <a:rPr lang="en-US" altLang="ja-JP" sz="2000" dirty="0" smtClean="0">
                <a:solidFill>
                  <a:srgbClr val="FF0000"/>
                </a:solidFill>
              </a:rPr>
              <a:t>==0</a:t>
            </a:r>
            <a:r>
              <a:rPr lang="en-US" altLang="ja-JP" sz="2000" dirty="0" smtClean="0"/>
              <a:t>)</a:t>
            </a:r>
            <a:endParaRPr lang="en-US" altLang="ja-JP" sz="2000" dirty="0"/>
          </a:p>
          <a:p>
            <a:r>
              <a:rPr lang="en-US" altLang="ja-JP" sz="2000" dirty="0"/>
              <a:t>    </a:t>
            </a:r>
            <a:r>
              <a:rPr lang="en-US" altLang="ja-JP" sz="2000" dirty="0" err="1"/>
              <a:t>printf</a:t>
            </a:r>
            <a:r>
              <a:rPr lang="en-US" altLang="ja-JP" sz="2000" dirty="0"/>
              <a:t> ("%c", 'a');</a:t>
            </a:r>
          </a:p>
          <a:p>
            <a:r>
              <a:rPr lang="en-US" altLang="ja-JP" sz="2000" dirty="0"/>
              <a:t>  return 0;</a:t>
            </a:r>
          </a:p>
          <a:p>
            <a:r>
              <a:rPr lang="en-US" altLang="ja-JP" sz="2000" dirty="0"/>
              <a:t>}</a:t>
            </a:r>
          </a:p>
        </p:txBody>
      </p:sp>
      <p:sp>
        <p:nvSpPr>
          <p:cNvPr id="6" name="テキスト ボックス 5"/>
          <p:cNvSpPr txBox="1"/>
          <p:nvPr/>
        </p:nvSpPr>
        <p:spPr>
          <a:xfrm>
            <a:off x="539552" y="4077072"/>
            <a:ext cx="7272808" cy="1938992"/>
          </a:xfrm>
          <a:prstGeom prst="rect">
            <a:avLst/>
          </a:prstGeom>
          <a:noFill/>
        </p:spPr>
        <p:txBody>
          <a:bodyPr wrap="square" rtlCol="0">
            <a:spAutoFit/>
          </a:bodyPr>
          <a:lstStyle/>
          <a:p>
            <a:r>
              <a:rPr lang="ja-JP" altLang="en-US" sz="2400" dirty="0" smtClean="0"/>
              <a:t>このプログラムは無限ループするが、</a:t>
            </a:r>
            <a:r>
              <a:rPr lang="en-US" altLang="ja-JP" sz="2400" dirty="0" err="1" smtClean="0"/>
              <a:t>i</a:t>
            </a:r>
            <a:r>
              <a:rPr lang="ja-JP" altLang="en-US" sz="2400" dirty="0" smtClean="0"/>
              <a:t>と</a:t>
            </a:r>
            <a:r>
              <a:rPr lang="en-US" altLang="ja-JP" sz="2400" dirty="0" smtClean="0"/>
              <a:t>0</a:t>
            </a:r>
            <a:r>
              <a:rPr lang="ja-JP" altLang="en-US" sz="2400" dirty="0" smtClean="0"/>
              <a:t>が等しいことを無駄に毎回判定する（コンパイラがこの部分の最適化をしなければ）。</a:t>
            </a:r>
            <a:endParaRPr lang="en-US" altLang="ja-JP" sz="2400" dirty="0" smtClean="0"/>
          </a:p>
          <a:p>
            <a:r>
              <a:rPr lang="ja-JP" altLang="en-US" sz="2400" dirty="0" smtClean="0"/>
              <a:t>無限ループは</a:t>
            </a:r>
            <a:r>
              <a:rPr lang="en-US" altLang="ja-JP" sz="2400" dirty="0" smtClean="0"/>
              <a:t>while(1) … </a:t>
            </a:r>
            <a:r>
              <a:rPr lang="ja-JP" altLang="en-US" sz="2400" dirty="0" smtClean="0"/>
              <a:t>あるいは</a:t>
            </a:r>
            <a:r>
              <a:rPr lang="en-US" altLang="ja-JP" sz="2400" dirty="0" smtClean="0"/>
              <a:t>for(;;) … </a:t>
            </a:r>
            <a:r>
              <a:rPr lang="ja-JP" altLang="en-US" sz="2400" dirty="0" smtClean="0"/>
              <a:t>という書き方が基本。</a:t>
            </a:r>
            <a:endParaRPr kumimoji="1" lang="en-US" altLang="ja-JP" sz="2400" dirty="0" smtClean="0"/>
          </a:p>
        </p:txBody>
      </p:sp>
    </p:spTree>
    <p:extLst>
      <p:ext uri="{BB962C8B-B14F-4D97-AF65-F5344CB8AC3E}">
        <p14:creationId xmlns:p14="http://schemas.microsoft.com/office/powerpoint/2010/main" val="1377076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文字列の終端の判定</a:t>
            </a:r>
            <a:endParaRPr kumimoji="1" lang="ja-JP" altLang="en-US" dirty="0"/>
          </a:p>
        </p:txBody>
      </p:sp>
      <p:sp>
        <p:nvSpPr>
          <p:cNvPr id="4" name="正方形/長方形 3"/>
          <p:cNvSpPr/>
          <p:nvPr/>
        </p:nvSpPr>
        <p:spPr>
          <a:xfrm>
            <a:off x="755576" y="1412776"/>
            <a:ext cx="3960440"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a:t>
            </a:r>
          </a:p>
          <a:p>
            <a:r>
              <a:rPr lang="en-US" altLang="ja-JP" sz="2000" dirty="0"/>
              <a:t> </a:t>
            </a:r>
            <a:r>
              <a:rPr lang="en-US" altLang="ja-JP" sz="2000" dirty="0" smtClean="0"/>
              <a:t> </a:t>
            </a:r>
            <a:r>
              <a:rPr lang="en-US" altLang="ja-JP" sz="2000" dirty="0" err="1" smtClean="0"/>
              <a:t>int</a:t>
            </a:r>
            <a:r>
              <a:rPr lang="en-US" altLang="ja-JP" sz="2000" dirty="0" smtClean="0"/>
              <a:t> count=0, I;</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solidFill>
                  <a:srgbClr val="FF0000"/>
                </a:solidFill>
              </a:rPr>
              <a:t>str</a:t>
            </a:r>
            <a:r>
              <a:rPr lang="en-US" altLang="ja-JP" sz="2000" dirty="0" smtClean="0">
                <a:solidFill>
                  <a:srgbClr val="FF0000"/>
                </a:solidFill>
              </a:rPr>
              <a:t>[</a:t>
            </a:r>
            <a:r>
              <a:rPr lang="en-US" altLang="ja-JP" sz="2000" dirty="0" err="1" smtClean="0">
                <a:solidFill>
                  <a:srgbClr val="FF0000"/>
                </a:solidFill>
              </a:rPr>
              <a:t>i</a:t>
            </a:r>
            <a:r>
              <a:rPr lang="en-US" altLang="ja-JP" sz="2000" dirty="0" smtClean="0">
                <a:solidFill>
                  <a:srgbClr val="FF0000"/>
                </a:solidFill>
              </a:rPr>
              <a:t>]!=‘¥n’</a:t>
            </a:r>
            <a:r>
              <a:rPr lang="en-US" altLang="ja-JP" sz="2000" dirty="0" smtClean="0"/>
              <a:t>; </a:t>
            </a:r>
            <a:r>
              <a:rPr lang="en-US" altLang="ja-JP" sz="2000" dirty="0" err="1" smtClean="0"/>
              <a:t>i</a:t>
            </a:r>
            <a:r>
              <a:rPr lang="en-US" altLang="ja-JP" sz="2000" dirty="0" smtClean="0"/>
              <a:t>=i+1)</a:t>
            </a:r>
          </a:p>
          <a:p>
            <a:r>
              <a:rPr lang="en-US" altLang="ja-JP" sz="2000" dirty="0"/>
              <a:t> </a:t>
            </a:r>
            <a:r>
              <a:rPr lang="en-US" altLang="ja-JP" sz="2000" dirty="0" smtClean="0"/>
              <a:t>   if(</a:t>
            </a:r>
            <a:r>
              <a:rPr lang="en-US" altLang="ja-JP" sz="2000" dirty="0" err="1" smtClean="0"/>
              <a:t>str</a:t>
            </a:r>
            <a:r>
              <a:rPr lang="en-US" altLang="ja-JP" sz="2000" dirty="0" smtClean="0"/>
              <a:t>[</a:t>
            </a:r>
            <a:r>
              <a:rPr lang="en-US" altLang="ja-JP" sz="2000" dirty="0" err="1" smtClean="0"/>
              <a:t>i</a:t>
            </a:r>
            <a:r>
              <a:rPr lang="en-US" altLang="ja-JP" sz="2000" dirty="0" smtClean="0"/>
              <a:t>]==‘ ‘) count=count+1;</a:t>
            </a:r>
            <a:endParaRPr lang="en-US" altLang="ja-JP" sz="2000" dirty="0"/>
          </a:p>
          <a:p>
            <a:r>
              <a:rPr lang="is-IS" altLang="ja-JP" sz="2000" dirty="0"/>
              <a:t>  return </a:t>
            </a:r>
            <a:r>
              <a:rPr lang="is-IS" altLang="ja-JP" sz="2000" dirty="0" smtClean="0"/>
              <a:t>count;</a:t>
            </a:r>
            <a:endParaRPr lang="is-IS" altLang="ja-JP" sz="2000" dirty="0"/>
          </a:p>
          <a:p>
            <a:r>
              <a:rPr lang="is-IS" altLang="ja-JP" sz="2000" dirty="0"/>
              <a:t>}</a:t>
            </a:r>
            <a:endParaRPr lang="ja-JP" altLang="en-US" sz="2000" dirty="0"/>
          </a:p>
        </p:txBody>
      </p:sp>
      <p:sp>
        <p:nvSpPr>
          <p:cNvPr id="5" name="テキスト ボックス 4"/>
          <p:cNvSpPr txBox="1"/>
          <p:nvPr/>
        </p:nvSpPr>
        <p:spPr>
          <a:xfrm>
            <a:off x="827584" y="3807038"/>
            <a:ext cx="7416824" cy="2862322"/>
          </a:xfrm>
          <a:prstGeom prst="rect">
            <a:avLst/>
          </a:prstGeom>
          <a:noFill/>
        </p:spPr>
        <p:txBody>
          <a:bodyPr wrap="square" rtlCol="0">
            <a:spAutoFit/>
          </a:bodyPr>
          <a:lstStyle/>
          <a:p>
            <a:r>
              <a:rPr kumimoji="1" lang="ja-JP" altLang="en-US" sz="2000" dirty="0" smtClean="0"/>
              <a:t>これだと、文字列中に改行があった場合、そこで終わりに</a:t>
            </a:r>
            <a:r>
              <a:rPr kumimoji="1" lang="ja-JP" altLang="en-US" sz="2000" dirty="0" smtClean="0"/>
              <a:t>な</a:t>
            </a:r>
            <a:r>
              <a:rPr kumimoji="1" lang="ja-JP" altLang="en-US" sz="2000" dirty="0" smtClean="0"/>
              <a:t>り、改行がなかった場合は文字列の終端を超えてアクセスすることになる（その場合の挙動は未定義）。</a:t>
            </a:r>
            <a:r>
              <a:rPr kumimoji="1" lang="ja-JP" altLang="en-US" sz="2000" dirty="0" smtClean="0"/>
              <a:t>文字列</a:t>
            </a:r>
            <a:r>
              <a:rPr kumimoji="1" lang="ja-JP" altLang="en-US" sz="2000" dirty="0" smtClean="0"/>
              <a:t>の終わりはヌル文字</a:t>
            </a:r>
            <a:r>
              <a:rPr kumimoji="1" lang="en-US" altLang="ja-JP" sz="2000" dirty="0" smtClean="0"/>
              <a:t>’¥0’</a:t>
            </a:r>
            <a:r>
              <a:rPr kumimoji="1" lang="ja-JP" altLang="en-US" sz="2000" dirty="0" smtClean="0"/>
              <a:t>なので、</a:t>
            </a:r>
            <a:endParaRPr kumimoji="1" lang="en-US" altLang="ja-JP" sz="2000" dirty="0" smtClean="0"/>
          </a:p>
          <a:p>
            <a:r>
              <a:rPr lang="en-US" altLang="ja-JP" sz="2000" dirty="0" smtClean="0"/>
              <a:t>   for </a:t>
            </a:r>
            <a:r>
              <a:rPr lang="en-US" altLang="ja-JP" sz="2000" dirty="0"/>
              <a:t>(</a:t>
            </a:r>
            <a:r>
              <a:rPr lang="en-US" altLang="ja-JP" sz="2000" dirty="0" err="1"/>
              <a:t>i</a:t>
            </a:r>
            <a:r>
              <a:rPr lang="en-US" altLang="ja-JP" sz="2000" dirty="0"/>
              <a:t>=0; </a:t>
            </a:r>
            <a:r>
              <a:rPr lang="en-US" altLang="ja-JP" sz="2000" dirty="0" err="1">
                <a:solidFill>
                  <a:srgbClr val="FF0000"/>
                </a:solidFill>
              </a:rPr>
              <a:t>str</a:t>
            </a:r>
            <a:r>
              <a:rPr lang="en-US" altLang="ja-JP" sz="2000" dirty="0">
                <a:solidFill>
                  <a:srgbClr val="FF0000"/>
                </a:solidFill>
              </a:rPr>
              <a:t>[</a:t>
            </a:r>
            <a:r>
              <a:rPr lang="en-US" altLang="ja-JP" sz="2000" dirty="0" err="1">
                <a:solidFill>
                  <a:srgbClr val="FF0000"/>
                </a:solidFill>
              </a:rPr>
              <a:t>i</a:t>
            </a:r>
            <a:r>
              <a:rPr lang="en-US" altLang="ja-JP" sz="2000" dirty="0">
                <a:solidFill>
                  <a:srgbClr val="FF0000"/>
                </a:solidFill>
              </a:rPr>
              <a:t>]!=‘</a:t>
            </a:r>
            <a:r>
              <a:rPr lang="en-US" altLang="ja-JP" sz="2000" dirty="0" smtClean="0">
                <a:solidFill>
                  <a:srgbClr val="FF0000"/>
                </a:solidFill>
              </a:rPr>
              <a:t>¥0’</a:t>
            </a:r>
            <a:r>
              <a:rPr lang="en-US" altLang="ja-JP" sz="2000" dirty="0"/>
              <a:t>; </a:t>
            </a:r>
            <a:r>
              <a:rPr lang="en-US" altLang="ja-JP" sz="2000" dirty="0" err="1"/>
              <a:t>i</a:t>
            </a:r>
            <a:r>
              <a:rPr lang="en-US" altLang="ja-JP" sz="2000" dirty="0"/>
              <a:t>=i+1</a:t>
            </a:r>
            <a:r>
              <a:rPr lang="en-US" altLang="ja-JP" sz="2000" dirty="0" smtClean="0"/>
              <a:t>)</a:t>
            </a:r>
          </a:p>
          <a:p>
            <a:r>
              <a:rPr lang="ja-JP" altLang="en-US" sz="2000" dirty="0" smtClean="0"/>
              <a:t>のように書く。</a:t>
            </a:r>
            <a:r>
              <a:rPr lang="en-US" altLang="ja-JP" sz="2000" dirty="0" smtClean="0"/>
              <a:t>’¥0’</a:t>
            </a:r>
            <a:r>
              <a:rPr lang="ja-JP" altLang="en-US" sz="2000" dirty="0" smtClean="0"/>
              <a:t>は</a:t>
            </a:r>
            <a:r>
              <a:rPr lang="en-US" altLang="ja-JP" sz="2000" dirty="0" smtClean="0"/>
              <a:t>0</a:t>
            </a:r>
            <a:r>
              <a:rPr lang="ja-JP" altLang="en-US" sz="2000" dirty="0" smtClean="0"/>
              <a:t>なので、</a:t>
            </a:r>
            <a:endParaRPr lang="en-US" altLang="ja-JP" sz="2000" dirty="0"/>
          </a:p>
          <a:p>
            <a:r>
              <a:rPr lang="en-US" altLang="ja-JP" sz="2000" dirty="0" smtClean="0"/>
              <a:t>   </a:t>
            </a:r>
            <a:r>
              <a:rPr lang="en-US" altLang="ja-JP" sz="2000" dirty="0"/>
              <a:t>for (</a:t>
            </a:r>
            <a:r>
              <a:rPr lang="en-US" altLang="ja-JP" sz="2000" dirty="0" err="1"/>
              <a:t>i</a:t>
            </a:r>
            <a:r>
              <a:rPr lang="en-US" altLang="ja-JP" sz="2000" dirty="0"/>
              <a:t>=0; </a:t>
            </a:r>
            <a:r>
              <a:rPr lang="en-US" altLang="ja-JP" sz="2000" dirty="0" err="1">
                <a:solidFill>
                  <a:srgbClr val="FF0000"/>
                </a:solidFill>
              </a:rPr>
              <a:t>str</a:t>
            </a:r>
            <a:r>
              <a:rPr lang="en-US" altLang="ja-JP" sz="2000" dirty="0">
                <a:solidFill>
                  <a:srgbClr val="FF0000"/>
                </a:solidFill>
              </a:rPr>
              <a:t>[</a:t>
            </a:r>
            <a:r>
              <a:rPr lang="en-US" altLang="ja-JP" sz="2000" dirty="0" err="1">
                <a:solidFill>
                  <a:srgbClr val="FF0000"/>
                </a:solidFill>
              </a:rPr>
              <a:t>i</a:t>
            </a:r>
            <a:r>
              <a:rPr lang="en-US" altLang="ja-JP" sz="2000" dirty="0">
                <a:solidFill>
                  <a:srgbClr val="FF0000"/>
                </a:solidFill>
              </a:rPr>
              <a:t>]!</a:t>
            </a:r>
            <a:r>
              <a:rPr lang="en-US" altLang="ja-JP" sz="2000" dirty="0" smtClean="0">
                <a:solidFill>
                  <a:srgbClr val="FF0000"/>
                </a:solidFill>
              </a:rPr>
              <a:t>=</a:t>
            </a:r>
            <a:r>
              <a:rPr lang="en-US" altLang="ja-JP" sz="2000" dirty="0">
                <a:solidFill>
                  <a:srgbClr val="FF0000"/>
                </a:solidFill>
              </a:rPr>
              <a:t>0</a:t>
            </a:r>
            <a:r>
              <a:rPr lang="en-US" altLang="ja-JP" sz="2000" dirty="0" smtClean="0"/>
              <a:t>; </a:t>
            </a:r>
            <a:r>
              <a:rPr lang="en-US" altLang="ja-JP" sz="2000" dirty="0" err="1"/>
              <a:t>i</a:t>
            </a:r>
            <a:r>
              <a:rPr lang="en-US" altLang="ja-JP" sz="2000" dirty="0"/>
              <a:t>=i+1</a:t>
            </a:r>
            <a:r>
              <a:rPr lang="en-US" altLang="ja-JP" sz="2000" dirty="0" smtClean="0"/>
              <a:t>)</a:t>
            </a:r>
          </a:p>
          <a:p>
            <a:r>
              <a:rPr kumimoji="1" lang="ja-JP" altLang="en-US" sz="2000" dirty="0" smtClean="0"/>
              <a:t>でもよく、あるいは</a:t>
            </a:r>
            <a:endParaRPr kumimoji="1" lang="en-US" altLang="ja-JP" sz="2000" dirty="0" smtClean="0"/>
          </a:p>
          <a:p>
            <a:r>
              <a:rPr lang="en-US" altLang="ja-JP" sz="2000" dirty="0" smtClean="0"/>
              <a:t>   for </a:t>
            </a:r>
            <a:r>
              <a:rPr lang="en-US" altLang="ja-JP" sz="2000" dirty="0"/>
              <a:t>(</a:t>
            </a:r>
            <a:r>
              <a:rPr lang="en-US" altLang="ja-JP" sz="2000" dirty="0" err="1"/>
              <a:t>i</a:t>
            </a:r>
            <a:r>
              <a:rPr lang="en-US" altLang="ja-JP" sz="2000" dirty="0"/>
              <a:t>=0; </a:t>
            </a:r>
            <a:r>
              <a:rPr lang="en-US" altLang="ja-JP" sz="2000" dirty="0" err="1">
                <a:solidFill>
                  <a:srgbClr val="FF0000"/>
                </a:solidFill>
              </a:rPr>
              <a:t>str</a:t>
            </a:r>
            <a:r>
              <a:rPr lang="en-US" altLang="ja-JP" sz="2000" dirty="0">
                <a:solidFill>
                  <a:srgbClr val="FF0000"/>
                </a:solidFill>
              </a:rPr>
              <a:t>[</a:t>
            </a:r>
            <a:r>
              <a:rPr lang="en-US" altLang="ja-JP" sz="2000" dirty="0" err="1">
                <a:solidFill>
                  <a:srgbClr val="FF0000"/>
                </a:solidFill>
              </a:rPr>
              <a:t>i</a:t>
            </a:r>
            <a:r>
              <a:rPr lang="en-US" altLang="ja-JP" sz="2000" dirty="0" smtClean="0">
                <a:solidFill>
                  <a:srgbClr val="FF0000"/>
                </a:solidFill>
              </a:rPr>
              <a:t>]</a:t>
            </a:r>
            <a:r>
              <a:rPr lang="en-US" altLang="ja-JP" sz="2000" dirty="0" smtClean="0"/>
              <a:t>; </a:t>
            </a:r>
            <a:r>
              <a:rPr lang="en-US" altLang="ja-JP" sz="2000" dirty="0" err="1"/>
              <a:t>i</a:t>
            </a:r>
            <a:r>
              <a:rPr lang="en-US" altLang="ja-JP" sz="2000" dirty="0"/>
              <a:t>=i+1)</a:t>
            </a:r>
          </a:p>
          <a:p>
            <a:r>
              <a:rPr kumimoji="1" lang="ja-JP" altLang="en-US" sz="2000" dirty="0" smtClean="0"/>
              <a:t>でもよい。これらの中の</a:t>
            </a:r>
            <a:r>
              <a:rPr lang="en-US" altLang="ja-JP" sz="2000" dirty="0" err="1" smtClean="0"/>
              <a:t>s</a:t>
            </a:r>
            <a:r>
              <a:rPr kumimoji="1" lang="en-US" altLang="ja-JP" sz="2000" dirty="0" err="1" smtClean="0"/>
              <a:t>tr</a:t>
            </a:r>
            <a:r>
              <a:rPr kumimoji="1" lang="en-US" altLang="ja-JP" sz="2000" dirty="0" smtClean="0"/>
              <a:t>[</a:t>
            </a:r>
            <a:r>
              <a:rPr kumimoji="1" lang="en-US" altLang="ja-JP" sz="2000" dirty="0" err="1" smtClean="0"/>
              <a:t>i</a:t>
            </a:r>
            <a:r>
              <a:rPr kumimoji="1" lang="en-US" altLang="ja-JP" sz="2000" dirty="0" smtClean="0"/>
              <a:t>]</a:t>
            </a:r>
            <a:r>
              <a:rPr kumimoji="1" lang="ja-JP" altLang="en-US" sz="2000" dirty="0" smtClean="0"/>
              <a:t>の部分は</a:t>
            </a:r>
            <a:r>
              <a:rPr lang="en-US" altLang="ja-JP" sz="2000" dirty="0" smtClean="0"/>
              <a:t>*(</a:t>
            </a:r>
            <a:r>
              <a:rPr lang="en-US" altLang="ja-JP" sz="2000" dirty="0" err="1" smtClean="0"/>
              <a:t>str+i</a:t>
            </a:r>
            <a:r>
              <a:rPr lang="en-US" altLang="ja-JP" sz="2000" dirty="0" smtClean="0"/>
              <a:t>)</a:t>
            </a:r>
            <a:r>
              <a:rPr lang="ja-JP" altLang="en-US" sz="2000" dirty="0" smtClean="0"/>
              <a:t>でもよい。</a:t>
            </a:r>
            <a:endParaRPr kumimoji="1" lang="ja-JP" altLang="en-US" sz="2000" dirty="0"/>
          </a:p>
        </p:txBody>
      </p:sp>
    </p:spTree>
    <p:extLst>
      <p:ext uri="{BB962C8B-B14F-4D97-AF65-F5344CB8AC3E}">
        <p14:creationId xmlns:p14="http://schemas.microsoft.com/office/powerpoint/2010/main" val="26649735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文字列の終端の判定</a:t>
            </a:r>
            <a:endParaRPr kumimoji="1" lang="ja-JP" altLang="en-US" dirty="0"/>
          </a:p>
        </p:txBody>
      </p:sp>
      <p:sp>
        <p:nvSpPr>
          <p:cNvPr id="4" name="正方形/長方形 3"/>
          <p:cNvSpPr/>
          <p:nvPr/>
        </p:nvSpPr>
        <p:spPr>
          <a:xfrm>
            <a:off x="755576" y="1412776"/>
            <a:ext cx="3960440" cy="2246769"/>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a:t>
            </a:r>
            <a:r>
              <a:rPr lang="en-US" altLang="ja-JP" sz="2000" dirty="0" err="1" smtClean="0"/>
              <a:t>countSpaces</a:t>
            </a:r>
            <a:r>
              <a:rPr lang="en-US" altLang="ja-JP" sz="2000" dirty="0" smtClean="0"/>
              <a:t> (char *</a:t>
            </a:r>
            <a:r>
              <a:rPr lang="en-US" altLang="ja-JP" sz="2000" dirty="0" err="1" smtClean="0"/>
              <a:t>str</a:t>
            </a:r>
            <a:r>
              <a:rPr lang="en-US" altLang="ja-JP" sz="2000" dirty="0" smtClean="0"/>
              <a:t>) {</a:t>
            </a:r>
          </a:p>
          <a:p>
            <a:r>
              <a:rPr lang="en-US" altLang="ja-JP" sz="2000" dirty="0"/>
              <a:t> </a:t>
            </a:r>
            <a:r>
              <a:rPr lang="en-US" altLang="ja-JP" sz="2000" dirty="0" smtClean="0"/>
              <a:t> </a:t>
            </a:r>
            <a:r>
              <a:rPr lang="en-US" altLang="ja-JP" sz="2000" dirty="0" err="1" smtClean="0"/>
              <a:t>int</a:t>
            </a:r>
            <a:r>
              <a:rPr lang="en-US" altLang="ja-JP" sz="2000" dirty="0" smtClean="0"/>
              <a:t> count=0, I;</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solidFill>
                  <a:srgbClr val="FF0000"/>
                </a:solidFill>
              </a:rPr>
              <a:t>i</a:t>
            </a:r>
            <a:r>
              <a:rPr lang="en-US" altLang="ja-JP" sz="2000" dirty="0" smtClean="0">
                <a:solidFill>
                  <a:srgbClr val="FF0000"/>
                </a:solidFill>
              </a:rPr>
              <a:t>&lt;99</a:t>
            </a:r>
            <a:r>
              <a:rPr lang="en-US" altLang="ja-JP" sz="2000" dirty="0" smtClean="0"/>
              <a:t>; </a:t>
            </a:r>
            <a:r>
              <a:rPr lang="en-US" altLang="ja-JP" sz="2000" dirty="0" err="1" smtClean="0"/>
              <a:t>i</a:t>
            </a:r>
            <a:r>
              <a:rPr lang="en-US" altLang="ja-JP" sz="2000" dirty="0" smtClean="0"/>
              <a:t>=i+1)</a:t>
            </a:r>
          </a:p>
          <a:p>
            <a:r>
              <a:rPr lang="en-US" altLang="ja-JP" sz="2000" dirty="0"/>
              <a:t> </a:t>
            </a:r>
            <a:r>
              <a:rPr lang="en-US" altLang="ja-JP" sz="2000" dirty="0" smtClean="0"/>
              <a:t>   if(</a:t>
            </a:r>
            <a:r>
              <a:rPr lang="en-US" altLang="ja-JP" sz="2000" dirty="0" err="1" smtClean="0"/>
              <a:t>str</a:t>
            </a:r>
            <a:r>
              <a:rPr lang="en-US" altLang="ja-JP" sz="2000" dirty="0" smtClean="0"/>
              <a:t>[</a:t>
            </a:r>
            <a:r>
              <a:rPr lang="en-US" altLang="ja-JP" sz="2000" dirty="0" err="1" smtClean="0"/>
              <a:t>i</a:t>
            </a:r>
            <a:r>
              <a:rPr lang="en-US" altLang="ja-JP" sz="2000" dirty="0" smtClean="0"/>
              <a:t>]==‘ ‘) count=count+1;</a:t>
            </a:r>
            <a:endParaRPr lang="en-US" altLang="ja-JP" sz="2000" dirty="0"/>
          </a:p>
          <a:p>
            <a:r>
              <a:rPr lang="is-IS" altLang="ja-JP" sz="2000" dirty="0"/>
              <a:t>  return </a:t>
            </a:r>
            <a:r>
              <a:rPr lang="is-IS" altLang="ja-JP" sz="2000" dirty="0" smtClean="0"/>
              <a:t>count;</a:t>
            </a:r>
            <a:endParaRPr lang="is-IS" altLang="ja-JP" sz="2000" dirty="0"/>
          </a:p>
          <a:p>
            <a:r>
              <a:rPr lang="is-IS" altLang="ja-JP" sz="2000" dirty="0"/>
              <a:t>}</a:t>
            </a:r>
            <a:endParaRPr lang="ja-JP" altLang="en-US" sz="2000" dirty="0"/>
          </a:p>
        </p:txBody>
      </p:sp>
      <p:sp>
        <p:nvSpPr>
          <p:cNvPr id="5" name="テキスト ボックス 4"/>
          <p:cNvSpPr txBox="1"/>
          <p:nvPr/>
        </p:nvSpPr>
        <p:spPr>
          <a:xfrm>
            <a:off x="683568" y="4005064"/>
            <a:ext cx="7488832" cy="461665"/>
          </a:xfrm>
          <a:prstGeom prst="rect">
            <a:avLst/>
          </a:prstGeom>
          <a:noFill/>
        </p:spPr>
        <p:txBody>
          <a:bodyPr wrap="square" rtlCol="0">
            <a:spAutoFit/>
          </a:bodyPr>
          <a:lstStyle/>
          <a:p>
            <a:r>
              <a:rPr kumimoji="1" lang="ja-JP" altLang="en-US" sz="2400" dirty="0" smtClean="0"/>
              <a:t>これだと、</a:t>
            </a:r>
            <a:r>
              <a:rPr kumimoji="1" lang="en-US" altLang="ja-JP" sz="2400" dirty="0" smtClean="0"/>
              <a:t>98</a:t>
            </a:r>
            <a:r>
              <a:rPr kumimoji="1" lang="ja-JP" altLang="en-US" sz="2400" dirty="0" smtClean="0"/>
              <a:t>文字以上の文字列に対応できない。</a:t>
            </a:r>
            <a:endParaRPr lang="en-US" altLang="ja-JP" sz="2400" dirty="0" smtClean="0"/>
          </a:p>
        </p:txBody>
      </p:sp>
    </p:spTree>
    <p:extLst>
      <p:ext uri="{BB962C8B-B14F-4D97-AF65-F5344CB8AC3E}">
        <p14:creationId xmlns:p14="http://schemas.microsoft.com/office/powerpoint/2010/main" val="3986345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ポインタの表記</a:t>
            </a:r>
            <a:endParaRPr kumimoji="1" lang="ja-JP" altLang="en-US" dirty="0"/>
          </a:p>
        </p:txBody>
      </p:sp>
      <p:sp>
        <p:nvSpPr>
          <p:cNvPr id="4" name="正方形/長方形 3"/>
          <p:cNvSpPr/>
          <p:nvPr/>
        </p:nvSpPr>
        <p:spPr>
          <a:xfrm>
            <a:off x="1115616" y="1412776"/>
            <a:ext cx="3960440" cy="1938992"/>
          </a:xfrm>
          <a:prstGeom prst="rect">
            <a:avLst/>
          </a:prstGeom>
          <a:ln>
            <a:solidFill>
              <a:schemeClr val="tx1"/>
            </a:solidFill>
          </a:ln>
        </p:spPr>
        <p:txBody>
          <a:bodyPr wrap="square">
            <a:spAutoFit/>
          </a:bodyPr>
          <a:lstStyle/>
          <a:p>
            <a:r>
              <a:rPr lang="en-US" altLang="ja-JP" sz="2000" dirty="0" err="1" smtClean="0"/>
              <a:t>int</a:t>
            </a:r>
            <a:r>
              <a:rPr lang="en-US" altLang="ja-JP" sz="2000" dirty="0" smtClean="0"/>
              <a:t> sum (</a:t>
            </a:r>
            <a:r>
              <a:rPr lang="en-US" altLang="ja-JP" sz="2000" dirty="0" err="1" smtClean="0"/>
              <a:t>int</a:t>
            </a:r>
            <a:r>
              <a:rPr lang="en-US" altLang="ja-JP" sz="2000" dirty="0" smtClean="0"/>
              <a:t> *p, </a:t>
            </a:r>
            <a:r>
              <a:rPr lang="en-US" altLang="ja-JP" sz="2000" dirty="0" err="1" smtClean="0"/>
              <a:t>int</a:t>
            </a:r>
            <a:r>
              <a:rPr lang="en-US" altLang="ja-JP" sz="2000" dirty="0" smtClean="0"/>
              <a:t> size) {</a:t>
            </a:r>
          </a:p>
          <a:p>
            <a:r>
              <a:rPr lang="en-US" altLang="ja-JP" sz="2000" dirty="0"/>
              <a:t> </a:t>
            </a:r>
            <a:r>
              <a:rPr lang="en-US" altLang="ja-JP" sz="2000" dirty="0" smtClean="0"/>
              <a:t> </a:t>
            </a:r>
            <a:r>
              <a:rPr lang="en-US" altLang="ja-JP" sz="2000" dirty="0" err="1" smtClean="0"/>
              <a:t>int</a:t>
            </a:r>
            <a:r>
              <a:rPr lang="en-US" altLang="ja-JP" sz="2000" dirty="0" smtClean="0"/>
              <a:t> </a:t>
            </a:r>
            <a:r>
              <a:rPr lang="en-US" altLang="ja-JP" sz="2000" dirty="0"/>
              <a:t>s</a:t>
            </a:r>
            <a:r>
              <a:rPr lang="en-US" altLang="ja-JP" sz="2000" dirty="0" smtClean="0"/>
              <a:t>=0, </a:t>
            </a:r>
            <a:r>
              <a:rPr lang="en-US" altLang="ja-JP" sz="2000" dirty="0" err="1" smtClean="0"/>
              <a:t>i</a:t>
            </a:r>
            <a:r>
              <a:rPr lang="en-US" altLang="ja-JP" sz="2000" dirty="0" smtClean="0"/>
              <a:t>;</a:t>
            </a:r>
          </a:p>
          <a:p>
            <a:r>
              <a:rPr lang="en-US" altLang="ja-JP" sz="2000" dirty="0"/>
              <a:t> </a:t>
            </a:r>
            <a:r>
              <a:rPr lang="en-US" altLang="ja-JP" sz="2000" dirty="0" smtClean="0"/>
              <a:t> for (</a:t>
            </a:r>
            <a:r>
              <a:rPr lang="en-US" altLang="ja-JP" sz="2000" dirty="0" err="1" smtClean="0"/>
              <a:t>i</a:t>
            </a:r>
            <a:r>
              <a:rPr lang="en-US" altLang="ja-JP" sz="2000" dirty="0" smtClean="0"/>
              <a:t>=0; </a:t>
            </a:r>
            <a:r>
              <a:rPr lang="en-US" altLang="ja-JP" sz="2000" dirty="0" err="1" smtClean="0"/>
              <a:t>i</a:t>
            </a:r>
            <a:r>
              <a:rPr lang="en-US" altLang="ja-JP" sz="2000" dirty="0" smtClean="0"/>
              <a:t>&lt;size; </a:t>
            </a:r>
            <a:r>
              <a:rPr lang="en-US" altLang="ja-JP" sz="2000" dirty="0" err="1" smtClean="0"/>
              <a:t>i</a:t>
            </a:r>
            <a:r>
              <a:rPr lang="en-US" altLang="ja-JP" sz="2000" dirty="0" smtClean="0"/>
              <a:t>=i+1)</a:t>
            </a:r>
          </a:p>
          <a:p>
            <a:r>
              <a:rPr lang="en-US" altLang="ja-JP" sz="2000" dirty="0"/>
              <a:t> </a:t>
            </a:r>
            <a:r>
              <a:rPr lang="en-US" altLang="ja-JP" sz="2000" dirty="0" smtClean="0"/>
              <a:t>   s=s+*(</a:t>
            </a:r>
            <a:r>
              <a:rPr lang="en-US" altLang="ja-JP" sz="2000" dirty="0" smtClean="0">
                <a:solidFill>
                  <a:srgbClr val="FF0000"/>
                </a:solidFill>
              </a:rPr>
              <a:t>p[</a:t>
            </a:r>
            <a:r>
              <a:rPr lang="en-US" altLang="ja-JP" sz="2000" dirty="0" err="1" smtClean="0">
                <a:solidFill>
                  <a:srgbClr val="FF0000"/>
                </a:solidFill>
              </a:rPr>
              <a:t>i</a:t>
            </a:r>
            <a:r>
              <a:rPr lang="en-US" altLang="ja-JP" sz="2000" dirty="0" smtClean="0">
                <a:solidFill>
                  <a:srgbClr val="FF0000"/>
                </a:solidFill>
              </a:rPr>
              <a:t>]</a:t>
            </a:r>
            <a:r>
              <a:rPr lang="en-US" altLang="ja-JP" sz="2000" dirty="0" smtClean="0"/>
              <a:t>);</a:t>
            </a:r>
            <a:endParaRPr lang="en-US" altLang="ja-JP" sz="2000" dirty="0"/>
          </a:p>
          <a:p>
            <a:r>
              <a:rPr lang="is-IS" altLang="ja-JP" sz="2000" dirty="0"/>
              <a:t>  return s</a:t>
            </a:r>
            <a:r>
              <a:rPr lang="is-IS" altLang="ja-JP" sz="2000" dirty="0" smtClean="0"/>
              <a:t>;</a:t>
            </a:r>
            <a:endParaRPr lang="is-IS" altLang="ja-JP" sz="2000" dirty="0"/>
          </a:p>
          <a:p>
            <a:r>
              <a:rPr lang="is-IS" altLang="ja-JP" sz="2000" dirty="0"/>
              <a:t>}</a:t>
            </a:r>
            <a:endParaRPr lang="ja-JP" altLang="en-US" sz="2000" dirty="0"/>
          </a:p>
        </p:txBody>
      </p:sp>
      <p:sp>
        <p:nvSpPr>
          <p:cNvPr id="5" name="テキスト ボックス 4"/>
          <p:cNvSpPr txBox="1"/>
          <p:nvPr/>
        </p:nvSpPr>
        <p:spPr>
          <a:xfrm>
            <a:off x="899592" y="3501008"/>
            <a:ext cx="6938318" cy="2862322"/>
          </a:xfrm>
          <a:prstGeom prst="rect">
            <a:avLst/>
          </a:prstGeom>
          <a:noFill/>
        </p:spPr>
        <p:txBody>
          <a:bodyPr wrap="none" rtlCol="0">
            <a:spAutoFit/>
          </a:bodyPr>
          <a:lstStyle/>
          <a:p>
            <a:r>
              <a:rPr kumimoji="1" lang="ja-JP" altLang="en-US" sz="2000" dirty="0" smtClean="0"/>
              <a:t>上記のプログラムはコンパイル時にエラーになる。</a:t>
            </a:r>
            <a:endParaRPr kumimoji="1" lang="en-US" altLang="ja-JP" sz="2000" dirty="0" smtClean="0"/>
          </a:p>
          <a:p>
            <a:r>
              <a:rPr lang="en-US" altLang="ja-JP" sz="2000" dirty="0"/>
              <a:t> </a:t>
            </a:r>
            <a:r>
              <a:rPr lang="en-US" altLang="ja-JP" sz="2000" dirty="0" smtClean="0"/>
              <a:t>  s=s+*(</a:t>
            </a:r>
            <a:r>
              <a:rPr lang="en-US" altLang="ja-JP" sz="2000" dirty="0" err="1" smtClean="0"/>
              <a:t>p+i</a:t>
            </a:r>
            <a:r>
              <a:rPr lang="en-US" altLang="ja-JP" sz="2000" dirty="0" smtClean="0"/>
              <a:t>);</a:t>
            </a:r>
          </a:p>
          <a:p>
            <a:r>
              <a:rPr kumimoji="1" lang="ja-JP" altLang="en-US" sz="2000" dirty="0" smtClean="0"/>
              <a:t>あるいは</a:t>
            </a:r>
            <a:endParaRPr kumimoji="1" lang="en-US" altLang="ja-JP" sz="2000" dirty="0" smtClean="0"/>
          </a:p>
          <a:p>
            <a:r>
              <a:rPr lang="en-US" altLang="ja-JP" sz="2000" dirty="0"/>
              <a:t> </a:t>
            </a:r>
            <a:r>
              <a:rPr lang="en-US" altLang="ja-JP" sz="2000" dirty="0" smtClean="0"/>
              <a:t>  s=s+*(</a:t>
            </a:r>
            <a:r>
              <a:rPr lang="en-US" altLang="ja-JP" sz="2000" dirty="0" err="1" smtClean="0"/>
              <a:t>i+p</a:t>
            </a:r>
            <a:r>
              <a:rPr lang="en-US" altLang="ja-JP" sz="2000" dirty="0" smtClean="0"/>
              <a:t>);</a:t>
            </a:r>
          </a:p>
          <a:p>
            <a:r>
              <a:rPr kumimoji="1" lang="ja-JP" altLang="en-US" sz="2000" dirty="0" smtClean="0"/>
              <a:t>あるいは</a:t>
            </a:r>
            <a:endParaRPr kumimoji="1" lang="en-US" altLang="ja-JP" sz="2000" dirty="0" smtClean="0"/>
          </a:p>
          <a:p>
            <a:r>
              <a:rPr lang="en-US" altLang="ja-JP" sz="2000" dirty="0"/>
              <a:t> </a:t>
            </a:r>
            <a:r>
              <a:rPr lang="en-US" altLang="ja-JP" sz="2000" dirty="0" smtClean="0"/>
              <a:t>  s=</a:t>
            </a:r>
            <a:r>
              <a:rPr lang="en-US" altLang="ja-JP" sz="2000" dirty="0" err="1" smtClean="0"/>
              <a:t>s+p</a:t>
            </a:r>
            <a:r>
              <a:rPr lang="en-US" altLang="ja-JP" sz="2000" dirty="0" smtClean="0"/>
              <a:t>[</a:t>
            </a:r>
            <a:r>
              <a:rPr lang="en-US" altLang="ja-JP" sz="2000" dirty="0" err="1" smtClean="0"/>
              <a:t>i</a:t>
            </a:r>
            <a:r>
              <a:rPr lang="en-US" altLang="ja-JP" sz="2000" dirty="0" smtClean="0"/>
              <a:t>];</a:t>
            </a:r>
          </a:p>
          <a:p>
            <a:r>
              <a:rPr kumimoji="1" lang="ja-JP" altLang="en-US" sz="2000" dirty="0" smtClean="0"/>
              <a:t>とすればよい。</a:t>
            </a:r>
            <a:endParaRPr kumimoji="1" lang="en-US" altLang="ja-JP" sz="2000" dirty="0" smtClean="0"/>
          </a:p>
          <a:p>
            <a:r>
              <a:rPr lang="en-US" altLang="ja-JP" sz="2000" dirty="0"/>
              <a:t> </a:t>
            </a:r>
            <a:r>
              <a:rPr lang="en-US" altLang="ja-JP" sz="2000" dirty="0" smtClean="0"/>
              <a:t>  s=</a:t>
            </a:r>
            <a:r>
              <a:rPr lang="en-US" altLang="ja-JP" sz="2000" dirty="0" err="1" smtClean="0"/>
              <a:t>s+i</a:t>
            </a:r>
            <a:r>
              <a:rPr lang="en-US" altLang="ja-JP" sz="2000" dirty="0" smtClean="0"/>
              <a:t>[p];</a:t>
            </a:r>
          </a:p>
          <a:p>
            <a:r>
              <a:rPr kumimoji="1" lang="ja-JP" altLang="en-US" sz="2000" dirty="0" smtClean="0"/>
              <a:t>も正解だが、授業中に言った通り、このように書くのはよくない。</a:t>
            </a:r>
            <a:endParaRPr kumimoji="1" lang="ja-JP" altLang="en-US" sz="2000" dirty="0"/>
          </a:p>
        </p:txBody>
      </p:sp>
    </p:spTree>
    <p:extLst>
      <p:ext uri="{BB962C8B-B14F-4D97-AF65-F5344CB8AC3E}">
        <p14:creationId xmlns:p14="http://schemas.microsoft.com/office/powerpoint/2010/main" val="16475838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プロトタイプ宣言</a:t>
            </a:r>
            <a:endParaRPr kumimoji="1" lang="ja-JP" altLang="en-US" dirty="0"/>
          </a:p>
        </p:txBody>
      </p:sp>
      <p:sp>
        <p:nvSpPr>
          <p:cNvPr id="4" name="正方形/長方形 3"/>
          <p:cNvSpPr/>
          <p:nvPr/>
        </p:nvSpPr>
        <p:spPr>
          <a:xfrm>
            <a:off x="1043608" y="1340768"/>
            <a:ext cx="4536504" cy="3477875"/>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a:solidFill>
                  <a:srgbClr val="FF0000"/>
                </a:solidFill>
              </a:rPr>
              <a:t>double </a:t>
            </a:r>
            <a:r>
              <a:rPr lang="en-US" altLang="ja-JP" sz="2000" dirty="0" err="1">
                <a:solidFill>
                  <a:srgbClr val="FF0000"/>
                </a:solidFill>
              </a:rPr>
              <a:t>addTwice</a:t>
            </a:r>
            <a:r>
              <a:rPr lang="en-US" altLang="ja-JP" sz="2000" dirty="0">
                <a:solidFill>
                  <a:srgbClr val="FF0000"/>
                </a:solidFill>
              </a:rPr>
              <a:t> (double, double</a:t>
            </a:r>
            <a:r>
              <a:rPr lang="en-US" altLang="ja-JP" sz="2000" dirty="0" smtClean="0">
                <a:solidFill>
                  <a:srgbClr val="FF0000"/>
                </a:solidFill>
              </a:rPr>
              <a:t>)</a:t>
            </a:r>
            <a:endParaRPr lang="en-US" altLang="ja-JP" sz="2000" dirty="0">
              <a:solidFill>
                <a:srgbClr val="FF0000"/>
              </a:solidFill>
            </a:endParaRPr>
          </a:p>
          <a:p>
            <a:r>
              <a:rPr lang="en-US" altLang="ja-JP" sz="2000" dirty="0" err="1"/>
              <a:t>int</a:t>
            </a:r>
            <a:r>
              <a:rPr lang="en-US" altLang="ja-JP" sz="2000" dirty="0"/>
              <a:t> main (void) {</a:t>
            </a:r>
          </a:p>
          <a:p>
            <a:r>
              <a:rPr lang="en-US" altLang="ja-JP" sz="2000" dirty="0"/>
              <a:t>  double x;</a:t>
            </a:r>
          </a:p>
          <a:p>
            <a:r>
              <a:rPr lang="pl-PL" altLang="ja-JP" sz="2000" dirty="0"/>
              <a:t>  x=</a:t>
            </a:r>
            <a:r>
              <a:rPr lang="pl-PL" altLang="ja-JP" sz="2000" dirty="0" err="1"/>
              <a:t>addTwice</a:t>
            </a:r>
            <a:r>
              <a:rPr lang="pl-PL" altLang="ja-JP" sz="2000" dirty="0"/>
              <a:t> (15.0, 25.0);</a:t>
            </a:r>
          </a:p>
          <a:p>
            <a:r>
              <a:rPr lang="ro-RO" altLang="ja-JP" sz="2000" dirty="0"/>
              <a:t>  printf ("%f\n", x);</a:t>
            </a:r>
          </a:p>
          <a:p>
            <a:r>
              <a:rPr lang="is-IS" altLang="ja-JP" sz="2000" dirty="0"/>
              <a:t>  return 0;</a:t>
            </a:r>
          </a:p>
          <a:p>
            <a:r>
              <a:rPr lang="is-IS" altLang="ja-JP" sz="2000" dirty="0"/>
              <a:t>}</a:t>
            </a:r>
          </a:p>
          <a:p>
            <a:r>
              <a:rPr lang="en-US" altLang="ja-JP" sz="2000" dirty="0"/>
              <a:t>double </a:t>
            </a:r>
            <a:r>
              <a:rPr lang="en-US" altLang="ja-JP" sz="2000" dirty="0" err="1"/>
              <a:t>addTwice</a:t>
            </a:r>
            <a:r>
              <a:rPr lang="en-US" altLang="ja-JP" sz="2000" dirty="0"/>
              <a:t> (double x, double y){</a:t>
            </a:r>
          </a:p>
          <a:p>
            <a:r>
              <a:rPr lang="is-IS" altLang="ja-JP" sz="2000" dirty="0"/>
              <a:t>  return (x+y)*2;</a:t>
            </a:r>
          </a:p>
          <a:p>
            <a:r>
              <a:rPr lang="is-IS" altLang="ja-JP" sz="2000" dirty="0"/>
              <a:t>}</a:t>
            </a:r>
            <a:endParaRPr lang="en-US" altLang="ja-JP" sz="2000" dirty="0" smtClean="0"/>
          </a:p>
        </p:txBody>
      </p:sp>
      <p:sp>
        <p:nvSpPr>
          <p:cNvPr id="5" name="テキスト ボックス 4"/>
          <p:cNvSpPr txBox="1"/>
          <p:nvPr/>
        </p:nvSpPr>
        <p:spPr>
          <a:xfrm>
            <a:off x="611560" y="4941168"/>
            <a:ext cx="7776864" cy="1631216"/>
          </a:xfrm>
          <a:prstGeom prst="rect">
            <a:avLst/>
          </a:prstGeom>
          <a:noFill/>
        </p:spPr>
        <p:txBody>
          <a:bodyPr wrap="square" rtlCol="0">
            <a:spAutoFit/>
          </a:bodyPr>
          <a:lstStyle/>
          <a:p>
            <a:r>
              <a:rPr kumimoji="1" lang="ja-JP" altLang="en-US" sz="2000" dirty="0" smtClean="0"/>
              <a:t>上記のプログラムはコンパイル時にエラーになる。赤字の部分は</a:t>
            </a:r>
            <a:endParaRPr kumimoji="1" lang="en-US" altLang="ja-JP" sz="2000" dirty="0" smtClean="0"/>
          </a:p>
          <a:p>
            <a:r>
              <a:rPr lang="en-US" altLang="ja-JP" sz="2000" dirty="0" smtClean="0">
                <a:solidFill>
                  <a:srgbClr val="FF0000"/>
                </a:solidFill>
              </a:rPr>
              <a:t>    double </a:t>
            </a:r>
            <a:r>
              <a:rPr lang="en-US" altLang="ja-JP" sz="2000" dirty="0" err="1">
                <a:solidFill>
                  <a:srgbClr val="FF0000"/>
                </a:solidFill>
              </a:rPr>
              <a:t>addTwice</a:t>
            </a:r>
            <a:r>
              <a:rPr lang="en-US" altLang="ja-JP" sz="2000" dirty="0">
                <a:solidFill>
                  <a:srgbClr val="FF0000"/>
                </a:solidFill>
              </a:rPr>
              <a:t> (double, double</a:t>
            </a:r>
            <a:r>
              <a:rPr lang="en-US" altLang="ja-JP" sz="2000" dirty="0" smtClean="0">
                <a:solidFill>
                  <a:srgbClr val="FF0000"/>
                </a:solidFill>
              </a:rPr>
              <a:t>);</a:t>
            </a:r>
          </a:p>
          <a:p>
            <a:r>
              <a:rPr kumimoji="1" lang="ja-JP" altLang="en-US" sz="2000" dirty="0" smtClean="0"/>
              <a:t>のように最後にセミコロンが必要。仮引数部分に変数名を書いて</a:t>
            </a:r>
            <a:endParaRPr kumimoji="1" lang="en-US" altLang="ja-JP" sz="2000" dirty="0" smtClean="0"/>
          </a:p>
          <a:p>
            <a:r>
              <a:rPr lang="en-US" altLang="ja-JP" sz="2000" dirty="0" smtClean="0">
                <a:solidFill>
                  <a:srgbClr val="FF0000"/>
                </a:solidFill>
              </a:rPr>
              <a:t>    double </a:t>
            </a:r>
            <a:r>
              <a:rPr lang="en-US" altLang="ja-JP" sz="2000" dirty="0" err="1">
                <a:solidFill>
                  <a:srgbClr val="FF0000"/>
                </a:solidFill>
              </a:rPr>
              <a:t>addTwice</a:t>
            </a:r>
            <a:r>
              <a:rPr lang="en-US" altLang="ja-JP" sz="2000" dirty="0">
                <a:solidFill>
                  <a:srgbClr val="FF0000"/>
                </a:solidFill>
              </a:rPr>
              <a:t> (</a:t>
            </a:r>
            <a:r>
              <a:rPr lang="en-US" altLang="ja-JP" sz="2000" dirty="0" smtClean="0">
                <a:solidFill>
                  <a:srgbClr val="FF0000"/>
                </a:solidFill>
              </a:rPr>
              <a:t>double x, double y)</a:t>
            </a:r>
            <a:r>
              <a:rPr lang="en-US" altLang="ja-JP" sz="2000" dirty="0">
                <a:solidFill>
                  <a:srgbClr val="FF0000"/>
                </a:solidFill>
              </a:rPr>
              <a:t>;</a:t>
            </a:r>
          </a:p>
          <a:p>
            <a:r>
              <a:rPr lang="ja-JP" altLang="en-US" sz="2000" dirty="0" smtClean="0"/>
              <a:t>のようにしてもよい。</a:t>
            </a:r>
            <a:endParaRPr kumimoji="1" lang="en-US" altLang="ja-JP" sz="2000" dirty="0" smtClean="0"/>
          </a:p>
        </p:txBody>
      </p:sp>
    </p:spTree>
    <p:extLst>
      <p:ext uri="{BB962C8B-B14F-4D97-AF65-F5344CB8AC3E}">
        <p14:creationId xmlns:p14="http://schemas.microsoft.com/office/powerpoint/2010/main" val="6980035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998</TotalTime>
  <Words>1175</Words>
  <Application>Microsoft Macintosh PowerPoint</Application>
  <PresentationFormat>画面に合わせる (4:3)</PresentationFormat>
  <Paragraphs>114</Paragraphs>
  <Slides>10</Slides>
  <Notes>0</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プログラミング入門2</vt:lpstr>
      <vt:lpstr>得点分布(36点満点）</vt:lpstr>
      <vt:lpstr>多くの人が間違えていた点</vt:lpstr>
      <vt:lpstr>無限ループ</vt:lpstr>
      <vt:lpstr>無限ループ</vt:lpstr>
      <vt:lpstr>文字列の終端の判定</vt:lpstr>
      <vt:lpstr>文字列の終端の判定</vt:lpstr>
      <vt:lpstr>ポインタの表記</vt:lpstr>
      <vt:lpstr>プロトタイプ宣言</vt:lpstr>
      <vt:lpstr>初期化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Isao Sasano</cp:lastModifiedBy>
  <cp:revision>644</cp:revision>
  <dcterms:created xsi:type="dcterms:W3CDTF">2009-12-12T09:36:31Z</dcterms:created>
  <dcterms:modified xsi:type="dcterms:W3CDTF">2015-11-26T08:45:15Z</dcterms:modified>
</cp:coreProperties>
</file>