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60" r:id="rId3"/>
    <p:sldId id="263" r:id="rId4"/>
    <p:sldId id="295" r:id="rId5"/>
    <p:sldId id="297" r:id="rId6"/>
    <p:sldId id="296" r:id="rId7"/>
    <p:sldId id="298" r:id="rId8"/>
    <p:sldId id="299" r:id="rId9"/>
    <p:sldId id="300" r:id="rId10"/>
    <p:sldId id="301" r:id="rId11"/>
    <p:sldId id="302" r:id="rId12"/>
    <p:sldId id="303" r:id="rId13"/>
    <p:sldId id="304" r:id="rId14"/>
    <p:sldId id="305" r:id="rId15"/>
    <p:sldId id="312" r:id="rId16"/>
    <p:sldId id="306" r:id="rId17"/>
    <p:sldId id="307" r:id="rId18"/>
    <p:sldId id="308" r:id="rId19"/>
    <p:sldId id="309" r:id="rId20"/>
    <p:sldId id="311" r:id="rId21"/>
    <p:sldId id="314" r:id="rId22"/>
    <p:sldId id="313" r:id="rId23"/>
    <p:sldId id="291" r:id="rId24"/>
    <p:sldId id="290" r:id="rId25"/>
    <p:sldId id="294" r:id="rId26"/>
    <p:sldId id="315" r:id="rId27"/>
    <p:sldId id="316" r:id="rId2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345" autoAdjust="0"/>
  </p:normalViewPr>
  <p:slideViewPr>
    <p:cSldViewPr snapToGrid="0" snapToObjects="1">
      <p:cViewPr varScale="1">
        <p:scale>
          <a:sx n="65" d="100"/>
          <a:sy n="65" d="100"/>
        </p:scale>
        <p:origin x="-2752"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F51DE4-7453-4D78-ADD3-DB57E2765C77}" type="datetimeFigureOut">
              <a:rPr kumimoji="1" lang="ja-JP" altLang="en-US" smtClean="0"/>
              <a:pPr/>
              <a:t>15/12/15</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3E8C79-FB33-4063-B251-91B367C4F6BB}" type="slidenum">
              <a:rPr kumimoji="1" lang="ja-JP" altLang="en-US" smtClean="0"/>
              <a:pPr/>
              <a:t>‹#›</a:t>
            </a:fld>
            <a:endParaRPr kumimoji="1" lang="ja-JP" altLang="en-US"/>
          </a:p>
        </p:txBody>
      </p:sp>
    </p:spTree>
    <p:extLst>
      <p:ext uri="{BB962C8B-B14F-4D97-AF65-F5344CB8AC3E}">
        <p14:creationId xmlns:p14="http://schemas.microsoft.com/office/powerpoint/2010/main" val="274168739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3D3E8C79-FB33-4063-B251-91B367C4F6BB}" type="slidenum">
              <a:rPr kumimoji="1" lang="ja-JP" altLang="en-US" smtClean="0"/>
              <a:pPr/>
              <a:t>1</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D3E8C79-FB33-4063-B251-91B367C4F6BB}" type="slidenum">
              <a:rPr kumimoji="1" lang="ja-JP" altLang="en-US" smtClean="0"/>
              <a:pPr/>
              <a:t>13</a:t>
            </a:fld>
            <a:endParaRPr kumimoji="1" lang="ja-JP" altLang="en-US"/>
          </a:p>
        </p:txBody>
      </p:sp>
    </p:spTree>
    <p:extLst>
      <p:ext uri="{BB962C8B-B14F-4D97-AF65-F5344CB8AC3E}">
        <p14:creationId xmlns:p14="http://schemas.microsoft.com/office/powerpoint/2010/main" val="1162647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15/12/15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15/12/15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15/12/15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15/12/15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15/12/15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15/12/15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15/12/15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15/12/15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15/12/15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15/12/15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15/12/15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15/12/15</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6"/>
            <a:ext cx="7772400" cy="1177026"/>
          </a:xfrm>
        </p:spPr>
        <p:txBody>
          <a:bodyPr>
            <a:normAutofit/>
          </a:bodyPr>
          <a:lstStyle/>
          <a:p>
            <a:r>
              <a:rPr lang="ja-JP" altLang="en-US" dirty="0" smtClean="0"/>
              <a:t>プログラミング入門２</a:t>
            </a:r>
            <a:endParaRPr kumimoji="1" lang="ja-JP" altLang="en-US" dirty="0"/>
          </a:p>
        </p:txBody>
      </p:sp>
      <p:sp>
        <p:nvSpPr>
          <p:cNvPr id="4" name="テキスト ボックス 3"/>
          <p:cNvSpPr txBox="1"/>
          <p:nvPr/>
        </p:nvSpPr>
        <p:spPr>
          <a:xfrm>
            <a:off x="2928926" y="4857760"/>
            <a:ext cx="3534942" cy="523220"/>
          </a:xfrm>
          <a:prstGeom prst="rect">
            <a:avLst/>
          </a:prstGeom>
          <a:noFill/>
        </p:spPr>
        <p:txBody>
          <a:bodyPr wrap="none" rtlCol="0">
            <a:spAutoFit/>
          </a:bodyPr>
          <a:lstStyle/>
          <a:p>
            <a:r>
              <a:rPr kumimoji="1" lang="ja-JP" altLang="en-US" sz="2800" dirty="0" smtClean="0"/>
              <a:t>情報工学科　篠埜　功</a:t>
            </a:r>
            <a:endParaRPr kumimoji="1" lang="ja-JP" altLang="en-US" sz="2800" dirty="0"/>
          </a:p>
        </p:txBody>
      </p:sp>
      <p:sp>
        <p:nvSpPr>
          <p:cNvPr id="3" name="正方形/長方形 2"/>
          <p:cNvSpPr/>
          <p:nvPr/>
        </p:nvSpPr>
        <p:spPr>
          <a:xfrm>
            <a:off x="2246047" y="4073447"/>
            <a:ext cx="4573688" cy="584776"/>
          </a:xfrm>
          <a:prstGeom prst="rect">
            <a:avLst/>
          </a:prstGeom>
        </p:spPr>
        <p:txBody>
          <a:bodyPr wrap="none">
            <a:spAutoFit/>
          </a:bodyPr>
          <a:lstStyle/>
          <a:p>
            <a:r>
              <a:rPr lang="ja-JP" altLang="en-US" sz="3200" dirty="0"/>
              <a:t>第１１回　</a:t>
            </a:r>
            <a:r>
              <a:rPr lang="ja-JP" altLang="en-US" sz="3200" dirty="0" smtClean="0"/>
              <a:t>共用体、列挙体</a:t>
            </a:r>
            <a:endParaRPr lang="ja-JP" altLang="en-US" sz="32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例（打ち込んで確認）</a:t>
            </a:r>
            <a:endParaRPr kumimoji="1" lang="ja-JP" altLang="en-US" dirty="0"/>
          </a:p>
        </p:txBody>
      </p:sp>
      <p:sp>
        <p:nvSpPr>
          <p:cNvPr id="4" name="正方形/長方形 3"/>
          <p:cNvSpPr/>
          <p:nvPr/>
        </p:nvSpPr>
        <p:spPr>
          <a:xfrm>
            <a:off x="457200" y="1791646"/>
            <a:ext cx="7164019" cy="4524315"/>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union {                                                                       </a:t>
            </a:r>
          </a:p>
          <a:p>
            <a:r>
              <a:rPr lang="en-US" altLang="ja-JP" sz="2400" dirty="0"/>
              <a:t>    </a:t>
            </a:r>
            <a:r>
              <a:rPr lang="en-US" altLang="ja-JP" sz="2400" dirty="0" err="1"/>
              <a:t>int</a:t>
            </a:r>
            <a:r>
              <a:rPr lang="en-US" altLang="ja-JP" sz="2400" dirty="0"/>
              <a:t> x;                                                                      </a:t>
            </a:r>
          </a:p>
          <a:p>
            <a:r>
              <a:rPr lang="en-US" altLang="ja-JP" sz="2400" dirty="0"/>
              <a:t>    double y;                                                                   </a:t>
            </a:r>
          </a:p>
          <a:p>
            <a:r>
              <a:rPr lang="en-US" altLang="ja-JP" sz="2400" dirty="0"/>
              <a:t>  } u</a:t>
            </a:r>
            <a:r>
              <a:rPr lang="en-US" altLang="ja-JP" sz="2400" dirty="0" smtClean="0"/>
              <a:t>;                                                                          </a:t>
            </a:r>
            <a:endParaRPr lang="en-US" altLang="ja-JP" sz="2400" dirty="0"/>
          </a:p>
          <a:p>
            <a:r>
              <a:rPr lang="en-US" altLang="ja-JP" sz="2400" dirty="0" smtClean="0"/>
              <a:t>  </a:t>
            </a:r>
            <a:r>
              <a:rPr lang="en-US" altLang="ja-JP" sz="2400" dirty="0" err="1"/>
              <a:t>u</a:t>
            </a:r>
            <a:r>
              <a:rPr lang="en-US" altLang="ja-JP" sz="2400" dirty="0" err="1" smtClean="0"/>
              <a:t>.x</a:t>
            </a:r>
            <a:r>
              <a:rPr lang="en-US" altLang="ja-JP" sz="2400" dirty="0" smtClean="0"/>
              <a:t> = 100;                                                                    </a:t>
            </a:r>
          </a:p>
          <a:p>
            <a:r>
              <a:rPr lang="en-US" altLang="ja-JP" sz="2400" dirty="0" smtClean="0"/>
              <a:t>  </a:t>
            </a:r>
            <a:r>
              <a:rPr lang="en-US" altLang="ja-JP" sz="2400" dirty="0" err="1" smtClean="0"/>
              <a:t>printf</a:t>
            </a:r>
            <a:r>
              <a:rPr lang="en-US" altLang="ja-JP" sz="2400" dirty="0" smtClean="0"/>
              <a:t> (“</a:t>
            </a:r>
            <a:r>
              <a:rPr lang="en-US" altLang="ja-JP" sz="2400" dirty="0" err="1"/>
              <a:t>u</a:t>
            </a:r>
            <a:r>
              <a:rPr lang="en-US" altLang="ja-JP" sz="2400" dirty="0" err="1" smtClean="0"/>
              <a:t>.x</a:t>
            </a:r>
            <a:r>
              <a:rPr lang="en-US" altLang="ja-JP" sz="2400" dirty="0" smtClean="0"/>
              <a:t>=%d, </a:t>
            </a:r>
            <a:r>
              <a:rPr lang="en-US" altLang="ja-JP" sz="2400" dirty="0" err="1"/>
              <a:t>u</a:t>
            </a:r>
            <a:r>
              <a:rPr lang="en-US" altLang="ja-JP" sz="2400" dirty="0" err="1" smtClean="0"/>
              <a:t>.y</a:t>
            </a:r>
            <a:r>
              <a:rPr lang="en-US" altLang="ja-JP" sz="2400" dirty="0" smtClean="0"/>
              <a:t>=%f\n", </a:t>
            </a:r>
            <a:r>
              <a:rPr lang="en-US" altLang="ja-JP" sz="2400" dirty="0" err="1"/>
              <a:t>u</a:t>
            </a:r>
            <a:r>
              <a:rPr lang="en-US" altLang="ja-JP" sz="2400" dirty="0" err="1" smtClean="0"/>
              <a:t>.x</a:t>
            </a:r>
            <a:r>
              <a:rPr lang="en-US" altLang="ja-JP" sz="2400" dirty="0" smtClean="0"/>
              <a:t>, </a:t>
            </a:r>
            <a:r>
              <a:rPr lang="en-US" altLang="ja-JP" sz="2400" dirty="0" err="1"/>
              <a:t>u</a:t>
            </a:r>
            <a:r>
              <a:rPr lang="en-US" altLang="ja-JP" sz="2400" dirty="0" err="1" smtClean="0"/>
              <a:t>.y</a:t>
            </a:r>
            <a:r>
              <a:rPr lang="en-US" altLang="ja-JP" sz="2400" dirty="0" smtClean="0"/>
              <a:t>);                                        </a:t>
            </a:r>
          </a:p>
          <a:p>
            <a:r>
              <a:rPr lang="en-US" altLang="ja-JP" sz="2400" dirty="0" smtClean="0"/>
              <a:t>  </a:t>
            </a:r>
            <a:r>
              <a:rPr lang="en-US" altLang="ja-JP" sz="2400" dirty="0" err="1"/>
              <a:t>u</a:t>
            </a:r>
            <a:r>
              <a:rPr lang="en-US" altLang="ja-JP" sz="2400" dirty="0" err="1" smtClean="0"/>
              <a:t>.y</a:t>
            </a:r>
            <a:r>
              <a:rPr lang="en-US" altLang="ja-JP" sz="2400" dirty="0"/>
              <a:t>= 2.1;                                                                     </a:t>
            </a:r>
          </a:p>
          <a:p>
            <a:r>
              <a:rPr lang="en-US" altLang="ja-JP" sz="2400" dirty="0"/>
              <a:t>  </a:t>
            </a:r>
            <a:r>
              <a:rPr lang="en-US" altLang="ja-JP" sz="2400" dirty="0" err="1"/>
              <a:t>printf</a:t>
            </a:r>
            <a:r>
              <a:rPr lang="en-US" altLang="ja-JP" sz="2400" dirty="0"/>
              <a:t> </a:t>
            </a:r>
            <a:r>
              <a:rPr lang="en-US" altLang="ja-JP" sz="2400" dirty="0" smtClean="0"/>
              <a:t>(“</a:t>
            </a:r>
            <a:r>
              <a:rPr lang="en-US" altLang="ja-JP" sz="2400" dirty="0" err="1"/>
              <a:t>u</a:t>
            </a:r>
            <a:r>
              <a:rPr lang="en-US" altLang="ja-JP" sz="2400" dirty="0" err="1" smtClean="0"/>
              <a:t>.x</a:t>
            </a:r>
            <a:r>
              <a:rPr lang="en-US" altLang="ja-JP" sz="2400" dirty="0"/>
              <a:t>=%d, </a:t>
            </a:r>
            <a:r>
              <a:rPr lang="en-US" altLang="ja-JP" sz="2400" dirty="0" err="1"/>
              <a:t>u</a:t>
            </a:r>
            <a:r>
              <a:rPr lang="en-US" altLang="ja-JP" sz="2400" dirty="0" err="1" smtClean="0"/>
              <a:t>.y</a:t>
            </a:r>
            <a:r>
              <a:rPr lang="en-US" altLang="ja-JP" sz="2400" dirty="0"/>
              <a:t>=%f\n", </a:t>
            </a:r>
            <a:r>
              <a:rPr lang="en-US" altLang="ja-JP" sz="2400" dirty="0" err="1"/>
              <a:t>u</a:t>
            </a:r>
            <a:r>
              <a:rPr lang="en-US" altLang="ja-JP" sz="2400" dirty="0" err="1" smtClean="0"/>
              <a:t>.x</a:t>
            </a:r>
            <a:r>
              <a:rPr lang="en-US" altLang="ja-JP" sz="2400" dirty="0"/>
              <a:t>, </a:t>
            </a:r>
            <a:r>
              <a:rPr lang="en-US" altLang="ja-JP" sz="2400" dirty="0" err="1"/>
              <a:t>u</a:t>
            </a:r>
            <a:r>
              <a:rPr lang="en-US" altLang="ja-JP" sz="2400" dirty="0" err="1" smtClean="0"/>
              <a:t>.y</a:t>
            </a:r>
            <a:r>
              <a:rPr lang="en-US" altLang="ja-JP" sz="2400" dirty="0"/>
              <a:t>);                                        </a:t>
            </a:r>
          </a:p>
          <a:p>
            <a:r>
              <a:rPr lang="en-US" altLang="ja-JP" sz="2400" dirty="0"/>
              <a:t>  return 0;                                                                     </a:t>
            </a:r>
          </a:p>
          <a:p>
            <a:r>
              <a:rPr lang="en-US" altLang="ja-JP" sz="2400" dirty="0"/>
              <a:t>} </a:t>
            </a:r>
          </a:p>
        </p:txBody>
      </p:sp>
    </p:spTree>
    <p:extLst>
      <p:ext uri="{BB962C8B-B14F-4D97-AF65-F5344CB8AC3E}">
        <p14:creationId xmlns:p14="http://schemas.microsoft.com/office/powerpoint/2010/main" val="191772911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共用体の初期化</a:t>
            </a:r>
            <a:endParaRPr kumimoji="1" lang="ja-JP" altLang="en-US" dirty="0"/>
          </a:p>
        </p:txBody>
      </p:sp>
      <p:sp>
        <p:nvSpPr>
          <p:cNvPr id="4" name="テキスト ボックス 3"/>
          <p:cNvSpPr txBox="1"/>
          <p:nvPr/>
        </p:nvSpPr>
        <p:spPr>
          <a:xfrm>
            <a:off x="679002" y="1584369"/>
            <a:ext cx="7093619" cy="830997"/>
          </a:xfrm>
          <a:prstGeom prst="rect">
            <a:avLst/>
          </a:prstGeom>
          <a:noFill/>
          <a:ln>
            <a:noFill/>
          </a:ln>
        </p:spPr>
        <p:txBody>
          <a:bodyPr wrap="square" rtlCol="0">
            <a:spAutoFit/>
          </a:bodyPr>
          <a:lstStyle/>
          <a:p>
            <a:r>
              <a:rPr kumimoji="1" lang="ja-JP" altLang="en-US" sz="2400" dirty="0" smtClean="0"/>
              <a:t>共用体の初期化は、構造体と同様、中括弧を用いるが、</a:t>
            </a:r>
            <a:r>
              <a:rPr lang="ja-JP" altLang="en-US" sz="2400" dirty="0" smtClean="0"/>
              <a:t>初期化は</a:t>
            </a:r>
            <a:r>
              <a:rPr kumimoji="1" lang="ja-JP" altLang="en-US" sz="2400" dirty="0" smtClean="0"/>
              <a:t>先頭のメンバに対して行われる。</a:t>
            </a:r>
            <a:endParaRPr kumimoji="1" lang="ja-JP" altLang="en-US" sz="2400" dirty="0"/>
          </a:p>
        </p:txBody>
      </p:sp>
      <p:sp>
        <p:nvSpPr>
          <p:cNvPr id="5" name="正方形/長方形 4"/>
          <p:cNvSpPr/>
          <p:nvPr/>
        </p:nvSpPr>
        <p:spPr>
          <a:xfrm>
            <a:off x="869066" y="2718442"/>
            <a:ext cx="7164019" cy="3416320"/>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union {                                                                       </a:t>
            </a:r>
          </a:p>
          <a:p>
            <a:r>
              <a:rPr lang="en-US" altLang="ja-JP" sz="2400" dirty="0"/>
              <a:t>    </a:t>
            </a:r>
            <a:r>
              <a:rPr lang="en-US" altLang="ja-JP" sz="2400" dirty="0" err="1"/>
              <a:t>int</a:t>
            </a:r>
            <a:r>
              <a:rPr lang="en-US" altLang="ja-JP" sz="2400" dirty="0"/>
              <a:t> x;                                                                      </a:t>
            </a:r>
          </a:p>
          <a:p>
            <a:r>
              <a:rPr lang="en-US" altLang="ja-JP" sz="2400" dirty="0"/>
              <a:t>    double y;                                                                   </a:t>
            </a:r>
          </a:p>
          <a:p>
            <a:r>
              <a:rPr lang="en-US" altLang="ja-JP" sz="2400" dirty="0"/>
              <a:t>  } u</a:t>
            </a:r>
            <a:r>
              <a:rPr lang="en-US" altLang="ja-JP" sz="2400" dirty="0" smtClean="0"/>
              <a:t> = {100};                                                                          </a:t>
            </a:r>
            <a:endParaRPr lang="en-US" altLang="ja-JP" sz="2400" dirty="0"/>
          </a:p>
          <a:p>
            <a:r>
              <a:rPr lang="en-US" altLang="ja-JP" sz="2400" dirty="0" smtClean="0"/>
              <a:t>  </a:t>
            </a:r>
            <a:r>
              <a:rPr lang="en-US" altLang="ja-JP" sz="2400" dirty="0" err="1" smtClean="0"/>
              <a:t>printf</a:t>
            </a:r>
            <a:r>
              <a:rPr lang="en-US" altLang="ja-JP" sz="2400" dirty="0" smtClean="0"/>
              <a:t> (“</a:t>
            </a:r>
            <a:r>
              <a:rPr lang="en-US" altLang="ja-JP" sz="2400" dirty="0" err="1"/>
              <a:t>u</a:t>
            </a:r>
            <a:r>
              <a:rPr lang="en-US" altLang="ja-JP" sz="2400" dirty="0" err="1" smtClean="0"/>
              <a:t>.x</a:t>
            </a:r>
            <a:r>
              <a:rPr lang="en-US" altLang="ja-JP" sz="2400" dirty="0" smtClean="0"/>
              <a:t>=%d, </a:t>
            </a:r>
            <a:r>
              <a:rPr lang="en-US" altLang="ja-JP" sz="2400" dirty="0" err="1"/>
              <a:t>u</a:t>
            </a:r>
            <a:r>
              <a:rPr lang="en-US" altLang="ja-JP" sz="2400" dirty="0" err="1" smtClean="0"/>
              <a:t>.y</a:t>
            </a:r>
            <a:r>
              <a:rPr lang="en-US" altLang="ja-JP" sz="2400" dirty="0" smtClean="0"/>
              <a:t>=%f\n", </a:t>
            </a:r>
            <a:r>
              <a:rPr lang="en-US" altLang="ja-JP" sz="2400" dirty="0" err="1"/>
              <a:t>u</a:t>
            </a:r>
            <a:r>
              <a:rPr lang="en-US" altLang="ja-JP" sz="2400" dirty="0" err="1" smtClean="0"/>
              <a:t>.x</a:t>
            </a:r>
            <a:r>
              <a:rPr lang="en-US" altLang="ja-JP" sz="2400" dirty="0" smtClean="0"/>
              <a:t>, </a:t>
            </a:r>
            <a:r>
              <a:rPr lang="en-US" altLang="ja-JP" sz="2400" dirty="0" err="1"/>
              <a:t>u</a:t>
            </a:r>
            <a:r>
              <a:rPr lang="en-US" altLang="ja-JP" sz="2400" dirty="0" err="1" smtClean="0"/>
              <a:t>.y</a:t>
            </a:r>
            <a:r>
              <a:rPr lang="en-US" altLang="ja-JP" sz="2400" dirty="0" smtClean="0"/>
              <a:t>);                                        </a:t>
            </a:r>
          </a:p>
          <a:p>
            <a:r>
              <a:rPr lang="en-US" altLang="ja-JP" sz="2400" dirty="0" smtClean="0"/>
              <a:t>  return </a:t>
            </a:r>
            <a:r>
              <a:rPr lang="en-US" altLang="ja-JP" sz="2400" dirty="0"/>
              <a:t>0;                                                                     </a:t>
            </a:r>
          </a:p>
          <a:p>
            <a:r>
              <a:rPr lang="en-US" altLang="ja-JP" sz="2400" dirty="0"/>
              <a:t>} </a:t>
            </a:r>
          </a:p>
        </p:txBody>
      </p:sp>
    </p:spTree>
    <p:extLst>
      <p:ext uri="{BB962C8B-B14F-4D97-AF65-F5344CB8AC3E}">
        <p14:creationId xmlns:p14="http://schemas.microsoft.com/office/powerpoint/2010/main" val="238725569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共用体</a:t>
            </a:r>
            <a:r>
              <a:rPr lang="ja-JP" altLang="en-US" dirty="0" smtClean="0"/>
              <a:t>型に名前をつける例</a:t>
            </a:r>
            <a:endParaRPr kumimoji="1" lang="ja-JP" altLang="en-US" dirty="0"/>
          </a:p>
        </p:txBody>
      </p:sp>
      <p:sp>
        <p:nvSpPr>
          <p:cNvPr id="4" name="テキスト ボックス 3"/>
          <p:cNvSpPr txBox="1"/>
          <p:nvPr/>
        </p:nvSpPr>
        <p:spPr>
          <a:xfrm>
            <a:off x="679002" y="1584369"/>
            <a:ext cx="7093619" cy="830997"/>
          </a:xfrm>
          <a:prstGeom prst="rect">
            <a:avLst/>
          </a:prstGeom>
          <a:noFill/>
          <a:ln>
            <a:noFill/>
          </a:ln>
        </p:spPr>
        <p:txBody>
          <a:bodyPr wrap="square" rtlCol="0">
            <a:spAutoFit/>
          </a:bodyPr>
          <a:lstStyle/>
          <a:p>
            <a:r>
              <a:rPr kumimoji="1" lang="ja-JP" altLang="en-US" sz="2400" dirty="0" smtClean="0"/>
              <a:t>これまでと同様、</a:t>
            </a:r>
            <a:r>
              <a:rPr kumimoji="1" lang="en-US" altLang="ja-JP" sz="2400" dirty="0" err="1" smtClean="0"/>
              <a:t>typedef</a:t>
            </a:r>
            <a:r>
              <a:rPr kumimoji="1" lang="ja-JP" altLang="en-US" sz="2400" dirty="0" smtClean="0"/>
              <a:t>により共用体型に名前をつけることができる。</a:t>
            </a:r>
            <a:endParaRPr kumimoji="1" lang="ja-JP" altLang="en-US" sz="2400" dirty="0"/>
          </a:p>
        </p:txBody>
      </p:sp>
      <p:sp>
        <p:nvSpPr>
          <p:cNvPr id="5" name="正方形/長方形 4"/>
          <p:cNvSpPr/>
          <p:nvPr/>
        </p:nvSpPr>
        <p:spPr>
          <a:xfrm>
            <a:off x="869066" y="2718442"/>
            <a:ext cx="7164019" cy="3785652"/>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err="1" smtClean="0">
                <a:solidFill>
                  <a:srgbClr val="FF0000"/>
                </a:solidFill>
              </a:rPr>
              <a:t>typedef</a:t>
            </a:r>
            <a:r>
              <a:rPr lang="en-US" altLang="ja-JP" sz="2400" dirty="0" smtClean="0"/>
              <a:t> union </a:t>
            </a:r>
            <a:r>
              <a:rPr lang="en-US" altLang="ja-JP" sz="2400" dirty="0"/>
              <a:t>{                                                                       </a:t>
            </a:r>
          </a:p>
          <a:p>
            <a:r>
              <a:rPr lang="en-US" altLang="ja-JP" sz="2400" dirty="0"/>
              <a:t>    </a:t>
            </a:r>
            <a:r>
              <a:rPr lang="en-US" altLang="ja-JP" sz="2400" dirty="0" err="1"/>
              <a:t>int</a:t>
            </a:r>
            <a:r>
              <a:rPr lang="en-US" altLang="ja-JP" sz="2400" dirty="0"/>
              <a:t> x;                                                                      </a:t>
            </a:r>
          </a:p>
          <a:p>
            <a:r>
              <a:rPr lang="en-US" altLang="ja-JP" sz="2400" dirty="0"/>
              <a:t>    double y;                                                                   </a:t>
            </a:r>
          </a:p>
          <a:p>
            <a:r>
              <a:rPr lang="en-US" altLang="ja-JP" sz="2400" dirty="0"/>
              <a:t>  } </a:t>
            </a:r>
            <a:r>
              <a:rPr lang="en-US" altLang="ja-JP" sz="2400" dirty="0" err="1" smtClean="0">
                <a:solidFill>
                  <a:srgbClr val="FF0000"/>
                </a:solidFill>
              </a:rPr>
              <a:t>uxy</a:t>
            </a:r>
            <a:r>
              <a:rPr lang="en-US" altLang="ja-JP" sz="2400" dirty="0" smtClean="0"/>
              <a:t>;</a:t>
            </a:r>
          </a:p>
          <a:p>
            <a:r>
              <a:rPr lang="en-US" altLang="ja-JP" sz="2400" dirty="0" smtClean="0"/>
              <a:t>  </a:t>
            </a:r>
            <a:r>
              <a:rPr lang="en-US" altLang="ja-JP" sz="2400" dirty="0" err="1" smtClean="0">
                <a:solidFill>
                  <a:srgbClr val="FF0000"/>
                </a:solidFill>
              </a:rPr>
              <a:t>uxy</a:t>
            </a:r>
            <a:r>
              <a:rPr lang="en-US" altLang="ja-JP" sz="2400" dirty="0" smtClean="0"/>
              <a:t> u = {100};                                                                          </a:t>
            </a:r>
            <a:endParaRPr lang="en-US" altLang="ja-JP" sz="2400" dirty="0"/>
          </a:p>
          <a:p>
            <a:r>
              <a:rPr lang="en-US" altLang="ja-JP" sz="2400" dirty="0" smtClean="0"/>
              <a:t>  </a:t>
            </a:r>
            <a:r>
              <a:rPr lang="en-US" altLang="ja-JP" sz="2400" dirty="0" err="1" smtClean="0"/>
              <a:t>printf</a:t>
            </a:r>
            <a:r>
              <a:rPr lang="en-US" altLang="ja-JP" sz="2400" dirty="0" smtClean="0"/>
              <a:t> (“</a:t>
            </a:r>
            <a:r>
              <a:rPr lang="en-US" altLang="ja-JP" sz="2400" dirty="0" err="1" smtClean="0"/>
              <a:t>u.x</a:t>
            </a:r>
            <a:r>
              <a:rPr lang="en-US" altLang="ja-JP" sz="2400" dirty="0" smtClean="0"/>
              <a:t>=%d, </a:t>
            </a:r>
            <a:r>
              <a:rPr lang="en-US" altLang="ja-JP" sz="2400" dirty="0" err="1" smtClean="0"/>
              <a:t>u.y</a:t>
            </a:r>
            <a:r>
              <a:rPr lang="en-US" altLang="ja-JP" sz="2400" dirty="0" smtClean="0"/>
              <a:t>=%f\n", </a:t>
            </a:r>
            <a:r>
              <a:rPr lang="en-US" altLang="ja-JP" sz="2400" dirty="0" err="1" smtClean="0"/>
              <a:t>u.x</a:t>
            </a:r>
            <a:r>
              <a:rPr lang="en-US" altLang="ja-JP" sz="2400" dirty="0" smtClean="0"/>
              <a:t>, </a:t>
            </a:r>
            <a:r>
              <a:rPr lang="en-US" altLang="ja-JP" sz="2400" dirty="0" err="1" smtClean="0"/>
              <a:t>u.y</a:t>
            </a:r>
            <a:r>
              <a:rPr lang="en-US" altLang="ja-JP" sz="2400" dirty="0" smtClean="0"/>
              <a:t>);                                        </a:t>
            </a:r>
          </a:p>
          <a:p>
            <a:r>
              <a:rPr lang="en-US" altLang="ja-JP" sz="2400" dirty="0" smtClean="0"/>
              <a:t>  return </a:t>
            </a:r>
            <a:r>
              <a:rPr lang="en-US" altLang="ja-JP" sz="2400" dirty="0"/>
              <a:t>0;                                                                     </a:t>
            </a:r>
          </a:p>
          <a:p>
            <a:r>
              <a:rPr lang="en-US" altLang="ja-JP" sz="2400" dirty="0"/>
              <a:t>} </a:t>
            </a:r>
          </a:p>
        </p:txBody>
      </p:sp>
    </p:spTree>
    <p:extLst>
      <p:ext uri="{BB962C8B-B14F-4D97-AF65-F5344CB8AC3E}">
        <p14:creationId xmlns:p14="http://schemas.microsoft.com/office/powerpoint/2010/main" val="59124797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2"/>
          <p:cNvSpPr>
            <a:spLocks noGrp="1" noChangeArrowheads="1"/>
          </p:cNvSpPr>
          <p:nvPr>
            <p:ph type="title"/>
          </p:nvPr>
        </p:nvSpPr>
        <p:spPr>
          <a:xfrm>
            <a:off x="714156" y="300313"/>
            <a:ext cx="7620000" cy="685800"/>
          </a:xfrm>
        </p:spPr>
        <p:txBody>
          <a:bodyPr>
            <a:noAutofit/>
          </a:bodyPr>
          <a:lstStyle/>
          <a:p>
            <a:pPr eaLnBrk="1" hangingPunct="1">
              <a:defRPr/>
            </a:pPr>
            <a:r>
              <a:rPr lang="ja-JP" altLang="en-US" sz="4000" dirty="0" smtClean="0">
                <a:ea typeface="ＭＳ Ｐゴシック" pitchFamily="-64" charset="-128"/>
              </a:rPr>
              <a:t>共用体の代入</a:t>
            </a:r>
            <a:endParaRPr lang="ja-JP" altLang="en-US" sz="3200" dirty="0" smtClean="0">
              <a:ea typeface="ＭＳ Ｐゴシック" pitchFamily="-64" charset="-128"/>
            </a:endParaRPr>
          </a:p>
        </p:txBody>
      </p:sp>
      <p:sp>
        <p:nvSpPr>
          <p:cNvPr id="7" name="正方形/長方形 6"/>
          <p:cNvSpPr/>
          <p:nvPr/>
        </p:nvSpPr>
        <p:spPr>
          <a:xfrm>
            <a:off x="763618" y="1154476"/>
            <a:ext cx="6472092" cy="461665"/>
          </a:xfrm>
          <a:prstGeom prst="rect">
            <a:avLst/>
          </a:prstGeom>
        </p:spPr>
        <p:txBody>
          <a:bodyPr wrap="square">
            <a:spAutoFit/>
          </a:bodyPr>
          <a:lstStyle/>
          <a:p>
            <a:r>
              <a:rPr lang="ja-JP" altLang="en-US" sz="2400" dirty="0" smtClean="0"/>
              <a:t>同じ型の共用体であれば，代入することが可能</a:t>
            </a:r>
            <a:endParaRPr lang="ja-JP" altLang="en-US" sz="2400" dirty="0"/>
          </a:p>
        </p:txBody>
      </p:sp>
      <p:sp>
        <p:nvSpPr>
          <p:cNvPr id="8" name="正方形/長方形 7"/>
          <p:cNvSpPr/>
          <p:nvPr/>
        </p:nvSpPr>
        <p:spPr>
          <a:xfrm>
            <a:off x="763618" y="1711365"/>
            <a:ext cx="7164019" cy="4893647"/>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err="1"/>
              <a:t>typedef</a:t>
            </a:r>
            <a:r>
              <a:rPr lang="en-US" altLang="ja-JP" sz="2400" dirty="0"/>
              <a:t> union {                                                               </a:t>
            </a:r>
          </a:p>
          <a:p>
            <a:r>
              <a:rPr lang="en-US" altLang="ja-JP" sz="2400" dirty="0"/>
              <a:t>    </a:t>
            </a:r>
            <a:r>
              <a:rPr lang="en-US" altLang="ja-JP" sz="2400" dirty="0" err="1"/>
              <a:t>int</a:t>
            </a:r>
            <a:r>
              <a:rPr lang="en-US" altLang="ja-JP" sz="2400" dirty="0"/>
              <a:t> x;                                                                      </a:t>
            </a:r>
          </a:p>
          <a:p>
            <a:r>
              <a:rPr lang="en-US" altLang="ja-JP" sz="2400" dirty="0"/>
              <a:t>    double y;                                                                   </a:t>
            </a:r>
          </a:p>
          <a:p>
            <a:r>
              <a:rPr lang="en-US" altLang="ja-JP" sz="2400" dirty="0"/>
              <a:t>  } </a:t>
            </a:r>
            <a:r>
              <a:rPr lang="en-US" altLang="ja-JP" sz="2400" dirty="0" err="1"/>
              <a:t>uxy</a:t>
            </a:r>
            <a:r>
              <a:rPr lang="en-US" altLang="ja-JP" sz="2400" dirty="0"/>
              <a:t>;                                                                        </a:t>
            </a:r>
          </a:p>
          <a:p>
            <a:r>
              <a:rPr lang="en-US" altLang="ja-JP" sz="2400" dirty="0"/>
              <a:t>  </a:t>
            </a:r>
            <a:r>
              <a:rPr lang="en-US" altLang="ja-JP" sz="2400" dirty="0" err="1"/>
              <a:t>uxy</a:t>
            </a:r>
            <a:r>
              <a:rPr lang="en-US" altLang="ja-JP" sz="2400" dirty="0"/>
              <a:t> u1, u2;                                                                   </a:t>
            </a:r>
          </a:p>
          <a:p>
            <a:r>
              <a:rPr lang="en-US" altLang="ja-JP" sz="2400" dirty="0"/>
              <a:t>  u1.x = 100;                                                                   </a:t>
            </a:r>
          </a:p>
          <a:p>
            <a:r>
              <a:rPr lang="en-US" altLang="ja-JP" sz="2400" dirty="0"/>
              <a:t>  u2 = u1;                                                                      </a:t>
            </a:r>
          </a:p>
          <a:p>
            <a:r>
              <a:rPr lang="en-US" altLang="ja-JP" sz="2400" dirty="0"/>
              <a:t>  </a:t>
            </a:r>
            <a:r>
              <a:rPr lang="en-US" altLang="ja-JP" sz="2400" dirty="0" err="1"/>
              <a:t>printf</a:t>
            </a:r>
            <a:r>
              <a:rPr lang="en-US" altLang="ja-JP" sz="2400" dirty="0"/>
              <a:t> ("u1.x=%d, u1.y=%f\n", u1.x, u1.y);                                    </a:t>
            </a:r>
          </a:p>
          <a:p>
            <a:r>
              <a:rPr lang="en-US" altLang="ja-JP" sz="2400" dirty="0"/>
              <a:t>  </a:t>
            </a:r>
            <a:r>
              <a:rPr lang="en-US" altLang="ja-JP" sz="2400" dirty="0" err="1"/>
              <a:t>printf</a:t>
            </a:r>
            <a:r>
              <a:rPr lang="en-US" altLang="ja-JP" sz="2400" dirty="0"/>
              <a:t> ("u2.x=%d, u2.y=%f\n", u2.x, u2.y);                                    </a:t>
            </a:r>
            <a:r>
              <a:rPr lang="en-US" altLang="ja-JP" sz="2400" dirty="0" smtClean="0"/>
              <a:t>                                </a:t>
            </a:r>
            <a:endParaRPr lang="en-US" altLang="ja-JP" sz="2400" dirty="0"/>
          </a:p>
          <a:p>
            <a:r>
              <a:rPr lang="en-US" altLang="ja-JP" sz="2400" dirty="0"/>
              <a:t>  return 0;                                                                     </a:t>
            </a:r>
          </a:p>
          <a:p>
            <a:r>
              <a:rPr lang="en-US" altLang="ja-JP" sz="2400" dirty="0"/>
              <a:t>}</a:t>
            </a:r>
          </a:p>
        </p:txBody>
      </p:sp>
    </p:spTree>
    <p:extLst>
      <p:ext uri="{BB962C8B-B14F-4D97-AF65-F5344CB8AC3E}">
        <p14:creationId xmlns:p14="http://schemas.microsoft.com/office/powerpoint/2010/main" val="57616134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その他</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構造体と同様、共用体も関数へ渡したり、関数の返り値としたりできる。</a:t>
            </a:r>
            <a:r>
              <a:rPr lang="ja-JP" altLang="en-US" dirty="0" smtClean="0"/>
              <a:t>共用体へのポインタも使うことができ、それを関数へ渡すこともできる。</a:t>
            </a:r>
            <a:endParaRPr lang="en-US" altLang="ja-JP" dirty="0" smtClean="0"/>
          </a:p>
          <a:p>
            <a:r>
              <a:rPr kumimoji="1" lang="ja-JP" altLang="en-US" dirty="0" smtClean="0"/>
              <a:t>アロー演算子</a:t>
            </a:r>
            <a:r>
              <a:rPr kumimoji="1" lang="en-US" altLang="ja-JP" dirty="0" smtClean="0"/>
              <a:t> -&gt; </a:t>
            </a:r>
            <a:r>
              <a:rPr kumimoji="1" lang="ja-JP" altLang="en-US" dirty="0" smtClean="0"/>
              <a:t>が構造体と同じように使える。</a:t>
            </a:r>
            <a:endParaRPr kumimoji="1" lang="ja-JP" altLang="en-US" dirty="0"/>
          </a:p>
        </p:txBody>
      </p:sp>
    </p:spTree>
    <p:extLst>
      <p:ext uri="{BB962C8B-B14F-4D97-AF65-F5344CB8AC3E}">
        <p14:creationId xmlns:p14="http://schemas.microsoft.com/office/powerpoint/2010/main" val="81486946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列挙体</a:t>
            </a:r>
            <a:endParaRPr kumimoji="1" lang="ja-JP" altLang="en-US" dirty="0"/>
          </a:p>
        </p:txBody>
      </p:sp>
      <p:sp>
        <p:nvSpPr>
          <p:cNvPr id="4" name="正方形/長方形 3"/>
          <p:cNvSpPr/>
          <p:nvPr/>
        </p:nvSpPr>
        <p:spPr>
          <a:xfrm>
            <a:off x="753113" y="2747742"/>
            <a:ext cx="4839786" cy="523220"/>
          </a:xfrm>
          <a:prstGeom prst="rect">
            <a:avLst/>
          </a:prstGeom>
        </p:spPr>
        <p:txBody>
          <a:bodyPr wrap="none">
            <a:spAutoFit/>
          </a:bodyPr>
          <a:lstStyle/>
          <a:p>
            <a:r>
              <a:rPr lang="en-US" altLang="ja-JP" sz="2800" dirty="0"/>
              <a:t> </a:t>
            </a:r>
            <a:r>
              <a:rPr lang="ja-JP" altLang="en-US" sz="2800" dirty="0" smtClean="0"/>
              <a:t>（例）</a:t>
            </a:r>
            <a:r>
              <a:rPr lang="en-US" altLang="ja-JP" sz="2800" dirty="0" smtClean="0"/>
              <a:t> </a:t>
            </a:r>
            <a:r>
              <a:rPr lang="en-US" altLang="ja-JP" sz="2800" dirty="0" err="1" smtClean="0"/>
              <a:t>enum</a:t>
            </a:r>
            <a:r>
              <a:rPr lang="en-US" altLang="ja-JP" sz="2800" dirty="0" smtClean="0"/>
              <a:t> </a:t>
            </a:r>
            <a:r>
              <a:rPr lang="en-US" altLang="ja-JP" sz="2800" dirty="0"/>
              <a:t>{Dog, Cat, Monkey</a:t>
            </a:r>
            <a:r>
              <a:rPr lang="en-US" altLang="ja-JP" sz="2800" dirty="0" smtClean="0"/>
              <a:t>} </a:t>
            </a:r>
            <a:endParaRPr lang="ja-JP" altLang="en-US" sz="2800" dirty="0"/>
          </a:p>
        </p:txBody>
      </p:sp>
      <p:sp>
        <p:nvSpPr>
          <p:cNvPr id="5" name="テキスト ボックス 4"/>
          <p:cNvSpPr txBox="1"/>
          <p:nvPr/>
        </p:nvSpPr>
        <p:spPr>
          <a:xfrm>
            <a:off x="656417" y="3742962"/>
            <a:ext cx="7409136" cy="1815882"/>
          </a:xfrm>
          <a:prstGeom prst="rect">
            <a:avLst/>
          </a:prstGeom>
          <a:noFill/>
        </p:spPr>
        <p:txBody>
          <a:bodyPr wrap="square" rtlCol="0">
            <a:spAutoFit/>
          </a:bodyPr>
          <a:lstStyle/>
          <a:p>
            <a:r>
              <a:rPr lang="en-US" altLang="ja-JP" sz="2800" dirty="0" err="1"/>
              <a:t>e</a:t>
            </a:r>
            <a:r>
              <a:rPr kumimoji="1" lang="en-US" altLang="ja-JP" sz="2800" dirty="0" err="1" smtClean="0"/>
              <a:t>num</a:t>
            </a:r>
            <a:r>
              <a:rPr kumimoji="1" lang="ja-JP" altLang="en-US" sz="2800" dirty="0" smtClean="0"/>
              <a:t>の後に中括弧で名前をコンマで区切って並べる。</a:t>
            </a:r>
            <a:r>
              <a:rPr kumimoji="1" lang="en-US" altLang="ja-JP" sz="2800" dirty="0" smtClean="0"/>
              <a:t>Dog, Cat, Monkey</a:t>
            </a:r>
            <a:r>
              <a:rPr kumimoji="1" lang="ja-JP" altLang="en-US" sz="2800" dirty="0" smtClean="0"/>
              <a:t>のような名前を列挙定数と</a:t>
            </a:r>
            <a:r>
              <a:rPr lang="ja-JP" altLang="en-US" sz="2800" dirty="0"/>
              <a:t>いう。それぞれの列挙定数に対し</a:t>
            </a:r>
            <a:r>
              <a:rPr lang="ja-JP" altLang="en-US" sz="2800" dirty="0" smtClean="0"/>
              <a:t>、書かれている順</a:t>
            </a:r>
            <a:r>
              <a:rPr lang="ja-JP" altLang="en-US" sz="2800" dirty="0"/>
              <a:t>に</a:t>
            </a:r>
            <a:r>
              <a:rPr lang="en-US" altLang="ja-JP" sz="2800" dirty="0"/>
              <a:t>0</a:t>
            </a:r>
            <a:r>
              <a:rPr lang="ja-JP" altLang="en-US" sz="2800" dirty="0"/>
              <a:t>から順番に</a:t>
            </a:r>
            <a:r>
              <a:rPr lang="en-US" altLang="ja-JP" sz="2800" dirty="0" err="1"/>
              <a:t>int</a:t>
            </a:r>
            <a:r>
              <a:rPr lang="ja-JP" altLang="en-US" sz="2800" dirty="0"/>
              <a:t>型の値が割り当てられる</a:t>
            </a:r>
            <a:r>
              <a:rPr lang="ja-JP" altLang="en-US" sz="2800" dirty="0" smtClean="0"/>
              <a:t>。</a:t>
            </a:r>
            <a:endParaRPr lang="ja-JP" altLang="en-US" sz="2800" dirty="0"/>
          </a:p>
        </p:txBody>
      </p:sp>
      <p:sp>
        <p:nvSpPr>
          <p:cNvPr id="7" name="正方形/長方形 6"/>
          <p:cNvSpPr/>
          <p:nvPr/>
        </p:nvSpPr>
        <p:spPr>
          <a:xfrm>
            <a:off x="656417" y="1577041"/>
            <a:ext cx="7592140" cy="954107"/>
          </a:xfrm>
          <a:prstGeom prst="rect">
            <a:avLst/>
          </a:prstGeom>
        </p:spPr>
        <p:txBody>
          <a:bodyPr wrap="square">
            <a:spAutoFit/>
          </a:bodyPr>
          <a:lstStyle/>
          <a:p>
            <a:r>
              <a:rPr lang="ja-JP" altLang="en-US" sz="2800" dirty="0"/>
              <a:t>犬、猫、猿など、いくつかのものを名前付きで扱いたい場合に用いる。</a:t>
            </a:r>
          </a:p>
        </p:txBody>
      </p:sp>
    </p:spTree>
    <p:extLst>
      <p:ext uri="{BB962C8B-B14F-4D97-AF65-F5344CB8AC3E}">
        <p14:creationId xmlns:p14="http://schemas.microsoft.com/office/powerpoint/2010/main" val="354328004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dirty="0" smtClean="0"/>
              <a:t>例</a:t>
            </a:r>
            <a:r>
              <a:rPr kumimoji="1" lang="ja-JP" altLang="en-US" dirty="0" smtClean="0"/>
              <a:t>（打ち込んで確認）</a:t>
            </a:r>
            <a:endParaRPr kumimoji="1" lang="ja-JP" altLang="en-US" dirty="0"/>
          </a:p>
        </p:txBody>
      </p:sp>
      <p:sp>
        <p:nvSpPr>
          <p:cNvPr id="4" name="正方形/長方形 3"/>
          <p:cNvSpPr/>
          <p:nvPr/>
        </p:nvSpPr>
        <p:spPr>
          <a:xfrm>
            <a:off x="1027062" y="1562686"/>
            <a:ext cx="6209067" cy="2308324"/>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a:solidFill>
                  <a:srgbClr val="FF0000"/>
                </a:solidFill>
              </a:rPr>
              <a:t> </a:t>
            </a:r>
            <a:r>
              <a:rPr lang="en-US" altLang="ja-JP" sz="2400" dirty="0" err="1">
                <a:solidFill>
                  <a:srgbClr val="FF0000"/>
                </a:solidFill>
              </a:rPr>
              <a:t>enum</a:t>
            </a:r>
            <a:r>
              <a:rPr lang="en-US" altLang="ja-JP" sz="2400" dirty="0">
                <a:solidFill>
                  <a:srgbClr val="FF0000"/>
                </a:solidFill>
              </a:rPr>
              <a:t> {Dog, Cat, Monkey};                                                 </a:t>
            </a:r>
          </a:p>
          <a:p>
            <a:r>
              <a:rPr lang="en-US" altLang="ja-JP" sz="2400" dirty="0"/>
              <a:t>  </a:t>
            </a:r>
            <a:r>
              <a:rPr lang="en-US" altLang="ja-JP" sz="2400" dirty="0" err="1"/>
              <a:t>printf</a:t>
            </a:r>
            <a:r>
              <a:rPr lang="en-US" altLang="ja-JP" sz="2400" dirty="0"/>
              <a:t> ("%d, %d, %d\n", Dog, Cat, Monkey);                               </a:t>
            </a:r>
          </a:p>
          <a:p>
            <a:r>
              <a:rPr lang="en-US" altLang="ja-JP" sz="2400" dirty="0"/>
              <a:t>  return 0;                                                                </a:t>
            </a:r>
          </a:p>
          <a:p>
            <a:r>
              <a:rPr lang="en-US" altLang="ja-JP" sz="2400" dirty="0"/>
              <a:t>} </a:t>
            </a:r>
            <a:endParaRPr lang="ja-JP" altLang="en-US" sz="2400" dirty="0"/>
          </a:p>
        </p:txBody>
      </p:sp>
      <p:sp>
        <p:nvSpPr>
          <p:cNvPr id="5" name="テキスト ボックス 4"/>
          <p:cNvSpPr txBox="1"/>
          <p:nvPr/>
        </p:nvSpPr>
        <p:spPr>
          <a:xfrm>
            <a:off x="1027062" y="4238713"/>
            <a:ext cx="5649937" cy="461665"/>
          </a:xfrm>
          <a:prstGeom prst="rect">
            <a:avLst/>
          </a:prstGeom>
          <a:noFill/>
        </p:spPr>
        <p:txBody>
          <a:bodyPr wrap="square" rtlCol="0">
            <a:spAutoFit/>
          </a:bodyPr>
          <a:lstStyle/>
          <a:p>
            <a:r>
              <a:rPr kumimoji="1" lang="en-US" altLang="ja-JP" sz="2400" dirty="0" smtClean="0"/>
              <a:t>Dog</a:t>
            </a:r>
            <a:r>
              <a:rPr kumimoji="1" lang="ja-JP" altLang="en-US" sz="2400" dirty="0" smtClean="0"/>
              <a:t>が</a:t>
            </a:r>
            <a:r>
              <a:rPr kumimoji="1" lang="en-US" altLang="ja-JP" sz="2400" dirty="0" smtClean="0"/>
              <a:t>0, Cat</a:t>
            </a:r>
            <a:r>
              <a:rPr kumimoji="1" lang="ja-JP" altLang="en-US" sz="2400" dirty="0" smtClean="0"/>
              <a:t>が</a:t>
            </a:r>
            <a:r>
              <a:rPr kumimoji="1" lang="en-US" altLang="ja-JP" sz="2400" dirty="0" smtClean="0"/>
              <a:t>1, Monkey</a:t>
            </a:r>
            <a:r>
              <a:rPr kumimoji="1" lang="ja-JP" altLang="en-US" sz="2400" dirty="0" smtClean="0"/>
              <a:t>が</a:t>
            </a:r>
            <a:r>
              <a:rPr kumimoji="1" lang="en-US" altLang="ja-JP" sz="2400" dirty="0" smtClean="0"/>
              <a:t>2</a:t>
            </a:r>
            <a:r>
              <a:rPr kumimoji="1" lang="ja-JP" altLang="en-US" sz="2400" dirty="0" smtClean="0"/>
              <a:t>になる。</a:t>
            </a:r>
            <a:endParaRPr kumimoji="1" lang="ja-JP" altLang="en-US" sz="2400" dirty="0"/>
          </a:p>
        </p:txBody>
      </p:sp>
    </p:spTree>
    <p:extLst>
      <p:ext uri="{BB962C8B-B14F-4D97-AF65-F5344CB8AC3E}">
        <p14:creationId xmlns:p14="http://schemas.microsoft.com/office/powerpoint/2010/main" val="86037882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数を指定する例</a:t>
            </a:r>
            <a:endParaRPr kumimoji="1" lang="ja-JP" altLang="en-US" dirty="0"/>
          </a:p>
        </p:txBody>
      </p:sp>
      <p:sp>
        <p:nvSpPr>
          <p:cNvPr id="4" name="正方形/長方形 3"/>
          <p:cNvSpPr/>
          <p:nvPr/>
        </p:nvSpPr>
        <p:spPr>
          <a:xfrm>
            <a:off x="1027063" y="1562686"/>
            <a:ext cx="5915604" cy="2308324"/>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err="1"/>
              <a:t>enum</a:t>
            </a:r>
            <a:r>
              <a:rPr lang="en-US" altLang="ja-JP" sz="2400" dirty="0"/>
              <a:t> {Dog, </a:t>
            </a:r>
            <a:r>
              <a:rPr lang="en-US" altLang="ja-JP" sz="2400" dirty="0">
                <a:solidFill>
                  <a:srgbClr val="FF0000"/>
                </a:solidFill>
              </a:rPr>
              <a:t>Cat=2</a:t>
            </a:r>
            <a:r>
              <a:rPr lang="en-US" altLang="ja-JP" sz="2400" dirty="0"/>
              <a:t>, Monkey};                                               </a:t>
            </a:r>
          </a:p>
          <a:p>
            <a:r>
              <a:rPr lang="en-US" altLang="ja-JP" sz="2400" dirty="0"/>
              <a:t>  </a:t>
            </a:r>
            <a:r>
              <a:rPr lang="en-US" altLang="ja-JP" sz="2400" dirty="0" err="1"/>
              <a:t>printf</a:t>
            </a:r>
            <a:r>
              <a:rPr lang="en-US" altLang="ja-JP" sz="2400" dirty="0"/>
              <a:t> ("%d, %d, %d\n", Dog, Cat, Monkey);                               </a:t>
            </a:r>
          </a:p>
          <a:p>
            <a:r>
              <a:rPr lang="en-US" altLang="ja-JP" sz="2400" dirty="0"/>
              <a:t>  return 0;                                                                </a:t>
            </a:r>
          </a:p>
          <a:p>
            <a:r>
              <a:rPr lang="en-US" altLang="ja-JP" sz="2400" dirty="0"/>
              <a:t>} </a:t>
            </a:r>
            <a:endParaRPr lang="ja-JP" altLang="en-US" sz="2400" dirty="0"/>
          </a:p>
        </p:txBody>
      </p:sp>
      <p:sp>
        <p:nvSpPr>
          <p:cNvPr id="3" name="テキスト ボックス 2"/>
          <p:cNvSpPr txBox="1"/>
          <p:nvPr/>
        </p:nvSpPr>
        <p:spPr>
          <a:xfrm>
            <a:off x="622977" y="4084491"/>
            <a:ext cx="7331973" cy="2677656"/>
          </a:xfrm>
          <a:prstGeom prst="rect">
            <a:avLst/>
          </a:prstGeom>
          <a:noFill/>
        </p:spPr>
        <p:txBody>
          <a:bodyPr wrap="square" rtlCol="0">
            <a:spAutoFit/>
          </a:bodyPr>
          <a:lstStyle/>
          <a:p>
            <a:r>
              <a:rPr lang="en-US" altLang="ja-JP" sz="2400" dirty="0" err="1"/>
              <a:t>e</a:t>
            </a:r>
            <a:r>
              <a:rPr kumimoji="1" lang="en-US" altLang="ja-JP" sz="2400" dirty="0" err="1" smtClean="0"/>
              <a:t>num</a:t>
            </a:r>
            <a:r>
              <a:rPr kumimoji="1" lang="ja-JP" altLang="en-US" sz="2400" dirty="0" smtClean="0"/>
              <a:t>の後の中括弧の中で、列挙定数に割り当てる数を上記のように指定することができる。負の数を指定してもよい。指定がない場合は、２番目以降の場合は左隣の列挙定数に割り当てられている数に１を足した数が割り当てられ、１番目の場合は</a:t>
            </a:r>
            <a:r>
              <a:rPr kumimoji="1" lang="en-US" altLang="ja-JP" sz="2400" dirty="0" smtClean="0"/>
              <a:t>0</a:t>
            </a:r>
            <a:r>
              <a:rPr kumimoji="1" lang="ja-JP" altLang="en-US" sz="2400" dirty="0" smtClean="0"/>
              <a:t>が割り当てられる。</a:t>
            </a:r>
            <a:r>
              <a:rPr lang="ja-JP" altLang="en-US" sz="2400" dirty="0" smtClean="0"/>
              <a:t>複数箇所で数を指定してよく、同じ数が複数の列挙定数に割り当てられることになってもよい。</a:t>
            </a:r>
            <a:endParaRPr lang="en-US" altLang="ja-JP" sz="2400" dirty="0" smtClean="0"/>
          </a:p>
        </p:txBody>
      </p:sp>
    </p:spTree>
    <p:extLst>
      <p:ext uri="{BB962C8B-B14F-4D97-AF65-F5344CB8AC3E}">
        <p14:creationId xmlns:p14="http://schemas.microsoft.com/office/powerpoint/2010/main" val="209751472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2336"/>
            <a:ext cx="8229600" cy="1143000"/>
          </a:xfrm>
        </p:spPr>
        <p:txBody>
          <a:bodyPr/>
          <a:lstStyle/>
          <a:p>
            <a:r>
              <a:rPr lang="ja-JP" altLang="en-US" dirty="0" smtClean="0"/>
              <a:t>列挙体型の変数の宣言</a:t>
            </a:r>
            <a:endParaRPr kumimoji="1" lang="ja-JP" altLang="en-US" dirty="0"/>
          </a:p>
        </p:txBody>
      </p:sp>
      <p:sp>
        <p:nvSpPr>
          <p:cNvPr id="4" name="正方形/長方形 3"/>
          <p:cNvSpPr/>
          <p:nvPr/>
        </p:nvSpPr>
        <p:spPr>
          <a:xfrm>
            <a:off x="1028119" y="1269913"/>
            <a:ext cx="5915604" cy="3416320"/>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err="1">
                <a:solidFill>
                  <a:srgbClr val="FF0000"/>
                </a:solidFill>
              </a:rPr>
              <a:t>enum</a:t>
            </a:r>
            <a:r>
              <a:rPr lang="en-US" altLang="ja-JP" sz="2400" dirty="0">
                <a:solidFill>
                  <a:srgbClr val="FF0000"/>
                </a:solidFill>
              </a:rPr>
              <a:t> {Dog, Cat, Monkey} </a:t>
            </a:r>
            <a:r>
              <a:rPr lang="en-US" altLang="ja-JP" sz="2400" dirty="0" err="1">
                <a:solidFill>
                  <a:srgbClr val="FF0000"/>
                </a:solidFill>
              </a:rPr>
              <a:t>a,b,c</a:t>
            </a:r>
            <a:r>
              <a:rPr lang="en-US" altLang="ja-JP" sz="2400" dirty="0">
                <a:solidFill>
                  <a:srgbClr val="FF0000"/>
                </a:solidFill>
              </a:rPr>
              <a:t>;                                         </a:t>
            </a:r>
          </a:p>
          <a:p>
            <a:r>
              <a:rPr lang="en-US" altLang="ja-JP" sz="2400" dirty="0"/>
              <a:t>  a=Dog;                                                                 </a:t>
            </a:r>
          </a:p>
          <a:p>
            <a:r>
              <a:rPr lang="en-US" altLang="ja-JP" sz="2400" dirty="0"/>
              <a:t>  b=Cat;                                                                 </a:t>
            </a:r>
          </a:p>
          <a:p>
            <a:r>
              <a:rPr lang="en-US" altLang="ja-JP" sz="2400" dirty="0"/>
              <a:t>  c=Monkey;                                                              </a:t>
            </a:r>
          </a:p>
          <a:p>
            <a:r>
              <a:rPr lang="en-US" altLang="ja-JP" sz="2400" dirty="0"/>
              <a:t>  </a:t>
            </a:r>
            <a:r>
              <a:rPr lang="en-US" altLang="ja-JP" sz="2400" dirty="0" err="1"/>
              <a:t>printf</a:t>
            </a:r>
            <a:r>
              <a:rPr lang="en-US" altLang="ja-JP" sz="2400" dirty="0"/>
              <a:t> ("a=%d, b=%d, c=%d\n", </a:t>
            </a:r>
            <a:r>
              <a:rPr lang="en-US" altLang="ja-JP" sz="2400" dirty="0" err="1"/>
              <a:t>a,b,c</a:t>
            </a:r>
            <a:r>
              <a:rPr lang="en-US" altLang="ja-JP" sz="2400" dirty="0"/>
              <a:t>)</a:t>
            </a:r>
            <a:r>
              <a:rPr lang="en-US" altLang="ja-JP" sz="2400" dirty="0" smtClean="0"/>
              <a:t>;</a:t>
            </a:r>
          </a:p>
          <a:p>
            <a:r>
              <a:rPr lang="en-US" altLang="ja-JP" sz="2400" dirty="0"/>
              <a:t> </a:t>
            </a:r>
            <a:r>
              <a:rPr lang="en-US" altLang="ja-JP" sz="2400" dirty="0" smtClean="0"/>
              <a:t> return 0;</a:t>
            </a:r>
            <a:endParaRPr lang="en-US" altLang="ja-JP" sz="2400" dirty="0"/>
          </a:p>
          <a:p>
            <a:r>
              <a:rPr lang="en-US" altLang="ja-JP" sz="2400" dirty="0"/>
              <a:t>} </a:t>
            </a:r>
            <a:endParaRPr lang="ja-JP" altLang="en-US" sz="2400" dirty="0"/>
          </a:p>
        </p:txBody>
      </p:sp>
      <p:sp>
        <p:nvSpPr>
          <p:cNvPr id="6" name="テキスト ボックス 5"/>
          <p:cNvSpPr txBox="1"/>
          <p:nvPr/>
        </p:nvSpPr>
        <p:spPr>
          <a:xfrm>
            <a:off x="273538" y="4786131"/>
            <a:ext cx="8616461" cy="1938992"/>
          </a:xfrm>
          <a:prstGeom prst="rect">
            <a:avLst/>
          </a:prstGeom>
          <a:noFill/>
        </p:spPr>
        <p:txBody>
          <a:bodyPr wrap="square" rtlCol="0">
            <a:spAutoFit/>
          </a:bodyPr>
          <a:lstStyle/>
          <a:p>
            <a:r>
              <a:rPr lang="en-US" altLang="ja-JP" sz="2000" dirty="0" err="1"/>
              <a:t>i</a:t>
            </a:r>
            <a:r>
              <a:rPr kumimoji="1" lang="en-US" altLang="ja-JP" sz="2000" dirty="0" err="1" smtClean="0"/>
              <a:t>nt</a:t>
            </a:r>
            <a:r>
              <a:rPr kumimoji="1" lang="ja-JP" altLang="en-US" sz="2000" dirty="0" smtClean="0"/>
              <a:t>型、</a:t>
            </a:r>
            <a:r>
              <a:rPr kumimoji="1" lang="en-US" altLang="ja-JP" sz="2000" dirty="0" smtClean="0"/>
              <a:t>double</a:t>
            </a:r>
            <a:r>
              <a:rPr kumimoji="1" lang="ja-JP" altLang="en-US" sz="2000" dirty="0" smtClean="0"/>
              <a:t>型や構造体型、共用体型と同様、型式の後に変数名をコンマで並べてセミコロンをつければよい。</a:t>
            </a:r>
            <a:r>
              <a:rPr lang="en-US" altLang="ja-JP" sz="2000" dirty="0" err="1" smtClean="0"/>
              <a:t>a,b,c</a:t>
            </a:r>
            <a:r>
              <a:rPr lang="ja-JP" altLang="en-US" sz="2000" dirty="0" smtClean="0"/>
              <a:t>は上記のように宣言する代わりに</a:t>
            </a:r>
            <a:r>
              <a:rPr lang="en-US" altLang="ja-JP" sz="2000" dirty="0" err="1" smtClean="0"/>
              <a:t>int</a:t>
            </a:r>
            <a:r>
              <a:rPr lang="ja-JP" altLang="en-US" sz="2000" dirty="0" smtClean="0"/>
              <a:t>型として宣言してもよいが、列挙体型で宣言してあれば処理系によっては範囲外の値の代入に対して警告を発してくれる場合がある。</a:t>
            </a:r>
            <a:r>
              <a:rPr lang="ja-JP" altLang="en-US" sz="2000" dirty="0"/>
              <a:t>ただし、列挙体へのポインタ型と</a:t>
            </a:r>
            <a:r>
              <a:rPr lang="en-US" altLang="ja-JP" sz="2000" dirty="0" err="1"/>
              <a:t>int</a:t>
            </a:r>
            <a:r>
              <a:rPr lang="ja-JP" altLang="en-US" sz="2000" dirty="0"/>
              <a:t>へのポインタ型が区別されるので、</a:t>
            </a:r>
            <a:r>
              <a:rPr kumimoji="1" lang="en-US" altLang="ja-JP" sz="2000" dirty="0" err="1" smtClean="0"/>
              <a:t>scanf</a:t>
            </a:r>
            <a:r>
              <a:rPr kumimoji="1" lang="ja-JP" altLang="en-US" sz="2000" dirty="0" smtClean="0"/>
              <a:t>で整数型として読み込む場合は、</a:t>
            </a:r>
            <a:r>
              <a:rPr kumimoji="1" lang="en-US" altLang="ja-JP" sz="2000" dirty="0" err="1" smtClean="0"/>
              <a:t>int</a:t>
            </a:r>
            <a:r>
              <a:rPr kumimoji="1" lang="ja-JP" altLang="en-US" sz="2000" dirty="0" smtClean="0"/>
              <a:t>型の変数で読み込んでから列挙体型の変数に代入することになる。</a:t>
            </a:r>
            <a:endParaRPr kumimoji="1" lang="ja-JP" altLang="en-US" sz="2000" dirty="0"/>
          </a:p>
        </p:txBody>
      </p:sp>
    </p:spTree>
    <p:extLst>
      <p:ext uri="{BB962C8B-B14F-4D97-AF65-F5344CB8AC3E}">
        <p14:creationId xmlns:p14="http://schemas.microsoft.com/office/powerpoint/2010/main" val="120798558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t</a:t>
            </a:r>
            <a:r>
              <a:rPr lang="en-US" altLang="ja-JP" dirty="0" err="1" smtClean="0"/>
              <a:t>ypedef</a:t>
            </a:r>
            <a:r>
              <a:rPr lang="ja-JP" altLang="en-US" dirty="0" smtClean="0"/>
              <a:t>を使う場合</a:t>
            </a:r>
            <a:endParaRPr kumimoji="1" lang="ja-JP" altLang="en-US" dirty="0"/>
          </a:p>
        </p:txBody>
      </p:sp>
      <p:sp>
        <p:nvSpPr>
          <p:cNvPr id="4" name="正方形/長方形 3"/>
          <p:cNvSpPr/>
          <p:nvPr/>
        </p:nvSpPr>
        <p:spPr>
          <a:xfrm>
            <a:off x="1027063" y="1562686"/>
            <a:ext cx="5915604" cy="3785652"/>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err="1">
                <a:solidFill>
                  <a:srgbClr val="FF0000"/>
                </a:solidFill>
              </a:rPr>
              <a:t>typedef</a:t>
            </a:r>
            <a:r>
              <a:rPr lang="en-US" altLang="ja-JP" sz="2400" dirty="0"/>
              <a:t> </a:t>
            </a:r>
            <a:r>
              <a:rPr lang="en-US" altLang="ja-JP" sz="2400" dirty="0" err="1"/>
              <a:t>enum</a:t>
            </a:r>
            <a:r>
              <a:rPr lang="en-US" altLang="ja-JP" sz="2400" dirty="0"/>
              <a:t> {Dog, Cat, Monkey} </a:t>
            </a:r>
            <a:r>
              <a:rPr lang="en-US" altLang="ja-JP" sz="2400" dirty="0">
                <a:solidFill>
                  <a:srgbClr val="FF0000"/>
                </a:solidFill>
              </a:rPr>
              <a:t>animal</a:t>
            </a:r>
            <a:r>
              <a:rPr lang="en-US" altLang="ja-JP" sz="2400" dirty="0"/>
              <a:t>;                         </a:t>
            </a:r>
          </a:p>
          <a:p>
            <a:r>
              <a:rPr lang="en-US" altLang="ja-JP" sz="2400" dirty="0"/>
              <a:t>  animal </a:t>
            </a:r>
            <a:r>
              <a:rPr lang="en-US" altLang="ja-JP" sz="2400" dirty="0" err="1"/>
              <a:t>a,b,c</a:t>
            </a:r>
            <a:r>
              <a:rPr lang="en-US" altLang="ja-JP" sz="2400" dirty="0"/>
              <a:t>;                                                   </a:t>
            </a:r>
          </a:p>
          <a:p>
            <a:r>
              <a:rPr lang="en-US" altLang="ja-JP" sz="2400" dirty="0"/>
              <a:t>  a=Dog;                                                          </a:t>
            </a:r>
          </a:p>
          <a:p>
            <a:r>
              <a:rPr lang="en-US" altLang="ja-JP" sz="2400" dirty="0"/>
              <a:t>  b=Cat;                                                          </a:t>
            </a:r>
          </a:p>
          <a:p>
            <a:r>
              <a:rPr lang="en-US" altLang="ja-JP" sz="2400" dirty="0"/>
              <a:t>  c=Monkey;                                                       </a:t>
            </a:r>
          </a:p>
          <a:p>
            <a:r>
              <a:rPr lang="en-US" altLang="ja-JP" sz="2400" dirty="0"/>
              <a:t>  </a:t>
            </a:r>
            <a:r>
              <a:rPr lang="en-US" altLang="ja-JP" sz="2400" dirty="0" err="1"/>
              <a:t>printf</a:t>
            </a:r>
            <a:r>
              <a:rPr lang="en-US" altLang="ja-JP" sz="2400" dirty="0"/>
              <a:t> ("a=%d, b=%d, c=%d\n", </a:t>
            </a:r>
            <a:r>
              <a:rPr lang="en-US" altLang="ja-JP" sz="2400" dirty="0" err="1"/>
              <a:t>a,b,c</a:t>
            </a:r>
            <a:r>
              <a:rPr lang="en-US" altLang="ja-JP" sz="2400" dirty="0"/>
              <a:t>)</a:t>
            </a:r>
            <a:r>
              <a:rPr lang="en-US" altLang="ja-JP" sz="2400" dirty="0" smtClean="0"/>
              <a:t>;</a:t>
            </a:r>
          </a:p>
          <a:p>
            <a:r>
              <a:rPr lang="en-US" altLang="ja-JP" sz="2400" dirty="0"/>
              <a:t> </a:t>
            </a:r>
            <a:r>
              <a:rPr lang="en-US" altLang="ja-JP" sz="2400" smtClean="0"/>
              <a:t> return 0;</a:t>
            </a:r>
            <a:endParaRPr lang="en-US" altLang="ja-JP" sz="2400" dirty="0"/>
          </a:p>
          <a:p>
            <a:r>
              <a:rPr lang="en-US" altLang="ja-JP" sz="2400" dirty="0"/>
              <a:t>} </a:t>
            </a:r>
            <a:endParaRPr lang="ja-JP" altLang="en-US" sz="2400" dirty="0"/>
          </a:p>
        </p:txBody>
      </p:sp>
    </p:spTree>
    <p:extLst>
      <p:ext uri="{BB962C8B-B14F-4D97-AF65-F5344CB8AC3E}">
        <p14:creationId xmlns:p14="http://schemas.microsoft.com/office/powerpoint/2010/main" val="353062618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今回の内容</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共用体</a:t>
            </a:r>
            <a:endParaRPr lang="en-US" altLang="ja-JP" dirty="0" smtClean="0"/>
          </a:p>
          <a:p>
            <a:r>
              <a:rPr kumimoji="1" lang="ja-JP" altLang="en-US" dirty="0" smtClean="0"/>
              <a:t>列挙体</a:t>
            </a: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基本課題１</a:t>
            </a:r>
            <a:endParaRPr kumimoji="1" lang="ja-JP" altLang="en-US" dirty="0"/>
          </a:p>
        </p:txBody>
      </p:sp>
      <p:sp>
        <p:nvSpPr>
          <p:cNvPr id="4" name="テキスト ボックス 3"/>
          <p:cNvSpPr txBox="1"/>
          <p:nvPr/>
        </p:nvSpPr>
        <p:spPr>
          <a:xfrm>
            <a:off x="572050" y="1619510"/>
            <a:ext cx="7979124" cy="1938992"/>
          </a:xfrm>
          <a:prstGeom prst="rect">
            <a:avLst/>
          </a:prstGeom>
          <a:noFill/>
        </p:spPr>
        <p:txBody>
          <a:bodyPr wrap="square" rtlCol="0">
            <a:spAutoFit/>
          </a:bodyPr>
          <a:lstStyle/>
          <a:p>
            <a:r>
              <a:rPr kumimoji="1" lang="ja-JP" altLang="en-US" sz="2400" dirty="0" smtClean="0"/>
              <a:t>以下</a:t>
            </a:r>
            <a:r>
              <a:rPr lang="ja-JP" altLang="en-US" sz="2400" dirty="0" smtClean="0"/>
              <a:t>のように学部生か大学院生か</a:t>
            </a:r>
            <a:r>
              <a:rPr kumimoji="1" lang="ja-JP" altLang="en-US" sz="2400" dirty="0" smtClean="0"/>
              <a:t>をキーボードから読み取り、それを画面に表示するプログラムを作成せよ。ただし、</a:t>
            </a:r>
            <a:r>
              <a:rPr lang="ja-JP" altLang="en-US" sz="2400" dirty="0" smtClean="0"/>
              <a:t>学部生か大学院生かは以下のように定義される列挙体型</a:t>
            </a:r>
            <a:r>
              <a:rPr lang="en-US" altLang="ja-JP" sz="2400" dirty="0" err="1" smtClean="0"/>
              <a:t>ug</a:t>
            </a:r>
            <a:r>
              <a:rPr lang="ja-JP" altLang="en-US" sz="2400" dirty="0" smtClean="0"/>
              <a:t>を用いて表し、</a:t>
            </a:r>
            <a:r>
              <a:rPr lang="en-US" altLang="ja-JP" sz="2400" dirty="0" err="1" smtClean="0"/>
              <a:t>ug</a:t>
            </a:r>
            <a:r>
              <a:rPr lang="ja-JP" altLang="en-US" sz="2400" dirty="0" smtClean="0"/>
              <a:t>型の数値を受け取って画面に表示する関数</a:t>
            </a:r>
            <a:r>
              <a:rPr lang="en-US" altLang="ja-JP" sz="2400" dirty="0" err="1" smtClean="0"/>
              <a:t>showUG</a:t>
            </a:r>
            <a:r>
              <a:rPr lang="ja-JP" altLang="en-US" sz="2400" dirty="0" smtClean="0"/>
              <a:t>を定義してそれを用いたプログラムとせよ。</a:t>
            </a:r>
            <a:endParaRPr kumimoji="1" lang="en-US" altLang="ja-JP" sz="2400" dirty="0" smtClean="0"/>
          </a:p>
        </p:txBody>
      </p:sp>
      <p:sp>
        <p:nvSpPr>
          <p:cNvPr id="5" name="テキスト ボックス 4"/>
          <p:cNvSpPr txBox="1"/>
          <p:nvPr/>
        </p:nvSpPr>
        <p:spPr>
          <a:xfrm>
            <a:off x="1036598" y="3558502"/>
            <a:ext cx="3847478" cy="830997"/>
          </a:xfrm>
          <a:prstGeom prst="rect">
            <a:avLst/>
          </a:prstGeom>
          <a:noFill/>
        </p:spPr>
        <p:txBody>
          <a:bodyPr wrap="none" rtlCol="0">
            <a:spAutoFit/>
          </a:bodyPr>
          <a:lstStyle/>
          <a:p>
            <a:r>
              <a:rPr lang="en-US" altLang="ja-JP" sz="2400" dirty="0"/>
              <a:t> </a:t>
            </a:r>
            <a:r>
              <a:rPr lang="en-US" altLang="ja-JP" sz="2400" dirty="0" err="1" smtClean="0"/>
              <a:t>typedef</a:t>
            </a:r>
            <a:r>
              <a:rPr lang="en-US" altLang="ja-JP" sz="2400" dirty="0" smtClean="0"/>
              <a:t> </a:t>
            </a:r>
            <a:r>
              <a:rPr lang="en-US" altLang="ja-JP" sz="2400" dirty="0" err="1" smtClean="0"/>
              <a:t>enum</a:t>
            </a:r>
            <a:r>
              <a:rPr lang="en-US" altLang="ja-JP" sz="2400" dirty="0" smtClean="0"/>
              <a:t> {Und, </a:t>
            </a:r>
            <a:r>
              <a:rPr lang="en-US" altLang="ja-JP" sz="2400" dirty="0" err="1" smtClean="0"/>
              <a:t>Gra</a:t>
            </a:r>
            <a:r>
              <a:rPr lang="en-US" altLang="ja-JP" sz="2400" dirty="0" smtClean="0"/>
              <a:t>} </a:t>
            </a:r>
            <a:r>
              <a:rPr lang="en-US" altLang="ja-JP" sz="2400" dirty="0" err="1" smtClean="0"/>
              <a:t>ug</a:t>
            </a:r>
            <a:r>
              <a:rPr lang="en-US" altLang="ja-JP" sz="2400" dirty="0" smtClean="0"/>
              <a:t>; </a:t>
            </a:r>
          </a:p>
          <a:p>
            <a:r>
              <a:rPr kumimoji="1" lang="en-US" altLang="ja-JP" sz="2400" dirty="0"/>
              <a:t> </a:t>
            </a:r>
            <a:r>
              <a:rPr lang="en-US" altLang="ja-JP" sz="2400" dirty="0" smtClean="0"/>
              <a:t>void </a:t>
            </a:r>
            <a:r>
              <a:rPr lang="en-US" altLang="ja-JP" sz="2400" dirty="0" err="1" smtClean="0"/>
              <a:t>showUG</a:t>
            </a:r>
            <a:r>
              <a:rPr lang="en-US" altLang="ja-JP" sz="2400" dirty="0" smtClean="0"/>
              <a:t> (</a:t>
            </a:r>
            <a:r>
              <a:rPr lang="en-US" altLang="ja-JP" sz="2400" dirty="0" err="1" smtClean="0"/>
              <a:t>ug</a:t>
            </a:r>
            <a:r>
              <a:rPr lang="en-US" altLang="ja-JP" sz="2400" dirty="0" smtClean="0"/>
              <a:t> s) { … }</a:t>
            </a:r>
            <a:endParaRPr kumimoji="1" lang="ja-JP" altLang="en-US" sz="2400" dirty="0"/>
          </a:p>
        </p:txBody>
      </p:sp>
      <p:sp>
        <p:nvSpPr>
          <p:cNvPr id="6" name="正方形/長方形 5"/>
          <p:cNvSpPr/>
          <p:nvPr/>
        </p:nvSpPr>
        <p:spPr>
          <a:xfrm>
            <a:off x="720006" y="4579721"/>
            <a:ext cx="5679099" cy="923330"/>
          </a:xfrm>
          <a:prstGeom prst="rect">
            <a:avLst/>
          </a:prstGeom>
          <a:ln>
            <a:solidFill>
              <a:schemeClr val="tx1"/>
            </a:solidFill>
          </a:ln>
        </p:spPr>
        <p:txBody>
          <a:bodyPr wrap="square">
            <a:spAutoFit/>
          </a:bodyPr>
          <a:lstStyle/>
          <a:p>
            <a:r>
              <a:rPr lang="en-US" altLang="ja-JP" dirty="0" smtClean="0"/>
              <a:t>[</a:t>
            </a:r>
            <a:r>
              <a:rPr lang="ja-JP" altLang="en-US" dirty="0" smtClean="0"/>
              <a:t>実行例</a:t>
            </a:r>
            <a:r>
              <a:rPr lang="en-US" altLang="ja-JP" dirty="0" smtClean="0"/>
              <a:t>]</a:t>
            </a:r>
          </a:p>
          <a:p>
            <a:r>
              <a:rPr lang="ja-JP" altLang="en-US" dirty="0" smtClean="0"/>
              <a:t>学部生か大学院生かを入力</a:t>
            </a:r>
            <a:r>
              <a:rPr lang="en-US" altLang="ja-JP" dirty="0" smtClean="0"/>
              <a:t>(</a:t>
            </a:r>
            <a:r>
              <a:rPr lang="ja-JP" altLang="en-US" dirty="0" smtClean="0"/>
              <a:t>学部生</a:t>
            </a:r>
            <a:r>
              <a:rPr lang="en-US" altLang="ja-JP" dirty="0" smtClean="0"/>
              <a:t>0, </a:t>
            </a:r>
            <a:r>
              <a:rPr lang="ja-JP" altLang="en-US" dirty="0" smtClean="0"/>
              <a:t>大学院生</a:t>
            </a:r>
            <a:r>
              <a:rPr lang="en-US" altLang="ja-JP" dirty="0" smtClean="0"/>
              <a:t>1): </a:t>
            </a:r>
            <a:r>
              <a:rPr lang="en-US" altLang="ja-JP" dirty="0" smtClean="0">
                <a:solidFill>
                  <a:srgbClr val="FF0000"/>
                </a:solidFill>
              </a:rPr>
              <a:t>0</a:t>
            </a:r>
          </a:p>
          <a:p>
            <a:r>
              <a:rPr lang="ja-JP" altLang="en-US" dirty="0" smtClean="0"/>
              <a:t>あなたは学部生です。</a:t>
            </a:r>
            <a:endParaRPr lang="en-US" altLang="ja-JP" dirty="0" smtClean="0"/>
          </a:p>
        </p:txBody>
      </p:sp>
      <p:sp>
        <p:nvSpPr>
          <p:cNvPr id="7" name="テキスト ボックス 6"/>
          <p:cNvSpPr txBox="1"/>
          <p:nvPr/>
        </p:nvSpPr>
        <p:spPr>
          <a:xfrm>
            <a:off x="457200" y="5767354"/>
            <a:ext cx="7952644" cy="707886"/>
          </a:xfrm>
          <a:prstGeom prst="rect">
            <a:avLst/>
          </a:prstGeom>
          <a:noFill/>
        </p:spPr>
        <p:txBody>
          <a:bodyPr wrap="square" rtlCol="0">
            <a:spAutoFit/>
          </a:bodyPr>
          <a:lstStyle/>
          <a:p>
            <a:r>
              <a:rPr kumimoji="1" lang="ja-JP" altLang="en-US" sz="2000" dirty="0" smtClean="0"/>
              <a:t>（注意）上記の</a:t>
            </a:r>
            <a:r>
              <a:rPr kumimoji="1" lang="en-US" altLang="ja-JP" sz="2000" dirty="0" err="1" smtClean="0"/>
              <a:t>typedef</a:t>
            </a:r>
            <a:r>
              <a:rPr kumimoji="1" lang="ja-JP" altLang="en-US" sz="2000" dirty="0" smtClean="0"/>
              <a:t>宣言はプログラムの先頭部分</a:t>
            </a:r>
            <a:r>
              <a:rPr kumimoji="1" lang="en-US" altLang="ja-JP" sz="2000" dirty="0" smtClean="0"/>
              <a:t>(</a:t>
            </a:r>
            <a:r>
              <a:rPr kumimoji="1" lang="en-US" altLang="ja-JP" sz="2000" dirty="0" err="1" smtClean="0"/>
              <a:t>showUG</a:t>
            </a:r>
            <a:r>
              <a:rPr lang="ja-JP" altLang="en-US" sz="2000" dirty="0" smtClean="0"/>
              <a:t>関数</a:t>
            </a:r>
            <a:r>
              <a:rPr kumimoji="1" lang="en-US" altLang="ja-JP" sz="2000" dirty="0" smtClean="0"/>
              <a:t>, main</a:t>
            </a:r>
            <a:r>
              <a:rPr kumimoji="1" lang="ja-JP" altLang="en-US" sz="2000" dirty="0" smtClean="0"/>
              <a:t>関数より上の部分）で宣言する必要がある。</a:t>
            </a:r>
            <a:endParaRPr kumimoji="1" lang="ja-JP" altLang="en-US" sz="2000" dirty="0"/>
          </a:p>
        </p:txBody>
      </p:sp>
    </p:spTree>
    <p:extLst>
      <p:ext uri="{BB962C8B-B14F-4D97-AF65-F5344CB8AC3E}">
        <p14:creationId xmlns:p14="http://schemas.microsoft.com/office/powerpoint/2010/main" val="91853808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ja-JP" altLang="en-US" sz="4000" dirty="0" smtClean="0"/>
              <a:t>基本課題２</a:t>
            </a:r>
            <a:endParaRPr kumimoji="1" lang="ja-JP" altLang="en-US" sz="4000" dirty="0"/>
          </a:p>
        </p:txBody>
      </p:sp>
      <p:sp>
        <p:nvSpPr>
          <p:cNvPr id="5" name="正方形/長方形 4"/>
          <p:cNvSpPr/>
          <p:nvPr/>
        </p:nvSpPr>
        <p:spPr>
          <a:xfrm>
            <a:off x="3587936" y="3379128"/>
            <a:ext cx="5235985" cy="3170099"/>
          </a:xfrm>
          <a:prstGeom prst="rect">
            <a:avLst/>
          </a:prstGeom>
          <a:ln>
            <a:solidFill>
              <a:schemeClr val="tx1"/>
            </a:solidFill>
          </a:ln>
        </p:spPr>
        <p:txBody>
          <a:bodyPr wrap="square">
            <a:spAutoFit/>
          </a:bodyPr>
          <a:lstStyle/>
          <a:p>
            <a:r>
              <a:rPr lang="en-US" altLang="ja-JP" sz="2000" dirty="0" smtClean="0"/>
              <a:t>[</a:t>
            </a:r>
            <a:r>
              <a:rPr lang="ja-JP" altLang="en-US" sz="2000" dirty="0" smtClean="0"/>
              <a:t>実行例</a:t>
            </a:r>
            <a:r>
              <a:rPr lang="en-US" altLang="ja-JP" sz="2000" dirty="0" smtClean="0"/>
              <a:t>]</a:t>
            </a:r>
          </a:p>
          <a:p>
            <a:r>
              <a:rPr lang="en-US" altLang="ja-JP" sz="2000" dirty="0" smtClean="0"/>
              <a:t>% </a:t>
            </a:r>
            <a:r>
              <a:rPr lang="en-US" altLang="ja-JP" sz="2000" dirty="0"/>
              <a:t>./</a:t>
            </a:r>
            <a:r>
              <a:rPr lang="en-US" altLang="ja-JP" sz="2000" dirty="0" err="1"/>
              <a:t>a.out</a:t>
            </a:r>
            <a:endParaRPr lang="en-US" altLang="ja-JP" sz="2000" dirty="0"/>
          </a:p>
          <a:p>
            <a:r>
              <a:rPr lang="ja-JP" altLang="en-US" sz="2000" dirty="0"/>
              <a:t>円か三角形を選択</a:t>
            </a:r>
            <a:r>
              <a:rPr lang="en-US" altLang="ja-JP" sz="2000" dirty="0"/>
              <a:t>(</a:t>
            </a:r>
            <a:r>
              <a:rPr lang="ja-JP" altLang="en-US" sz="2000" dirty="0"/>
              <a:t>円</a:t>
            </a:r>
            <a:r>
              <a:rPr lang="en-US" altLang="ja-JP" sz="2000" dirty="0"/>
              <a:t>0, </a:t>
            </a:r>
            <a:r>
              <a:rPr lang="ja-JP" altLang="en-US" sz="2000" dirty="0"/>
              <a:t>三角形</a:t>
            </a:r>
            <a:r>
              <a:rPr lang="en-US" altLang="ja-JP" sz="2000" dirty="0"/>
              <a:t>1): </a:t>
            </a:r>
            <a:r>
              <a:rPr lang="en-US" altLang="ja-JP" sz="2000" dirty="0">
                <a:solidFill>
                  <a:srgbClr val="FF0000"/>
                </a:solidFill>
              </a:rPr>
              <a:t>0</a:t>
            </a:r>
          </a:p>
          <a:p>
            <a:r>
              <a:rPr lang="ja-JP" altLang="en-US" sz="2000" dirty="0"/>
              <a:t>半径</a:t>
            </a:r>
            <a:r>
              <a:rPr lang="en-US" altLang="ja-JP" sz="2000" dirty="0"/>
              <a:t>: </a:t>
            </a:r>
            <a:r>
              <a:rPr lang="en-US" altLang="ja-JP" sz="2000" dirty="0">
                <a:solidFill>
                  <a:srgbClr val="FF0000"/>
                </a:solidFill>
              </a:rPr>
              <a:t>3.5</a:t>
            </a:r>
          </a:p>
          <a:p>
            <a:r>
              <a:rPr lang="ja-JP" altLang="en-US" sz="2000" dirty="0"/>
              <a:t>円の半径は</a:t>
            </a:r>
            <a:r>
              <a:rPr lang="en-US" altLang="ja-JP" sz="2000" dirty="0"/>
              <a:t>3.500000</a:t>
            </a:r>
            <a:r>
              <a:rPr lang="ja-JP" altLang="en-US" sz="2000" dirty="0"/>
              <a:t>です。</a:t>
            </a:r>
          </a:p>
          <a:p>
            <a:r>
              <a:rPr lang="en-US" altLang="ja-JP" sz="2000" dirty="0" smtClean="0"/>
              <a:t>% </a:t>
            </a:r>
            <a:r>
              <a:rPr lang="en-US" altLang="ja-JP" sz="2000" dirty="0"/>
              <a:t>./</a:t>
            </a:r>
            <a:r>
              <a:rPr lang="en-US" altLang="ja-JP" sz="2000" dirty="0" err="1"/>
              <a:t>a.out</a:t>
            </a:r>
            <a:endParaRPr lang="en-US" altLang="ja-JP" sz="2000" dirty="0"/>
          </a:p>
          <a:p>
            <a:r>
              <a:rPr lang="ja-JP" altLang="en-US" sz="2000" dirty="0"/>
              <a:t>円か三角形を選択</a:t>
            </a:r>
            <a:r>
              <a:rPr lang="en-US" altLang="ja-JP" sz="2000" dirty="0"/>
              <a:t>(</a:t>
            </a:r>
            <a:r>
              <a:rPr lang="ja-JP" altLang="en-US" sz="2000" dirty="0"/>
              <a:t>円</a:t>
            </a:r>
            <a:r>
              <a:rPr lang="en-US" altLang="ja-JP" sz="2000" dirty="0"/>
              <a:t>0, </a:t>
            </a:r>
            <a:r>
              <a:rPr lang="ja-JP" altLang="en-US" sz="2000" dirty="0"/>
              <a:t>三角形</a:t>
            </a:r>
            <a:r>
              <a:rPr lang="en-US" altLang="ja-JP" sz="2000" dirty="0"/>
              <a:t>1): </a:t>
            </a:r>
            <a:r>
              <a:rPr lang="en-US" altLang="ja-JP" sz="2000" dirty="0">
                <a:solidFill>
                  <a:srgbClr val="FF0000"/>
                </a:solidFill>
              </a:rPr>
              <a:t>1</a:t>
            </a:r>
          </a:p>
          <a:p>
            <a:r>
              <a:rPr lang="ja-JP" altLang="en-US" sz="2000" dirty="0"/>
              <a:t>底辺</a:t>
            </a:r>
            <a:r>
              <a:rPr lang="en-US" altLang="ja-JP" sz="2000" dirty="0"/>
              <a:t>: </a:t>
            </a:r>
            <a:r>
              <a:rPr lang="en-US" altLang="ja-JP" sz="2000" dirty="0">
                <a:solidFill>
                  <a:srgbClr val="FF0000"/>
                </a:solidFill>
              </a:rPr>
              <a:t>2.5</a:t>
            </a:r>
          </a:p>
          <a:p>
            <a:r>
              <a:rPr lang="ja-JP" altLang="en-US" sz="2000" dirty="0"/>
              <a:t>高さ</a:t>
            </a:r>
            <a:r>
              <a:rPr lang="en-US" altLang="ja-JP" sz="2000" dirty="0"/>
              <a:t>: </a:t>
            </a:r>
            <a:r>
              <a:rPr lang="en-US" altLang="ja-JP" sz="2000" dirty="0">
                <a:solidFill>
                  <a:srgbClr val="FF0000"/>
                </a:solidFill>
              </a:rPr>
              <a:t>3.0</a:t>
            </a:r>
          </a:p>
          <a:p>
            <a:r>
              <a:rPr lang="ja-JP" altLang="en-US" sz="2000" dirty="0"/>
              <a:t>三角形の底辺は</a:t>
            </a:r>
            <a:r>
              <a:rPr lang="en-US" altLang="ja-JP" sz="2000" dirty="0"/>
              <a:t>2.500000, </a:t>
            </a:r>
            <a:r>
              <a:rPr lang="ja-JP" altLang="en-US" sz="2000" dirty="0"/>
              <a:t>高さは</a:t>
            </a:r>
            <a:r>
              <a:rPr lang="en-US" altLang="ja-JP" sz="2000" dirty="0"/>
              <a:t>3.000000</a:t>
            </a:r>
            <a:r>
              <a:rPr lang="ja-JP" altLang="en-US" sz="2000" dirty="0"/>
              <a:t>です</a:t>
            </a:r>
            <a:r>
              <a:rPr lang="ja-JP" altLang="en-US" sz="2000" dirty="0" smtClean="0"/>
              <a:t>。</a:t>
            </a:r>
            <a:endParaRPr lang="ja-JP" altLang="en-US" sz="2000" dirty="0"/>
          </a:p>
        </p:txBody>
      </p:sp>
      <p:sp>
        <p:nvSpPr>
          <p:cNvPr id="3" name="テキスト ボックス 2"/>
          <p:cNvSpPr txBox="1"/>
          <p:nvPr/>
        </p:nvSpPr>
        <p:spPr>
          <a:xfrm>
            <a:off x="457200" y="1239893"/>
            <a:ext cx="8416041" cy="1015663"/>
          </a:xfrm>
          <a:prstGeom prst="rect">
            <a:avLst/>
          </a:prstGeom>
          <a:noFill/>
        </p:spPr>
        <p:txBody>
          <a:bodyPr wrap="square" rtlCol="0">
            <a:spAutoFit/>
          </a:bodyPr>
          <a:lstStyle/>
          <a:p>
            <a:r>
              <a:rPr kumimoji="1" lang="ja-JP" altLang="en-US" sz="2000" dirty="0" smtClean="0"/>
              <a:t>円の半径か三角形の底辺と高さをキーボードから読み取り、それらの情報を表示するプログラムを作成せよ。ただし、円か三角形かは以下の型</a:t>
            </a:r>
            <a:r>
              <a:rPr kumimoji="1" lang="en-US" altLang="ja-JP" sz="2000" dirty="0" err="1" smtClean="0"/>
              <a:t>ct</a:t>
            </a:r>
            <a:r>
              <a:rPr kumimoji="1" lang="ja-JP" altLang="en-US" sz="2000" dirty="0" smtClean="0"/>
              <a:t>、半径等の情報は以下の型</a:t>
            </a:r>
            <a:r>
              <a:rPr kumimoji="1" lang="en-US" altLang="ja-JP" sz="2000" dirty="0" smtClean="0"/>
              <a:t>info</a:t>
            </a:r>
            <a:r>
              <a:rPr kumimoji="1" lang="ja-JP" altLang="en-US" sz="2000" dirty="0" smtClean="0"/>
              <a:t>を用いて表すようにせよ。</a:t>
            </a:r>
            <a:endParaRPr kumimoji="1" lang="ja-JP" altLang="en-US" sz="2000" dirty="0"/>
          </a:p>
        </p:txBody>
      </p:sp>
      <p:sp>
        <p:nvSpPr>
          <p:cNvPr id="4" name="テキスト ボックス 3"/>
          <p:cNvSpPr txBox="1"/>
          <p:nvPr/>
        </p:nvSpPr>
        <p:spPr>
          <a:xfrm>
            <a:off x="765442" y="2511778"/>
            <a:ext cx="3729932" cy="2554545"/>
          </a:xfrm>
          <a:prstGeom prst="rect">
            <a:avLst/>
          </a:prstGeom>
          <a:noFill/>
        </p:spPr>
        <p:txBody>
          <a:bodyPr wrap="none" rtlCol="0">
            <a:spAutoFit/>
          </a:bodyPr>
          <a:lstStyle/>
          <a:p>
            <a:r>
              <a:rPr lang="en-US" altLang="ja-JP" sz="2000" dirty="0" err="1"/>
              <a:t>typedef</a:t>
            </a:r>
            <a:r>
              <a:rPr lang="en-US" altLang="ja-JP" sz="2000" dirty="0"/>
              <a:t> </a:t>
            </a:r>
            <a:r>
              <a:rPr lang="en-US" altLang="ja-JP" sz="2000" dirty="0" err="1"/>
              <a:t>enum</a:t>
            </a:r>
            <a:r>
              <a:rPr lang="en-US" altLang="ja-JP" sz="2000" dirty="0"/>
              <a:t> {Circle, Triangle} </a:t>
            </a:r>
            <a:r>
              <a:rPr lang="en-US" altLang="ja-JP" sz="2000" dirty="0" err="1"/>
              <a:t>ct</a:t>
            </a:r>
            <a:r>
              <a:rPr lang="en-US" altLang="ja-JP" sz="2000" dirty="0"/>
              <a:t>;                               </a:t>
            </a:r>
          </a:p>
          <a:p>
            <a:r>
              <a:rPr lang="en-US" altLang="ja-JP" sz="2000" dirty="0" err="1"/>
              <a:t>typedef</a:t>
            </a:r>
            <a:r>
              <a:rPr lang="en-US" altLang="ja-JP" sz="2000" dirty="0"/>
              <a:t> union {                                                   </a:t>
            </a:r>
          </a:p>
          <a:p>
            <a:r>
              <a:rPr lang="en-US" altLang="ja-JP" sz="2000" dirty="0"/>
              <a:t>  double radius;                                                  </a:t>
            </a:r>
          </a:p>
          <a:p>
            <a:r>
              <a:rPr lang="en-US" altLang="ja-JP" sz="2000" dirty="0"/>
              <a:t>  </a:t>
            </a:r>
            <a:r>
              <a:rPr lang="en-US" altLang="ja-JP" sz="2000" dirty="0" err="1"/>
              <a:t>struct</a:t>
            </a:r>
            <a:r>
              <a:rPr lang="en-US" altLang="ja-JP" sz="2000" dirty="0"/>
              <a:t> {                                                        </a:t>
            </a:r>
          </a:p>
          <a:p>
            <a:r>
              <a:rPr lang="en-US" altLang="ja-JP" sz="2000" dirty="0"/>
              <a:t>    double </a:t>
            </a:r>
            <a:r>
              <a:rPr lang="en-US" altLang="ja-JP" sz="2000" dirty="0" err="1"/>
              <a:t>teihen</a:t>
            </a:r>
            <a:r>
              <a:rPr lang="en-US" altLang="ja-JP" sz="2000" dirty="0"/>
              <a:t>;                                                </a:t>
            </a:r>
          </a:p>
          <a:p>
            <a:r>
              <a:rPr lang="en-US" altLang="ja-JP" sz="2000" dirty="0"/>
              <a:t>    double </a:t>
            </a:r>
            <a:r>
              <a:rPr lang="en-US" altLang="ja-JP" sz="2000" dirty="0" err="1"/>
              <a:t>takasa</a:t>
            </a:r>
            <a:r>
              <a:rPr lang="en-US" altLang="ja-JP" sz="2000" dirty="0"/>
              <a:t>;                                                </a:t>
            </a:r>
          </a:p>
          <a:p>
            <a:r>
              <a:rPr lang="en-US" altLang="ja-JP" sz="2000" dirty="0"/>
              <a:t>  } tri;                                                          </a:t>
            </a:r>
          </a:p>
          <a:p>
            <a:r>
              <a:rPr lang="en-US" altLang="ja-JP" sz="2000" dirty="0"/>
              <a:t>} info;</a:t>
            </a:r>
            <a:endParaRPr lang="is-IS" altLang="ja-JP" sz="2000" dirty="0"/>
          </a:p>
        </p:txBody>
      </p:sp>
    </p:spTree>
    <p:extLst>
      <p:ext uri="{BB962C8B-B14F-4D97-AF65-F5344CB8AC3E}">
        <p14:creationId xmlns:p14="http://schemas.microsoft.com/office/powerpoint/2010/main" val="3666978741"/>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発展課題１</a:t>
            </a:r>
            <a:endParaRPr kumimoji="1" lang="ja-JP" altLang="en-US" dirty="0"/>
          </a:p>
        </p:txBody>
      </p:sp>
      <p:sp>
        <p:nvSpPr>
          <p:cNvPr id="4" name="テキスト ボックス 3"/>
          <p:cNvSpPr txBox="1"/>
          <p:nvPr/>
        </p:nvSpPr>
        <p:spPr>
          <a:xfrm>
            <a:off x="572050" y="1417638"/>
            <a:ext cx="7979124" cy="1938992"/>
          </a:xfrm>
          <a:prstGeom prst="rect">
            <a:avLst/>
          </a:prstGeom>
          <a:noFill/>
        </p:spPr>
        <p:txBody>
          <a:bodyPr wrap="square" rtlCol="0">
            <a:spAutoFit/>
          </a:bodyPr>
          <a:lstStyle/>
          <a:p>
            <a:r>
              <a:rPr kumimoji="1" lang="ja-JP" altLang="en-US" sz="2400" dirty="0" smtClean="0"/>
              <a:t>以下</a:t>
            </a:r>
            <a:r>
              <a:rPr lang="ja-JP" altLang="en-US" sz="2400" dirty="0" smtClean="0"/>
              <a:t>のように生まれた月</a:t>
            </a:r>
            <a:r>
              <a:rPr kumimoji="1" lang="ja-JP" altLang="en-US" sz="2400" dirty="0" smtClean="0"/>
              <a:t>をキーボードから読み取り、それを英語で画面に表示するプログラムを作成せよ。ただし、月</a:t>
            </a:r>
            <a:r>
              <a:rPr lang="ja-JP" altLang="en-US" sz="2400" dirty="0" smtClean="0"/>
              <a:t>は以下のように定義される列挙体型</a:t>
            </a:r>
            <a:r>
              <a:rPr lang="en-US" altLang="ja-JP" sz="2400" dirty="0" smtClean="0"/>
              <a:t>month</a:t>
            </a:r>
            <a:r>
              <a:rPr lang="ja-JP" altLang="en-US" sz="2400" dirty="0" smtClean="0"/>
              <a:t>を用い、</a:t>
            </a:r>
            <a:r>
              <a:rPr lang="en-US" altLang="ja-JP" sz="2400" dirty="0" smtClean="0"/>
              <a:t>month</a:t>
            </a:r>
            <a:r>
              <a:rPr lang="ja-JP" altLang="en-US" sz="2400" dirty="0" smtClean="0"/>
              <a:t>型の数値を受け取り、月を英語で画面に表示する関数</a:t>
            </a:r>
            <a:r>
              <a:rPr lang="en-US" altLang="ja-JP" sz="2400" dirty="0" err="1" smtClean="0"/>
              <a:t>showMonth</a:t>
            </a:r>
            <a:r>
              <a:rPr lang="ja-JP" altLang="en-US" sz="2400" dirty="0" smtClean="0"/>
              <a:t>を定義してそれを用いたプログラムとせよ。</a:t>
            </a:r>
            <a:endParaRPr kumimoji="1" lang="en-US" altLang="ja-JP" sz="2400" dirty="0" smtClean="0"/>
          </a:p>
        </p:txBody>
      </p:sp>
      <p:sp>
        <p:nvSpPr>
          <p:cNvPr id="5" name="テキスト ボックス 4"/>
          <p:cNvSpPr txBox="1"/>
          <p:nvPr/>
        </p:nvSpPr>
        <p:spPr>
          <a:xfrm>
            <a:off x="572050" y="3376712"/>
            <a:ext cx="7146331" cy="1200328"/>
          </a:xfrm>
          <a:prstGeom prst="rect">
            <a:avLst/>
          </a:prstGeom>
          <a:noFill/>
        </p:spPr>
        <p:txBody>
          <a:bodyPr wrap="square" rtlCol="0">
            <a:spAutoFit/>
          </a:bodyPr>
          <a:lstStyle/>
          <a:p>
            <a:r>
              <a:rPr lang="en-US" altLang="ja-JP" sz="2400" dirty="0"/>
              <a:t> </a:t>
            </a:r>
            <a:r>
              <a:rPr lang="en-US" altLang="ja-JP" sz="2400" dirty="0" err="1" smtClean="0"/>
              <a:t>typedef</a:t>
            </a:r>
            <a:r>
              <a:rPr lang="en-US" altLang="ja-JP" sz="2400" dirty="0" smtClean="0"/>
              <a:t> </a:t>
            </a:r>
            <a:r>
              <a:rPr lang="en-US" altLang="ja-JP" sz="2400" dirty="0" err="1" smtClean="0"/>
              <a:t>enum</a:t>
            </a:r>
            <a:r>
              <a:rPr lang="en-US" altLang="ja-JP" sz="2400" dirty="0" smtClean="0"/>
              <a:t> {Jan=1, Feb, Mar, Apr, May, Jun, Jul, Aug, Sep, Oct, Nov, Dec} month; </a:t>
            </a:r>
          </a:p>
          <a:p>
            <a:r>
              <a:rPr kumimoji="1" lang="en-US" altLang="ja-JP" sz="2400" dirty="0"/>
              <a:t> </a:t>
            </a:r>
            <a:r>
              <a:rPr lang="en-US" altLang="ja-JP" sz="2400" dirty="0" smtClean="0"/>
              <a:t>void </a:t>
            </a:r>
            <a:r>
              <a:rPr lang="en-US" altLang="ja-JP" sz="2400" dirty="0" err="1" smtClean="0"/>
              <a:t>showMonth</a:t>
            </a:r>
            <a:r>
              <a:rPr lang="en-US" altLang="ja-JP" sz="2400" dirty="0" smtClean="0"/>
              <a:t> (month </a:t>
            </a:r>
            <a:r>
              <a:rPr lang="en-US" altLang="ja-JP" sz="2400" dirty="0"/>
              <a:t>m</a:t>
            </a:r>
            <a:r>
              <a:rPr lang="en-US" altLang="ja-JP" sz="2400" dirty="0" smtClean="0"/>
              <a:t>) { … }</a:t>
            </a:r>
            <a:endParaRPr kumimoji="1" lang="ja-JP" altLang="en-US" sz="2400" dirty="0"/>
          </a:p>
        </p:txBody>
      </p:sp>
      <p:sp>
        <p:nvSpPr>
          <p:cNvPr id="6" name="正方形/長方形 5"/>
          <p:cNvSpPr/>
          <p:nvPr/>
        </p:nvSpPr>
        <p:spPr>
          <a:xfrm>
            <a:off x="720006" y="4844024"/>
            <a:ext cx="3799561" cy="1015663"/>
          </a:xfrm>
          <a:prstGeom prst="rect">
            <a:avLst/>
          </a:prstGeom>
          <a:ln>
            <a:solidFill>
              <a:schemeClr val="tx1"/>
            </a:solidFill>
          </a:ln>
        </p:spPr>
        <p:txBody>
          <a:bodyPr wrap="square">
            <a:spAutoFit/>
          </a:bodyPr>
          <a:lstStyle/>
          <a:p>
            <a:r>
              <a:rPr lang="en-US" altLang="ja-JP" sz="2000" dirty="0" smtClean="0"/>
              <a:t>[</a:t>
            </a:r>
            <a:r>
              <a:rPr lang="ja-JP" altLang="en-US" sz="2000" dirty="0" smtClean="0"/>
              <a:t>実行例</a:t>
            </a:r>
            <a:r>
              <a:rPr lang="en-US" altLang="ja-JP" sz="2000" dirty="0" smtClean="0"/>
              <a:t>]</a:t>
            </a:r>
          </a:p>
          <a:p>
            <a:r>
              <a:rPr lang="ja-JP" altLang="en-US" sz="2000" dirty="0" smtClean="0"/>
              <a:t>生まれた月を入力</a:t>
            </a:r>
            <a:r>
              <a:rPr lang="en-US" altLang="ja-JP" sz="2000" dirty="0" smtClean="0"/>
              <a:t>: </a:t>
            </a:r>
            <a:r>
              <a:rPr lang="en-US" altLang="ja-JP" sz="2000" dirty="0" smtClean="0">
                <a:solidFill>
                  <a:srgbClr val="FF0000"/>
                </a:solidFill>
              </a:rPr>
              <a:t>7</a:t>
            </a:r>
          </a:p>
          <a:p>
            <a:r>
              <a:rPr lang="en-US" altLang="ja-JP" sz="2000" dirty="0" smtClean="0"/>
              <a:t>You were born in July.</a:t>
            </a:r>
          </a:p>
        </p:txBody>
      </p:sp>
      <p:sp>
        <p:nvSpPr>
          <p:cNvPr id="7" name="テキスト ボックス 6"/>
          <p:cNvSpPr txBox="1"/>
          <p:nvPr/>
        </p:nvSpPr>
        <p:spPr>
          <a:xfrm>
            <a:off x="457200" y="5986663"/>
            <a:ext cx="7952644" cy="707886"/>
          </a:xfrm>
          <a:prstGeom prst="rect">
            <a:avLst/>
          </a:prstGeom>
          <a:noFill/>
        </p:spPr>
        <p:txBody>
          <a:bodyPr wrap="square" rtlCol="0">
            <a:spAutoFit/>
          </a:bodyPr>
          <a:lstStyle/>
          <a:p>
            <a:r>
              <a:rPr kumimoji="1" lang="ja-JP" altLang="en-US" sz="2000" dirty="0" smtClean="0"/>
              <a:t>（注意）上記の</a:t>
            </a:r>
            <a:r>
              <a:rPr kumimoji="1" lang="en-US" altLang="ja-JP" sz="2000" dirty="0" err="1" smtClean="0"/>
              <a:t>typedef</a:t>
            </a:r>
            <a:r>
              <a:rPr kumimoji="1" lang="ja-JP" altLang="en-US" sz="2000" dirty="0" smtClean="0"/>
              <a:t>宣言はプログラムの先頭部分</a:t>
            </a:r>
            <a:r>
              <a:rPr kumimoji="1" lang="en-US" altLang="ja-JP" sz="2000" dirty="0" smtClean="0"/>
              <a:t>(</a:t>
            </a:r>
            <a:r>
              <a:rPr kumimoji="1" lang="en-US" altLang="ja-JP" sz="2000" dirty="0" err="1" smtClean="0"/>
              <a:t>showMonth</a:t>
            </a:r>
            <a:r>
              <a:rPr lang="ja-JP" altLang="en-US" sz="2000" dirty="0" smtClean="0"/>
              <a:t>関数</a:t>
            </a:r>
            <a:r>
              <a:rPr kumimoji="1" lang="en-US" altLang="ja-JP" sz="2000" dirty="0" smtClean="0"/>
              <a:t>, main</a:t>
            </a:r>
            <a:r>
              <a:rPr kumimoji="1" lang="ja-JP" altLang="en-US" sz="2000" dirty="0" smtClean="0"/>
              <a:t>関数より上の部分）で宣言する必要がある。</a:t>
            </a:r>
            <a:endParaRPr kumimoji="1" lang="ja-JP" altLang="en-US" sz="2000" dirty="0"/>
          </a:p>
        </p:txBody>
      </p:sp>
    </p:spTree>
    <p:extLst>
      <p:ext uri="{BB962C8B-B14F-4D97-AF65-F5344CB8AC3E}">
        <p14:creationId xmlns:p14="http://schemas.microsoft.com/office/powerpoint/2010/main" val="129168432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en-US" altLang="en-US" sz="4000" dirty="0" smtClean="0"/>
              <a:t>発展</a:t>
            </a:r>
            <a:r>
              <a:rPr lang="ja-JP" altLang="en-US" sz="4000" dirty="0" smtClean="0"/>
              <a:t>課題２</a:t>
            </a:r>
            <a:endParaRPr kumimoji="1" lang="ja-JP" altLang="en-US" sz="4000" dirty="0"/>
          </a:p>
        </p:txBody>
      </p:sp>
      <p:sp>
        <p:nvSpPr>
          <p:cNvPr id="5" name="正方形/長方形 4"/>
          <p:cNvSpPr/>
          <p:nvPr/>
        </p:nvSpPr>
        <p:spPr>
          <a:xfrm>
            <a:off x="4444866" y="2559112"/>
            <a:ext cx="4428375" cy="3170099"/>
          </a:xfrm>
          <a:prstGeom prst="rect">
            <a:avLst/>
          </a:prstGeom>
          <a:ln>
            <a:solidFill>
              <a:schemeClr val="tx1"/>
            </a:solidFill>
          </a:ln>
        </p:spPr>
        <p:txBody>
          <a:bodyPr wrap="square">
            <a:spAutoFit/>
          </a:bodyPr>
          <a:lstStyle/>
          <a:p>
            <a:r>
              <a:rPr lang="en-US" altLang="ja-JP" sz="2000" dirty="0" smtClean="0"/>
              <a:t>[</a:t>
            </a:r>
            <a:r>
              <a:rPr lang="ja-JP" altLang="en-US" sz="2000" dirty="0" smtClean="0"/>
              <a:t>実行例</a:t>
            </a:r>
            <a:r>
              <a:rPr lang="en-US" altLang="ja-JP" sz="2000" dirty="0" smtClean="0"/>
              <a:t>]</a:t>
            </a:r>
          </a:p>
          <a:p>
            <a:r>
              <a:rPr lang="en-US" altLang="ja-JP" sz="2000" dirty="0" smtClean="0"/>
              <a:t>% .</a:t>
            </a:r>
            <a:r>
              <a:rPr lang="en-US" altLang="ja-JP" sz="2000" dirty="0"/>
              <a:t>/</a:t>
            </a:r>
            <a:r>
              <a:rPr lang="en-US" altLang="ja-JP" sz="2000" dirty="0" err="1"/>
              <a:t>a.out</a:t>
            </a:r>
            <a:endParaRPr lang="en-US" altLang="ja-JP" sz="2000" dirty="0"/>
          </a:p>
          <a:p>
            <a:r>
              <a:rPr lang="ja-JP" altLang="en-US" sz="2000" dirty="0"/>
              <a:t>円か三角形を選択</a:t>
            </a:r>
            <a:r>
              <a:rPr lang="en-US" altLang="ja-JP" sz="2000" dirty="0"/>
              <a:t>(</a:t>
            </a:r>
            <a:r>
              <a:rPr lang="ja-JP" altLang="en-US" sz="2000" dirty="0"/>
              <a:t>円</a:t>
            </a:r>
            <a:r>
              <a:rPr lang="en-US" altLang="ja-JP" sz="2000" dirty="0"/>
              <a:t>0, </a:t>
            </a:r>
            <a:r>
              <a:rPr lang="ja-JP" altLang="en-US" sz="2000" dirty="0"/>
              <a:t>三角形</a:t>
            </a:r>
            <a:r>
              <a:rPr lang="en-US" altLang="ja-JP" sz="2000" dirty="0"/>
              <a:t>1): </a:t>
            </a:r>
            <a:r>
              <a:rPr lang="en-US" altLang="ja-JP" sz="2000" dirty="0">
                <a:solidFill>
                  <a:srgbClr val="FF0000"/>
                </a:solidFill>
              </a:rPr>
              <a:t>0</a:t>
            </a:r>
          </a:p>
          <a:p>
            <a:r>
              <a:rPr lang="ja-JP" altLang="en-US" sz="2000" dirty="0"/>
              <a:t>半径</a:t>
            </a:r>
            <a:r>
              <a:rPr lang="en-US" altLang="ja-JP" sz="2000" dirty="0"/>
              <a:t>: </a:t>
            </a:r>
            <a:r>
              <a:rPr lang="en-US" altLang="ja-JP" sz="2000" dirty="0">
                <a:solidFill>
                  <a:srgbClr val="FF0000"/>
                </a:solidFill>
              </a:rPr>
              <a:t>3.5</a:t>
            </a:r>
          </a:p>
          <a:p>
            <a:r>
              <a:rPr lang="ja-JP" altLang="en-US" sz="2000" dirty="0"/>
              <a:t>面積は</a:t>
            </a:r>
            <a:r>
              <a:rPr lang="en-US" altLang="ja-JP" sz="2000" dirty="0"/>
              <a:t>38.465000</a:t>
            </a:r>
            <a:r>
              <a:rPr lang="ja-JP" altLang="en-US" sz="2000" dirty="0"/>
              <a:t>です</a:t>
            </a:r>
            <a:r>
              <a:rPr lang="ja-JP" altLang="en-US" sz="2000" dirty="0" smtClean="0"/>
              <a:t>。</a:t>
            </a:r>
            <a:endParaRPr lang="en-US" altLang="ja-JP" sz="2000" dirty="0" smtClean="0"/>
          </a:p>
          <a:p>
            <a:r>
              <a:rPr lang="en-US" altLang="ja-JP" sz="2000" dirty="0" smtClean="0"/>
              <a:t>% </a:t>
            </a:r>
            <a:r>
              <a:rPr lang="en-US" altLang="ja-JP" sz="2000" dirty="0"/>
              <a:t>./</a:t>
            </a:r>
            <a:r>
              <a:rPr lang="en-US" altLang="ja-JP" sz="2000" dirty="0" err="1"/>
              <a:t>a.out</a:t>
            </a:r>
            <a:endParaRPr lang="en-US" altLang="ja-JP" sz="2000" dirty="0"/>
          </a:p>
          <a:p>
            <a:r>
              <a:rPr lang="ja-JP" altLang="en-US" sz="2000" dirty="0"/>
              <a:t>円か三角形を選択</a:t>
            </a:r>
            <a:r>
              <a:rPr lang="en-US" altLang="ja-JP" sz="2000" dirty="0"/>
              <a:t>(</a:t>
            </a:r>
            <a:r>
              <a:rPr lang="ja-JP" altLang="en-US" sz="2000" dirty="0"/>
              <a:t>円</a:t>
            </a:r>
            <a:r>
              <a:rPr lang="en-US" altLang="ja-JP" sz="2000" dirty="0"/>
              <a:t>0, </a:t>
            </a:r>
            <a:r>
              <a:rPr lang="ja-JP" altLang="en-US" sz="2000" dirty="0"/>
              <a:t>三角形</a:t>
            </a:r>
            <a:r>
              <a:rPr lang="en-US" altLang="ja-JP" sz="2000" dirty="0"/>
              <a:t>1): </a:t>
            </a:r>
            <a:r>
              <a:rPr lang="en-US" altLang="ja-JP" sz="2000" dirty="0">
                <a:solidFill>
                  <a:srgbClr val="FF0000"/>
                </a:solidFill>
              </a:rPr>
              <a:t>1</a:t>
            </a:r>
          </a:p>
          <a:p>
            <a:r>
              <a:rPr lang="ja-JP" altLang="en-US" sz="2000" dirty="0"/>
              <a:t>底辺</a:t>
            </a:r>
            <a:r>
              <a:rPr lang="en-US" altLang="ja-JP" sz="2000" dirty="0"/>
              <a:t>: </a:t>
            </a:r>
            <a:r>
              <a:rPr lang="en-US" altLang="ja-JP" sz="2000" dirty="0">
                <a:solidFill>
                  <a:srgbClr val="FF0000"/>
                </a:solidFill>
              </a:rPr>
              <a:t>2.5</a:t>
            </a:r>
          </a:p>
          <a:p>
            <a:r>
              <a:rPr lang="ja-JP" altLang="en-US" sz="2000" dirty="0"/>
              <a:t>高さ</a:t>
            </a:r>
            <a:r>
              <a:rPr lang="en-US" altLang="ja-JP" sz="2000" dirty="0"/>
              <a:t>: </a:t>
            </a:r>
            <a:r>
              <a:rPr lang="en-US" altLang="ja-JP" sz="2000" dirty="0">
                <a:solidFill>
                  <a:srgbClr val="FF0000"/>
                </a:solidFill>
              </a:rPr>
              <a:t>3.0</a:t>
            </a:r>
          </a:p>
          <a:p>
            <a:r>
              <a:rPr lang="ja-JP" altLang="en-US" sz="2000" dirty="0"/>
              <a:t>面積は</a:t>
            </a:r>
            <a:r>
              <a:rPr lang="en-US" altLang="ja-JP" sz="2000" dirty="0"/>
              <a:t>3.750000</a:t>
            </a:r>
            <a:r>
              <a:rPr lang="ja-JP" altLang="en-US" sz="2000" dirty="0"/>
              <a:t>です</a:t>
            </a:r>
            <a:r>
              <a:rPr lang="ja-JP" altLang="en-US" sz="2000" dirty="0" smtClean="0"/>
              <a:t>。</a:t>
            </a:r>
            <a:endParaRPr lang="ja-JP" altLang="en-US" sz="2000" dirty="0"/>
          </a:p>
        </p:txBody>
      </p:sp>
      <p:sp>
        <p:nvSpPr>
          <p:cNvPr id="3" name="テキスト ボックス 2"/>
          <p:cNvSpPr txBox="1"/>
          <p:nvPr/>
        </p:nvSpPr>
        <p:spPr>
          <a:xfrm>
            <a:off x="457200" y="1035605"/>
            <a:ext cx="8416041" cy="1323439"/>
          </a:xfrm>
          <a:prstGeom prst="rect">
            <a:avLst/>
          </a:prstGeom>
          <a:noFill/>
        </p:spPr>
        <p:txBody>
          <a:bodyPr wrap="square" rtlCol="0">
            <a:spAutoFit/>
          </a:bodyPr>
          <a:lstStyle/>
          <a:p>
            <a:r>
              <a:rPr kumimoji="1" lang="ja-JP" altLang="en-US" sz="2000" dirty="0" smtClean="0"/>
              <a:t>円の半径か三角形の底辺と高さをキーボードから読み取り、面積を表示するプログラムを作成せよ。ただし、円か三角形は以下の型</a:t>
            </a:r>
            <a:r>
              <a:rPr kumimoji="1" lang="en-US" altLang="ja-JP" sz="2000" dirty="0" err="1" smtClean="0"/>
              <a:t>ct</a:t>
            </a:r>
            <a:r>
              <a:rPr lang="ja-JP" altLang="en-US" sz="2000" dirty="0" smtClean="0"/>
              <a:t>、図形情報は以下の型</a:t>
            </a:r>
            <a:r>
              <a:rPr lang="en-US" altLang="ja-JP" sz="2000" dirty="0" smtClean="0"/>
              <a:t>fig</a:t>
            </a:r>
            <a:r>
              <a:rPr lang="ja-JP" altLang="en-US" sz="2000" dirty="0" smtClean="0"/>
              <a:t>を用いて表し、</a:t>
            </a:r>
            <a:r>
              <a:rPr lang="en-US" altLang="ja-JP" sz="2000" dirty="0" smtClean="0"/>
              <a:t>fig *</a:t>
            </a:r>
            <a:r>
              <a:rPr lang="ja-JP" altLang="en-US" sz="2000" dirty="0" smtClean="0"/>
              <a:t>型を受け取って面積を</a:t>
            </a:r>
            <a:r>
              <a:rPr lang="en-US" altLang="ja-JP" sz="2000" dirty="0" smtClean="0"/>
              <a:t>double</a:t>
            </a:r>
            <a:r>
              <a:rPr lang="ja-JP" altLang="en-US" sz="2000" dirty="0" smtClean="0"/>
              <a:t>型で返す関数</a:t>
            </a:r>
            <a:r>
              <a:rPr lang="en-US" altLang="ja-JP" sz="2000" dirty="0" smtClean="0"/>
              <a:t>area</a:t>
            </a:r>
            <a:r>
              <a:rPr lang="ja-JP" altLang="en-US" sz="2000" dirty="0" smtClean="0"/>
              <a:t>を定義してそれを用いたプログラムとせよ。円周率は</a:t>
            </a:r>
            <a:r>
              <a:rPr lang="en-US" altLang="ja-JP" sz="2000" dirty="0" smtClean="0"/>
              <a:t>3.14</a:t>
            </a:r>
            <a:r>
              <a:rPr lang="ja-JP" altLang="en-US" sz="2000" dirty="0" smtClean="0"/>
              <a:t>とする。</a:t>
            </a:r>
            <a:endParaRPr kumimoji="1" lang="ja-JP" altLang="en-US" sz="2000" dirty="0"/>
          </a:p>
        </p:txBody>
      </p:sp>
      <p:sp>
        <p:nvSpPr>
          <p:cNvPr id="4" name="テキスト ボックス 3"/>
          <p:cNvSpPr txBox="1"/>
          <p:nvPr/>
        </p:nvSpPr>
        <p:spPr>
          <a:xfrm>
            <a:off x="457200" y="2410750"/>
            <a:ext cx="3729932" cy="3785652"/>
          </a:xfrm>
          <a:prstGeom prst="rect">
            <a:avLst/>
          </a:prstGeom>
          <a:noFill/>
        </p:spPr>
        <p:txBody>
          <a:bodyPr wrap="none" rtlCol="0">
            <a:spAutoFit/>
          </a:bodyPr>
          <a:lstStyle/>
          <a:p>
            <a:r>
              <a:rPr lang="is-IS" altLang="ja-JP" sz="2000" dirty="0"/>
              <a:t>typedef enum {Circle, Triangle} ct;                               </a:t>
            </a:r>
          </a:p>
          <a:p>
            <a:r>
              <a:rPr lang="is-IS" altLang="ja-JP" sz="2000" dirty="0"/>
              <a:t>typedef struct {                                                  </a:t>
            </a:r>
          </a:p>
          <a:p>
            <a:r>
              <a:rPr lang="is-IS" altLang="ja-JP" sz="2000" dirty="0"/>
              <a:t>  ct ct;                                                          </a:t>
            </a:r>
          </a:p>
          <a:p>
            <a:r>
              <a:rPr lang="is-IS" altLang="ja-JP" sz="2000" dirty="0"/>
              <a:t>  union {                                                         </a:t>
            </a:r>
          </a:p>
          <a:p>
            <a:r>
              <a:rPr lang="is-IS" altLang="ja-JP" sz="2000" dirty="0"/>
              <a:t>    double radius;                                                </a:t>
            </a:r>
          </a:p>
          <a:p>
            <a:r>
              <a:rPr lang="is-IS" altLang="ja-JP" sz="2000" dirty="0"/>
              <a:t>    struct {                                                      </a:t>
            </a:r>
          </a:p>
          <a:p>
            <a:r>
              <a:rPr lang="is-IS" altLang="ja-JP" sz="2000" dirty="0"/>
              <a:t>      double teihen;                                              </a:t>
            </a:r>
          </a:p>
          <a:p>
            <a:r>
              <a:rPr lang="is-IS" altLang="ja-JP" sz="2000" dirty="0"/>
              <a:t>      double takasa;                                              </a:t>
            </a:r>
          </a:p>
          <a:p>
            <a:r>
              <a:rPr lang="is-IS" altLang="ja-JP" sz="2000" dirty="0"/>
              <a:t>    } tri;                                                        </a:t>
            </a:r>
          </a:p>
          <a:p>
            <a:r>
              <a:rPr lang="is-IS" altLang="ja-JP" sz="2000" dirty="0"/>
              <a:t>  } info;                                                         </a:t>
            </a:r>
          </a:p>
          <a:p>
            <a:r>
              <a:rPr lang="is-IS" altLang="ja-JP" sz="2000" dirty="0"/>
              <a:t>} fig; </a:t>
            </a:r>
            <a:endParaRPr lang="is-IS" altLang="ja-JP" sz="2000" dirty="0" smtClean="0"/>
          </a:p>
          <a:p>
            <a:r>
              <a:rPr lang="en-US" altLang="ja-JP" sz="2000" dirty="0" smtClean="0"/>
              <a:t>double </a:t>
            </a:r>
            <a:r>
              <a:rPr lang="en-US" altLang="ja-JP" sz="2000" dirty="0"/>
              <a:t>area (fig </a:t>
            </a:r>
            <a:r>
              <a:rPr lang="en-US" altLang="ja-JP" sz="2000" dirty="0" smtClean="0"/>
              <a:t>* fig</a:t>
            </a:r>
            <a:r>
              <a:rPr lang="en-US" altLang="ja-JP" sz="2000" dirty="0"/>
              <a:t>) </a:t>
            </a:r>
            <a:r>
              <a:rPr lang="en-US" altLang="ja-JP" sz="2000" dirty="0" smtClean="0"/>
              <a:t>{ … }</a:t>
            </a:r>
            <a:endParaRPr kumimoji="1" lang="ja-JP" altLang="en-US" sz="2000" dirty="0"/>
          </a:p>
        </p:txBody>
      </p:sp>
      <p:sp>
        <p:nvSpPr>
          <p:cNvPr id="6" name="テキスト ボックス 5"/>
          <p:cNvSpPr txBox="1"/>
          <p:nvPr/>
        </p:nvSpPr>
        <p:spPr>
          <a:xfrm>
            <a:off x="1128404" y="6183364"/>
            <a:ext cx="7266562" cy="646331"/>
          </a:xfrm>
          <a:prstGeom prst="rect">
            <a:avLst/>
          </a:prstGeom>
          <a:noFill/>
        </p:spPr>
        <p:txBody>
          <a:bodyPr wrap="square" rtlCol="0">
            <a:spAutoFit/>
          </a:bodyPr>
          <a:lstStyle/>
          <a:p>
            <a:r>
              <a:rPr kumimoji="1" lang="ja-JP" altLang="en-US" dirty="0" smtClean="0"/>
              <a:t>（注意）上記の</a:t>
            </a:r>
            <a:r>
              <a:rPr kumimoji="1" lang="en-US" altLang="ja-JP" dirty="0" err="1" smtClean="0"/>
              <a:t>typedef</a:t>
            </a:r>
            <a:r>
              <a:rPr kumimoji="1" lang="ja-JP" altLang="en-US" dirty="0" smtClean="0"/>
              <a:t>宣言はプログラムの先頭部分</a:t>
            </a:r>
            <a:r>
              <a:rPr kumimoji="1" lang="en-US" altLang="ja-JP" dirty="0" smtClean="0"/>
              <a:t>(</a:t>
            </a:r>
            <a:r>
              <a:rPr lang="en-US" altLang="ja-JP" dirty="0" smtClean="0"/>
              <a:t>area</a:t>
            </a:r>
            <a:r>
              <a:rPr lang="ja-JP" altLang="en-US" dirty="0" smtClean="0"/>
              <a:t>関数</a:t>
            </a:r>
            <a:r>
              <a:rPr kumimoji="1" lang="en-US" altLang="ja-JP" dirty="0" smtClean="0"/>
              <a:t>, main</a:t>
            </a:r>
            <a:r>
              <a:rPr kumimoji="1" lang="ja-JP" altLang="en-US" dirty="0" smtClean="0"/>
              <a:t>関数より上の部分）で宣言する必要がある。</a:t>
            </a: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ja-JP" altLang="en-US" sz="4000" dirty="0" smtClean="0"/>
              <a:t>参考課題１</a:t>
            </a:r>
            <a:endParaRPr kumimoji="1" lang="ja-JP" altLang="en-US" sz="4000" dirty="0"/>
          </a:p>
        </p:txBody>
      </p:sp>
      <p:sp>
        <p:nvSpPr>
          <p:cNvPr id="3" name="正方形/長方形 2"/>
          <p:cNvSpPr/>
          <p:nvPr/>
        </p:nvSpPr>
        <p:spPr>
          <a:xfrm>
            <a:off x="1001400" y="4122309"/>
            <a:ext cx="4572000" cy="1569660"/>
          </a:xfrm>
          <a:prstGeom prst="rect">
            <a:avLst/>
          </a:prstGeom>
          <a:ln>
            <a:solidFill>
              <a:srgbClr val="000000"/>
            </a:solidFill>
          </a:ln>
        </p:spPr>
        <p:txBody>
          <a:bodyPr>
            <a:spAutoFit/>
          </a:bodyPr>
          <a:lstStyle/>
          <a:p>
            <a:r>
              <a:rPr lang="en-US" altLang="ja-JP" sz="2400" dirty="0" smtClean="0"/>
              <a:t>[</a:t>
            </a:r>
            <a:r>
              <a:rPr lang="ja-JP" altLang="en-US" sz="2400" dirty="0" smtClean="0"/>
              <a:t>実行例</a:t>
            </a:r>
            <a:r>
              <a:rPr lang="en-US" altLang="ja-JP" sz="2400" dirty="0" smtClean="0"/>
              <a:t>]</a:t>
            </a:r>
          </a:p>
          <a:p>
            <a:r>
              <a:rPr lang="en-US" altLang="ja-JP" sz="2400" dirty="0" smtClean="0"/>
              <a:t>% </a:t>
            </a:r>
            <a:r>
              <a:rPr lang="en-US" altLang="ja-JP" sz="2400" dirty="0"/>
              <a:t>./</a:t>
            </a:r>
            <a:r>
              <a:rPr lang="en-US" altLang="ja-JP" sz="2400" dirty="0" err="1"/>
              <a:t>a.out</a:t>
            </a:r>
            <a:endParaRPr lang="en-US" altLang="ja-JP" sz="2400" dirty="0"/>
          </a:p>
          <a:p>
            <a:r>
              <a:rPr lang="ja-JP" altLang="en-US" sz="2400" dirty="0"/>
              <a:t>季節を入力</a:t>
            </a:r>
            <a:r>
              <a:rPr lang="en-US" altLang="ja-JP" sz="2400" dirty="0"/>
              <a:t>(</a:t>
            </a:r>
            <a:r>
              <a:rPr lang="ja-JP" altLang="en-US" sz="2400" dirty="0"/>
              <a:t>春</a:t>
            </a:r>
            <a:r>
              <a:rPr lang="en-US" altLang="ja-JP" sz="2400" dirty="0"/>
              <a:t>0, </a:t>
            </a:r>
            <a:r>
              <a:rPr lang="ja-JP" altLang="en-US" sz="2400" dirty="0"/>
              <a:t>夏</a:t>
            </a:r>
            <a:r>
              <a:rPr lang="en-US" altLang="ja-JP" sz="2400" dirty="0"/>
              <a:t>1, </a:t>
            </a:r>
            <a:r>
              <a:rPr lang="ja-JP" altLang="en-US" sz="2400" dirty="0"/>
              <a:t>秋</a:t>
            </a:r>
            <a:r>
              <a:rPr lang="en-US" altLang="ja-JP" sz="2400" dirty="0"/>
              <a:t>2, </a:t>
            </a:r>
            <a:r>
              <a:rPr lang="ja-JP" altLang="en-US" sz="2400" dirty="0"/>
              <a:t>冬</a:t>
            </a:r>
            <a:r>
              <a:rPr lang="en-US" altLang="ja-JP" sz="2400" dirty="0"/>
              <a:t>3): 2</a:t>
            </a:r>
          </a:p>
          <a:p>
            <a:r>
              <a:rPr lang="ja-JP" altLang="en-US" sz="2400" dirty="0"/>
              <a:t>秋です。</a:t>
            </a:r>
          </a:p>
        </p:txBody>
      </p:sp>
      <p:sp>
        <p:nvSpPr>
          <p:cNvPr id="4" name="テキスト ボックス 3"/>
          <p:cNvSpPr txBox="1"/>
          <p:nvPr/>
        </p:nvSpPr>
        <p:spPr>
          <a:xfrm>
            <a:off x="794109" y="1467150"/>
            <a:ext cx="7506080" cy="1200328"/>
          </a:xfrm>
          <a:prstGeom prst="rect">
            <a:avLst/>
          </a:prstGeom>
          <a:noFill/>
        </p:spPr>
        <p:txBody>
          <a:bodyPr wrap="square" rtlCol="0">
            <a:spAutoFit/>
          </a:bodyPr>
          <a:lstStyle/>
          <a:p>
            <a:r>
              <a:rPr kumimoji="1" lang="ja-JP" altLang="en-US" sz="2400" dirty="0" smtClean="0"/>
              <a:t>季節を以下の実行例の</a:t>
            </a:r>
            <a:r>
              <a:rPr lang="ja-JP" altLang="en-US" sz="2400" dirty="0" smtClean="0"/>
              <a:t>ように</a:t>
            </a:r>
            <a:r>
              <a:rPr kumimoji="1" lang="ja-JP" altLang="en-US" sz="2400" dirty="0" smtClean="0"/>
              <a:t>キーボードから入力</a:t>
            </a:r>
            <a:r>
              <a:rPr lang="ja-JP" altLang="en-US" sz="2400" dirty="0" smtClean="0"/>
              <a:t>し、それを表示するプログラムを作成せよ。ただし、季節は以下の</a:t>
            </a:r>
            <a:r>
              <a:rPr lang="en-US" altLang="ja-JP" sz="2400" dirty="0" smtClean="0"/>
              <a:t>season</a:t>
            </a:r>
            <a:r>
              <a:rPr lang="ja-JP" altLang="en-US" sz="2400" dirty="0" smtClean="0"/>
              <a:t>型で表すようにせよ。</a:t>
            </a:r>
            <a:endParaRPr kumimoji="1" lang="ja-JP" altLang="en-US" sz="2400" dirty="0"/>
          </a:p>
        </p:txBody>
      </p:sp>
      <p:sp>
        <p:nvSpPr>
          <p:cNvPr id="5" name="正方形/長方形 4"/>
          <p:cNvSpPr/>
          <p:nvPr/>
        </p:nvSpPr>
        <p:spPr>
          <a:xfrm>
            <a:off x="794109" y="3090296"/>
            <a:ext cx="7392800" cy="461665"/>
          </a:xfrm>
          <a:prstGeom prst="rect">
            <a:avLst/>
          </a:prstGeom>
        </p:spPr>
        <p:txBody>
          <a:bodyPr wrap="square">
            <a:spAutoFit/>
          </a:bodyPr>
          <a:lstStyle/>
          <a:p>
            <a:r>
              <a:rPr lang="en-US" altLang="ja-JP" sz="2400" dirty="0" err="1"/>
              <a:t>typedef</a:t>
            </a:r>
            <a:r>
              <a:rPr lang="en-US" altLang="ja-JP" sz="2400" dirty="0"/>
              <a:t> </a:t>
            </a:r>
            <a:r>
              <a:rPr lang="en-US" altLang="ja-JP" sz="2400" dirty="0" err="1"/>
              <a:t>enum</a:t>
            </a:r>
            <a:r>
              <a:rPr lang="en-US" altLang="ja-JP" sz="2400" dirty="0"/>
              <a:t> {Spring, Summer, Autumn, Winter} season;</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66156" y="178868"/>
            <a:ext cx="3665579" cy="808574"/>
          </a:xfrm>
        </p:spPr>
        <p:txBody>
          <a:bodyPr>
            <a:normAutofit fontScale="90000"/>
          </a:bodyPr>
          <a:lstStyle/>
          <a:p>
            <a:r>
              <a:rPr kumimoji="1" lang="ja-JP" altLang="en-US" sz="3200" dirty="0" smtClean="0"/>
              <a:t>参考課題１の解答例</a:t>
            </a:r>
            <a:endParaRPr kumimoji="1" lang="ja-JP" altLang="en-US" sz="3200" dirty="0"/>
          </a:p>
        </p:txBody>
      </p:sp>
      <p:sp>
        <p:nvSpPr>
          <p:cNvPr id="3" name="正方形/長方形 2"/>
          <p:cNvSpPr/>
          <p:nvPr/>
        </p:nvSpPr>
        <p:spPr>
          <a:xfrm>
            <a:off x="1065361" y="1135389"/>
            <a:ext cx="6480404" cy="5324535"/>
          </a:xfrm>
          <a:prstGeom prst="rect">
            <a:avLst/>
          </a:prstGeom>
          <a:ln>
            <a:solidFill>
              <a:srgbClr val="000000"/>
            </a:solidFill>
          </a:ln>
        </p:spPr>
        <p:txBody>
          <a:bodyPr wrap="square">
            <a:spAutoFit/>
          </a:bodyPr>
          <a:lstStyle/>
          <a:p>
            <a:r>
              <a:rPr lang="en-US" altLang="ja-JP" sz="2000" dirty="0"/>
              <a:t>#include &lt;</a:t>
            </a:r>
            <a:r>
              <a:rPr lang="en-US" altLang="ja-JP" sz="2000" dirty="0" err="1"/>
              <a:t>stdio.h</a:t>
            </a:r>
            <a:r>
              <a:rPr lang="en-US" altLang="ja-JP" sz="2000" dirty="0"/>
              <a:t>&gt;                                                </a:t>
            </a:r>
          </a:p>
          <a:p>
            <a:r>
              <a:rPr lang="en-US" altLang="ja-JP" sz="2000" dirty="0" err="1"/>
              <a:t>int</a:t>
            </a:r>
            <a:r>
              <a:rPr lang="en-US" altLang="ja-JP" sz="2000" dirty="0"/>
              <a:t> main (void) {                                                 </a:t>
            </a:r>
          </a:p>
          <a:p>
            <a:r>
              <a:rPr lang="en-US" altLang="ja-JP" sz="2000" dirty="0" smtClean="0"/>
              <a:t>  </a:t>
            </a:r>
            <a:r>
              <a:rPr lang="en-US" altLang="ja-JP" sz="2000" dirty="0" err="1" smtClean="0"/>
              <a:t>enum</a:t>
            </a:r>
            <a:r>
              <a:rPr lang="en-US" altLang="ja-JP" sz="2000" dirty="0" smtClean="0"/>
              <a:t> </a:t>
            </a:r>
            <a:r>
              <a:rPr lang="en-US" altLang="ja-JP" sz="2000" dirty="0"/>
              <a:t>{Spring, Summer, Autumn, Winter</a:t>
            </a:r>
            <a:r>
              <a:rPr lang="en-US" altLang="ja-JP" sz="2000" dirty="0" smtClean="0"/>
              <a:t>};           </a:t>
            </a:r>
            <a:endParaRPr lang="en-US" altLang="ja-JP" sz="2000" dirty="0"/>
          </a:p>
          <a:p>
            <a:r>
              <a:rPr lang="en-US" altLang="ja-JP" sz="2000" dirty="0"/>
              <a:t>  </a:t>
            </a:r>
            <a:r>
              <a:rPr lang="en-US" altLang="ja-JP" sz="2000" dirty="0" err="1"/>
              <a:t>int</a:t>
            </a:r>
            <a:r>
              <a:rPr lang="en-US" altLang="ja-JP" sz="2000" dirty="0"/>
              <a:t> s;                                                          </a:t>
            </a:r>
          </a:p>
          <a:p>
            <a:r>
              <a:rPr lang="en-US" altLang="ja-JP" sz="2000" dirty="0"/>
              <a:t>  </a:t>
            </a:r>
            <a:r>
              <a:rPr lang="en-US" altLang="ja-JP" sz="2000" dirty="0" err="1"/>
              <a:t>printf</a:t>
            </a:r>
            <a:r>
              <a:rPr lang="en-US" altLang="ja-JP" sz="2000" dirty="0"/>
              <a:t> ("</a:t>
            </a:r>
            <a:r>
              <a:rPr lang="ja-JP" altLang="en-US" sz="2000" dirty="0"/>
              <a:t>季節を入力</a:t>
            </a:r>
            <a:r>
              <a:rPr lang="en-US" altLang="ja-JP" sz="2000" dirty="0"/>
              <a:t>(</a:t>
            </a:r>
            <a:r>
              <a:rPr lang="ja-JP" altLang="en-US" sz="2000" dirty="0"/>
              <a:t>春</a:t>
            </a:r>
            <a:r>
              <a:rPr lang="en-US" altLang="ja-JP" sz="2000" dirty="0"/>
              <a:t>0, </a:t>
            </a:r>
            <a:r>
              <a:rPr lang="ja-JP" altLang="en-US" sz="2000" dirty="0"/>
              <a:t>夏</a:t>
            </a:r>
            <a:r>
              <a:rPr lang="en-US" altLang="ja-JP" sz="2000" dirty="0"/>
              <a:t>1, </a:t>
            </a:r>
            <a:r>
              <a:rPr lang="ja-JP" altLang="en-US" sz="2000" dirty="0"/>
              <a:t>秋</a:t>
            </a:r>
            <a:r>
              <a:rPr lang="en-US" altLang="ja-JP" sz="2000" dirty="0"/>
              <a:t>2, </a:t>
            </a:r>
            <a:r>
              <a:rPr lang="ja-JP" altLang="en-US" sz="2000" dirty="0"/>
              <a:t>冬</a:t>
            </a:r>
            <a:r>
              <a:rPr lang="en-US" altLang="ja-JP" sz="2000" dirty="0"/>
              <a:t>3): ");                    </a:t>
            </a:r>
          </a:p>
          <a:p>
            <a:r>
              <a:rPr lang="en-US" altLang="ja-JP" sz="2000" dirty="0"/>
              <a:t>  </a:t>
            </a:r>
            <a:r>
              <a:rPr lang="en-US" altLang="ja-JP" sz="2000" dirty="0" err="1"/>
              <a:t>scanf</a:t>
            </a:r>
            <a:r>
              <a:rPr lang="en-US" altLang="ja-JP" sz="2000" dirty="0"/>
              <a:t> ("%d", &amp;s);                                               </a:t>
            </a:r>
          </a:p>
          <a:p>
            <a:r>
              <a:rPr lang="en-US" altLang="ja-JP" sz="2000" dirty="0"/>
              <a:t>  if (s==Spring)                                                  </a:t>
            </a:r>
          </a:p>
          <a:p>
            <a:r>
              <a:rPr lang="en-US" altLang="ja-JP" sz="2000" dirty="0"/>
              <a:t>    </a:t>
            </a:r>
            <a:r>
              <a:rPr lang="en-US" altLang="ja-JP" sz="2000" dirty="0" err="1"/>
              <a:t>printf</a:t>
            </a:r>
            <a:r>
              <a:rPr lang="en-US" altLang="ja-JP" sz="2000" dirty="0"/>
              <a:t> ("</a:t>
            </a:r>
            <a:r>
              <a:rPr lang="ja-JP" altLang="en-US" sz="2000" dirty="0"/>
              <a:t>春</a:t>
            </a:r>
            <a:r>
              <a:rPr lang="en-US" altLang="ja-JP" sz="2000" dirty="0"/>
              <a:t>");                                                </a:t>
            </a:r>
          </a:p>
          <a:p>
            <a:r>
              <a:rPr lang="en-US" altLang="ja-JP" sz="2000" dirty="0"/>
              <a:t>  else if (s==Summer)                                             </a:t>
            </a:r>
          </a:p>
          <a:p>
            <a:r>
              <a:rPr lang="en-US" altLang="ja-JP" sz="2000" dirty="0"/>
              <a:t>    </a:t>
            </a:r>
            <a:r>
              <a:rPr lang="en-US" altLang="ja-JP" sz="2000" dirty="0" err="1"/>
              <a:t>printf</a:t>
            </a:r>
            <a:r>
              <a:rPr lang="en-US" altLang="ja-JP" sz="2000" dirty="0"/>
              <a:t> ("</a:t>
            </a:r>
            <a:r>
              <a:rPr lang="ja-JP" altLang="en-US" sz="2000" dirty="0"/>
              <a:t>夏</a:t>
            </a:r>
            <a:r>
              <a:rPr lang="en-US" altLang="ja-JP" sz="2000" dirty="0"/>
              <a:t>");                                                </a:t>
            </a:r>
          </a:p>
          <a:p>
            <a:r>
              <a:rPr lang="en-US" altLang="ja-JP" sz="2000" dirty="0"/>
              <a:t>  else if (s==Autumn)                                             </a:t>
            </a:r>
          </a:p>
          <a:p>
            <a:r>
              <a:rPr lang="en-US" altLang="ja-JP" sz="2000" dirty="0"/>
              <a:t>    </a:t>
            </a:r>
            <a:r>
              <a:rPr lang="en-US" altLang="ja-JP" sz="2000" dirty="0" err="1"/>
              <a:t>printf</a:t>
            </a:r>
            <a:r>
              <a:rPr lang="en-US" altLang="ja-JP" sz="2000" dirty="0"/>
              <a:t> ("</a:t>
            </a:r>
            <a:r>
              <a:rPr lang="ja-JP" altLang="en-US" sz="2000" dirty="0"/>
              <a:t>秋</a:t>
            </a:r>
            <a:r>
              <a:rPr lang="en-US" altLang="ja-JP" sz="2000" dirty="0"/>
              <a:t>");                                                </a:t>
            </a:r>
          </a:p>
          <a:p>
            <a:r>
              <a:rPr lang="en-US" altLang="ja-JP" sz="2000" dirty="0"/>
              <a:t>  else if (s==Winter)                                             </a:t>
            </a:r>
          </a:p>
          <a:p>
            <a:r>
              <a:rPr lang="en-US" altLang="ja-JP" sz="2000" dirty="0"/>
              <a:t>    </a:t>
            </a:r>
            <a:r>
              <a:rPr lang="en-US" altLang="ja-JP" sz="2000" dirty="0" err="1"/>
              <a:t>printf</a:t>
            </a:r>
            <a:r>
              <a:rPr lang="en-US" altLang="ja-JP" sz="2000" dirty="0"/>
              <a:t> ("</a:t>
            </a:r>
            <a:r>
              <a:rPr lang="ja-JP" altLang="en-US" sz="2000" dirty="0"/>
              <a:t>冬</a:t>
            </a:r>
            <a:r>
              <a:rPr lang="en-US" altLang="ja-JP" sz="2000" dirty="0"/>
              <a:t>");                                                </a:t>
            </a:r>
          </a:p>
          <a:p>
            <a:r>
              <a:rPr lang="en-US" altLang="ja-JP" sz="2000" dirty="0"/>
              <a:t>  </a:t>
            </a:r>
            <a:r>
              <a:rPr lang="en-US" altLang="ja-JP" sz="2000" dirty="0" err="1"/>
              <a:t>printf</a:t>
            </a:r>
            <a:r>
              <a:rPr lang="en-US" altLang="ja-JP" sz="2000" dirty="0"/>
              <a:t> ("</a:t>
            </a:r>
            <a:r>
              <a:rPr lang="ja-JP" altLang="en-US" sz="2000" dirty="0"/>
              <a:t>です。</a:t>
            </a:r>
            <a:r>
              <a:rPr lang="en-US" altLang="ja-JP" sz="2000" dirty="0"/>
              <a:t>\n");                                            </a:t>
            </a:r>
          </a:p>
          <a:p>
            <a:r>
              <a:rPr lang="en-US" altLang="ja-JP" sz="2000" dirty="0"/>
              <a:t>  return 0;                                                       </a:t>
            </a:r>
          </a:p>
          <a:p>
            <a:r>
              <a:rPr lang="en-US" altLang="ja-JP" sz="2000" dirty="0"/>
              <a:t>} </a:t>
            </a:r>
            <a:endParaRPr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ja-JP" altLang="en-US" sz="4000" dirty="0" smtClean="0"/>
              <a:t>参考課題２</a:t>
            </a:r>
            <a:endParaRPr kumimoji="1" lang="ja-JP" altLang="en-US" sz="4000" dirty="0"/>
          </a:p>
        </p:txBody>
      </p:sp>
      <p:sp>
        <p:nvSpPr>
          <p:cNvPr id="5" name="正方形/長方形 4"/>
          <p:cNvSpPr/>
          <p:nvPr/>
        </p:nvSpPr>
        <p:spPr>
          <a:xfrm>
            <a:off x="3821706" y="3293810"/>
            <a:ext cx="4965226" cy="3170099"/>
          </a:xfrm>
          <a:prstGeom prst="rect">
            <a:avLst/>
          </a:prstGeom>
          <a:ln>
            <a:solidFill>
              <a:schemeClr val="tx1"/>
            </a:solidFill>
          </a:ln>
        </p:spPr>
        <p:txBody>
          <a:bodyPr wrap="square">
            <a:spAutoFit/>
          </a:bodyPr>
          <a:lstStyle/>
          <a:p>
            <a:r>
              <a:rPr lang="en-US" altLang="ja-JP" sz="2000" dirty="0" smtClean="0"/>
              <a:t>[</a:t>
            </a:r>
            <a:r>
              <a:rPr lang="ja-JP" altLang="en-US" sz="2000" dirty="0" smtClean="0"/>
              <a:t>実行例</a:t>
            </a:r>
            <a:r>
              <a:rPr lang="en-US" altLang="ja-JP" sz="2000" dirty="0" smtClean="0"/>
              <a:t>]</a:t>
            </a:r>
          </a:p>
          <a:p>
            <a:r>
              <a:rPr lang="en-US" altLang="ja-JP" sz="2000" dirty="0" smtClean="0"/>
              <a:t>% </a:t>
            </a:r>
            <a:r>
              <a:rPr lang="en-US" altLang="ja-JP" sz="2000" dirty="0"/>
              <a:t>./</a:t>
            </a:r>
            <a:r>
              <a:rPr lang="en-US" altLang="ja-JP" sz="2000" dirty="0" err="1"/>
              <a:t>a.out</a:t>
            </a:r>
            <a:endParaRPr lang="en-US" altLang="ja-JP" sz="2000" dirty="0"/>
          </a:p>
          <a:p>
            <a:r>
              <a:rPr lang="ja-JP" altLang="en-US" sz="2000" dirty="0"/>
              <a:t>円か長方形を選択</a:t>
            </a:r>
            <a:r>
              <a:rPr lang="en-US" altLang="ja-JP" sz="2000" dirty="0"/>
              <a:t>(</a:t>
            </a:r>
            <a:r>
              <a:rPr lang="ja-JP" altLang="en-US" sz="2000" dirty="0"/>
              <a:t>円</a:t>
            </a:r>
            <a:r>
              <a:rPr lang="en-US" altLang="ja-JP" sz="2000" dirty="0"/>
              <a:t>0, </a:t>
            </a:r>
            <a:r>
              <a:rPr lang="ja-JP" altLang="en-US" sz="2000" dirty="0"/>
              <a:t>長方形</a:t>
            </a:r>
            <a:r>
              <a:rPr lang="en-US" altLang="ja-JP" sz="2000" dirty="0"/>
              <a:t>1): 0</a:t>
            </a:r>
          </a:p>
          <a:p>
            <a:r>
              <a:rPr lang="ja-JP" altLang="en-US" sz="2000" dirty="0"/>
              <a:t>半径</a:t>
            </a:r>
            <a:r>
              <a:rPr lang="en-US" altLang="ja-JP" sz="2000" dirty="0"/>
              <a:t>: 3.5</a:t>
            </a:r>
          </a:p>
          <a:p>
            <a:r>
              <a:rPr lang="ja-JP" altLang="en-US" sz="2000" dirty="0"/>
              <a:t>円の半径は</a:t>
            </a:r>
            <a:r>
              <a:rPr lang="en-US" altLang="ja-JP" sz="2000" dirty="0"/>
              <a:t>3.500000</a:t>
            </a:r>
            <a:r>
              <a:rPr lang="ja-JP" altLang="en-US" sz="2000" dirty="0"/>
              <a:t>です。</a:t>
            </a:r>
          </a:p>
          <a:p>
            <a:r>
              <a:rPr lang="en-US" altLang="ja-JP" sz="2000" dirty="0" smtClean="0"/>
              <a:t>% </a:t>
            </a:r>
            <a:r>
              <a:rPr lang="en-US" altLang="ja-JP" sz="2000" dirty="0"/>
              <a:t>./</a:t>
            </a:r>
            <a:r>
              <a:rPr lang="en-US" altLang="ja-JP" sz="2000" dirty="0" err="1"/>
              <a:t>a.out</a:t>
            </a:r>
            <a:endParaRPr lang="en-US" altLang="ja-JP" sz="2000" dirty="0"/>
          </a:p>
          <a:p>
            <a:r>
              <a:rPr lang="ja-JP" altLang="en-US" sz="2000" dirty="0"/>
              <a:t>円か長方形を選択</a:t>
            </a:r>
            <a:r>
              <a:rPr lang="en-US" altLang="ja-JP" sz="2000" dirty="0"/>
              <a:t>(</a:t>
            </a:r>
            <a:r>
              <a:rPr lang="ja-JP" altLang="en-US" sz="2000" dirty="0"/>
              <a:t>円</a:t>
            </a:r>
            <a:r>
              <a:rPr lang="en-US" altLang="ja-JP" sz="2000" dirty="0"/>
              <a:t>0, </a:t>
            </a:r>
            <a:r>
              <a:rPr lang="ja-JP" altLang="en-US" sz="2000" dirty="0"/>
              <a:t>長方形</a:t>
            </a:r>
            <a:r>
              <a:rPr lang="en-US" altLang="ja-JP" sz="2000" dirty="0"/>
              <a:t>1): 1</a:t>
            </a:r>
          </a:p>
          <a:p>
            <a:r>
              <a:rPr lang="ja-JP" altLang="en-US" sz="2000" dirty="0"/>
              <a:t>縦</a:t>
            </a:r>
            <a:r>
              <a:rPr lang="en-US" altLang="ja-JP" sz="2000" dirty="0"/>
              <a:t>: 2.5</a:t>
            </a:r>
          </a:p>
          <a:p>
            <a:r>
              <a:rPr lang="ja-JP" altLang="en-US" sz="2000" dirty="0"/>
              <a:t>横</a:t>
            </a:r>
            <a:r>
              <a:rPr lang="en-US" altLang="ja-JP" sz="2000" dirty="0"/>
              <a:t>: 3.0</a:t>
            </a:r>
          </a:p>
          <a:p>
            <a:r>
              <a:rPr lang="ja-JP" altLang="en-US" sz="2000" dirty="0"/>
              <a:t>長方形の縦は</a:t>
            </a:r>
            <a:r>
              <a:rPr lang="en-US" altLang="ja-JP" sz="2000" dirty="0"/>
              <a:t>2.500000, </a:t>
            </a:r>
            <a:r>
              <a:rPr lang="ja-JP" altLang="en-US" sz="2000" dirty="0"/>
              <a:t>横は</a:t>
            </a:r>
            <a:r>
              <a:rPr lang="en-US" altLang="ja-JP" sz="2000" dirty="0"/>
              <a:t>3.000000</a:t>
            </a:r>
            <a:r>
              <a:rPr lang="ja-JP" altLang="en-US" sz="2000" dirty="0"/>
              <a:t>です</a:t>
            </a:r>
            <a:r>
              <a:rPr lang="ja-JP" altLang="en-US" sz="2000" dirty="0" smtClean="0"/>
              <a:t>。</a:t>
            </a:r>
            <a:endParaRPr lang="ja-JP" altLang="en-US" sz="2000" dirty="0"/>
          </a:p>
        </p:txBody>
      </p:sp>
      <p:sp>
        <p:nvSpPr>
          <p:cNvPr id="3" name="テキスト ボックス 2"/>
          <p:cNvSpPr txBox="1"/>
          <p:nvPr/>
        </p:nvSpPr>
        <p:spPr>
          <a:xfrm>
            <a:off x="457200" y="1239893"/>
            <a:ext cx="8416041" cy="1015663"/>
          </a:xfrm>
          <a:prstGeom prst="rect">
            <a:avLst/>
          </a:prstGeom>
          <a:noFill/>
        </p:spPr>
        <p:txBody>
          <a:bodyPr wrap="square" rtlCol="0">
            <a:spAutoFit/>
          </a:bodyPr>
          <a:lstStyle/>
          <a:p>
            <a:r>
              <a:rPr kumimoji="1" lang="ja-JP" altLang="en-US" sz="2000" dirty="0" smtClean="0"/>
              <a:t>円の半径か長方形の縦と横の長さをキーボードから読み取り、それらの情報を表示するプログラムを作成せよ。ただし、円か長方形かは以下の型</a:t>
            </a:r>
            <a:r>
              <a:rPr lang="en-US" altLang="ja-JP" sz="2000" dirty="0" err="1" smtClean="0"/>
              <a:t>cr</a:t>
            </a:r>
            <a:r>
              <a:rPr kumimoji="1" lang="ja-JP" altLang="en-US" sz="2000" dirty="0" smtClean="0"/>
              <a:t>、半径等の情報は以下の型</a:t>
            </a:r>
            <a:r>
              <a:rPr kumimoji="1" lang="en-US" altLang="ja-JP" sz="2000" dirty="0" smtClean="0"/>
              <a:t>info</a:t>
            </a:r>
            <a:r>
              <a:rPr kumimoji="1" lang="ja-JP" altLang="en-US" sz="2000" dirty="0" smtClean="0"/>
              <a:t>を用いて表すようにせよ。</a:t>
            </a:r>
            <a:endParaRPr kumimoji="1" lang="ja-JP" altLang="en-US" sz="2000" dirty="0"/>
          </a:p>
        </p:txBody>
      </p:sp>
      <p:sp>
        <p:nvSpPr>
          <p:cNvPr id="4" name="テキスト ボックス 3"/>
          <p:cNvSpPr txBox="1"/>
          <p:nvPr/>
        </p:nvSpPr>
        <p:spPr>
          <a:xfrm>
            <a:off x="765442" y="2511778"/>
            <a:ext cx="3917910" cy="2554545"/>
          </a:xfrm>
          <a:prstGeom prst="rect">
            <a:avLst/>
          </a:prstGeom>
          <a:noFill/>
        </p:spPr>
        <p:txBody>
          <a:bodyPr wrap="none" rtlCol="0">
            <a:spAutoFit/>
          </a:bodyPr>
          <a:lstStyle/>
          <a:p>
            <a:r>
              <a:rPr lang="tr-TR" altLang="ja-JP" sz="2000" dirty="0" err="1"/>
              <a:t>typedef</a:t>
            </a:r>
            <a:r>
              <a:rPr lang="tr-TR" altLang="ja-JP" sz="2000" dirty="0"/>
              <a:t> </a:t>
            </a:r>
            <a:r>
              <a:rPr lang="tr-TR" altLang="ja-JP" sz="2000" dirty="0" err="1"/>
              <a:t>enum</a:t>
            </a:r>
            <a:r>
              <a:rPr lang="tr-TR" altLang="ja-JP" sz="2000" dirty="0"/>
              <a:t> {</a:t>
            </a:r>
            <a:r>
              <a:rPr lang="tr-TR" altLang="ja-JP" sz="2000" dirty="0" err="1"/>
              <a:t>Circle</a:t>
            </a:r>
            <a:r>
              <a:rPr lang="tr-TR" altLang="ja-JP" sz="2000" dirty="0"/>
              <a:t>, </a:t>
            </a:r>
            <a:r>
              <a:rPr lang="tr-TR" altLang="ja-JP" sz="2000" dirty="0" err="1"/>
              <a:t>Rectangle</a:t>
            </a:r>
            <a:r>
              <a:rPr lang="tr-TR" altLang="ja-JP" sz="2000" dirty="0"/>
              <a:t>} </a:t>
            </a:r>
            <a:r>
              <a:rPr lang="tr-TR" altLang="ja-JP" sz="2000" dirty="0" err="1"/>
              <a:t>cr</a:t>
            </a:r>
            <a:r>
              <a:rPr lang="tr-TR" altLang="ja-JP" sz="2000" dirty="0"/>
              <a:t>;                              </a:t>
            </a:r>
          </a:p>
          <a:p>
            <a:r>
              <a:rPr lang="tr-TR" altLang="ja-JP" sz="2000" dirty="0" err="1"/>
              <a:t>typedef</a:t>
            </a:r>
            <a:r>
              <a:rPr lang="tr-TR" altLang="ja-JP" sz="2000" dirty="0"/>
              <a:t> </a:t>
            </a:r>
            <a:r>
              <a:rPr lang="tr-TR" altLang="ja-JP" sz="2000" dirty="0" err="1"/>
              <a:t>union</a:t>
            </a:r>
            <a:r>
              <a:rPr lang="tr-TR" altLang="ja-JP" sz="2000" dirty="0"/>
              <a:t> {                                                   </a:t>
            </a:r>
          </a:p>
          <a:p>
            <a:r>
              <a:rPr lang="tr-TR" altLang="ja-JP" sz="2000" dirty="0"/>
              <a:t>  </a:t>
            </a:r>
            <a:r>
              <a:rPr lang="tr-TR" altLang="ja-JP" sz="2000" dirty="0" err="1"/>
              <a:t>double</a:t>
            </a:r>
            <a:r>
              <a:rPr lang="tr-TR" altLang="ja-JP" sz="2000" dirty="0"/>
              <a:t> </a:t>
            </a:r>
            <a:r>
              <a:rPr lang="tr-TR" altLang="ja-JP" sz="2000" dirty="0" err="1"/>
              <a:t>radius</a:t>
            </a:r>
            <a:r>
              <a:rPr lang="tr-TR" altLang="ja-JP" sz="2000" dirty="0"/>
              <a:t>;                                                  </a:t>
            </a:r>
          </a:p>
          <a:p>
            <a:r>
              <a:rPr lang="tr-TR" altLang="ja-JP" sz="2000" dirty="0"/>
              <a:t>  </a:t>
            </a:r>
            <a:r>
              <a:rPr lang="tr-TR" altLang="ja-JP" sz="2000" dirty="0" err="1"/>
              <a:t>struct</a:t>
            </a:r>
            <a:r>
              <a:rPr lang="tr-TR" altLang="ja-JP" sz="2000" dirty="0"/>
              <a:t> {                                                        </a:t>
            </a:r>
          </a:p>
          <a:p>
            <a:r>
              <a:rPr lang="tr-TR" altLang="ja-JP" sz="2000" dirty="0"/>
              <a:t>    </a:t>
            </a:r>
            <a:r>
              <a:rPr lang="tr-TR" altLang="ja-JP" sz="2000" dirty="0" err="1"/>
              <a:t>double</a:t>
            </a:r>
            <a:r>
              <a:rPr lang="tr-TR" altLang="ja-JP" sz="2000" dirty="0"/>
              <a:t> </a:t>
            </a:r>
            <a:r>
              <a:rPr lang="tr-TR" altLang="ja-JP" sz="2000" dirty="0" err="1"/>
              <a:t>tate</a:t>
            </a:r>
            <a:r>
              <a:rPr lang="tr-TR" altLang="ja-JP" sz="2000" dirty="0"/>
              <a:t>;                                                  </a:t>
            </a:r>
          </a:p>
          <a:p>
            <a:r>
              <a:rPr lang="tr-TR" altLang="ja-JP" sz="2000" dirty="0"/>
              <a:t>    </a:t>
            </a:r>
            <a:r>
              <a:rPr lang="tr-TR" altLang="ja-JP" sz="2000" dirty="0" err="1"/>
              <a:t>double</a:t>
            </a:r>
            <a:r>
              <a:rPr lang="tr-TR" altLang="ja-JP" sz="2000" dirty="0"/>
              <a:t> </a:t>
            </a:r>
            <a:r>
              <a:rPr lang="tr-TR" altLang="ja-JP" sz="2000" dirty="0" err="1"/>
              <a:t>yoko</a:t>
            </a:r>
            <a:r>
              <a:rPr lang="tr-TR" altLang="ja-JP" sz="2000" dirty="0"/>
              <a:t>;                                                  </a:t>
            </a:r>
          </a:p>
          <a:p>
            <a:r>
              <a:rPr lang="tr-TR" altLang="ja-JP" sz="2000" dirty="0"/>
              <a:t>  } </a:t>
            </a:r>
            <a:r>
              <a:rPr lang="tr-TR" altLang="ja-JP" sz="2000" dirty="0" err="1"/>
              <a:t>rect</a:t>
            </a:r>
            <a:r>
              <a:rPr lang="tr-TR" altLang="ja-JP" sz="2000" dirty="0"/>
              <a:t>;                                                         </a:t>
            </a:r>
          </a:p>
          <a:p>
            <a:r>
              <a:rPr lang="tr-TR" altLang="ja-JP" sz="2000" dirty="0"/>
              <a:t>} </a:t>
            </a:r>
            <a:r>
              <a:rPr lang="tr-TR" altLang="ja-JP" sz="2000" dirty="0" err="1"/>
              <a:t>info</a:t>
            </a:r>
            <a:r>
              <a:rPr lang="tr-TR" altLang="ja-JP" sz="2000" dirty="0"/>
              <a:t>;</a:t>
            </a:r>
            <a:endParaRPr lang="is-IS" altLang="ja-JP" sz="2000" dirty="0"/>
          </a:p>
        </p:txBody>
      </p:sp>
    </p:spTree>
    <p:extLst>
      <p:ext uri="{BB962C8B-B14F-4D97-AF65-F5344CB8AC3E}">
        <p14:creationId xmlns:p14="http://schemas.microsoft.com/office/powerpoint/2010/main" val="3193080466"/>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66156" y="178868"/>
            <a:ext cx="3864421" cy="808574"/>
          </a:xfrm>
        </p:spPr>
        <p:txBody>
          <a:bodyPr>
            <a:normAutofit/>
          </a:bodyPr>
          <a:lstStyle/>
          <a:p>
            <a:r>
              <a:rPr kumimoji="1" lang="ja-JP" altLang="en-US" sz="3200" dirty="0" smtClean="0"/>
              <a:t>参考課題</a:t>
            </a:r>
            <a:r>
              <a:rPr lang="ja-JP" altLang="en-US" sz="3200" dirty="0" smtClean="0"/>
              <a:t>２</a:t>
            </a:r>
            <a:r>
              <a:rPr kumimoji="1" lang="ja-JP" altLang="en-US" sz="3200" dirty="0" smtClean="0"/>
              <a:t>の解答例</a:t>
            </a:r>
            <a:endParaRPr kumimoji="1" lang="ja-JP" altLang="en-US" sz="3200" dirty="0"/>
          </a:p>
        </p:txBody>
      </p:sp>
      <p:sp>
        <p:nvSpPr>
          <p:cNvPr id="3" name="正方形/長方形 2"/>
          <p:cNvSpPr/>
          <p:nvPr/>
        </p:nvSpPr>
        <p:spPr>
          <a:xfrm>
            <a:off x="720130" y="987442"/>
            <a:ext cx="2818489" cy="2862322"/>
          </a:xfrm>
          <a:prstGeom prst="rect">
            <a:avLst/>
          </a:prstGeom>
          <a:ln>
            <a:solidFill>
              <a:srgbClr val="000000"/>
            </a:solidFill>
          </a:ln>
        </p:spPr>
        <p:txBody>
          <a:bodyPr wrap="square">
            <a:spAutoFit/>
          </a:bodyPr>
          <a:lstStyle/>
          <a:p>
            <a:r>
              <a:rPr lang="en-US" altLang="ja-JP" sz="2000" dirty="0"/>
              <a:t>#include &lt;</a:t>
            </a:r>
            <a:r>
              <a:rPr lang="en-US" altLang="ja-JP" sz="2000" dirty="0" err="1"/>
              <a:t>stdio.h</a:t>
            </a:r>
            <a:r>
              <a:rPr lang="en-US" altLang="ja-JP" sz="2000" dirty="0"/>
              <a:t>&gt;                                                </a:t>
            </a:r>
          </a:p>
          <a:p>
            <a:r>
              <a:rPr lang="tr-TR" altLang="ja-JP" sz="2000" dirty="0" err="1"/>
              <a:t>enum</a:t>
            </a:r>
            <a:r>
              <a:rPr lang="tr-TR" altLang="ja-JP" sz="2000" dirty="0"/>
              <a:t> {</a:t>
            </a:r>
            <a:r>
              <a:rPr lang="tr-TR" altLang="ja-JP" sz="2000" dirty="0" err="1"/>
              <a:t>Circle</a:t>
            </a:r>
            <a:r>
              <a:rPr lang="tr-TR" altLang="ja-JP" sz="2000" dirty="0"/>
              <a:t>, </a:t>
            </a:r>
            <a:r>
              <a:rPr lang="tr-TR" altLang="ja-JP" sz="2000" dirty="0" err="1"/>
              <a:t>Rectangle</a:t>
            </a:r>
            <a:r>
              <a:rPr lang="tr-TR" altLang="ja-JP" sz="2000" dirty="0"/>
              <a:t>};                                         </a:t>
            </a:r>
          </a:p>
          <a:p>
            <a:r>
              <a:rPr lang="tr-TR" altLang="ja-JP" sz="2000" dirty="0" err="1"/>
              <a:t>typedef</a:t>
            </a:r>
            <a:r>
              <a:rPr lang="tr-TR" altLang="ja-JP" sz="2000" dirty="0"/>
              <a:t> </a:t>
            </a:r>
            <a:r>
              <a:rPr lang="tr-TR" altLang="ja-JP" sz="2000" dirty="0" err="1"/>
              <a:t>union</a:t>
            </a:r>
            <a:r>
              <a:rPr lang="tr-TR" altLang="ja-JP" sz="2000" dirty="0"/>
              <a:t> {                                                   </a:t>
            </a:r>
          </a:p>
          <a:p>
            <a:r>
              <a:rPr lang="tr-TR" altLang="ja-JP" sz="2000" dirty="0"/>
              <a:t>  </a:t>
            </a:r>
            <a:r>
              <a:rPr lang="tr-TR" altLang="ja-JP" sz="2000" dirty="0" err="1"/>
              <a:t>double</a:t>
            </a:r>
            <a:r>
              <a:rPr lang="tr-TR" altLang="ja-JP" sz="2000" dirty="0"/>
              <a:t> </a:t>
            </a:r>
            <a:r>
              <a:rPr lang="tr-TR" altLang="ja-JP" sz="2000" dirty="0" err="1"/>
              <a:t>radius</a:t>
            </a:r>
            <a:r>
              <a:rPr lang="tr-TR" altLang="ja-JP" sz="2000" dirty="0"/>
              <a:t>;                                                  </a:t>
            </a:r>
          </a:p>
          <a:p>
            <a:r>
              <a:rPr lang="tr-TR" altLang="ja-JP" sz="2000" dirty="0"/>
              <a:t>  </a:t>
            </a:r>
            <a:r>
              <a:rPr lang="tr-TR" altLang="ja-JP" sz="2000" dirty="0" err="1"/>
              <a:t>struct</a:t>
            </a:r>
            <a:r>
              <a:rPr lang="tr-TR" altLang="ja-JP" sz="2000" dirty="0"/>
              <a:t> {                                                        </a:t>
            </a:r>
          </a:p>
          <a:p>
            <a:r>
              <a:rPr lang="tr-TR" altLang="ja-JP" sz="2000" dirty="0"/>
              <a:t>    </a:t>
            </a:r>
            <a:r>
              <a:rPr lang="tr-TR" altLang="ja-JP" sz="2000" dirty="0" err="1"/>
              <a:t>double</a:t>
            </a:r>
            <a:r>
              <a:rPr lang="tr-TR" altLang="ja-JP" sz="2000" dirty="0"/>
              <a:t> </a:t>
            </a:r>
            <a:r>
              <a:rPr lang="tr-TR" altLang="ja-JP" sz="2000" dirty="0" err="1"/>
              <a:t>tate</a:t>
            </a:r>
            <a:r>
              <a:rPr lang="tr-TR" altLang="ja-JP" sz="2000" dirty="0"/>
              <a:t>;                                                  </a:t>
            </a:r>
          </a:p>
          <a:p>
            <a:r>
              <a:rPr lang="tr-TR" altLang="ja-JP" sz="2000" dirty="0"/>
              <a:t>    </a:t>
            </a:r>
            <a:r>
              <a:rPr lang="tr-TR" altLang="ja-JP" sz="2000" dirty="0" err="1"/>
              <a:t>double</a:t>
            </a:r>
            <a:r>
              <a:rPr lang="tr-TR" altLang="ja-JP" sz="2000" dirty="0"/>
              <a:t> </a:t>
            </a:r>
            <a:r>
              <a:rPr lang="tr-TR" altLang="ja-JP" sz="2000" dirty="0" err="1"/>
              <a:t>yoko</a:t>
            </a:r>
            <a:r>
              <a:rPr lang="tr-TR" altLang="ja-JP" sz="2000" dirty="0"/>
              <a:t>;                                                  </a:t>
            </a:r>
          </a:p>
          <a:p>
            <a:r>
              <a:rPr lang="tr-TR" altLang="ja-JP" sz="2000" dirty="0"/>
              <a:t>  } </a:t>
            </a:r>
            <a:r>
              <a:rPr lang="tr-TR" altLang="ja-JP" sz="2000" dirty="0" err="1"/>
              <a:t>rect</a:t>
            </a:r>
            <a:r>
              <a:rPr lang="tr-TR" altLang="ja-JP" sz="2000" dirty="0"/>
              <a:t>;                                                         </a:t>
            </a:r>
          </a:p>
          <a:p>
            <a:r>
              <a:rPr lang="tr-TR" altLang="ja-JP" sz="2000" dirty="0"/>
              <a:t>} </a:t>
            </a:r>
            <a:r>
              <a:rPr lang="tr-TR" altLang="ja-JP" sz="2000" dirty="0" err="1"/>
              <a:t>info</a:t>
            </a:r>
            <a:r>
              <a:rPr lang="tr-TR" altLang="ja-JP" sz="2000" dirty="0"/>
              <a:t>; </a:t>
            </a:r>
            <a:endParaRPr lang="ja-JP" altLang="en-US" sz="2000" dirty="0"/>
          </a:p>
        </p:txBody>
      </p:sp>
      <p:sp>
        <p:nvSpPr>
          <p:cNvPr id="4" name="正方形/長方形 3"/>
          <p:cNvSpPr/>
          <p:nvPr/>
        </p:nvSpPr>
        <p:spPr>
          <a:xfrm>
            <a:off x="4073803" y="913468"/>
            <a:ext cx="4976183" cy="5909311"/>
          </a:xfrm>
          <a:prstGeom prst="rect">
            <a:avLst/>
          </a:prstGeom>
          <a:ln>
            <a:solidFill>
              <a:srgbClr val="000000"/>
            </a:solidFill>
          </a:ln>
        </p:spPr>
        <p:txBody>
          <a:bodyPr wrap="square">
            <a:spAutoFit/>
          </a:bodyPr>
          <a:lstStyle/>
          <a:p>
            <a:r>
              <a:rPr lang="en-US" altLang="ja-JP" dirty="0" smtClean="0"/>
              <a:t>/* </a:t>
            </a:r>
            <a:r>
              <a:rPr lang="ja-JP" altLang="en-US" dirty="0" smtClean="0"/>
              <a:t>続き</a:t>
            </a:r>
            <a:r>
              <a:rPr lang="en-US" altLang="ja-JP" dirty="0" smtClean="0"/>
              <a:t> */</a:t>
            </a:r>
          </a:p>
          <a:p>
            <a:r>
              <a:rPr lang="en-US" altLang="ja-JP" dirty="0" err="1" smtClean="0"/>
              <a:t>int</a:t>
            </a:r>
            <a:r>
              <a:rPr lang="en-US" altLang="ja-JP" dirty="0" smtClean="0"/>
              <a:t> </a:t>
            </a:r>
            <a:r>
              <a:rPr lang="en-US" altLang="ja-JP" dirty="0"/>
              <a:t>main (void) {                                                 </a:t>
            </a:r>
          </a:p>
          <a:p>
            <a:r>
              <a:rPr lang="en-US" altLang="ja-JP" dirty="0"/>
              <a:t>  info info;                                                      </a:t>
            </a:r>
          </a:p>
          <a:p>
            <a:r>
              <a:rPr lang="en-US" altLang="ja-JP" dirty="0"/>
              <a:t>  </a:t>
            </a:r>
            <a:r>
              <a:rPr lang="en-US" altLang="ja-JP" dirty="0" err="1"/>
              <a:t>int</a:t>
            </a:r>
            <a:r>
              <a:rPr lang="en-US" altLang="ja-JP" dirty="0"/>
              <a:t> </a:t>
            </a:r>
            <a:r>
              <a:rPr lang="en-US" altLang="ja-JP" dirty="0" err="1"/>
              <a:t>cr</a:t>
            </a:r>
            <a:r>
              <a:rPr lang="en-US" altLang="ja-JP" dirty="0"/>
              <a:t>;                                                         </a:t>
            </a:r>
          </a:p>
          <a:p>
            <a:r>
              <a:rPr lang="en-US" altLang="ja-JP" dirty="0"/>
              <a:t>  </a:t>
            </a:r>
            <a:r>
              <a:rPr lang="en-US" altLang="ja-JP" dirty="0" err="1"/>
              <a:t>printf</a:t>
            </a:r>
            <a:r>
              <a:rPr lang="en-US" altLang="ja-JP" dirty="0"/>
              <a:t> ("</a:t>
            </a:r>
            <a:r>
              <a:rPr lang="ja-JP" altLang="en-US" dirty="0"/>
              <a:t>円か長方形を選択</a:t>
            </a:r>
            <a:r>
              <a:rPr lang="en-US" altLang="ja-JP" dirty="0"/>
              <a:t>(</a:t>
            </a:r>
            <a:r>
              <a:rPr lang="ja-JP" altLang="en-US" dirty="0"/>
              <a:t>円</a:t>
            </a:r>
            <a:r>
              <a:rPr lang="en-US" altLang="ja-JP" dirty="0"/>
              <a:t>0, </a:t>
            </a:r>
            <a:r>
              <a:rPr lang="ja-JP" altLang="en-US" dirty="0"/>
              <a:t>長方形</a:t>
            </a:r>
            <a:r>
              <a:rPr lang="en-US" altLang="ja-JP" dirty="0"/>
              <a:t>1): ");                    </a:t>
            </a:r>
          </a:p>
          <a:p>
            <a:r>
              <a:rPr lang="en-US" altLang="ja-JP" dirty="0"/>
              <a:t>  </a:t>
            </a:r>
            <a:r>
              <a:rPr lang="en-US" altLang="ja-JP" dirty="0" err="1"/>
              <a:t>scanf</a:t>
            </a:r>
            <a:r>
              <a:rPr lang="en-US" altLang="ja-JP" dirty="0"/>
              <a:t> ("%d", &amp;</a:t>
            </a:r>
            <a:r>
              <a:rPr lang="en-US" altLang="ja-JP" dirty="0" err="1"/>
              <a:t>cr</a:t>
            </a:r>
            <a:r>
              <a:rPr lang="en-US" altLang="ja-JP" dirty="0"/>
              <a:t>);                                              </a:t>
            </a:r>
          </a:p>
          <a:p>
            <a:r>
              <a:rPr lang="en-US" altLang="ja-JP" dirty="0"/>
              <a:t>  if (</a:t>
            </a:r>
            <a:r>
              <a:rPr lang="en-US" altLang="ja-JP" dirty="0" err="1"/>
              <a:t>cr</a:t>
            </a:r>
            <a:r>
              <a:rPr lang="en-US" altLang="ja-JP" dirty="0"/>
              <a:t> == Circle) {                                             </a:t>
            </a:r>
          </a:p>
          <a:p>
            <a:r>
              <a:rPr lang="en-US" altLang="ja-JP" dirty="0"/>
              <a:t>    </a:t>
            </a:r>
            <a:r>
              <a:rPr lang="en-US" altLang="ja-JP" dirty="0" err="1"/>
              <a:t>printf</a:t>
            </a:r>
            <a:r>
              <a:rPr lang="en-US" altLang="ja-JP" dirty="0"/>
              <a:t> ("</a:t>
            </a:r>
            <a:r>
              <a:rPr lang="ja-JP" altLang="en-US" dirty="0"/>
              <a:t>半径</a:t>
            </a:r>
            <a:r>
              <a:rPr lang="en-US" altLang="ja-JP" dirty="0"/>
              <a:t>: ");                                            </a:t>
            </a:r>
          </a:p>
          <a:p>
            <a:r>
              <a:rPr lang="en-US" altLang="ja-JP" dirty="0"/>
              <a:t>    </a:t>
            </a:r>
            <a:r>
              <a:rPr lang="en-US" altLang="ja-JP" dirty="0" err="1"/>
              <a:t>scanf</a:t>
            </a:r>
            <a:r>
              <a:rPr lang="en-US" altLang="ja-JP" dirty="0"/>
              <a:t> ("%lf", &amp;</a:t>
            </a:r>
            <a:r>
              <a:rPr lang="en-US" altLang="ja-JP" dirty="0" err="1"/>
              <a:t>info.radius</a:t>
            </a:r>
            <a:r>
              <a:rPr lang="en-US" altLang="ja-JP" dirty="0"/>
              <a:t>);                                  </a:t>
            </a:r>
          </a:p>
          <a:p>
            <a:r>
              <a:rPr lang="en-US" altLang="ja-JP" dirty="0"/>
              <a:t>    </a:t>
            </a:r>
            <a:r>
              <a:rPr lang="en-US" altLang="ja-JP" dirty="0" err="1"/>
              <a:t>printf</a:t>
            </a:r>
            <a:r>
              <a:rPr lang="en-US" altLang="ja-JP" dirty="0"/>
              <a:t> ("</a:t>
            </a:r>
            <a:r>
              <a:rPr lang="ja-JP" altLang="en-US" dirty="0"/>
              <a:t>円の半径は</a:t>
            </a:r>
            <a:r>
              <a:rPr lang="en-US" altLang="ja-JP" dirty="0"/>
              <a:t>%f</a:t>
            </a:r>
            <a:r>
              <a:rPr lang="ja-JP" altLang="en-US" dirty="0"/>
              <a:t>です。</a:t>
            </a:r>
            <a:r>
              <a:rPr lang="en-US" altLang="ja-JP" dirty="0"/>
              <a:t>\n", </a:t>
            </a:r>
            <a:r>
              <a:rPr lang="en-US" altLang="ja-JP" dirty="0" err="1"/>
              <a:t>info.radius</a:t>
            </a:r>
            <a:r>
              <a:rPr lang="en-US" altLang="ja-JP" dirty="0"/>
              <a:t>);                 </a:t>
            </a:r>
          </a:p>
          <a:p>
            <a:r>
              <a:rPr lang="en-US" altLang="ja-JP" dirty="0"/>
              <a:t>  }                                                               </a:t>
            </a:r>
          </a:p>
          <a:p>
            <a:r>
              <a:rPr lang="en-US" altLang="ja-JP" dirty="0"/>
              <a:t>  else if (</a:t>
            </a:r>
            <a:r>
              <a:rPr lang="en-US" altLang="ja-JP" dirty="0" err="1"/>
              <a:t>cr</a:t>
            </a:r>
            <a:r>
              <a:rPr lang="en-US" altLang="ja-JP" dirty="0"/>
              <a:t> == Rectangle) {                                     </a:t>
            </a:r>
          </a:p>
          <a:p>
            <a:r>
              <a:rPr lang="en-US" altLang="ja-JP" dirty="0"/>
              <a:t>    </a:t>
            </a:r>
            <a:r>
              <a:rPr lang="en-US" altLang="ja-JP" dirty="0" err="1"/>
              <a:t>printf</a:t>
            </a:r>
            <a:r>
              <a:rPr lang="en-US" altLang="ja-JP" dirty="0"/>
              <a:t> ("</a:t>
            </a:r>
            <a:r>
              <a:rPr lang="ja-JP" altLang="en-US" dirty="0"/>
              <a:t>縦</a:t>
            </a:r>
            <a:r>
              <a:rPr lang="en-US" altLang="ja-JP" dirty="0"/>
              <a:t>: ");                                              </a:t>
            </a:r>
          </a:p>
          <a:p>
            <a:r>
              <a:rPr lang="en-US" altLang="ja-JP" dirty="0"/>
              <a:t>    </a:t>
            </a:r>
            <a:r>
              <a:rPr lang="en-US" altLang="ja-JP" dirty="0" err="1"/>
              <a:t>scanf</a:t>
            </a:r>
            <a:r>
              <a:rPr lang="en-US" altLang="ja-JP" dirty="0"/>
              <a:t> ("%lf", &amp;</a:t>
            </a:r>
            <a:r>
              <a:rPr lang="en-US" altLang="ja-JP" dirty="0" err="1"/>
              <a:t>info.rect.tate</a:t>
            </a:r>
            <a:r>
              <a:rPr lang="en-US" altLang="ja-JP" dirty="0"/>
              <a:t>);                               </a:t>
            </a:r>
          </a:p>
          <a:p>
            <a:r>
              <a:rPr lang="en-US" altLang="ja-JP" dirty="0"/>
              <a:t>    </a:t>
            </a:r>
            <a:r>
              <a:rPr lang="en-US" altLang="ja-JP" dirty="0" err="1"/>
              <a:t>printf</a:t>
            </a:r>
            <a:r>
              <a:rPr lang="en-US" altLang="ja-JP" dirty="0"/>
              <a:t> ("</a:t>
            </a:r>
            <a:r>
              <a:rPr lang="ja-JP" altLang="en-US" dirty="0"/>
              <a:t>横</a:t>
            </a:r>
            <a:r>
              <a:rPr lang="en-US" altLang="ja-JP" dirty="0"/>
              <a:t>: ");                                              </a:t>
            </a:r>
          </a:p>
          <a:p>
            <a:r>
              <a:rPr lang="en-US" altLang="ja-JP" dirty="0"/>
              <a:t>    </a:t>
            </a:r>
            <a:r>
              <a:rPr lang="en-US" altLang="ja-JP" dirty="0" err="1"/>
              <a:t>scanf</a:t>
            </a:r>
            <a:r>
              <a:rPr lang="en-US" altLang="ja-JP" dirty="0"/>
              <a:t> ("%lf", &amp;</a:t>
            </a:r>
            <a:r>
              <a:rPr lang="en-US" altLang="ja-JP" dirty="0" err="1"/>
              <a:t>info.rect.yoko</a:t>
            </a:r>
            <a:r>
              <a:rPr lang="en-US" altLang="ja-JP" dirty="0"/>
              <a:t>);                               </a:t>
            </a:r>
          </a:p>
          <a:p>
            <a:r>
              <a:rPr lang="en-US" altLang="ja-JP" dirty="0"/>
              <a:t>    </a:t>
            </a:r>
            <a:r>
              <a:rPr lang="en-US" altLang="ja-JP" dirty="0" err="1"/>
              <a:t>printf</a:t>
            </a:r>
            <a:r>
              <a:rPr lang="en-US" altLang="ja-JP" dirty="0"/>
              <a:t> ("</a:t>
            </a:r>
            <a:r>
              <a:rPr lang="ja-JP" altLang="en-US" dirty="0"/>
              <a:t>長方形の縦は</a:t>
            </a:r>
            <a:r>
              <a:rPr lang="en-US" altLang="ja-JP" dirty="0"/>
              <a:t>%f, </a:t>
            </a:r>
            <a:r>
              <a:rPr lang="ja-JP" altLang="en-US" dirty="0"/>
              <a:t>横は</a:t>
            </a:r>
            <a:r>
              <a:rPr lang="en-US" altLang="ja-JP" dirty="0"/>
              <a:t>%f</a:t>
            </a:r>
            <a:r>
              <a:rPr lang="ja-JP" altLang="en-US" dirty="0"/>
              <a:t>です。</a:t>
            </a:r>
            <a:r>
              <a:rPr lang="en-US" altLang="ja-JP" dirty="0"/>
              <a:t>\n",                     </a:t>
            </a:r>
          </a:p>
          <a:p>
            <a:r>
              <a:rPr lang="en-US" altLang="ja-JP" dirty="0"/>
              <a:t>            </a:t>
            </a:r>
            <a:r>
              <a:rPr lang="en-US" altLang="ja-JP" dirty="0" err="1"/>
              <a:t>info.rect.tate</a:t>
            </a:r>
            <a:r>
              <a:rPr lang="en-US" altLang="ja-JP" dirty="0"/>
              <a:t>, </a:t>
            </a:r>
            <a:r>
              <a:rPr lang="en-US" altLang="ja-JP" dirty="0" err="1"/>
              <a:t>info.rect.yoko</a:t>
            </a:r>
            <a:r>
              <a:rPr lang="en-US" altLang="ja-JP" dirty="0"/>
              <a:t>);                      </a:t>
            </a:r>
          </a:p>
          <a:p>
            <a:r>
              <a:rPr lang="en-US" altLang="ja-JP" dirty="0"/>
              <a:t>  }                                                               </a:t>
            </a:r>
          </a:p>
          <a:p>
            <a:r>
              <a:rPr lang="en-US" altLang="ja-JP" dirty="0"/>
              <a:t>  return 0;                                                       </a:t>
            </a:r>
          </a:p>
          <a:p>
            <a:r>
              <a:rPr lang="en-US" altLang="ja-JP" dirty="0"/>
              <a:t>}</a:t>
            </a:r>
            <a:endParaRPr lang="ja-JP" altLang="en-US" dirty="0"/>
          </a:p>
        </p:txBody>
      </p:sp>
    </p:spTree>
    <p:extLst>
      <p:ext uri="{BB962C8B-B14F-4D97-AF65-F5344CB8AC3E}">
        <p14:creationId xmlns:p14="http://schemas.microsoft.com/office/powerpoint/2010/main" val="221779125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2"/>
          <p:cNvSpPr>
            <a:spLocks noGrp="1" noChangeArrowheads="1"/>
          </p:cNvSpPr>
          <p:nvPr>
            <p:ph type="title"/>
          </p:nvPr>
        </p:nvSpPr>
        <p:spPr>
          <a:xfrm>
            <a:off x="588828" y="188912"/>
            <a:ext cx="7620000" cy="966721"/>
          </a:xfrm>
        </p:spPr>
        <p:txBody>
          <a:bodyPr>
            <a:normAutofit/>
          </a:bodyPr>
          <a:lstStyle/>
          <a:p>
            <a:pPr eaLnBrk="1" hangingPunct="1">
              <a:defRPr/>
            </a:pPr>
            <a:r>
              <a:rPr lang="ja-JP" altLang="en-US" sz="3600" dirty="0" smtClean="0">
                <a:ea typeface="ＭＳ Ｐゴシック" pitchFamily="-64" charset="-128"/>
              </a:rPr>
              <a:t>共用体</a:t>
            </a:r>
            <a:endParaRPr lang="ja-JP" altLang="en-US" sz="4800" dirty="0" smtClean="0">
              <a:ea typeface="ＭＳ Ｐゴシック" pitchFamily="-64" charset="-128"/>
            </a:endParaRPr>
          </a:p>
        </p:txBody>
      </p:sp>
      <p:sp>
        <p:nvSpPr>
          <p:cNvPr id="2" name="テキスト ボックス 1"/>
          <p:cNvSpPr txBox="1"/>
          <p:nvPr/>
        </p:nvSpPr>
        <p:spPr>
          <a:xfrm>
            <a:off x="869495" y="1441682"/>
            <a:ext cx="1885527" cy="1815882"/>
          </a:xfrm>
          <a:prstGeom prst="rect">
            <a:avLst/>
          </a:prstGeom>
          <a:noFill/>
        </p:spPr>
        <p:txBody>
          <a:bodyPr wrap="none" rtlCol="0">
            <a:spAutoFit/>
          </a:bodyPr>
          <a:lstStyle/>
          <a:p>
            <a:r>
              <a:rPr lang="en-US" altLang="ja-JP" sz="2800" dirty="0"/>
              <a:t> </a:t>
            </a:r>
            <a:r>
              <a:rPr lang="en-US" altLang="ja-JP" sz="2800" dirty="0" smtClean="0"/>
              <a:t>union {</a:t>
            </a:r>
          </a:p>
          <a:p>
            <a:r>
              <a:rPr kumimoji="1" lang="en-US" altLang="ja-JP" sz="2800" dirty="0"/>
              <a:t> </a:t>
            </a:r>
            <a:r>
              <a:rPr kumimoji="1" lang="en-US" altLang="ja-JP" sz="2800" dirty="0" smtClean="0"/>
              <a:t>   </a:t>
            </a:r>
            <a:r>
              <a:rPr kumimoji="1" lang="en-US" altLang="ja-JP" sz="2800" dirty="0" err="1" smtClean="0"/>
              <a:t>int</a:t>
            </a:r>
            <a:r>
              <a:rPr kumimoji="1" lang="en-US" altLang="ja-JP" sz="2800" dirty="0" smtClean="0"/>
              <a:t> x;</a:t>
            </a:r>
          </a:p>
          <a:p>
            <a:r>
              <a:rPr lang="en-US" altLang="ja-JP" sz="2800" dirty="0"/>
              <a:t> </a:t>
            </a:r>
            <a:r>
              <a:rPr lang="en-US" altLang="ja-JP" sz="2800" dirty="0" smtClean="0"/>
              <a:t>   double y;</a:t>
            </a:r>
          </a:p>
          <a:p>
            <a:r>
              <a:rPr lang="en-US" altLang="ja-JP" sz="2800" dirty="0" smtClean="0"/>
              <a:t> } u;</a:t>
            </a:r>
            <a:endParaRPr kumimoji="1" lang="ja-JP" altLang="en-US" sz="2800" dirty="0"/>
          </a:p>
        </p:txBody>
      </p:sp>
      <p:sp>
        <p:nvSpPr>
          <p:cNvPr id="3" name="直方体 2"/>
          <p:cNvSpPr/>
          <p:nvPr/>
        </p:nvSpPr>
        <p:spPr>
          <a:xfrm>
            <a:off x="3718235" y="3981788"/>
            <a:ext cx="1269921" cy="2105313"/>
          </a:xfrm>
          <a:prstGeom prst="cub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a:solidFill>
                  <a:srgbClr val="000000"/>
                </a:solidFill>
              </a:rPr>
              <a:t>u</a:t>
            </a:r>
            <a:endParaRPr lang="en-US" altLang="ja-JP" sz="2800" dirty="0" smtClean="0">
              <a:solidFill>
                <a:srgbClr val="000000"/>
              </a:solidFill>
            </a:endParaRPr>
          </a:p>
        </p:txBody>
      </p:sp>
      <p:sp>
        <p:nvSpPr>
          <p:cNvPr id="5" name="直方体 4"/>
          <p:cNvSpPr/>
          <p:nvPr/>
        </p:nvSpPr>
        <p:spPr>
          <a:xfrm>
            <a:off x="5621066" y="3981788"/>
            <a:ext cx="1269921" cy="2105313"/>
          </a:xfrm>
          <a:prstGeom prst="cube">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a:solidFill>
                  <a:srgbClr val="000000"/>
                </a:solidFill>
              </a:rPr>
              <a:t>u</a:t>
            </a:r>
            <a:r>
              <a:rPr lang="en-US" altLang="ja-JP" sz="2800" dirty="0" err="1" smtClean="0">
                <a:solidFill>
                  <a:srgbClr val="000000"/>
                </a:solidFill>
              </a:rPr>
              <a:t>.y</a:t>
            </a:r>
            <a:endParaRPr lang="en-US" altLang="ja-JP" sz="2800" dirty="0" smtClean="0">
              <a:solidFill>
                <a:srgbClr val="000000"/>
              </a:solidFill>
            </a:endParaRPr>
          </a:p>
        </p:txBody>
      </p:sp>
      <p:sp>
        <p:nvSpPr>
          <p:cNvPr id="6" name="直方体 5"/>
          <p:cNvSpPr/>
          <p:nvPr/>
        </p:nvSpPr>
        <p:spPr>
          <a:xfrm>
            <a:off x="1817945" y="4004673"/>
            <a:ext cx="1269921" cy="1075540"/>
          </a:xfrm>
          <a:prstGeom prst="cube">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a:solidFill>
                  <a:srgbClr val="000000"/>
                </a:solidFill>
              </a:rPr>
              <a:t>u</a:t>
            </a:r>
            <a:r>
              <a:rPr lang="en-US" altLang="ja-JP" sz="2800" dirty="0" err="1" smtClean="0">
                <a:solidFill>
                  <a:srgbClr val="000000"/>
                </a:solidFill>
              </a:rPr>
              <a:t>.x</a:t>
            </a:r>
            <a:endParaRPr lang="en-US" altLang="ja-JP" sz="2800" dirty="0" smtClean="0">
              <a:solidFill>
                <a:srgbClr val="000000"/>
              </a:solidFill>
            </a:endParaRPr>
          </a:p>
        </p:txBody>
      </p:sp>
      <p:cxnSp>
        <p:nvCxnSpPr>
          <p:cNvPr id="7" name="直線コネクタ 6"/>
          <p:cNvCxnSpPr/>
          <p:nvPr/>
        </p:nvCxnSpPr>
        <p:spPr>
          <a:xfrm>
            <a:off x="4999597" y="3981788"/>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1" name="直線コネクタ 10"/>
          <p:cNvCxnSpPr/>
          <p:nvPr/>
        </p:nvCxnSpPr>
        <p:spPr>
          <a:xfrm>
            <a:off x="4728689" y="4317258"/>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2" name="直線コネクタ 11"/>
          <p:cNvCxnSpPr/>
          <p:nvPr/>
        </p:nvCxnSpPr>
        <p:spPr>
          <a:xfrm>
            <a:off x="4728689" y="6087101"/>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3" name="直線コネクタ 12"/>
          <p:cNvCxnSpPr/>
          <p:nvPr/>
        </p:nvCxnSpPr>
        <p:spPr>
          <a:xfrm>
            <a:off x="4999597" y="5793267"/>
            <a:ext cx="621469"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4" name="直線コネクタ 13"/>
          <p:cNvCxnSpPr/>
          <p:nvPr/>
        </p:nvCxnSpPr>
        <p:spPr>
          <a:xfrm>
            <a:off x="3145071" y="3993231"/>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5" name="直線コネクタ 14"/>
          <p:cNvCxnSpPr/>
          <p:nvPr/>
        </p:nvCxnSpPr>
        <p:spPr>
          <a:xfrm>
            <a:off x="2839841" y="4305816"/>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6" name="直線コネクタ 15"/>
          <p:cNvCxnSpPr/>
          <p:nvPr/>
        </p:nvCxnSpPr>
        <p:spPr>
          <a:xfrm>
            <a:off x="2825858" y="5080213"/>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7" name="直線コネクタ 16"/>
          <p:cNvCxnSpPr/>
          <p:nvPr/>
        </p:nvCxnSpPr>
        <p:spPr>
          <a:xfrm>
            <a:off x="3076425" y="4824358"/>
            <a:ext cx="655793"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構造体（復習）</a:t>
            </a:r>
            <a:endParaRPr kumimoji="1" lang="ja-JP" altLang="en-US" dirty="0"/>
          </a:p>
        </p:txBody>
      </p:sp>
      <p:sp>
        <p:nvSpPr>
          <p:cNvPr id="4" name="テキスト ボックス 3"/>
          <p:cNvSpPr txBox="1"/>
          <p:nvPr/>
        </p:nvSpPr>
        <p:spPr>
          <a:xfrm>
            <a:off x="869495" y="1441682"/>
            <a:ext cx="1885527" cy="1815882"/>
          </a:xfrm>
          <a:prstGeom prst="rect">
            <a:avLst/>
          </a:prstGeom>
          <a:noFill/>
        </p:spPr>
        <p:txBody>
          <a:bodyPr wrap="none" rtlCol="0">
            <a:spAutoFit/>
          </a:bodyPr>
          <a:lstStyle/>
          <a:p>
            <a:r>
              <a:rPr lang="en-US" altLang="ja-JP" sz="2800" dirty="0"/>
              <a:t> </a:t>
            </a:r>
            <a:r>
              <a:rPr lang="en-US" altLang="ja-JP" sz="2800" dirty="0" err="1" smtClean="0"/>
              <a:t>struct</a:t>
            </a:r>
            <a:r>
              <a:rPr lang="en-US" altLang="ja-JP" sz="2800" dirty="0" smtClean="0"/>
              <a:t> {</a:t>
            </a:r>
          </a:p>
          <a:p>
            <a:r>
              <a:rPr kumimoji="1" lang="en-US" altLang="ja-JP" sz="2800" dirty="0"/>
              <a:t> </a:t>
            </a:r>
            <a:r>
              <a:rPr kumimoji="1" lang="en-US" altLang="ja-JP" sz="2800" dirty="0" smtClean="0"/>
              <a:t>   </a:t>
            </a:r>
            <a:r>
              <a:rPr kumimoji="1" lang="en-US" altLang="ja-JP" sz="2800" dirty="0" err="1" smtClean="0"/>
              <a:t>int</a:t>
            </a:r>
            <a:r>
              <a:rPr kumimoji="1" lang="en-US" altLang="ja-JP" sz="2800" dirty="0" smtClean="0"/>
              <a:t> x;</a:t>
            </a:r>
          </a:p>
          <a:p>
            <a:r>
              <a:rPr lang="en-US" altLang="ja-JP" sz="2800" dirty="0"/>
              <a:t> </a:t>
            </a:r>
            <a:r>
              <a:rPr lang="en-US" altLang="ja-JP" sz="2800" dirty="0" smtClean="0"/>
              <a:t>   double y;</a:t>
            </a:r>
          </a:p>
          <a:p>
            <a:r>
              <a:rPr lang="en-US" altLang="ja-JP" sz="2800" dirty="0" smtClean="0"/>
              <a:t> } s;</a:t>
            </a:r>
            <a:endParaRPr kumimoji="1" lang="ja-JP" altLang="en-US" sz="2800" dirty="0"/>
          </a:p>
        </p:txBody>
      </p:sp>
      <p:sp>
        <p:nvSpPr>
          <p:cNvPr id="6" name="直方体 5"/>
          <p:cNvSpPr/>
          <p:nvPr/>
        </p:nvSpPr>
        <p:spPr>
          <a:xfrm>
            <a:off x="3732218" y="3993231"/>
            <a:ext cx="1281467" cy="2105313"/>
          </a:xfrm>
          <a:prstGeom prst="cube">
            <a:avLst/>
          </a:prstGeom>
          <a:noFill/>
          <a:ln>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smtClean="0">
                <a:solidFill>
                  <a:srgbClr val="000000"/>
                </a:solidFill>
              </a:rPr>
              <a:t>s.y</a:t>
            </a:r>
            <a:endParaRPr lang="en-US" altLang="ja-JP" sz="2800" dirty="0" smtClean="0">
              <a:solidFill>
                <a:srgbClr val="000000"/>
              </a:solidFill>
            </a:endParaRPr>
          </a:p>
        </p:txBody>
      </p:sp>
      <p:sp>
        <p:nvSpPr>
          <p:cNvPr id="7" name="直方体 6"/>
          <p:cNvSpPr/>
          <p:nvPr/>
        </p:nvSpPr>
        <p:spPr>
          <a:xfrm>
            <a:off x="3741326" y="3117273"/>
            <a:ext cx="1272359" cy="1188645"/>
          </a:xfrm>
          <a:prstGeom prst="cube">
            <a:avLst/>
          </a:prstGeom>
          <a:solidFill>
            <a:srgbClr val="FFFFFF"/>
          </a:solidFill>
          <a:ln>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smtClean="0">
                <a:solidFill>
                  <a:srgbClr val="000000"/>
                </a:solidFill>
              </a:rPr>
              <a:t>s.x</a:t>
            </a:r>
            <a:endParaRPr lang="en-US" altLang="ja-JP" sz="2800" dirty="0" smtClean="0">
              <a:solidFill>
                <a:srgbClr val="000000"/>
              </a:solidFill>
            </a:endParaRPr>
          </a:p>
        </p:txBody>
      </p:sp>
    </p:spTree>
    <p:extLst>
      <p:ext uri="{BB962C8B-B14F-4D97-AF65-F5344CB8AC3E}">
        <p14:creationId xmlns:p14="http://schemas.microsoft.com/office/powerpoint/2010/main" val="264386321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a:xfrm>
            <a:off x="642910" y="255840"/>
            <a:ext cx="7620000" cy="685800"/>
          </a:xfrm>
        </p:spPr>
        <p:txBody>
          <a:bodyPr>
            <a:noAutofit/>
          </a:bodyPr>
          <a:lstStyle/>
          <a:p>
            <a:pPr eaLnBrk="1" hangingPunct="1">
              <a:defRPr/>
            </a:pPr>
            <a:r>
              <a:rPr lang="ja-JP" altLang="en-US" sz="4000" dirty="0" smtClean="0">
                <a:ea typeface="ＭＳ Ｐゴシック" pitchFamily="-64" charset="-128"/>
              </a:rPr>
              <a:t>共用体型を表す型式</a:t>
            </a:r>
          </a:p>
        </p:txBody>
      </p:sp>
      <p:sp>
        <p:nvSpPr>
          <p:cNvPr id="13317" name="テキスト ボックス 47"/>
          <p:cNvSpPr txBox="1">
            <a:spLocks noChangeArrowheads="1"/>
          </p:cNvSpPr>
          <p:nvPr/>
        </p:nvSpPr>
        <p:spPr bwMode="auto">
          <a:xfrm>
            <a:off x="1084773" y="2304015"/>
            <a:ext cx="1625415" cy="1938992"/>
          </a:xfrm>
          <a:prstGeom prst="rect">
            <a:avLst/>
          </a:prstGeom>
          <a:noFill/>
          <a:ln w="9525">
            <a:noFill/>
            <a:miter lim="800000"/>
            <a:headEnd/>
            <a:tailEnd/>
          </a:ln>
        </p:spPr>
        <p:txBody>
          <a:bodyPr wrap="none">
            <a:spAutoFit/>
          </a:bodyPr>
          <a:lstStyle/>
          <a:p>
            <a:r>
              <a:rPr lang="ja-JP" altLang="en-US" sz="2400" dirty="0" smtClean="0"/>
              <a:t>（</a:t>
            </a:r>
            <a:r>
              <a:rPr kumimoji="1" lang="ja-JP" altLang="en-US" sz="2400" b="0" dirty="0" smtClean="0"/>
              <a:t>例</a:t>
            </a:r>
            <a:r>
              <a:rPr kumimoji="1" lang="ja-JP" altLang="en-US" sz="2400" b="0" dirty="0"/>
              <a:t>）</a:t>
            </a:r>
            <a:r>
              <a:rPr kumimoji="1" lang="en-US" altLang="ja-JP" sz="2400" b="0" dirty="0"/>
              <a:t> </a:t>
            </a:r>
          </a:p>
          <a:p>
            <a:r>
              <a:rPr lang="en-US" altLang="ja-JP" sz="2400" dirty="0" smtClean="0"/>
              <a:t> union </a:t>
            </a:r>
            <a:r>
              <a:rPr lang="en-US" altLang="ja-JP" sz="2400" dirty="0"/>
              <a:t>{</a:t>
            </a:r>
          </a:p>
          <a:p>
            <a:r>
              <a:rPr lang="en-US" altLang="ja-JP" sz="2400" dirty="0"/>
              <a:t>    </a:t>
            </a:r>
            <a:r>
              <a:rPr lang="en-US" altLang="ja-JP" sz="2400" dirty="0" err="1"/>
              <a:t>int</a:t>
            </a:r>
            <a:r>
              <a:rPr lang="en-US" altLang="ja-JP" sz="2400" dirty="0"/>
              <a:t> x;</a:t>
            </a:r>
          </a:p>
          <a:p>
            <a:r>
              <a:rPr lang="en-US" altLang="ja-JP" sz="2400" dirty="0"/>
              <a:t>    double y;</a:t>
            </a:r>
          </a:p>
          <a:p>
            <a:r>
              <a:rPr lang="en-US" altLang="ja-JP" sz="2400" dirty="0"/>
              <a:t> } </a:t>
            </a:r>
            <a:endParaRPr kumimoji="1" lang="ja-JP" altLang="en-US" sz="2400" b="0" dirty="0"/>
          </a:p>
        </p:txBody>
      </p:sp>
      <p:sp>
        <p:nvSpPr>
          <p:cNvPr id="16" name="テキスト ボックス 15"/>
          <p:cNvSpPr txBox="1"/>
          <p:nvPr/>
        </p:nvSpPr>
        <p:spPr>
          <a:xfrm>
            <a:off x="730644" y="1305297"/>
            <a:ext cx="6549389" cy="461665"/>
          </a:xfrm>
          <a:prstGeom prst="rect">
            <a:avLst/>
          </a:prstGeom>
          <a:noFill/>
        </p:spPr>
        <p:txBody>
          <a:bodyPr wrap="none" rtlCol="0">
            <a:spAutoFit/>
          </a:bodyPr>
          <a:lstStyle/>
          <a:p>
            <a:r>
              <a:rPr lang="ja-JP" altLang="en-US" sz="2400" dirty="0" smtClean="0"/>
              <a:t>共用体型</a:t>
            </a:r>
            <a:r>
              <a:rPr kumimoji="1" lang="ja-JP" altLang="en-US" sz="2400" dirty="0" smtClean="0"/>
              <a:t>を表す式は以下のような形で記述する。</a:t>
            </a:r>
            <a:endParaRPr kumimoji="1" lang="ja-JP" altLang="en-US" sz="2400" dirty="0"/>
          </a:p>
        </p:txBody>
      </p:sp>
    </p:spTree>
    <p:extLst>
      <p:ext uri="{BB962C8B-B14F-4D97-AF65-F5344CB8AC3E}">
        <p14:creationId xmlns:p14="http://schemas.microsoft.com/office/powerpoint/2010/main" val="89145074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12717"/>
          </a:xfrm>
        </p:spPr>
        <p:txBody>
          <a:bodyPr>
            <a:normAutofit/>
          </a:bodyPr>
          <a:lstStyle/>
          <a:p>
            <a:r>
              <a:rPr lang="en-US" altLang="en-US" sz="4000" dirty="0" smtClean="0"/>
              <a:t>共用体</a:t>
            </a:r>
            <a:r>
              <a:rPr kumimoji="1" lang="ja-JP" altLang="en-US" sz="4000" dirty="0" smtClean="0"/>
              <a:t>型を表す型式の構文</a:t>
            </a:r>
            <a:endParaRPr kumimoji="1" lang="ja-JP" altLang="en-US" sz="4000" dirty="0"/>
          </a:p>
        </p:txBody>
      </p:sp>
      <p:sp>
        <p:nvSpPr>
          <p:cNvPr id="4" name="テキスト ボックス 25"/>
          <p:cNvSpPr txBox="1">
            <a:spLocks noChangeArrowheads="1"/>
          </p:cNvSpPr>
          <p:nvPr/>
        </p:nvSpPr>
        <p:spPr bwMode="auto">
          <a:xfrm>
            <a:off x="1455606" y="1673788"/>
            <a:ext cx="1927030" cy="1938992"/>
          </a:xfrm>
          <a:prstGeom prst="rect">
            <a:avLst/>
          </a:prstGeom>
          <a:solidFill>
            <a:srgbClr val="FFFF00"/>
          </a:solidFill>
          <a:ln w="9525">
            <a:solidFill>
              <a:schemeClr val="tx1"/>
            </a:solidFill>
            <a:miter lim="800000"/>
            <a:headEnd/>
            <a:tailEnd/>
          </a:ln>
        </p:spPr>
        <p:txBody>
          <a:bodyPr wrap="none">
            <a:spAutoFit/>
          </a:bodyPr>
          <a:lstStyle/>
          <a:p>
            <a:r>
              <a:rPr kumimoji="1" lang="en-US" altLang="ja-JP" sz="2400" b="0" dirty="0" smtClean="0"/>
              <a:t>union </a:t>
            </a:r>
            <a:r>
              <a:rPr kumimoji="1" lang="ja-JP" altLang="en-US" sz="2400" b="0" dirty="0" smtClean="0"/>
              <a:t> </a:t>
            </a:r>
            <a:r>
              <a:rPr kumimoji="1" lang="en-US" altLang="ja-JP" sz="2400" b="0" dirty="0"/>
              <a:t>{</a:t>
            </a:r>
          </a:p>
          <a:p>
            <a:r>
              <a:rPr kumimoji="1" lang="en-US" altLang="ja-JP" sz="2400" b="0" dirty="0"/>
              <a:t>      </a:t>
            </a:r>
            <a:r>
              <a:rPr kumimoji="1" lang="ja-JP" altLang="en-US" sz="2400" b="0" dirty="0"/>
              <a:t> 変数</a:t>
            </a:r>
            <a:r>
              <a:rPr kumimoji="1" lang="ja-JP" altLang="en-US" sz="2400" b="0" dirty="0" smtClean="0"/>
              <a:t>宣言</a:t>
            </a:r>
            <a:endParaRPr kumimoji="1" lang="en-US" altLang="ja-JP" sz="2400" b="0" dirty="0"/>
          </a:p>
          <a:p>
            <a:r>
              <a:rPr kumimoji="1" lang="en-US" altLang="ja-JP" sz="2400" b="0" dirty="0"/>
              <a:t>       </a:t>
            </a:r>
            <a:r>
              <a:rPr kumimoji="1" lang="ja-JP" altLang="en-US" sz="2400" b="0" dirty="0"/>
              <a:t>変数</a:t>
            </a:r>
            <a:r>
              <a:rPr kumimoji="1" lang="ja-JP" altLang="en-US" sz="2400" b="0" dirty="0" smtClean="0"/>
              <a:t>宣言</a:t>
            </a:r>
            <a:endParaRPr kumimoji="1" lang="en-US" altLang="ja-JP" sz="2400" b="0" dirty="0"/>
          </a:p>
          <a:p>
            <a:r>
              <a:rPr kumimoji="1" lang="en-US" altLang="ja-JP" sz="2400" b="0" dirty="0"/>
              <a:t>       …</a:t>
            </a:r>
          </a:p>
          <a:p>
            <a:r>
              <a:rPr kumimoji="1" lang="en-US" altLang="ja-JP" sz="2400" b="0" dirty="0" smtClean="0"/>
              <a:t>}</a:t>
            </a:r>
            <a:endParaRPr kumimoji="1" lang="en-US" altLang="ja-JP" sz="2400" b="0" dirty="0"/>
          </a:p>
        </p:txBody>
      </p:sp>
      <p:sp>
        <p:nvSpPr>
          <p:cNvPr id="5" name="テキスト ボックス 4"/>
          <p:cNvSpPr txBox="1"/>
          <p:nvPr/>
        </p:nvSpPr>
        <p:spPr>
          <a:xfrm>
            <a:off x="3712186" y="1996953"/>
            <a:ext cx="5169354" cy="830997"/>
          </a:xfrm>
          <a:prstGeom prst="rect">
            <a:avLst/>
          </a:prstGeom>
          <a:noFill/>
        </p:spPr>
        <p:txBody>
          <a:bodyPr wrap="none" rtlCol="0">
            <a:spAutoFit/>
          </a:bodyPr>
          <a:lstStyle/>
          <a:p>
            <a:r>
              <a:rPr kumimoji="1" lang="ja-JP" altLang="en-US" sz="2400" dirty="0" smtClean="0"/>
              <a:t>キーワード</a:t>
            </a:r>
            <a:r>
              <a:rPr kumimoji="1" lang="en-US" altLang="ja-JP" sz="2400" dirty="0" smtClean="0"/>
              <a:t>union </a:t>
            </a:r>
            <a:r>
              <a:rPr kumimoji="1" lang="ja-JP" altLang="en-US" sz="2400" dirty="0" smtClean="0"/>
              <a:t>の後、中括弧</a:t>
            </a:r>
            <a:r>
              <a:rPr lang="ja-JP" altLang="en-US" sz="2400" dirty="0" smtClean="0"/>
              <a:t>の中に</a:t>
            </a:r>
            <a:endParaRPr lang="en-US" altLang="ja-JP" sz="2400" dirty="0" smtClean="0"/>
          </a:p>
          <a:p>
            <a:r>
              <a:rPr kumimoji="1" lang="ja-JP" altLang="en-US" sz="2400" dirty="0" smtClean="0"/>
              <a:t>変数宣言を複数個並べる。</a:t>
            </a:r>
            <a:endParaRPr kumimoji="1" lang="ja-JP" altLang="en-US" sz="2400" dirty="0"/>
          </a:p>
        </p:txBody>
      </p:sp>
    </p:spTree>
    <p:extLst>
      <p:ext uri="{BB962C8B-B14F-4D97-AF65-F5344CB8AC3E}">
        <p14:creationId xmlns:p14="http://schemas.microsoft.com/office/powerpoint/2010/main" val="347201821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527565" y="243085"/>
            <a:ext cx="7620000" cy="685800"/>
          </a:xfrm>
        </p:spPr>
        <p:txBody>
          <a:bodyPr>
            <a:normAutofit/>
          </a:bodyPr>
          <a:lstStyle/>
          <a:p>
            <a:pPr eaLnBrk="1" hangingPunct="1">
              <a:defRPr/>
            </a:pPr>
            <a:r>
              <a:rPr lang="ja-JP" altLang="en-US" sz="3600" dirty="0" smtClean="0">
                <a:ea typeface="ＭＳ Ｐゴシック" pitchFamily="-64" charset="-128"/>
              </a:rPr>
              <a:t>共用体型の変数の宣言</a:t>
            </a:r>
          </a:p>
        </p:txBody>
      </p:sp>
      <p:sp>
        <p:nvSpPr>
          <p:cNvPr id="14341" name="テキスト ボックス 48"/>
          <p:cNvSpPr txBox="1">
            <a:spLocks noChangeArrowheads="1"/>
          </p:cNvSpPr>
          <p:nvPr/>
        </p:nvSpPr>
        <p:spPr bwMode="auto">
          <a:xfrm>
            <a:off x="642051" y="3632676"/>
            <a:ext cx="1625415" cy="1938992"/>
          </a:xfrm>
          <a:prstGeom prst="rect">
            <a:avLst/>
          </a:prstGeom>
          <a:noFill/>
          <a:ln w="9525">
            <a:noFill/>
            <a:miter lim="800000"/>
            <a:headEnd/>
            <a:tailEnd/>
          </a:ln>
        </p:spPr>
        <p:txBody>
          <a:bodyPr wrap="none">
            <a:spAutoFit/>
          </a:bodyPr>
          <a:lstStyle/>
          <a:p>
            <a:r>
              <a:rPr kumimoji="1" lang="ja-JP" altLang="en-US" sz="2400" b="0" dirty="0"/>
              <a:t>（例）</a:t>
            </a:r>
            <a:endParaRPr kumimoji="1" lang="en-US" altLang="ja-JP" sz="2400" b="0" dirty="0"/>
          </a:p>
          <a:p>
            <a:r>
              <a:rPr kumimoji="1" lang="ja-JP" altLang="en-US" sz="2400" b="0" dirty="0"/>
              <a:t> </a:t>
            </a:r>
            <a:r>
              <a:rPr kumimoji="1" lang="ja-JP" altLang="en-US" sz="2400" b="0" dirty="0">
                <a:solidFill>
                  <a:srgbClr val="FF0000"/>
                </a:solidFill>
              </a:rPr>
              <a:t> </a:t>
            </a:r>
            <a:r>
              <a:rPr lang="en-US" altLang="ja-JP" sz="2400" dirty="0" smtClean="0">
                <a:solidFill>
                  <a:srgbClr val="FF0000"/>
                </a:solidFill>
              </a:rPr>
              <a:t>union </a:t>
            </a:r>
            <a:r>
              <a:rPr lang="en-US" altLang="ja-JP" sz="2400" dirty="0">
                <a:solidFill>
                  <a:srgbClr val="FF0000"/>
                </a:solidFill>
              </a:rPr>
              <a:t>{</a:t>
            </a:r>
          </a:p>
          <a:p>
            <a:r>
              <a:rPr lang="en-US" altLang="ja-JP" sz="2400" dirty="0">
                <a:solidFill>
                  <a:srgbClr val="FF0000"/>
                </a:solidFill>
              </a:rPr>
              <a:t>    </a:t>
            </a:r>
            <a:r>
              <a:rPr lang="en-US" altLang="ja-JP" sz="2400" dirty="0" err="1">
                <a:solidFill>
                  <a:srgbClr val="FF0000"/>
                </a:solidFill>
              </a:rPr>
              <a:t>int</a:t>
            </a:r>
            <a:r>
              <a:rPr lang="en-US" altLang="ja-JP" sz="2400" dirty="0">
                <a:solidFill>
                  <a:srgbClr val="FF0000"/>
                </a:solidFill>
              </a:rPr>
              <a:t> x;</a:t>
            </a:r>
          </a:p>
          <a:p>
            <a:r>
              <a:rPr lang="en-US" altLang="ja-JP" sz="2400" dirty="0">
                <a:solidFill>
                  <a:srgbClr val="FF0000"/>
                </a:solidFill>
              </a:rPr>
              <a:t>    double y;</a:t>
            </a:r>
          </a:p>
          <a:p>
            <a:r>
              <a:rPr lang="en-US" altLang="ja-JP" sz="2400" dirty="0" smtClean="0">
                <a:solidFill>
                  <a:srgbClr val="FF0000"/>
                </a:solidFill>
              </a:rPr>
              <a:t>  </a:t>
            </a:r>
            <a:r>
              <a:rPr lang="en-US" altLang="ja-JP" sz="2400" dirty="0">
                <a:solidFill>
                  <a:srgbClr val="FF0000"/>
                </a:solidFill>
              </a:rPr>
              <a:t>} </a:t>
            </a:r>
            <a:r>
              <a:rPr lang="en-US" altLang="ja-JP" sz="2400" dirty="0" smtClean="0">
                <a:solidFill>
                  <a:srgbClr val="3366FF"/>
                </a:solidFill>
              </a:rPr>
              <a:t>u</a:t>
            </a:r>
            <a:r>
              <a:rPr lang="en-US" altLang="ja-JP" sz="2400" dirty="0" smtClean="0"/>
              <a:t>;</a:t>
            </a:r>
            <a:endParaRPr lang="ja-JP" altLang="en-US" sz="2400" dirty="0"/>
          </a:p>
        </p:txBody>
      </p:sp>
      <p:sp>
        <p:nvSpPr>
          <p:cNvPr id="14342" name="Rectangle 3"/>
          <p:cNvSpPr>
            <a:spLocks noGrp="1" noChangeArrowheads="1"/>
          </p:cNvSpPr>
          <p:nvPr>
            <p:ph idx="1"/>
          </p:nvPr>
        </p:nvSpPr>
        <p:spPr>
          <a:xfrm>
            <a:off x="4486381" y="2505170"/>
            <a:ext cx="3918044" cy="443355"/>
          </a:xfrm>
        </p:spPr>
        <p:txBody>
          <a:bodyPr>
            <a:noAutofit/>
          </a:bodyPr>
          <a:lstStyle/>
          <a:p>
            <a:pPr eaLnBrk="1" hangingPunct="1">
              <a:buNone/>
            </a:pPr>
            <a:r>
              <a:rPr lang="ja-JP" altLang="en-US" sz="2400" dirty="0" smtClean="0">
                <a:ea typeface="ＭＳ Ｐゴシック" charset="-128"/>
                <a:sym typeface="Symbol" pitchFamily="18" charset="2"/>
              </a:rPr>
              <a:t>（</a:t>
            </a:r>
            <a:r>
              <a:rPr lang="en-US" altLang="ja-JP" sz="2400" dirty="0" smtClean="0">
                <a:ea typeface="ＭＳ Ｐゴシック" charset="-128"/>
                <a:sym typeface="Symbol" pitchFamily="18" charset="2"/>
              </a:rPr>
              <a:t></a:t>
            </a:r>
            <a:r>
              <a:rPr lang="ja-JP" altLang="en-US" sz="2400" dirty="0" smtClean="0">
                <a:ea typeface="ＭＳ Ｐゴシック" charset="-128"/>
                <a:sym typeface="Symbol" pitchFamily="18" charset="2"/>
              </a:rPr>
              <a:t>は共用体型を表す型式）</a:t>
            </a:r>
            <a:endParaRPr lang="en-US" altLang="ja-JP" sz="2400" dirty="0" smtClean="0">
              <a:ea typeface="ＭＳ Ｐゴシック" charset="-128"/>
              <a:sym typeface="Symbol" pitchFamily="18" charset="2"/>
            </a:endParaRPr>
          </a:p>
        </p:txBody>
      </p:sp>
      <p:sp>
        <p:nvSpPr>
          <p:cNvPr id="14343" name="テキスト ボックス 50"/>
          <p:cNvSpPr txBox="1">
            <a:spLocks noChangeArrowheads="1"/>
          </p:cNvSpPr>
          <p:nvPr/>
        </p:nvSpPr>
        <p:spPr bwMode="auto">
          <a:xfrm>
            <a:off x="759148" y="5997711"/>
            <a:ext cx="2221161" cy="707886"/>
          </a:xfrm>
          <a:prstGeom prst="rect">
            <a:avLst/>
          </a:prstGeom>
          <a:noFill/>
          <a:ln w="9525">
            <a:noFill/>
            <a:miter lim="800000"/>
            <a:headEnd/>
            <a:tailEnd/>
          </a:ln>
        </p:spPr>
        <p:txBody>
          <a:bodyPr wrap="square">
            <a:spAutoFit/>
          </a:bodyPr>
          <a:lstStyle/>
          <a:p>
            <a:r>
              <a:rPr kumimoji="1" lang="ja-JP" altLang="en-US" sz="2000" dirty="0" smtClean="0"/>
              <a:t>青字の部分は宣言</a:t>
            </a:r>
            <a:r>
              <a:rPr kumimoji="1" lang="ja-JP" altLang="en-US" sz="2000" dirty="0"/>
              <a:t>する変数名</a:t>
            </a:r>
          </a:p>
        </p:txBody>
      </p:sp>
      <p:cxnSp>
        <p:nvCxnSpPr>
          <p:cNvPr id="14344" name="直線矢印コネクタ 52"/>
          <p:cNvCxnSpPr>
            <a:cxnSpLocks noChangeShapeType="1"/>
          </p:cNvCxnSpPr>
          <p:nvPr/>
        </p:nvCxnSpPr>
        <p:spPr bwMode="auto">
          <a:xfrm flipV="1">
            <a:off x="1116857" y="5571668"/>
            <a:ext cx="1" cy="364692"/>
          </a:xfrm>
          <a:prstGeom prst="straightConnector1">
            <a:avLst/>
          </a:prstGeom>
          <a:noFill/>
          <a:ln w="9525" algn="ctr">
            <a:solidFill>
              <a:schemeClr val="tx1"/>
            </a:solidFill>
            <a:round/>
            <a:headEnd/>
            <a:tailEnd type="arrow" w="med" len="med"/>
          </a:ln>
        </p:spPr>
      </p:cxnSp>
      <p:sp>
        <p:nvSpPr>
          <p:cNvPr id="22" name="正方形/長方形 21"/>
          <p:cNvSpPr/>
          <p:nvPr/>
        </p:nvSpPr>
        <p:spPr>
          <a:xfrm>
            <a:off x="869658" y="2500666"/>
            <a:ext cx="3454015" cy="523220"/>
          </a:xfrm>
          <a:prstGeom prst="rect">
            <a:avLst/>
          </a:prstGeom>
          <a:solidFill>
            <a:srgbClr val="FFFF00"/>
          </a:solidFill>
          <a:ln>
            <a:solidFill>
              <a:schemeClr val="tx1"/>
            </a:solidFill>
          </a:ln>
        </p:spPr>
        <p:txBody>
          <a:bodyPr wrap="none">
            <a:spAutoFit/>
          </a:bodyPr>
          <a:lstStyle/>
          <a:p>
            <a:r>
              <a:rPr lang="en-US" altLang="ja-JP" sz="2800" dirty="0" smtClean="0">
                <a:ea typeface="ＭＳ Ｐゴシック" charset="-128"/>
                <a:sym typeface="Symbol" pitchFamily="18" charset="2"/>
              </a:rPr>
              <a:t>  </a:t>
            </a:r>
            <a:r>
              <a:rPr lang="ja-JP" altLang="en-US" sz="2800" dirty="0" smtClean="0">
                <a:ea typeface="ＭＳ Ｐゴシック" charset="-128"/>
                <a:sym typeface="Symbol" pitchFamily="18" charset="2"/>
              </a:rPr>
              <a:t> 変数名</a:t>
            </a:r>
            <a:r>
              <a:rPr lang="en-US" altLang="ja-JP" sz="2800" dirty="0" smtClean="0">
                <a:ea typeface="ＭＳ Ｐゴシック" charset="-128"/>
                <a:sym typeface="Symbol" pitchFamily="18" charset="2"/>
              </a:rPr>
              <a:t>, …, </a:t>
            </a:r>
            <a:r>
              <a:rPr lang="ja-JP" altLang="en-US" sz="2800" dirty="0" smtClean="0">
                <a:ea typeface="ＭＳ Ｐゴシック" charset="-128"/>
                <a:sym typeface="Symbol" pitchFamily="18" charset="2"/>
              </a:rPr>
              <a:t>変数名</a:t>
            </a:r>
            <a:r>
              <a:rPr lang="en-US" altLang="ja-JP" sz="2800" dirty="0" smtClean="0">
                <a:ea typeface="ＭＳ Ｐゴシック" charset="-128"/>
                <a:sym typeface="Symbol" pitchFamily="18" charset="2"/>
              </a:rPr>
              <a:t>;</a:t>
            </a:r>
            <a:endParaRPr lang="ja-JP" altLang="en-US" sz="2800" dirty="0"/>
          </a:p>
        </p:txBody>
      </p:sp>
      <p:sp>
        <p:nvSpPr>
          <p:cNvPr id="23" name="テキスト ボックス 22"/>
          <p:cNvSpPr txBox="1"/>
          <p:nvPr/>
        </p:nvSpPr>
        <p:spPr>
          <a:xfrm>
            <a:off x="444143" y="1096543"/>
            <a:ext cx="8457256" cy="1200328"/>
          </a:xfrm>
          <a:prstGeom prst="rect">
            <a:avLst/>
          </a:prstGeom>
          <a:noFill/>
        </p:spPr>
        <p:txBody>
          <a:bodyPr wrap="square" rtlCol="0">
            <a:spAutoFit/>
          </a:bodyPr>
          <a:lstStyle/>
          <a:p>
            <a:r>
              <a:rPr lang="ja-JP" altLang="en-US" sz="2400" dirty="0" smtClean="0"/>
              <a:t>共用体型の変数を宣言できる。</a:t>
            </a:r>
            <a:r>
              <a:rPr lang="en-US" altLang="ja-JP" sz="2400" dirty="0" err="1" smtClean="0"/>
              <a:t>int</a:t>
            </a:r>
            <a:r>
              <a:rPr lang="ja-JP" altLang="en-US" sz="2400" dirty="0" smtClean="0"/>
              <a:t>型、</a:t>
            </a:r>
            <a:r>
              <a:rPr lang="en-US" altLang="ja-JP" sz="2400" dirty="0" smtClean="0"/>
              <a:t>double</a:t>
            </a:r>
            <a:r>
              <a:rPr lang="ja-JP" altLang="en-US" sz="2400" dirty="0" smtClean="0"/>
              <a:t>型、構造体型の変数宣言と同様、型式の後に変数名を書き、セミコロンを書いて宣言する。変数が複数の場合はコンマで区切って並べればよい。</a:t>
            </a:r>
            <a:endParaRPr kumimoji="1" lang="ja-JP" altLang="en-US" sz="2400" dirty="0"/>
          </a:p>
        </p:txBody>
      </p:sp>
      <p:cxnSp>
        <p:nvCxnSpPr>
          <p:cNvPr id="24" name="直線矢印コネクタ 52"/>
          <p:cNvCxnSpPr>
            <a:cxnSpLocks noChangeShapeType="1"/>
          </p:cNvCxnSpPr>
          <p:nvPr/>
        </p:nvCxnSpPr>
        <p:spPr bwMode="auto">
          <a:xfrm flipH="1">
            <a:off x="2005359" y="3792122"/>
            <a:ext cx="387403" cy="368080"/>
          </a:xfrm>
          <a:prstGeom prst="straightConnector1">
            <a:avLst/>
          </a:prstGeom>
          <a:noFill/>
          <a:ln w="9525" algn="ctr">
            <a:solidFill>
              <a:schemeClr val="tx1"/>
            </a:solidFill>
            <a:round/>
            <a:headEnd/>
            <a:tailEnd type="arrow" w="med" len="med"/>
          </a:ln>
        </p:spPr>
      </p:cxnSp>
      <p:sp>
        <p:nvSpPr>
          <p:cNvPr id="26" name="テキスト ボックス 50"/>
          <p:cNvSpPr txBox="1">
            <a:spLocks noChangeArrowheads="1"/>
          </p:cNvSpPr>
          <p:nvPr/>
        </p:nvSpPr>
        <p:spPr bwMode="auto">
          <a:xfrm>
            <a:off x="2109329" y="3338475"/>
            <a:ext cx="4395993" cy="400110"/>
          </a:xfrm>
          <a:prstGeom prst="rect">
            <a:avLst/>
          </a:prstGeom>
          <a:noFill/>
          <a:ln w="9525">
            <a:noFill/>
            <a:miter lim="800000"/>
            <a:headEnd/>
            <a:tailEnd/>
          </a:ln>
        </p:spPr>
        <p:txBody>
          <a:bodyPr wrap="square">
            <a:spAutoFit/>
          </a:bodyPr>
          <a:lstStyle/>
          <a:p>
            <a:r>
              <a:rPr kumimoji="1" lang="ja-JP" altLang="en-US" sz="2000" dirty="0" smtClean="0"/>
              <a:t>赤字の部分は</a:t>
            </a:r>
            <a:r>
              <a:rPr lang="ja-JP" altLang="en-US" sz="2000" dirty="0" smtClean="0"/>
              <a:t>共用</a:t>
            </a:r>
            <a:r>
              <a:rPr kumimoji="1" lang="ja-JP" altLang="en-US" sz="2000" dirty="0" smtClean="0"/>
              <a:t>体型を表す型式</a:t>
            </a:r>
            <a:endParaRPr kumimoji="1" lang="ja-JP" altLang="en-US" sz="2000" dirty="0"/>
          </a:p>
        </p:txBody>
      </p:sp>
      <p:sp>
        <p:nvSpPr>
          <p:cNvPr id="25" name="直方体 24"/>
          <p:cNvSpPr/>
          <p:nvPr/>
        </p:nvSpPr>
        <p:spPr>
          <a:xfrm>
            <a:off x="5430246" y="4259399"/>
            <a:ext cx="1269921" cy="2105313"/>
          </a:xfrm>
          <a:prstGeom prst="cub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smtClean="0">
                <a:solidFill>
                  <a:srgbClr val="000000"/>
                </a:solidFill>
              </a:rPr>
              <a:t>u</a:t>
            </a:r>
          </a:p>
        </p:txBody>
      </p:sp>
      <p:sp>
        <p:nvSpPr>
          <p:cNvPr id="27" name="直方体 26"/>
          <p:cNvSpPr/>
          <p:nvPr/>
        </p:nvSpPr>
        <p:spPr>
          <a:xfrm>
            <a:off x="7333077" y="4259399"/>
            <a:ext cx="1269921" cy="2105313"/>
          </a:xfrm>
          <a:prstGeom prst="cube">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smtClean="0">
                <a:solidFill>
                  <a:srgbClr val="000000"/>
                </a:solidFill>
              </a:rPr>
              <a:t>u.y</a:t>
            </a:r>
            <a:endParaRPr lang="en-US" altLang="ja-JP" sz="2800" dirty="0" smtClean="0">
              <a:solidFill>
                <a:srgbClr val="000000"/>
              </a:solidFill>
            </a:endParaRPr>
          </a:p>
        </p:txBody>
      </p:sp>
      <p:sp>
        <p:nvSpPr>
          <p:cNvPr id="28" name="直方体 27"/>
          <p:cNvSpPr/>
          <p:nvPr/>
        </p:nvSpPr>
        <p:spPr>
          <a:xfrm>
            <a:off x="3529956" y="4282284"/>
            <a:ext cx="1269921" cy="1075540"/>
          </a:xfrm>
          <a:prstGeom prst="cube">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smtClean="0">
                <a:solidFill>
                  <a:srgbClr val="000000"/>
                </a:solidFill>
              </a:rPr>
              <a:t>u.x</a:t>
            </a:r>
            <a:endParaRPr lang="en-US" altLang="ja-JP" sz="2800" dirty="0" smtClean="0">
              <a:solidFill>
                <a:srgbClr val="000000"/>
              </a:solidFill>
            </a:endParaRPr>
          </a:p>
        </p:txBody>
      </p:sp>
      <p:cxnSp>
        <p:nvCxnSpPr>
          <p:cNvPr id="29" name="直線コネクタ 28"/>
          <p:cNvCxnSpPr/>
          <p:nvPr/>
        </p:nvCxnSpPr>
        <p:spPr>
          <a:xfrm>
            <a:off x="6711608" y="4259399"/>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0" name="直線コネクタ 29"/>
          <p:cNvCxnSpPr/>
          <p:nvPr/>
        </p:nvCxnSpPr>
        <p:spPr>
          <a:xfrm>
            <a:off x="6440700" y="4594869"/>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1" name="直線コネクタ 30"/>
          <p:cNvCxnSpPr/>
          <p:nvPr/>
        </p:nvCxnSpPr>
        <p:spPr>
          <a:xfrm>
            <a:off x="6440700" y="6364712"/>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2" name="直線コネクタ 31"/>
          <p:cNvCxnSpPr/>
          <p:nvPr/>
        </p:nvCxnSpPr>
        <p:spPr>
          <a:xfrm>
            <a:off x="6711608" y="6070878"/>
            <a:ext cx="621469"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3" name="直線コネクタ 32"/>
          <p:cNvCxnSpPr/>
          <p:nvPr/>
        </p:nvCxnSpPr>
        <p:spPr>
          <a:xfrm>
            <a:off x="4857082" y="4270842"/>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4" name="直線コネクタ 33"/>
          <p:cNvCxnSpPr/>
          <p:nvPr/>
        </p:nvCxnSpPr>
        <p:spPr>
          <a:xfrm>
            <a:off x="4551852" y="4583427"/>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5" name="直線コネクタ 34"/>
          <p:cNvCxnSpPr/>
          <p:nvPr/>
        </p:nvCxnSpPr>
        <p:spPr>
          <a:xfrm>
            <a:off x="4537869" y="5357824"/>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6" name="直線コネクタ 35"/>
          <p:cNvCxnSpPr/>
          <p:nvPr/>
        </p:nvCxnSpPr>
        <p:spPr>
          <a:xfrm>
            <a:off x="4788436" y="5101969"/>
            <a:ext cx="655793"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0267479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共用</a:t>
            </a:r>
            <a:r>
              <a:rPr kumimoji="1" lang="ja-JP" altLang="en-US" dirty="0" smtClean="0"/>
              <a:t>体のメンバー</a:t>
            </a:r>
            <a:endParaRPr kumimoji="1" lang="ja-JP" altLang="en-US" dirty="0"/>
          </a:p>
        </p:txBody>
      </p:sp>
      <p:sp>
        <p:nvSpPr>
          <p:cNvPr id="4" name="テキスト ボックス 3"/>
          <p:cNvSpPr txBox="1"/>
          <p:nvPr/>
        </p:nvSpPr>
        <p:spPr>
          <a:xfrm>
            <a:off x="709634" y="1617460"/>
            <a:ext cx="2053567" cy="461665"/>
          </a:xfrm>
          <a:prstGeom prst="rect">
            <a:avLst/>
          </a:prstGeom>
          <a:noFill/>
        </p:spPr>
        <p:txBody>
          <a:bodyPr wrap="none" rtlCol="0">
            <a:spAutoFit/>
          </a:bodyPr>
          <a:lstStyle/>
          <a:p>
            <a:r>
              <a:rPr kumimoji="1" lang="ja-JP" altLang="en-US" sz="2400" dirty="0" smtClean="0"/>
              <a:t>前ページの例</a:t>
            </a:r>
            <a:r>
              <a:rPr kumimoji="1" lang="en-US" altLang="ja-JP" sz="2400" dirty="0" smtClean="0"/>
              <a:t>:</a:t>
            </a:r>
            <a:endParaRPr kumimoji="1" lang="ja-JP" altLang="en-US" sz="2400" dirty="0"/>
          </a:p>
        </p:txBody>
      </p:sp>
      <p:sp>
        <p:nvSpPr>
          <p:cNvPr id="5" name="テキスト ボックス 48"/>
          <p:cNvSpPr txBox="1">
            <a:spLocks noChangeArrowheads="1"/>
          </p:cNvSpPr>
          <p:nvPr/>
        </p:nvSpPr>
        <p:spPr bwMode="auto">
          <a:xfrm>
            <a:off x="1057858" y="2182177"/>
            <a:ext cx="1642547" cy="1569660"/>
          </a:xfrm>
          <a:prstGeom prst="rect">
            <a:avLst/>
          </a:prstGeom>
          <a:noFill/>
          <a:ln w="9525">
            <a:noFill/>
            <a:miter lim="800000"/>
            <a:headEnd/>
            <a:tailEnd/>
          </a:ln>
        </p:spPr>
        <p:txBody>
          <a:bodyPr wrap="none">
            <a:spAutoFit/>
          </a:bodyPr>
          <a:lstStyle/>
          <a:p>
            <a:r>
              <a:rPr lang="en-US" altLang="ja-JP" sz="2400" dirty="0" smtClean="0">
                <a:solidFill>
                  <a:srgbClr val="FF0000"/>
                </a:solidFill>
              </a:rPr>
              <a:t> union </a:t>
            </a:r>
            <a:r>
              <a:rPr lang="en-US" altLang="ja-JP" sz="2400" dirty="0">
                <a:solidFill>
                  <a:srgbClr val="FF0000"/>
                </a:solidFill>
              </a:rPr>
              <a:t>{</a:t>
            </a:r>
          </a:p>
          <a:p>
            <a:r>
              <a:rPr lang="en-US" altLang="ja-JP" sz="2400" dirty="0">
                <a:solidFill>
                  <a:srgbClr val="FF0000"/>
                </a:solidFill>
              </a:rPr>
              <a:t>    </a:t>
            </a:r>
            <a:r>
              <a:rPr lang="en-US" altLang="ja-JP" sz="2400" dirty="0" err="1">
                <a:solidFill>
                  <a:srgbClr val="FF0000"/>
                </a:solidFill>
              </a:rPr>
              <a:t>int</a:t>
            </a:r>
            <a:r>
              <a:rPr lang="en-US" altLang="ja-JP" sz="2400" dirty="0">
                <a:solidFill>
                  <a:srgbClr val="FF0000"/>
                </a:solidFill>
              </a:rPr>
              <a:t> x;</a:t>
            </a:r>
          </a:p>
          <a:p>
            <a:r>
              <a:rPr lang="en-US" altLang="ja-JP" sz="2400" dirty="0">
                <a:solidFill>
                  <a:srgbClr val="FF0000"/>
                </a:solidFill>
              </a:rPr>
              <a:t>    double y;</a:t>
            </a:r>
          </a:p>
          <a:p>
            <a:r>
              <a:rPr lang="en-US" altLang="ja-JP" sz="2400" dirty="0">
                <a:solidFill>
                  <a:srgbClr val="FF0000"/>
                </a:solidFill>
              </a:rPr>
              <a:t>  } </a:t>
            </a:r>
            <a:r>
              <a:rPr lang="en-US" altLang="ja-JP" sz="2400" dirty="0" smtClean="0">
                <a:solidFill>
                  <a:srgbClr val="3366FF"/>
                </a:solidFill>
              </a:rPr>
              <a:t>u</a:t>
            </a:r>
            <a:r>
              <a:rPr lang="en-US" altLang="ja-JP" sz="2400" dirty="0" smtClean="0"/>
              <a:t>;</a:t>
            </a:r>
            <a:endParaRPr lang="ja-JP" altLang="en-US" sz="2400" dirty="0"/>
          </a:p>
        </p:txBody>
      </p:sp>
      <p:sp>
        <p:nvSpPr>
          <p:cNvPr id="7" name="テキスト ボックス 50"/>
          <p:cNvSpPr txBox="1">
            <a:spLocks noChangeArrowheads="1"/>
          </p:cNvSpPr>
          <p:nvPr/>
        </p:nvSpPr>
        <p:spPr bwMode="auto">
          <a:xfrm>
            <a:off x="709634" y="4054563"/>
            <a:ext cx="4965372" cy="461665"/>
          </a:xfrm>
          <a:prstGeom prst="rect">
            <a:avLst/>
          </a:prstGeom>
          <a:noFill/>
          <a:ln w="9525">
            <a:noFill/>
            <a:miter lim="800000"/>
            <a:headEnd/>
            <a:tailEnd/>
          </a:ln>
        </p:spPr>
        <p:txBody>
          <a:bodyPr wrap="square">
            <a:spAutoFit/>
          </a:bodyPr>
          <a:lstStyle/>
          <a:p>
            <a:r>
              <a:rPr lang="en-US" altLang="ja-JP" sz="2400" dirty="0"/>
              <a:t> </a:t>
            </a:r>
            <a:r>
              <a:rPr lang="en-US" altLang="ja-JP" sz="2400" dirty="0" smtClean="0"/>
              <a:t>x, y</a:t>
            </a:r>
            <a:r>
              <a:rPr kumimoji="1" lang="ja-JP" altLang="en-US" sz="2400" dirty="0" smtClean="0"/>
              <a:t>を、共用体</a:t>
            </a:r>
            <a:r>
              <a:rPr lang="en-US" altLang="ja-JP" sz="2400" dirty="0" smtClean="0"/>
              <a:t>u</a:t>
            </a:r>
            <a:r>
              <a:rPr kumimoji="1" lang="ja-JP" altLang="en-US" sz="2400" dirty="0" smtClean="0"/>
              <a:t>のメンバーという。</a:t>
            </a:r>
            <a:endParaRPr kumimoji="1" lang="ja-JP" altLang="en-US" sz="2400" dirty="0"/>
          </a:p>
        </p:txBody>
      </p:sp>
    </p:spTree>
    <p:extLst>
      <p:ext uri="{BB962C8B-B14F-4D97-AF65-F5344CB8AC3E}">
        <p14:creationId xmlns:p14="http://schemas.microsoft.com/office/powerpoint/2010/main" val="81474165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687561" y="339041"/>
            <a:ext cx="7620000" cy="685800"/>
          </a:xfrm>
        </p:spPr>
        <p:txBody>
          <a:bodyPr>
            <a:normAutofit/>
          </a:bodyPr>
          <a:lstStyle/>
          <a:p>
            <a:pPr eaLnBrk="1" hangingPunct="1">
              <a:defRPr/>
            </a:pPr>
            <a:r>
              <a:rPr lang="ja-JP" altLang="en-US" sz="3600" dirty="0" smtClean="0">
                <a:ea typeface="ＭＳ Ｐゴシック" pitchFamily="-64" charset="-128"/>
              </a:rPr>
              <a:t>共用体のメンバーアクセス</a:t>
            </a:r>
          </a:p>
        </p:txBody>
      </p:sp>
      <p:sp>
        <p:nvSpPr>
          <p:cNvPr id="8" name="正方形/長方形 7"/>
          <p:cNvSpPr/>
          <p:nvPr/>
        </p:nvSpPr>
        <p:spPr>
          <a:xfrm>
            <a:off x="661918" y="2916135"/>
            <a:ext cx="7529641" cy="830997"/>
          </a:xfrm>
          <a:prstGeom prst="rect">
            <a:avLst/>
          </a:prstGeom>
        </p:spPr>
        <p:txBody>
          <a:bodyPr wrap="square">
            <a:spAutoFit/>
          </a:bodyPr>
          <a:lstStyle/>
          <a:p>
            <a:r>
              <a:rPr lang="ja-JP" altLang="en-US" sz="2400" dirty="0" smtClean="0"/>
              <a:t>（例）前ページのように</a:t>
            </a:r>
            <a:r>
              <a:rPr lang="en-US" altLang="ja-JP" sz="2400" dirty="0" smtClean="0"/>
              <a:t>u</a:t>
            </a:r>
            <a:r>
              <a:rPr lang="ja-JP" altLang="en-US" sz="2400" dirty="0" smtClean="0"/>
              <a:t>を宣言すると、</a:t>
            </a:r>
            <a:r>
              <a:rPr lang="en-US" altLang="ja-JP" sz="2400" dirty="0" err="1" smtClean="0"/>
              <a:t>u.x</a:t>
            </a:r>
            <a:r>
              <a:rPr lang="en-US" altLang="ja-JP" sz="2400" dirty="0" smtClean="0"/>
              <a:t>, </a:t>
            </a:r>
            <a:r>
              <a:rPr lang="en-US" altLang="ja-JP" sz="2400" dirty="0" err="1" smtClean="0"/>
              <a:t>u.y</a:t>
            </a:r>
            <a:r>
              <a:rPr lang="ja-JP" altLang="en-US" sz="2400" dirty="0" smtClean="0"/>
              <a:t>で共用体</a:t>
            </a:r>
            <a:r>
              <a:rPr lang="en-US" altLang="ja-JP" sz="2400" dirty="0" smtClean="0"/>
              <a:t>u</a:t>
            </a:r>
            <a:r>
              <a:rPr lang="ja-JP" altLang="en-US" sz="2400" dirty="0" smtClean="0"/>
              <a:t>の各メンバーが得られる。</a:t>
            </a:r>
            <a:endParaRPr lang="en-US" altLang="ja-JP" sz="2400" dirty="0" smtClean="0"/>
          </a:p>
        </p:txBody>
      </p:sp>
      <p:sp>
        <p:nvSpPr>
          <p:cNvPr id="9" name="正方形/長方形 8"/>
          <p:cNvSpPr/>
          <p:nvPr/>
        </p:nvSpPr>
        <p:spPr>
          <a:xfrm>
            <a:off x="457199" y="1338997"/>
            <a:ext cx="7836714" cy="830997"/>
          </a:xfrm>
          <a:prstGeom prst="rect">
            <a:avLst/>
          </a:prstGeom>
        </p:spPr>
        <p:txBody>
          <a:bodyPr wrap="square">
            <a:spAutoFit/>
          </a:bodyPr>
          <a:lstStyle/>
          <a:p>
            <a:r>
              <a:rPr lang="ja-JP" altLang="en-US" sz="2400" dirty="0" smtClean="0"/>
              <a:t>式</a:t>
            </a:r>
            <a:r>
              <a:rPr lang="en-US" altLang="ja-JP" sz="2400" i="1" dirty="0" smtClean="0"/>
              <a:t>e</a:t>
            </a:r>
            <a:r>
              <a:rPr lang="ja-JP" altLang="en-US" sz="2400" dirty="0" smtClean="0"/>
              <a:t>が、名前</a:t>
            </a:r>
            <a:r>
              <a:rPr lang="en-US" altLang="ja-JP" sz="2400" i="1" dirty="0" smtClean="0"/>
              <a:t>m</a:t>
            </a:r>
            <a:r>
              <a:rPr lang="ja-JP" altLang="en-US" sz="2400" dirty="0" smtClean="0"/>
              <a:t>のメンバーを持つ共用体型の式のとき、</a:t>
            </a:r>
            <a:r>
              <a:rPr lang="en-US" altLang="ja-JP" sz="2400" i="1" dirty="0" err="1" smtClean="0"/>
              <a:t>e</a:t>
            </a:r>
            <a:r>
              <a:rPr lang="en-US" altLang="ja-JP" sz="2400" dirty="0" err="1" smtClean="0"/>
              <a:t>.</a:t>
            </a:r>
            <a:r>
              <a:rPr lang="en-US" altLang="ja-JP" sz="2400" i="1" dirty="0" err="1" smtClean="0"/>
              <a:t>m</a:t>
            </a:r>
            <a:r>
              <a:rPr lang="ja-JP" altLang="en-US" sz="2400" dirty="0" smtClean="0"/>
              <a:t>で共用体のメンバーが得られる。 </a:t>
            </a:r>
            <a:r>
              <a:rPr lang="en-US" altLang="ja-JP" sz="2400" dirty="0" smtClean="0"/>
              <a:t>. </a:t>
            </a:r>
            <a:r>
              <a:rPr lang="ja-JP" altLang="en-US" sz="2400" dirty="0" smtClean="0"/>
              <a:t>をドット演算子と呼ぶ。</a:t>
            </a:r>
            <a:endParaRPr lang="ja-JP" altLang="en-US" sz="2400" dirty="0"/>
          </a:p>
        </p:txBody>
      </p:sp>
      <p:sp>
        <p:nvSpPr>
          <p:cNvPr id="2" name="テキスト ボックス 1"/>
          <p:cNvSpPr txBox="1"/>
          <p:nvPr/>
        </p:nvSpPr>
        <p:spPr>
          <a:xfrm>
            <a:off x="796086" y="4715941"/>
            <a:ext cx="7704373" cy="1569660"/>
          </a:xfrm>
          <a:prstGeom prst="rect">
            <a:avLst/>
          </a:prstGeom>
          <a:noFill/>
        </p:spPr>
        <p:txBody>
          <a:bodyPr wrap="square" rtlCol="0">
            <a:spAutoFit/>
          </a:bodyPr>
          <a:lstStyle/>
          <a:p>
            <a:r>
              <a:rPr kumimoji="1" lang="ja-JP" altLang="en-US" sz="2400" dirty="0" smtClean="0"/>
              <a:t>（注意）共用体にどのメンバーの値が入っているかを認識してプログラムを書く必要</a:t>
            </a:r>
            <a:r>
              <a:rPr lang="ja-JP" altLang="en-US" sz="2400" dirty="0" smtClean="0"/>
              <a:t>がある。前のページの共用体</a:t>
            </a:r>
            <a:r>
              <a:rPr lang="en-US" altLang="ja-JP" sz="2400" dirty="0" smtClean="0"/>
              <a:t>u</a:t>
            </a:r>
            <a:r>
              <a:rPr lang="ja-JP" altLang="en-US" sz="2400" dirty="0" smtClean="0"/>
              <a:t>で、メンバー</a:t>
            </a:r>
            <a:r>
              <a:rPr lang="en-US" altLang="ja-JP" sz="2400" dirty="0" smtClean="0"/>
              <a:t>y</a:t>
            </a:r>
            <a:r>
              <a:rPr lang="ja-JP" altLang="en-US" sz="2400" dirty="0" smtClean="0"/>
              <a:t>が入っている状態においてメンバー</a:t>
            </a:r>
            <a:r>
              <a:rPr lang="en-US" altLang="ja-JP" sz="2400" dirty="0" smtClean="0"/>
              <a:t>x</a:t>
            </a:r>
            <a:r>
              <a:rPr lang="ja-JP" altLang="en-US" sz="2400" dirty="0" smtClean="0"/>
              <a:t>にアクセスすることもできる。</a:t>
            </a:r>
            <a:endParaRPr lang="en-US" altLang="ja-JP" sz="2400" dirty="0" smtClean="0"/>
          </a:p>
        </p:txBody>
      </p:sp>
    </p:spTree>
    <p:extLst>
      <p:ext uri="{BB962C8B-B14F-4D97-AF65-F5344CB8AC3E}">
        <p14:creationId xmlns:p14="http://schemas.microsoft.com/office/powerpoint/2010/main" val="412409985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1972</TotalTime>
  <Words>2681</Words>
  <Application>Microsoft Macintosh PowerPoint</Application>
  <PresentationFormat>画面に合わせる (4:3)</PresentationFormat>
  <Paragraphs>296</Paragraphs>
  <Slides>27</Slides>
  <Notes>2</Notes>
  <HiddenSlides>0</HiddenSlides>
  <MMClips>0</MMClips>
  <ScaleCrop>false</ScaleCrop>
  <HeadingPairs>
    <vt:vector size="4" baseType="variant">
      <vt:variant>
        <vt:lpstr>テーマ</vt:lpstr>
      </vt:variant>
      <vt:variant>
        <vt:i4>1</vt:i4>
      </vt:variant>
      <vt:variant>
        <vt:lpstr>スライド タイトル</vt:lpstr>
      </vt:variant>
      <vt:variant>
        <vt:i4>27</vt:i4>
      </vt:variant>
    </vt:vector>
  </HeadingPairs>
  <TitlesOfParts>
    <vt:vector size="28" baseType="lpstr">
      <vt:lpstr>Office テーマ</vt:lpstr>
      <vt:lpstr>プログラミング入門２</vt:lpstr>
      <vt:lpstr>今回の内容</vt:lpstr>
      <vt:lpstr>共用体</vt:lpstr>
      <vt:lpstr>構造体（復習）</vt:lpstr>
      <vt:lpstr>共用体型を表す型式</vt:lpstr>
      <vt:lpstr>共用体型を表す型式の構文</vt:lpstr>
      <vt:lpstr>共用体型の変数の宣言</vt:lpstr>
      <vt:lpstr>共用体のメンバー</vt:lpstr>
      <vt:lpstr>共用体のメンバーアクセス</vt:lpstr>
      <vt:lpstr>例（打ち込んで確認）</vt:lpstr>
      <vt:lpstr>共用体の初期化</vt:lpstr>
      <vt:lpstr>共用体型に名前をつける例</vt:lpstr>
      <vt:lpstr>共用体の代入</vt:lpstr>
      <vt:lpstr>その他</vt:lpstr>
      <vt:lpstr>列挙体</vt:lpstr>
      <vt:lpstr>例（打ち込んで確認）</vt:lpstr>
      <vt:lpstr>数を指定する例</vt:lpstr>
      <vt:lpstr>列挙体型の変数の宣言</vt:lpstr>
      <vt:lpstr>typedefを使う場合</vt:lpstr>
      <vt:lpstr>基本課題１</vt:lpstr>
      <vt:lpstr>基本課題２</vt:lpstr>
      <vt:lpstr>発展課題１</vt:lpstr>
      <vt:lpstr>発展課題２</vt:lpstr>
      <vt:lpstr>参考課題１</vt:lpstr>
      <vt:lpstr>参考課題１の解答例</vt:lpstr>
      <vt:lpstr>参考課題２</vt:lpstr>
      <vt:lpstr>参考課題２の解答例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 第１０回</dc:title>
  <dc:creator>sasano</dc:creator>
  <cp:lastModifiedBy>Isao Sasano</cp:lastModifiedBy>
  <cp:revision>660</cp:revision>
  <dcterms:created xsi:type="dcterms:W3CDTF">2009-11-25T04:14:53Z</dcterms:created>
  <dcterms:modified xsi:type="dcterms:W3CDTF">2015-12-15T05:00:03Z</dcterms:modified>
</cp:coreProperties>
</file>