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282" r:id="rId18"/>
    <p:sldId id="285" r:id="rId19"/>
    <p:sldId id="284" r:id="rId20"/>
    <p:sldId id="279" r:id="rId21"/>
    <p:sldId id="287" r:id="rId22"/>
    <p:sldId id="275" r:id="rId23"/>
    <p:sldId id="288" r:id="rId24"/>
    <p:sldId id="289" r:id="rId25"/>
    <p:sldId id="278" r:id="rId26"/>
    <p:sldId id="286"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660"/>
  </p:normalViewPr>
  <p:slideViewPr>
    <p:cSldViewPr snapToGrid="0" snapToObjects="1">
      <p:cViewPr varScale="1">
        <p:scale>
          <a:sx n="104" d="100"/>
          <a:sy n="104" d="100"/>
        </p:scale>
        <p:origin x="-5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2015/12/01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2015/12/01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387063" y="3891067"/>
            <a:ext cx="4649029" cy="584776"/>
          </a:xfrm>
          <a:prstGeom prst="rect">
            <a:avLst/>
          </a:prstGeom>
          <a:noFill/>
        </p:spPr>
        <p:txBody>
          <a:bodyPr wrap="none" rtlCol="0">
            <a:spAutoFit/>
          </a:bodyPr>
          <a:lstStyle/>
          <a:p>
            <a:r>
              <a:rPr kumimoji="1" lang="ja-JP" altLang="en-US" sz="3200" dirty="0" smtClean="0"/>
              <a:t>第</a:t>
            </a:r>
            <a:r>
              <a:rPr lang="ja-JP" altLang="en-US" sz="3200" dirty="0" smtClean="0"/>
              <a:t>１０</a:t>
            </a:r>
            <a:r>
              <a:rPr kumimoji="1" lang="ja-JP" altLang="en-US" sz="3200" dirty="0" smtClean="0"/>
              <a:t>回</a:t>
            </a:r>
            <a:r>
              <a:rPr kumimoji="1" lang="en-US" altLang="ja-JP" sz="3200" dirty="0" smtClean="0"/>
              <a:t>  </a:t>
            </a:r>
            <a:r>
              <a:rPr kumimoji="1" lang="ja-JP" altLang="en-US" sz="3200" dirty="0" smtClean="0"/>
              <a:t>動的な領域確保</a:t>
            </a:r>
            <a:endParaRPr kumimoji="1" lang="ja-JP" altLang="en-US" sz="3200" dirty="0"/>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typedef</a:t>
            </a:r>
            <a:r>
              <a:rPr lang="en-US" altLang="ja-JP" sz="2400" dirty="0" smtClean="0"/>
              <a:t> </a:t>
            </a:r>
            <a:r>
              <a:rPr lang="en-US" altLang="ja-JP" sz="2400" dirty="0" err="1" smtClean="0"/>
              <a:t>struct</a:t>
            </a:r>
            <a:r>
              <a:rPr lang="en-US" altLang="ja-JP" sz="2400" dirty="0" smtClean="0"/>
              <a:t> {</a:t>
            </a:r>
          </a:p>
          <a:p>
            <a:r>
              <a:rPr lang="en-US" altLang="ja-JP" sz="2400" dirty="0" smtClean="0"/>
              <a:t>  </a:t>
            </a:r>
            <a:r>
              <a:rPr lang="en-US" altLang="ja-JP" sz="2400" dirty="0" err="1" smtClean="0"/>
              <a:t>int</a:t>
            </a:r>
            <a:r>
              <a:rPr lang="en-US" altLang="ja-JP" sz="2400" dirty="0" smtClean="0"/>
              <a:t> x;</a:t>
            </a:r>
          </a:p>
          <a:p>
            <a:r>
              <a:rPr lang="en-US" altLang="ja-JP" sz="2400" dirty="0" smtClean="0"/>
              <a:t>  </a:t>
            </a:r>
            <a:r>
              <a:rPr lang="en-US" altLang="ja-JP" sz="2400" dirty="0" err="1" smtClean="0"/>
              <a:t>int</a:t>
            </a:r>
            <a:r>
              <a:rPr lang="en-US" altLang="ja-JP" sz="2400" dirty="0" smtClean="0"/>
              <a:t> y;</a:t>
            </a:r>
          </a:p>
          <a:p>
            <a:r>
              <a:rPr lang="en-US" altLang="ja-JP" sz="2400" dirty="0" smtClean="0"/>
              <a:t>} point;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%d\n", </a:t>
            </a:r>
            <a:r>
              <a:rPr lang="en-US" altLang="ja-JP" sz="2400" dirty="0" err="1" smtClean="0"/>
              <a:t>sizeof</a:t>
            </a:r>
            <a:r>
              <a:rPr lang="en-US" altLang="ja-JP" sz="2400" dirty="0" smtClean="0"/>
              <a:t>(</a:t>
            </a:r>
            <a:r>
              <a:rPr lang="en-US" altLang="ja-JP" sz="2400" dirty="0" err="1" smtClean="0"/>
              <a:t>int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[3] : %d\n", </a:t>
            </a:r>
            <a:r>
              <a:rPr lang="en-US" altLang="ja-JP" sz="2400" dirty="0" err="1" smtClean="0"/>
              <a:t>sizeof</a:t>
            </a:r>
            <a:r>
              <a:rPr lang="en-US" altLang="ja-JP" sz="2400" dirty="0" smtClean="0"/>
              <a:t>(</a:t>
            </a:r>
            <a:r>
              <a:rPr lang="en-US" altLang="ja-JP" sz="2400" dirty="0" err="1" smtClean="0"/>
              <a:t>int</a:t>
            </a:r>
            <a:r>
              <a:rPr lang="en-US" altLang="ja-JP" sz="2400" dirty="0" smtClean="0"/>
              <a:t>[3]));</a:t>
            </a:r>
          </a:p>
          <a:p>
            <a:r>
              <a:rPr lang="en-US" altLang="ja-JP" sz="2400" dirty="0" smtClean="0"/>
              <a:t>  </a:t>
            </a:r>
            <a:r>
              <a:rPr lang="en-US" altLang="ja-JP" sz="2400" dirty="0" err="1" smtClean="0"/>
              <a:t>printf</a:t>
            </a:r>
            <a:r>
              <a:rPr lang="en-US" altLang="ja-JP" sz="2400" dirty="0" smtClean="0"/>
              <a:t> ("</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 : %d\n",</a:t>
            </a:r>
          </a:p>
          <a:p>
            <a:r>
              <a:rPr lang="en-US" altLang="ja-JP" sz="2400" dirty="0" smtClean="0"/>
              <a:t>         </a:t>
            </a:r>
            <a:r>
              <a:rPr lang="ja-JP" altLang="en-US" sz="2400" dirty="0" smtClean="0"/>
              <a:t>     </a:t>
            </a:r>
            <a:r>
              <a:rPr lang="en-US" altLang="ja-JP" sz="2400" dirty="0" smtClean="0"/>
              <a:t> </a:t>
            </a:r>
            <a:r>
              <a:rPr lang="en-US" altLang="ja-JP" sz="2400" dirty="0" err="1" smtClean="0"/>
              <a:t>sizeof</a:t>
            </a:r>
            <a:r>
              <a:rPr lang="en-US" altLang="ja-JP" sz="2400" dirty="0" smtClean="0"/>
              <a:t>(</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a:t>
            </a:r>
          </a:p>
          <a:p>
            <a:r>
              <a:rPr lang="en-US" altLang="ja-JP" sz="2400" dirty="0" smtClean="0"/>
              <a:t>  </a:t>
            </a:r>
            <a:r>
              <a:rPr lang="en-US" altLang="ja-JP" sz="2400" dirty="0" err="1" smtClean="0"/>
              <a:t>printf</a:t>
            </a:r>
            <a:r>
              <a:rPr lang="en-US" altLang="ja-JP" sz="2400" dirty="0" smtClean="0"/>
              <a:t> ("point: %d\n", </a:t>
            </a:r>
            <a:r>
              <a:rPr lang="en-US" altLang="ja-JP" sz="2400" dirty="0" err="1" smtClean="0"/>
              <a:t>sizeof</a:t>
            </a:r>
            <a:r>
              <a:rPr lang="en-US" altLang="ja-JP" sz="2400" dirty="0" smtClean="0"/>
              <a:t>(point));</a:t>
            </a:r>
          </a:p>
          <a:p>
            <a:r>
              <a:rPr lang="en-US" altLang="ja-JP" sz="2400" dirty="0" smtClean="0"/>
              <a:t>  </a:t>
            </a:r>
            <a:r>
              <a:rPr lang="en-US" altLang="ja-JP" sz="2400" dirty="0" err="1" smtClean="0"/>
              <a:t>printf</a:t>
            </a:r>
            <a:r>
              <a:rPr lang="en-US" altLang="ja-JP" sz="2400" dirty="0" smtClean="0"/>
              <a:t> ("point *: %d\n", </a:t>
            </a:r>
            <a:r>
              <a:rPr lang="en-US" altLang="ja-JP" sz="2400" dirty="0" err="1" smtClean="0"/>
              <a:t>sizeof</a:t>
            </a:r>
            <a:r>
              <a:rPr lang="en-US" altLang="ja-JP" sz="2400" dirty="0" smtClean="0"/>
              <a:t>(point *));</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smtClean="0"/>
              <a:t>void </a:t>
            </a:r>
            <a:r>
              <a:rPr lang="ja-JP" altLang="en-US" sz="3400" dirty="0" err="1" smtClean="0"/>
              <a:t>への</a:t>
            </a:r>
            <a:r>
              <a:rPr lang="ja-JP" altLang="en-US" sz="3400" dirty="0" smtClean="0"/>
              <a:t>ポインタ型</a:t>
            </a:r>
            <a:endParaRPr lang="en-US" altLang="ja-JP" sz="3400" dirty="0" smtClean="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smtClean="0">
                <a:latin typeface="News Gothic" pitchFamily="34" charset="0"/>
                <a:ea typeface="ヒラギノ角ゴ Pro W3" pitchFamily="-64" charset="-128"/>
              </a:rPr>
              <a:t>calloc</a:t>
            </a:r>
            <a:r>
              <a:rPr lang="ja-JP" altLang="en-US" sz="2400" b="0" dirty="0" smtClean="0">
                <a:latin typeface="News Gothic" pitchFamily="34" charset="0"/>
                <a:ea typeface="ヒラギノ角ゴ Pro W3" pitchFamily="-64" charset="-128"/>
              </a:rPr>
              <a:t>関数の返り値は</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a:t>
            </a:r>
            <a:r>
              <a:rPr lang="en-US" altLang="ja-JP" sz="2400" b="0" dirty="0" smtClean="0">
                <a:latin typeface="News Gothic" pitchFamily="34" charset="0"/>
                <a:ea typeface="ヒラギノ角ゴ Pro W3" pitchFamily="-64" charset="-128"/>
              </a:rPr>
              <a:t>void</a:t>
            </a:r>
            <a:r>
              <a:rPr lang="ja-JP" altLang="en-US" sz="2400" b="0" dirty="0" err="1" smtClean="0">
                <a:latin typeface="News Gothic" pitchFamily="34" charset="0"/>
                <a:ea typeface="ヒラギノ角ゴ Pro W3" pitchFamily="-64" charset="-128"/>
              </a:rPr>
              <a:t>への</a:t>
            </a:r>
            <a:r>
              <a:rPr lang="ja-JP" altLang="en-US" sz="2400" b="0" dirty="0" smtClean="0">
                <a:latin typeface="News Gothic" pitchFamily="34" charset="0"/>
                <a:ea typeface="ヒラギノ角ゴ Pro W3" pitchFamily="-64" charset="-128"/>
              </a:rPr>
              <a:t>ポインタ型）である。</a:t>
            </a:r>
            <a:endParaRPr lang="en-US" altLang="ja-JP" sz="2400" b="0" dirty="0" smtClean="0">
              <a:latin typeface="News Gothic" pitchFamily="34" charset="0"/>
              <a:ea typeface="ヒラギノ角ゴ Pro W3" pitchFamily="-64" charset="-128"/>
            </a:endParaRPr>
          </a:p>
          <a:p>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型のポインタ</a:t>
            </a:r>
            <a:r>
              <a:rPr lang="ja-JP" altLang="en-US" sz="2400" dirty="0" smtClean="0">
                <a:latin typeface="News Gothic" pitchFamily="34" charset="0"/>
                <a:ea typeface="ヒラギノ角ゴ Pro W3" pitchFamily="-64" charset="-128"/>
              </a:rPr>
              <a:t>を</a:t>
            </a:r>
            <a:r>
              <a:rPr lang="ja-JP" altLang="en-US" sz="2400" b="0" dirty="0" smtClean="0">
                <a:latin typeface="News Gothic" pitchFamily="34" charset="0"/>
                <a:ea typeface="ヒラギノ角ゴ Pro W3" pitchFamily="-64" charset="-128"/>
              </a:rPr>
              <a:t>他の</a:t>
            </a:r>
            <a:r>
              <a:rPr lang="ja-JP" altLang="en-US" sz="2400" dirty="0" smtClean="0">
                <a:latin typeface="News Gothic" pitchFamily="34" charset="0"/>
                <a:ea typeface="ヒラギノ角ゴ Pro W3" pitchFamily="-64" charset="-128"/>
              </a:rPr>
              <a:t>ポインタ</a:t>
            </a:r>
            <a:r>
              <a:rPr lang="ja-JP" altLang="en-US" sz="2400" b="0" dirty="0" smtClean="0">
                <a:latin typeface="News Gothic" pitchFamily="34" charset="0"/>
                <a:ea typeface="ヒラギノ角ゴ Pro W3" pitchFamily="-64" charset="-128"/>
              </a:rPr>
              <a:t>型変数に代入したり、他のポインタ型のポインタを</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型の変数に代入したりできる（暗黙の型変換が行わ</a:t>
            </a:r>
            <a:r>
              <a:rPr lang="ja-JP" altLang="en-US" sz="2400" dirty="0" smtClean="0">
                <a:latin typeface="News Gothic" pitchFamily="34" charset="0"/>
                <a:ea typeface="ヒラギノ角ゴ Pro W3" pitchFamily="-64" charset="-128"/>
              </a:rPr>
              <a:t>れるので</a:t>
            </a:r>
            <a:r>
              <a:rPr lang="ja-JP" altLang="en-US" sz="2400" b="0" dirty="0" smtClean="0">
                <a:latin typeface="News Gothic" pitchFamily="34" charset="0"/>
                <a:ea typeface="ヒラギノ角ゴ Pro W3" pitchFamily="-64" charset="-128"/>
              </a:rPr>
              <a:t>キャストは不要）。</a:t>
            </a:r>
            <a:endParaRPr lang="ja-JP" altLang="en-US" sz="2400" b="0" dirty="0">
              <a:latin typeface="News Gothic" pitchFamily="34" charset="0"/>
              <a:ea typeface="ヒラギノ角ゴ Pro W3" pitchFamily="-64" charset="-128"/>
            </a:endParaRP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smtClean="0"/>
              <a:t>int</a:t>
            </a:r>
            <a:r>
              <a:rPr lang="en-US" altLang="ja-JP" sz="2400" dirty="0"/>
              <a:t>, char, double, </a:t>
            </a:r>
            <a:r>
              <a:rPr lang="ja-JP" altLang="en-US" sz="2400" dirty="0"/>
              <a:t>構造体</a:t>
            </a:r>
            <a:r>
              <a:rPr lang="en-US" altLang="ja-JP" sz="2400" dirty="0"/>
              <a:t> </a:t>
            </a:r>
            <a:r>
              <a:rPr lang="ja-JP" altLang="en-US" sz="2400" dirty="0"/>
              <a:t>など</a:t>
            </a:r>
            <a:r>
              <a:rPr lang="ja-JP" altLang="en-US" sz="2400" dirty="0" smtClean="0"/>
              <a:t>、さまざまな型の配列の領域を確保するために</a:t>
            </a:r>
            <a:r>
              <a:rPr lang="en-US" altLang="ja-JP" sz="2400" dirty="0" err="1" smtClean="0"/>
              <a:t>calloc</a:t>
            </a:r>
            <a:r>
              <a:rPr lang="ja-JP" altLang="en-US" sz="2400" dirty="0" smtClean="0"/>
              <a:t>関数が用いられるので、</a:t>
            </a:r>
            <a:r>
              <a:rPr lang="en-US" altLang="ja-JP" sz="2400" dirty="0" smtClean="0"/>
              <a:t>void *</a:t>
            </a:r>
            <a:r>
              <a:rPr lang="ja-JP" altLang="en-US" sz="2400" dirty="0" smtClean="0"/>
              <a:t>型で返している。</a:t>
            </a:r>
            <a:endParaRPr lang="en-US" altLang="ja-JP" sz="2400" dirty="0" smtClean="0"/>
          </a:p>
          <a:p>
            <a:r>
              <a:rPr lang="ja-JP" altLang="en-US" sz="2400" dirty="0" smtClean="0"/>
              <a:t>（キャストしない例）</a:t>
            </a:r>
            <a:r>
              <a:rPr lang="en-US" altLang="ja-JP" sz="2400" dirty="0" smtClean="0"/>
              <a:t> </a:t>
            </a:r>
            <a:r>
              <a:rPr lang="en-US" altLang="ja-JP" sz="2400" dirty="0" err="1" smtClean="0"/>
              <a:t>int</a:t>
            </a:r>
            <a:r>
              <a:rPr lang="en-US" altLang="ja-JP" sz="2400" dirty="0" smtClean="0"/>
              <a:t> *p;</a:t>
            </a:r>
          </a:p>
          <a:p>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p>
          <a:p>
            <a:r>
              <a:rPr lang="ja-JP" altLang="en-US" sz="2400" dirty="0" smtClean="0"/>
              <a:t>（キャストする例） </a:t>
            </a:r>
            <a:r>
              <a:rPr lang="en-US" altLang="ja-JP" sz="2400" dirty="0" err="1" smtClean="0"/>
              <a:t>int</a:t>
            </a:r>
            <a:r>
              <a:rPr lang="en-US" altLang="ja-JP" sz="2400" dirty="0" smtClean="0"/>
              <a:t> *p;</a:t>
            </a:r>
          </a:p>
          <a:p>
            <a:r>
              <a:rPr lang="en-US" altLang="ja-JP" sz="2400" dirty="0" smtClean="0"/>
              <a:t>                                 p = </a:t>
            </a:r>
            <a:r>
              <a:rPr lang="en-US" altLang="ja-JP" sz="2400" dirty="0">
                <a:solidFill>
                  <a:srgbClr val="FF0000"/>
                </a:solidFill>
              </a:rPr>
              <a:t>(</a:t>
            </a:r>
            <a:r>
              <a:rPr lang="en-US" altLang="ja-JP" sz="2400" dirty="0" err="1" smtClean="0">
                <a:solidFill>
                  <a:srgbClr val="FF0000"/>
                </a:solidFill>
              </a:rPr>
              <a:t>int</a:t>
            </a:r>
            <a:r>
              <a:rPr lang="en-US" altLang="ja-JP" sz="2400" dirty="0" smtClean="0">
                <a:solidFill>
                  <a:srgbClr val="FF0000"/>
                </a:solidFill>
              </a:rPr>
              <a:t>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endParaRPr lang="en-US" altLang="ja-JP" sz="2400" dirty="0"/>
          </a:p>
          <a:p>
            <a:r>
              <a:rPr lang="ja-JP" altLang="en-US" sz="2400" dirty="0" smtClean="0"/>
              <a:t>（補足）</a:t>
            </a:r>
            <a:r>
              <a:rPr lang="en-US" altLang="ja-JP" sz="2400" dirty="0" smtClean="0"/>
              <a:t>C++</a:t>
            </a:r>
            <a:r>
              <a:rPr lang="ja-JP" altLang="en-US" sz="2400" dirty="0" smtClean="0"/>
              <a:t>では、</a:t>
            </a:r>
            <a:r>
              <a:rPr lang="en-US" altLang="ja-JP" sz="2400" dirty="0" smtClean="0"/>
              <a:t>void*</a:t>
            </a:r>
            <a:r>
              <a:rPr lang="ja-JP" altLang="en-US" sz="2400" dirty="0" smtClean="0"/>
              <a:t>型のポインタを他のポインタ型の変数に代入するときにはキャストが必要。</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smtClean="0"/>
              <a:t>free</a:t>
            </a:r>
            <a:r>
              <a:rPr lang="ja-JP" altLang="en-US" sz="3600" dirty="0" smtClean="0"/>
              <a:t>関数</a:t>
            </a:r>
            <a:r>
              <a:rPr lang="en-US" altLang="ja-JP" sz="3600" dirty="0" smtClean="0"/>
              <a:t> :  </a:t>
            </a:r>
            <a:r>
              <a:rPr lang="ja-JP" altLang="en-US" sz="3600" dirty="0" smtClean="0"/>
              <a:t>記憶域の解放</a:t>
            </a:r>
            <a:endParaRPr lang="en-US" altLang="ja-JP" sz="3600" dirty="0" smtClean="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smtClean="0"/>
              <a:t>動的に確保した記憶域は、不要になった時点で</a:t>
            </a:r>
            <a:r>
              <a:rPr lang="en-US" altLang="ja-JP" sz="2400" dirty="0" smtClean="0"/>
              <a:t>free</a:t>
            </a:r>
            <a:r>
              <a:rPr lang="ja-JP" altLang="en-US" sz="2400" dirty="0" smtClean="0"/>
              <a:t>関数を呼び出して解放する。それによって、それ以降の</a:t>
            </a:r>
            <a:r>
              <a:rPr lang="en-US" altLang="ja-JP" sz="2400" dirty="0" err="1" smtClean="0"/>
              <a:t>calloc</a:t>
            </a:r>
            <a:r>
              <a:rPr lang="ja-JP" altLang="en-US" sz="2400" dirty="0" smtClean="0"/>
              <a:t>あるいは</a:t>
            </a:r>
            <a:r>
              <a:rPr lang="en-US" altLang="ja-JP" sz="2400" dirty="0" err="1" smtClean="0"/>
              <a:t>malloc</a:t>
            </a:r>
            <a:r>
              <a:rPr lang="ja-JP" altLang="en-US" sz="2400" dirty="0" smtClean="0"/>
              <a:t>の呼び出しで再利用可能な状態になる。</a:t>
            </a:r>
            <a:endParaRPr lang="en-US" altLang="ja-JP" sz="2400" dirty="0" smtClean="0"/>
          </a:p>
          <a:p>
            <a:pPr eaLnBrk="1" hangingPunct="1"/>
            <a:r>
              <a:rPr lang="en-US" altLang="ja-JP" sz="2400" dirty="0" err="1" smtClean="0"/>
              <a:t>stdlib.h</a:t>
            </a:r>
            <a:r>
              <a:rPr lang="ja-JP" altLang="en-US" sz="2400" dirty="0" smtClean="0"/>
              <a:t>というヘッダーファイルを読み込んで使う。</a:t>
            </a:r>
            <a:endParaRPr lang="en-US" altLang="ja-JP" sz="2400" dirty="0" smtClean="0"/>
          </a:p>
          <a:p>
            <a:r>
              <a:rPr lang="ja-JP" altLang="en-US" sz="2400" dirty="0" smtClean="0"/>
              <a:t>引数にポインタ</a:t>
            </a:r>
            <a:r>
              <a:rPr lang="en-US" altLang="ja-JP" sz="2400" dirty="0" smtClean="0"/>
              <a:t>p</a:t>
            </a:r>
            <a:r>
              <a:rPr lang="ja-JP" altLang="en-US" sz="2400" dirty="0" smtClean="0"/>
              <a:t>を受け取り、</a:t>
            </a:r>
            <a:r>
              <a:rPr lang="en-US" altLang="ja-JP" sz="2400" dirty="0" smtClean="0"/>
              <a:t>p</a:t>
            </a:r>
            <a:r>
              <a:rPr lang="ja-JP" altLang="en-US" sz="2400" dirty="0" smtClean="0"/>
              <a:t>が指す先の領域を解放する。返り値はない。ただし、</a:t>
            </a:r>
            <a:r>
              <a:rPr lang="en-US" altLang="ja-JP" sz="2400" dirty="0" smtClean="0"/>
              <a:t>p</a:t>
            </a:r>
            <a:r>
              <a:rPr lang="ja-JP" altLang="en-US" sz="2400" dirty="0" smtClean="0"/>
              <a:t>がヌルポインタのときは何も行わない。</a:t>
            </a:r>
            <a:r>
              <a:rPr lang="en-US" altLang="ja-JP" sz="2400" dirty="0" smtClean="0"/>
              <a:t>p</a:t>
            </a:r>
            <a:r>
              <a:rPr lang="ja-JP" altLang="en-US" sz="2400" dirty="0" smtClean="0"/>
              <a:t>は</a:t>
            </a:r>
            <a:r>
              <a:rPr lang="en-US" altLang="ja-JP" sz="2400" dirty="0" err="1" smtClean="0"/>
              <a:t>calloc</a:t>
            </a:r>
            <a:r>
              <a:rPr lang="en-US" altLang="ja-JP" sz="2400" dirty="0" smtClean="0"/>
              <a:t>, </a:t>
            </a:r>
            <a:r>
              <a:rPr lang="en-US" altLang="ja-JP" sz="2400" dirty="0" err="1" smtClean="0"/>
              <a:t>malloc</a:t>
            </a:r>
            <a:r>
              <a:rPr lang="en-US" altLang="ja-JP" sz="2400" dirty="0" smtClean="0"/>
              <a:t>, </a:t>
            </a:r>
            <a:r>
              <a:rPr lang="ja-JP" altLang="en-US" sz="2400" dirty="0" smtClean="0"/>
              <a:t>あるいは</a:t>
            </a:r>
            <a:r>
              <a:rPr lang="en-US" altLang="ja-JP" sz="2400" dirty="0" err="1" smtClean="0"/>
              <a:t>realloc</a:t>
            </a:r>
            <a:r>
              <a:rPr lang="ja-JP" altLang="en-US" sz="2400" dirty="0" smtClean="0"/>
              <a:t>によって以前に割り当てられた</a:t>
            </a:r>
            <a:r>
              <a:rPr lang="en-US" altLang="en-US" sz="2400" dirty="0" smtClean="0"/>
              <a:t>領域</a:t>
            </a:r>
            <a:r>
              <a:rPr lang="ja-JP" altLang="en-US" sz="2400" dirty="0" smtClean="0"/>
              <a:t>へのポインタでなければならない（もしそうでない場合は動作は未定義）。</a:t>
            </a:r>
            <a:r>
              <a:rPr lang="en-US" altLang="ja-JP" sz="2400" dirty="0" smtClean="0"/>
              <a:t>p</a:t>
            </a:r>
            <a:r>
              <a:rPr lang="ja-JP" altLang="en-US" sz="2400" dirty="0" smtClean="0"/>
              <a:t>が、</a:t>
            </a:r>
            <a:r>
              <a:rPr lang="en-US" altLang="ja-JP" sz="2400" dirty="0" smtClean="0"/>
              <a:t>free</a:t>
            </a:r>
            <a:r>
              <a:rPr lang="ja-JP" altLang="en-US" sz="2400" dirty="0" smtClean="0"/>
              <a:t>や</a:t>
            </a:r>
            <a:r>
              <a:rPr lang="en-US" altLang="ja-JP" sz="2400" dirty="0" err="1" smtClean="0"/>
              <a:t>realloc</a:t>
            </a:r>
            <a:r>
              <a:rPr lang="ja-JP" altLang="en-US" sz="2400" dirty="0" smtClean="0"/>
              <a:t>によって既に解放された領域を指している場合も動作は未定義。</a:t>
            </a:r>
            <a:endParaRPr lang="en-US" altLang="ja-JP" sz="2400" dirty="0" smtClean="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smtClean="0"/>
              <a:t>（注意）</a:t>
            </a:r>
            <a:r>
              <a:rPr kumimoji="1" lang="en-US" altLang="ja-JP" sz="2400" dirty="0" err="1" smtClean="0"/>
              <a:t>realloc</a:t>
            </a:r>
            <a:r>
              <a:rPr kumimoji="1" lang="ja-JP" altLang="en-US" sz="2400" dirty="0" smtClean="0"/>
              <a:t>は、解放と割り当ての両方を行うライブラリ関数である。この演習では、</a:t>
            </a:r>
            <a:r>
              <a:rPr kumimoji="1" lang="en-US" altLang="ja-JP" sz="2400" dirty="0" err="1" smtClean="0"/>
              <a:t>malloc</a:t>
            </a:r>
            <a:r>
              <a:rPr kumimoji="1" lang="en-US" altLang="ja-JP" sz="2400" dirty="0" smtClean="0"/>
              <a:t>, </a:t>
            </a:r>
            <a:r>
              <a:rPr kumimoji="1" lang="en-US" altLang="ja-JP" sz="2400" dirty="0" err="1" smtClean="0"/>
              <a:t>realloc</a:t>
            </a:r>
            <a:r>
              <a:rPr kumimoji="1" lang="ja-JP" altLang="en-US" sz="2400" dirty="0" smtClean="0"/>
              <a:t>の説明はしない。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smtClean="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smtClean="0"/>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main(void)</a:t>
            </a:r>
          </a:p>
          <a:p>
            <a:pPr>
              <a:defRPr/>
            </a:pPr>
            <a:r>
              <a:rPr lang="en-US" altLang="ja-JP" sz="2000" dirty="0" smtClean="0"/>
              <a:t>{</a:t>
            </a:r>
          </a:p>
          <a:p>
            <a:pPr>
              <a:defRPr/>
            </a:pPr>
            <a:r>
              <a:rPr lang="en-US" altLang="ja-JP" sz="2000" dirty="0" smtClean="0"/>
              <a:t>  </a:t>
            </a:r>
            <a:r>
              <a:rPr lang="en-US" altLang="ja-JP" sz="2000" dirty="0" err="1" smtClean="0"/>
              <a:t>int</a:t>
            </a:r>
            <a:r>
              <a:rPr lang="en-US" altLang="ja-JP" sz="2000" dirty="0" smtClean="0"/>
              <a:t> *p;</a:t>
            </a:r>
          </a:p>
          <a:p>
            <a:pPr>
              <a:defRPr/>
            </a:pPr>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a:t>
            </a:r>
            <a:r>
              <a:rPr lang="en-US" altLang="ja-JP" sz="2000" dirty="0" err="1" smtClean="0"/>
              <a:t>int</a:t>
            </a:r>
            <a:r>
              <a:rPr lang="en-US" altLang="ja-JP" sz="2000" dirty="0" smtClean="0"/>
              <a:t>) );</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*p = 15;</a:t>
            </a:r>
          </a:p>
          <a:p>
            <a:pPr>
              <a:defRPr/>
            </a:pPr>
            <a:r>
              <a:rPr lang="en-US" altLang="ja-JP" sz="2000" dirty="0" smtClean="0"/>
              <a:t>    </a:t>
            </a:r>
            <a:r>
              <a:rPr lang="en-US" altLang="ja-JP" sz="2000" dirty="0" err="1" smtClean="0"/>
              <a:t>printf</a:t>
            </a:r>
            <a:r>
              <a:rPr lang="en-US" altLang="ja-JP" sz="2000" dirty="0" smtClean="0"/>
              <a:t>("*p = %d\n", *p );</a:t>
            </a:r>
          </a:p>
          <a:p>
            <a:pPr>
              <a:defRPr/>
            </a:pPr>
            <a:r>
              <a:rPr lang="en-US" altLang="ja-JP" sz="2000" dirty="0" smtClean="0"/>
              <a:t>    </a:t>
            </a:r>
            <a:r>
              <a:rPr lang="en-US" altLang="ja-JP" sz="2000" dirty="0" smtClean="0">
                <a:solidFill>
                  <a:srgbClr val="FF0000"/>
                </a:solidFill>
              </a:rPr>
              <a:t>free(p)</a:t>
            </a:r>
            <a:r>
              <a:rPr lang="en-US" altLang="ja-JP" sz="2000" dirty="0" smtClean="0"/>
              <a:t>;</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smtClean="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t>#include &lt;</a:t>
            </a:r>
            <a:r>
              <a:rPr lang="en-US" altLang="ja-JP" sz="2400" dirty="0" err="1" smtClean="0"/>
              <a:t>stdlib.h</a:t>
            </a:r>
            <a:r>
              <a:rPr lang="en-US" altLang="ja-JP" sz="2400" dirty="0" smtClean="0"/>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 p;</a:t>
            </a:r>
          </a:p>
          <a:p>
            <a:pPr>
              <a:defRPr/>
            </a:pPr>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a:t>
            </a:r>
            <a:r>
              <a:rPr lang="en-US" altLang="ja-JP" sz="2400" dirty="0" err="1" smtClean="0"/>
              <a:t>int</a:t>
            </a:r>
            <a:r>
              <a:rPr lang="en-US" altLang="ja-JP" sz="2400" dirty="0" smtClean="0"/>
              <a:t>));</a:t>
            </a:r>
          </a:p>
          <a:p>
            <a:pPr>
              <a:defRPr/>
            </a:pPr>
            <a:r>
              <a:rPr lang="en-US" altLang="ja-JP" sz="2400" dirty="0" smtClean="0"/>
              <a:t>  if(p == NULL)</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整数を入力して下さい：</a:t>
            </a:r>
            <a:r>
              <a:rPr lang="en-US" altLang="ja-JP" sz="2400" dirty="0" smtClean="0"/>
              <a:t>");</a:t>
            </a:r>
          </a:p>
          <a:p>
            <a:pPr>
              <a:defRPr/>
            </a:pPr>
            <a:r>
              <a:rPr lang="en-US" altLang="ja-JP" sz="2400" dirty="0" smtClean="0"/>
              <a:t>    </a:t>
            </a:r>
            <a:r>
              <a:rPr lang="en-US" altLang="ja-JP" sz="2400" dirty="0" err="1" smtClean="0"/>
              <a:t>scanf</a:t>
            </a:r>
            <a:r>
              <a:rPr lang="en-US" altLang="ja-JP" sz="2400" dirty="0" smtClean="0"/>
              <a:t> ("%d", p);</a:t>
            </a:r>
          </a:p>
          <a:p>
            <a:pPr>
              <a:defRPr/>
            </a:pPr>
            <a:r>
              <a:rPr lang="en-US" altLang="ja-JP" sz="2400" dirty="0" smtClean="0"/>
              <a:t>    </a:t>
            </a:r>
            <a:r>
              <a:rPr lang="en-US" altLang="ja-JP" sz="2400" dirty="0" err="1" smtClean="0"/>
              <a:t>printf</a:t>
            </a:r>
            <a:r>
              <a:rPr lang="en-US" altLang="ja-JP" sz="2400" dirty="0" smtClean="0"/>
              <a:t> ("*p = %d\n", *p);</a:t>
            </a:r>
          </a:p>
          <a:p>
            <a:pPr>
              <a:defRPr/>
            </a:pPr>
            <a:r>
              <a:rPr lang="en-US" altLang="ja-JP" sz="2400" dirty="0" smtClean="0"/>
              <a:t> </a:t>
            </a:r>
            <a:r>
              <a:rPr lang="ja-JP" altLang="en-US" sz="2400" dirty="0" smtClean="0"/>
              <a:t>   </a:t>
            </a:r>
            <a:r>
              <a:rPr lang="en-US" altLang="ja-JP" sz="2400" dirty="0" smtClean="0"/>
              <a:t>free(p);</a:t>
            </a:r>
          </a:p>
          <a:p>
            <a:pPr>
              <a:defRPr/>
            </a:pPr>
            <a:r>
              <a:rPr lang="en-US" altLang="ja-JP" sz="2400" dirty="0" smtClean="0"/>
              <a:t>  }</a:t>
            </a:r>
          </a:p>
          <a:p>
            <a:pPr>
              <a:defRPr/>
            </a:pPr>
            <a:r>
              <a:rPr lang="en-US" altLang="ja-JP" sz="2400" dirty="0" smtClean="0"/>
              <a:t>  return 0;</a:t>
            </a:r>
          </a:p>
          <a:p>
            <a:pPr>
              <a:defRPr/>
            </a:pPr>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smtClean="0"/>
              <a:t>次元配列の動的確保</a:t>
            </a:r>
          </a:p>
        </p:txBody>
      </p:sp>
      <p:sp>
        <p:nvSpPr>
          <p:cNvPr id="25605" name="Rectangle 3"/>
          <p:cNvSpPr>
            <a:spLocks noGrp="1" noChangeArrowheads="1"/>
          </p:cNvSpPr>
          <p:nvPr>
            <p:ph type="body" idx="1"/>
          </p:nvPr>
        </p:nvSpPr>
        <p:spPr>
          <a:xfrm>
            <a:off x="457200" y="1600201"/>
            <a:ext cx="8229600" cy="971544"/>
          </a:xfrm>
        </p:spPr>
        <p:txBody>
          <a:bodyPr>
            <a:normAutofit fontScale="92500" lnSpcReduction="10000"/>
          </a:bodyPr>
          <a:lstStyle/>
          <a:p>
            <a:pPr eaLnBrk="1" hangingPunct="1"/>
            <a:r>
              <a:rPr lang="ja-JP" altLang="en-US" dirty="0" smtClean="0"/>
              <a:t>配列宣言の例</a:t>
            </a:r>
            <a:endParaRPr lang="en-US" altLang="ja-JP" dirty="0" smtClean="0"/>
          </a:p>
          <a:p>
            <a:pPr lvl="1" eaLnBrk="1" hangingPunct="1">
              <a:buFont typeface="Wingdings" pitchFamily="-64" charset="2"/>
              <a:buNone/>
            </a:pPr>
            <a:r>
              <a:rPr lang="en-US" altLang="ja-JP" dirty="0" err="1" smtClean="0"/>
              <a:t>int</a:t>
            </a:r>
            <a:r>
              <a:rPr lang="en-US" altLang="ja-JP" dirty="0" smtClean="0"/>
              <a:t>  x[10];</a:t>
            </a:r>
          </a:p>
        </p:txBody>
      </p:sp>
      <p:sp>
        <p:nvSpPr>
          <p:cNvPr id="25608" name="Text Box 6"/>
          <p:cNvSpPr txBox="1">
            <a:spLocks noChangeArrowheads="1"/>
          </p:cNvSpPr>
          <p:nvPr/>
        </p:nvSpPr>
        <p:spPr bwMode="auto">
          <a:xfrm>
            <a:off x="3347864" y="1601505"/>
            <a:ext cx="5367540" cy="1323439"/>
          </a:xfrm>
          <a:prstGeom prst="rect">
            <a:avLst/>
          </a:prstGeom>
          <a:noFill/>
          <a:ln w="9525">
            <a:noFill/>
            <a:miter lim="800000"/>
            <a:headEnd/>
            <a:tailEnd/>
          </a:ln>
        </p:spPr>
        <p:txBody>
          <a:bodyPr wrap="square">
            <a:spAutoFit/>
          </a:bodyPr>
          <a:lstStyle/>
          <a:p>
            <a:r>
              <a:rPr lang="ja-JP" altLang="en-US" sz="2000" b="0" dirty="0"/>
              <a:t>配列の要素数は定数式でなければ</a:t>
            </a:r>
            <a:r>
              <a:rPr lang="ja-JP" altLang="en-US" sz="2000" b="0" dirty="0" smtClean="0"/>
              <a:t>ならない。</a:t>
            </a:r>
            <a:endParaRPr lang="en-US" altLang="ja-JP" sz="2000" b="0" dirty="0"/>
          </a:p>
          <a:p>
            <a:r>
              <a:rPr lang="ja-JP" altLang="en-US" sz="2000" b="0" dirty="0" smtClean="0"/>
              <a:t>要素数</a:t>
            </a:r>
            <a:r>
              <a:rPr lang="ja-JP" altLang="en-US" sz="2000" b="0" dirty="0"/>
              <a:t>を変数とすること</a:t>
            </a:r>
            <a:r>
              <a:rPr lang="ja-JP" altLang="en-US" sz="2000" b="0" dirty="0" smtClean="0"/>
              <a:t>は</a:t>
            </a:r>
            <a:r>
              <a:rPr lang="en-US" altLang="ja-JP" sz="2000" b="0" dirty="0" smtClean="0"/>
              <a:t>1990</a:t>
            </a:r>
            <a:r>
              <a:rPr lang="ja-JP" altLang="en-US" sz="2000" b="0" dirty="0" smtClean="0"/>
              <a:t>年の</a:t>
            </a:r>
            <a:r>
              <a:rPr lang="en-US" altLang="ja-JP" sz="2000" b="0" dirty="0" smtClean="0"/>
              <a:t>ISO</a:t>
            </a:r>
            <a:r>
              <a:rPr lang="ja-JP" altLang="en-US" sz="2000" b="0" dirty="0" smtClean="0"/>
              <a:t>規格では許されていない。</a:t>
            </a:r>
            <a:endParaRPr lang="en-US" altLang="ja-JP" sz="2000" b="0" dirty="0" smtClean="0"/>
          </a:p>
          <a:p>
            <a:r>
              <a:rPr lang="ja-JP" altLang="en-US" sz="2000" dirty="0" smtClean="0"/>
              <a:t>（注）</a:t>
            </a:r>
            <a:r>
              <a:rPr lang="en-US" altLang="ja-JP" sz="2000" dirty="0" smtClean="0"/>
              <a:t>1999</a:t>
            </a:r>
            <a:r>
              <a:rPr lang="ja-JP" altLang="en-US" sz="2000" dirty="0" smtClean="0"/>
              <a:t>年の</a:t>
            </a:r>
            <a:r>
              <a:rPr lang="en-US" altLang="ja-JP" sz="2000" dirty="0" smtClean="0"/>
              <a:t>ISO</a:t>
            </a:r>
            <a:r>
              <a:rPr lang="ja-JP" altLang="en-US" sz="2000" dirty="0" smtClean="0"/>
              <a:t>規格</a:t>
            </a:r>
            <a:r>
              <a:rPr lang="en-US" altLang="ja-JP" sz="2000" dirty="0" smtClean="0"/>
              <a:t>(C99)</a:t>
            </a:r>
            <a:r>
              <a:rPr lang="ja-JP" altLang="en-US" sz="2000" dirty="0" smtClean="0"/>
              <a:t>では許されているが。</a:t>
            </a:r>
            <a:endParaRPr lang="en-US" altLang="ja-JP" sz="2000" b="0" dirty="0"/>
          </a:p>
        </p:txBody>
      </p:sp>
      <p:sp>
        <p:nvSpPr>
          <p:cNvPr id="25612" name="AutoShape 10"/>
          <p:cNvSpPr>
            <a:spLocks noChangeArrowheads="1"/>
          </p:cNvSpPr>
          <p:nvPr/>
        </p:nvSpPr>
        <p:spPr bwMode="auto">
          <a:xfrm>
            <a:off x="3419872" y="3445943"/>
            <a:ext cx="936104" cy="419338"/>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99592" y="4419109"/>
            <a:ext cx="7143800" cy="954107"/>
          </a:xfrm>
          <a:prstGeom prst="rect">
            <a:avLst/>
          </a:prstGeom>
        </p:spPr>
        <p:txBody>
          <a:bodyPr wrap="square">
            <a:spAutoFit/>
          </a:bodyPr>
          <a:lstStyle/>
          <a:p>
            <a:r>
              <a:rPr lang="ja-JP" altLang="en-US" sz="2800" dirty="0" smtClean="0"/>
              <a:t>実行時に領域を確保することにより、適切な長さの配列を用いることができる。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smtClean="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smtClean="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 (void) {</a:t>
            </a:r>
          </a:p>
          <a:p>
            <a:pPr>
              <a:defRPr/>
            </a:pPr>
            <a:r>
              <a:rPr lang="en-US" altLang="ja-JP" sz="2000" dirty="0" smtClean="0"/>
              <a:t>  </a:t>
            </a:r>
            <a:r>
              <a:rPr lang="en-US" altLang="ja-JP" sz="2000" dirty="0" err="1" smtClean="0"/>
              <a:t>int</a:t>
            </a:r>
            <a:r>
              <a:rPr lang="en-US" altLang="ja-JP" sz="2000" dirty="0" smtClean="0"/>
              <a:t>  no, </a:t>
            </a:r>
            <a:r>
              <a:rPr lang="en-US" altLang="ja-JP" sz="2000" dirty="0" err="1" smtClean="0"/>
              <a:t>i</a:t>
            </a:r>
            <a:r>
              <a:rPr lang="en-US" altLang="ja-JP" sz="2000" dirty="0" smtClean="0"/>
              <a:t>=0;</a:t>
            </a:r>
          </a:p>
          <a:p>
            <a:pPr>
              <a:defRPr/>
            </a:pPr>
            <a:r>
              <a:rPr lang="en-US" altLang="ja-JP" sz="2000" dirty="0" smtClean="0"/>
              <a:t>  </a:t>
            </a:r>
            <a:r>
              <a:rPr lang="en-US" altLang="ja-JP" sz="2000" dirty="0" err="1" smtClean="0"/>
              <a:t>int</a:t>
            </a:r>
            <a:r>
              <a:rPr lang="en-US" altLang="ja-JP" sz="2000" dirty="0" smtClean="0"/>
              <a:t> * p;</a:t>
            </a:r>
          </a:p>
          <a:p>
            <a:pPr>
              <a:defRPr/>
            </a:pPr>
            <a:r>
              <a:rPr lang="en-US" altLang="ja-JP" sz="2000" dirty="0" smtClean="0"/>
              <a:t>  </a:t>
            </a:r>
            <a:r>
              <a:rPr lang="en-US" altLang="ja-JP" sz="2000" dirty="0" err="1" smtClean="0"/>
              <a:t>printf</a:t>
            </a:r>
            <a:r>
              <a:rPr lang="en-US" altLang="ja-JP" sz="2000" dirty="0" smtClean="0"/>
              <a:t>("</a:t>
            </a:r>
            <a:r>
              <a:rPr lang="ja-JP" altLang="en-US" sz="2000" dirty="0" smtClean="0"/>
              <a:t>確保する配列の要素数：</a:t>
            </a:r>
            <a:r>
              <a:rPr lang="en-US" altLang="ja-JP" sz="2000" dirty="0" smtClean="0"/>
              <a:t>");</a:t>
            </a:r>
          </a:p>
          <a:p>
            <a:pPr>
              <a:defRPr/>
            </a:pPr>
            <a:r>
              <a:rPr lang="en-US" altLang="ja-JP" sz="2000" dirty="0" smtClean="0"/>
              <a:t>  </a:t>
            </a:r>
            <a:r>
              <a:rPr lang="en-US" altLang="ja-JP" sz="2000" dirty="0" err="1" smtClean="0"/>
              <a:t>scanf</a:t>
            </a:r>
            <a:r>
              <a:rPr lang="en-US" altLang="ja-JP" sz="2000" dirty="0" smtClean="0"/>
              <a:t>("%d", &amp;no);</a:t>
            </a:r>
          </a:p>
          <a:p>
            <a:pPr>
              <a:defRPr/>
            </a:pPr>
            <a:r>
              <a:rPr lang="en-US" altLang="ja-JP" sz="2000" dirty="0" smtClean="0"/>
              <a:t>  p = </a:t>
            </a:r>
            <a:r>
              <a:rPr lang="en-US" altLang="ja-JP" sz="2000" dirty="0" err="1" smtClean="0">
                <a:solidFill>
                  <a:srgbClr val="FF0000"/>
                </a:solidFill>
              </a:rPr>
              <a:t>calloc</a:t>
            </a:r>
            <a:r>
              <a:rPr lang="en-US" altLang="ja-JP" sz="2000" dirty="0" smtClean="0">
                <a:solidFill>
                  <a:srgbClr val="FF0000"/>
                </a:solidFill>
              </a:rPr>
              <a:t> (no, </a:t>
            </a:r>
            <a:r>
              <a:rPr lang="en-US" altLang="ja-JP" sz="2000" dirty="0" err="1" smtClean="0">
                <a:solidFill>
                  <a:srgbClr val="FF0000"/>
                </a:solidFill>
              </a:rPr>
              <a:t>sizeof</a:t>
            </a: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a:t>
            </a:r>
            <a:r>
              <a:rPr lang="en-US" altLang="ja-JP" sz="2000" dirty="0" smtClean="0"/>
              <a:t>;</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p[</a:t>
            </a:r>
            <a:r>
              <a:rPr lang="en-US" altLang="ja-JP" sz="2000" dirty="0" err="1" smtClean="0"/>
              <a:t>i</a:t>
            </a:r>
            <a:r>
              <a:rPr lang="en-US" altLang="ja-JP" sz="2000" dirty="0" smtClean="0"/>
              <a:t>] = </a:t>
            </a:r>
            <a:r>
              <a:rPr lang="en-US" altLang="ja-JP" sz="2000" dirty="0" err="1" smtClean="0"/>
              <a:t>i</a:t>
            </a:r>
            <a:r>
              <a:rPr lang="en-US" altLang="ja-JP" sz="2000" dirty="0" smtClean="0"/>
              <a:t>;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a:t>
            </a:r>
            <a:r>
              <a:rPr lang="en-US" altLang="ja-JP" sz="2000" dirty="0" err="1" smtClean="0"/>
              <a:t>printf</a:t>
            </a:r>
            <a:r>
              <a:rPr lang="en-US" altLang="ja-JP" sz="2000" dirty="0" smtClean="0"/>
              <a:t>("p[%d] = %d\n", </a:t>
            </a:r>
            <a:r>
              <a:rPr lang="en-US" altLang="ja-JP" sz="2000" dirty="0" err="1" smtClean="0"/>
              <a:t>i</a:t>
            </a:r>
            <a:r>
              <a:rPr lang="en-US" altLang="ja-JP" sz="2000" dirty="0" smtClean="0"/>
              <a:t>, p[</a:t>
            </a:r>
            <a:r>
              <a:rPr lang="en-US" altLang="ja-JP" sz="2000" dirty="0" err="1" smtClean="0"/>
              <a:t>i</a:t>
            </a:r>
            <a:r>
              <a:rPr lang="en-US" altLang="ja-JP" sz="2000" dirty="0" smtClean="0"/>
              <a:t>] );</a:t>
            </a:r>
          </a:p>
          <a:p>
            <a:pPr>
              <a:defRPr/>
            </a:pPr>
            <a:r>
              <a:rPr lang="en-US" altLang="ja-JP" sz="2000" dirty="0" smtClean="0"/>
              <a:t>    free (p);</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smtClean="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smtClean="0"/>
              <a:t>（</a:t>
            </a:r>
            <a:r>
              <a:rPr kumimoji="1" lang="en-US" altLang="ja-JP" sz="2400" dirty="0" smtClean="0"/>
              <a:t>5</a:t>
            </a:r>
            <a:r>
              <a:rPr kumimoji="1" lang="ja-JP" altLang="en-US" sz="2400" dirty="0" smtClean="0"/>
              <a:t>を入力した場合）</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smtClean="0"/>
              <a:t>文字列</a:t>
            </a:r>
            <a:r>
              <a:rPr lang="ja-JP" altLang="en-US" sz="2400" dirty="0" smtClean="0"/>
              <a:t>（アルファベットのみ）</a:t>
            </a:r>
            <a:r>
              <a:rPr lang="ja-JP" altLang="ja-JP" sz="2400" dirty="0" smtClean="0"/>
              <a:t>をキーボードから</a:t>
            </a:r>
            <a:r>
              <a:rPr lang="ja-JP" altLang="en-US" sz="2400" dirty="0" smtClean="0"/>
              <a:t>受け取り</a:t>
            </a:r>
            <a:r>
              <a:rPr lang="ja-JP" altLang="ja-JP" sz="2400" dirty="0" smtClean="0"/>
              <a:t>、それを逆順に表示するプログラムを作成</a:t>
            </a:r>
            <a:r>
              <a:rPr lang="ja-JP" altLang="en-US" sz="2400" dirty="0" smtClean="0"/>
              <a:t>せよ</a:t>
            </a:r>
            <a:r>
              <a:rPr lang="ja-JP" altLang="ja-JP" sz="2400" dirty="0" smtClean="0"/>
              <a:t>。文字列を</a:t>
            </a:r>
            <a:r>
              <a:rPr lang="ja-JP" altLang="en-US" sz="2400" dirty="0" smtClean="0"/>
              <a:t>格納する領域は、キーボードから文字数の上限を受け取り、</a:t>
            </a:r>
            <a:r>
              <a:rPr lang="en-US" altLang="ja-JP" sz="2400" dirty="0" err="1" smtClean="0"/>
              <a:t>calloc</a:t>
            </a:r>
            <a:r>
              <a:rPr lang="ja-JP" altLang="en-US" sz="2400" dirty="0" smtClean="0"/>
              <a:t>で確保せよ。（上限以上の文字が入力された場合の対処は自由とする。）</a:t>
            </a:r>
            <a:endParaRPr lang="en-US" altLang="ja-JP" sz="2400" dirty="0" smtClean="0"/>
          </a:p>
          <a:p>
            <a:pPr lvl="0"/>
            <a:endParaRPr lang="en-US" altLang="ja-JP" sz="2400" dirty="0" smtClean="0"/>
          </a:p>
          <a:p>
            <a:pPr lvl="0"/>
            <a:r>
              <a:rPr lang="ja-JP" altLang="en-US" sz="2400" dirty="0" smtClean="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文字数の上限を入力してください</a:t>
            </a:r>
            <a:r>
              <a:rPr lang="en-US" altLang="ja-JP" sz="2000" dirty="0" smtClean="0"/>
              <a:t>: </a:t>
            </a:r>
            <a:r>
              <a:rPr lang="en-US" altLang="ja-JP" sz="2000" dirty="0" smtClean="0">
                <a:solidFill>
                  <a:srgbClr val="FF0000"/>
                </a:solidFill>
              </a:rPr>
              <a:t>10</a:t>
            </a:r>
          </a:p>
          <a:p>
            <a:r>
              <a:rPr lang="ja-JP" altLang="en-US" sz="2000" dirty="0" smtClean="0"/>
              <a:t>文字列を入力してください</a:t>
            </a:r>
            <a:r>
              <a:rPr lang="en-US" altLang="ja-JP" sz="2000" dirty="0" smtClean="0"/>
              <a:t>: </a:t>
            </a:r>
            <a:r>
              <a:rPr lang="en-US" altLang="ja-JP" sz="2000" dirty="0" err="1" smtClean="0">
                <a:solidFill>
                  <a:srgbClr val="FF0000"/>
                </a:solidFill>
              </a:rPr>
              <a:t>abcde</a:t>
            </a:r>
            <a:endParaRPr lang="en-US" altLang="ja-JP" sz="2000" dirty="0" smtClean="0">
              <a:solidFill>
                <a:srgbClr val="FF0000"/>
              </a:solidFill>
            </a:endParaRPr>
          </a:p>
          <a:p>
            <a:r>
              <a:rPr lang="en-US" altLang="ja-JP" sz="2000" dirty="0" err="1" smtClean="0"/>
              <a:t>edcba</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a:t>
            </a:r>
            <a:r>
              <a:rPr kumimoji="1" lang="ja-JP" altLang="en-US" dirty="0" smtClean="0"/>
              <a:t>課題</a:t>
            </a:r>
            <a:r>
              <a:rPr lang="ja-JP" altLang="en-US" dirty="0" smtClean="0"/>
              <a:t>２</a:t>
            </a:r>
            <a:endParaRPr kumimoji="1" lang="ja-JP" altLang="en-US" dirty="0"/>
          </a:p>
        </p:txBody>
      </p:sp>
      <p:sp>
        <p:nvSpPr>
          <p:cNvPr id="5" name="テキスト ボックス 4"/>
          <p:cNvSpPr txBox="1"/>
          <p:nvPr/>
        </p:nvSpPr>
        <p:spPr>
          <a:xfrm>
            <a:off x="230912" y="1417638"/>
            <a:ext cx="8515848" cy="2677656"/>
          </a:xfrm>
          <a:prstGeom prst="rect">
            <a:avLst/>
          </a:prstGeom>
          <a:noFill/>
        </p:spPr>
        <p:txBody>
          <a:bodyPr wrap="square" rtlCol="0">
            <a:spAutoFit/>
          </a:bodyPr>
          <a:lstStyle/>
          <a:p>
            <a:r>
              <a:rPr lang="en-US" altLang="ja-JP" sz="2400" dirty="0" smtClean="0"/>
              <a:t> n</a:t>
            </a:r>
            <a:r>
              <a:rPr lang="ja-JP" altLang="en-US" sz="2400" dirty="0" smtClean="0"/>
              <a:t>人</a:t>
            </a:r>
            <a:r>
              <a:rPr lang="en-US" altLang="ja-JP" sz="2400" dirty="0" smtClean="0"/>
              <a:t>(n</a:t>
            </a:r>
            <a:r>
              <a:rPr lang="ja-JP" altLang="en-US" sz="2400" dirty="0" smtClean="0"/>
              <a:t>は実行時にキーボードから入力</a:t>
            </a:r>
            <a:r>
              <a:rPr lang="en-US" altLang="ja-JP" sz="2400" dirty="0" smtClean="0"/>
              <a:t>)</a:t>
            </a:r>
            <a:r>
              <a:rPr lang="ja-JP" altLang="en-US" sz="2400" dirty="0" smtClean="0"/>
              <a:t>の試験の点数をキーボードから入力し、それらの平均点を</a:t>
            </a:r>
            <a:r>
              <a:rPr lang="en-US" altLang="ja-JP" sz="2400" dirty="0" smtClean="0"/>
              <a:t>double</a:t>
            </a:r>
            <a:r>
              <a:rPr lang="ja-JP" altLang="en-US" sz="2400" dirty="0" smtClean="0"/>
              <a:t>型で表示するプログラムを書け。ただし、</a:t>
            </a:r>
            <a:r>
              <a:rPr kumimoji="0" lang="en-US" altLang="ja-JP" sz="2400" dirty="0" err="1" smtClean="0">
                <a:ea typeface="ＭＳ Ｐゴシック" charset="-128"/>
              </a:rPr>
              <a:t>calloc</a:t>
            </a:r>
            <a:r>
              <a:rPr kumimoji="0" lang="ja-JP" altLang="en-US" sz="2400" dirty="0" smtClean="0">
                <a:ea typeface="ＭＳ Ｐゴシック" charset="-128"/>
              </a:rPr>
              <a:t>を用いて長さ</a:t>
            </a:r>
            <a:r>
              <a:rPr kumimoji="0" lang="en-US" altLang="ja-JP" sz="2400" dirty="0" smtClean="0">
                <a:ea typeface="ＭＳ Ｐゴシック" charset="-128"/>
              </a:rPr>
              <a:t>n</a:t>
            </a:r>
            <a:r>
              <a:rPr kumimoji="0" lang="ja-JP" altLang="en-US" sz="2400" dirty="0" smtClean="0">
                <a:ea typeface="ＭＳ Ｐゴシック" charset="-128"/>
              </a:rPr>
              <a:t>の</a:t>
            </a:r>
            <a:r>
              <a:rPr kumimoji="0" lang="en-US" altLang="ja-JP" sz="2400" dirty="0" err="1" smtClean="0">
                <a:ea typeface="ＭＳ Ｐゴシック" charset="-128"/>
              </a:rPr>
              <a:t>int</a:t>
            </a:r>
            <a:r>
              <a:rPr kumimoji="0" lang="ja-JP" altLang="en-US" sz="2400" dirty="0" smtClean="0">
                <a:ea typeface="ＭＳ Ｐゴシック" charset="-128"/>
              </a:rPr>
              <a:t>型の領域を確保し、そこへ</a:t>
            </a:r>
            <a:r>
              <a:rPr kumimoji="0" lang="en-US" altLang="ja-JP" sz="2400" dirty="0" smtClean="0">
                <a:ea typeface="ＭＳ Ｐゴシック" charset="-128"/>
              </a:rPr>
              <a:t>n</a:t>
            </a:r>
            <a:r>
              <a:rPr kumimoji="0" lang="ja-JP" altLang="en-US" sz="2400" dirty="0" smtClean="0">
                <a:ea typeface="ＭＳ Ｐゴシック" charset="-128"/>
              </a:rPr>
              <a:t>人の点数を格納せよ。平均値を計算する部分は、その領域の先頭要素へのポインタおよび長さ</a:t>
            </a:r>
            <a:r>
              <a:rPr kumimoji="0" lang="en-US" altLang="ja-JP" sz="2400" dirty="0" smtClean="0">
                <a:ea typeface="ＭＳ Ｐゴシック" charset="-128"/>
              </a:rPr>
              <a:t>n</a:t>
            </a:r>
            <a:r>
              <a:rPr kumimoji="0" lang="ja-JP" altLang="en-US" sz="2400" dirty="0" smtClean="0">
                <a:ea typeface="ＭＳ Ｐゴシック" charset="-128"/>
              </a:rPr>
              <a:t>を受け取って平均値を返す以下のような関数として定義せよ。</a:t>
            </a:r>
            <a:endParaRPr kumimoji="0" lang="en-US" altLang="ja-JP" sz="2400" dirty="0" smtClean="0">
              <a:ea typeface="ＭＳ Ｐゴシック" charset="-128"/>
            </a:endParaRPr>
          </a:p>
          <a:p>
            <a:r>
              <a:rPr kumimoji="0" lang="en-US" altLang="ja-JP" sz="2400" dirty="0" smtClean="0">
                <a:ea typeface="ＭＳ Ｐゴシック" charset="-128"/>
              </a:rPr>
              <a:t>    double average (</a:t>
            </a:r>
            <a:r>
              <a:rPr kumimoji="0" lang="en-US" altLang="ja-JP" sz="2400" dirty="0" err="1" smtClean="0">
                <a:ea typeface="ＭＳ Ｐゴシック" charset="-128"/>
              </a:rPr>
              <a:t>int</a:t>
            </a:r>
            <a:r>
              <a:rPr kumimoji="0" lang="en-US" altLang="ja-JP" sz="2400" dirty="0" smtClean="0">
                <a:ea typeface="ＭＳ Ｐゴシック" charset="-128"/>
              </a:rPr>
              <a:t> * p, </a:t>
            </a:r>
            <a:r>
              <a:rPr kumimoji="0" lang="en-US" altLang="ja-JP" sz="2400" dirty="0" err="1" smtClean="0">
                <a:ea typeface="ＭＳ Ｐゴシック" charset="-128"/>
              </a:rPr>
              <a:t>int</a:t>
            </a:r>
            <a:r>
              <a:rPr kumimoji="0" lang="en-US" altLang="ja-JP" sz="2400" dirty="0" smtClean="0">
                <a:ea typeface="ＭＳ Ｐゴシック" charset="-128"/>
              </a:rPr>
              <a:t> n) { … }</a:t>
            </a:r>
            <a:endParaRPr lang="en-US" altLang="ja-JP" sz="2400" dirty="0" smtClean="0"/>
          </a:p>
        </p:txBody>
      </p:sp>
      <p:sp>
        <p:nvSpPr>
          <p:cNvPr id="6" name="正方形/長方形 5"/>
          <p:cNvSpPr/>
          <p:nvPr/>
        </p:nvSpPr>
        <p:spPr>
          <a:xfrm>
            <a:off x="5291528" y="4095294"/>
            <a:ext cx="3395272" cy="255454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何人分入力しますか</a:t>
            </a:r>
            <a:r>
              <a:rPr lang="en-US" altLang="ja-JP" sz="2000" dirty="0" smtClean="0"/>
              <a:t>: </a:t>
            </a:r>
            <a:r>
              <a:rPr lang="en-US" altLang="ja-JP" sz="2000" dirty="0" smtClean="0">
                <a:solidFill>
                  <a:srgbClr val="FF0000"/>
                </a:solidFill>
              </a:rPr>
              <a:t>5</a:t>
            </a:r>
          </a:p>
          <a:p>
            <a:r>
              <a:rPr lang="en-US" altLang="ja-JP" sz="2000" dirty="0" smtClean="0"/>
              <a:t>1</a:t>
            </a:r>
            <a:r>
              <a:rPr lang="ja-JP" altLang="en-US" sz="2000" dirty="0" smtClean="0"/>
              <a:t>人目の点数を入力</a:t>
            </a:r>
            <a:r>
              <a:rPr lang="en-US" altLang="ja-JP" sz="2000" dirty="0" smtClean="0"/>
              <a:t>: </a:t>
            </a:r>
            <a:r>
              <a:rPr lang="en-US" altLang="ja-JP" sz="2000" dirty="0" smtClean="0">
                <a:solidFill>
                  <a:srgbClr val="FF0000"/>
                </a:solidFill>
              </a:rPr>
              <a:t>79</a:t>
            </a:r>
          </a:p>
          <a:p>
            <a:r>
              <a:rPr lang="en-US" altLang="ja-JP" sz="2000" dirty="0" smtClean="0"/>
              <a:t>2</a:t>
            </a:r>
            <a:r>
              <a:rPr lang="ja-JP" altLang="en-US" sz="2000" dirty="0" smtClean="0"/>
              <a:t>人目の点数を入力</a:t>
            </a:r>
            <a:r>
              <a:rPr lang="en-US" altLang="ja-JP" sz="2000" dirty="0" smtClean="0"/>
              <a:t>: </a:t>
            </a:r>
            <a:r>
              <a:rPr lang="en-US" altLang="ja-JP" sz="2000" dirty="0" smtClean="0">
                <a:solidFill>
                  <a:srgbClr val="FF0000"/>
                </a:solidFill>
              </a:rPr>
              <a:t>65</a:t>
            </a:r>
          </a:p>
          <a:p>
            <a:r>
              <a:rPr lang="en-US" altLang="ja-JP" sz="2000" dirty="0" smtClean="0"/>
              <a:t>3</a:t>
            </a:r>
            <a:r>
              <a:rPr lang="ja-JP" altLang="en-US" sz="2000" dirty="0" smtClean="0"/>
              <a:t>人目の点数を入力</a:t>
            </a:r>
            <a:r>
              <a:rPr lang="en-US" altLang="ja-JP" sz="2000" dirty="0" smtClean="0"/>
              <a:t>: </a:t>
            </a:r>
            <a:r>
              <a:rPr lang="en-US" altLang="ja-JP" sz="2000" dirty="0" smtClean="0">
                <a:solidFill>
                  <a:srgbClr val="FF0000"/>
                </a:solidFill>
              </a:rPr>
              <a:t>80</a:t>
            </a:r>
          </a:p>
          <a:p>
            <a:r>
              <a:rPr lang="en-US" altLang="ja-JP" sz="2000" dirty="0" smtClean="0"/>
              <a:t>4</a:t>
            </a:r>
            <a:r>
              <a:rPr lang="ja-JP" altLang="en-US" sz="2000" dirty="0" smtClean="0"/>
              <a:t>人目の点数を入力</a:t>
            </a:r>
            <a:r>
              <a:rPr lang="en-US" altLang="ja-JP" sz="2000" dirty="0" smtClean="0"/>
              <a:t>: </a:t>
            </a:r>
            <a:r>
              <a:rPr lang="en-US" altLang="ja-JP" sz="2000" dirty="0" smtClean="0">
                <a:solidFill>
                  <a:srgbClr val="FF0000"/>
                </a:solidFill>
              </a:rPr>
              <a:t>95</a:t>
            </a:r>
          </a:p>
          <a:p>
            <a:r>
              <a:rPr lang="en-US" altLang="ja-JP" sz="2000" dirty="0" smtClean="0"/>
              <a:t>5</a:t>
            </a:r>
            <a:r>
              <a:rPr lang="ja-JP" altLang="en-US" sz="2000" dirty="0" smtClean="0"/>
              <a:t>人目の点数を入力</a:t>
            </a:r>
            <a:r>
              <a:rPr lang="en-US" altLang="ja-JP" sz="2000" dirty="0" smtClean="0"/>
              <a:t>: </a:t>
            </a:r>
            <a:r>
              <a:rPr lang="en-US" altLang="ja-JP" sz="2000" dirty="0" smtClean="0">
                <a:solidFill>
                  <a:srgbClr val="FF0000"/>
                </a:solidFill>
              </a:rPr>
              <a:t>50</a:t>
            </a:r>
          </a:p>
          <a:p>
            <a:r>
              <a:rPr lang="ja-JP" altLang="en-US" sz="2000" dirty="0" smtClean="0"/>
              <a:t>平均点は</a:t>
            </a:r>
            <a:r>
              <a:rPr lang="en-US" altLang="ja-JP" sz="2000" dirty="0" smtClean="0"/>
              <a:t>73.800000</a:t>
            </a:r>
            <a:r>
              <a:rPr lang="ja-JP" altLang="en-US" sz="2000" dirty="0" smtClean="0"/>
              <a:t>点です</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571472" y="928670"/>
            <a:ext cx="7715304" cy="2677656"/>
          </a:xfrm>
          <a:prstGeom prst="rect">
            <a:avLst/>
          </a:prstGeom>
        </p:spPr>
        <p:txBody>
          <a:bodyPr wrap="square">
            <a:spAutoFit/>
          </a:bodyPr>
          <a:lstStyle/>
          <a:p>
            <a:r>
              <a:rPr kumimoji="0" lang="ja-JP" altLang="en-US" sz="2400" dirty="0" smtClean="0">
                <a:ea typeface="ＭＳ Ｐゴシック" charset="-128"/>
              </a:rPr>
              <a:t>受験者</a:t>
            </a:r>
            <a:r>
              <a:rPr kumimoji="0" lang="en-US" altLang="ja-JP" sz="2400" dirty="0" smtClean="0">
                <a:ea typeface="ＭＳ Ｐゴシック" charset="-128"/>
              </a:rPr>
              <a:t>n</a:t>
            </a:r>
            <a:r>
              <a:rPr kumimoji="0" lang="ja-JP" altLang="en-US" sz="2400" dirty="0" smtClean="0">
                <a:ea typeface="ＭＳ Ｐゴシック" charset="-128"/>
              </a:rPr>
              <a:t>人（</a:t>
            </a:r>
            <a:r>
              <a:rPr kumimoji="0" lang="en-US" altLang="ja-JP" sz="2400" dirty="0" smtClean="0">
                <a:ea typeface="ＭＳ Ｐゴシック" charset="-128"/>
              </a:rPr>
              <a:t>n</a:t>
            </a:r>
            <a:r>
              <a:rPr kumimoji="0" lang="ja-JP" altLang="en-US" sz="2400" dirty="0" smtClean="0">
                <a:ea typeface="ＭＳ Ｐゴシック" charset="-128"/>
              </a:rPr>
              <a:t>は実行時にキーボードから入力）の氏名および数学、英語の</a:t>
            </a:r>
            <a:r>
              <a:rPr kumimoji="0" lang="en-US" altLang="ja-JP" sz="2400" dirty="0" smtClean="0">
                <a:ea typeface="ＭＳ Ｐゴシック" charset="-128"/>
              </a:rPr>
              <a:t>2</a:t>
            </a:r>
            <a:r>
              <a:rPr kumimoji="0" lang="ja-JP" altLang="en-US" sz="2400" dirty="0" smtClean="0">
                <a:ea typeface="ＭＳ Ｐゴシック" charset="-128"/>
              </a:rPr>
              <a:t>科目の試験の点数をキーボードから受け取り、氏名、各科目の点数、合計点を一覧表にして表示したい。これを行うプログラムを、</a:t>
            </a:r>
            <a:r>
              <a:rPr kumimoji="0" lang="en-US" altLang="ja-JP" sz="2400" dirty="0" err="1" smtClean="0">
                <a:ea typeface="ＭＳ Ｐゴシック" charset="-128"/>
              </a:rPr>
              <a:t>calloc</a:t>
            </a:r>
            <a:r>
              <a:rPr kumimoji="0" lang="ja-JP" altLang="en-US" sz="2400" dirty="0" smtClean="0">
                <a:ea typeface="ＭＳ Ｐゴシック" charset="-128"/>
              </a:rPr>
              <a:t>を用いて書け。</a:t>
            </a:r>
            <a:endParaRPr kumimoji="0" lang="en-US" altLang="ja-JP" sz="2400" dirty="0" smtClean="0">
              <a:ea typeface="ＭＳ Ｐゴシック" charset="-128"/>
            </a:endParaRPr>
          </a:p>
          <a:p>
            <a:r>
              <a:rPr kumimoji="0" lang="ja-JP" altLang="en-US" sz="2400" dirty="0" smtClean="0">
                <a:ea typeface="ＭＳ Ｐゴシック" charset="-128"/>
              </a:rPr>
              <a:t>各受験者の氏名と点数を入力する部分、合計点を計算する部分、一覧表示をする部分は、別々の関数として定義し、それらを</a:t>
            </a:r>
            <a:r>
              <a:rPr kumimoji="0" lang="en-US" altLang="ja-JP" sz="2400" dirty="0" smtClean="0">
                <a:ea typeface="ＭＳ Ｐゴシック" charset="-128"/>
              </a:rPr>
              <a:t>main</a:t>
            </a:r>
            <a:r>
              <a:rPr kumimoji="0" lang="ja-JP" altLang="en-US" sz="2400" dirty="0" smtClean="0">
                <a:ea typeface="ＭＳ Ｐゴシック" charset="-128"/>
              </a:rPr>
              <a:t>関数から呼び出す形でプログラムを記述せよ。</a:t>
            </a:r>
            <a:endParaRPr kumimoji="0" lang="en-US" altLang="ja-JP" sz="2400" dirty="0" smtClean="0">
              <a:ea typeface="ＭＳ Ｐゴシック" charset="-128"/>
            </a:endParaRPr>
          </a:p>
        </p:txBody>
      </p:sp>
      <p:sp>
        <p:nvSpPr>
          <p:cNvPr id="10" name="テキスト ボックス 9"/>
          <p:cNvSpPr txBox="1"/>
          <p:nvPr/>
        </p:nvSpPr>
        <p:spPr>
          <a:xfrm>
            <a:off x="395536" y="3645024"/>
            <a:ext cx="1107996" cy="369332"/>
          </a:xfrm>
          <a:prstGeom prst="rect">
            <a:avLst/>
          </a:prstGeom>
          <a:noFill/>
        </p:spPr>
        <p:txBody>
          <a:bodyPr wrap="none" rtlCol="0">
            <a:spAutoFit/>
          </a:bodyPr>
          <a:lstStyle/>
          <a:p>
            <a:r>
              <a:rPr kumimoji="1" lang="ja-JP" altLang="en-US" dirty="0" smtClean="0"/>
              <a:t>（実行例）</a:t>
            </a:r>
            <a:endParaRPr kumimoji="1" lang="ja-JP" altLang="en-US" dirty="0"/>
          </a:p>
        </p:txBody>
      </p:sp>
      <p:sp>
        <p:nvSpPr>
          <p:cNvPr id="11" name="正方形/長方形 10"/>
          <p:cNvSpPr/>
          <p:nvPr/>
        </p:nvSpPr>
        <p:spPr>
          <a:xfrm>
            <a:off x="1440160" y="3643277"/>
            <a:ext cx="3635896" cy="3170099"/>
          </a:xfrm>
          <a:prstGeom prst="rect">
            <a:avLst/>
          </a:prstGeom>
          <a:ln>
            <a:noFill/>
          </a:ln>
        </p:spPr>
        <p:txBody>
          <a:bodyPr wrap="square">
            <a:spAutoFit/>
          </a:bodyPr>
          <a:lstStyle/>
          <a:p>
            <a:r>
              <a:rPr lang="ja-JP" altLang="en-US" sz="2000" dirty="0" smtClean="0">
                <a:latin typeface="HGｺﾞｼｯｸM" pitchFamily="49" charset="-128"/>
                <a:ea typeface="HGｺﾞｼｯｸM" pitchFamily="49" charset="-128"/>
              </a:rPr>
              <a:t>人数を入力してください</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2</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芝浦太郎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芝浦次郎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氏名      数学  英語  合計</a:t>
            </a:r>
          </a:p>
          <a:p>
            <a:r>
              <a:rPr lang="ja-JP" altLang="en-US" sz="2000" dirty="0" smtClean="0">
                <a:latin typeface="HGｺﾞｼｯｸM" pitchFamily="49" charset="-128"/>
                <a:ea typeface="HGｺﾞｼｯｸM" pitchFamily="49" charset="-128"/>
              </a:rPr>
              <a:t>芝浦太郎    </a:t>
            </a:r>
            <a:r>
              <a:rPr lang="en-US" altLang="ja-JP" sz="2000" dirty="0" smtClean="0">
                <a:latin typeface="HGｺﾞｼｯｸM" pitchFamily="49" charset="-128"/>
                <a:ea typeface="HGｺﾞｼｯｸM" pitchFamily="49" charset="-128"/>
              </a:rPr>
              <a:t>90    90   180</a:t>
            </a:r>
          </a:p>
          <a:p>
            <a:r>
              <a:rPr lang="ja-JP" altLang="en-US" sz="2000" dirty="0" smtClean="0">
                <a:latin typeface="HGｺﾞｼｯｸM" pitchFamily="49" charset="-128"/>
                <a:ea typeface="HGｺﾞｼｯｸM" pitchFamily="49" charset="-128"/>
              </a:rPr>
              <a:t>芝浦次郎   </a:t>
            </a:r>
            <a:r>
              <a:rPr lang="en-US" altLang="ja-JP" sz="2000" dirty="0" smtClean="0">
                <a:latin typeface="HGｺﾞｼｯｸM" pitchFamily="49" charset="-128"/>
                <a:ea typeface="HGｺﾞｼｯｸM" pitchFamily="49" charset="-128"/>
              </a:rPr>
              <a:t>100   100   200</a:t>
            </a:r>
            <a:endParaRPr lang="en-US" altLang="ja-JP" sz="2000" dirty="0">
              <a:latin typeface="HGｺﾞｼｯｸM" pitchFamily="49" charset="-128"/>
              <a:ea typeface="HGｺﾞｼｯｸM" pitchFamily="49" charset="-128"/>
            </a:endParaRPr>
          </a:p>
        </p:txBody>
      </p:sp>
      <p:sp>
        <p:nvSpPr>
          <p:cNvPr id="6" name="正方形/長方形 5"/>
          <p:cNvSpPr/>
          <p:nvPr/>
        </p:nvSpPr>
        <p:spPr>
          <a:xfrm>
            <a:off x="5239100" y="3789040"/>
            <a:ext cx="3581372" cy="2554545"/>
          </a:xfrm>
          <a:prstGeom prst="rect">
            <a:avLst/>
          </a:prstGeom>
        </p:spPr>
        <p:txBody>
          <a:bodyPr wrap="square">
            <a:spAutoFit/>
          </a:bodyPr>
          <a:lstStyle/>
          <a:p>
            <a:r>
              <a:rPr lang="ja-JP" altLang="en-US" sz="2000" dirty="0" smtClean="0"/>
              <a:t>一覧表示で縦をそろえるには、</a:t>
            </a:r>
            <a:endParaRPr lang="en-US" altLang="ja-JP" sz="2000" dirty="0" smtClean="0"/>
          </a:p>
          <a:p>
            <a:r>
              <a:rPr lang="en-US" altLang="ja-JP" sz="2000" dirty="0" err="1" smtClean="0"/>
              <a:t>printf</a:t>
            </a:r>
            <a:r>
              <a:rPr lang="ja-JP" altLang="en-US" sz="2000" dirty="0" smtClean="0"/>
              <a:t>の変換指定を、文字列の場合は</a:t>
            </a:r>
            <a:r>
              <a:rPr lang="en-US" altLang="ja-JP" sz="2000" dirty="0" smtClean="0">
                <a:solidFill>
                  <a:srgbClr val="FF0000"/>
                </a:solidFill>
              </a:rPr>
              <a:t>%-8s</a:t>
            </a:r>
            <a:r>
              <a:rPr lang="en-US" altLang="ja-JP" sz="2000" dirty="0" smtClean="0"/>
              <a:t>, </a:t>
            </a:r>
            <a:r>
              <a:rPr lang="ja-JP" altLang="en-US" sz="2000" dirty="0" smtClean="0"/>
              <a:t>整数の場合は</a:t>
            </a:r>
            <a:r>
              <a:rPr lang="en-US" altLang="ja-JP" sz="2000" dirty="0" smtClean="0">
                <a:solidFill>
                  <a:srgbClr val="FF0000"/>
                </a:solidFill>
              </a:rPr>
              <a:t>%4d</a:t>
            </a:r>
            <a:r>
              <a:rPr lang="ja-JP" altLang="en-US" sz="2000" dirty="0" err="1" smtClean="0"/>
              <a:t>のように</a:t>
            </a:r>
            <a:r>
              <a:rPr lang="ja-JP" altLang="en-US" sz="2000" dirty="0" smtClean="0"/>
              <a:t>すればよい。</a:t>
            </a:r>
            <a:endParaRPr lang="en-US" altLang="ja-JP" sz="2000" dirty="0" smtClean="0"/>
          </a:p>
          <a:p>
            <a:r>
              <a:rPr lang="ja-JP" altLang="en-US" sz="2000" dirty="0" smtClean="0"/>
              <a:t>詳しくは教科書</a:t>
            </a:r>
            <a:r>
              <a:rPr lang="en-US" altLang="ja-JP" sz="2000" dirty="0" smtClean="0"/>
              <a:t>p.</a:t>
            </a:r>
            <a:r>
              <a:rPr lang="en-US" altLang="ja-JP" sz="2000" dirty="0" smtClean="0"/>
              <a:t>354-357</a:t>
            </a:r>
            <a:r>
              <a:rPr lang="ja-JP" altLang="en-US" sz="2000" dirty="0" smtClean="0"/>
              <a:t>を</a:t>
            </a:r>
            <a:r>
              <a:rPr lang="ja-JP" altLang="en-US" sz="2000" dirty="0" smtClean="0"/>
              <a:t>参照。</a:t>
            </a:r>
            <a:endParaRPr lang="en-US" altLang="ja-JP" sz="2000" dirty="0" smtClean="0"/>
          </a:p>
          <a:p>
            <a:r>
              <a:rPr lang="ja-JP" altLang="en-US" sz="2000" dirty="0" smtClean="0"/>
              <a:t>あるいは</a:t>
            </a:r>
            <a:r>
              <a:rPr lang="en-US" altLang="ja-JP" sz="2000" dirty="0" smtClean="0"/>
              <a:t>man</a:t>
            </a:r>
            <a:r>
              <a:rPr lang="ja-JP" altLang="en-US" sz="2000" dirty="0" smtClean="0"/>
              <a:t>コマンドで</a:t>
            </a:r>
            <a:endParaRPr lang="en-US" altLang="ja-JP" sz="2000" dirty="0" smtClean="0"/>
          </a:p>
          <a:p>
            <a:r>
              <a:rPr lang="en-US" altLang="ja-JP" sz="2000" dirty="0" smtClean="0"/>
              <a:t>$ man –S 3 </a:t>
            </a:r>
            <a:r>
              <a:rPr lang="en-US" altLang="ja-JP" sz="2000" dirty="0" err="1" smtClean="0"/>
              <a:t>printf</a:t>
            </a:r>
            <a:endParaRPr lang="en-US" altLang="ja-JP" sz="2000" dirty="0" smtClean="0"/>
          </a:p>
          <a:p>
            <a:r>
              <a:rPr lang="ja-JP" altLang="en-US" sz="2000" dirty="0" smtClean="0"/>
              <a:t>で調べればよい。</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calloc</a:t>
            </a:r>
            <a:r>
              <a:rPr kumimoji="1" lang="ja-JP" altLang="en-US" dirty="0" smtClean="0"/>
              <a:t>による動的な領域確保について</a:t>
            </a:r>
            <a:endParaRPr kumimoji="1" lang="en-US" altLang="ja-JP" dirty="0" smtClean="0"/>
          </a:p>
          <a:p>
            <a:r>
              <a:rPr lang="en-US" altLang="ja-JP" dirty="0" err="1" smtClean="0"/>
              <a:t>malloc</a:t>
            </a:r>
            <a:r>
              <a:rPr lang="ja-JP" altLang="en-US" dirty="0" smtClean="0"/>
              <a:t>という、</a:t>
            </a:r>
            <a:r>
              <a:rPr lang="en-US" altLang="ja-JP" dirty="0" err="1" smtClean="0"/>
              <a:t>calloc</a:t>
            </a:r>
            <a:r>
              <a:rPr lang="ja-JP" altLang="en-US" dirty="0" smtClean="0"/>
              <a:t>に似たライブラリ関数もあるが、この演習では</a:t>
            </a:r>
            <a:r>
              <a:rPr lang="en-US" altLang="ja-JP" dirty="0" err="1" smtClean="0"/>
              <a:t>calloc</a:t>
            </a:r>
            <a:r>
              <a:rPr lang="ja-JP" altLang="en-US" dirty="0" smtClean="0"/>
              <a:t>のみ紹介する。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smtClean="0"/>
              <a:t>発展課題１の表示を、合計点の高い順に表示するように変更せよ。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smtClean="0"/>
              <a:t>発展課題３</a:t>
            </a:r>
            <a:endParaRPr kumimoji="1" lang="ja-JP" altLang="en-US" dirty="0"/>
          </a:p>
        </p:txBody>
      </p:sp>
      <p:sp>
        <p:nvSpPr>
          <p:cNvPr id="4" name="正方形/長方形 3"/>
          <p:cNvSpPr/>
          <p:nvPr/>
        </p:nvSpPr>
        <p:spPr>
          <a:xfrm>
            <a:off x="467544" y="1234197"/>
            <a:ext cx="8064896"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英字以外の文字（空白、ピリオド、コンマ、クエスチョンマーク等）は区切り文字とし、単語数にはカウントしない。</a:t>
            </a:r>
            <a:r>
              <a:rPr lang="ja-JP" altLang="ja-JP" sz="2400" dirty="0"/>
              <a:t>文字列を</a:t>
            </a:r>
            <a:r>
              <a:rPr lang="ja-JP" altLang="en-US" sz="2400" dirty="0"/>
              <a:t>格納する領域は、キーボードから文</a:t>
            </a:r>
            <a:r>
              <a:rPr lang="ja-JP" altLang="en-US" sz="2400" dirty="0" smtClean="0"/>
              <a:t>字数の上限を</a:t>
            </a:r>
            <a:r>
              <a:rPr lang="ja-JP" altLang="en-US" sz="2400" dirty="0"/>
              <a:t>受け取り、</a:t>
            </a:r>
            <a:r>
              <a:rPr lang="en-US" altLang="ja-JP" sz="2400" dirty="0" err="1"/>
              <a:t>calloc</a:t>
            </a:r>
            <a:r>
              <a:rPr lang="ja-JP" altLang="en-US" sz="2400" dirty="0"/>
              <a:t>で確保せよ</a:t>
            </a:r>
            <a:r>
              <a:rPr lang="ja-JP" altLang="en-US" sz="2400" dirty="0" smtClean="0"/>
              <a:t>。</a:t>
            </a:r>
            <a:endParaRPr lang="en-US" altLang="ja-JP" sz="2400" dirty="0" smtClean="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smtClean="0"/>
              <a:t>a.out</a:t>
            </a:r>
            <a:endParaRPr lang="en-US" altLang="ja-JP" sz="2400" dirty="0" smtClean="0"/>
          </a:p>
          <a:p>
            <a:r>
              <a:rPr lang="ja-JP" altLang="en-US" sz="2400" dirty="0"/>
              <a:t>文字数の上限を入力してください</a:t>
            </a:r>
            <a:r>
              <a:rPr lang="en-US" altLang="ja-JP" sz="2400" dirty="0"/>
              <a:t>: </a:t>
            </a:r>
            <a:r>
              <a:rPr lang="en-US" altLang="ja-JP" sz="2400" dirty="0" smtClean="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r>
              <a:rPr lang="ja-JP" altLang="en-US" sz="2400" dirty="0" smtClean="0"/>
              <a:t>。</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smtClean="0"/>
              <a:t>（参考）これは第</a:t>
            </a:r>
            <a:r>
              <a:rPr lang="en-US" altLang="ja-JP" sz="2000" dirty="0" smtClean="0"/>
              <a:t>6</a:t>
            </a:r>
            <a:r>
              <a:rPr lang="ja-JP" altLang="en-US" sz="2000" dirty="0" smtClean="0"/>
              <a:t>回</a:t>
            </a:r>
            <a:r>
              <a:rPr lang="ja-JP" altLang="en-US" sz="2000" dirty="0"/>
              <a:t>発展</a:t>
            </a:r>
            <a:r>
              <a:rPr lang="ja-JP" altLang="en-US" sz="2000" dirty="0" smtClean="0"/>
              <a:t>課題</a:t>
            </a:r>
            <a:r>
              <a:rPr lang="en-US" altLang="ja-JP" sz="2000" dirty="0" smtClean="0"/>
              <a:t>1</a:t>
            </a:r>
            <a:r>
              <a:rPr lang="ja-JP" altLang="en-US" sz="2000" dirty="0" smtClean="0"/>
              <a:t>の類題で、文字列</a:t>
            </a:r>
            <a:r>
              <a:rPr lang="ja-JP" altLang="en-US" sz="2000" dirty="0"/>
              <a:t>を格納する領域を</a:t>
            </a:r>
            <a:r>
              <a:rPr lang="en-US" altLang="ja-JP" sz="2000" dirty="0" err="1"/>
              <a:t>calloc</a:t>
            </a:r>
            <a:r>
              <a:rPr lang="ja-JP" altLang="en-US" sz="2000" dirty="0"/>
              <a:t>で確保するようにした</a:t>
            </a:r>
            <a:r>
              <a:rPr lang="ja-JP" altLang="en-US" sz="2000" dirty="0" smtClean="0"/>
              <a:t>問題</a:t>
            </a:r>
            <a:endParaRPr lang="en-US" altLang="ja-JP" sz="2000" dirty="0"/>
          </a:p>
        </p:txBody>
      </p:sp>
    </p:spTree>
    <p:extLst>
      <p:ext uri="{BB962C8B-B14F-4D97-AF65-F5344CB8AC3E}">
        <p14:creationId xmlns:p14="http://schemas.microsoft.com/office/powerpoint/2010/main" val="327105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685800"/>
          </a:xfrm>
        </p:spPr>
        <p:txBody>
          <a:bodyPr>
            <a:normAutofit fontScale="90000"/>
          </a:bodyPr>
          <a:lstStyle/>
          <a:p>
            <a:pPr eaLnBrk="1" hangingPunct="1">
              <a:defRPr/>
            </a:pPr>
            <a:r>
              <a:rPr lang="ja-JP" altLang="en-US" dirty="0" smtClean="0"/>
              <a:t>構造体配列の動的確保（</a:t>
            </a:r>
            <a:r>
              <a:rPr lang="en-US" altLang="ja-JP" dirty="0" smtClean="0"/>
              <a:t>point</a:t>
            </a:r>
            <a:r>
              <a:rPr lang="ja-JP" altLang="en-US" dirty="0" err="1" smtClean="0"/>
              <a:t>での</a:t>
            </a:r>
            <a:r>
              <a:rPr lang="ja-JP" altLang="en-US" dirty="0" smtClean="0"/>
              <a:t>例）</a:t>
            </a:r>
          </a:p>
        </p:txBody>
      </p:sp>
      <p:sp>
        <p:nvSpPr>
          <p:cNvPr id="30725" name="Rectangle 3"/>
          <p:cNvSpPr>
            <a:spLocks noGrp="1" noChangeArrowheads="1"/>
          </p:cNvSpPr>
          <p:nvPr>
            <p:ph type="body" idx="1"/>
          </p:nvPr>
        </p:nvSpPr>
        <p:spPr>
          <a:xfrm>
            <a:off x="395536" y="908720"/>
            <a:ext cx="8280400" cy="4303713"/>
          </a:xfrm>
          <a:ln>
            <a:solidFill>
              <a:schemeClr val="tx1"/>
            </a:solidFill>
          </a:ln>
        </p:spPr>
        <p:txBody>
          <a:bodyPr/>
          <a:lstStyle/>
          <a:p>
            <a:pPr eaLnBrk="1" hangingPunct="1">
              <a:buFont typeface="Wingdings" pitchFamily="-64" charset="2"/>
              <a:buNone/>
              <a:defRPr/>
            </a:pPr>
            <a:r>
              <a:rPr lang="en-US" altLang="ja-JP" sz="2000" dirty="0" smtClean="0"/>
              <a:t>(0) point</a:t>
            </a:r>
            <a:r>
              <a:rPr lang="ja-JP" altLang="en-US" sz="2000" dirty="0" smtClean="0"/>
              <a:t>構造体を定義</a:t>
            </a:r>
            <a:endParaRPr lang="en-US" altLang="ja-JP" sz="2000" dirty="0" smtClean="0"/>
          </a:p>
          <a:p>
            <a:pPr marL="457200" indent="-457200" eaLnBrk="1" hangingPunct="1">
              <a:buFont typeface="Wingdings" pitchFamily="-64" charset="2"/>
              <a:buNone/>
              <a:defRPr/>
            </a:pPr>
            <a:r>
              <a:rPr lang="en-US" altLang="ja-JP" sz="2000" dirty="0" smtClean="0"/>
              <a:t>(1) point</a:t>
            </a:r>
            <a:r>
              <a:rPr lang="ja-JP" altLang="en-US" sz="2000" dirty="0" smtClean="0"/>
              <a:t>構造体へのポインタ型の変数</a:t>
            </a:r>
            <a:r>
              <a:rPr lang="en-US" altLang="ja-JP" sz="2000" dirty="0" smtClean="0"/>
              <a:t>p</a:t>
            </a:r>
            <a:r>
              <a:rPr lang="ja-JP" altLang="en-US" sz="2000" dirty="0" smtClean="0"/>
              <a:t>を宣言しておく。</a:t>
            </a:r>
            <a:endParaRPr lang="en-US" altLang="ja-JP" sz="2000" dirty="0" smtClean="0"/>
          </a:p>
          <a:p>
            <a:pPr marL="457200" indent="-457200" eaLnBrk="1" hangingPunct="1">
              <a:buFont typeface="Wingdings" pitchFamily="-64" charset="2"/>
              <a:buNone/>
              <a:defRPr/>
            </a:pPr>
            <a:r>
              <a:rPr lang="en-US" altLang="ja-JP" sz="2000" dirty="0" smtClean="0"/>
              <a:t>       point *p;</a:t>
            </a:r>
          </a:p>
          <a:p>
            <a:pPr>
              <a:buNone/>
              <a:defRPr/>
            </a:pPr>
            <a:r>
              <a:rPr lang="en-US" altLang="ja-JP" sz="2000" dirty="0" smtClean="0"/>
              <a:t>(2)</a:t>
            </a:r>
            <a:r>
              <a:rPr lang="ja-JP" altLang="en-US" sz="2000" dirty="0" smtClean="0"/>
              <a:t> 配列の要素数をキーボードから受け取り、</a:t>
            </a:r>
            <a:r>
              <a:rPr lang="en-US" altLang="ja-JP" sz="2000" dirty="0" smtClean="0"/>
              <a:t>N</a:t>
            </a:r>
            <a:r>
              <a:rPr lang="ja-JP" altLang="en-US" sz="2000" dirty="0" smtClean="0"/>
              <a:t>に格納する。</a:t>
            </a:r>
            <a:endParaRPr lang="en-US" altLang="ja-JP" sz="2000" dirty="0" smtClean="0"/>
          </a:p>
          <a:p>
            <a:pPr eaLnBrk="1" hangingPunct="1">
              <a:buFont typeface="Wingdings" pitchFamily="-64" charset="2"/>
              <a:buNone/>
              <a:defRPr/>
            </a:pPr>
            <a:r>
              <a:rPr lang="en-US" altLang="ja-JP" sz="2000" dirty="0" smtClean="0"/>
              <a:t>(3) p = </a:t>
            </a:r>
            <a:r>
              <a:rPr lang="en-US" altLang="ja-JP" sz="2000" dirty="0" err="1" smtClean="0"/>
              <a:t>calloc</a:t>
            </a:r>
            <a:r>
              <a:rPr lang="en-US" altLang="ja-JP" sz="2000" dirty="0" smtClean="0"/>
              <a:t> (N, </a:t>
            </a:r>
            <a:r>
              <a:rPr lang="en-US" altLang="ja-JP" sz="2000" dirty="0" err="1" smtClean="0"/>
              <a:t>sizeof</a:t>
            </a:r>
            <a:r>
              <a:rPr lang="en-US" altLang="ja-JP" sz="2000" dirty="0" smtClean="0"/>
              <a:t> (point)); </a:t>
            </a:r>
            <a:r>
              <a:rPr lang="ja-JP" altLang="en-US" sz="2000" dirty="0" smtClean="0"/>
              <a:t>で必要な長さの</a:t>
            </a:r>
            <a:r>
              <a:rPr lang="en-US" altLang="en-US" sz="2000" dirty="0" smtClean="0"/>
              <a:t>配列</a:t>
            </a:r>
            <a:r>
              <a:rPr lang="ja-JP" altLang="en-US" sz="2000" dirty="0" smtClean="0"/>
              <a:t>を確保し、その先頭要素へのポインタを</a:t>
            </a:r>
            <a:r>
              <a:rPr lang="en-US" altLang="ja-JP" sz="2000" dirty="0" smtClean="0"/>
              <a:t>p</a:t>
            </a:r>
            <a:r>
              <a:rPr lang="ja-JP" altLang="en-US" sz="2000" dirty="0" smtClean="0"/>
              <a:t>に代入</a:t>
            </a:r>
            <a:endParaRPr lang="en-US" altLang="ja-JP" sz="2000" dirty="0" smtClean="0"/>
          </a:p>
          <a:p>
            <a:pPr eaLnBrk="1" hangingPunct="1">
              <a:buFont typeface="Wingdings" pitchFamily="-64" charset="2"/>
              <a:buNone/>
              <a:defRPr/>
            </a:pPr>
            <a:r>
              <a:rPr lang="en-US" altLang="ja-JP" sz="2000" dirty="0" smtClean="0"/>
              <a:t>(4) p</a:t>
            </a:r>
            <a:r>
              <a:rPr lang="ja-JP" altLang="en-US" sz="2000" dirty="0" smtClean="0"/>
              <a:t>を使って、確保した領域内の各要素にアクセス。</a:t>
            </a:r>
            <a:endParaRPr lang="en-US" altLang="ja-JP" sz="2000" dirty="0" smtClean="0"/>
          </a:p>
          <a:p>
            <a:pPr eaLnBrk="1" hangingPunct="1">
              <a:buFont typeface="Wingdings" pitchFamily="-64" charset="2"/>
              <a:buNone/>
              <a:defRPr/>
            </a:pPr>
            <a:r>
              <a:rPr lang="en-US" altLang="ja-JP" sz="2000" dirty="0" smtClean="0"/>
              <a:t>      p[0], p[1] </a:t>
            </a:r>
            <a:r>
              <a:rPr lang="ja-JP" altLang="en-US" sz="2000" dirty="0" smtClean="0"/>
              <a:t>などが領域内の各構造体を表す。（</a:t>
            </a:r>
            <a:r>
              <a:rPr lang="en-US" altLang="ja-JP" sz="2000" dirty="0" smtClean="0"/>
              <a:t>*p, *(p + 1), </a:t>
            </a:r>
            <a:r>
              <a:rPr lang="ja-JP" altLang="en-US" sz="2000" dirty="0" smtClean="0"/>
              <a:t>等でもよい）</a:t>
            </a:r>
            <a:endParaRPr lang="en-US" altLang="ja-JP" sz="2000" dirty="0" smtClean="0"/>
          </a:p>
          <a:p>
            <a:pPr eaLnBrk="1" hangingPunct="1">
              <a:buFont typeface="Wingdings" pitchFamily="-64" charset="2"/>
              <a:buNone/>
              <a:defRPr/>
            </a:pPr>
            <a:r>
              <a:rPr lang="en-US" altLang="ja-JP" sz="2000" dirty="0" smtClean="0"/>
              <a:t>      p[0].x, p[0].y, p[1].x, …</a:t>
            </a:r>
            <a:r>
              <a:rPr lang="ja-JP" altLang="en-US" sz="2000" dirty="0" smtClean="0"/>
              <a:t>などが、領域の中に確保された各構造体のメンバーを表すことになる。</a:t>
            </a:r>
            <a:endParaRPr lang="en-US" altLang="ja-JP" sz="2000" dirty="0" smtClean="0"/>
          </a:p>
          <a:p>
            <a:pPr eaLnBrk="1" hangingPunct="1">
              <a:buFont typeface="Wingdings" pitchFamily="-64" charset="2"/>
              <a:buNone/>
              <a:defRPr/>
            </a:pPr>
            <a:r>
              <a:rPr lang="en-US" altLang="ja-JP" sz="2000" dirty="0" smtClean="0"/>
              <a:t>      p -&gt; x, p -&gt; y, (p+1)-&gt; x </a:t>
            </a:r>
            <a:r>
              <a:rPr lang="ja-JP" altLang="en-US" sz="2000" dirty="0" smtClean="0"/>
              <a:t>等、アローを使った表記でもよい。</a:t>
            </a:r>
            <a:endParaRPr lang="en-US" altLang="ja-JP" sz="2000" dirty="0" smtClean="0"/>
          </a:p>
        </p:txBody>
      </p:sp>
      <p:sp>
        <p:nvSpPr>
          <p:cNvPr id="33798" name="Text Box 4"/>
          <p:cNvSpPr txBox="1">
            <a:spLocks noChangeArrowheads="1"/>
          </p:cNvSpPr>
          <p:nvPr/>
        </p:nvSpPr>
        <p:spPr bwMode="auto">
          <a:xfrm>
            <a:off x="1000125" y="5357813"/>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smtClean="0"/>
              <a:t>canf</a:t>
            </a:r>
            <a:r>
              <a:rPr kumimoji="1" lang="ja-JP" altLang="en-US" dirty="0" smtClean="0"/>
              <a:t>について</a:t>
            </a:r>
            <a:endParaRPr kumimoji="1" lang="ja-JP" altLang="en-US" dirty="0"/>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n;</a:t>
            </a:r>
          </a:p>
          <a:p>
            <a:r>
              <a:rPr lang="en-US" altLang="ja-JP" sz="2400" dirty="0"/>
              <a:t> </a:t>
            </a:r>
            <a:r>
              <a:rPr lang="en-US" altLang="ja-JP" sz="2400" dirty="0" smtClean="0"/>
              <a:t>char c;</a:t>
            </a:r>
          </a:p>
          <a:p>
            <a:r>
              <a:rPr lang="en-US" altLang="ja-JP" sz="2400" dirty="0" smtClean="0"/>
              <a:t> </a:t>
            </a:r>
            <a:r>
              <a:rPr lang="en-US" altLang="ja-JP" sz="2400" dirty="0" err="1" smtClean="0"/>
              <a:t>scanf</a:t>
            </a:r>
            <a:r>
              <a:rPr lang="en-US" altLang="ja-JP" sz="2400" dirty="0" smtClean="0"/>
              <a:t> (“%d”, &amp;n);</a:t>
            </a:r>
          </a:p>
          <a:p>
            <a:r>
              <a:rPr lang="en-US" altLang="ja-JP" sz="2400" dirty="0"/>
              <a:t> </a:t>
            </a:r>
            <a:r>
              <a:rPr lang="en-US" altLang="ja-JP" sz="2400" dirty="0" err="1" smtClean="0"/>
              <a:t>scanf</a:t>
            </a:r>
            <a:r>
              <a:rPr lang="en-US" altLang="ja-JP" sz="2400" dirty="0" smtClean="0"/>
              <a:t> (“%c”, &amp;c);</a:t>
            </a:r>
          </a:p>
          <a:p>
            <a:r>
              <a:rPr lang="ja-JP" altLang="en-US" sz="2400" dirty="0" smtClean="0"/>
              <a:t>のようなプログラムにおいて、例えば</a:t>
            </a:r>
            <a:r>
              <a:rPr lang="en-US" altLang="ja-JP" sz="2400" dirty="0" smtClean="0"/>
              <a:t>5</a:t>
            </a:r>
            <a:r>
              <a:rPr lang="ja-JP" altLang="en-US" sz="2400" dirty="0" smtClean="0"/>
              <a:t>を入力すると、</a:t>
            </a:r>
            <a:r>
              <a:rPr lang="en-US" altLang="ja-JP" sz="2400" dirty="0" smtClean="0"/>
              <a:t>n</a:t>
            </a:r>
            <a:r>
              <a:rPr lang="ja-JP" altLang="en-US" sz="2400" dirty="0" smtClean="0"/>
              <a:t>に</a:t>
            </a:r>
            <a:r>
              <a:rPr lang="en-US" altLang="ja-JP" sz="2400" dirty="0" smtClean="0"/>
              <a:t>5</a:t>
            </a:r>
            <a:r>
              <a:rPr lang="ja-JP" altLang="en-US" sz="2400" dirty="0" smtClean="0"/>
              <a:t>が代入されるが、入力のために</a:t>
            </a:r>
            <a:r>
              <a:rPr lang="en-US" altLang="ja-JP" sz="2400" dirty="0" smtClean="0"/>
              <a:t>return</a:t>
            </a:r>
            <a:r>
              <a:rPr lang="ja-JP" altLang="en-US" sz="2400" dirty="0" smtClean="0"/>
              <a:t>キーを押しており、改行文字が残っているため、</a:t>
            </a:r>
            <a:r>
              <a:rPr lang="en-US" altLang="ja-JP" sz="2400" dirty="0" err="1" smtClean="0"/>
              <a:t>scanf</a:t>
            </a:r>
            <a:r>
              <a:rPr lang="en-US" altLang="ja-JP" sz="2400" dirty="0" smtClean="0"/>
              <a:t>(“%c”, &amp;c);</a:t>
            </a:r>
            <a:r>
              <a:rPr lang="ja-JP" altLang="en-US" sz="2400" dirty="0" smtClean="0"/>
              <a:t>で改行文字が読み取られる。</a:t>
            </a:r>
            <a:endParaRPr lang="en-US" altLang="ja-JP" sz="2400" dirty="0" smtClean="0"/>
          </a:p>
          <a:p>
            <a:r>
              <a:rPr lang="ja-JP" altLang="en-US" sz="2400" dirty="0" smtClean="0"/>
              <a:t>なので、次の文字を読み取るためには、以下のようにさらにもう一度</a:t>
            </a:r>
            <a:r>
              <a:rPr lang="en-US" altLang="ja-JP" sz="2400" dirty="0" err="1" smtClean="0"/>
              <a:t>scanf</a:t>
            </a:r>
            <a:r>
              <a:rPr lang="ja-JP" altLang="en-US" sz="2400" dirty="0" smtClean="0"/>
              <a:t>で読み取る必要がある。</a:t>
            </a:r>
            <a:endParaRPr lang="en-US" altLang="ja-JP" sz="2400" dirty="0" smtClean="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smtClean="0"/>
              <a:t> </a:t>
            </a:r>
            <a:r>
              <a:rPr lang="en-US" altLang="ja-JP" sz="2400" dirty="0" err="1" smtClean="0"/>
              <a:t>scanf</a:t>
            </a:r>
            <a:r>
              <a:rPr lang="en-US" altLang="ja-JP" sz="2400" dirty="0" smtClean="0"/>
              <a:t> </a:t>
            </a:r>
            <a:r>
              <a:rPr lang="en-US" altLang="ja-JP" sz="2400" dirty="0"/>
              <a:t>(“%c”, &amp;c)</a:t>
            </a:r>
            <a:r>
              <a:rPr lang="en-US" altLang="ja-JP" sz="2400" dirty="0" smtClean="0"/>
              <a:t>;</a:t>
            </a:r>
            <a:endParaRPr lang="en-US" altLang="ja-JP" sz="2400" dirty="0"/>
          </a:p>
        </p:txBody>
      </p:sp>
      <p:sp>
        <p:nvSpPr>
          <p:cNvPr id="3" name="正方形/長方形 2"/>
          <p:cNvSpPr/>
          <p:nvPr/>
        </p:nvSpPr>
        <p:spPr>
          <a:xfrm>
            <a:off x="3626255" y="5387955"/>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432349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scanf</a:t>
            </a:r>
            <a:r>
              <a:rPr kumimoji="1" lang="ja-JP" altLang="en-US" dirty="0" smtClean="0"/>
              <a:t>について（続き）</a:t>
            </a:r>
            <a:endParaRPr kumimoji="1" lang="ja-JP" altLang="en-US" dirty="0"/>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a:t>
            </a:r>
            <a:r>
              <a:rPr lang="en-US" altLang="ja-JP" sz="2400" dirty="0" err="1" smtClean="0"/>
              <a:t>canf</a:t>
            </a:r>
            <a:r>
              <a:rPr lang="ja-JP" altLang="en-US" sz="2400" dirty="0" smtClean="0"/>
              <a:t>で</a:t>
            </a:r>
            <a:r>
              <a:rPr lang="en-US" altLang="ja-JP" sz="2400" dirty="0" smtClean="0"/>
              <a:t>%d</a:t>
            </a:r>
            <a:r>
              <a:rPr lang="ja-JP" altLang="en-US" sz="2400" dirty="0" smtClean="0"/>
              <a:t>が指定されている場合は、数が出てくるまで、改行や空白が読み飛ばされる。</a:t>
            </a:r>
            <a:endParaRPr lang="en-US" altLang="ja-JP" sz="2400" dirty="0" smtClean="0"/>
          </a:p>
          <a:p>
            <a:r>
              <a:rPr lang="en-US" altLang="ja-JP" sz="2400" dirty="0" smtClean="0"/>
              <a:t> </a:t>
            </a:r>
            <a:r>
              <a:rPr lang="en-US" altLang="ja-JP" sz="2400" dirty="0" err="1" smtClean="0"/>
              <a:t>int</a:t>
            </a:r>
            <a:r>
              <a:rPr lang="en-US" altLang="ja-JP" sz="2400" dirty="0" smtClean="0"/>
              <a:t> n1;</a:t>
            </a:r>
            <a:endParaRPr lang="en-US" altLang="ja-JP" sz="2400" dirty="0"/>
          </a:p>
          <a:p>
            <a:r>
              <a:rPr lang="en-US" altLang="ja-JP" sz="2400" dirty="0"/>
              <a:t> </a:t>
            </a:r>
            <a:r>
              <a:rPr lang="en-US" altLang="ja-JP" sz="2400" dirty="0" err="1" smtClean="0"/>
              <a:t>int</a:t>
            </a:r>
            <a:r>
              <a:rPr lang="en-US" altLang="ja-JP" sz="2400" dirty="0" smtClean="0"/>
              <a:t> n2;</a:t>
            </a:r>
            <a:endParaRPr lang="en-US" altLang="ja-JP" sz="2400" dirty="0"/>
          </a:p>
          <a:p>
            <a:r>
              <a:rPr lang="en-US" altLang="ja-JP" sz="2400" dirty="0"/>
              <a:t> </a:t>
            </a:r>
            <a:r>
              <a:rPr lang="en-US" altLang="ja-JP" sz="2400" dirty="0" err="1"/>
              <a:t>scanf</a:t>
            </a:r>
            <a:r>
              <a:rPr lang="en-US" altLang="ja-JP" sz="2400" dirty="0"/>
              <a:t> (“%d”, &amp;</a:t>
            </a:r>
            <a:r>
              <a:rPr lang="en-US" altLang="ja-JP" sz="2400" dirty="0" smtClean="0"/>
              <a:t>n1)</a:t>
            </a:r>
            <a:r>
              <a:rPr lang="en-US" altLang="ja-JP" sz="2400" dirty="0"/>
              <a:t>;</a:t>
            </a:r>
          </a:p>
          <a:p>
            <a:r>
              <a:rPr lang="en-US" altLang="ja-JP" sz="2400" dirty="0"/>
              <a:t> </a:t>
            </a:r>
            <a:r>
              <a:rPr lang="en-US" altLang="ja-JP" sz="2400" dirty="0" err="1"/>
              <a:t>scanf</a:t>
            </a:r>
            <a:r>
              <a:rPr lang="en-US" altLang="ja-JP" sz="2400" dirty="0"/>
              <a:t> (“</a:t>
            </a:r>
            <a:r>
              <a:rPr lang="en-US" altLang="ja-JP" sz="2400" dirty="0" smtClean="0"/>
              <a:t>%d”</a:t>
            </a:r>
            <a:r>
              <a:rPr lang="en-US" altLang="ja-JP" sz="2400" dirty="0"/>
              <a:t>, </a:t>
            </a:r>
            <a:r>
              <a:rPr lang="en-US" altLang="ja-JP" sz="2400" dirty="0" smtClean="0"/>
              <a:t>&amp;n2);</a:t>
            </a:r>
          </a:p>
          <a:p>
            <a:r>
              <a:rPr lang="ja-JP" altLang="en-US" sz="2400" dirty="0" smtClean="0"/>
              <a:t>のようなプログラムだと、１回目の</a:t>
            </a:r>
            <a:r>
              <a:rPr lang="en-US" altLang="ja-JP" sz="2400" dirty="0" err="1" smtClean="0"/>
              <a:t>scanf</a:t>
            </a:r>
            <a:r>
              <a:rPr lang="ja-JP" altLang="en-US" sz="2400" dirty="0" smtClean="0"/>
              <a:t>で数を入れた後は改行文字が残っているが、次の</a:t>
            </a:r>
            <a:r>
              <a:rPr lang="en-US" altLang="ja-JP" sz="2400" dirty="0" err="1" smtClean="0"/>
              <a:t>scanf</a:t>
            </a:r>
            <a:r>
              <a:rPr lang="ja-JP" altLang="en-US" sz="2400" dirty="0" smtClean="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1079003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smtClean="0"/>
              <a:t>参考</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smtClean="0">
                <a:ea typeface="ＭＳ Ｐゴシック" charset="-128"/>
              </a:rPr>
              <a:t>n</a:t>
            </a:r>
            <a:r>
              <a:rPr kumimoji="0" lang="ja-JP" altLang="en-US" sz="2400" dirty="0" smtClean="0">
                <a:ea typeface="ＭＳ Ｐゴシック" charset="-128"/>
              </a:rPr>
              <a:t>個（</a:t>
            </a:r>
            <a:r>
              <a:rPr kumimoji="0" lang="en-US" altLang="ja-JP" sz="2400" dirty="0" smtClean="0">
                <a:ea typeface="ＭＳ Ｐゴシック" charset="-128"/>
              </a:rPr>
              <a:t>n</a:t>
            </a:r>
            <a:r>
              <a:rPr kumimoji="0" lang="ja-JP" altLang="en-US" sz="2400" dirty="0" smtClean="0">
                <a:ea typeface="ＭＳ Ｐゴシック" charset="-128"/>
              </a:rPr>
              <a:t>は実行時にキーボードから入力）の</a:t>
            </a:r>
            <a:r>
              <a:rPr kumimoji="0" lang="en-US" altLang="ja-JP" sz="2400" dirty="0" err="1" smtClean="0">
                <a:ea typeface="ＭＳ Ｐゴシック" charset="-128"/>
              </a:rPr>
              <a:t>int</a:t>
            </a:r>
            <a:r>
              <a:rPr kumimoji="0" lang="ja-JP" altLang="en-US" sz="2400" dirty="0" smtClean="0">
                <a:ea typeface="ＭＳ Ｐゴシック" charset="-128"/>
              </a:rPr>
              <a:t>型の数をキーボードから受け取り、それらの和を画面上に表示するプログラムを作成せよ。ただし、</a:t>
            </a:r>
            <a:r>
              <a:rPr kumimoji="0" lang="en-US" altLang="ja-JP" sz="2400" dirty="0" err="1" smtClean="0">
                <a:ea typeface="ＭＳ Ｐゴシック" charset="-128"/>
              </a:rPr>
              <a:t>calloc</a:t>
            </a:r>
            <a:r>
              <a:rPr kumimoji="0" lang="ja-JP" altLang="en-US" sz="2400" dirty="0" smtClean="0">
                <a:ea typeface="ＭＳ Ｐゴシック" charset="-128"/>
              </a:rPr>
              <a:t>を用いて長さ</a:t>
            </a:r>
            <a:r>
              <a:rPr kumimoji="0" lang="en-US" altLang="ja-JP" sz="2400" dirty="0" smtClean="0">
                <a:ea typeface="ＭＳ Ｐゴシック" charset="-128"/>
              </a:rPr>
              <a:t>n</a:t>
            </a:r>
            <a:r>
              <a:rPr kumimoji="0" lang="ja-JP" altLang="en-US" sz="2400" dirty="0" smtClean="0">
                <a:ea typeface="ＭＳ Ｐゴシック" charset="-128"/>
              </a:rPr>
              <a:t>の</a:t>
            </a:r>
            <a:r>
              <a:rPr kumimoji="0" lang="en-US" altLang="ja-JP" sz="2400" dirty="0" err="1" smtClean="0">
                <a:ea typeface="ＭＳ Ｐゴシック" charset="-128"/>
              </a:rPr>
              <a:t>int</a:t>
            </a:r>
            <a:r>
              <a:rPr kumimoji="0" lang="ja-JP" altLang="en-US" sz="2400" dirty="0" smtClean="0">
                <a:ea typeface="ＭＳ Ｐゴシック" charset="-128"/>
              </a:rPr>
              <a:t>型の領域を確保し、そこへキーボードからの</a:t>
            </a:r>
            <a:r>
              <a:rPr kumimoji="0" lang="en-US" altLang="ja-JP" sz="2400" dirty="0" smtClean="0">
                <a:ea typeface="ＭＳ Ｐゴシック" charset="-128"/>
              </a:rPr>
              <a:t>n</a:t>
            </a:r>
            <a:r>
              <a:rPr kumimoji="0" lang="ja-JP" altLang="en-US" sz="2400" dirty="0" smtClean="0">
                <a:ea typeface="ＭＳ Ｐゴシック" charset="-128"/>
              </a:rPr>
              <a:t>個の入力を格納せよ。和を計算する部分は、その領域の先頭要素へのポインタおよび長さ</a:t>
            </a:r>
            <a:r>
              <a:rPr kumimoji="0" lang="en-US" altLang="ja-JP" sz="2400" dirty="0" smtClean="0">
                <a:ea typeface="ＭＳ Ｐゴシック" charset="-128"/>
              </a:rPr>
              <a:t>n</a:t>
            </a:r>
            <a:r>
              <a:rPr kumimoji="0" lang="ja-JP" altLang="en-US" sz="2400" dirty="0" smtClean="0">
                <a:ea typeface="ＭＳ Ｐゴシック" charset="-128"/>
              </a:rPr>
              <a:t>を受け取って和を返す以下のような関数として定義せよ。</a:t>
            </a:r>
            <a:endParaRPr kumimoji="0" lang="en-US" altLang="ja-JP" sz="2400" dirty="0" smtClean="0">
              <a:ea typeface="ＭＳ Ｐゴシック" charset="-128"/>
            </a:endParaRPr>
          </a:p>
          <a:p>
            <a:r>
              <a:rPr kumimoji="0" lang="en-US" altLang="ja-JP" sz="2400" dirty="0" smtClean="0">
                <a:ea typeface="ＭＳ Ｐゴシック" charset="-128"/>
              </a:rPr>
              <a:t>    </a:t>
            </a:r>
            <a:r>
              <a:rPr kumimoji="0" lang="en-US" altLang="ja-JP" sz="2400" dirty="0" err="1" smtClean="0">
                <a:ea typeface="ＭＳ Ｐゴシック" charset="-128"/>
              </a:rPr>
              <a:t>int</a:t>
            </a:r>
            <a:r>
              <a:rPr kumimoji="0" lang="en-US" altLang="ja-JP" sz="2400" dirty="0" smtClean="0">
                <a:ea typeface="ＭＳ Ｐゴシック" charset="-128"/>
              </a:rPr>
              <a:t> sum (</a:t>
            </a:r>
            <a:r>
              <a:rPr kumimoji="0" lang="en-US" altLang="ja-JP" sz="2400" dirty="0" err="1" smtClean="0">
                <a:ea typeface="ＭＳ Ｐゴシック" charset="-128"/>
              </a:rPr>
              <a:t>int</a:t>
            </a:r>
            <a:r>
              <a:rPr kumimoji="0" lang="en-US" altLang="ja-JP" sz="2400" dirty="0" smtClean="0">
                <a:ea typeface="ＭＳ Ｐゴシック" charset="-128"/>
              </a:rPr>
              <a:t> * p, </a:t>
            </a:r>
            <a:r>
              <a:rPr kumimoji="0" lang="en-US" altLang="ja-JP" sz="2400" dirty="0" err="1" smtClean="0">
                <a:ea typeface="ＭＳ Ｐゴシック" charset="-128"/>
              </a:rPr>
              <a:t>int</a:t>
            </a:r>
            <a:r>
              <a:rPr kumimoji="0" lang="en-US" altLang="ja-JP" sz="2400" dirty="0" smtClean="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いくつ入力しますか</a:t>
            </a:r>
            <a:r>
              <a:rPr lang="en-US" altLang="ja-JP" sz="2000" dirty="0" smtClean="0"/>
              <a:t>: </a:t>
            </a:r>
            <a:r>
              <a:rPr lang="en-US" altLang="ja-JP" sz="2000" dirty="0" smtClean="0">
                <a:solidFill>
                  <a:srgbClr val="FF0000"/>
                </a:solidFill>
              </a:rPr>
              <a:t>5</a:t>
            </a:r>
          </a:p>
          <a:p>
            <a:r>
              <a:rPr lang="en-US" altLang="ja-JP" sz="2000" dirty="0" smtClean="0"/>
              <a:t>1</a:t>
            </a:r>
            <a:r>
              <a:rPr lang="ja-JP" altLang="en-US" sz="2000" dirty="0" smtClean="0"/>
              <a:t>個目の数字を入力</a:t>
            </a:r>
            <a:r>
              <a:rPr lang="en-US" altLang="ja-JP" sz="2000" dirty="0" smtClean="0"/>
              <a:t>: </a:t>
            </a:r>
            <a:r>
              <a:rPr lang="en-US" altLang="ja-JP" sz="2000" dirty="0" smtClean="0">
                <a:solidFill>
                  <a:srgbClr val="FF0000"/>
                </a:solidFill>
              </a:rPr>
              <a:t>3</a:t>
            </a:r>
          </a:p>
          <a:p>
            <a:r>
              <a:rPr lang="en-US" altLang="ja-JP" sz="2000" dirty="0" smtClean="0"/>
              <a:t>2</a:t>
            </a:r>
            <a:r>
              <a:rPr lang="ja-JP" altLang="en-US" sz="2000" dirty="0" smtClean="0"/>
              <a:t>個目の数字を入力</a:t>
            </a:r>
            <a:r>
              <a:rPr lang="en-US" altLang="ja-JP" sz="2000" dirty="0" smtClean="0"/>
              <a:t>: </a:t>
            </a:r>
            <a:r>
              <a:rPr lang="en-US" altLang="ja-JP" sz="2000" dirty="0" smtClean="0">
                <a:solidFill>
                  <a:srgbClr val="FF0000"/>
                </a:solidFill>
              </a:rPr>
              <a:t>6</a:t>
            </a:r>
          </a:p>
          <a:p>
            <a:r>
              <a:rPr lang="en-US" altLang="ja-JP" sz="2000" dirty="0" smtClean="0"/>
              <a:t>3</a:t>
            </a:r>
            <a:r>
              <a:rPr lang="ja-JP" altLang="en-US" sz="2000" dirty="0" smtClean="0"/>
              <a:t>個目の数字を入力</a:t>
            </a:r>
            <a:r>
              <a:rPr lang="en-US" altLang="ja-JP" sz="2000" dirty="0" smtClean="0"/>
              <a:t>: </a:t>
            </a:r>
            <a:r>
              <a:rPr lang="en-US" altLang="ja-JP" sz="2000" dirty="0" smtClean="0">
                <a:solidFill>
                  <a:srgbClr val="FF0000"/>
                </a:solidFill>
              </a:rPr>
              <a:t>1</a:t>
            </a:r>
          </a:p>
          <a:p>
            <a:r>
              <a:rPr lang="en-US" altLang="ja-JP" sz="2000" dirty="0" smtClean="0"/>
              <a:t>4</a:t>
            </a:r>
            <a:r>
              <a:rPr lang="ja-JP" altLang="en-US" sz="2000" dirty="0" smtClean="0"/>
              <a:t>個目の数字を入力</a:t>
            </a:r>
            <a:r>
              <a:rPr lang="en-US" altLang="ja-JP" sz="2000" dirty="0" smtClean="0"/>
              <a:t>: </a:t>
            </a:r>
            <a:r>
              <a:rPr lang="en-US" altLang="ja-JP" sz="2000" dirty="0" smtClean="0">
                <a:solidFill>
                  <a:srgbClr val="FF0000"/>
                </a:solidFill>
              </a:rPr>
              <a:t>8</a:t>
            </a:r>
          </a:p>
          <a:p>
            <a:r>
              <a:rPr lang="en-US" altLang="ja-JP" sz="2000" dirty="0" smtClean="0"/>
              <a:t>5</a:t>
            </a:r>
            <a:r>
              <a:rPr lang="ja-JP" altLang="en-US" sz="2000" dirty="0" smtClean="0"/>
              <a:t>個目の数字を入力</a:t>
            </a:r>
            <a:r>
              <a:rPr lang="en-US" altLang="ja-JP" sz="2000" dirty="0" smtClean="0"/>
              <a:t>: </a:t>
            </a:r>
            <a:r>
              <a:rPr lang="en-US" altLang="ja-JP" sz="2000" dirty="0" smtClean="0">
                <a:solidFill>
                  <a:srgbClr val="FF0000"/>
                </a:solidFill>
              </a:rPr>
              <a:t>7</a:t>
            </a:r>
          </a:p>
          <a:p>
            <a:r>
              <a:rPr lang="ja-JP" altLang="en-US" sz="2000" dirty="0" smtClean="0"/>
              <a:t>合計は</a:t>
            </a:r>
            <a:r>
              <a:rPr lang="en-US" altLang="ja-JP" sz="2000" dirty="0" smtClean="0"/>
              <a:t>25</a:t>
            </a:r>
            <a:r>
              <a:rPr lang="ja-JP" altLang="en-US" sz="2000" dirty="0" err="1" smtClean="0"/>
              <a:t>です</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274638"/>
            <a:ext cx="3170420" cy="894595"/>
          </a:xfrm>
        </p:spPr>
        <p:txBody>
          <a:bodyPr>
            <a:normAutofit fontScale="90000"/>
          </a:bodyPr>
          <a:lstStyle/>
          <a:p>
            <a:r>
              <a:rPr lang="ja-JP" altLang="en-US" sz="3600" dirty="0" smtClean="0"/>
              <a:t>参考課題 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smtClean="0"/>
              <a:t>#include&lt;</a:t>
            </a:r>
            <a:r>
              <a:rPr lang="en-US" altLang="ja-JP" sz="2000" dirty="0" err="1" smtClean="0"/>
              <a:t>stdlib.h</a:t>
            </a:r>
            <a:r>
              <a:rPr lang="en-US" altLang="ja-JP" sz="2000" dirty="0" smtClean="0"/>
              <a:t>&gt;</a:t>
            </a:r>
          </a:p>
          <a:p>
            <a:endParaRPr lang="en-US" altLang="ja-JP" sz="2000" dirty="0" smtClean="0"/>
          </a:p>
          <a:p>
            <a:r>
              <a:rPr lang="en-US" altLang="ja-JP" sz="2000" dirty="0" err="1" smtClean="0"/>
              <a:t>int</a:t>
            </a:r>
            <a:r>
              <a:rPr lang="en-US" altLang="ja-JP" sz="2000" dirty="0" smtClean="0"/>
              <a:t> sum (</a:t>
            </a:r>
            <a:r>
              <a:rPr lang="en-US" altLang="ja-JP" sz="2000" dirty="0" err="1" smtClean="0"/>
              <a:t>int</a:t>
            </a:r>
            <a:r>
              <a:rPr lang="en-US" altLang="ja-JP" sz="2000" dirty="0" smtClean="0"/>
              <a:t> * p, </a:t>
            </a:r>
            <a:r>
              <a:rPr lang="en-US" altLang="ja-JP" sz="2000" dirty="0" err="1" smtClean="0"/>
              <a:t>int</a:t>
            </a:r>
            <a:r>
              <a:rPr lang="en-US" altLang="ja-JP" sz="2000" dirty="0" smtClean="0"/>
              <a:t> n) {</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 sum=0;</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sum = sum + p[</a:t>
            </a:r>
            <a:r>
              <a:rPr lang="en-US" altLang="ja-JP" sz="2000" dirty="0" err="1" smtClean="0"/>
              <a:t>i</a:t>
            </a:r>
            <a:r>
              <a:rPr lang="en-US" altLang="ja-JP" sz="2000" dirty="0" smtClean="0"/>
              <a:t>];</a:t>
            </a:r>
          </a:p>
          <a:p>
            <a:r>
              <a:rPr lang="en-US" altLang="ja-JP" sz="2000" dirty="0" smtClean="0"/>
              <a:t>  return sum;</a:t>
            </a:r>
          </a:p>
          <a:p>
            <a:r>
              <a:rPr lang="en-US" altLang="ja-JP" sz="2000" dirty="0" smtClean="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t>
            </a:r>
            <a:r>
              <a:rPr lang="en-US" altLang="ja-JP" sz="2000" dirty="0" err="1" smtClean="0"/>
              <a:t>n,i</a:t>
            </a:r>
            <a:r>
              <a:rPr lang="en-US" altLang="ja-JP" sz="2000" dirty="0" smtClean="0"/>
              <a:t>;</a:t>
            </a:r>
          </a:p>
          <a:p>
            <a:r>
              <a:rPr lang="en-US" altLang="ja-JP" sz="2000" dirty="0" smtClean="0"/>
              <a:t>  </a:t>
            </a:r>
            <a:r>
              <a:rPr lang="en-US" altLang="ja-JP" sz="2000" dirty="0" err="1" smtClean="0"/>
              <a:t>int</a:t>
            </a:r>
            <a:r>
              <a:rPr lang="en-US" altLang="ja-JP" sz="2000" dirty="0" smtClean="0"/>
              <a:t> * p;</a:t>
            </a:r>
          </a:p>
          <a:p>
            <a:r>
              <a:rPr lang="en-US" altLang="ja-JP" sz="2000" dirty="0" smtClean="0"/>
              <a:t>  </a:t>
            </a:r>
            <a:r>
              <a:rPr lang="en-US" altLang="ja-JP" sz="2000" dirty="0" err="1" smtClean="0"/>
              <a:t>printf</a:t>
            </a:r>
            <a:r>
              <a:rPr lang="en-US" altLang="ja-JP" sz="2000" dirty="0" smtClean="0"/>
              <a:t>("</a:t>
            </a:r>
            <a:r>
              <a:rPr lang="ja-JP" altLang="en-US" sz="2000" dirty="0" smtClean="0"/>
              <a:t>いくつ入力しますか</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p = </a:t>
            </a:r>
            <a:r>
              <a:rPr lang="en-US" altLang="ja-JP" sz="2000" dirty="0" err="1" smtClean="0"/>
              <a:t>calloc</a:t>
            </a:r>
            <a:r>
              <a:rPr lang="en-US" altLang="ja-JP" sz="2000" dirty="0" smtClean="0"/>
              <a:t> (n, </a:t>
            </a:r>
            <a:r>
              <a:rPr lang="en-US" altLang="ja-JP" sz="2000" dirty="0" err="1" smtClean="0"/>
              <a:t>sizeof</a:t>
            </a:r>
            <a:r>
              <a:rPr lang="en-US" altLang="ja-JP" sz="2000" dirty="0" smtClean="0"/>
              <a:t> (</a:t>
            </a:r>
            <a:r>
              <a:rPr lang="en-US" altLang="ja-JP" sz="2000" dirty="0" err="1" smtClean="0"/>
              <a:t>int</a:t>
            </a:r>
            <a:r>
              <a:rPr lang="en-US" altLang="ja-JP" sz="2000" dirty="0" smtClean="0"/>
              <a:t>));</a:t>
            </a:r>
          </a:p>
          <a:p>
            <a:r>
              <a:rPr lang="en-US" altLang="ja-JP" sz="2000" dirty="0" smtClean="0"/>
              <a:t>  if (p == NULL)</a:t>
            </a:r>
          </a:p>
          <a:p>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r>
              <a:rPr lang="en-US" altLang="ja-JP" sz="2000" dirty="0" smtClean="0"/>
              <a:t>  else {</a:t>
            </a:r>
          </a:p>
          <a:p>
            <a:r>
              <a:rPr lang="en-US" altLang="ja-JP" sz="2000" dirty="0" smtClean="0"/>
              <a:t>    for(</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("%d</a:t>
            </a:r>
            <a:r>
              <a:rPr lang="ja-JP" altLang="en-US" sz="2000" dirty="0" smtClean="0"/>
              <a:t>個目の数字を入力</a:t>
            </a:r>
            <a:r>
              <a:rPr lang="en-US" altLang="ja-JP" sz="2000" dirty="0" smtClean="0"/>
              <a:t>: ", i+1);</a:t>
            </a:r>
          </a:p>
          <a:p>
            <a:r>
              <a:rPr lang="en-US" altLang="ja-JP" sz="2000" dirty="0" smtClean="0"/>
              <a:t>      </a:t>
            </a:r>
            <a:r>
              <a:rPr lang="en-US" altLang="ja-JP" sz="2000" dirty="0" err="1" smtClean="0"/>
              <a:t>scanf</a:t>
            </a:r>
            <a:r>
              <a:rPr lang="en-US" altLang="ja-JP" sz="2000" dirty="0" smtClean="0"/>
              <a:t>("%d", &amp;p[</a:t>
            </a:r>
            <a:r>
              <a:rPr lang="en-US" altLang="ja-JP" sz="2000" dirty="0" err="1" smtClean="0"/>
              <a:t>i</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合計は</a:t>
            </a:r>
            <a:r>
              <a:rPr lang="en-US" altLang="ja-JP" sz="2000" dirty="0" smtClean="0"/>
              <a:t>%d</a:t>
            </a:r>
            <a:r>
              <a:rPr lang="ja-JP" altLang="en-US" sz="2000" dirty="0" err="1" smtClean="0"/>
              <a:t>です</a:t>
            </a:r>
            <a:r>
              <a:rPr lang="en-US" altLang="ja-JP" sz="2000" dirty="0" smtClean="0"/>
              <a:t>\</a:t>
            </a:r>
            <a:r>
              <a:rPr lang="en-US" altLang="ja-JP" sz="2000" dirty="0" err="1" smtClean="0"/>
              <a:t>n",sum</a:t>
            </a:r>
            <a:r>
              <a:rPr lang="en-US" altLang="ja-JP" sz="2000" dirty="0" smtClean="0"/>
              <a:t>(</a:t>
            </a:r>
            <a:r>
              <a:rPr lang="en-US" altLang="ja-JP" sz="2000" dirty="0" err="1" smtClean="0"/>
              <a:t>p,n</a:t>
            </a:r>
            <a:r>
              <a:rPr lang="en-US" altLang="ja-JP" sz="2000" dirty="0" smtClean="0"/>
              <a:t>));</a:t>
            </a:r>
          </a:p>
          <a:p>
            <a:r>
              <a:rPr lang="en-US" altLang="ja-JP" sz="2000" dirty="0" smtClean="0"/>
              <a:t>    free (p);</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smtClean="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smtClean="0">
                <a:ea typeface="ＭＳ Ｐゴシック" pitchFamily="-64" charset="-128"/>
              </a:rPr>
              <a:t>これまでの方法</a:t>
            </a:r>
            <a:endParaRPr lang="en-US" altLang="ja-JP" sz="2800" dirty="0" smtClean="0">
              <a:ea typeface="ＭＳ Ｐゴシック" pitchFamily="-64" charset="-128"/>
            </a:endParaRPr>
          </a:p>
          <a:p>
            <a:pPr lvl="1" eaLnBrk="1" hangingPunct="1">
              <a:lnSpc>
                <a:spcPct val="90000"/>
              </a:lnSpc>
            </a:pPr>
            <a:r>
              <a:rPr lang="ja-JP" altLang="en-US" dirty="0" smtClean="0">
                <a:ea typeface="ＭＳ Ｐゴシック" pitchFamily="-64" charset="-128"/>
              </a:rPr>
              <a:t>配列の要素数は固定。</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あらかじめ十分な大きさの配列を確保しておく必要があった。</a:t>
            </a:r>
            <a:endParaRPr lang="en-US" altLang="ja-JP" dirty="0" smtClean="0">
              <a:ea typeface="ＭＳ Ｐゴシック" pitchFamily="-64" charset="-128"/>
            </a:endParaRPr>
          </a:p>
          <a:p>
            <a:pPr eaLnBrk="1" hangingPunct="1">
              <a:lnSpc>
                <a:spcPct val="90000"/>
              </a:lnSpc>
            </a:pPr>
            <a:r>
              <a:rPr lang="ja-JP" altLang="en-US" sz="2800" dirty="0" smtClean="0">
                <a:ea typeface="ＭＳ Ｐゴシック" pitchFamily="-64" charset="-128"/>
              </a:rPr>
              <a:t>今回紹介する方法</a:t>
            </a:r>
            <a:endParaRPr lang="en-US" altLang="ja-JP" sz="2800" dirty="0" smtClean="0">
              <a:ea typeface="ＭＳ Ｐゴシック" pitchFamily="-64" charset="-128"/>
            </a:endParaRPr>
          </a:p>
          <a:p>
            <a:pPr lvl="1">
              <a:lnSpc>
                <a:spcPct val="90000"/>
              </a:lnSpc>
            </a:pPr>
            <a:r>
              <a:rPr lang="ja-JP" altLang="en-US" dirty="0" smtClean="0">
                <a:ea typeface="ＭＳ Ｐゴシック" pitchFamily="-64" charset="-128"/>
              </a:rPr>
              <a:t>問題に応じて、適切なサイズの配列を確保するには、プログラムの実行時に確保を行う必要がある。</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余分なメモリの使用を避けることができる。</a:t>
            </a:r>
            <a:endParaRPr lang="en-US" altLang="ja-JP" dirty="0" smtClean="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smtClean="0"/>
              <a:t>静的</a:t>
            </a:r>
            <a:r>
              <a:rPr lang="en-US" altLang="ja-JP" sz="2400" dirty="0" smtClean="0"/>
              <a:t>(static)</a:t>
            </a:r>
            <a:r>
              <a:rPr lang="ja-JP" altLang="en-US" sz="2400" dirty="0" smtClean="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smtClean="0"/>
              <a:t>動的</a:t>
            </a:r>
            <a:r>
              <a:rPr lang="en-US" altLang="ja-JP" sz="2400" dirty="0" smtClean="0"/>
              <a:t>(dynamic)</a:t>
            </a:r>
            <a:r>
              <a:rPr lang="ja-JP" altLang="en-US" sz="2400" dirty="0" smtClean="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smtClean="0"/>
              <a:t>静的</a:t>
            </a:r>
            <a:r>
              <a:rPr kumimoji="1" lang="en-US" altLang="ja-JP" sz="2800" dirty="0" smtClean="0"/>
              <a:t>(static)</a:t>
            </a:r>
            <a:r>
              <a:rPr kumimoji="1" lang="ja-JP" altLang="en-US" sz="2800" dirty="0" smtClean="0"/>
              <a:t> </a:t>
            </a:r>
            <a:r>
              <a:rPr kumimoji="1" lang="en-US" altLang="ja-JP" sz="2800" dirty="0" smtClean="0"/>
              <a:t>--- </a:t>
            </a:r>
            <a:r>
              <a:rPr kumimoji="1" lang="ja-JP" altLang="en-US" sz="2800" dirty="0" smtClean="0"/>
              <a:t>プログラムのコンパイル時</a:t>
            </a:r>
            <a:endParaRPr kumimoji="1" lang="en-US" altLang="ja-JP" sz="2800" dirty="0" smtClean="0"/>
          </a:p>
          <a:p>
            <a:r>
              <a:rPr kumimoji="1" lang="ja-JP" altLang="en-US" sz="2800" dirty="0" smtClean="0"/>
              <a:t>動的</a:t>
            </a:r>
            <a:r>
              <a:rPr kumimoji="1" lang="en-US" altLang="ja-JP" sz="2800" dirty="0" smtClean="0"/>
              <a:t>(dynamic)</a:t>
            </a:r>
            <a:r>
              <a:rPr kumimoji="1" lang="ja-JP" altLang="en-US" sz="2800" dirty="0" smtClean="0"/>
              <a:t> </a:t>
            </a:r>
            <a:r>
              <a:rPr kumimoji="1" lang="en-US" altLang="ja-JP" sz="2800" dirty="0" smtClean="0"/>
              <a:t>--- </a:t>
            </a:r>
            <a:r>
              <a:rPr kumimoji="1" lang="ja-JP" altLang="en-US" sz="2800" dirty="0" smtClean="0"/>
              <a:t>プログラムの実行時</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ヒープ領域</a:t>
            </a:r>
            <a:r>
              <a:rPr lang="en-US" altLang="ja-JP" dirty="0" smtClean="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smtClean="0"/>
              <a:t>プログラムからはヒープ領域</a:t>
            </a:r>
            <a:r>
              <a:rPr kumimoji="1" lang="en-US" altLang="ja-JP" sz="2800" dirty="0" smtClean="0"/>
              <a:t>(heap)</a:t>
            </a:r>
            <a:r>
              <a:rPr kumimoji="1" lang="ja-JP" altLang="en-US" sz="2800" dirty="0" smtClean="0"/>
              <a:t>を用いることができる。</a:t>
            </a:r>
            <a:endParaRPr kumimoji="1" lang="en-US" altLang="ja-JP" sz="2800" dirty="0" smtClean="0"/>
          </a:p>
          <a:p>
            <a:r>
              <a:rPr lang="ja-JP" altLang="en-US" sz="2800" dirty="0" smtClean="0"/>
              <a:t>ヒープ領域を使うには、</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というライブラリ関数を呼び出すことにより領域を確保する。使い終わったら、</a:t>
            </a:r>
            <a:r>
              <a:rPr lang="en-US" altLang="ja-JP" sz="2800" dirty="0" smtClean="0"/>
              <a:t>free</a:t>
            </a:r>
            <a:r>
              <a:rPr lang="ja-JP" altLang="en-US" sz="2800" dirty="0" smtClean="0"/>
              <a:t>というライブラリ関数を呼び出すことにより解放する。解放することにより、それ以降の</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の呼び出し時に再利用可能になる。</a:t>
            </a:r>
            <a:endParaRPr lang="en-US" altLang="ja-JP" sz="2800" dirty="0" smtClean="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smtClean="0"/>
              <a:t>（注意）ヒープ領域は、データ構造の授業で習う木構造のヒープとは関係がない。</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smtClean="0"/>
              <a:t>calloc</a:t>
            </a:r>
            <a:r>
              <a:rPr lang="ja-JP" altLang="en-US" sz="3400" dirty="0" smtClean="0"/>
              <a:t>関数</a:t>
            </a:r>
            <a:endParaRPr lang="en-US" altLang="ja-JP" sz="3400" dirty="0" smtClean="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smtClean="0"/>
              <a:t>ヒープ領域から実行時に記憶域を確保する。</a:t>
            </a:r>
            <a:endParaRPr lang="en-US" altLang="ja-JP" sz="2400" dirty="0" smtClean="0"/>
          </a:p>
          <a:p>
            <a:pPr lvl="0"/>
            <a:r>
              <a:rPr lang="ja-JP" altLang="en-US" sz="2400" dirty="0" smtClean="0">
                <a:latin typeface="+mn-ea"/>
              </a:rPr>
              <a:t>引数として、データ型のサイズ</a:t>
            </a:r>
            <a:r>
              <a:rPr lang="en-US" altLang="ja-JP" sz="2400" dirty="0" smtClean="0">
                <a:latin typeface="+mn-ea"/>
              </a:rPr>
              <a:t>size</a:t>
            </a:r>
            <a:r>
              <a:rPr lang="ja-JP" altLang="en-US" sz="2400" dirty="0" smtClean="0">
                <a:latin typeface="+mn-ea"/>
              </a:rPr>
              <a:t>（第</a:t>
            </a:r>
            <a:r>
              <a:rPr lang="en-US" altLang="ja-JP" sz="2400" dirty="0" smtClean="0">
                <a:latin typeface="+mn-ea"/>
              </a:rPr>
              <a:t>2</a:t>
            </a:r>
            <a:r>
              <a:rPr lang="ja-JP" altLang="en-US" sz="2400" dirty="0" smtClean="0">
                <a:latin typeface="+mn-ea"/>
              </a:rPr>
              <a:t>引数）と、その個数</a:t>
            </a:r>
            <a:r>
              <a:rPr lang="en-US" altLang="ja-JP" sz="2400" dirty="0" smtClean="0">
                <a:latin typeface="+mn-ea"/>
              </a:rPr>
              <a:t>n</a:t>
            </a:r>
            <a:r>
              <a:rPr lang="ja-JP" altLang="en-US" sz="2400" dirty="0" smtClean="0">
                <a:latin typeface="+mn-ea"/>
              </a:rPr>
              <a:t>（第</a:t>
            </a:r>
            <a:r>
              <a:rPr lang="en-US" altLang="ja-JP" sz="2400" dirty="0">
                <a:latin typeface="+mn-ea"/>
              </a:rPr>
              <a:t>1</a:t>
            </a:r>
            <a:r>
              <a:rPr lang="ja-JP" altLang="en-US" sz="2400" dirty="0" smtClean="0">
                <a:latin typeface="+mn-ea"/>
              </a:rPr>
              <a:t>引数）を受け取り、</a:t>
            </a:r>
            <a:r>
              <a:rPr lang="en-US" altLang="ja-JP" sz="2400" dirty="0" smtClean="0">
                <a:latin typeface="+mn-ea"/>
              </a:rPr>
              <a:t>1</a:t>
            </a:r>
            <a:r>
              <a:rPr lang="ja-JP" altLang="en-US" sz="2400" dirty="0" smtClean="0">
                <a:latin typeface="+mn-ea"/>
              </a:rPr>
              <a:t>つの要素の大きさが</a:t>
            </a:r>
            <a:r>
              <a:rPr lang="en-US" altLang="ja-JP" sz="2400" dirty="0" smtClean="0">
                <a:latin typeface="+mn-ea"/>
              </a:rPr>
              <a:t>size</a:t>
            </a:r>
            <a:r>
              <a:rPr lang="ja-JP" altLang="en-US" sz="2400" dirty="0" smtClean="0">
                <a:latin typeface="+mn-ea"/>
              </a:rPr>
              <a:t>で長さ</a:t>
            </a:r>
            <a:r>
              <a:rPr lang="en-US" altLang="ja-JP" sz="2400" dirty="0" smtClean="0">
                <a:latin typeface="+mn-ea"/>
              </a:rPr>
              <a:t>n</a:t>
            </a:r>
            <a:r>
              <a:rPr lang="ja-JP" altLang="en-US" sz="2400" dirty="0" smtClean="0">
                <a:latin typeface="+mn-ea"/>
              </a:rPr>
              <a:t>の配列の領域を確保する。確保した領域のすべてのビットが</a:t>
            </a:r>
            <a:r>
              <a:rPr lang="en-US" altLang="ja-JP" sz="2400" dirty="0" smtClean="0">
                <a:latin typeface="+mn-ea"/>
              </a:rPr>
              <a:t>0</a:t>
            </a:r>
            <a:r>
              <a:rPr lang="ja-JP" altLang="en-US" sz="2400" dirty="0" smtClean="0">
                <a:latin typeface="+mn-ea"/>
              </a:rPr>
              <a:t>で初期化される。</a:t>
            </a:r>
            <a:r>
              <a:rPr kumimoji="0" lang="en-US" altLang="en-US" sz="2400" dirty="0" smtClean="0">
                <a:latin typeface="+mn-ea"/>
              </a:rPr>
              <a:t>配列の</a:t>
            </a:r>
            <a:r>
              <a:rPr kumimoji="0" lang="ja-JP" altLang="en-US" sz="2400" dirty="0" smtClean="0">
                <a:latin typeface="+mn-ea"/>
              </a:rPr>
              <a:t>確保に成功した場合は、その配列の先頭要素へのポインタを返し、失敗した場合は、ヌルポインタを返す。返り値の型は</a:t>
            </a:r>
            <a:r>
              <a:rPr kumimoji="0" lang="en-US" altLang="ja-JP" sz="2400" dirty="0" smtClean="0">
                <a:latin typeface="+mn-ea"/>
              </a:rPr>
              <a:t>void * </a:t>
            </a:r>
            <a:r>
              <a:rPr kumimoji="0" lang="ja-JP" altLang="en-US" sz="2400" dirty="0" smtClean="0">
                <a:latin typeface="+mn-ea"/>
              </a:rPr>
              <a:t>型である。返り値を</a:t>
            </a:r>
            <a:r>
              <a:rPr lang="ja-JP" altLang="en-US" sz="2400" dirty="0" smtClean="0">
                <a:latin typeface="+mn-ea"/>
              </a:rPr>
              <a:t>ポインタ型</a:t>
            </a:r>
            <a:r>
              <a:rPr lang="ja-JP" altLang="en-US" sz="2400" dirty="0">
                <a:latin typeface="+mn-ea"/>
              </a:rPr>
              <a:t>の変数に代入する</a:t>
            </a:r>
            <a:r>
              <a:rPr lang="ja-JP" altLang="en-US" sz="2400" dirty="0" smtClean="0">
                <a:latin typeface="+mn-ea"/>
              </a:rPr>
              <a:t>とき</a:t>
            </a:r>
            <a:r>
              <a:rPr kumimoji="0" lang="ja-JP" altLang="en-US" sz="2400" dirty="0" smtClean="0">
                <a:latin typeface="+mn-ea"/>
              </a:rPr>
              <a:t>、</a:t>
            </a:r>
            <a:r>
              <a:rPr lang="ja-JP" altLang="en-US" sz="2400" dirty="0" smtClean="0">
                <a:latin typeface="+mn-ea"/>
              </a:rPr>
              <a:t>キャストする必要はない（キャストしてもよいが）。</a:t>
            </a:r>
            <a:endParaRPr lang="en-US" altLang="ja-JP" sz="2400" dirty="0" smtClean="0">
              <a:latin typeface="+mn-ea"/>
            </a:endParaRPr>
          </a:p>
          <a:p>
            <a:r>
              <a:rPr lang="ja-JP" altLang="en-US" sz="2400" dirty="0" smtClean="0"/>
              <a:t>データ型のサイズは、</a:t>
            </a:r>
            <a:r>
              <a:rPr lang="en-US" altLang="ja-JP" sz="2400" dirty="0" err="1" smtClean="0"/>
              <a:t>sizeof</a:t>
            </a:r>
            <a:r>
              <a:rPr lang="en-US" altLang="ja-JP" sz="2400" dirty="0" smtClean="0"/>
              <a:t> (</a:t>
            </a:r>
            <a:r>
              <a:rPr lang="ja-JP" altLang="en-US" sz="2400" dirty="0" smtClean="0"/>
              <a:t>型式</a:t>
            </a:r>
            <a:r>
              <a:rPr lang="en-US" altLang="ja-JP" sz="2400" dirty="0" smtClean="0"/>
              <a:t>) </a:t>
            </a:r>
            <a:r>
              <a:rPr lang="ja-JP" altLang="en-US" sz="2400" dirty="0" smtClean="0"/>
              <a:t>で取得できる。</a:t>
            </a:r>
            <a:endParaRPr lang="en-US" altLang="ja-JP" sz="2400" dirty="0" smtClean="0"/>
          </a:p>
          <a:p>
            <a:r>
              <a:rPr lang="en-US" altLang="ja-JP" sz="2400" dirty="0" err="1" smtClean="0"/>
              <a:t>calloc</a:t>
            </a:r>
            <a:r>
              <a:rPr lang="ja-JP" altLang="en-US" sz="2400" dirty="0" smtClean="0"/>
              <a:t>関数を使うためには</a:t>
            </a:r>
            <a:r>
              <a:rPr lang="en-US" altLang="ja-JP" sz="2400" dirty="0" err="1" smtClean="0"/>
              <a:t>stdlib.h</a:t>
            </a:r>
            <a:r>
              <a:rPr lang="ja-JP" altLang="en-US" sz="2400" dirty="0" smtClean="0"/>
              <a:t>をインクルードする必要がある。</a:t>
            </a:r>
            <a:endParaRPr lang="en-US" altLang="ja-JP" sz="2400" dirty="0" smtClean="0"/>
          </a:p>
          <a:p>
            <a:pPr eaLnBrk="1" hangingPunct="1">
              <a:buNone/>
            </a:pP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ヌル</a:t>
            </a:r>
            <a:r>
              <a:rPr lang="ja-JP" altLang="en-US" dirty="0" smtClean="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smtClean="0"/>
              <a:t>ヌルポインタ</a:t>
            </a:r>
            <a:r>
              <a:rPr lang="en-US" altLang="ja-JP" sz="2400" dirty="0" smtClean="0"/>
              <a:t>(null pointer)</a:t>
            </a:r>
            <a:r>
              <a:rPr lang="ja-JP" altLang="en-US" sz="2400" dirty="0" smtClean="0"/>
              <a:t>は、どこも指さないポインタであり、何かを指しているポインタとは異なることが保証されている。</a:t>
            </a:r>
            <a:endParaRPr lang="en-US" altLang="ja-JP" sz="2400" dirty="0" smtClean="0"/>
          </a:p>
          <a:p>
            <a:r>
              <a:rPr lang="ja-JP" altLang="en-US" sz="2400" dirty="0" smtClean="0"/>
              <a:t>整数値</a:t>
            </a:r>
            <a:r>
              <a:rPr lang="en-US" altLang="ja-JP" sz="2400" dirty="0" smtClean="0"/>
              <a:t>0</a:t>
            </a:r>
            <a:r>
              <a:rPr lang="ja-JP" altLang="en-US" sz="2400" dirty="0" smtClean="0"/>
              <a:t>は、任意のポインタ型へキャストすることができ、その結果をヌルポインタという。</a:t>
            </a:r>
            <a:endParaRPr lang="en-US" altLang="ja-JP" sz="2400" dirty="0" smtClean="0"/>
          </a:p>
          <a:p>
            <a:endParaRPr lang="en-US" altLang="ja-JP" sz="2400" dirty="0" smtClean="0"/>
          </a:p>
          <a:p>
            <a:r>
              <a:rPr lang="ja-JP" altLang="en-US" sz="2400" dirty="0" smtClean="0"/>
              <a:t>ヌルポインタを表すため、ヌルポインタ定数（</a:t>
            </a:r>
            <a:r>
              <a:rPr lang="en-US" altLang="ja-JP" sz="2400" dirty="0" smtClean="0"/>
              <a:t>0</a:t>
            </a:r>
            <a:r>
              <a:rPr lang="ja-JP" altLang="en-US" sz="2400" dirty="0" smtClean="0"/>
              <a:t>か、あるいは</a:t>
            </a:r>
            <a:r>
              <a:rPr lang="en-US" altLang="ja-JP" sz="2400" dirty="0" smtClean="0"/>
              <a:t>(void *) 0</a:t>
            </a:r>
            <a:r>
              <a:rPr lang="ja-JP" altLang="en-US" sz="2400" dirty="0" smtClean="0"/>
              <a:t>）がマクロ</a:t>
            </a:r>
            <a:r>
              <a:rPr lang="en-US" altLang="ja-JP" sz="2400" dirty="0" smtClean="0"/>
              <a:t>NULL</a:t>
            </a:r>
            <a:r>
              <a:rPr lang="ja-JP" altLang="en-US" sz="2400" dirty="0" smtClean="0"/>
              <a:t>として</a:t>
            </a:r>
            <a:r>
              <a:rPr lang="en-US" altLang="ja-JP" sz="2400" dirty="0" err="1" smtClean="0"/>
              <a:t>stddef.h</a:t>
            </a:r>
            <a:r>
              <a:rPr lang="ja-JP" altLang="en-US" sz="2400" dirty="0" smtClean="0"/>
              <a:t>に定義されている。（</a:t>
            </a:r>
            <a:r>
              <a:rPr lang="en-US" altLang="ja-JP" sz="2400" dirty="0" err="1" smtClean="0"/>
              <a:t>stdio.h</a:t>
            </a:r>
            <a:r>
              <a:rPr lang="en-US" altLang="ja-JP" sz="2400" dirty="0" smtClean="0"/>
              <a:t>, </a:t>
            </a:r>
            <a:r>
              <a:rPr lang="en-US" altLang="ja-JP" sz="2400" dirty="0" err="1" smtClean="0"/>
              <a:t>stdlib.h</a:t>
            </a:r>
            <a:r>
              <a:rPr lang="en-US" altLang="ja-JP" sz="2400" dirty="0" smtClean="0"/>
              <a:t>, </a:t>
            </a:r>
            <a:r>
              <a:rPr lang="en-US" altLang="ja-JP" sz="2400" dirty="0" err="1" smtClean="0"/>
              <a:t>string.h</a:t>
            </a:r>
            <a:r>
              <a:rPr lang="en-US" altLang="ja-JP" sz="2400" dirty="0" smtClean="0"/>
              <a:t>, </a:t>
            </a:r>
            <a:r>
              <a:rPr lang="en-US" altLang="ja-JP" sz="2400" dirty="0" err="1" smtClean="0"/>
              <a:t>time.h</a:t>
            </a:r>
            <a:r>
              <a:rPr lang="ja-JP" altLang="en-US" sz="2400" dirty="0" smtClean="0"/>
              <a:t>のいずれを</a:t>
            </a:r>
            <a:r>
              <a:rPr lang="en-US" altLang="ja-JP" sz="2400" dirty="0" smtClean="0"/>
              <a:t>include</a:t>
            </a:r>
            <a:r>
              <a:rPr lang="ja-JP" altLang="en-US" sz="2400" dirty="0" smtClean="0"/>
              <a:t>しても</a:t>
            </a:r>
            <a:r>
              <a:rPr lang="en-US" altLang="ja-JP" sz="2400" dirty="0" smtClean="0"/>
              <a:t>NULL</a:t>
            </a:r>
            <a:r>
              <a:rPr lang="ja-JP" altLang="en-US" sz="2400" dirty="0" smtClean="0"/>
              <a:t>が使える。）</a:t>
            </a:r>
            <a:endParaRPr lang="en-US" altLang="ja-JP" sz="2400" dirty="0" smtClean="0"/>
          </a:p>
          <a:p>
            <a:endParaRPr kumimoji="1" lang="en-US" altLang="ja-JP" sz="2400" dirty="0" smtClean="0"/>
          </a:p>
          <a:p>
            <a:r>
              <a:rPr lang="ja-JP" altLang="en-US" sz="2400" dirty="0" smtClean="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smtClean="0"/>
              <a:t>例（打ち込んで確認）</a:t>
            </a:r>
            <a:endParaRPr lang="en-US" altLang="ja-JP" dirty="0" smtClean="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solidFill>
                  <a:srgbClr val="FF3300"/>
                </a:solidFill>
              </a:rPr>
              <a:t>#include &lt;</a:t>
            </a:r>
            <a:r>
              <a:rPr lang="en-US" altLang="ja-JP" sz="2400" dirty="0" err="1" smtClean="0">
                <a:solidFill>
                  <a:srgbClr val="FF3300"/>
                </a:solidFill>
              </a:rPr>
              <a:t>stdlib.h</a:t>
            </a:r>
            <a:r>
              <a:rPr lang="en-US" altLang="ja-JP" sz="2400" dirty="0" smtClean="0">
                <a:solidFill>
                  <a:srgbClr val="FF3300"/>
                </a:solidFill>
              </a:rPr>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*p;</a:t>
            </a:r>
          </a:p>
          <a:p>
            <a:pPr>
              <a:defRPr/>
            </a:pPr>
            <a:r>
              <a:rPr lang="en-US" altLang="ja-JP" sz="2400" dirty="0" smtClean="0"/>
              <a:t>    p = </a:t>
            </a:r>
            <a:r>
              <a:rPr lang="en-US" altLang="ja-JP" sz="2400" dirty="0" err="1" smtClean="0">
                <a:solidFill>
                  <a:srgbClr val="FF0000"/>
                </a:solidFill>
              </a:rPr>
              <a:t>calloc</a:t>
            </a:r>
            <a:r>
              <a:rPr lang="en-US" altLang="ja-JP" sz="2400" dirty="0" smtClean="0">
                <a:solidFill>
                  <a:srgbClr val="FF0000"/>
                </a:solidFill>
              </a:rPr>
              <a:t> (1, </a:t>
            </a:r>
            <a:r>
              <a:rPr lang="en-US" altLang="ja-JP" sz="2400" dirty="0" err="1" smtClean="0">
                <a:solidFill>
                  <a:srgbClr val="FF0000"/>
                </a:solidFill>
              </a:rPr>
              <a:t>sizeof</a:t>
            </a:r>
            <a:r>
              <a:rPr lang="en-US" altLang="ja-JP" sz="2400" dirty="0" smtClean="0">
                <a:solidFill>
                  <a:srgbClr val="FF0000"/>
                </a:solidFill>
              </a:rPr>
              <a:t> (</a:t>
            </a:r>
            <a:r>
              <a:rPr lang="en-US" altLang="ja-JP" sz="2400" dirty="0" err="1" smtClean="0">
                <a:solidFill>
                  <a:srgbClr val="FF0000"/>
                </a:solidFill>
              </a:rPr>
              <a:t>int</a:t>
            </a:r>
            <a:r>
              <a:rPr lang="en-US" altLang="ja-JP" sz="2400" dirty="0" smtClean="0">
                <a:solidFill>
                  <a:srgbClr val="FF0000"/>
                </a:solidFill>
              </a:rPr>
              <a:t>))</a:t>
            </a:r>
            <a:r>
              <a:rPr lang="en-US" altLang="ja-JP" sz="2400" dirty="0" smtClean="0"/>
              <a:t>;  </a:t>
            </a:r>
          </a:p>
          <a:p>
            <a:pPr>
              <a:defRPr/>
            </a:pPr>
            <a:r>
              <a:rPr lang="en-US" altLang="ja-JP" sz="2400" dirty="0" smtClean="0"/>
              <a:t>    if( p == </a:t>
            </a:r>
            <a:r>
              <a:rPr lang="en-US" altLang="ja-JP" sz="2400" dirty="0" smtClean="0">
                <a:solidFill>
                  <a:srgbClr val="FF0000"/>
                </a:solidFill>
              </a:rPr>
              <a:t>NULL</a:t>
            </a:r>
            <a:r>
              <a:rPr lang="en-US" altLang="ja-JP" sz="2400" dirty="0" smtClean="0"/>
              <a:t> )</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*p = 15;</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("*p = %d\n", *p );</a:t>
            </a:r>
          </a:p>
          <a:p>
            <a:pPr>
              <a:defRPr/>
            </a:pPr>
            <a:r>
              <a:rPr lang="en-US" altLang="ja-JP" sz="2400" dirty="0" smtClean="0"/>
              <a:t>    }</a:t>
            </a:r>
          </a:p>
          <a:p>
            <a:pPr>
              <a:defRPr/>
            </a:pPr>
            <a:r>
              <a:rPr lang="en-US" altLang="ja-JP" sz="2400" dirty="0" smtClean="0"/>
              <a:t>    return 0;		</a:t>
            </a:r>
          </a:p>
          <a:p>
            <a:pPr>
              <a:defRPr/>
            </a:pPr>
            <a:r>
              <a:rPr lang="en-US" altLang="ja-JP" sz="2400" dirty="0" smtClean="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a:t>
            </a:r>
            <a:r>
              <a:rPr lang="en-US" altLang="ja-JP" dirty="0" err="1" smtClean="0">
                <a:latin typeface="News Gothic" pitchFamily="34" charset="0"/>
              </a:rPr>
              <a:t>nt</a:t>
            </a:r>
            <a:r>
              <a:rPr lang="ja-JP" altLang="en-US" dirty="0" smtClean="0">
                <a:latin typeface="News Gothic" pitchFamily="34" charset="0"/>
              </a:rPr>
              <a:t>型</a:t>
            </a:r>
            <a:r>
              <a:rPr lang="en-US" altLang="ja-JP" dirty="0" smtClean="0">
                <a:latin typeface="News Gothic" pitchFamily="34" charset="0"/>
              </a:rPr>
              <a:t>1</a:t>
            </a:r>
            <a:r>
              <a:rPr lang="ja-JP" altLang="en-US" dirty="0" smtClean="0">
                <a:latin typeface="News Gothic" pitchFamily="34" charset="0"/>
              </a:rPr>
              <a:t>個分の記憶域（長さ</a:t>
            </a:r>
            <a:r>
              <a:rPr lang="en-US" altLang="ja-JP" dirty="0" smtClean="0">
                <a:latin typeface="News Gothic" pitchFamily="34" charset="0"/>
              </a:rPr>
              <a:t>1</a:t>
            </a:r>
            <a:r>
              <a:rPr lang="ja-JP" altLang="en-US" dirty="0" smtClean="0">
                <a:latin typeface="News Gothic" pitchFamily="34" charset="0"/>
              </a:rPr>
              <a:t>の</a:t>
            </a:r>
            <a:r>
              <a:rPr lang="en-US" altLang="ja-JP" dirty="0" err="1" smtClean="0">
                <a:latin typeface="News Gothic" pitchFamily="34" charset="0"/>
              </a:rPr>
              <a:t>int</a:t>
            </a:r>
            <a:r>
              <a:rPr lang="ja-JP" altLang="en-US" dirty="0" smtClean="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smtClean="0"/>
              <a:t>NULL</a:t>
            </a:r>
            <a:r>
              <a:rPr lang="ja-JP" altLang="en-US" dirty="0" smtClean="0"/>
              <a:t>はキャスト無しで</a:t>
            </a:r>
            <a:r>
              <a:rPr lang="en-US" altLang="ja-JP" dirty="0" smtClean="0"/>
              <a:t>p</a:t>
            </a:r>
            <a:r>
              <a:rPr lang="ja-JP" altLang="en-US" dirty="0" smtClean="0"/>
              <a:t>と比較してよい</a:t>
            </a:r>
            <a:endParaRPr lang="ja-JP" altLang="en-US" dirty="0"/>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smtClean="0"/>
              <a:t>calloc</a:t>
            </a:r>
            <a:r>
              <a:rPr lang="ja-JP" altLang="en-US" dirty="0" smtClean="0"/>
              <a:t>の返り値はキャスト無しで</a:t>
            </a:r>
            <a:r>
              <a:rPr lang="en-US" altLang="ja-JP" dirty="0" smtClean="0"/>
              <a:t>p</a:t>
            </a:r>
            <a:r>
              <a:rPr lang="ja-JP" altLang="en-US" dirty="0" smtClean="0"/>
              <a:t>に代入してよい</a:t>
            </a:r>
            <a:endParaRPr lang="ja-JP" altLang="en-US" dirty="0"/>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smtClean="0"/>
              <a:t>解説</a:t>
            </a:r>
            <a:endParaRPr lang="en-US" altLang="ja-JP" dirty="0" smtClean="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smtClean="0"/>
              <a:t>calloc</a:t>
            </a:r>
            <a:r>
              <a:rPr lang="ja-JP" altLang="en-US" dirty="0" smtClean="0"/>
              <a:t>関数による記憶域の動的な確保</a:t>
            </a:r>
            <a:endParaRPr lang="en-US" altLang="ja-JP" dirty="0" smtClean="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smtClean="0"/>
              <a:t>int</a:t>
            </a:r>
            <a:r>
              <a:rPr lang="ja-JP" altLang="en-US" sz="2000" b="0" dirty="0" smtClean="0"/>
              <a:t>型</a:t>
            </a:r>
            <a:r>
              <a:rPr lang="ja-JP" altLang="en-US" sz="2000" dirty="0" smtClean="0"/>
              <a:t>への</a:t>
            </a:r>
            <a:r>
              <a:rPr lang="ja-JP" altLang="en-US" sz="2000" b="0" dirty="0" smtClean="0"/>
              <a:t>ポインタ型の変数を</a:t>
            </a:r>
            <a:r>
              <a:rPr lang="ja-JP" altLang="en-US" sz="2000" dirty="0" smtClean="0"/>
              <a:t>宣言</a:t>
            </a:r>
            <a:endParaRPr lang="en-US" altLang="ja-JP" sz="2000" dirty="0" smtClean="0"/>
          </a:p>
          <a:p>
            <a:pPr>
              <a:defRPr/>
            </a:pPr>
            <a:r>
              <a:rPr lang="en-US" altLang="ja-JP" sz="2000" dirty="0" smtClean="0"/>
              <a:t>      </a:t>
            </a:r>
            <a:r>
              <a:rPr lang="en-US" altLang="ja-JP" sz="2000" dirty="0" err="1" smtClean="0"/>
              <a:t>int</a:t>
            </a:r>
            <a:r>
              <a:rPr lang="en-US" altLang="ja-JP" sz="2000" dirty="0" smtClean="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smtClean="0"/>
              <a:t>...</a:t>
            </a:r>
            <a:endParaRPr lang="en-US" altLang="ja-JP" b="0" dirty="0"/>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smtClean="0"/>
              <a:t> </a:t>
            </a:r>
            <a:r>
              <a:rPr lang="en-US" altLang="ja-JP" sz="2400" dirty="0" err="1" smtClean="0"/>
              <a:t>i</a:t>
            </a:r>
            <a:r>
              <a:rPr lang="en-US" altLang="ja-JP" sz="2400" b="0" dirty="0" err="1" smtClean="0"/>
              <a:t>nt</a:t>
            </a:r>
            <a:r>
              <a:rPr lang="en-US" altLang="ja-JP" sz="2400" b="0" dirty="0" smtClean="0"/>
              <a:t> * p; </a:t>
            </a:r>
          </a:p>
          <a:p>
            <a:r>
              <a:rPr lang="en-US" altLang="ja-JP" sz="2400" b="0" dirty="0" smtClean="0"/>
              <a:t> p </a:t>
            </a:r>
            <a:r>
              <a:rPr lang="en-US" altLang="ja-JP" sz="2400" b="0" dirty="0"/>
              <a:t>= </a:t>
            </a:r>
            <a:r>
              <a:rPr lang="en-US" altLang="ja-JP" sz="2400" b="0" dirty="0" err="1" smtClean="0"/>
              <a:t>calloc</a:t>
            </a:r>
            <a:r>
              <a:rPr lang="en-US" altLang="ja-JP" sz="2400" b="0" dirty="0" smtClean="0"/>
              <a:t> (1</a:t>
            </a:r>
            <a:r>
              <a:rPr lang="en-US" altLang="ja-JP" sz="2400" b="0" dirty="0"/>
              <a:t>, </a:t>
            </a:r>
            <a:r>
              <a:rPr lang="en-US" altLang="ja-JP" sz="2400" b="0" dirty="0" err="1" smtClean="0"/>
              <a:t>sizeof</a:t>
            </a:r>
            <a:r>
              <a:rPr lang="en-US" altLang="ja-JP" sz="2400" b="0" dirty="0" smtClean="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smtClean="0"/>
              <a:t>calloc</a:t>
            </a:r>
            <a:r>
              <a:rPr lang="ja-JP" altLang="en-US" sz="2000" dirty="0" smtClean="0"/>
              <a:t>関数呼び出し時に</a:t>
            </a:r>
            <a:r>
              <a:rPr lang="en-US" altLang="ja-JP" sz="2000" dirty="0" err="1" smtClean="0"/>
              <a:t>int</a:t>
            </a:r>
            <a:r>
              <a:rPr lang="ja-JP" altLang="en-US" sz="2000" dirty="0" smtClean="0"/>
              <a:t>型の長さ</a:t>
            </a:r>
            <a:r>
              <a:rPr lang="en-US" altLang="ja-JP" sz="2000" dirty="0" smtClean="0"/>
              <a:t>1</a:t>
            </a:r>
            <a:r>
              <a:rPr lang="ja-JP" altLang="en-US" sz="2000" dirty="0" smtClean="0"/>
              <a:t>の配列の領域が確保され、その先頭要素へのポインタが</a:t>
            </a:r>
            <a:r>
              <a:rPr lang="en-US" altLang="ja-JP" sz="2000" dirty="0" smtClean="0"/>
              <a:t>p</a:t>
            </a:r>
            <a:r>
              <a:rPr lang="ja-JP" altLang="en-US" sz="2000" dirty="0" smtClean="0"/>
              <a:t>に代入される。</a:t>
            </a:r>
            <a:endParaRPr lang="en-US" altLang="ja-JP" sz="2000" dirty="0" smtClean="0"/>
          </a:p>
          <a:p>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 (</a:t>
            </a:r>
            <a:r>
              <a:rPr lang="en-US" altLang="ja-JP" sz="2000" dirty="0" err="1" smtClean="0"/>
              <a:t>int</a:t>
            </a:r>
            <a:r>
              <a:rPr lang="en-US" altLang="ja-JP" sz="2000" dirty="0" smtClean="0"/>
              <a:t>) ); </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a:t>
            </a:r>
            <a:r>
              <a:rPr kumimoji="1" lang="en-US" altLang="ja-JP" dirty="0" err="1" smtClean="0"/>
              <a:t>izeof</a:t>
            </a:r>
            <a:r>
              <a:rPr kumimoji="1" lang="ja-JP" altLang="en-US" dirty="0" smtClean="0"/>
              <a:t>演算子</a:t>
            </a:r>
            <a:endParaRPr kumimoji="1" lang="ja-JP" altLang="en-US" dirty="0"/>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smtClean="0"/>
              <a:t>s</a:t>
            </a:r>
            <a:r>
              <a:rPr kumimoji="1" lang="en-US" altLang="ja-JP" sz="2400" dirty="0" err="1" smtClean="0"/>
              <a:t>izeof</a:t>
            </a:r>
            <a:r>
              <a:rPr kumimoji="1" lang="ja-JP" altLang="en-US" sz="2400" dirty="0" smtClean="0"/>
              <a:t>演算子は、型式</a:t>
            </a:r>
            <a:r>
              <a:rPr kumimoji="1" lang="en-US" altLang="ja-JP" sz="2400" dirty="0" smtClean="0"/>
              <a:t>(type expression)</a:t>
            </a:r>
            <a:r>
              <a:rPr kumimoji="1" lang="ja-JP" altLang="en-US" sz="2400" dirty="0" smtClean="0"/>
              <a:t>を引数にとる。評価結果は、その型のサイズである。</a:t>
            </a:r>
            <a:endParaRPr kumimoji="1" lang="ja-JP" altLang="en-US" sz="2400" dirty="0"/>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smtClean="0"/>
              <a:t>構文</a:t>
            </a:r>
            <a:endParaRPr kumimoji="1" lang="ja-JP" altLang="en-US" sz="2400" dirty="0"/>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smtClean="0"/>
              <a:t>s</a:t>
            </a:r>
            <a:r>
              <a:rPr kumimoji="1" lang="en-US" altLang="ja-JP" sz="2400" dirty="0" err="1" smtClean="0"/>
              <a:t>izeof</a:t>
            </a:r>
            <a:r>
              <a:rPr kumimoji="1" lang="en-US" altLang="ja-JP" sz="2400" dirty="0" smtClean="0"/>
              <a:t> (</a:t>
            </a:r>
            <a:r>
              <a:rPr kumimoji="1" lang="ja-JP" altLang="en-US" sz="2400" dirty="0" smtClean="0"/>
              <a:t>型式</a:t>
            </a:r>
            <a:r>
              <a:rPr kumimoji="1" lang="en-US" altLang="ja-JP" sz="2400" dirty="0" smtClean="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smtClean="0"/>
              <a:t>意味</a:t>
            </a:r>
            <a:endParaRPr kumimoji="1" lang="en-US" altLang="ja-JP" sz="2400" dirty="0" smtClean="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smtClean="0"/>
              <a:t>s</a:t>
            </a:r>
            <a:r>
              <a:rPr kumimoji="1" lang="en-US" altLang="ja-JP" sz="2400" dirty="0" err="1" smtClean="0"/>
              <a:t>izeof</a:t>
            </a:r>
            <a:r>
              <a:rPr kumimoji="1" lang="en-US" altLang="ja-JP" sz="2400" dirty="0" smtClean="0"/>
              <a:t> (t)</a:t>
            </a:r>
            <a:r>
              <a:rPr lang="ja-JP" altLang="en-US" sz="2400" dirty="0" smtClean="0"/>
              <a:t> の評価結果は</a:t>
            </a:r>
            <a:r>
              <a:rPr lang="en-US" altLang="ja-JP" sz="2400" dirty="0" smtClean="0"/>
              <a:t>t</a:t>
            </a:r>
            <a:r>
              <a:rPr lang="ja-JP" altLang="en-US" sz="2400" dirty="0" smtClean="0"/>
              <a:t>のサイズである</a:t>
            </a:r>
            <a:endParaRPr kumimoji="1" lang="ja-JP" altLang="en-US" sz="2400" dirty="0"/>
          </a:p>
        </p:txBody>
      </p:sp>
      <p:sp>
        <p:nvSpPr>
          <p:cNvPr id="9" name="テキスト ボックス 8"/>
          <p:cNvSpPr txBox="1"/>
          <p:nvPr/>
        </p:nvSpPr>
        <p:spPr>
          <a:xfrm>
            <a:off x="1115616" y="4653136"/>
            <a:ext cx="7029994" cy="1938992"/>
          </a:xfrm>
          <a:prstGeom prst="rect">
            <a:avLst/>
          </a:prstGeom>
          <a:noFill/>
        </p:spPr>
        <p:txBody>
          <a:bodyPr wrap="square" rtlCol="0">
            <a:spAutoFit/>
          </a:bodyPr>
          <a:lstStyle/>
          <a:p>
            <a:r>
              <a:rPr lang="ja-JP" altLang="en-US" sz="2400" dirty="0" smtClean="0"/>
              <a:t>型式は、</a:t>
            </a:r>
            <a:r>
              <a:rPr lang="en-US" altLang="ja-JP" sz="2400" dirty="0" err="1" smtClean="0"/>
              <a:t>int</a:t>
            </a:r>
            <a:r>
              <a:rPr lang="en-US" altLang="ja-JP" sz="2400" dirty="0" smtClean="0"/>
              <a:t>, double, char</a:t>
            </a:r>
            <a:r>
              <a:rPr lang="ja-JP" altLang="en-US" sz="2400" dirty="0" smtClean="0"/>
              <a:t>等の基本型、</a:t>
            </a:r>
            <a:r>
              <a:rPr lang="en-US" altLang="ja-JP" sz="2400" dirty="0" err="1" smtClean="0"/>
              <a:t>int</a:t>
            </a:r>
            <a:r>
              <a:rPr lang="en-US" altLang="ja-JP" sz="2400" dirty="0" smtClean="0"/>
              <a:t> [3]</a:t>
            </a:r>
            <a:r>
              <a:rPr lang="ja-JP" altLang="en-US" sz="2400" dirty="0" smtClean="0"/>
              <a:t>等の配列型、</a:t>
            </a:r>
            <a:r>
              <a:rPr lang="en-US" altLang="ja-JP" sz="2400" dirty="0" err="1" smtClean="0"/>
              <a:t>struct</a:t>
            </a:r>
            <a:r>
              <a:rPr lang="en-US" altLang="ja-JP" sz="2400" dirty="0" smtClean="0"/>
              <a:t> {</a:t>
            </a:r>
            <a:r>
              <a:rPr lang="en-US" altLang="ja-JP" sz="2400" dirty="0" err="1" smtClean="0"/>
              <a:t>int</a:t>
            </a:r>
            <a:r>
              <a:rPr lang="en-US" altLang="ja-JP" sz="2400" dirty="0" smtClean="0"/>
              <a:t> </a:t>
            </a:r>
            <a:r>
              <a:rPr lang="en-US" altLang="ja-JP" sz="2400" dirty="0" err="1" smtClean="0"/>
              <a:t>px</a:t>
            </a:r>
            <a:r>
              <a:rPr lang="en-US" altLang="ja-JP" sz="2400" dirty="0" smtClean="0"/>
              <a:t>; </a:t>
            </a:r>
            <a:r>
              <a:rPr lang="en-US" altLang="ja-JP" sz="2400" dirty="0" err="1" smtClean="0"/>
              <a:t>int</a:t>
            </a:r>
            <a:r>
              <a:rPr lang="en-US" altLang="ja-JP" sz="2400" dirty="0" smtClean="0"/>
              <a:t> </a:t>
            </a:r>
            <a:r>
              <a:rPr lang="en-US" altLang="ja-JP" sz="2400" dirty="0" err="1" smtClean="0"/>
              <a:t>py</a:t>
            </a:r>
            <a:r>
              <a:rPr lang="en-US" altLang="ja-JP" sz="2400" dirty="0" smtClean="0"/>
              <a:t>;} </a:t>
            </a:r>
            <a:r>
              <a:rPr lang="ja-JP" altLang="en-US" sz="2400" dirty="0" smtClean="0"/>
              <a:t>等の構造体型、</a:t>
            </a:r>
            <a:r>
              <a:rPr lang="en-US" altLang="ja-JP" sz="2400" dirty="0" err="1" smtClean="0"/>
              <a:t>int</a:t>
            </a:r>
            <a:r>
              <a:rPr lang="en-US" altLang="ja-JP" sz="2400" dirty="0" smtClean="0"/>
              <a:t> *</a:t>
            </a:r>
            <a:r>
              <a:rPr lang="ja-JP" altLang="en-US" sz="2400" dirty="0" smtClean="0"/>
              <a:t>等のポインタ型、</a:t>
            </a:r>
            <a:r>
              <a:rPr lang="en-US" altLang="ja-JP" sz="2400" dirty="0" smtClean="0"/>
              <a:t> </a:t>
            </a:r>
            <a:r>
              <a:rPr lang="en-US" altLang="ja-JP" sz="2400" dirty="0" err="1" smtClean="0"/>
              <a:t>typedef</a:t>
            </a:r>
            <a:r>
              <a:rPr lang="ja-JP" altLang="en-US" sz="2400" dirty="0" smtClean="0"/>
              <a:t>で定義した型名、あるいはこれらの組み合わせなどである。詳しくは教科書あるいは規格書を参照。</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TotalTime>
  <Words>3453</Words>
  <Application>Microsoft Macintosh PowerPoint</Application>
  <PresentationFormat>画面に合わせる (4:3)</PresentationFormat>
  <Paragraphs>292</Paragraphs>
  <Slides>26</Slides>
  <Notes>0</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基本課題１</vt:lpstr>
      <vt:lpstr>基本課題２</vt:lpstr>
      <vt:lpstr>発展課題１</vt:lpstr>
      <vt:lpstr>発展課題２</vt:lpstr>
      <vt:lpstr>発展課題３</vt:lpstr>
      <vt:lpstr>構造体配列の動的確保（pointでの例）</vt:lpstr>
      <vt:lpstr>scanfについて</vt:lpstr>
      <vt:lpstr>scanfについて（続き）</vt:lpstr>
      <vt:lpstr>参考課題１</vt:lpstr>
      <vt:lpstr>参考課題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Isao Sasano</cp:lastModifiedBy>
  <cp:revision>506</cp:revision>
  <dcterms:created xsi:type="dcterms:W3CDTF">2009-12-04T09:18:28Z</dcterms:created>
  <dcterms:modified xsi:type="dcterms:W3CDTF">2015-12-01T03:12:58Z</dcterms:modified>
</cp:coreProperties>
</file>