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104" d="100"/>
          <a:sy n="104" d="100"/>
        </p:scale>
        <p:origin x="-15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2015/11/17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7" Type="http://schemas.openxmlformats.org/officeDocument/2006/relationships/oleObject" Target="../embeddings/oleObject3.bin"/><Relationship Id="rId8"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プログラミング入門２</a:t>
            </a:r>
            <a:r>
              <a:rPr lang="en-US" altLang="ja-JP" dirty="0" smtClean="0"/>
              <a:t/>
            </a:r>
            <a:br>
              <a:rPr lang="en-US" altLang="ja-JP" dirty="0" smtClean="0"/>
            </a:br>
            <a:r>
              <a:rPr lang="ja-JP" altLang="en-US" dirty="0" smtClean="0"/>
              <a:t>第８回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smtClean="0"/>
              <a:t>（例）前ページのように</a:t>
            </a:r>
            <a:r>
              <a:rPr lang="en-US" altLang="ja-JP" sz="2400" dirty="0" smtClean="0"/>
              <a:t>taro</a:t>
            </a:r>
            <a:r>
              <a:rPr lang="ja-JP" altLang="en-US" sz="2400" dirty="0" smtClean="0"/>
              <a:t>という変数を宣言すると、</a:t>
            </a:r>
            <a:r>
              <a:rPr lang="en-US" altLang="ja-JP" sz="2400" dirty="0" smtClean="0"/>
              <a:t>taro.name, </a:t>
            </a:r>
            <a:r>
              <a:rPr lang="en-US" altLang="ja-JP" sz="2400" dirty="0" err="1" smtClean="0"/>
              <a:t>taro.height</a:t>
            </a:r>
            <a:r>
              <a:rPr lang="en-US" altLang="ja-JP" sz="2400" dirty="0" smtClean="0"/>
              <a:t>, </a:t>
            </a:r>
            <a:r>
              <a:rPr lang="en-US" altLang="ja-JP" sz="2400" dirty="0" err="1" smtClean="0"/>
              <a:t>taro.weight</a:t>
            </a:r>
            <a:r>
              <a:rPr lang="ja-JP" altLang="en-US" sz="2400" dirty="0" smtClean="0"/>
              <a:t>で</a:t>
            </a:r>
            <a:r>
              <a:rPr lang="en-US" altLang="ja-JP" sz="2400" dirty="0" smtClean="0"/>
              <a:t>taro</a:t>
            </a:r>
            <a:r>
              <a:rPr lang="ja-JP" altLang="en-US" sz="2400" dirty="0" smtClean="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のメンバーを持つ構造体型の式のとき、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で構造体のメンバーが得られる。 </a:t>
            </a:r>
            <a:r>
              <a:rPr lang="en-US" altLang="ja-JP" sz="2400" dirty="0" smtClean="0"/>
              <a:t>. </a:t>
            </a:r>
            <a:r>
              <a:rPr lang="ja-JP" altLang="en-US" sz="2400" dirty="0" smtClean="0"/>
              <a:t>をドット演算子という。</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smtClean="0"/>
              <a:t>例（打ち込んで確認）</a:t>
            </a:r>
            <a:endParaRPr kumimoji="1" lang="ja-JP" altLang="en-US" sz="4000" dirty="0"/>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string.h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struct</a:t>
            </a:r>
            <a:r>
              <a:rPr lang="en-US" altLang="ja-JP" sz="2400" dirty="0" smtClean="0"/>
              <a:t> {</a:t>
            </a:r>
          </a:p>
          <a:p>
            <a:r>
              <a:rPr lang="en-US" altLang="ja-JP" sz="2400" dirty="0" smtClean="0"/>
              <a:t>    char name[20];</a:t>
            </a:r>
          </a:p>
          <a:p>
            <a:r>
              <a:rPr lang="en-US" altLang="ja-JP" sz="2400" dirty="0" smtClean="0"/>
              <a:t>    </a:t>
            </a:r>
            <a:r>
              <a:rPr lang="en-US" altLang="ja-JP" sz="2400" dirty="0" err="1" smtClean="0"/>
              <a:t>int</a:t>
            </a:r>
            <a:r>
              <a:rPr lang="en-US" altLang="ja-JP" sz="2400" dirty="0" smtClean="0"/>
              <a:t> height;</a:t>
            </a:r>
          </a:p>
          <a:p>
            <a:r>
              <a:rPr lang="en-US" altLang="ja-JP" sz="2400" dirty="0" smtClean="0"/>
              <a:t>    double weight;</a:t>
            </a:r>
          </a:p>
          <a:p>
            <a:r>
              <a:rPr lang="en-US" altLang="ja-JP" sz="2400" dirty="0" smtClean="0"/>
              <a:t>  } taro;</a:t>
            </a:r>
          </a:p>
          <a:p>
            <a:r>
              <a:rPr lang="en-US" altLang="ja-JP" sz="2400" dirty="0" smtClean="0"/>
              <a:t>  </a:t>
            </a:r>
            <a:r>
              <a:rPr lang="en-US" altLang="ja-JP" sz="2400" dirty="0" err="1" smtClean="0"/>
              <a:t>strcpy</a:t>
            </a:r>
            <a:r>
              <a:rPr lang="en-US" altLang="ja-JP" sz="2400" dirty="0" smtClean="0"/>
              <a:t> (taro.name, “Taro”);</a:t>
            </a:r>
          </a:p>
          <a:p>
            <a:r>
              <a:rPr lang="en-US" altLang="ja-JP" sz="2400" dirty="0" smtClean="0"/>
              <a:t>  </a:t>
            </a:r>
            <a:r>
              <a:rPr lang="en-US" altLang="ja-JP" sz="2400" dirty="0" err="1" smtClean="0"/>
              <a:t>taro.height</a:t>
            </a:r>
            <a:r>
              <a:rPr lang="en-US" altLang="ja-JP" sz="2400" dirty="0" smtClean="0"/>
              <a:t> = 176;</a:t>
            </a:r>
          </a:p>
          <a:p>
            <a:r>
              <a:rPr lang="en-US" altLang="ja-JP" sz="2400" dirty="0" smtClean="0"/>
              <a:t>  </a:t>
            </a:r>
            <a:r>
              <a:rPr lang="en-US" altLang="ja-JP" sz="2400" dirty="0" err="1" smtClean="0"/>
              <a:t>taro.weight</a:t>
            </a:r>
            <a:r>
              <a:rPr lang="en-US" altLang="ja-JP" sz="2400" dirty="0" smtClean="0"/>
              <a:t> = 64.5;</a:t>
            </a:r>
          </a:p>
          <a:p>
            <a:r>
              <a:rPr lang="en-US" altLang="ja-JP" sz="2400" dirty="0" smtClean="0"/>
              <a:t>  </a:t>
            </a:r>
            <a:r>
              <a:rPr lang="en-US" altLang="ja-JP" sz="2400" dirty="0" err="1" smtClean="0"/>
              <a:t>printf</a:t>
            </a:r>
            <a:r>
              <a:rPr lang="en-US" altLang="ja-JP" sz="2400" dirty="0" smtClean="0"/>
              <a:t> ("%s</a:t>
            </a:r>
            <a:r>
              <a:rPr lang="ja-JP" altLang="en-US" sz="2400" dirty="0" smtClean="0"/>
              <a:t>の身長は</a:t>
            </a:r>
            <a:r>
              <a:rPr lang="en-US" altLang="ja-JP" sz="2400" dirty="0" smtClean="0"/>
              <a:t>%</a:t>
            </a:r>
            <a:r>
              <a:rPr lang="en-US" altLang="ja-JP" sz="2400" dirty="0" err="1" smtClean="0"/>
              <a:t>dcm</a:t>
            </a:r>
            <a:r>
              <a:rPr lang="ja-JP" altLang="en-US" sz="2400" dirty="0" err="1" smtClean="0"/>
              <a:t>、</a:t>
            </a:r>
            <a:r>
              <a:rPr lang="ja-JP" altLang="en-US" sz="2400" dirty="0" smtClean="0"/>
              <a:t>体重は</a:t>
            </a:r>
            <a:r>
              <a:rPr lang="en-US" altLang="ja-JP" sz="2400" dirty="0" smtClean="0"/>
              <a:t>%</a:t>
            </a:r>
            <a:r>
              <a:rPr lang="en-US" altLang="ja-JP" sz="2400" dirty="0" err="1" smtClean="0"/>
              <a:t>fkg</a:t>
            </a:r>
            <a:r>
              <a:rPr lang="ja-JP" altLang="en-US" sz="2400" dirty="0" smtClean="0"/>
              <a:t>です。</a:t>
            </a:r>
            <a:r>
              <a:rPr lang="en-US" altLang="ja-JP" sz="2400" dirty="0" smtClean="0"/>
              <a:t>\n",</a:t>
            </a:r>
          </a:p>
          <a:p>
            <a:r>
              <a:rPr lang="en-US" altLang="ja-JP" sz="2400" dirty="0" smtClean="0"/>
              <a:t>          &amp;(taro.name[0]),</a:t>
            </a:r>
          </a:p>
          <a:p>
            <a:r>
              <a:rPr lang="en-US" altLang="ja-JP" sz="2400" dirty="0" smtClean="0"/>
              <a:t>          </a:t>
            </a:r>
            <a:r>
              <a:rPr lang="en-US" altLang="ja-JP" sz="2400" dirty="0" err="1" smtClean="0"/>
              <a:t>taro.height</a:t>
            </a:r>
            <a:r>
              <a:rPr lang="en-US" altLang="ja-JP" sz="2400" dirty="0" smtClean="0"/>
              <a:t>,</a:t>
            </a:r>
          </a:p>
          <a:p>
            <a:r>
              <a:rPr lang="en-US" altLang="ja-JP" sz="2400" dirty="0" smtClean="0"/>
              <a:t>          </a:t>
            </a:r>
            <a:r>
              <a:rPr lang="en-US" altLang="ja-JP" sz="2400" dirty="0" err="1" smtClean="0"/>
              <a:t>taro.weight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smtClean="0"/>
              <a:t>文字列を配列に代入するときに</a:t>
            </a:r>
            <a:endParaRPr kumimoji="1" lang="en-US" altLang="ja-JP" sz="2000" dirty="0" smtClean="0"/>
          </a:p>
          <a:p>
            <a:r>
              <a:rPr lang="en-US" altLang="ja-JP" sz="2000" dirty="0" err="1" smtClean="0"/>
              <a:t>strcpy</a:t>
            </a:r>
            <a:r>
              <a:rPr lang="ja-JP" altLang="en-US" sz="2000" dirty="0" smtClean="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smtClean="0"/>
              <a:t>&amp;(taro.name[0])</a:t>
            </a:r>
            <a:r>
              <a:rPr lang="ja-JP" altLang="en-US" sz="2400" dirty="0" smtClean="0"/>
              <a:t>は</a:t>
            </a:r>
            <a:r>
              <a:rPr lang="en-US" altLang="ja-JP" sz="2400" dirty="0" smtClean="0"/>
              <a:t>taro.name</a:t>
            </a:r>
            <a:r>
              <a:rPr lang="ja-JP" altLang="en-US" sz="2400" dirty="0" smtClean="0"/>
              <a:t>と書いても同じ意味である。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smtClean="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 {</a:t>
            </a:r>
          </a:p>
          <a:p>
            <a:pPr>
              <a:defRPr/>
            </a:pPr>
            <a:r>
              <a:rPr lang="en-US" altLang="ja-JP" sz="2400" dirty="0" smtClean="0">
                <a:ea typeface="ＭＳ Ｐゴシック" pitchFamily="-64" charset="-128"/>
              </a:rPr>
              <a:t>	char  name[20];</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a:t>
            </a:r>
          </a:p>
          <a:p>
            <a:pPr>
              <a:defRPr/>
            </a:pPr>
            <a:r>
              <a:rPr lang="en-US" altLang="ja-JP" sz="2400" dirty="0" smtClean="0">
                <a:ea typeface="ＭＳ Ｐゴシック" pitchFamily="-64" charset="-128"/>
              </a:rPr>
              <a:t>	double  weight;</a:t>
            </a:r>
          </a:p>
          <a:p>
            <a:pPr>
              <a:defRPr/>
            </a:pPr>
            <a:r>
              <a:rPr lang="en-US" altLang="ja-JP" sz="2400" dirty="0" smtClean="0">
                <a:ea typeface="ＭＳ Ｐゴシック" pitchFamily="-64" charset="-128"/>
              </a:rPr>
              <a:t>    }</a:t>
            </a:r>
            <a:r>
              <a:rPr lang="ja-JP" altLang="en-US" sz="2400" dirty="0" smtClean="0">
                <a:ea typeface="ＭＳ Ｐゴシック" pitchFamily="-64" charset="-128"/>
              </a:rPr>
              <a:t> </a:t>
            </a:r>
            <a:r>
              <a:rPr lang="en-US" altLang="ja-JP" sz="2400" dirty="0" smtClean="0">
                <a:ea typeface="ＭＳ Ｐゴシック" pitchFamily="-64" charset="-128"/>
              </a:rPr>
              <a:t> taro  = </a:t>
            </a:r>
            <a:r>
              <a:rPr lang="en-US" altLang="ja-JP" sz="2400" dirty="0" smtClean="0">
                <a:solidFill>
                  <a:srgbClr val="FF0000"/>
                </a:solidFill>
                <a:ea typeface="ＭＳ Ｐゴシック" pitchFamily="-64" charset="-128"/>
              </a:rPr>
              <a:t>{"Taro", 176, 64.5}</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392029" y="1558864"/>
            <a:ext cx="4425292"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smtClean="0"/>
              <a:t>構造体の</a:t>
            </a:r>
            <a:r>
              <a:rPr lang="ja-JP" altLang="en-US" sz="2400" b="0" dirty="0"/>
              <a:t>初期化は</a:t>
            </a:r>
            <a:r>
              <a:rPr lang="en-US" altLang="ja-JP" sz="2400" b="0" dirty="0"/>
              <a:t>{ } </a:t>
            </a:r>
            <a:r>
              <a:rPr lang="ja-JP" altLang="en-US" sz="2400" b="0" dirty="0"/>
              <a:t>を使って</a:t>
            </a:r>
            <a:r>
              <a:rPr lang="ja-JP" altLang="en-US" sz="2400" b="0" dirty="0" smtClean="0"/>
              <a:t>記述</a:t>
            </a:r>
            <a:r>
              <a:rPr lang="ja-JP" altLang="en-US" sz="2400" dirty="0" smtClean="0"/>
              <a:t>する。それぞれ対応するメンバーが初期化される。</a:t>
            </a:r>
            <a:endParaRPr lang="en-US" altLang="ja-JP" sz="2400" dirty="0" smtClean="0"/>
          </a:p>
          <a:p>
            <a:r>
              <a:rPr lang="en-US" altLang="ja-JP" sz="2400" dirty="0" smtClean="0"/>
              <a:t>c</a:t>
            </a:r>
            <a:r>
              <a:rPr lang="en-US" altLang="ja-JP" sz="2400" b="0" dirty="0" smtClean="0"/>
              <a:t>har</a:t>
            </a:r>
            <a:r>
              <a:rPr lang="ja-JP" altLang="en-US" sz="2400" b="0" dirty="0" smtClean="0"/>
              <a:t>型の配列の初期化は、</a:t>
            </a:r>
            <a:endParaRPr lang="en-US" altLang="ja-JP" sz="2400" b="0" dirty="0" smtClean="0"/>
          </a:p>
          <a:p>
            <a:r>
              <a:rPr lang="en-US" altLang="ja-JP" sz="2400" dirty="0" smtClean="0"/>
              <a:t>   </a:t>
            </a:r>
            <a:r>
              <a:rPr lang="ja-JP" altLang="en-US" sz="2400" dirty="0" smtClean="0"/>
              <a:t>  </a:t>
            </a:r>
            <a:r>
              <a:rPr lang="en-US" altLang="ja-JP" sz="2400" dirty="0" smtClean="0"/>
              <a:t>char </a:t>
            </a:r>
            <a:r>
              <a:rPr lang="en-US" altLang="ja-JP" sz="2400" b="0" dirty="0" smtClean="0"/>
              <a:t>name [20] = </a:t>
            </a:r>
            <a:r>
              <a:rPr lang="en-US" altLang="ja-JP" sz="2400" dirty="0">
                <a:ea typeface="ＭＳ Ｐゴシック" pitchFamily="-64" charset="-128"/>
              </a:rPr>
              <a:t>"</a:t>
            </a:r>
            <a:r>
              <a:rPr lang="en-US" altLang="ja-JP" sz="2400" b="0" dirty="0" smtClean="0"/>
              <a:t>Taro</a:t>
            </a:r>
            <a:r>
              <a:rPr lang="en-US" altLang="ja-JP" sz="2400" dirty="0">
                <a:ea typeface="ＭＳ Ｐゴシック" pitchFamily="-64" charset="-128"/>
              </a:rPr>
              <a:t>"</a:t>
            </a:r>
            <a:r>
              <a:rPr lang="en-US" altLang="ja-JP" sz="2400" dirty="0" smtClean="0"/>
              <a:t>;</a:t>
            </a:r>
          </a:p>
          <a:p>
            <a:r>
              <a:rPr lang="ja-JP" altLang="en-US" sz="2400" dirty="0" smtClean="0"/>
              <a:t>と</a:t>
            </a:r>
            <a:r>
              <a:rPr lang="ja-JP" altLang="en-US" sz="2400" b="0" dirty="0" smtClean="0"/>
              <a:t>書いてよい（第</a:t>
            </a:r>
            <a:r>
              <a:rPr lang="en-US" altLang="ja-JP" sz="2400" b="0" dirty="0" smtClean="0"/>
              <a:t>6</a:t>
            </a:r>
            <a:r>
              <a:rPr lang="ja-JP" altLang="en-US" sz="2400" dirty="0" smtClean="0"/>
              <a:t>回資料参照）</a:t>
            </a:r>
            <a:r>
              <a:rPr lang="ja-JP" altLang="en-US" sz="2400" b="0" dirty="0" smtClean="0"/>
              <a:t>。</a:t>
            </a:r>
            <a:endParaRPr lang="en-US" altLang="ja-JP" sz="2400" b="0" dirty="0" smtClean="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smtClean="0"/>
              <a:t>（注意） </a:t>
            </a:r>
            <a:r>
              <a:rPr lang="en-US" altLang="ja-JP" sz="2400" dirty="0" smtClean="0"/>
              <a:t>char</a:t>
            </a:r>
            <a:r>
              <a:rPr lang="ja-JP" altLang="en-US" sz="2400" dirty="0" smtClean="0"/>
              <a:t>型の配列</a:t>
            </a:r>
            <a:r>
              <a:rPr lang="en-US" altLang="ja-JP" sz="2400" dirty="0" smtClean="0"/>
              <a:t>name</a:t>
            </a:r>
            <a:r>
              <a:rPr lang="ja-JP" altLang="en-US" sz="2400" dirty="0" smtClean="0"/>
              <a:t>に対し、</a:t>
            </a:r>
            <a:r>
              <a:rPr lang="en-US" altLang="ja-JP" sz="2400" dirty="0" smtClean="0"/>
              <a:t>name=</a:t>
            </a:r>
            <a:r>
              <a:rPr lang="en-US" altLang="ja-JP" sz="2400" dirty="0">
                <a:ea typeface="ＭＳ Ｐゴシック" pitchFamily="-64" charset="-128"/>
              </a:rPr>
              <a:t>"</a:t>
            </a:r>
            <a:r>
              <a:rPr lang="en-US" altLang="ja-JP" sz="2400" dirty="0" smtClean="0"/>
              <a:t>Taro</a:t>
            </a:r>
            <a:r>
              <a:rPr lang="en-US" altLang="ja-JP" sz="2400" dirty="0">
                <a:ea typeface="ＭＳ Ｐゴシック" pitchFamily="-64" charset="-128"/>
              </a:rPr>
              <a:t>"</a:t>
            </a:r>
            <a:r>
              <a:rPr lang="ja-JP" altLang="en-US" sz="2400" dirty="0" smtClean="0"/>
              <a:t>のように代入することはできない。（初期化と代入は異なる）</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smtClean="0">
                <a:ea typeface="ＭＳ Ｐゴシック" pitchFamily="-64" charset="-128"/>
              </a:rPr>
              <a:t>typedef</a:t>
            </a:r>
            <a:r>
              <a:rPr lang="ja-JP" altLang="en-US" sz="3000" dirty="0" smtClean="0">
                <a:ea typeface="ＭＳ Ｐゴシック" pitchFamily="-64" charset="-128"/>
              </a:rPr>
              <a:t>の使用（教科書</a:t>
            </a:r>
            <a:r>
              <a:rPr lang="en-US" altLang="ja-JP" sz="3000" dirty="0" smtClean="0">
                <a:ea typeface="ＭＳ Ｐゴシック" pitchFamily="-64" charset="-128"/>
              </a:rPr>
              <a:t>p. 181</a:t>
            </a:r>
            <a:r>
              <a:rPr lang="ja-JP" altLang="en-US" sz="3000" dirty="0" smtClean="0">
                <a:ea typeface="ＭＳ Ｐゴシック" pitchFamily="-64" charset="-128"/>
              </a:rPr>
              <a:t>）</a:t>
            </a: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a:t>
            </a:r>
            <a:r>
              <a:rPr lang="ja-JP" altLang="en-US" sz="2000" b="0" dirty="0" smtClean="0"/>
              <a:t>つける型名で</a:t>
            </a:r>
            <a:r>
              <a:rPr lang="ja-JP" altLang="en-US" sz="2000" b="0" dirty="0"/>
              <a:t>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a:t>
            </a:r>
            <a:r>
              <a:rPr lang="ja-JP" altLang="en-US" sz="2000" b="0" dirty="0" smtClean="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smtClean="0"/>
              <a:t>（例２）</a:t>
            </a:r>
            <a:r>
              <a:rPr lang="en-US" altLang="ja-JP" sz="2000" b="0" dirty="0" smtClean="0"/>
              <a:t> </a:t>
            </a:r>
            <a:r>
              <a:rPr lang="en-US" altLang="ja-JP" sz="2000" b="0" dirty="0" err="1" smtClean="0">
                <a:solidFill>
                  <a:srgbClr val="FF0000"/>
                </a:solidFill>
              </a:rPr>
              <a:t>typedef</a:t>
            </a:r>
            <a:r>
              <a:rPr lang="en-US" altLang="ja-JP" sz="2000" b="0" dirty="0" smtClean="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r>
              <a:rPr lang="ja-JP" altLang="en-US" sz="2000" b="0" dirty="0" smtClean="0"/>
              <a:t>。</a:t>
            </a:r>
            <a:endParaRPr lang="en-US" altLang="ja-JP" sz="2000" b="0" dirty="0" smtClean="0"/>
          </a:p>
          <a:p>
            <a:pPr eaLnBrk="1" hangingPunct="1">
              <a:buFont typeface="Wingdings" pitchFamily="-64" charset="2"/>
              <a:buNone/>
            </a:pPr>
            <a:r>
              <a:rPr lang="en-US" altLang="ja-JP" sz="2000" dirty="0" smtClean="0"/>
              <a:t>    </a:t>
            </a:r>
            <a:r>
              <a:rPr lang="ja-JP" altLang="en-US" sz="2000" dirty="0" smtClean="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smtClean="0">
                <a:solidFill>
                  <a:srgbClr val="FF0000"/>
                </a:solidFill>
              </a:rPr>
              <a:t>typedef</a:t>
            </a:r>
            <a:r>
              <a:rPr lang="en-US" altLang="ja-JP" sz="2000" dirty="0" smtClean="0">
                <a:solidFill>
                  <a:srgbClr val="FF0000"/>
                </a:solidFill>
              </a:rPr>
              <a:t> </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 </a:t>
            </a:r>
            <a:r>
              <a:rPr lang="en-US" altLang="ja-JP" sz="2000" dirty="0" smtClean="0">
                <a:solidFill>
                  <a:srgbClr val="FF0000"/>
                </a:solidFill>
              </a:rPr>
              <a:t>student</a:t>
            </a:r>
            <a:r>
              <a:rPr lang="en-US" altLang="ja-JP" sz="2000" dirty="0" smtClean="0"/>
              <a:t>;</a:t>
            </a:r>
          </a:p>
          <a:p>
            <a:r>
              <a:rPr lang="ja-JP" altLang="en-US" sz="2000" dirty="0" smtClean="0"/>
              <a:t>と宣言すると、</a:t>
            </a:r>
            <a:r>
              <a:rPr lang="en-US" altLang="ja-JP" sz="2000" dirty="0" smtClean="0"/>
              <a:t>student</a:t>
            </a:r>
            <a:r>
              <a:rPr lang="ja-JP" altLang="en-US" sz="2000" dirty="0" smtClean="0"/>
              <a:t>は</a:t>
            </a:r>
            <a:endParaRPr lang="en-US" altLang="ja-JP" sz="2000" dirty="0" smtClean="0"/>
          </a:p>
          <a:p>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型の別名。</a:t>
            </a:r>
            <a:endParaRPr lang="ja-JP" altLang="en-US" sz="2000" dirty="0"/>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smtClean="0"/>
              <a:t>構造体を使うとき、構造体型に、</a:t>
            </a:r>
            <a:r>
              <a:rPr lang="en-US" altLang="ja-JP" sz="2400" dirty="0" err="1" smtClean="0"/>
              <a:t>typedef</a:t>
            </a:r>
            <a:r>
              <a:rPr lang="ja-JP" altLang="en-US" sz="2400" dirty="0" smtClean="0"/>
              <a:t>で名前を付けると便利がよい。</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smtClean="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ja-JP" altLang="en-US" sz="2400" dirty="0" smtClean="0">
                <a:solidFill>
                  <a:srgbClr val="FF0000"/>
                </a:solidFill>
                <a:ea typeface="ＭＳ Ｐゴシック" pitchFamily="-64" charset="-128"/>
              </a:rPr>
              <a:t>    </a:t>
            </a:r>
            <a:r>
              <a:rPr lang="en-US" altLang="ja-JP" sz="2400" dirty="0" err="1" smtClean="0">
                <a:solidFill>
                  <a:srgbClr val="FF0000"/>
                </a:solidFill>
                <a:ea typeface="ＭＳ Ｐゴシック" pitchFamily="-64" charset="-128"/>
              </a:rPr>
              <a:t>typedef</a:t>
            </a: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a:t>
            </a:r>
          </a:p>
          <a:p>
            <a:pPr>
              <a:defRPr/>
            </a:pPr>
            <a:r>
              <a:rPr lang="en-US" altLang="ja-JP" sz="2400" dirty="0" smtClean="0">
                <a:ea typeface="ＭＳ Ｐゴシック" pitchFamily="-64" charset="-128"/>
              </a:rPr>
              <a:t>       char   name[20];	/* </a:t>
            </a:r>
            <a:r>
              <a:rPr lang="ja-JP" altLang="en-US" sz="2400" dirty="0" smtClean="0">
                <a:ea typeface="ＭＳ Ｐゴシック" pitchFamily="-64" charset="-128"/>
              </a:rPr>
              <a:t>名前 *</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	/* </a:t>
            </a:r>
            <a:r>
              <a:rPr lang="ja-JP" altLang="en-US" sz="2400" dirty="0" smtClean="0">
                <a:ea typeface="ＭＳ Ｐゴシック" pitchFamily="-64" charset="-128"/>
              </a:rPr>
              <a:t>身長 *</a:t>
            </a:r>
            <a:r>
              <a:rPr lang="en-US" altLang="ja-JP" sz="2400" dirty="0" smtClean="0">
                <a:ea typeface="ＭＳ Ｐゴシック" pitchFamily="-64" charset="-128"/>
              </a:rPr>
              <a:t>/</a:t>
            </a:r>
          </a:p>
          <a:p>
            <a:pPr>
              <a:defRPr/>
            </a:pPr>
            <a:r>
              <a:rPr lang="en-US" altLang="ja-JP" sz="2400" dirty="0" smtClean="0">
                <a:ea typeface="ＭＳ Ｐゴシック" pitchFamily="-64" charset="-128"/>
              </a:rPr>
              <a:t>       double  weight;	/* </a:t>
            </a:r>
            <a:r>
              <a:rPr lang="ja-JP" altLang="en-US" sz="2400" dirty="0" smtClean="0">
                <a:ea typeface="ＭＳ Ｐゴシック" pitchFamily="-64" charset="-128"/>
              </a:rPr>
              <a:t>体重 *</a:t>
            </a:r>
            <a:r>
              <a:rPr lang="en-US" altLang="ja-JP" sz="2400" dirty="0" smtClean="0">
                <a:ea typeface="ＭＳ Ｐゴシック" pitchFamily="-64" charset="-128"/>
              </a:rPr>
              <a:t>/</a:t>
            </a:r>
          </a:p>
          <a:p>
            <a:pPr>
              <a:defRPr/>
            </a:pPr>
            <a:r>
              <a:rPr lang="en-US" altLang="ja-JP" sz="2400" dirty="0" smtClean="0">
                <a:ea typeface="ＭＳ Ｐゴシック" pitchFamily="-64" charset="-128"/>
              </a:rPr>
              <a:t>    }  </a:t>
            </a:r>
            <a:r>
              <a:rPr lang="en-US" altLang="ja-JP" sz="2400" dirty="0" smtClean="0">
                <a:solidFill>
                  <a:srgbClr val="FF0000"/>
                </a:solidFill>
                <a:ea typeface="ＭＳ Ｐゴシック" pitchFamily="-64" charset="-128"/>
              </a:rPr>
              <a:t>student</a:t>
            </a:r>
            <a:r>
              <a:rPr lang="en-US" altLang="ja-JP" sz="2400" dirty="0" smtClean="0">
                <a:ea typeface="ＭＳ Ｐゴシック" pitchFamily="-64" charset="-128"/>
              </a:rPr>
              <a:t>;</a:t>
            </a:r>
          </a:p>
          <a:p>
            <a:pPr>
              <a:defRPr/>
            </a:pPr>
            <a:r>
              <a:rPr lang="en-US" altLang="ja-JP" sz="2400" dirty="0" smtClean="0">
                <a:solidFill>
                  <a:srgbClr val="FF0000"/>
                </a:solidFill>
                <a:ea typeface="ＭＳ Ｐゴシック" pitchFamily="-64" charset="-128"/>
              </a:rPr>
              <a:t>    student</a:t>
            </a:r>
            <a:r>
              <a:rPr lang="en-US" altLang="ja-JP" sz="2400" dirty="0" smtClean="0">
                <a:ea typeface="ＭＳ Ｐゴシック" pitchFamily="-64" charset="-128"/>
              </a:rPr>
              <a:t>  taro = {“Taro“, 176, 64.5};</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構造体の代入</a:t>
            </a:r>
            <a:r>
              <a:rPr lang="ja-JP" altLang="en-US" sz="3200" dirty="0" smtClean="0">
                <a:ea typeface="ＭＳ Ｐゴシック" pitchFamily="-64" charset="-128"/>
              </a:rPr>
              <a:t>（教科書</a:t>
            </a:r>
            <a:r>
              <a:rPr lang="en-US" altLang="ja-JP" sz="3200" dirty="0" smtClean="0">
                <a:ea typeface="ＭＳ Ｐゴシック" pitchFamily="-64" charset="-128"/>
              </a:rPr>
              <a:t> p.</a:t>
            </a:r>
            <a:r>
              <a:rPr lang="en-US" altLang="ja-JP" sz="3200" dirty="0">
                <a:ea typeface="ＭＳ Ｐゴシック" pitchFamily="-64" charset="-128"/>
              </a:rPr>
              <a:t> </a:t>
            </a:r>
            <a:r>
              <a:rPr lang="en-US" altLang="ja-JP" sz="3200" dirty="0" smtClean="0">
                <a:ea typeface="ＭＳ Ｐゴシック" pitchFamily="-64" charset="-128"/>
              </a:rPr>
              <a:t>318</a:t>
            </a:r>
            <a:r>
              <a:rPr lang="ja-JP" altLang="en-US" sz="3200" dirty="0" smtClean="0">
                <a:ea typeface="ＭＳ Ｐゴシック" pitchFamily="-64" charset="-128"/>
              </a:rPr>
              <a:t>）</a:t>
            </a: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a:t>
            </a:r>
            <a:r>
              <a:rPr lang="en-US" altLang="ja-JP" sz="2400" b="0" dirty="0" smtClean="0"/>
              <a:t>taro</a:t>
            </a:r>
            <a:r>
              <a:rPr lang="en-US" altLang="ja-JP" sz="2400" b="0" dirty="0"/>
              <a:t>;</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smtClean="0"/>
              <a:t> … </a:t>
            </a:r>
          </a:p>
          <a:p>
            <a:r>
              <a:rPr lang="en-US" altLang="ja-JP" sz="2400" dirty="0" smtClean="0"/>
              <a:t> </a:t>
            </a:r>
            <a:r>
              <a:rPr lang="en-US" altLang="ja-JP" sz="2400" dirty="0" smtClean="0">
                <a:solidFill>
                  <a:srgbClr val="FF0000"/>
                </a:solidFill>
              </a:rPr>
              <a:t>taro  =   </a:t>
            </a:r>
            <a:r>
              <a:rPr lang="en-US" altLang="ja-JP" sz="2400" dirty="0" err="1" smtClean="0">
                <a:solidFill>
                  <a:srgbClr val="FF0000"/>
                </a:solidFill>
              </a:rPr>
              <a:t>jiro</a:t>
            </a:r>
            <a:r>
              <a:rPr lang="en-US" altLang="ja-JP" sz="2400" dirty="0" smtClean="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smtClean="0">
                <a:ea typeface="ＭＳ Ｐゴシック" pitchFamily="-64" charset="-128"/>
              </a:rPr>
              <a:t>taro=</a:t>
            </a:r>
            <a:r>
              <a:rPr lang="en-US" altLang="ja-JP" sz="2400" dirty="0" err="1" smtClean="0">
                <a:ea typeface="ＭＳ Ｐゴシック" pitchFamily="-64" charset="-128"/>
              </a:rPr>
              <a:t>jiro</a:t>
            </a:r>
            <a:r>
              <a:rPr lang="ja-JP" altLang="en-US" sz="2400" dirty="0" smtClean="0">
                <a:ea typeface="ＭＳ Ｐゴシック" pitchFamily="-64" charset="-128"/>
              </a:rPr>
              <a:t>の代入式によって、</a:t>
            </a:r>
            <a:r>
              <a:rPr lang="en-US" altLang="ja-JP" sz="2400" dirty="0" smtClean="0">
                <a:ea typeface="ＭＳ Ｐゴシック" pitchFamily="-64" charset="-128"/>
              </a:rPr>
              <a:t>jiro.name, </a:t>
            </a:r>
            <a:r>
              <a:rPr lang="en-US" altLang="ja-JP" sz="2400" dirty="0" err="1" smtClean="0">
                <a:ea typeface="ＭＳ Ｐゴシック" pitchFamily="-64" charset="-128"/>
              </a:rPr>
              <a:t>jiro.height</a:t>
            </a:r>
            <a:r>
              <a:rPr lang="en-US" altLang="ja-JP" sz="2400" dirty="0" smtClean="0">
                <a:ea typeface="ＭＳ Ｐゴシック" pitchFamily="-64" charset="-128"/>
              </a:rPr>
              <a:t>, </a:t>
            </a:r>
            <a:r>
              <a:rPr lang="en-US" altLang="ja-JP" sz="2400" dirty="0" err="1" smtClean="0">
                <a:ea typeface="ＭＳ Ｐゴシック" pitchFamily="-64" charset="-128"/>
              </a:rPr>
              <a:t>jiro.weight</a:t>
            </a:r>
            <a:r>
              <a:rPr lang="ja-JP" altLang="en-US" sz="2400" dirty="0" smtClean="0">
                <a:ea typeface="ＭＳ Ｐゴシック" pitchFamily="-64" charset="-128"/>
              </a:rPr>
              <a:t>がそれぞれ</a:t>
            </a:r>
            <a:r>
              <a:rPr lang="en-US" altLang="ja-JP" sz="2400" dirty="0" smtClean="0">
                <a:ea typeface="ＭＳ Ｐゴシック" pitchFamily="-64" charset="-128"/>
              </a:rPr>
              <a:t>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ja-JP" altLang="en-US" sz="2400" dirty="0" smtClean="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smtClean="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smtClean="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smtClean="0"/>
              <a:t>同じ型の構造体であれば，代入することが可能</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smtClean="0">
                <a:ea typeface="ＭＳ Ｐゴシック" pitchFamily="-64" charset="-128"/>
              </a:rPr>
              <a:t>配列のコピーについて （教科書</a:t>
            </a:r>
            <a:r>
              <a:rPr lang="en-US" altLang="ja-JP" sz="3400" dirty="0" smtClean="0">
                <a:ea typeface="ＭＳ Ｐゴシック" pitchFamily="-64" charset="-128"/>
              </a:rPr>
              <a:t>p.</a:t>
            </a:r>
            <a:r>
              <a:rPr lang="en-US" altLang="ja-JP" sz="3400" dirty="0">
                <a:ea typeface="ＭＳ Ｐゴシック" pitchFamily="-64" charset="-128"/>
              </a:rPr>
              <a:t> </a:t>
            </a:r>
            <a:r>
              <a:rPr lang="en-US" altLang="ja-JP" sz="3400" dirty="0" smtClean="0">
                <a:ea typeface="ＭＳ Ｐゴシック" pitchFamily="-64" charset="-128"/>
              </a:rPr>
              <a:t>115</a:t>
            </a:r>
            <a:r>
              <a:rPr lang="ja-JP" altLang="en-US" sz="3400" dirty="0" smtClean="0">
                <a:ea typeface="ＭＳ Ｐゴシック" pitchFamily="-64" charset="-128"/>
              </a:rPr>
              <a:t>）</a:t>
            </a: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493" cy="291"/>
            </a:xfrm>
            <a:prstGeom prst="rect">
              <a:avLst/>
            </a:prstGeom>
            <a:solidFill>
              <a:srgbClr val="FFCCCC"/>
            </a:solidFill>
            <a:ln w="9525">
              <a:solidFill>
                <a:schemeClr val="tx1"/>
              </a:solidFill>
              <a:miter lim="800000"/>
              <a:headEnd/>
              <a:tailEnd/>
            </a:ln>
            <a:effectLst/>
          </p:spPr>
          <p:txBody>
            <a:bodyPr wrap="none">
              <a:spAutoFit/>
            </a:bodyPr>
            <a:lstStyle/>
            <a:p>
              <a:pP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smtClean="0">
                  <a:ea typeface="ＭＳ Ｐゴシック" pitchFamily="-64" charset="-128"/>
                </a:rPr>
                <a:t>配列型</a:t>
              </a:r>
              <a:r>
                <a:rPr lang="ja-JP" altLang="en-US" sz="2400" b="0" dirty="0">
                  <a:ea typeface="ＭＳ Ｐゴシック" pitchFamily="-64" charset="-128"/>
                </a:rPr>
                <a:t>の式</a:t>
              </a:r>
              <a:r>
                <a:rPr lang="en-US" altLang="ja-JP" sz="2400" b="0" dirty="0">
                  <a:ea typeface="ＭＳ Ｐゴシック" pitchFamily="-64" charset="-128"/>
                </a:rPr>
                <a:t>e</a:t>
              </a:r>
              <a:r>
                <a:rPr lang="ja-JP" altLang="en-US" sz="2400" b="0" dirty="0" smtClean="0">
                  <a:ea typeface="ＭＳ Ｐゴシック" pitchFamily="-64" charset="-128"/>
                </a:rPr>
                <a:t>の値は、（</a:t>
              </a:r>
              <a:r>
                <a:rPr lang="en-US" altLang="ja-JP" sz="2400" b="0" dirty="0" err="1" smtClean="0">
                  <a:ea typeface="ＭＳ Ｐゴシック" pitchFamily="-64" charset="-128"/>
                </a:rPr>
                <a:t>sizeof</a:t>
              </a:r>
              <a:r>
                <a:rPr lang="ja-JP" altLang="en-US" sz="2400" dirty="0" smtClean="0">
                  <a:ea typeface="ＭＳ Ｐゴシック" pitchFamily="-64" charset="-128"/>
                </a:rPr>
                <a:t>の引数、</a:t>
              </a:r>
              <a:r>
                <a:rPr lang="en-US" altLang="ja-JP" sz="2400" dirty="0" smtClean="0">
                  <a:ea typeface="ＭＳ Ｐゴシック" pitchFamily="-64" charset="-128"/>
                </a:rPr>
                <a:t>&amp;</a:t>
              </a:r>
              <a:r>
                <a:rPr lang="ja-JP" altLang="en-US" sz="2400" dirty="0" smtClean="0">
                  <a:ea typeface="ＭＳ Ｐゴシック" pitchFamily="-64" charset="-128"/>
                </a:rPr>
                <a:t>の引数の場合を除いて</a:t>
              </a:r>
              <a:r>
                <a:rPr lang="ja-JP" altLang="en-US" sz="2400" b="0" dirty="0" smtClean="0">
                  <a:ea typeface="ＭＳ Ｐゴシック" pitchFamily="-64" charset="-128"/>
                </a:rPr>
                <a:t>）その</a:t>
              </a:r>
              <a:r>
                <a:rPr lang="ja-JP" altLang="en-US" sz="2400" b="0" dirty="0">
                  <a:ea typeface="ＭＳ Ｐゴシック" pitchFamily="-64" charset="-128"/>
                </a:rPr>
                <a:t>先頭要素</a:t>
              </a:r>
              <a:r>
                <a:rPr lang="en-US" altLang="ja-JP" sz="2400" b="0" dirty="0">
                  <a:ea typeface="ＭＳ Ｐゴシック" pitchFamily="-64" charset="-128"/>
                </a:rPr>
                <a:t>e[0]</a:t>
              </a:r>
              <a:r>
                <a:rPr lang="ja-JP" altLang="en-US" sz="2400" b="0" dirty="0">
                  <a:ea typeface="ＭＳ Ｐゴシック" pitchFamily="-64" charset="-128"/>
                </a:rPr>
                <a:t>の</a:t>
              </a:r>
              <a:r>
                <a:rPr lang="ja-JP" altLang="en-US" sz="2400" b="0" dirty="0" smtClean="0">
                  <a:ea typeface="ＭＳ Ｐゴシック" pitchFamily="-64" charset="-128"/>
                </a:rPr>
                <a:t>アドレスである。</a:t>
              </a:r>
              <a:r>
                <a:rPr lang="en-US" altLang="ja-JP" sz="2400" b="0" dirty="0" smtClean="0">
                  <a:ea typeface="ＭＳ Ｐゴシック" pitchFamily="-64" charset="-128"/>
                </a:rPr>
                <a:t>(</a:t>
              </a:r>
              <a:r>
                <a:rPr lang="ja-JP" altLang="en-US" sz="2400" b="0" dirty="0" smtClean="0">
                  <a:ea typeface="ＭＳ Ｐゴシック" pitchFamily="-64" charset="-128"/>
                </a:rPr>
                <a:t>この場合、式</a:t>
              </a:r>
              <a:r>
                <a:rPr lang="en-US" altLang="ja-JP" sz="2400" b="0" dirty="0" smtClean="0">
                  <a:ea typeface="ＭＳ Ｐゴシック" pitchFamily="-64" charset="-128"/>
                </a:rPr>
                <a:t>e</a:t>
              </a:r>
              <a:r>
                <a:rPr lang="ja-JP" altLang="en-US" sz="2400" b="0" dirty="0" smtClean="0">
                  <a:ea typeface="ＭＳ Ｐゴシック" pitchFamily="-64" charset="-128"/>
                </a:rPr>
                <a:t>は式</a:t>
              </a:r>
              <a:r>
                <a:rPr lang="en-US" altLang="ja-JP" sz="2400" b="0" dirty="0" smtClean="0">
                  <a:ea typeface="ＭＳ Ｐゴシック" pitchFamily="-64" charset="-128"/>
                </a:rPr>
                <a:t>&amp;e[0]</a:t>
              </a:r>
              <a:r>
                <a:rPr lang="ja-JP" altLang="en-US" sz="2400" b="0" dirty="0" smtClean="0">
                  <a:ea typeface="ＭＳ Ｐゴシック" pitchFamily="-64" charset="-128"/>
                </a:rPr>
                <a:t>で置き換えても同じ。</a:t>
              </a:r>
              <a:r>
                <a:rPr lang="en-US" altLang="ja-JP" sz="2400" b="0" dirty="0" smtClean="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smtClean="0"/>
              <a:t>  for (</a:t>
            </a:r>
            <a:r>
              <a:rPr lang="en-US" altLang="ja-JP" sz="2800" b="0" dirty="0" err="1" smtClean="0"/>
              <a:t>i</a:t>
            </a:r>
            <a:r>
              <a:rPr lang="en-US" altLang="ja-JP" sz="2800" b="0" dirty="0" smtClean="0"/>
              <a:t> = 0; </a:t>
            </a:r>
            <a:r>
              <a:rPr lang="en-US" altLang="ja-JP" sz="2800" b="0" dirty="0" err="1" smtClean="0"/>
              <a:t>i</a:t>
            </a:r>
            <a:r>
              <a:rPr lang="en-US" altLang="ja-JP" sz="2800" b="0" dirty="0" smtClean="0"/>
              <a:t> &lt; 5; </a:t>
            </a:r>
            <a:r>
              <a:rPr lang="en-US" altLang="ja-JP" sz="2800" b="0" dirty="0" err="1" smtClean="0"/>
              <a:t>i</a:t>
            </a:r>
            <a:r>
              <a:rPr lang="en-US" altLang="ja-JP" sz="2800" b="0" dirty="0" smtClean="0"/>
              <a:t> = i+1)</a:t>
            </a:r>
            <a:endParaRPr lang="en-US" altLang="ja-JP" sz="2800" dirty="0"/>
          </a:p>
          <a:p>
            <a:r>
              <a:rPr lang="en-US" altLang="ja-JP" sz="2800" b="0" dirty="0" smtClean="0"/>
              <a:t>     b[</a:t>
            </a:r>
            <a:r>
              <a:rPr lang="en-US" altLang="ja-JP" sz="2800" b="0" dirty="0" err="1" smtClean="0"/>
              <a:t>i</a:t>
            </a:r>
            <a:r>
              <a:rPr lang="en-US" altLang="ja-JP" sz="2800" b="0" dirty="0"/>
              <a:t>] = </a:t>
            </a:r>
            <a:r>
              <a:rPr lang="en-US" altLang="ja-JP" sz="2800" b="0" dirty="0" smtClean="0"/>
              <a:t>a[</a:t>
            </a:r>
            <a:r>
              <a:rPr lang="en-US" altLang="ja-JP" sz="2800" b="0" dirty="0" err="1" smtClean="0"/>
              <a:t>i</a:t>
            </a:r>
            <a:r>
              <a:rPr lang="en-US" altLang="ja-JP" sz="2800" b="0" dirty="0" smtClean="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t>
            </a:r>
            <a:r>
              <a:rPr lang="en-US" altLang="ja-JP" sz="2800" dirty="0" smtClean="0">
                <a:ea typeface="ＭＳ Ｐゴシック" charset="-128"/>
              </a:rPr>
              <a:t>a</a:t>
            </a:r>
            <a:r>
              <a:rPr lang="ja-JP" altLang="en-US" sz="2800" dirty="0" smtClean="0">
                <a:ea typeface="ＭＳ Ｐゴシック" charset="-128"/>
              </a:rPr>
              <a:t>や</a:t>
            </a:r>
            <a:r>
              <a:rPr lang="en-US" altLang="ja-JP" sz="2800" dirty="0" smtClean="0">
                <a:ea typeface="ＭＳ Ｐゴシック" charset="-128"/>
              </a:rPr>
              <a:t>a=b</a:t>
            </a:r>
            <a:r>
              <a:rPr lang="ja-JP" altLang="en-US" sz="2800" dirty="0" smtClean="0">
                <a:ea typeface="ＭＳ Ｐゴシック" charset="-128"/>
              </a:rPr>
              <a:t>と</a:t>
            </a:r>
            <a:r>
              <a:rPr lang="ja-JP" altLang="en-US" sz="2800" dirty="0">
                <a:ea typeface="ＭＳ Ｐゴシック" charset="-128"/>
              </a:rPr>
              <a:t>いう代入式は書けない</a:t>
            </a:r>
            <a:r>
              <a:rPr lang="ja-JP" altLang="en-US" sz="2800" dirty="0" smtClean="0">
                <a:ea typeface="ＭＳ Ｐゴシック" charset="-128"/>
              </a:rPr>
              <a:t>（</a:t>
            </a:r>
            <a:r>
              <a:rPr lang="en-US" altLang="ja-JP" sz="2800" dirty="0" smtClean="0">
                <a:ea typeface="ＭＳ Ｐゴシック" charset="-128"/>
              </a:rPr>
              <a:t>a, b</a:t>
            </a:r>
            <a:r>
              <a:rPr lang="ja-JP" altLang="en-US" sz="2800" dirty="0" smtClean="0">
                <a:ea typeface="ＭＳ Ｐゴシック" charset="-128"/>
              </a:rPr>
              <a:t>はそれぞれ</a:t>
            </a:r>
            <a:r>
              <a:rPr lang="en-US" altLang="ja-JP" sz="2800" dirty="0" smtClean="0">
                <a:ea typeface="ＭＳ Ｐゴシック" charset="-128"/>
              </a:rPr>
              <a:t>&amp;a[0], &amp;b[0]</a:t>
            </a:r>
            <a:r>
              <a:rPr lang="ja-JP" altLang="en-US" sz="2800" dirty="0" smtClean="0">
                <a:ea typeface="ＭＳ Ｐゴシック" charset="-128"/>
              </a:rPr>
              <a:t>に変換され、アドレス</a:t>
            </a:r>
            <a:r>
              <a:rPr lang="ja-JP" altLang="en-US" sz="2800" dirty="0">
                <a:ea typeface="ＭＳ Ｐゴシック" charset="-128"/>
              </a:rPr>
              <a:t>を持たない式なので）</a:t>
            </a:r>
            <a:r>
              <a:rPr lang="ja-JP" altLang="en-US" sz="2800" dirty="0" smtClean="0">
                <a:ea typeface="ＭＳ Ｐゴシック" charset="-128"/>
              </a:rPr>
              <a:t>。以下のように要素</a:t>
            </a:r>
            <a:r>
              <a:rPr lang="ja-JP" altLang="en-US" sz="2800" dirty="0">
                <a:ea typeface="ＭＳ Ｐゴシック" charset="-128"/>
              </a:rPr>
              <a:t>毎に代入を行う必要がある。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関数への構造体データの受け渡し（構造体をコピーする例）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a:t>
            </a:r>
            <a:r>
              <a:rPr lang="ja-JP" altLang="en-US" sz="2000" dirty="0" smtClean="0">
                <a:solidFill>
                  <a:srgbClr val="FF0000"/>
                </a:solidFill>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std.name, </a:t>
            </a:r>
            <a:r>
              <a:rPr lang="en-US" altLang="ja-JP" sz="2000" dirty="0" err="1" smtClean="0">
                <a:ea typeface="ＭＳ Ｐゴシック" pitchFamily="-64" charset="-128"/>
              </a:rPr>
              <a:t>std.height</a:t>
            </a:r>
            <a:r>
              <a:rPr lang="en-US" altLang="ja-JP" sz="2000" dirty="0" smtClean="0">
                <a:ea typeface="ＭＳ Ｐゴシック" pitchFamily="-64" charset="-128"/>
              </a:rPr>
              <a:t>, </a:t>
            </a:r>
            <a:r>
              <a:rPr lang="en-US" altLang="ja-JP" sz="2000" dirty="0" err="1" smtClean="0">
                <a:ea typeface="ＭＳ Ｐゴシック" pitchFamily="-64" charset="-128"/>
              </a:rPr>
              <a:t>std.weight</a:t>
            </a:r>
            <a:r>
              <a:rPr lang="en-US" altLang="ja-JP" sz="2000" dirty="0" smtClean="0">
                <a:ea typeface="ＭＳ Ｐゴシック" pitchFamily="-64" charset="-128"/>
              </a:rPr>
              <a:t>);</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taro</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smtClean="0"/>
              <a:t>のコピーが</a:t>
            </a:r>
            <a:r>
              <a:rPr kumimoji="1" lang="en-US" altLang="ja-JP" sz="2000" dirty="0" smtClean="0"/>
              <a:t>std</a:t>
            </a:r>
            <a:r>
              <a:rPr kumimoji="1" lang="ja-JP" altLang="en-US" sz="2000" dirty="0" smtClean="0"/>
              <a:t>に代入されてから、</a:t>
            </a:r>
            <a:r>
              <a:rPr lang="ja-JP" altLang="en-US" sz="2000" dirty="0" smtClean="0"/>
              <a:t>関数</a:t>
            </a:r>
            <a:r>
              <a:rPr lang="en-US" altLang="ja-JP" sz="2000" dirty="0" err="1" smtClean="0"/>
              <a:t>print_data</a:t>
            </a:r>
            <a:r>
              <a:rPr lang="ja-JP" altLang="en-US" sz="2000" dirty="0" smtClean="0"/>
              <a:t>の本体が実行される。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関数への構造体データの受け渡し（ポインタを渡す例）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 </a:t>
            </a:r>
            <a:r>
              <a:rPr lang="en-US" altLang="ja-JP" sz="2000" dirty="0" smtClean="0">
                <a:ea typeface="ＭＳ Ｐゴシック" pitchFamily="-64" charset="-128"/>
              </a:rPr>
              <a:t>std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).height = 180;</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).weight = 80.0;</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&amp;</a:t>
            </a:r>
            <a:r>
              <a:rPr lang="en-US" altLang="ja-JP" sz="2000" dirty="0" smtClean="0">
                <a:ea typeface="ＭＳ Ｐゴシック" pitchFamily="-64" charset="-128"/>
              </a:rPr>
              <a:t>taro );</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taro.name, </a:t>
            </a:r>
            <a:r>
              <a:rPr lang="en-US" altLang="ja-JP" sz="2000" dirty="0" err="1" smtClean="0">
                <a:ea typeface="ＭＳ Ｐゴシック" pitchFamily="-64" charset="-128"/>
              </a:rPr>
              <a:t>taro.height</a:t>
            </a:r>
            <a:r>
              <a:rPr lang="en-US" altLang="ja-JP" sz="2000" dirty="0" smtClean="0">
                <a:ea typeface="ＭＳ Ｐゴシック" pitchFamily="-64" charset="-128"/>
              </a:rPr>
              <a:t>, </a:t>
            </a:r>
            <a:r>
              <a:rPr lang="en-US" altLang="ja-JP" sz="2000" dirty="0" err="1" smtClean="0">
                <a:ea typeface="ＭＳ Ｐゴシック" pitchFamily="-64" charset="-128"/>
              </a:rPr>
              <a:t>taro.weight</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en-US" altLang="ja-JP" sz="2000" dirty="0">
              <a:ea typeface="ＭＳ Ｐゴシック" pitchFamily="-64" charset="-128"/>
            </a:endParaRP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err="1" smtClean="0"/>
              <a:t>への</a:t>
            </a:r>
            <a:r>
              <a:rPr kumimoji="1" lang="ja-JP" altLang="en-US" sz="2000" dirty="0" smtClean="0"/>
              <a:t>ポインタを受け取る。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smtClean="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smtClean="0">
                <a:ea typeface="ＭＳ Ｐゴシック" charset="-128"/>
              </a:rPr>
              <a:t>の</a:t>
            </a:r>
            <a:r>
              <a:rPr lang="ja-JP" altLang="en-US" sz="3400" dirty="0" smtClean="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en-US" altLang="ja-JP" sz="2400" b="0" dirty="0" smtClean="0">
                <a:solidFill>
                  <a:srgbClr val="FF0000"/>
                </a:solidFill>
              </a:rPr>
              <a:t>*</a:t>
            </a:r>
            <a:r>
              <a:rPr lang="ja-JP" altLang="en-US" sz="2400" dirty="0" smtClean="0">
                <a:solidFill>
                  <a:srgbClr val="FF0000"/>
                </a:solidFill>
              </a:rPr>
              <a:t> </a:t>
            </a:r>
            <a:r>
              <a:rPr lang="en-US" altLang="ja-JP" sz="2400" b="0" dirty="0" smtClean="0"/>
              <a:t>std </a:t>
            </a:r>
            <a:r>
              <a:rPr lang="en-US" altLang="ja-JP" sz="2400" b="0" dirty="0"/>
              <a:t>)</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smtClean="0"/>
              <a:t>の別名</a:t>
            </a:r>
            <a:r>
              <a:rPr lang="en-US" altLang="ja-JP" sz="2400" b="0" dirty="0" smtClean="0"/>
              <a:t>(alias)</a:t>
            </a:r>
            <a:r>
              <a:rPr lang="ja-JP" altLang="en-US" sz="2400" dirty="0" smtClean="0"/>
              <a:t>になる。</a:t>
            </a:r>
            <a:endParaRPr lang="en-US" altLang="ja-JP" sz="2400" dirty="0" smtClean="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smtClean="0"/>
              <a:t>student</a:t>
            </a:r>
            <a:r>
              <a:rPr lang="ja-JP" altLang="en-US" sz="2400" b="0" dirty="0"/>
              <a:t>型のオブジェクトの</a:t>
            </a:r>
            <a:r>
              <a:rPr lang="ja-JP" altLang="en-US" sz="2400" b="0" dirty="0" smtClean="0"/>
              <a:t>アドレスを</a:t>
            </a:r>
            <a:r>
              <a:rPr lang="ja-JP" altLang="en-US" sz="2400" b="0" dirty="0"/>
              <a:t>入れるための</a:t>
            </a:r>
            <a:r>
              <a:rPr lang="ja-JP" altLang="en-US" sz="2400" b="0" dirty="0" smtClean="0"/>
              <a:t>箱</a:t>
            </a:r>
            <a:endParaRPr lang="ja-JP" altLang="en-US" sz="2400" b="0" dirty="0"/>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a:t>
            </a:r>
            <a:r>
              <a:rPr lang="ja-JP" altLang="en-US" sz="2400" b="0" dirty="0" smtClean="0"/>
              <a:t>。（ドット演算子の方が</a:t>
            </a:r>
            <a:r>
              <a:rPr lang="en-US" altLang="ja-JP" sz="2400" b="0" dirty="0" smtClean="0"/>
              <a:t>*</a:t>
            </a:r>
            <a:r>
              <a:rPr lang="ja-JP" altLang="en-US" sz="2400" b="0" dirty="0" smtClean="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構造体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smtClean="0">
                <a:ea typeface="ＭＳ Ｐゴシック" pitchFamily="-64" charset="-128"/>
              </a:rPr>
              <a:t>アロー演算子 </a:t>
            </a:r>
            <a:r>
              <a:rPr lang="en-US" altLang="ja-JP" sz="3400" dirty="0" smtClean="0">
                <a:ea typeface="ＭＳ Ｐゴシック" pitchFamily="-64" charset="-128"/>
              </a:rPr>
              <a:t>-&gt;</a:t>
            </a:r>
            <a:endParaRPr lang="ja-JP" altLang="en-US" sz="3400" dirty="0" smtClean="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a:t>
            </a:r>
            <a:r>
              <a:rPr lang="en-US" altLang="ja-JP" sz="2000" b="0" dirty="0"/>
              <a:t>*std </a:t>
            </a:r>
            <a:r>
              <a:rPr lang="en-US" altLang="ja-JP" sz="2000" b="0" dirty="0" smtClean="0"/>
              <a:t>) {</a:t>
            </a:r>
            <a:endParaRPr lang="en-US" altLang="ja-JP" sz="2000" b="0" dirty="0"/>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 std ) {</a:t>
            </a:r>
            <a:endParaRPr lang="en-US" altLang="ja-JP" sz="2000" b="0" dirty="0"/>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smtClean="0">
                <a:latin typeface="ＭＳ Ｐゴシック" charset="-128"/>
              </a:rPr>
              <a:t>式</a:t>
            </a:r>
            <a:r>
              <a:rPr lang="en-US" altLang="ja-JP" sz="2400" b="0" dirty="0" smtClean="0">
                <a:latin typeface="ＭＳ Ｐゴシック" charset="-128"/>
              </a:rPr>
              <a:t> e</a:t>
            </a:r>
            <a:r>
              <a:rPr lang="ja-JP" altLang="en-US" sz="2400" b="0" dirty="0" smtClean="0">
                <a:latin typeface="ＭＳ Ｐゴシック" charset="-128"/>
              </a:rPr>
              <a:t>が、構造体</a:t>
            </a:r>
            <a:r>
              <a:rPr lang="ja-JP" altLang="en-US" sz="2400" b="0" dirty="0">
                <a:latin typeface="ＭＳ Ｐゴシック" charset="-128"/>
              </a:rPr>
              <a:t>（</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smtClean="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smtClean="0">
                <a:latin typeface="+mn-ea"/>
              </a:rPr>
              <a:t>#include  &lt;</a:t>
            </a:r>
            <a:r>
              <a:rPr lang="en-US" altLang="ja-JP" sz="2000" dirty="0" err="1" smtClean="0">
                <a:latin typeface="+mn-ea"/>
              </a:rPr>
              <a:t>stdio.h</a:t>
            </a:r>
            <a:r>
              <a:rPr lang="en-US" altLang="ja-JP" sz="2000" dirty="0" smtClean="0">
                <a:latin typeface="+mn-ea"/>
              </a:rPr>
              <a:t>&gt;</a:t>
            </a:r>
          </a:p>
          <a:p>
            <a:pPr>
              <a:defRPr/>
            </a:pPr>
            <a:r>
              <a:rPr lang="en-US" altLang="ja-JP" sz="2000" dirty="0" err="1" smtClean="0">
                <a:latin typeface="+mn-ea"/>
              </a:rPr>
              <a:t>typedef</a:t>
            </a:r>
            <a:r>
              <a:rPr lang="en-US" altLang="ja-JP" sz="2000" dirty="0" smtClean="0">
                <a:latin typeface="+mn-ea"/>
              </a:rPr>
              <a:t> </a:t>
            </a:r>
            <a:r>
              <a:rPr lang="en-US" altLang="ja-JP" sz="2000" dirty="0" err="1" smtClean="0">
                <a:latin typeface="+mn-ea"/>
              </a:rPr>
              <a:t>struct</a:t>
            </a:r>
            <a:r>
              <a:rPr lang="en-US" altLang="ja-JP" sz="2000" dirty="0" smtClean="0">
                <a:latin typeface="+mn-ea"/>
              </a:rPr>
              <a:t> {</a:t>
            </a:r>
          </a:p>
          <a:p>
            <a:pPr>
              <a:defRPr/>
            </a:pPr>
            <a:r>
              <a:rPr lang="en-US" altLang="ja-JP" sz="2000" dirty="0" smtClean="0">
                <a:latin typeface="+mn-ea"/>
              </a:rPr>
              <a:t>	char  name[20]; 	/* </a:t>
            </a:r>
            <a:r>
              <a:rPr lang="ja-JP" altLang="en-US" sz="2000" dirty="0" smtClean="0">
                <a:latin typeface="+mn-ea"/>
              </a:rPr>
              <a:t>名前 *</a:t>
            </a:r>
            <a:r>
              <a:rPr lang="en-US" altLang="ja-JP" sz="2000" dirty="0" smtClean="0">
                <a:latin typeface="+mn-ea"/>
              </a:rPr>
              <a:t>/</a:t>
            </a:r>
          </a:p>
          <a:p>
            <a:pPr>
              <a:defRPr/>
            </a:pPr>
            <a:r>
              <a:rPr lang="en-US" altLang="ja-JP" sz="2000" dirty="0" smtClean="0">
                <a:latin typeface="+mn-ea"/>
              </a:rPr>
              <a:t>	</a:t>
            </a:r>
            <a:r>
              <a:rPr lang="en-US" altLang="ja-JP" sz="2000" dirty="0" err="1" smtClean="0">
                <a:latin typeface="+mn-ea"/>
              </a:rPr>
              <a:t>int</a:t>
            </a:r>
            <a:r>
              <a:rPr lang="en-US" altLang="ja-JP" sz="2000" dirty="0" smtClean="0">
                <a:latin typeface="+mn-ea"/>
              </a:rPr>
              <a:t>  height;	/* </a:t>
            </a:r>
            <a:r>
              <a:rPr lang="ja-JP" altLang="en-US" sz="2000" dirty="0" smtClean="0">
                <a:latin typeface="+mn-ea"/>
              </a:rPr>
              <a:t>身長 *</a:t>
            </a:r>
            <a:r>
              <a:rPr lang="en-US" altLang="ja-JP" sz="2000" dirty="0" smtClean="0">
                <a:latin typeface="+mn-ea"/>
              </a:rPr>
              <a:t>/</a:t>
            </a:r>
          </a:p>
          <a:p>
            <a:pPr>
              <a:defRPr/>
            </a:pPr>
            <a:r>
              <a:rPr lang="en-US" altLang="ja-JP" sz="2000" dirty="0" smtClean="0">
                <a:latin typeface="+mn-ea"/>
              </a:rPr>
              <a:t>	double weight;	/* </a:t>
            </a:r>
            <a:r>
              <a:rPr lang="ja-JP" altLang="en-US" sz="2000" dirty="0" smtClean="0">
                <a:latin typeface="+mn-ea"/>
              </a:rPr>
              <a:t>体重 *</a:t>
            </a:r>
            <a:r>
              <a:rPr lang="en-US" altLang="ja-JP" sz="2000" dirty="0" smtClean="0">
                <a:latin typeface="+mn-ea"/>
              </a:rPr>
              <a:t>/</a:t>
            </a:r>
          </a:p>
          <a:p>
            <a:pPr>
              <a:defRPr/>
            </a:pPr>
            <a:r>
              <a:rPr lang="en-US" altLang="ja-JP" sz="2000" dirty="0" smtClean="0">
                <a:latin typeface="+mn-ea"/>
              </a:rPr>
              <a:t>} student;</a:t>
            </a:r>
          </a:p>
          <a:p>
            <a:pPr>
              <a:defRPr/>
            </a:pPr>
            <a:r>
              <a:rPr lang="en-US" altLang="ja-JP" sz="2000" dirty="0" smtClean="0">
                <a:latin typeface="+mn-ea"/>
              </a:rPr>
              <a:t>void </a:t>
            </a:r>
            <a:r>
              <a:rPr lang="en-US" altLang="ja-JP" sz="2000" dirty="0" err="1" smtClean="0">
                <a:latin typeface="+mn-ea"/>
              </a:rPr>
              <a:t>change_data</a:t>
            </a:r>
            <a:r>
              <a:rPr lang="en-US" altLang="ja-JP" sz="2000" dirty="0" smtClean="0">
                <a:latin typeface="+mn-ea"/>
              </a:rPr>
              <a:t>(student *</a:t>
            </a:r>
            <a:r>
              <a:rPr lang="ja-JP" altLang="en-US" sz="2000" dirty="0" smtClean="0">
                <a:latin typeface="+mn-ea"/>
              </a:rPr>
              <a:t> </a:t>
            </a:r>
            <a:r>
              <a:rPr lang="en-US" altLang="ja-JP" sz="2000" dirty="0" smtClean="0">
                <a:latin typeface="+mn-ea"/>
              </a:rPr>
              <a:t>std )</a:t>
            </a:r>
          </a:p>
          <a:p>
            <a:pPr>
              <a:defRPr/>
            </a:pPr>
            <a:r>
              <a:rPr lang="en-US" altLang="ja-JP" sz="2000" dirty="0" smtClean="0">
                <a:latin typeface="+mn-ea"/>
              </a:rPr>
              <a:t>{</a:t>
            </a:r>
          </a:p>
          <a:p>
            <a:pPr>
              <a:defRPr/>
            </a:pPr>
            <a:r>
              <a:rPr lang="en-US" altLang="ja-JP" sz="2000" dirty="0" smtClean="0">
                <a:latin typeface="+mn-ea"/>
              </a:rPr>
              <a:t>   </a:t>
            </a:r>
            <a:r>
              <a:rPr lang="en-US" altLang="ja-JP" sz="2000" dirty="0" smtClean="0">
                <a:solidFill>
                  <a:srgbClr val="FF0000"/>
                </a:solidFill>
                <a:latin typeface="+mn-ea"/>
              </a:rPr>
              <a:t>std-&gt;height</a:t>
            </a:r>
            <a:r>
              <a:rPr lang="en-US" altLang="ja-JP" sz="2000" dirty="0" smtClean="0">
                <a:latin typeface="+mn-ea"/>
              </a:rPr>
              <a:t> = 180;</a:t>
            </a:r>
          </a:p>
          <a:p>
            <a:pPr>
              <a:defRPr/>
            </a:pPr>
            <a:r>
              <a:rPr lang="en-US" altLang="ja-JP" sz="2000" dirty="0" smtClean="0">
                <a:solidFill>
                  <a:srgbClr val="FF0000"/>
                </a:solidFill>
                <a:latin typeface="+mn-ea"/>
              </a:rPr>
              <a:t>   std-&gt;weight </a:t>
            </a:r>
            <a:r>
              <a:rPr lang="en-US" altLang="ja-JP" sz="2000" dirty="0" smtClean="0">
                <a:latin typeface="+mn-ea"/>
              </a:rPr>
              <a:t>= 80.0;</a:t>
            </a:r>
          </a:p>
          <a:p>
            <a:pPr>
              <a:defRPr/>
            </a:pPr>
            <a:r>
              <a:rPr lang="en-US" altLang="ja-JP" sz="2000" dirty="0" smtClean="0">
                <a:latin typeface="+mn-ea"/>
              </a:rPr>
              <a:t>}</a:t>
            </a:r>
          </a:p>
          <a:p>
            <a:pPr>
              <a:defRPr/>
            </a:pPr>
            <a:r>
              <a:rPr lang="en-US" altLang="ja-JP" sz="2000" dirty="0" err="1" smtClean="0">
                <a:latin typeface="+mn-ea"/>
              </a:rPr>
              <a:t>int</a:t>
            </a:r>
            <a:r>
              <a:rPr lang="en-US" altLang="ja-JP" sz="2000" dirty="0" smtClean="0">
                <a:latin typeface="+mn-ea"/>
              </a:rPr>
              <a:t> main(void)</a:t>
            </a:r>
          </a:p>
          <a:p>
            <a:pPr>
              <a:defRPr/>
            </a:pPr>
            <a:r>
              <a:rPr lang="en-US" altLang="ja-JP" sz="2000" dirty="0" smtClean="0">
                <a:latin typeface="+mn-ea"/>
              </a:rPr>
              <a:t>{</a:t>
            </a:r>
          </a:p>
          <a:p>
            <a:pPr>
              <a:defRPr/>
            </a:pPr>
            <a:r>
              <a:rPr lang="en-US" altLang="ja-JP" sz="2000" dirty="0" smtClean="0">
                <a:latin typeface="+mn-ea"/>
              </a:rPr>
              <a:t>   student</a:t>
            </a:r>
            <a:r>
              <a:rPr lang="ja-JP" altLang="en-US" sz="2000" dirty="0" smtClean="0">
                <a:latin typeface="+mn-ea"/>
              </a:rPr>
              <a:t> </a:t>
            </a:r>
            <a:r>
              <a:rPr lang="en-US" altLang="ja-JP" sz="2000" dirty="0" smtClean="0">
                <a:latin typeface="+mn-ea"/>
              </a:rPr>
              <a:t>taro  = {“Taro”, 176, 64.5};</a:t>
            </a:r>
          </a:p>
          <a:p>
            <a:pPr>
              <a:defRPr/>
            </a:pPr>
            <a:r>
              <a:rPr lang="en-US" altLang="ja-JP" sz="2000" dirty="0" smtClean="0">
                <a:latin typeface="+mn-ea"/>
              </a:rPr>
              <a:t>   </a:t>
            </a:r>
            <a:r>
              <a:rPr lang="en-US" altLang="ja-JP" sz="2000" dirty="0" err="1" smtClean="0">
                <a:latin typeface="+mn-ea"/>
              </a:rPr>
              <a:t>change_data</a:t>
            </a:r>
            <a:r>
              <a:rPr lang="en-US" altLang="ja-JP" sz="2000" dirty="0" smtClean="0">
                <a:latin typeface="+mn-ea"/>
              </a:rPr>
              <a:t>( &amp;taro );</a:t>
            </a:r>
          </a:p>
          <a:p>
            <a:pPr>
              <a:defRPr/>
            </a:pPr>
            <a:r>
              <a:rPr lang="en-US" altLang="ja-JP" sz="2000" dirty="0" smtClean="0">
                <a:latin typeface="+mn-ea"/>
              </a:rPr>
              <a:t>    </a:t>
            </a:r>
            <a:r>
              <a:rPr lang="en-US" altLang="ja-JP" sz="2000" dirty="0" err="1" smtClean="0">
                <a:latin typeface="+mn-ea"/>
              </a:rPr>
              <a:t>printf</a:t>
            </a:r>
            <a:r>
              <a:rPr lang="en-US" altLang="ja-JP" sz="2000" dirty="0" smtClean="0">
                <a:latin typeface="+mn-ea"/>
              </a:rPr>
              <a:t>(“%s</a:t>
            </a:r>
            <a:r>
              <a:rPr lang="ja-JP" altLang="en-US" sz="2000" dirty="0" smtClean="0">
                <a:latin typeface="+mn-ea"/>
              </a:rPr>
              <a:t>の身長は</a:t>
            </a:r>
            <a:r>
              <a:rPr lang="en-US" altLang="ja-JP" sz="2000" dirty="0" smtClean="0">
                <a:latin typeface="+mn-ea"/>
              </a:rPr>
              <a:t>%</a:t>
            </a:r>
            <a:r>
              <a:rPr lang="en-US" altLang="ja-JP" sz="2000" dirty="0" err="1" smtClean="0">
                <a:latin typeface="+mn-ea"/>
              </a:rPr>
              <a:t>dcm</a:t>
            </a:r>
            <a:r>
              <a:rPr lang="ja-JP" altLang="en-US" sz="2000" dirty="0" err="1" smtClean="0">
                <a:latin typeface="+mn-ea"/>
              </a:rPr>
              <a:t>、</a:t>
            </a:r>
            <a:r>
              <a:rPr lang="ja-JP" altLang="en-US" sz="2000" dirty="0" smtClean="0">
                <a:latin typeface="+mn-ea"/>
              </a:rPr>
              <a:t>体重は</a:t>
            </a:r>
            <a:r>
              <a:rPr lang="en-US" altLang="ja-JP" sz="2000" dirty="0" smtClean="0">
                <a:latin typeface="+mn-ea"/>
              </a:rPr>
              <a:t>%</a:t>
            </a:r>
            <a:r>
              <a:rPr lang="en-US" altLang="ja-JP" sz="2000" dirty="0" err="1" smtClean="0">
                <a:latin typeface="+mn-ea"/>
              </a:rPr>
              <a:t>fkg</a:t>
            </a:r>
            <a:r>
              <a:rPr lang="ja-JP" altLang="en-US" sz="2000" dirty="0" smtClean="0">
                <a:latin typeface="+mn-ea"/>
              </a:rPr>
              <a:t>です。</a:t>
            </a:r>
            <a:r>
              <a:rPr lang="en-US" altLang="ja-JP" sz="2000" dirty="0" smtClean="0">
                <a:latin typeface="+mn-ea"/>
              </a:rPr>
              <a:t>\n”,  </a:t>
            </a:r>
          </a:p>
          <a:p>
            <a:pPr>
              <a:defRPr/>
            </a:pPr>
            <a:r>
              <a:rPr lang="en-US" altLang="ja-JP" sz="2000" dirty="0" smtClean="0">
                <a:latin typeface="+mn-ea"/>
              </a:rPr>
              <a:t>                taro.name, </a:t>
            </a:r>
            <a:r>
              <a:rPr lang="en-US" altLang="ja-JP" sz="2000" dirty="0" err="1" smtClean="0">
                <a:latin typeface="+mn-ea"/>
              </a:rPr>
              <a:t>taro.height</a:t>
            </a:r>
            <a:r>
              <a:rPr lang="en-US" altLang="ja-JP" sz="2000" dirty="0" smtClean="0">
                <a:latin typeface="+mn-ea"/>
              </a:rPr>
              <a:t>, </a:t>
            </a:r>
            <a:r>
              <a:rPr lang="en-US" altLang="ja-JP" sz="2000" dirty="0" err="1" smtClean="0">
                <a:latin typeface="+mn-ea"/>
              </a:rPr>
              <a:t>taro.weight</a:t>
            </a:r>
            <a:r>
              <a:rPr lang="en-US" altLang="ja-JP" sz="2000" dirty="0" smtClean="0">
                <a:latin typeface="+mn-ea"/>
              </a:rPr>
              <a:t>);   </a:t>
            </a:r>
          </a:p>
          <a:p>
            <a:pPr>
              <a:defRPr/>
            </a:pPr>
            <a:r>
              <a:rPr lang="en-US" altLang="ja-JP" sz="2000" dirty="0" smtClean="0">
                <a:latin typeface="+mn-ea"/>
              </a:rPr>
              <a:t>   return  0;</a:t>
            </a:r>
          </a:p>
          <a:p>
            <a:pPr>
              <a:defRPr/>
            </a:pPr>
            <a:r>
              <a:rPr lang="en-US" altLang="ja-JP" sz="2000" dirty="0" smtClean="0">
                <a:latin typeface="+mn-ea"/>
              </a:rPr>
              <a:t>}</a:t>
            </a:r>
            <a:endParaRPr lang="en-US" altLang="ja-JP" sz="2000" dirty="0">
              <a:latin typeface="+mn-ea"/>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smtClean="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point;</a:t>
            </a:r>
          </a:p>
          <a:p>
            <a:r>
              <a:rPr lang="en-US" altLang="ja-JP" sz="2000" dirty="0" smtClean="0">
                <a:solidFill>
                  <a:srgbClr val="FF0000"/>
                </a:solidFill>
              </a:rPr>
              <a:t>point</a:t>
            </a:r>
            <a:r>
              <a:rPr lang="en-US" altLang="ja-JP" sz="2000" dirty="0" smtClean="0"/>
              <a:t> </a:t>
            </a:r>
            <a:r>
              <a:rPr lang="en-US" altLang="ja-JP" sz="2000" dirty="0" err="1" smtClean="0"/>
              <a:t>makePoint</a:t>
            </a:r>
            <a:r>
              <a:rPr lang="en-US" altLang="ja-JP" sz="2000" dirty="0" smtClean="0"/>
              <a:t> (</a:t>
            </a:r>
            <a:r>
              <a:rPr lang="en-US" altLang="ja-JP" sz="2000" dirty="0" err="1" smtClean="0"/>
              <a:t>int</a:t>
            </a:r>
            <a:r>
              <a:rPr lang="en-US" altLang="ja-JP" sz="2000" dirty="0" smtClean="0"/>
              <a:t> x, </a:t>
            </a:r>
            <a:r>
              <a:rPr lang="en-US" altLang="ja-JP" sz="2000" dirty="0" err="1" smtClean="0"/>
              <a:t>int</a:t>
            </a:r>
            <a:r>
              <a:rPr lang="en-US" altLang="ja-JP" sz="2000" dirty="0" smtClean="0"/>
              <a:t> y) {</a:t>
            </a:r>
          </a:p>
          <a:p>
            <a:r>
              <a:rPr lang="en-US" altLang="ja-JP" sz="2000" dirty="0" smtClean="0"/>
              <a:t>  point p;</a:t>
            </a:r>
          </a:p>
          <a:p>
            <a:r>
              <a:rPr lang="en-US" altLang="ja-JP" sz="2000" dirty="0" smtClean="0"/>
              <a:t>  </a:t>
            </a:r>
            <a:r>
              <a:rPr lang="en-US" altLang="ja-JP" sz="2000" dirty="0" err="1" smtClean="0"/>
              <a:t>p.x</a:t>
            </a:r>
            <a:r>
              <a:rPr lang="en-US" altLang="ja-JP" sz="2000" dirty="0" smtClean="0"/>
              <a:t> = x;</a:t>
            </a:r>
          </a:p>
          <a:p>
            <a:r>
              <a:rPr lang="en-US" altLang="ja-JP" sz="2000" dirty="0" smtClean="0"/>
              <a:t>  </a:t>
            </a:r>
            <a:r>
              <a:rPr lang="en-US" altLang="ja-JP" sz="2000" dirty="0" err="1" smtClean="0"/>
              <a:t>p.y</a:t>
            </a:r>
            <a:r>
              <a:rPr lang="en-US" altLang="ja-JP" sz="2000" dirty="0" smtClean="0"/>
              <a:t> = y;</a:t>
            </a:r>
          </a:p>
          <a:p>
            <a:r>
              <a:rPr lang="en-US" altLang="ja-JP" sz="2000" dirty="0" smtClean="0"/>
              <a:t>  </a:t>
            </a:r>
            <a:r>
              <a:rPr lang="en-US" altLang="ja-JP" sz="2000" dirty="0" smtClean="0">
                <a:solidFill>
                  <a:srgbClr val="FF0000"/>
                </a:solidFill>
              </a:rPr>
              <a:t>return p;</a:t>
            </a:r>
          </a:p>
          <a:p>
            <a:r>
              <a:rPr lang="en-US" altLang="ja-JP" sz="2000" dirty="0" smtClean="0"/>
              <a:t>}</a:t>
            </a:r>
          </a:p>
          <a:p>
            <a:r>
              <a:rPr lang="en-US" altLang="ja-JP" sz="2000" dirty="0" err="1" smtClean="0"/>
              <a:t>int</a:t>
            </a:r>
            <a:r>
              <a:rPr lang="en-US" altLang="ja-JP" sz="2000" dirty="0" smtClean="0"/>
              <a:t> main (void) {</a:t>
            </a:r>
          </a:p>
          <a:p>
            <a:r>
              <a:rPr lang="en-US" altLang="ja-JP" sz="2000" dirty="0" smtClean="0"/>
              <a:t>  point p;</a:t>
            </a:r>
          </a:p>
          <a:p>
            <a:r>
              <a:rPr lang="en-US" altLang="ja-JP" sz="2000" dirty="0" smtClean="0"/>
              <a:t>  </a:t>
            </a:r>
            <a:r>
              <a:rPr lang="en-US" altLang="ja-JP" sz="2000" dirty="0" smtClean="0">
                <a:solidFill>
                  <a:srgbClr val="FF0000"/>
                </a:solidFill>
              </a:rPr>
              <a:t>p = </a:t>
            </a:r>
            <a:r>
              <a:rPr lang="en-US" altLang="ja-JP" sz="2000" dirty="0" err="1" smtClean="0">
                <a:solidFill>
                  <a:srgbClr val="FF0000"/>
                </a:solidFill>
              </a:rPr>
              <a:t>makePoint</a:t>
            </a:r>
            <a:r>
              <a:rPr lang="en-US" altLang="ja-JP" sz="2000" dirty="0" smtClean="0">
                <a:solidFill>
                  <a:srgbClr val="FF0000"/>
                </a:solidFill>
              </a:rPr>
              <a:t> (2,3);</a:t>
            </a:r>
          </a:p>
          <a:p>
            <a:r>
              <a:rPr lang="en-US" altLang="ja-JP" sz="2000" dirty="0" smtClean="0"/>
              <a:t>  </a:t>
            </a:r>
            <a:r>
              <a:rPr lang="en-US" altLang="ja-JP" sz="2000" dirty="0" err="1" smtClean="0"/>
              <a:t>printf</a:t>
            </a:r>
            <a:r>
              <a:rPr lang="en-US" altLang="ja-JP" sz="2000" dirty="0" smtClean="0"/>
              <a:t> (“(</a:t>
            </a:r>
            <a:r>
              <a:rPr lang="en-US" altLang="ja-JP" sz="2000" dirty="0" err="1" smtClean="0"/>
              <a:t>x,y</a:t>
            </a:r>
            <a:r>
              <a:rPr lang="en-US" altLang="ja-JP" sz="2000" dirty="0" smtClean="0"/>
              <a:t>) = (%d, %d)\n", </a:t>
            </a:r>
            <a:r>
              <a:rPr lang="en-US" altLang="ja-JP" sz="2000" dirty="0" err="1" smtClean="0"/>
              <a:t>p.x</a:t>
            </a:r>
            <a:r>
              <a:rPr lang="en-US" altLang="ja-JP" sz="2000" dirty="0" smtClean="0"/>
              <a:t>, </a:t>
            </a:r>
            <a:r>
              <a:rPr lang="en-US" altLang="ja-JP" sz="2000" dirty="0" err="1" smtClean="0"/>
              <a:t>p.y</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smtClean="0"/>
              <a:t>xy</a:t>
            </a:r>
            <a:r>
              <a:rPr lang="ja-JP" altLang="en-US" sz="2000" dirty="0" smtClean="0"/>
              <a:t>平面上の点を表すために、</a:t>
            </a:r>
            <a:r>
              <a:rPr lang="en-US" altLang="ja-JP" sz="2000" dirty="0" err="1" smtClean="0"/>
              <a:t>int</a:t>
            </a:r>
            <a:r>
              <a:rPr lang="ja-JP" altLang="en-US" sz="2000" dirty="0" smtClean="0"/>
              <a:t>型の変数</a:t>
            </a:r>
            <a:r>
              <a:rPr lang="en-US" altLang="ja-JP" sz="2000" dirty="0" err="1" smtClean="0"/>
              <a:t>x,y</a:t>
            </a:r>
            <a:r>
              <a:rPr lang="ja-JP" altLang="en-US" sz="2000" dirty="0" smtClean="0"/>
              <a:t>からなる構造体型を定義し、それに</a:t>
            </a:r>
            <a:r>
              <a:rPr lang="en-US" altLang="ja-JP" sz="2000" dirty="0" smtClean="0"/>
              <a:t>point</a:t>
            </a:r>
            <a:r>
              <a:rPr lang="ja-JP" altLang="en-US" sz="2000" dirty="0" smtClean="0"/>
              <a:t>という名前をつけている。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smtClean="0"/>
              <a:t>構造体内に配列があるとき、</a:t>
            </a:r>
            <a:endParaRPr kumimoji="1" lang="en-US" altLang="ja-JP" dirty="0" smtClean="0"/>
          </a:p>
          <a:p>
            <a:pPr lvl="1"/>
            <a:r>
              <a:rPr kumimoji="1" lang="ja-JP" altLang="en-US" dirty="0" smtClean="0"/>
              <a:t>構造体を関数に渡したら、構造体内の配列の各要素はコピーされる。（よって、関数内で配列の値を書き変えても呼び出し元の配列には影響がない。）</a:t>
            </a:r>
            <a:endParaRPr kumimoji="1" lang="en-US" altLang="ja-JP" dirty="0" smtClean="0"/>
          </a:p>
          <a:p>
            <a:pPr lvl="1"/>
            <a:r>
              <a:rPr lang="ja-JP" altLang="en-US" dirty="0" smtClean="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smtClean="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smtClean="0"/>
              <a:t>char</a:t>
            </a:r>
            <a:r>
              <a:rPr lang="ja-JP" altLang="en-US" sz="2000" dirty="0" smtClean="0"/>
              <a:t>型の配列）で空白を含まないものとし、学籍番号と英語の点数は</a:t>
            </a:r>
            <a:r>
              <a:rPr lang="en-US" altLang="ja-JP" sz="2000" dirty="0" err="1" smtClean="0"/>
              <a:t>int</a:t>
            </a:r>
            <a:r>
              <a:rPr lang="ja-JP" altLang="en-US" sz="2000" dirty="0" smtClean="0"/>
              <a:t>型の数とする。また、一人の学生の情報を表すために以下の構造体型を用いよ。</a:t>
            </a:r>
            <a:endParaRPr lang="en-US" altLang="ja-JP" sz="2000" dirty="0" smtClean="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10001</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英語</a:t>
            </a:r>
            <a:r>
              <a:rPr lang="en-US" altLang="ja-JP" dirty="0" smtClean="0"/>
              <a:t>: </a:t>
            </a:r>
            <a:r>
              <a:rPr lang="en-US" altLang="ja-JP" dirty="0" smtClean="0">
                <a:solidFill>
                  <a:srgbClr val="FF0000"/>
                </a:solidFill>
              </a:rPr>
              <a:t>90</a:t>
            </a:r>
          </a:p>
          <a:p>
            <a:r>
              <a:rPr lang="en-US" altLang="ja-JP" dirty="0" smtClean="0"/>
              <a:t>2</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10002</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70</a:t>
            </a:r>
          </a:p>
          <a:p>
            <a:r>
              <a:rPr lang="en-US" altLang="ja-JP" dirty="0" smtClean="0"/>
              <a:t>3</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10003</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60</a:t>
            </a:r>
          </a:p>
          <a:p>
            <a:r>
              <a:rPr lang="ja-JP" altLang="en-US" dirty="0" smtClean="0"/>
              <a:t>登録完了</a:t>
            </a:r>
          </a:p>
          <a:p>
            <a:r>
              <a:rPr lang="ja-JP" altLang="en-US" dirty="0" smtClean="0"/>
              <a:t>探したい人の学籍番号を入力</a:t>
            </a:r>
            <a:r>
              <a:rPr lang="en-US" altLang="ja-JP" dirty="0" smtClean="0"/>
              <a:t>: </a:t>
            </a:r>
            <a:r>
              <a:rPr lang="en-US" altLang="ja-JP" dirty="0" smtClean="0">
                <a:solidFill>
                  <a:srgbClr val="FF0000"/>
                </a:solidFill>
              </a:rPr>
              <a:t>10002</a:t>
            </a:r>
          </a:p>
          <a:p>
            <a:r>
              <a:rPr lang="ja-JP" altLang="en-US" dirty="0" smtClean="0"/>
              <a:t>学籍番号</a:t>
            </a:r>
            <a:r>
              <a:rPr lang="en-US" altLang="ja-JP" dirty="0" smtClean="0"/>
              <a:t>: 10002, </a:t>
            </a:r>
            <a:r>
              <a:rPr lang="ja-JP" altLang="en-US" dirty="0" smtClean="0"/>
              <a:t>名前</a:t>
            </a:r>
            <a:r>
              <a:rPr lang="en-US" altLang="ja-JP" dirty="0" smtClean="0"/>
              <a:t>: </a:t>
            </a:r>
            <a:r>
              <a:rPr lang="en-US" altLang="ja-JP" dirty="0" err="1" smtClean="0"/>
              <a:t>Jiro</a:t>
            </a:r>
            <a:r>
              <a:rPr lang="en-US" altLang="ja-JP" dirty="0" smtClean="0"/>
              <a:t>, </a:t>
            </a:r>
            <a:r>
              <a:rPr lang="ja-JP" altLang="en-US" dirty="0" smtClean="0"/>
              <a:t>英語</a:t>
            </a:r>
            <a:r>
              <a:rPr lang="en-US" altLang="ja-JP" dirty="0" smtClean="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id;</a:t>
            </a:r>
          </a:p>
          <a:p>
            <a:r>
              <a:rPr lang="en-US" altLang="ja-JP" sz="2000" dirty="0" smtClean="0"/>
              <a:t>     char name[20];</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 }</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smtClean="0">
                <a:ea typeface="ＭＳ Ｐゴシック" pitchFamily="-64" charset="-128"/>
              </a:rPr>
              <a:t>基本課題２</a:t>
            </a:r>
          </a:p>
        </p:txBody>
      </p:sp>
      <p:sp>
        <p:nvSpPr>
          <p:cNvPr id="26631" name="正方形/長方形 19"/>
          <p:cNvSpPr>
            <a:spLocks noChangeArrowheads="1"/>
          </p:cNvSpPr>
          <p:nvPr/>
        </p:nvSpPr>
        <p:spPr bwMode="auto">
          <a:xfrm>
            <a:off x="734086" y="3499358"/>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a:t>
            </a:r>
            <a:r>
              <a:rPr lang="ja-JP" altLang="en-US" sz="2000" b="0" dirty="0" smtClean="0"/>
              <a:t>引数</a:t>
            </a:r>
            <a:r>
              <a:rPr lang="en-US" altLang="ja-JP" sz="2000" dirty="0" smtClean="0"/>
              <a:t>c1</a:t>
            </a:r>
            <a:r>
              <a:rPr lang="en-US" altLang="ja-JP" sz="2000" b="0" dirty="0" smtClean="0"/>
              <a:t>, c2</a:t>
            </a:r>
            <a:r>
              <a:rPr lang="ja-JP" altLang="en-US" sz="2000" b="0" dirty="0" smtClean="0"/>
              <a:t>を</a:t>
            </a:r>
            <a:r>
              <a:rPr lang="ja-JP" altLang="en-US" sz="2000" b="0" dirty="0"/>
              <a:t>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smtClean="0"/>
              <a:t>c</a:t>
            </a:r>
            <a:r>
              <a:rPr lang="en-US" altLang="ja-JP" sz="2000" b="0" dirty="0" smtClean="0"/>
              <a:t>1</a:t>
            </a:r>
            <a:r>
              <a:rPr lang="en-US" altLang="ja-JP" sz="2000" b="0" dirty="0"/>
              <a:t>, complex </a:t>
            </a:r>
            <a:r>
              <a:rPr lang="en-US" altLang="ja-JP" sz="2000" dirty="0" smtClean="0"/>
              <a:t>c</a:t>
            </a:r>
            <a:r>
              <a:rPr lang="en-US" altLang="ja-JP" sz="2000" b="0" dirty="0" smtClean="0"/>
              <a:t>2</a:t>
            </a:r>
            <a:r>
              <a:rPr lang="en-US" altLang="ja-JP" sz="2000" b="0" dirty="0"/>
              <a:t>) </a:t>
            </a:r>
            <a:r>
              <a:rPr lang="en-US" altLang="ja-JP" sz="2000" b="0" dirty="0" smtClean="0"/>
              <a:t>{         ….</a:t>
            </a:r>
            <a:r>
              <a:rPr lang="ja-JP" altLang="en-US" sz="2000" dirty="0" smtClean="0"/>
              <a:t>   </a:t>
            </a:r>
            <a:r>
              <a:rPr lang="en-US" altLang="ja-JP" sz="2000" b="0" dirty="0" smtClean="0"/>
              <a:t>       }</a:t>
            </a:r>
          </a:p>
        </p:txBody>
      </p:sp>
      <p:sp>
        <p:nvSpPr>
          <p:cNvPr id="6" name="正方形/長方形 5"/>
          <p:cNvSpPr/>
          <p:nvPr/>
        </p:nvSpPr>
        <p:spPr>
          <a:xfrm>
            <a:off x="751864" y="1159720"/>
            <a:ext cx="7886385" cy="1015663"/>
          </a:xfrm>
          <a:prstGeom prst="rect">
            <a:avLst/>
          </a:prstGeom>
        </p:spPr>
        <p:txBody>
          <a:bodyPr wrap="square">
            <a:spAutoFit/>
          </a:bodyPr>
          <a:lstStyle/>
          <a:p>
            <a:r>
              <a:rPr lang="ja-JP" altLang="en-US" sz="2000" dirty="0" smtClean="0">
                <a:ea typeface="ＭＳ Ｐゴシック" charset="-128"/>
              </a:rPr>
              <a:t>キーボードから２つの複素数を読み込み、その２つの複素数の和を出力するプログラムを作成せよ。ただし、複素数を表すために、以下の構造体 </a:t>
            </a:r>
            <a:r>
              <a:rPr lang="en-US" altLang="ja-JP" sz="2000" dirty="0" smtClean="0">
                <a:ea typeface="ＭＳ Ｐゴシック" charset="-128"/>
              </a:rPr>
              <a:t>complex </a:t>
            </a:r>
            <a:r>
              <a:rPr lang="ja-JP" altLang="en-US" sz="2000" dirty="0" smtClean="0">
                <a:ea typeface="ＭＳ Ｐゴシック" charset="-128"/>
              </a:rPr>
              <a:t>を用い、複素数の和は、関数を使って求めよ。</a:t>
            </a:r>
            <a:endParaRPr lang="ja-JP" altLang="en-US" sz="2000" dirty="0"/>
          </a:p>
        </p:txBody>
      </p:sp>
      <p:sp>
        <p:nvSpPr>
          <p:cNvPr id="8" name="正方形/長方形 7"/>
          <p:cNvSpPr/>
          <p:nvPr/>
        </p:nvSpPr>
        <p:spPr>
          <a:xfrm>
            <a:off x="1439837" y="2162549"/>
            <a:ext cx="201304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re;</a:t>
            </a:r>
          </a:p>
          <a:p>
            <a:r>
              <a:rPr lang="en-US" altLang="ja-JP" sz="2000" dirty="0" smtClean="0"/>
              <a:t>         </a:t>
            </a:r>
            <a:r>
              <a:rPr lang="en-US" altLang="ja-JP" sz="2000" dirty="0" err="1" smtClean="0"/>
              <a:t>int</a:t>
            </a:r>
            <a:r>
              <a:rPr lang="en-US" altLang="ja-JP" sz="2000" dirty="0" smtClean="0"/>
              <a:t> </a:t>
            </a:r>
            <a:r>
              <a:rPr lang="en-US" altLang="ja-JP" sz="2000" dirty="0" err="1" smtClean="0"/>
              <a:t>im</a:t>
            </a:r>
            <a:r>
              <a:rPr lang="en-US" altLang="ja-JP" sz="2000" dirty="0" smtClean="0"/>
              <a:t>;</a:t>
            </a:r>
          </a:p>
          <a:p>
            <a:r>
              <a:rPr lang="en-US" altLang="ja-JP" sz="2000" dirty="0" smtClean="0"/>
              <a:t> } complex;</a:t>
            </a:r>
            <a:endParaRPr lang="en-US" altLang="ja-JP" sz="2000" dirty="0"/>
          </a:p>
        </p:txBody>
      </p:sp>
      <p:sp>
        <p:nvSpPr>
          <p:cNvPr id="7" name="正方形/長方形 6"/>
          <p:cNvSpPr/>
          <p:nvPr/>
        </p:nvSpPr>
        <p:spPr>
          <a:xfrm>
            <a:off x="792808" y="4624205"/>
            <a:ext cx="4572000" cy="1938992"/>
          </a:xfrm>
          <a:prstGeom prst="rect">
            <a:avLst/>
          </a:prstGeom>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複素数</a:t>
            </a:r>
            <a:r>
              <a:rPr lang="en-US" altLang="ja-JP" sz="2000" dirty="0" smtClean="0"/>
              <a:t>a</a:t>
            </a:r>
            <a:r>
              <a:rPr lang="ja-JP" altLang="en-US" sz="2000" dirty="0" smtClean="0"/>
              <a:t>の実数部を入力してください</a:t>
            </a:r>
            <a:r>
              <a:rPr lang="en-US" altLang="ja-JP" sz="2000" dirty="0" smtClean="0"/>
              <a:t>: </a:t>
            </a:r>
            <a:r>
              <a:rPr lang="en-US" altLang="ja-JP" sz="2000" dirty="0" smtClean="0">
                <a:solidFill>
                  <a:srgbClr val="FF0000"/>
                </a:solidFill>
              </a:rPr>
              <a:t>2</a:t>
            </a:r>
          </a:p>
          <a:p>
            <a:r>
              <a:rPr lang="ja-JP" altLang="en-US" sz="2000" dirty="0" smtClean="0"/>
              <a:t>複素数</a:t>
            </a:r>
            <a:r>
              <a:rPr lang="en-US" altLang="ja-JP" sz="2000" dirty="0" smtClean="0"/>
              <a:t>a</a:t>
            </a:r>
            <a:r>
              <a:rPr lang="ja-JP" altLang="en-US" sz="2000" dirty="0" smtClean="0"/>
              <a:t>の虚数部を入力してください</a:t>
            </a:r>
            <a:r>
              <a:rPr lang="en-US" altLang="ja-JP" sz="2000" dirty="0" smtClean="0"/>
              <a:t>: </a:t>
            </a:r>
            <a:r>
              <a:rPr lang="en-US" altLang="ja-JP" sz="2000" dirty="0" smtClean="0">
                <a:solidFill>
                  <a:srgbClr val="FF0000"/>
                </a:solidFill>
              </a:rPr>
              <a:t>3</a:t>
            </a:r>
          </a:p>
          <a:p>
            <a:r>
              <a:rPr lang="ja-JP" altLang="en-US" sz="2000" dirty="0" smtClean="0"/>
              <a:t>複素数</a:t>
            </a:r>
            <a:r>
              <a:rPr lang="en-US" altLang="ja-JP" sz="2000" dirty="0" smtClean="0"/>
              <a:t>b</a:t>
            </a:r>
            <a:r>
              <a:rPr lang="ja-JP" altLang="en-US" sz="2000" dirty="0" smtClean="0"/>
              <a:t>の実数部を入力してください</a:t>
            </a:r>
            <a:r>
              <a:rPr lang="en-US" altLang="ja-JP" sz="2000" dirty="0" smtClean="0"/>
              <a:t>: </a:t>
            </a:r>
            <a:r>
              <a:rPr lang="en-US" altLang="ja-JP" sz="2000" dirty="0" smtClean="0">
                <a:solidFill>
                  <a:srgbClr val="FF0000"/>
                </a:solidFill>
              </a:rPr>
              <a:t>4</a:t>
            </a:r>
          </a:p>
          <a:p>
            <a:r>
              <a:rPr lang="ja-JP" altLang="en-US" sz="2000" dirty="0" smtClean="0"/>
              <a:t>複素数</a:t>
            </a:r>
            <a:r>
              <a:rPr lang="en-US" altLang="ja-JP" sz="2000" dirty="0" smtClean="0"/>
              <a:t>b</a:t>
            </a:r>
            <a:r>
              <a:rPr lang="ja-JP" altLang="en-US" sz="2000" dirty="0" smtClean="0"/>
              <a:t>の虚数部を入力してください</a:t>
            </a:r>
            <a:r>
              <a:rPr lang="en-US" altLang="ja-JP" sz="2000" dirty="0" smtClean="0"/>
              <a:t>: </a:t>
            </a:r>
            <a:r>
              <a:rPr lang="en-US" altLang="ja-JP" sz="2000" dirty="0" smtClean="0">
                <a:solidFill>
                  <a:srgbClr val="FF0000"/>
                </a:solidFill>
              </a:rPr>
              <a:t>5</a:t>
            </a:r>
          </a:p>
          <a:p>
            <a:r>
              <a:rPr lang="en-US" altLang="ja-JP" sz="2000" dirty="0" smtClean="0"/>
              <a:t>a + b = 6 + 8i </a:t>
            </a:r>
            <a:r>
              <a:rPr lang="ja-JP" altLang="en-US" sz="2000" dirty="0" smtClean="0"/>
              <a:t>です。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発展課題１</a:t>
            </a:r>
            <a:endParaRPr kumimoji="1" lang="ja-JP" altLang="en-US" dirty="0"/>
          </a:p>
        </p:txBody>
      </p:sp>
      <p:sp>
        <p:nvSpPr>
          <p:cNvPr id="7" name="正方形/長方形 6"/>
          <p:cNvSpPr/>
          <p:nvPr/>
        </p:nvSpPr>
        <p:spPr>
          <a:xfrm>
            <a:off x="320713" y="1015212"/>
            <a:ext cx="5435513" cy="3785652"/>
          </a:xfrm>
          <a:prstGeom prst="rect">
            <a:avLst/>
          </a:prstGeom>
        </p:spPr>
        <p:txBody>
          <a:bodyPr wrap="square">
            <a:spAutoFit/>
          </a:bodyPr>
          <a:lstStyle/>
          <a:p>
            <a:r>
              <a:rPr lang="ja-JP" altLang="en-US" sz="2000" dirty="0" smtClean="0"/>
              <a:t>キーボードから３人分の学生の名前、身長、体重を入力したのち、名前を入力することにより、その学生の</a:t>
            </a:r>
            <a:r>
              <a:rPr lang="en-US" altLang="ja-JP" sz="2000" dirty="0" smtClean="0"/>
              <a:t>BMI</a:t>
            </a:r>
            <a:r>
              <a:rPr lang="ja-JP" altLang="en-US" sz="2000" dirty="0" smtClean="0"/>
              <a:t>が画面上に表示されるようにせよ。ただし、名前はアルファベットの文字列（</a:t>
            </a:r>
            <a:r>
              <a:rPr lang="en-US" altLang="ja-JP" sz="2000" dirty="0" smtClean="0"/>
              <a:t>char</a:t>
            </a:r>
            <a:r>
              <a:rPr lang="ja-JP" altLang="en-US" sz="2000" dirty="0" smtClean="0"/>
              <a:t>型の配列）で空白を含まないものとし、身長は</a:t>
            </a:r>
            <a:r>
              <a:rPr lang="en-US" altLang="ja-JP" sz="2000" dirty="0" err="1" smtClean="0"/>
              <a:t>int</a:t>
            </a:r>
            <a:r>
              <a:rPr lang="ja-JP" altLang="en-US" sz="2000" dirty="0" smtClean="0"/>
              <a:t>型</a:t>
            </a:r>
            <a:r>
              <a:rPr lang="en-US" altLang="ja-JP" sz="2000" dirty="0" smtClean="0"/>
              <a:t>(</a:t>
            </a:r>
            <a:r>
              <a:rPr lang="ja-JP" altLang="en-US" sz="2000" dirty="0" smtClean="0"/>
              <a:t>単位は</a:t>
            </a:r>
            <a:r>
              <a:rPr lang="en-US" altLang="ja-JP" sz="2000" dirty="0" smtClean="0"/>
              <a:t>cm)</a:t>
            </a:r>
            <a:r>
              <a:rPr lang="ja-JP" altLang="en-US" sz="2000" dirty="0" err="1" smtClean="0"/>
              <a:t>、</a:t>
            </a:r>
            <a:r>
              <a:rPr lang="ja-JP" altLang="en-US" sz="2000" dirty="0" smtClean="0"/>
              <a:t>体重は</a:t>
            </a:r>
            <a:r>
              <a:rPr lang="en-US" altLang="ja-JP" sz="2000" dirty="0" smtClean="0"/>
              <a:t>double</a:t>
            </a:r>
            <a:r>
              <a:rPr lang="ja-JP" altLang="en-US" sz="2000" dirty="0" smtClean="0"/>
              <a:t>型</a:t>
            </a:r>
            <a:r>
              <a:rPr lang="en-US" altLang="ja-JP" sz="2000" dirty="0" smtClean="0"/>
              <a:t>(</a:t>
            </a:r>
            <a:r>
              <a:rPr lang="ja-JP" altLang="en-US" sz="2000" dirty="0" smtClean="0"/>
              <a:t>単位は</a:t>
            </a:r>
            <a:r>
              <a:rPr lang="en-US" altLang="ja-JP" sz="2000" dirty="0" smtClean="0"/>
              <a:t>kg)</a:t>
            </a:r>
            <a:r>
              <a:rPr lang="ja-JP" altLang="en-US" sz="2000" dirty="0" smtClean="0"/>
              <a:t>とする。また、一人の学生の情報を表すために以下の構造体型</a:t>
            </a:r>
            <a:r>
              <a:rPr lang="en-US" altLang="ja-JP" sz="2000" dirty="0" smtClean="0"/>
              <a:t>student</a:t>
            </a:r>
            <a:r>
              <a:rPr lang="ja-JP" altLang="en-US" sz="2000" dirty="0" smtClean="0"/>
              <a:t>を用いよ。また、</a:t>
            </a:r>
            <a:r>
              <a:rPr lang="en-US" altLang="ja-JP" sz="2000" dirty="0" smtClean="0"/>
              <a:t>student</a:t>
            </a:r>
            <a:r>
              <a:rPr lang="ja-JP" altLang="en-US" sz="2000" dirty="0" smtClean="0"/>
              <a:t>型を引数にとり、</a:t>
            </a:r>
            <a:r>
              <a:rPr lang="en-US" altLang="ja-JP" sz="2000" dirty="0" smtClean="0"/>
              <a:t>BMI</a:t>
            </a:r>
            <a:r>
              <a:rPr lang="ja-JP" altLang="en-US" sz="2000" dirty="0" smtClean="0"/>
              <a:t>を画面上に表示する関数</a:t>
            </a:r>
            <a:r>
              <a:rPr lang="en-US" altLang="ja-JP" sz="2000" dirty="0" err="1" smtClean="0"/>
              <a:t>showBMI</a:t>
            </a:r>
            <a:r>
              <a:rPr lang="ja-JP" altLang="en-US" sz="2000" dirty="0" smtClean="0"/>
              <a:t>を</a:t>
            </a:r>
            <a:endParaRPr lang="en-US" altLang="ja-JP" sz="2000" dirty="0" smtClean="0"/>
          </a:p>
          <a:p>
            <a:r>
              <a:rPr lang="en-US" altLang="ja-JP" sz="2000" dirty="0" smtClean="0"/>
              <a:t>    void </a:t>
            </a:r>
            <a:r>
              <a:rPr lang="en-US" altLang="ja-JP" sz="2000" dirty="0" err="1" smtClean="0"/>
              <a:t>showBMI</a:t>
            </a:r>
            <a:r>
              <a:rPr lang="en-US" altLang="ja-JP" sz="2000" dirty="0" smtClean="0"/>
              <a:t> (student s) { … }</a:t>
            </a:r>
          </a:p>
          <a:p>
            <a:r>
              <a:rPr lang="ja-JP" altLang="en-US" sz="2000" dirty="0" smtClean="0"/>
              <a:t>の形で定義し、それを</a:t>
            </a:r>
            <a:r>
              <a:rPr lang="en-US" altLang="ja-JP" sz="2000" dirty="0" smtClean="0"/>
              <a:t>main</a:t>
            </a:r>
            <a:r>
              <a:rPr lang="ja-JP" altLang="en-US" sz="2000" dirty="0" smtClean="0"/>
              <a:t>関数中から呼び出す形でプログラムを作成せよ。</a:t>
            </a:r>
            <a:endParaRPr lang="en-US" altLang="ja-JP" sz="2000" dirty="0" smtClean="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身長</a:t>
            </a:r>
            <a:r>
              <a:rPr lang="en-US" altLang="ja-JP" dirty="0" smtClean="0"/>
              <a:t>: </a:t>
            </a:r>
            <a:r>
              <a:rPr lang="en-US" altLang="ja-JP" dirty="0" smtClean="0">
                <a:solidFill>
                  <a:srgbClr val="FF0000"/>
                </a:solidFill>
              </a:rPr>
              <a:t>176</a:t>
            </a:r>
          </a:p>
          <a:p>
            <a:r>
              <a:rPr lang="ja-JP" altLang="en-US" dirty="0" smtClean="0"/>
              <a:t>体重</a:t>
            </a:r>
            <a:r>
              <a:rPr lang="en-US" altLang="ja-JP" dirty="0" smtClean="0"/>
              <a:t>: </a:t>
            </a:r>
            <a:r>
              <a:rPr lang="en-US" altLang="ja-JP" dirty="0" smtClean="0">
                <a:solidFill>
                  <a:srgbClr val="FF0000"/>
                </a:solidFill>
              </a:rPr>
              <a:t>64.5</a:t>
            </a:r>
          </a:p>
          <a:p>
            <a:r>
              <a:rPr lang="en-US" altLang="ja-JP" dirty="0" smtClean="0"/>
              <a:t>2</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165</a:t>
            </a:r>
          </a:p>
          <a:p>
            <a:r>
              <a:rPr lang="ja-JP" altLang="en-US" dirty="0" smtClean="0"/>
              <a:t>体重</a:t>
            </a:r>
            <a:r>
              <a:rPr lang="en-US" altLang="ja-JP" dirty="0" smtClean="0"/>
              <a:t>: </a:t>
            </a:r>
            <a:r>
              <a:rPr lang="en-US" altLang="ja-JP" dirty="0" smtClean="0">
                <a:solidFill>
                  <a:srgbClr val="FF0000"/>
                </a:solidFill>
              </a:rPr>
              <a:t>55.5</a:t>
            </a:r>
          </a:p>
          <a:p>
            <a:r>
              <a:rPr lang="en-US" altLang="ja-JP" dirty="0" smtClean="0"/>
              <a:t>3</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168</a:t>
            </a:r>
          </a:p>
          <a:p>
            <a:r>
              <a:rPr lang="ja-JP" altLang="en-US" dirty="0" smtClean="0"/>
              <a:t>体重</a:t>
            </a:r>
            <a:r>
              <a:rPr lang="en-US" altLang="ja-JP" dirty="0" smtClean="0"/>
              <a:t>: </a:t>
            </a:r>
            <a:r>
              <a:rPr lang="en-US" altLang="ja-JP" dirty="0" smtClean="0">
                <a:solidFill>
                  <a:srgbClr val="FF0000"/>
                </a:solidFill>
              </a:rPr>
              <a:t>70.0</a:t>
            </a:r>
          </a:p>
          <a:p>
            <a:r>
              <a:rPr lang="ja-JP" altLang="en-US" dirty="0" smtClean="0"/>
              <a:t>登録完了</a:t>
            </a:r>
            <a:endParaRPr lang="en-US" altLang="ja-JP" dirty="0" smtClean="0"/>
          </a:p>
          <a:p>
            <a:r>
              <a:rPr lang="ja-JP" altLang="en-US" dirty="0" smtClean="0"/>
              <a:t>探したい人の名前を入力</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en-US" altLang="ja-JP" dirty="0" err="1" smtClean="0"/>
              <a:t>Jiro</a:t>
            </a:r>
            <a:r>
              <a:rPr lang="ja-JP" altLang="en-US" dirty="0" smtClean="0"/>
              <a:t>の</a:t>
            </a:r>
            <a:r>
              <a:rPr lang="en-US" altLang="ja-JP" dirty="0" smtClean="0"/>
              <a:t>BMI</a:t>
            </a:r>
            <a:r>
              <a:rPr lang="ja-JP" altLang="en-US" dirty="0" smtClean="0"/>
              <a:t>は</a:t>
            </a:r>
            <a:r>
              <a:rPr lang="en-US" altLang="ja-JP" dirty="0" smtClean="0"/>
              <a:t>20.385675</a:t>
            </a:r>
            <a:r>
              <a:rPr lang="ja-JP" altLang="en-US" dirty="0" smtClean="0"/>
              <a:t>です。</a:t>
            </a:r>
          </a:p>
        </p:txBody>
      </p:sp>
      <p:sp>
        <p:nvSpPr>
          <p:cNvPr id="11" name="正方形/長方形 10"/>
          <p:cNvSpPr/>
          <p:nvPr/>
        </p:nvSpPr>
        <p:spPr>
          <a:xfrm>
            <a:off x="675567" y="4869104"/>
            <a:ext cx="2190465" cy="1631216"/>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 student;</a:t>
            </a:r>
            <a:endParaRPr lang="en-US" altLang="ja-JP" sz="2000" dirty="0"/>
          </a:p>
        </p:txBody>
      </p:sp>
      <p:sp>
        <p:nvSpPr>
          <p:cNvPr id="12" name="テキスト ボックス 11"/>
          <p:cNvSpPr txBox="1"/>
          <p:nvPr/>
        </p:nvSpPr>
        <p:spPr>
          <a:xfrm>
            <a:off x="2907369" y="4905661"/>
            <a:ext cx="2848857" cy="646331"/>
          </a:xfrm>
          <a:prstGeom prst="rect">
            <a:avLst/>
          </a:prstGeom>
          <a:noFill/>
        </p:spPr>
        <p:txBody>
          <a:bodyPr wrap="none" rtlCol="0">
            <a:spAutoFit/>
          </a:bodyPr>
          <a:lstStyle/>
          <a:p>
            <a:r>
              <a:rPr kumimoji="1" lang="en-US" altLang="ja-JP" dirty="0" smtClean="0"/>
              <a:t>[BMI</a:t>
            </a:r>
            <a:r>
              <a:rPr kumimoji="1" lang="ja-JP" altLang="en-US" dirty="0" smtClean="0"/>
              <a:t>の計算式</a:t>
            </a:r>
            <a:r>
              <a:rPr kumimoji="1" lang="en-US" altLang="ja-JP" dirty="0" smtClean="0"/>
              <a:t>]</a:t>
            </a:r>
          </a:p>
          <a:p>
            <a:r>
              <a:rPr lang="ja-JP" altLang="en-US" dirty="0" smtClean="0"/>
              <a:t>体重</a:t>
            </a:r>
            <a:r>
              <a:rPr lang="en-US" altLang="ja-JP" dirty="0" smtClean="0"/>
              <a:t>(kg) / (</a:t>
            </a:r>
            <a:r>
              <a:rPr lang="ja-JP" altLang="en-US" dirty="0" smtClean="0"/>
              <a:t>身長</a:t>
            </a:r>
            <a:r>
              <a:rPr lang="en-US" altLang="ja-JP" dirty="0" smtClean="0"/>
              <a:t>(m)</a:t>
            </a:r>
            <a:r>
              <a:rPr lang="ja-JP" altLang="en-US" dirty="0" smtClean="0"/>
              <a:t>の２乗</a:t>
            </a:r>
            <a:r>
              <a:rPr lang="en-US" altLang="ja-JP" dirty="0" smtClean="0"/>
              <a:t>)</a:t>
            </a:r>
            <a:endParaRPr kumimoji="1" lang="ja-JP" altLang="en-US" dirty="0"/>
          </a:p>
        </p:txBody>
      </p:sp>
      <p:sp>
        <p:nvSpPr>
          <p:cNvPr id="8" name="テキスト ボックス 7"/>
          <p:cNvSpPr txBox="1"/>
          <p:nvPr/>
        </p:nvSpPr>
        <p:spPr>
          <a:xfrm>
            <a:off x="2995675" y="5936776"/>
            <a:ext cx="5882186" cy="646331"/>
          </a:xfrm>
          <a:prstGeom prst="rect">
            <a:avLst/>
          </a:prstGeom>
          <a:noFill/>
        </p:spPr>
        <p:txBody>
          <a:bodyPr wrap="square" rtlCol="0">
            <a:spAutoFit/>
          </a:bodyPr>
          <a:lstStyle/>
          <a:p>
            <a:r>
              <a:rPr lang="en-US" altLang="ja-JP" dirty="0" smtClean="0"/>
              <a:t>(</a:t>
            </a:r>
            <a:r>
              <a:rPr lang="ja-JP" altLang="en-US" dirty="0" smtClean="0"/>
              <a:t>ヒント</a:t>
            </a:r>
            <a:r>
              <a:rPr lang="en-US" altLang="ja-JP" dirty="0" smtClean="0"/>
              <a:t>) </a:t>
            </a:r>
            <a:r>
              <a:rPr lang="ja-JP" altLang="en-US" dirty="0" smtClean="0"/>
              <a:t>文字列比較関数</a:t>
            </a:r>
            <a:r>
              <a:rPr lang="en-US" altLang="ja-JP" dirty="0" err="1" smtClean="0"/>
              <a:t>strcmp</a:t>
            </a:r>
            <a:r>
              <a:rPr lang="ja-JP" altLang="en-US" dirty="0" smtClean="0"/>
              <a:t>を用いてよい。関数</a:t>
            </a:r>
            <a:r>
              <a:rPr lang="en-US" altLang="ja-JP" dirty="0" err="1" smtClean="0"/>
              <a:t>strcmp</a:t>
            </a:r>
            <a:r>
              <a:rPr lang="ja-JP" altLang="en-US" dirty="0" smtClean="0"/>
              <a:t>の使い方は</a:t>
            </a:r>
            <a:r>
              <a:rPr lang="en-US" altLang="ja-JP" dirty="0" smtClean="0"/>
              <a:t>man </a:t>
            </a:r>
            <a:r>
              <a:rPr lang="en-US" altLang="ja-JP" dirty="0" err="1" smtClean="0"/>
              <a:t>strcmp</a:t>
            </a:r>
            <a:r>
              <a:rPr lang="ja-JP" altLang="en-US" dirty="0" smtClean="0"/>
              <a:t>で調べよ。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smtClean="0">
                <a:ea typeface="ＭＳ Ｐゴシック" pitchFamily="-64" charset="-128"/>
              </a:rPr>
              <a:t>発展課題２</a:t>
            </a:r>
          </a:p>
        </p:txBody>
      </p:sp>
      <p:sp>
        <p:nvSpPr>
          <p:cNvPr id="26631" name="正方形/長方形 19"/>
          <p:cNvSpPr>
            <a:spLocks noChangeArrowheads="1"/>
          </p:cNvSpPr>
          <p:nvPr/>
        </p:nvSpPr>
        <p:spPr bwMode="auto">
          <a:xfrm>
            <a:off x="571472" y="1285860"/>
            <a:ext cx="7904163" cy="2677656"/>
          </a:xfrm>
          <a:prstGeom prst="rect">
            <a:avLst/>
          </a:prstGeom>
          <a:noFill/>
          <a:ln w="9525">
            <a:noFill/>
            <a:miter lim="800000"/>
            <a:headEnd/>
            <a:tailEnd/>
          </a:ln>
        </p:spPr>
        <p:txBody>
          <a:bodyPr>
            <a:spAutoFit/>
          </a:bodyPr>
          <a:lstStyle/>
          <a:p>
            <a:r>
              <a:rPr lang="ja-JP" altLang="en-US" sz="2400" b="0" dirty="0" smtClean="0"/>
              <a:t>基本課題２と同様のことを、複素数の積について行え。</a:t>
            </a:r>
            <a:endParaRPr lang="en-US" altLang="ja-JP" sz="2400" b="0" dirty="0" smtClean="0"/>
          </a:p>
          <a:p>
            <a:r>
              <a:rPr lang="ja-JP" altLang="en-US" sz="2400" dirty="0" smtClean="0"/>
              <a:t>積を求める関数は、複素数を表す</a:t>
            </a:r>
            <a:r>
              <a:rPr lang="en-US" altLang="ja-JP" sz="2400" dirty="0" smtClean="0"/>
              <a:t>complex</a:t>
            </a:r>
            <a:r>
              <a:rPr lang="ja-JP" altLang="en-US" sz="2400" dirty="0" smtClean="0"/>
              <a:t>型の引数</a:t>
            </a:r>
            <a:r>
              <a:rPr lang="en-US" altLang="ja-JP" sz="2400" dirty="0" smtClean="0"/>
              <a:t>c1, c2</a:t>
            </a:r>
            <a:r>
              <a:rPr lang="ja-JP" altLang="en-US" sz="2400" dirty="0" smtClean="0"/>
              <a:t>を受け取って、それらの積を表す</a:t>
            </a:r>
            <a:r>
              <a:rPr lang="en-US" altLang="ja-JP" sz="2400" dirty="0" smtClean="0"/>
              <a:t>complex</a:t>
            </a:r>
            <a:r>
              <a:rPr lang="ja-JP" altLang="en-US" sz="2400" dirty="0" smtClean="0"/>
              <a:t>型の値を返す関数として定義せよ。</a:t>
            </a:r>
          </a:p>
          <a:p>
            <a:r>
              <a:rPr lang="en-US" altLang="ja-JP" sz="2400" dirty="0" smtClean="0"/>
              <a:t>    complex prod (complex c1, complex c2) {</a:t>
            </a:r>
          </a:p>
          <a:p>
            <a:r>
              <a:rPr lang="en-US" altLang="ja-JP" sz="2400" dirty="0" smtClean="0"/>
              <a:t>            ….</a:t>
            </a:r>
          </a:p>
          <a:p>
            <a:r>
              <a:rPr lang="en-US" altLang="ja-JP" sz="2400" dirty="0" smtClean="0"/>
              <a:t>     } </a:t>
            </a:r>
          </a:p>
        </p:txBody>
      </p:sp>
      <p:sp>
        <p:nvSpPr>
          <p:cNvPr id="4" name="正方形/長方形 3"/>
          <p:cNvSpPr/>
          <p:nvPr/>
        </p:nvSpPr>
        <p:spPr>
          <a:xfrm>
            <a:off x="874694" y="4162567"/>
            <a:ext cx="6093726" cy="2308324"/>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ja-JP" altLang="en-US" sz="2400" dirty="0" smtClean="0"/>
              <a:t>複素数</a:t>
            </a:r>
            <a:r>
              <a:rPr lang="en-US" altLang="ja-JP" sz="2400" dirty="0" smtClean="0"/>
              <a:t>a</a:t>
            </a:r>
            <a:r>
              <a:rPr lang="ja-JP" altLang="en-US" sz="2400" dirty="0" smtClean="0"/>
              <a:t>の実数部を入力してください</a:t>
            </a:r>
            <a:r>
              <a:rPr lang="en-US" altLang="ja-JP" sz="2400" dirty="0" smtClean="0"/>
              <a:t>: </a:t>
            </a:r>
            <a:r>
              <a:rPr lang="en-US" altLang="ja-JP" sz="2400" dirty="0" smtClean="0">
                <a:solidFill>
                  <a:srgbClr val="FF0000"/>
                </a:solidFill>
              </a:rPr>
              <a:t>2</a:t>
            </a:r>
          </a:p>
          <a:p>
            <a:r>
              <a:rPr lang="ja-JP" altLang="en-US" sz="2400" dirty="0" smtClean="0"/>
              <a:t>複素数</a:t>
            </a:r>
            <a:r>
              <a:rPr lang="en-US" altLang="ja-JP" sz="2400" dirty="0" smtClean="0"/>
              <a:t>a</a:t>
            </a:r>
            <a:r>
              <a:rPr lang="ja-JP" altLang="en-US" sz="2400" dirty="0" smtClean="0"/>
              <a:t>の虚数部を入力してください</a:t>
            </a:r>
            <a:r>
              <a:rPr lang="en-US" altLang="ja-JP" sz="2400" dirty="0" smtClean="0"/>
              <a:t>: </a:t>
            </a:r>
            <a:r>
              <a:rPr lang="en-US" altLang="ja-JP" sz="2400" dirty="0" smtClean="0">
                <a:solidFill>
                  <a:srgbClr val="FF0000"/>
                </a:solidFill>
              </a:rPr>
              <a:t>3</a:t>
            </a:r>
          </a:p>
          <a:p>
            <a:r>
              <a:rPr lang="ja-JP" altLang="en-US" sz="2400" dirty="0" smtClean="0"/>
              <a:t>複素数</a:t>
            </a:r>
            <a:r>
              <a:rPr lang="en-US" altLang="ja-JP" sz="2400" dirty="0" smtClean="0"/>
              <a:t>b</a:t>
            </a:r>
            <a:r>
              <a:rPr lang="ja-JP" altLang="en-US" sz="2400" dirty="0" smtClean="0"/>
              <a:t>の実数部を入力してください</a:t>
            </a:r>
            <a:r>
              <a:rPr lang="en-US" altLang="ja-JP" sz="2400" dirty="0" smtClean="0"/>
              <a:t>: </a:t>
            </a:r>
            <a:r>
              <a:rPr lang="en-US" altLang="ja-JP" sz="2400" dirty="0" smtClean="0">
                <a:solidFill>
                  <a:srgbClr val="FF0000"/>
                </a:solidFill>
              </a:rPr>
              <a:t>4</a:t>
            </a:r>
          </a:p>
          <a:p>
            <a:r>
              <a:rPr lang="ja-JP" altLang="en-US" sz="2400" dirty="0" smtClean="0"/>
              <a:t>複素数</a:t>
            </a:r>
            <a:r>
              <a:rPr lang="en-US" altLang="ja-JP" sz="2400" dirty="0" smtClean="0"/>
              <a:t>b</a:t>
            </a:r>
            <a:r>
              <a:rPr lang="ja-JP" altLang="en-US" sz="2400" dirty="0" smtClean="0"/>
              <a:t>の虚数部を入力してください</a:t>
            </a:r>
            <a:r>
              <a:rPr lang="en-US" altLang="ja-JP" sz="2400" dirty="0" smtClean="0"/>
              <a:t>: </a:t>
            </a:r>
            <a:r>
              <a:rPr lang="en-US" altLang="ja-JP" sz="2400" dirty="0" smtClean="0">
                <a:solidFill>
                  <a:srgbClr val="FF0000"/>
                </a:solidFill>
              </a:rPr>
              <a:t>5</a:t>
            </a:r>
          </a:p>
          <a:p>
            <a:r>
              <a:rPr lang="en-US" altLang="ja-JP" sz="2400" dirty="0" smtClean="0"/>
              <a:t>a * b = -7 + 22i</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spid="_x0000_s1378" name="数式" r:id="rId3" imgW="126720" imgH="228600" progId="Equation.3">
                    <p:embed/>
                  </p:oleObj>
                </mc:Choice>
                <mc:Fallback>
                  <p:oleObj name="数式" r:id="rId3" imgW="126720" imgH="228600" progId="Equation.3">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spid="_x0000_s1379" name="数式" r:id="rId5" imgW="126720" imgH="228600" progId="Equation.3">
                    <p:embed/>
                  </p:oleObj>
                </mc:Choice>
                <mc:Fallback>
                  <p:oleObj name="数式" r:id="rId5" imgW="126720" imgH="2286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smtClean="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t>
            </a:r>
            <a:r>
              <a:rPr kumimoji="1" lang="en-US" altLang="ja-JP" b="0" dirty="0" smtClean="0"/>
              <a:t>&amp;</a:t>
            </a:r>
            <a:r>
              <a:rPr kumimoji="1" lang="en-US" altLang="ja-JP" b="0" dirty="0" err="1" smtClean="0"/>
              <a:t>p.x</a:t>
            </a:r>
            <a:r>
              <a:rPr kumimoji="1" lang="en-US" altLang="ja-JP" b="0" dirty="0" smtClean="0"/>
              <a:t>);</a:t>
            </a:r>
            <a:endParaRPr kumimoji="1" lang="en-US" altLang="ja-JP" b="0" dirty="0"/>
          </a:p>
          <a:p>
            <a:r>
              <a:rPr kumimoji="1" lang="ja-JP" altLang="en-US" b="0" dirty="0" err="1" smtClean="0"/>
              <a:t>のように</a:t>
            </a:r>
            <a:r>
              <a:rPr kumimoji="1" lang="ja-JP" altLang="en-US" b="0" dirty="0" smtClean="0"/>
              <a:t>する</a:t>
            </a:r>
            <a:r>
              <a:rPr kumimoji="1" lang="en-US" altLang="ja-JP" b="0" dirty="0" smtClean="0"/>
              <a:t>(p</a:t>
            </a:r>
            <a:r>
              <a:rPr kumimoji="1" lang="ja-JP" altLang="en-US" b="0" dirty="0" smtClean="0"/>
              <a:t>が</a:t>
            </a:r>
            <a:r>
              <a:rPr lang="en-US" altLang="ja-JP" dirty="0" smtClean="0"/>
              <a:t>point</a:t>
            </a:r>
            <a:r>
              <a:rPr lang="ja-JP" altLang="en-US" dirty="0" smtClean="0"/>
              <a:t>型の場合</a:t>
            </a:r>
            <a:r>
              <a:rPr kumimoji="1" lang="en-US" altLang="ja-JP" b="0" dirty="0" smtClean="0"/>
              <a:t>)</a:t>
            </a:r>
            <a:r>
              <a:rPr kumimoji="1" lang="ja-JP" altLang="en-US" b="0" dirty="0" err="1" smtClean="0"/>
              <a:t>。</a:t>
            </a:r>
            <a:r>
              <a:rPr kumimoji="1" lang="en-US" altLang="ja-JP" b="0" dirty="0" err="1" smtClean="0"/>
              <a:t>printf</a:t>
            </a:r>
            <a:r>
              <a:rPr kumimoji="1" lang="ja-JP" altLang="en-US" b="0" dirty="0" err="1" smtClean="0"/>
              <a:t>での</a:t>
            </a:r>
            <a:r>
              <a:rPr kumimoji="1" lang="ja-JP" altLang="en-US" b="0" dirty="0" smtClean="0"/>
              <a:t>表示は、</a:t>
            </a:r>
            <a:endParaRPr lang="en-US" altLang="ja-JP" dirty="0" smtClean="0"/>
          </a:p>
          <a:p>
            <a:r>
              <a:rPr kumimoji="1" lang="en-US" altLang="ja-JP" b="0" dirty="0" smtClean="0"/>
              <a:t>       </a:t>
            </a:r>
            <a:r>
              <a:rPr kumimoji="1" lang="en-US" altLang="ja-JP" b="0" dirty="0" err="1" smtClean="0"/>
              <a:t>printf</a:t>
            </a:r>
            <a:r>
              <a:rPr kumimoji="1" lang="en-US" altLang="ja-JP" b="0" dirty="0" smtClean="0"/>
              <a:t> </a:t>
            </a:r>
            <a:r>
              <a:rPr kumimoji="1" lang="en-US" altLang="ja-JP" b="0" dirty="0"/>
              <a:t>(“%f”, </a:t>
            </a:r>
            <a:r>
              <a:rPr kumimoji="1" lang="en-US" altLang="ja-JP" b="0" dirty="0" err="1"/>
              <a:t>p.x</a:t>
            </a:r>
            <a:r>
              <a:rPr kumimoji="1" lang="en-US" altLang="ja-JP" b="0" dirty="0" smtClean="0"/>
              <a:t>)</a:t>
            </a:r>
            <a:r>
              <a:rPr lang="en-US" altLang="ja-JP" dirty="0" smtClean="0"/>
              <a:t>;</a:t>
            </a:r>
          </a:p>
          <a:p>
            <a:r>
              <a:rPr kumimoji="1" lang="ja-JP" altLang="en-US" b="0" dirty="0" err="1" smtClean="0"/>
              <a:t>のように</a:t>
            </a:r>
            <a:r>
              <a:rPr kumimoji="1" lang="ja-JP" altLang="en-US" b="0" dirty="0" smtClean="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spid="_x0000_s1380" name="数式" r:id="rId7" imgW="126720" imgH="228600" progId="Equation.3">
                  <p:embed/>
                </p:oleObj>
              </mc:Choice>
              <mc:Fallback>
                <p:oleObj name="数式" r:id="rId7" imgW="126720" imgH="2286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spid="_x0000_s1381" name="数式" r:id="rId8" imgW="126720" imgH="228600" progId="Equation.3">
                  <p:embed/>
                </p:oleObj>
              </mc:Choice>
              <mc:Fallback>
                <p:oleObj name="数式" r:id="rId8" imgW="126720" imgH="228600"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016000"/>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smtClean="0"/>
              <a:t>double area </a:t>
            </a:r>
            <a:r>
              <a:rPr kumimoji="1" lang="en-US" altLang="ja-JP" sz="2000" b="0" dirty="0"/>
              <a:t>(point p1, point p2, point p3)</a:t>
            </a:r>
            <a:r>
              <a:rPr kumimoji="1" lang="ja-JP" altLang="en-US" sz="2000" b="0" dirty="0"/>
              <a:t> </a:t>
            </a:r>
            <a:r>
              <a:rPr kumimoji="1" lang="en-US" altLang="ja-JP" sz="2000" b="0" dirty="0"/>
              <a:t>{ … }</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smtClean="0"/>
              <a:t>キーボードから</a:t>
            </a:r>
            <a:r>
              <a:rPr lang="en-US" altLang="ja-JP" sz="2000" dirty="0" smtClean="0"/>
              <a:t>3</a:t>
            </a:r>
            <a:r>
              <a:rPr lang="ja-JP" altLang="en-US" sz="2000" dirty="0" smtClean="0"/>
              <a:t>点の</a:t>
            </a:r>
            <a:r>
              <a:rPr lang="en-US" altLang="ja-JP" sz="2000" dirty="0" smtClean="0"/>
              <a:t>2</a:t>
            </a:r>
            <a:r>
              <a:rPr lang="ja-JP" altLang="en-US" sz="2000" dirty="0" smtClean="0"/>
              <a:t>次元座標値（</a:t>
            </a:r>
            <a:r>
              <a:rPr lang="en-US" altLang="ja-JP" sz="2000" dirty="0" smtClean="0"/>
              <a:t>x, y</a:t>
            </a:r>
            <a:r>
              <a:rPr lang="ja-JP" altLang="en-US" sz="2000" dirty="0" smtClean="0"/>
              <a:t>）を</a:t>
            </a:r>
            <a:r>
              <a:rPr lang="en-US" altLang="ja-JP" sz="2000" dirty="0" smtClean="0"/>
              <a:t>double</a:t>
            </a:r>
            <a:r>
              <a:rPr lang="ja-JP" altLang="en-US" sz="2000" dirty="0" smtClean="0"/>
              <a:t>型で読み込み，</a:t>
            </a:r>
            <a:r>
              <a:rPr lang="en-US" altLang="ja-JP" sz="2000" dirty="0" smtClean="0"/>
              <a:t>3</a:t>
            </a:r>
            <a:r>
              <a:rPr lang="ja-JP" altLang="en-US" sz="2000" dirty="0" smtClean="0"/>
              <a:t>点から作られる</a:t>
            </a:r>
            <a:r>
              <a:rPr lang="en-US" altLang="ja-JP" sz="2000" dirty="0" smtClean="0"/>
              <a:t>3</a:t>
            </a:r>
            <a:r>
              <a:rPr lang="ja-JP" altLang="en-US" sz="2000" dirty="0" smtClean="0"/>
              <a:t>角形の面積</a:t>
            </a:r>
            <a:r>
              <a:rPr lang="en-US" altLang="ja-JP" sz="2000" dirty="0" smtClean="0"/>
              <a:t>S</a:t>
            </a:r>
            <a:r>
              <a:rPr lang="ja-JP" altLang="en-US" sz="2000" dirty="0" smtClean="0"/>
              <a:t>を</a:t>
            </a:r>
            <a:r>
              <a:rPr lang="en-US" altLang="ja-JP" sz="2000" dirty="0" smtClean="0"/>
              <a:t>double</a:t>
            </a:r>
            <a:r>
              <a:rPr lang="ja-JP" altLang="en-US" sz="2000" dirty="0" smtClean="0"/>
              <a:t>型で出力するプログラムを作成せよ。</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3</a:t>
            </a:r>
            <a:r>
              <a:rPr lang="ja-JP" altLang="en-US" sz="2400" dirty="0" smtClean="0"/>
              <a:t>点</a:t>
            </a:r>
            <a:r>
              <a:rPr lang="en-US" altLang="ja-JP" sz="2400" dirty="0" smtClean="0"/>
              <a:t>p1, p2, p3</a:t>
            </a:r>
            <a:r>
              <a:rPr lang="ja-JP" altLang="en-US" sz="2400" dirty="0" smtClean="0"/>
              <a:t>の座標を入力してください</a:t>
            </a:r>
            <a:r>
              <a:rPr lang="en-US" altLang="ja-JP" sz="2400" dirty="0" smtClean="0"/>
              <a:t>:</a:t>
            </a:r>
          </a:p>
          <a:p>
            <a:r>
              <a:rPr lang="en-US" altLang="ja-JP" sz="2400" dirty="0" smtClean="0"/>
              <a:t>p1</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1.0</a:t>
            </a:r>
          </a:p>
          <a:p>
            <a:r>
              <a:rPr lang="en-US" altLang="ja-JP" sz="2400" dirty="0" smtClean="0"/>
              <a:t>p1</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1.1</a:t>
            </a:r>
          </a:p>
          <a:p>
            <a:r>
              <a:rPr lang="en-US" altLang="ja-JP" sz="2400" dirty="0" smtClean="0"/>
              <a:t>p2</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3.1</a:t>
            </a:r>
          </a:p>
          <a:p>
            <a:r>
              <a:rPr lang="en-US" altLang="ja-JP" sz="2400" dirty="0" smtClean="0"/>
              <a:t>p2</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1.2</a:t>
            </a:r>
          </a:p>
          <a:p>
            <a:r>
              <a:rPr lang="en-US" altLang="ja-JP" sz="2400" dirty="0" smtClean="0"/>
              <a:t>p3</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2.2</a:t>
            </a:r>
          </a:p>
          <a:p>
            <a:r>
              <a:rPr lang="en-US" altLang="ja-JP" sz="2400" dirty="0" smtClean="0"/>
              <a:t>p3</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4.4</a:t>
            </a:r>
          </a:p>
          <a:p>
            <a:r>
              <a:rPr lang="en-US" altLang="ja-JP" sz="2400" dirty="0" smtClean="0"/>
              <a:t>p1,p2,p3</a:t>
            </a:r>
            <a:r>
              <a:rPr lang="ja-JP" altLang="en-US" sz="2400" dirty="0" smtClean="0"/>
              <a:t>で作られる</a:t>
            </a:r>
            <a:r>
              <a:rPr lang="en-US" altLang="ja-JP" sz="2400" dirty="0" smtClean="0"/>
              <a:t>3</a:t>
            </a:r>
            <a:r>
              <a:rPr lang="ja-JP" altLang="en-US" sz="2400" dirty="0" smtClean="0"/>
              <a:t>角形の面積は</a:t>
            </a:r>
            <a:r>
              <a:rPr lang="en-US" altLang="ja-JP" sz="2400" dirty="0" smtClean="0"/>
              <a:t>3.405000</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smtClean="0"/>
              <a:t> name:    “Taro”</a:t>
            </a:r>
          </a:p>
          <a:p>
            <a:r>
              <a:rPr lang="en-US" altLang="ja-JP" sz="2400" dirty="0" smtClean="0"/>
              <a:t> height:   176</a:t>
            </a:r>
          </a:p>
          <a:p>
            <a:r>
              <a:rPr lang="en-US" altLang="ja-JP" sz="2400" dirty="0" smtClean="0"/>
              <a:t> weight:   64.5 </a:t>
            </a:r>
            <a:endParaRPr lang="en-US" altLang="ja-JP" sz="2400" dirty="0"/>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smtClean="0">
                <a:ea typeface="ＭＳ Ｐゴシック" pitchFamily="-64" charset="-128"/>
              </a:rPr>
              <a:t>構造体とは</a:t>
            </a:r>
            <a:endParaRPr lang="ja-JP" altLang="en-US" dirty="0" smtClean="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smtClean="0">
                <a:ea typeface="ＭＳ Ｐゴシック" charset="-128"/>
              </a:rPr>
              <a:t>学生の身体検査のデータの型</a:t>
            </a:r>
            <a:endParaRPr lang="en-US" altLang="ja-JP" sz="2800" dirty="0" smtClean="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a:t>
            </a:r>
            <a:r>
              <a:rPr lang="en-US" altLang="ja-JP" sz="2400" b="0" dirty="0" smtClean="0"/>
              <a:t>name[20</a:t>
            </a:r>
            <a:r>
              <a:rPr lang="en-US" altLang="ja-JP" sz="2400" b="0" dirty="0"/>
              <a:t>];	/* </a:t>
            </a:r>
            <a:r>
              <a:rPr lang="ja-JP" altLang="en-US" sz="2400" b="0" dirty="0" smtClean="0"/>
              <a:t>名前 </a:t>
            </a:r>
            <a:r>
              <a:rPr lang="ja-JP" altLang="en-US" sz="2400" b="0" dirty="0"/>
              <a:t>*</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a:t>
            </a:r>
            <a:r>
              <a:rPr lang="en-US" altLang="ja-JP" sz="2400" b="0" dirty="0" smtClean="0"/>
              <a:t>height;</a:t>
            </a:r>
            <a:r>
              <a:rPr lang="ja-JP" altLang="en-US" sz="2400" dirty="0" smtClean="0"/>
              <a:t>              </a:t>
            </a:r>
            <a:r>
              <a:rPr lang="en-US" altLang="ja-JP" sz="2400" b="0" dirty="0" smtClean="0"/>
              <a:t>/* </a:t>
            </a:r>
            <a:r>
              <a:rPr lang="ja-JP" altLang="en-US" sz="2400" b="0" dirty="0" smtClean="0"/>
              <a:t>身長 </a:t>
            </a:r>
            <a:r>
              <a:rPr lang="ja-JP" altLang="en-US" sz="2400" b="0" dirty="0"/>
              <a:t>*</a:t>
            </a:r>
            <a:r>
              <a:rPr lang="en-US" altLang="ja-JP" sz="2400" b="0" dirty="0"/>
              <a:t>/</a:t>
            </a:r>
            <a:endParaRPr lang="ja-JP" altLang="en-US" sz="2400" b="0" dirty="0"/>
          </a:p>
          <a:p>
            <a:r>
              <a:rPr lang="en-US" altLang="ja-JP" sz="2400" b="0" dirty="0"/>
              <a:t> double  </a:t>
            </a:r>
            <a:r>
              <a:rPr lang="en-US" altLang="ja-JP" sz="2400" b="0" dirty="0" smtClean="0"/>
              <a:t>weight;</a:t>
            </a:r>
            <a:r>
              <a:rPr lang="en-US" altLang="ja-JP" sz="2400" b="0" dirty="0"/>
              <a:t>	/* </a:t>
            </a:r>
            <a:r>
              <a:rPr lang="ja-JP" altLang="en-US" sz="2400" b="0" dirty="0" smtClean="0"/>
              <a:t>体重 </a:t>
            </a:r>
            <a:r>
              <a:rPr lang="ja-JP" altLang="en-US" sz="2400" b="0" dirty="0"/>
              <a:t>*</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smtClean="0">
                <a:ea typeface="ＭＳ Ｐゴシック" pitchFamily="-64" charset="-128"/>
              </a:rPr>
              <a:t>このようなデータを一つのかたまりとして扱いたい。</a:t>
            </a:r>
            <a:endParaRPr lang="en-US" altLang="ja-JP" sz="2000" dirty="0" smtClean="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smtClean="0"/>
              <a:t>太郎君</a:t>
            </a:r>
            <a:r>
              <a:rPr kumimoji="1" lang="ja-JP" altLang="en-US" sz="2800" dirty="0" smtClean="0"/>
              <a:t>の身体検査のデータ</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発展課題４</a:t>
            </a:r>
            <a:endParaRPr kumimoji="1" lang="ja-JP" altLang="en-US" dirty="0"/>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smtClean="0">
                <a:solidFill>
                  <a:srgbClr val="FF0000"/>
                </a:solidFill>
              </a:rPr>
              <a:t>176</a:t>
            </a:r>
          </a:p>
          <a:p>
            <a:r>
              <a:rPr lang="en-US" altLang="ja-JP" sz="2000" dirty="0" smtClean="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smtClean="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smtClean="0">
                <a:solidFill>
                  <a:srgbClr val="FF0000"/>
                </a:solidFill>
              </a:rPr>
              <a:t>168</a:t>
            </a:r>
            <a:endParaRPr lang="en-US" altLang="ja-JP" sz="2000" dirty="0">
              <a:solidFill>
                <a:srgbClr val="FF0000"/>
              </a:solidFill>
            </a:endParaRPr>
          </a:p>
          <a:p>
            <a:r>
              <a:rPr lang="ja-JP" altLang="en-US" sz="2000" dirty="0"/>
              <a:t>登録完了</a:t>
            </a:r>
            <a:endParaRPr lang="en-US" altLang="ja-JP" sz="2000" dirty="0"/>
          </a:p>
          <a:p>
            <a:r>
              <a:rPr lang="ja-JP" altLang="en-US" sz="2000" dirty="0" smtClean="0"/>
              <a:t>基準となる身長</a:t>
            </a:r>
            <a:r>
              <a:rPr lang="en-US" altLang="ja-JP" sz="2000" dirty="0" smtClean="0"/>
              <a:t>(cm)</a:t>
            </a:r>
            <a:r>
              <a:rPr lang="ja-JP" altLang="en-US" sz="2000" dirty="0" smtClean="0"/>
              <a:t>を</a:t>
            </a:r>
            <a:r>
              <a:rPr lang="ja-JP" altLang="en-US" sz="2000" dirty="0"/>
              <a:t>入力</a:t>
            </a:r>
            <a:r>
              <a:rPr lang="en-US" altLang="ja-JP" sz="2000" dirty="0"/>
              <a:t>: </a:t>
            </a:r>
            <a:r>
              <a:rPr lang="en-US" altLang="ja-JP" sz="2000" dirty="0" smtClean="0">
                <a:solidFill>
                  <a:srgbClr val="FF0000"/>
                </a:solidFill>
              </a:rPr>
              <a:t>167</a:t>
            </a:r>
            <a:endParaRPr lang="en-US" altLang="ja-JP" sz="2000" dirty="0">
              <a:solidFill>
                <a:srgbClr val="FF0000"/>
              </a:solidFill>
            </a:endParaRPr>
          </a:p>
          <a:p>
            <a:r>
              <a:rPr lang="ja-JP" altLang="en-US" sz="2000" dirty="0" smtClean="0"/>
              <a:t>身長が</a:t>
            </a:r>
            <a:r>
              <a:rPr lang="en-US" altLang="ja-JP" sz="2000" dirty="0" smtClean="0"/>
              <a:t>167cm</a:t>
            </a:r>
            <a:r>
              <a:rPr lang="ja-JP" altLang="en-US" sz="2000" dirty="0" smtClean="0"/>
              <a:t>以上の学生</a:t>
            </a:r>
            <a:r>
              <a:rPr lang="en-US" altLang="ja-JP" sz="2000" dirty="0" smtClean="0"/>
              <a:t>: Taro, </a:t>
            </a:r>
            <a:r>
              <a:rPr lang="en-US" altLang="ja-JP" sz="2000" dirty="0" err="1" smtClean="0"/>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smtClean="0"/>
              <a:t>キーボード</a:t>
            </a:r>
            <a:r>
              <a:rPr lang="ja-JP" altLang="en-US" sz="2000" dirty="0"/>
              <a:t>から３人分の学生の名前、</a:t>
            </a:r>
            <a:r>
              <a:rPr lang="ja-JP" altLang="en-US" sz="2000" dirty="0" smtClean="0"/>
              <a:t>身長を</a:t>
            </a:r>
            <a:r>
              <a:rPr lang="ja-JP" altLang="en-US" sz="2000" dirty="0"/>
              <a:t>入力したのち</a:t>
            </a:r>
            <a:r>
              <a:rPr lang="ja-JP" altLang="en-US" sz="2000" dirty="0" smtClean="0"/>
              <a:t>、基準となる身長を入力し、身長がそれ以上の学生の名前をコンマで区切って表示するプログラムを作成せよ。ただし</a:t>
            </a:r>
            <a:r>
              <a:rPr lang="ja-JP" altLang="en-US" sz="2000" dirty="0"/>
              <a:t>、名前はアルファベットの文字列（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smtClean="0"/>
              <a:t>(</a:t>
            </a:r>
            <a:r>
              <a:rPr lang="ja-JP" altLang="en-US" sz="2000" dirty="0" smtClean="0"/>
              <a:t>単位は</a:t>
            </a:r>
            <a:r>
              <a:rPr lang="en-US" altLang="ja-JP" sz="2000" dirty="0" smtClean="0"/>
              <a:t>cm)</a:t>
            </a:r>
            <a:r>
              <a:rPr lang="ja-JP" altLang="en-US" sz="2000" dirty="0" smtClean="0"/>
              <a:t> と</a:t>
            </a:r>
            <a:r>
              <a:rPr lang="ja-JP" altLang="en-US" sz="2000" dirty="0"/>
              <a:t>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student;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4" name="正方形/長方形 3"/>
          <p:cNvSpPr/>
          <p:nvPr/>
        </p:nvSpPr>
        <p:spPr>
          <a:xfrm>
            <a:off x="416249" y="1199269"/>
            <a:ext cx="8331959" cy="830997"/>
          </a:xfrm>
          <a:prstGeom prst="rect">
            <a:avLst/>
          </a:prstGeom>
        </p:spPr>
        <p:txBody>
          <a:bodyPr wrap="square">
            <a:spAutoFit/>
          </a:bodyPr>
          <a:lstStyle/>
          <a:p>
            <a:r>
              <a:rPr lang="ja-JP" altLang="en-US" sz="2400" dirty="0" smtClean="0"/>
              <a:t>キーボードから３人分の名前および数学、英語の点数を</a:t>
            </a:r>
            <a:r>
              <a:rPr lang="en-US" altLang="ja-JP" sz="2400" dirty="0" err="1" smtClean="0"/>
              <a:t>int</a:t>
            </a:r>
            <a:r>
              <a:rPr lang="ja-JP" altLang="en-US" sz="2400" dirty="0" smtClean="0"/>
              <a:t>型で入力し、各科目の平均点を</a:t>
            </a:r>
            <a:r>
              <a:rPr lang="en-US" altLang="ja-JP" sz="2400" dirty="0" smtClean="0"/>
              <a:t>double</a:t>
            </a:r>
            <a:r>
              <a:rPr lang="ja-JP" altLang="en-US" sz="2400" dirty="0" smtClean="0"/>
              <a:t>型で求めよ。</a:t>
            </a:r>
            <a:endParaRPr lang="en-US" altLang="ja-JP" sz="2400" dirty="0" smtClean="0"/>
          </a:p>
        </p:txBody>
      </p:sp>
      <p:sp>
        <p:nvSpPr>
          <p:cNvPr id="5" name="正方形/長方形 4"/>
          <p:cNvSpPr/>
          <p:nvPr/>
        </p:nvSpPr>
        <p:spPr>
          <a:xfrm>
            <a:off x="1009933" y="2084858"/>
            <a:ext cx="7274258" cy="440120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1</a:t>
            </a:r>
            <a:r>
              <a:rPr lang="ja-JP" altLang="en-US" sz="2000" dirty="0" smtClean="0"/>
              <a:t>人目</a:t>
            </a:r>
          </a:p>
          <a:p>
            <a:r>
              <a:rPr lang="ja-JP" altLang="en-US" sz="2000" dirty="0" smtClean="0"/>
              <a:t>名前</a:t>
            </a:r>
            <a:r>
              <a:rPr lang="en-US" altLang="ja-JP" sz="2000" dirty="0" smtClean="0"/>
              <a:t>: </a:t>
            </a:r>
            <a:r>
              <a:rPr lang="en-US" altLang="ja-JP" sz="2000" dirty="0" smtClean="0">
                <a:solidFill>
                  <a:srgbClr val="FF0000"/>
                </a:solidFill>
              </a:rPr>
              <a:t>Taro</a:t>
            </a:r>
          </a:p>
          <a:p>
            <a:r>
              <a:rPr lang="ja-JP" altLang="en-US" sz="2000" dirty="0" smtClean="0"/>
              <a:t>数学</a:t>
            </a:r>
            <a:r>
              <a:rPr lang="en-US" altLang="ja-JP" sz="2000" dirty="0" smtClean="0"/>
              <a:t>: </a:t>
            </a:r>
            <a:r>
              <a:rPr lang="en-US" altLang="ja-JP" sz="2000" dirty="0" smtClean="0">
                <a:solidFill>
                  <a:srgbClr val="FF0000"/>
                </a:solidFill>
              </a:rPr>
              <a:t>80</a:t>
            </a:r>
          </a:p>
          <a:p>
            <a:r>
              <a:rPr lang="ja-JP" altLang="en-US" sz="2000" dirty="0" smtClean="0"/>
              <a:t>英語</a:t>
            </a:r>
            <a:r>
              <a:rPr lang="en-US" altLang="ja-JP" sz="2000" dirty="0" smtClean="0"/>
              <a:t>: </a:t>
            </a:r>
            <a:r>
              <a:rPr lang="en-US" altLang="ja-JP" sz="2000" dirty="0" smtClean="0">
                <a:solidFill>
                  <a:srgbClr val="FF0000"/>
                </a:solidFill>
              </a:rPr>
              <a:t>90</a:t>
            </a:r>
          </a:p>
          <a:p>
            <a:r>
              <a:rPr lang="en-US" altLang="ja-JP" sz="2000" dirty="0" smtClean="0"/>
              <a:t>2</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Jiro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70</a:t>
            </a:r>
          </a:p>
          <a:p>
            <a:r>
              <a:rPr lang="ja-JP" altLang="en-US" sz="2000" dirty="0" smtClean="0"/>
              <a:t>英語</a:t>
            </a:r>
            <a:r>
              <a:rPr lang="en-US" altLang="ja-JP" sz="2000" dirty="0" smtClean="0"/>
              <a:t>: </a:t>
            </a:r>
            <a:r>
              <a:rPr lang="en-US" altLang="ja-JP" sz="2000" dirty="0" smtClean="0">
                <a:solidFill>
                  <a:srgbClr val="FF0000"/>
                </a:solidFill>
              </a:rPr>
              <a:t>70</a:t>
            </a:r>
          </a:p>
          <a:p>
            <a:r>
              <a:rPr lang="en-US" altLang="ja-JP" sz="2000" dirty="0" smtClean="0"/>
              <a:t>3</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Saburo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90</a:t>
            </a:r>
          </a:p>
          <a:p>
            <a:r>
              <a:rPr lang="ja-JP" altLang="en-US" sz="2000" dirty="0" smtClean="0"/>
              <a:t>英語</a:t>
            </a:r>
            <a:r>
              <a:rPr lang="en-US" altLang="ja-JP" sz="2000" dirty="0" smtClean="0"/>
              <a:t>: </a:t>
            </a:r>
            <a:r>
              <a:rPr lang="en-US" altLang="ja-JP" sz="2000" dirty="0" smtClean="0">
                <a:solidFill>
                  <a:srgbClr val="FF0000"/>
                </a:solidFill>
              </a:rPr>
              <a:t>60</a:t>
            </a:r>
          </a:p>
          <a:p>
            <a:r>
              <a:rPr lang="ja-JP" altLang="en-US" sz="2000" dirty="0" smtClean="0"/>
              <a:t>数学の平均点は</a:t>
            </a:r>
            <a:r>
              <a:rPr lang="en-US" altLang="ja-JP" sz="2000" dirty="0" smtClean="0"/>
              <a:t>80.000000</a:t>
            </a:r>
            <a:r>
              <a:rPr lang="ja-JP" altLang="en-US" sz="2000" dirty="0" smtClean="0"/>
              <a:t>点</a:t>
            </a:r>
            <a:r>
              <a:rPr lang="en-US" altLang="ja-JP" sz="2000" dirty="0" smtClean="0"/>
              <a:t>, </a:t>
            </a:r>
            <a:r>
              <a:rPr lang="ja-JP" altLang="en-US" sz="2000" dirty="0" smtClean="0"/>
              <a:t>英語の平均点は</a:t>
            </a:r>
            <a:r>
              <a:rPr lang="en-US" altLang="ja-JP" sz="2000" dirty="0" smtClean="0"/>
              <a:t>73.333333</a:t>
            </a:r>
            <a:r>
              <a:rPr lang="ja-JP" altLang="en-US" sz="2000" dirty="0" smtClean="0"/>
              <a:t>点です。</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smtClean="0"/>
              <a:t>参考課題の解答例</a:t>
            </a:r>
            <a:endParaRPr kumimoji="1" lang="ja-JP" altLang="en-US" sz="3200" dirty="0"/>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char name[20];</a:t>
            </a:r>
          </a:p>
          <a:p>
            <a:r>
              <a:rPr lang="en-US" altLang="ja-JP" sz="2000" dirty="0" smtClean="0"/>
              <a:t>  </a:t>
            </a:r>
            <a:r>
              <a:rPr lang="en-US" altLang="ja-JP" sz="2000" dirty="0" err="1" smtClean="0"/>
              <a:t>int</a:t>
            </a:r>
            <a:r>
              <a:rPr lang="en-US" altLang="ja-JP" sz="2000" dirty="0" smtClean="0"/>
              <a:t> math;</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}student;</a:t>
            </a:r>
          </a:p>
          <a:p>
            <a:endParaRPr lang="en-US" altLang="ja-JP" sz="2000" dirty="0" smtClean="0"/>
          </a:p>
          <a:p>
            <a:r>
              <a:rPr lang="en-US" altLang="ja-JP" sz="2000" dirty="0" err="1" smtClean="0"/>
              <a:t>int</a:t>
            </a:r>
            <a:r>
              <a:rPr lang="en-US" altLang="ja-JP" sz="2000" dirty="0" smtClean="0"/>
              <a:t> main(void){</a:t>
            </a:r>
          </a:p>
          <a:p>
            <a:r>
              <a:rPr lang="en-US" altLang="ja-JP" sz="2000" dirty="0" smtClean="0"/>
              <a:t>  student s[3];</a:t>
            </a:r>
          </a:p>
          <a:p>
            <a:r>
              <a:rPr lang="en-US" altLang="ja-JP" sz="2000" dirty="0" smtClean="0"/>
              <a:t>  </a:t>
            </a:r>
            <a:r>
              <a:rPr lang="en-US" altLang="ja-JP" sz="2000" dirty="0" err="1" smtClean="0"/>
              <a:t>int</a:t>
            </a:r>
            <a:r>
              <a:rPr lang="en-US" altLang="ja-JP" sz="2000" dirty="0" smtClean="0"/>
              <a:t> a, </a:t>
            </a:r>
            <a:r>
              <a:rPr lang="en-US" altLang="ja-JP" sz="2000" dirty="0" err="1" smtClean="0"/>
              <a:t>i</a:t>
            </a:r>
            <a:r>
              <a:rPr lang="en-US" altLang="ja-JP" sz="2000" dirty="0" smtClean="0"/>
              <a:t>, sum;</a:t>
            </a:r>
          </a:p>
          <a:p>
            <a:r>
              <a:rPr lang="en-US" altLang="ja-JP" sz="2000" dirty="0" smtClean="0"/>
              <a:t>  double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for(</a:t>
            </a:r>
            <a:r>
              <a:rPr lang="en-US" altLang="ja-JP" sz="2000" dirty="0" err="1" smtClean="0"/>
              <a:t>i</a:t>
            </a:r>
            <a:r>
              <a:rPr lang="en-US" altLang="ja-JP" sz="2000" dirty="0" smtClean="0"/>
              <a:t>=0;i&lt;3;i++){</a:t>
            </a:r>
          </a:p>
          <a:p>
            <a:r>
              <a:rPr lang="en-US" altLang="ja-JP" sz="2000" dirty="0" smtClean="0"/>
              <a:t>    </a:t>
            </a:r>
            <a:r>
              <a:rPr lang="en-US" altLang="ja-JP" sz="2000" dirty="0" err="1" smtClean="0"/>
              <a:t>printf</a:t>
            </a:r>
            <a:r>
              <a:rPr lang="en-US" altLang="ja-JP" sz="2000" dirty="0" smtClean="0"/>
              <a:t>("%d</a:t>
            </a:r>
            <a:r>
              <a:rPr lang="ja-JP" altLang="en-US" sz="2000" dirty="0" smtClean="0"/>
              <a:t>人目</a:t>
            </a:r>
            <a:r>
              <a:rPr lang="en-US" altLang="ja-JP" sz="2000" dirty="0" smtClean="0"/>
              <a:t>\n",i+1);</a:t>
            </a:r>
          </a:p>
          <a:p>
            <a:r>
              <a:rPr lang="en-US" altLang="ja-JP" sz="2000" dirty="0" smtClean="0"/>
              <a:t>    </a:t>
            </a:r>
            <a:r>
              <a:rPr lang="en-US" altLang="ja-JP" sz="2000" dirty="0" err="1" smtClean="0"/>
              <a:t>printf</a:t>
            </a:r>
            <a:r>
              <a:rPr lang="en-US" altLang="ja-JP" sz="2000" dirty="0" smtClean="0"/>
              <a:t>("</a:t>
            </a:r>
            <a:r>
              <a:rPr lang="ja-JP" altLang="en-US" sz="2000" dirty="0" smtClean="0"/>
              <a:t>名前</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s",s</a:t>
            </a:r>
            <a:r>
              <a:rPr lang="en-US" altLang="ja-JP" sz="2000" dirty="0" smtClean="0"/>
              <a:t>[</a:t>
            </a:r>
            <a:r>
              <a:rPr lang="en-US" altLang="ja-JP" sz="2000" dirty="0" err="1" smtClean="0"/>
              <a:t>i</a:t>
            </a:r>
            <a:r>
              <a:rPr lang="en-US" altLang="ja-JP" sz="2000" dirty="0" smtClean="0"/>
              <a:t>].name);</a:t>
            </a:r>
          </a:p>
          <a:p>
            <a:r>
              <a:rPr lang="en-US" altLang="ja-JP" sz="2000" dirty="0" smtClean="0"/>
              <a:t>    </a:t>
            </a:r>
            <a:r>
              <a:rPr lang="en-US" altLang="ja-JP" sz="2000" dirty="0" err="1" smtClean="0"/>
              <a:t>printf</a:t>
            </a:r>
            <a:r>
              <a:rPr lang="en-US" altLang="ja-JP" sz="2000" dirty="0" smtClean="0"/>
              <a:t>("</a:t>
            </a:r>
            <a:r>
              <a:rPr lang="ja-JP" altLang="en-US" sz="2000" dirty="0" smtClean="0"/>
              <a:t>数学</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printf</a:t>
            </a:r>
            <a:r>
              <a:rPr lang="en-US" altLang="ja-JP" sz="2000" dirty="0" smtClean="0"/>
              <a:t>("</a:t>
            </a:r>
            <a:r>
              <a:rPr lang="ja-JP" altLang="en-US" sz="2000" dirty="0" smtClean="0"/>
              <a:t>英語</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endParaRPr lang="en-US" altLang="ja-JP" sz="2000" dirty="0"/>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ja-JP" altLang="en-US" sz="2000" dirty="0" smtClean="0"/>
              <a:t> </a:t>
            </a:r>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mAver</a:t>
            </a:r>
            <a:r>
              <a:rPr lang="en-US" altLang="ja-JP" sz="2000" dirty="0" smtClean="0"/>
              <a:t> = (double) sum / 3;</a:t>
            </a:r>
          </a:p>
          <a:p>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r>
              <a:rPr lang="en-US" altLang="ja-JP" sz="2000" dirty="0" err="1" smtClean="0"/>
              <a:t>eAver</a:t>
            </a:r>
            <a:r>
              <a:rPr lang="en-US" altLang="ja-JP" sz="2000" dirty="0" smtClean="0"/>
              <a:t> = (double) sum / 3;</a:t>
            </a:r>
          </a:p>
          <a:p>
            <a:r>
              <a:rPr lang="en-US" altLang="ja-JP" sz="2000" dirty="0" smtClean="0"/>
              <a:t>  </a:t>
            </a:r>
            <a:r>
              <a:rPr lang="en-US" altLang="ja-JP" sz="2000" dirty="0" err="1" smtClean="0"/>
              <a:t>printf</a:t>
            </a:r>
            <a:r>
              <a:rPr lang="en-US" altLang="ja-JP" sz="2000" dirty="0" smtClean="0"/>
              <a:t>("</a:t>
            </a:r>
            <a:r>
              <a:rPr lang="ja-JP" altLang="en-US" sz="2000" dirty="0" smtClean="0"/>
              <a:t>数学の平均点は</a:t>
            </a:r>
            <a:r>
              <a:rPr lang="en-US" altLang="ja-JP" sz="2000" dirty="0" smtClean="0"/>
              <a:t>%f</a:t>
            </a:r>
            <a:r>
              <a:rPr lang="ja-JP" altLang="en-US" sz="2000" dirty="0" smtClean="0"/>
              <a:t>点</a:t>
            </a:r>
            <a:r>
              <a:rPr lang="en-US" altLang="ja-JP" sz="2000" dirty="0" smtClean="0"/>
              <a:t>, </a:t>
            </a:r>
            <a:r>
              <a:rPr lang="ja-JP" altLang="en-US" sz="2000" dirty="0" smtClean="0"/>
              <a:t>英語の平均点は</a:t>
            </a:r>
            <a:r>
              <a:rPr lang="en-US" altLang="ja-JP" sz="2000" dirty="0" smtClean="0"/>
              <a:t>%f</a:t>
            </a:r>
            <a:r>
              <a:rPr lang="ja-JP" altLang="en-US" sz="2000" dirty="0" smtClean="0"/>
              <a:t>点です。</a:t>
            </a:r>
            <a:r>
              <a:rPr lang="en-US" altLang="ja-JP" sz="2000" dirty="0" smtClean="0"/>
              <a:t>\n",</a:t>
            </a:r>
          </a:p>
          <a:p>
            <a:r>
              <a:rPr lang="en-US" altLang="ja-JP" sz="2000" dirty="0" smtClean="0"/>
              <a:t>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return 0;</a:t>
            </a:r>
          </a:p>
          <a:p>
            <a:r>
              <a:rPr lang="en-US" altLang="ja-JP" sz="2000" dirty="0" smtClean="0"/>
              <a:t>}</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smtClean="0"/>
              <a:t>同じ構造体型（</a:t>
            </a:r>
            <a:r>
              <a:rPr kumimoji="1" lang="en-US" altLang="ja-JP" dirty="0" err="1" smtClean="0"/>
              <a:t>struct</a:t>
            </a:r>
            <a:r>
              <a:rPr kumimoji="1" lang="en-US" altLang="ja-JP" dirty="0" smtClean="0"/>
              <a:t> {…}</a:t>
            </a:r>
            <a:r>
              <a:rPr kumimoji="1" lang="ja-JP" altLang="en-US" dirty="0" smtClean="0"/>
              <a:t>）の記述が同じファイル内にあった場合、それらは違う型と解釈される。同じファイル内の</a:t>
            </a:r>
            <a:r>
              <a:rPr kumimoji="1" lang="en-US" altLang="ja-JP" dirty="0" smtClean="0"/>
              <a:t>2</a:t>
            </a:r>
            <a:r>
              <a:rPr kumimoji="1" lang="ja-JP" altLang="en-US" dirty="0" smtClean="0"/>
              <a:t>箇所以上で同じ構造体型（</a:t>
            </a:r>
            <a:r>
              <a:rPr kumimoji="1" lang="en-US" altLang="ja-JP" dirty="0" err="1" smtClean="0"/>
              <a:t>struct</a:t>
            </a:r>
            <a:r>
              <a:rPr kumimoji="1" lang="en-US" altLang="ja-JP" dirty="0" smtClean="0"/>
              <a:t> {…}</a:t>
            </a:r>
            <a:r>
              <a:rPr kumimoji="1" lang="ja-JP" altLang="en-US" dirty="0" smtClean="0"/>
              <a:t>）で変数を宣言した場合</a:t>
            </a:r>
            <a:r>
              <a:rPr kumimoji="1" lang="ja-JP" altLang="en-US" dirty="0" smtClean="0"/>
              <a:t>、</a:t>
            </a:r>
            <a:r>
              <a:rPr kumimoji="1" lang="ja-JP" altLang="en-US" dirty="0" smtClean="0"/>
              <a:t>それらの間で</a:t>
            </a:r>
            <a:r>
              <a:rPr kumimoji="1" lang="ja-JP" altLang="en-US" dirty="0" smtClean="0"/>
              <a:t>代入</a:t>
            </a:r>
            <a:r>
              <a:rPr kumimoji="1" lang="ja-JP" altLang="en-US" dirty="0" smtClean="0"/>
              <a:t>をすることはできない。また、関数の仮引数宣言部分に同じ構造体型（</a:t>
            </a:r>
            <a:r>
              <a:rPr kumimoji="1" lang="en-US" altLang="ja-JP" dirty="0" err="1" smtClean="0"/>
              <a:t>struct</a:t>
            </a:r>
            <a:r>
              <a:rPr kumimoji="1" lang="en-US" altLang="ja-JP" dirty="0" smtClean="0"/>
              <a:t> {…}</a:t>
            </a:r>
            <a:r>
              <a:rPr kumimoji="1" lang="ja-JP" altLang="en-US" dirty="0" smtClean="0"/>
              <a:t>）の記述をしてあっても引数として渡すことはできない</a:t>
            </a:r>
            <a:r>
              <a:rPr kumimoji="1" lang="ja-JP" altLang="en-US" dirty="0" smtClean="0"/>
              <a:t>。</a:t>
            </a:r>
            <a:r>
              <a:rPr kumimoji="1" lang="ja-JP" altLang="en-US" dirty="0" smtClean="0"/>
              <a:t>（</a:t>
            </a:r>
            <a:r>
              <a:rPr kumimoji="1" lang="en-US" altLang="ja-JP" dirty="0" smtClean="0"/>
              <a:t>ISO C11 6.7.2.3</a:t>
            </a:r>
            <a:r>
              <a:rPr lang="ja-JP" altLang="en-US" dirty="0" smtClean="0"/>
              <a:t>節の項目</a:t>
            </a:r>
            <a:r>
              <a:rPr lang="en-US" altLang="ja-JP" dirty="0" smtClean="0"/>
              <a:t>5</a:t>
            </a:r>
            <a:r>
              <a:rPr lang="ja-JP" altLang="en-US" dirty="0" smtClean="0"/>
              <a:t>を参照）</a:t>
            </a:r>
            <a:endParaRPr lang="en-US" altLang="ja-JP" dirty="0"/>
          </a:p>
          <a:p>
            <a:r>
              <a:rPr lang="ja-JP" altLang="en-US" dirty="0" smtClean="0"/>
              <a:t>ただし、別</a:t>
            </a:r>
            <a:r>
              <a:rPr lang="ja-JP" altLang="en-US" dirty="0" smtClean="0"/>
              <a:t>の</a:t>
            </a:r>
            <a:r>
              <a:rPr lang="ja-JP" altLang="en-US" dirty="0" smtClean="0"/>
              <a:t>翻訳単位</a:t>
            </a:r>
            <a:r>
              <a:rPr lang="ja-JP" altLang="en-US" dirty="0" smtClean="0"/>
              <a:t>（ファイル）</a:t>
            </a:r>
            <a:r>
              <a:rPr lang="ja-JP" altLang="en-US" dirty="0" smtClean="0"/>
              <a:t>に</a:t>
            </a:r>
            <a:r>
              <a:rPr lang="ja-JP" altLang="en-US" dirty="0" smtClean="0"/>
              <a:t>同じ構造体型の記述があった場合、それらは同じ型とみなされる。（これを許さないと分割コンパイルをするときに困る。</a:t>
            </a:r>
            <a:r>
              <a:rPr lang="ja-JP" altLang="en-US" dirty="0" smtClean="0"/>
              <a:t>）</a:t>
            </a:r>
            <a:r>
              <a:rPr lang="ja-JP" altLang="en-US" dirty="0" smtClean="0"/>
              <a:t>（</a:t>
            </a:r>
            <a:r>
              <a:rPr lang="en-US" altLang="ja-JP" dirty="0" smtClean="0"/>
              <a:t>ISO C11 6.2.7</a:t>
            </a:r>
            <a:r>
              <a:rPr lang="ja-JP" altLang="en-US" dirty="0" smtClean="0"/>
              <a:t>節の項目</a:t>
            </a:r>
            <a:r>
              <a:rPr lang="en-US" altLang="ja-JP" dirty="0" smtClean="0"/>
              <a:t>1</a:t>
            </a:r>
            <a:r>
              <a:rPr lang="ja-JP" altLang="en-US" dirty="0" smtClean="0"/>
              <a:t>を参照）</a:t>
            </a:r>
            <a:endParaRPr kumimoji="1" lang="en-US" altLang="ja-JP" dirty="0" smtClean="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smtClean="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Jiro</a:t>
              </a:r>
              <a:r>
                <a:rPr lang="en-US" altLang="ja-JP" sz="2000" b="0" dirty="0" smtClean="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Saburo</a:t>
              </a:r>
              <a:r>
                <a:rPr lang="en-US" altLang="ja-JP" sz="2000" b="0" dirty="0" smtClean="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smtClean="0"/>
              <a:t>構造体の例１</a:t>
            </a:r>
            <a:endParaRPr kumimoji="1" lang="ja-JP" altLang="en-US" dirty="0"/>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smtClean="0"/>
              <a:t>構造体の例２</a:t>
            </a:r>
            <a:endParaRPr kumimoji="1" lang="ja-JP" altLang="en-US" dirty="0"/>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smtClean="0"/>
              <a:t>構造体の例３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smtClean="0"/>
              <a:t>構造体型は</a:t>
            </a:r>
            <a:r>
              <a:rPr lang="ja-JP" altLang="en-US" sz="2400" b="0" dirty="0"/>
              <a:t>，複数の</a:t>
            </a:r>
            <a:r>
              <a:rPr lang="ja-JP" altLang="en-US" sz="2400" b="0" dirty="0" smtClean="0"/>
              <a:t>型を組み合わせて得られる型である。</a:t>
            </a:r>
            <a:endParaRPr lang="ja-JP" altLang="en-US" sz="2400" b="0" dirty="0"/>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smtClean="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smtClean="0"/>
              <a:t>前ページの例１、２、３の構造体の型は上記の構造体型である。</a:t>
            </a:r>
            <a:endParaRPr kumimoji="1" lang="ja-JP" altLang="en-US" sz="2400" dirty="0"/>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smtClean="0"/>
              <a:t>（補足）構造体型は、型を組み合わせて得られる型である。このようなもの</a:t>
            </a:r>
            <a:r>
              <a:rPr lang="ja-JP" altLang="en-US" sz="2000" dirty="0"/>
              <a:t>を派生型（</a:t>
            </a:r>
            <a:r>
              <a:rPr lang="en-US" altLang="ja-JP" sz="2000" dirty="0"/>
              <a:t>derived type</a:t>
            </a:r>
            <a:r>
              <a:rPr lang="ja-JP" altLang="en-US" sz="2000" dirty="0" smtClean="0"/>
              <a:t>）</a:t>
            </a:r>
            <a:r>
              <a:rPr lang="en-US" altLang="en-US" sz="2000" dirty="0" smtClean="0"/>
              <a:t>という。（プログラミング言語一般には</a:t>
            </a:r>
            <a:r>
              <a:rPr lang="ja-JP" altLang="en-US" sz="2000" dirty="0" smtClean="0"/>
              <a:t>複合型（</a:t>
            </a:r>
            <a:r>
              <a:rPr lang="en-US" altLang="ja-JP" sz="2000" dirty="0" smtClean="0"/>
              <a:t>compound type</a:t>
            </a:r>
            <a:r>
              <a:rPr lang="ja-JP" altLang="en-US" sz="2000" dirty="0" smtClean="0"/>
              <a:t>あるいは</a:t>
            </a:r>
            <a:r>
              <a:rPr lang="en-US" altLang="ja-JP" sz="2000" dirty="0" smtClean="0"/>
              <a:t>composite type</a:t>
            </a:r>
            <a:r>
              <a:rPr lang="ja-JP" altLang="en-US" sz="2000" dirty="0" smtClean="0"/>
              <a:t>）という。</a:t>
            </a:r>
            <a:r>
              <a:rPr lang="en-US" altLang="ja-JP" sz="2000" dirty="0" smtClean="0"/>
              <a:t>C</a:t>
            </a:r>
            <a:r>
              <a:rPr lang="ja-JP" altLang="en-US" sz="2000" dirty="0" smtClean="0"/>
              <a:t>では</a:t>
            </a:r>
            <a:r>
              <a:rPr lang="en-US" altLang="ja-JP" sz="2000" dirty="0" smtClean="0"/>
              <a:t>composite type</a:t>
            </a:r>
            <a:r>
              <a:rPr lang="ja-JP" altLang="en-US" sz="2000" dirty="0" smtClean="0"/>
              <a:t>は複合型ではなく合成型という別の意味を持つ用語である。）配列型、ポインタ型も複合型である。</a:t>
            </a:r>
            <a:r>
              <a:rPr lang="en-US" altLang="ja-JP" sz="2000" dirty="0" err="1" smtClean="0"/>
              <a:t>int</a:t>
            </a:r>
            <a:r>
              <a:rPr lang="ja-JP" altLang="en-US" sz="2000" dirty="0" smtClean="0"/>
              <a:t>型、</a:t>
            </a:r>
            <a:r>
              <a:rPr lang="en-US" altLang="ja-JP" sz="2000" dirty="0" smtClean="0"/>
              <a:t>double</a:t>
            </a:r>
            <a:r>
              <a:rPr lang="ja-JP" altLang="en-US" sz="2000" dirty="0" smtClean="0"/>
              <a:t>型、</a:t>
            </a:r>
            <a:r>
              <a:rPr lang="en-US" altLang="ja-JP" sz="2000" dirty="0" smtClean="0"/>
              <a:t>char</a:t>
            </a:r>
            <a:r>
              <a:rPr lang="ja-JP" altLang="en-US" sz="2000" dirty="0" smtClean="0"/>
              <a:t>型等は基本型である。構造体型を組み合わせて構造体型を作ってもよく、配列型、ポインタ型、共用体型、関数型など自由に組み合わせて良い。（教科書</a:t>
            </a:r>
            <a:r>
              <a:rPr lang="en-US" altLang="ja-JP" sz="2000" dirty="0" smtClean="0"/>
              <a:t>p. 320</a:t>
            </a:r>
            <a:r>
              <a:rPr lang="ja-JP" altLang="en-US" sz="2000" dirty="0" smtClean="0"/>
              <a:t>参照）</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smtClean="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smtClean="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smtClean="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smtClean="0"/>
              <a:t> </a:t>
            </a:r>
            <a:r>
              <a:rPr lang="en-US" altLang="ja-JP" sz="2400" dirty="0" err="1" smtClean="0"/>
              <a:t>i</a:t>
            </a:r>
            <a:r>
              <a:rPr kumimoji="1" lang="en-US" altLang="ja-JP" sz="2400" dirty="0" err="1" smtClean="0"/>
              <a:t>nt</a:t>
            </a:r>
            <a:r>
              <a:rPr kumimoji="1" lang="en-US" altLang="ja-JP" sz="2400" dirty="0" smtClean="0"/>
              <a:t>, double</a:t>
            </a:r>
            <a:r>
              <a:rPr kumimoji="1" lang="ja-JP" altLang="en-US" sz="2400" dirty="0" smtClean="0"/>
              <a:t>など、型を表す式を型式</a:t>
            </a:r>
            <a:r>
              <a:rPr kumimoji="1" lang="en-US" altLang="ja-JP" sz="2400" dirty="0" smtClean="0"/>
              <a:t>(type expression)</a:t>
            </a:r>
            <a:r>
              <a:rPr kumimoji="1" lang="ja-JP" altLang="en-US" sz="2400" dirty="0" smtClean="0"/>
              <a:t>という。</a:t>
            </a:r>
            <a:endParaRPr kumimoji="1" lang="en-US" altLang="ja-JP" sz="2400" dirty="0" smtClean="0"/>
          </a:p>
          <a:p>
            <a:r>
              <a:rPr kumimoji="1" lang="ja-JP" altLang="en-US" sz="2400" dirty="0" smtClean="0"/>
              <a:t>構造体型を表す式は以下のような形で記述する。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smtClean="0"/>
              <a:t>構造体型を表す型式の構文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smtClean="0"/>
              <a:t>（キーワード</a:t>
            </a:r>
            <a:r>
              <a:rPr kumimoji="1" lang="en-US" altLang="ja-JP" sz="2400" dirty="0" err="1" smtClean="0"/>
              <a:t>struct</a:t>
            </a:r>
            <a:r>
              <a:rPr kumimoji="1" lang="en-US" altLang="ja-JP" sz="2400" dirty="0" smtClean="0"/>
              <a:t>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は構造体型を表す型式とする）</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smtClean="0"/>
              <a:t>構造体型の変数を宣言できる。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smtClean="0"/>
              <a:t>赤字の部分は構造体型を表す型式</a:t>
            </a:r>
            <a:endParaRPr kumimoji="1" lang="ja-JP" altLang="en-US" sz="2000" dirty="0"/>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smtClean="0"/>
              <a:t>（バイト数は演習室の環境の場合）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構造体のメンバー</a:t>
            </a:r>
            <a:endParaRPr kumimoji="1" lang="ja-JP" altLang="en-US" dirty="0"/>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smtClean="0"/>
              <a:t>前ページの例で説明する。</a:t>
            </a:r>
            <a:endParaRPr kumimoji="1" lang="ja-JP" altLang="en-US" sz="2400" dirty="0"/>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smtClean="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smtClean="0"/>
              <a:t>n</a:t>
            </a:r>
            <a:r>
              <a:rPr kumimoji="1" lang="en-US" altLang="ja-JP" sz="2400" dirty="0" smtClean="0"/>
              <a:t>ame, height, weight</a:t>
            </a:r>
            <a:r>
              <a:rPr kumimoji="1" lang="ja-JP" altLang="en-US" sz="2400" dirty="0" smtClean="0"/>
              <a:t>を、構造体</a:t>
            </a:r>
            <a:r>
              <a:rPr kumimoji="1" lang="en-US" altLang="ja-JP" sz="2400" dirty="0" smtClean="0"/>
              <a:t>taro</a:t>
            </a:r>
            <a:r>
              <a:rPr kumimoji="1" lang="ja-JP" altLang="en-US" sz="2400" dirty="0" smtClean="0"/>
              <a:t>のメンバーという。</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3599</Words>
  <Application>Microsoft Macintosh PowerPoint</Application>
  <PresentationFormat>画面に合わせる (4:3)</PresentationFormat>
  <Paragraphs>506</Paragraphs>
  <Slides>33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5" baseType="lpstr">
      <vt:lpstr>Office テーマ</vt:lpstr>
      <vt:lpstr>数式</vt:lpstr>
      <vt:lpstr>プログラミング入門２ 第８回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181）</vt:lpstr>
      <vt:lpstr>構造体型に名前をつける例（打ち込んで確認）</vt:lpstr>
      <vt:lpstr>構造体の代入（教科書 p. 318）</vt:lpstr>
      <vt:lpstr>配列のコピーについて （教科書p. 115）</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Isao Sasano</cp:lastModifiedBy>
  <cp:revision>575</cp:revision>
  <dcterms:created xsi:type="dcterms:W3CDTF">2009-11-25T04:14:53Z</dcterms:created>
  <dcterms:modified xsi:type="dcterms:W3CDTF">2015-11-17T05:25:35Z</dcterms:modified>
</cp:coreProperties>
</file>