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257" r:id="rId3"/>
    <p:sldId id="260" r:id="rId4"/>
    <p:sldId id="307" r:id="rId5"/>
    <p:sldId id="323" r:id="rId6"/>
    <p:sldId id="306" r:id="rId7"/>
    <p:sldId id="302" r:id="rId8"/>
    <p:sldId id="301" r:id="rId9"/>
    <p:sldId id="346" r:id="rId10"/>
    <p:sldId id="303" r:id="rId11"/>
    <p:sldId id="281" r:id="rId12"/>
    <p:sldId id="282" r:id="rId13"/>
    <p:sldId id="298" r:id="rId14"/>
    <p:sldId id="300" r:id="rId15"/>
    <p:sldId id="283" r:id="rId16"/>
    <p:sldId id="317" r:id="rId17"/>
    <p:sldId id="264" r:id="rId18"/>
    <p:sldId id="263" r:id="rId19"/>
    <p:sldId id="272" r:id="rId20"/>
    <p:sldId id="273" r:id="rId21"/>
    <p:sldId id="276" r:id="rId22"/>
    <p:sldId id="284" r:id="rId23"/>
    <p:sldId id="269" r:id="rId24"/>
    <p:sldId id="278" r:id="rId25"/>
    <p:sldId id="324" r:id="rId26"/>
    <p:sldId id="325" r:id="rId27"/>
    <p:sldId id="326" r:id="rId28"/>
    <p:sldId id="279" r:id="rId29"/>
    <p:sldId id="280" r:id="rId30"/>
    <p:sldId id="327" r:id="rId31"/>
    <p:sldId id="329" r:id="rId32"/>
    <p:sldId id="309" r:id="rId33"/>
    <p:sldId id="341" r:id="rId34"/>
    <p:sldId id="342" r:id="rId35"/>
    <p:sldId id="340" r:id="rId36"/>
    <p:sldId id="310" r:id="rId37"/>
    <p:sldId id="345" r:id="rId38"/>
    <p:sldId id="344" r:id="rId39"/>
    <p:sldId id="343" r:id="rId40"/>
    <p:sldId id="320" r:id="rId41"/>
    <p:sldId id="311" r:id="rId42"/>
    <p:sldId id="312" r:id="rId43"/>
    <p:sldId id="318" r:id="rId44"/>
    <p:sldId id="336" r:id="rId45"/>
    <p:sldId id="334" r:id="rId46"/>
    <p:sldId id="335" r:id="rId47"/>
    <p:sldId id="337" r:id="rId48"/>
    <p:sldId id="338" r:id="rId49"/>
    <p:sldId id="339" r:id="rId50"/>
    <p:sldId id="322" r:id="rId51"/>
    <p:sldId id="328" r:id="rId52"/>
    <p:sldId id="333" r:id="rId53"/>
    <p:sldId id="330" r:id="rId54"/>
    <p:sldId id="314" r:id="rId55"/>
    <p:sldId id="267" r:id="rId56"/>
    <p:sldId id="308" r:id="rId57"/>
    <p:sldId id="313" r:id="rId58"/>
    <p:sldId id="319" r:id="rId59"/>
    <p:sldId id="347" r:id="rId60"/>
    <p:sldId id="321" r:id="rId61"/>
    <p:sldId id="331" r:id="rId62"/>
    <p:sldId id="271" r:id="rId63"/>
    <p:sldId id="332" r:id="rId6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95" autoAdjust="0"/>
  </p:normalViewPr>
  <p:slideViewPr>
    <p:cSldViewPr>
      <p:cViewPr varScale="1">
        <p:scale>
          <a:sx n="104" d="100"/>
          <a:sy n="104" d="100"/>
        </p:scale>
        <p:origin x="-156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notesMaster" Target="notesMasters/notesMaster1.xml"/><Relationship Id="rId66" Type="http://schemas.openxmlformats.org/officeDocument/2006/relationships/printerSettings" Target="printerSettings/printerSettings1.bin"/><Relationship Id="rId67" Type="http://schemas.openxmlformats.org/officeDocument/2006/relationships/presProps" Target="presProps.xml"/><Relationship Id="rId68" Type="http://schemas.openxmlformats.org/officeDocument/2006/relationships/viewProps" Target="viewProps.xml"/><Relationship Id="rId69" Type="http://schemas.openxmlformats.org/officeDocument/2006/relationships/theme" Target="theme/theme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CB013-1BCF-4E3C-9FB7-214F93471AFE}" type="datetimeFigureOut">
              <a:rPr kumimoji="1" lang="ja-JP" altLang="en-US" smtClean="0"/>
              <a:pPr/>
              <a:t>2015/11/17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8B94CD-062B-4D2A-90C9-B96C38A6BB1A}" type="slidenum">
              <a:rPr kumimoji="1" lang="ja-JP" altLang="en-US" smtClean="0"/>
              <a:pPr/>
              <a:t>‹#›</a:t>
            </a:fld>
            <a:endParaRPr kumimoji="1" lang="ja-JP" altLang="en-US"/>
          </a:p>
        </p:txBody>
      </p:sp>
    </p:spTree>
    <p:extLst>
      <p:ext uri="{BB962C8B-B14F-4D97-AF65-F5344CB8AC3E}">
        <p14:creationId xmlns:p14="http://schemas.microsoft.com/office/powerpoint/2010/main" val="87189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20</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21</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29</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098B94CD-062B-4D2A-90C9-B96C38A6BB1A}" type="slidenum">
              <a:rPr kumimoji="1" lang="ja-JP" altLang="en-US" smtClean="0"/>
              <a:pPr/>
              <a:t>42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2015/11/17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2015/11/17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2018655"/>
          </a:xfrm>
        </p:spPr>
        <p:txBody>
          <a:bodyPr>
            <a:normAutofit fontScale="90000"/>
          </a:bodyPr>
          <a:lstStyle/>
          <a:p>
            <a:r>
              <a:rPr kumimoji="1" lang="ja-JP" altLang="en-US" dirty="0" smtClean="0"/>
              <a:t>プログラミング入門２</a:t>
            </a:r>
            <a:r>
              <a:rPr kumimoji="1" lang="en-US" altLang="ja-JP" dirty="0" smtClean="0"/>
              <a:t/>
            </a:r>
            <a:br>
              <a:rPr kumimoji="1" lang="en-US" altLang="ja-JP" dirty="0" smtClean="0"/>
            </a:br>
            <a:r>
              <a:rPr lang="ja-JP" altLang="en-US" dirty="0" smtClean="0"/>
              <a:t>第６回</a:t>
            </a:r>
            <a:r>
              <a:rPr lang="en-US" altLang="ja-JP" dirty="0" smtClean="0"/>
              <a:t/>
            </a:r>
            <a:br>
              <a:rPr lang="en-US" altLang="ja-JP" dirty="0" smtClean="0"/>
            </a:br>
            <a:r>
              <a:rPr lang="ja-JP" altLang="en-US" dirty="0" smtClean="0"/>
              <a:t>基本型、文字列</a:t>
            </a:r>
            <a:endParaRPr kumimoji="1" lang="ja-JP" altLang="en-US" dirty="0"/>
          </a:p>
        </p:txBody>
      </p:sp>
      <p:sp>
        <p:nvSpPr>
          <p:cNvPr id="4" name="テキスト ボックス 3"/>
          <p:cNvSpPr txBox="1"/>
          <p:nvPr/>
        </p:nvSpPr>
        <p:spPr>
          <a:xfrm>
            <a:off x="2428860" y="5058803"/>
            <a:ext cx="4019049" cy="584775"/>
          </a:xfrm>
          <a:prstGeom prst="rect">
            <a:avLst/>
          </a:prstGeom>
          <a:noFill/>
        </p:spPr>
        <p:txBody>
          <a:bodyPr wrap="none" rtlCol="0">
            <a:spAutoFit/>
          </a:bodyPr>
          <a:lstStyle/>
          <a:p>
            <a:r>
              <a:rPr kumimoji="1" lang="ja-JP" altLang="en-US" sz="3200" dirty="0" smtClean="0"/>
              <a:t>情報工学科   篠埜　功</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オーバーフロー</a:t>
            </a:r>
            <a:r>
              <a:rPr lang="en-US" altLang="ja-JP" dirty="0" smtClean="0"/>
              <a:t>(overflow)</a:t>
            </a:r>
            <a:r>
              <a:rPr lang="ja-JP" altLang="en-US" dirty="0" smtClean="0"/>
              <a:t>について</a:t>
            </a:r>
            <a:endParaRPr kumimoji="1" lang="ja-JP" altLang="en-US" dirty="0"/>
          </a:p>
        </p:txBody>
      </p:sp>
      <p:sp>
        <p:nvSpPr>
          <p:cNvPr id="3" name="テキスト ボックス 2"/>
          <p:cNvSpPr txBox="1"/>
          <p:nvPr/>
        </p:nvSpPr>
        <p:spPr>
          <a:xfrm>
            <a:off x="539552" y="1700808"/>
            <a:ext cx="8136904" cy="4832093"/>
          </a:xfrm>
          <a:prstGeom prst="rect">
            <a:avLst/>
          </a:prstGeom>
          <a:noFill/>
        </p:spPr>
        <p:txBody>
          <a:bodyPr wrap="square" rtlCol="0">
            <a:spAutoFit/>
          </a:bodyPr>
          <a:lstStyle/>
          <a:p>
            <a:r>
              <a:rPr lang="ja-JP" altLang="en-US" sz="2800" dirty="0" smtClean="0"/>
              <a:t>整数型で加算や乗算を行ったときに表現可能な値の範囲を超えた場合（オーバーフロー）、例外が発生する。</a:t>
            </a:r>
            <a:r>
              <a:rPr lang="en-US" altLang="ja-JP" sz="2800" dirty="0" smtClean="0"/>
              <a:t>C</a:t>
            </a:r>
            <a:r>
              <a:rPr lang="ja-JP" altLang="en-US" sz="2800" dirty="0" smtClean="0"/>
              <a:t>言語の規格で動作は未定義であり、例外が発生しないような機械語コードへコンパイルされる場合もある（つまり処理系依存）。例外が発生した場合の通常の動作は</a:t>
            </a:r>
            <a:r>
              <a:rPr lang="en-US" altLang="ja-JP" sz="2800" dirty="0" smtClean="0"/>
              <a:t>0</a:t>
            </a:r>
            <a:r>
              <a:rPr lang="ja-JP" altLang="en-US" sz="2800" dirty="0" smtClean="0"/>
              <a:t>での除算と同様。</a:t>
            </a:r>
            <a:endParaRPr lang="en-US" altLang="ja-JP" sz="2800" dirty="0" smtClean="0"/>
          </a:p>
          <a:p>
            <a:endParaRPr lang="en-US" altLang="ja-JP" sz="2800" dirty="0"/>
          </a:p>
          <a:p>
            <a:r>
              <a:rPr lang="ja-JP" altLang="en-US" sz="2800" dirty="0" smtClean="0"/>
              <a:t>ただし、</a:t>
            </a:r>
            <a:r>
              <a:rPr lang="ja-JP" altLang="en-US" sz="2800" u="sng" dirty="0" smtClean="0"/>
              <a:t>符号無し整数型の演算では、表現可能な値の範囲を超えた場合、表現可能な最大値</a:t>
            </a:r>
            <a:r>
              <a:rPr lang="en-US" altLang="ja-JP" sz="2800" u="sng" dirty="0" smtClean="0"/>
              <a:t>+1</a:t>
            </a:r>
            <a:r>
              <a:rPr lang="ja-JP" altLang="en-US" sz="2800" u="sng" dirty="0" smtClean="0"/>
              <a:t>で割った余りになると</a:t>
            </a:r>
            <a:r>
              <a:rPr lang="en-US" altLang="ja-JP" sz="2800" u="sng" dirty="0" smtClean="0"/>
              <a:t>C</a:t>
            </a:r>
            <a:r>
              <a:rPr lang="ja-JP" altLang="en-US" sz="2800" u="sng" dirty="0" smtClean="0"/>
              <a:t>の規格で定められている（のでオーバーフローは発生しない）。</a:t>
            </a:r>
            <a:endParaRPr lang="en-US" altLang="ja-JP" sz="2800" u="sng" dirty="0" smtClean="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文字について</a:t>
            </a:r>
            <a:endParaRPr kumimoji="1" lang="ja-JP" altLang="en-US" dirty="0"/>
          </a:p>
        </p:txBody>
      </p:sp>
      <p:sp>
        <p:nvSpPr>
          <p:cNvPr id="4" name="テキスト ボックス 3"/>
          <p:cNvSpPr txBox="1"/>
          <p:nvPr/>
        </p:nvSpPr>
        <p:spPr>
          <a:xfrm>
            <a:off x="642910" y="1357298"/>
            <a:ext cx="8001056" cy="954107"/>
          </a:xfrm>
          <a:prstGeom prst="rect">
            <a:avLst/>
          </a:prstGeom>
          <a:noFill/>
        </p:spPr>
        <p:txBody>
          <a:bodyPr wrap="square" rtlCol="0">
            <a:spAutoFit/>
          </a:bodyPr>
          <a:lstStyle/>
          <a:p>
            <a:r>
              <a:rPr lang="ja-JP" altLang="en-US" sz="2800" dirty="0" smtClean="0"/>
              <a:t>プログラム中では、</a:t>
            </a:r>
            <a:r>
              <a:rPr lang="en-US" altLang="ja-JP" sz="2800" dirty="0" smtClean="0"/>
              <a:t>1</a:t>
            </a:r>
            <a:r>
              <a:rPr kumimoji="1" lang="ja-JP" altLang="en-US" sz="2800" dirty="0" smtClean="0"/>
              <a:t>文字</a:t>
            </a:r>
            <a:r>
              <a:rPr lang="ja-JP" altLang="en-US" sz="2800" dirty="0" smtClean="0"/>
              <a:t>をクォートで囲むと、その文字に対応する</a:t>
            </a:r>
            <a:r>
              <a:rPr lang="en-US" altLang="ja-JP" sz="2800" dirty="0" err="1" smtClean="0"/>
              <a:t>int</a:t>
            </a:r>
            <a:r>
              <a:rPr lang="ja-JP" altLang="en-US" sz="2800" dirty="0" smtClean="0"/>
              <a:t>型の数</a:t>
            </a:r>
            <a:r>
              <a:rPr kumimoji="1" lang="ja-JP" altLang="en-US" sz="2800" dirty="0" smtClean="0"/>
              <a:t>を表す</a:t>
            </a:r>
            <a:r>
              <a:rPr lang="ja-JP" altLang="en-US" sz="2800" dirty="0" smtClean="0"/>
              <a:t>。</a:t>
            </a:r>
            <a:endParaRPr lang="en-US" altLang="ja-JP" sz="2800" dirty="0" smtClean="0"/>
          </a:p>
        </p:txBody>
      </p:sp>
      <p:sp>
        <p:nvSpPr>
          <p:cNvPr id="5" name="正方形/長方形 4"/>
          <p:cNvSpPr/>
          <p:nvPr/>
        </p:nvSpPr>
        <p:spPr>
          <a:xfrm>
            <a:off x="928662" y="3714752"/>
            <a:ext cx="7215238" cy="3046988"/>
          </a:xfrm>
          <a:prstGeom prst="rect">
            <a:avLst/>
          </a:prstGeom>
        </p:spPr>
        <p:txBody>
          <a:bodyPr wrap="square">
            <a:spAutoFit/>
          </a:bodyPr>
          <a:lstStyle/>
          <a:p>
            <a:r>
              <a:rPr lang="ja-JP" altLang="en-US" sz="2400" dirty="0" smtClean="0"/>
              <a:t>（補足）文字は</a:t>
            </a:r>
            <a:r>
              <a:rPr lang="en-US" altLang="ja-JP" sz="2400" dirty="0" smtClean="0"/>
              <a:t>char</a:t>
            </a:r>
            <a:r>
              <a:rPr lang="ja-JP" altLang="en-US" sz="2400" dirty="0" smtClean="0"/>
              <a:t>型で表すと無駄がないが、</a:t>
            </a:r>
            <a:r>
              <a:rPr lang="en-US" altLang="ja-JP" sz="2400" dirty="0" err="1" smtClean="0"/>
              <a:t>int</a:t>
            </a:r>
            <a:r>
              <a:rPr lang="ja-JP" altLang="en-US" sz="2400" dirty="0" smtClean="0"/>
              <a:t>型で表しておくと、例えばファイルから文字を１文字ずつ読み取って変数に代入する場合、ファイルの終端に来た時に</a:t>
            </a:r>
            <a:r>
              <a:rPr lang="en-US" altLang="ja-JP" sz="2400" dirty="0" smtClean="0"/>
              <a:t>EOF(</a:t>
            </a:r>
            <a:r>
              <a:rPr lang="en-US" altLang="ja-JP" sz="2400" dirty="0" err="1" smtClean="0"/>
              <a:t>int</a:t>
            </a:r>
            <a:r>
              <a:rPr lang="ja-JP" altLang="en-US" sz="2400" dirty="0" smtClean="0"/>
              <a:t>型、値はどの文字とも異なる。普通は</a:t>
            </a:r>
            <a:r>
              <a:rPr lang="en-US" altLang="ja-JP" sz="2400" dirty="0" smtClean="0"/>
              <a:t>-1</a:t>
            </a:r>
            <a:r>
              <a:rPr lang="ja-JP" altLang="en-US" sz="2400" dirty="0" err="1" smtClean="0"/>
              <a:t>。</a:t>
            </a:r>
            <a:r>
              <a:rPr lang="en-US" altLang="ja-JP" sz="2400" dirty="0" smtClean="0"/>
              <a:t>)</a:t>
            </a:r>
            <a:r>
              <a:rPr lang="ja-JP" altLang="en-US" sz="2400" dirty="0" smtClean="0"/>
              <a:t>が返され、それを変数に代入し、その値が</a:t>
            </a:r>
            <a:r>
              <a:rPr lang="en-US" altLang="ja-JP" sz="2400" dirty="0" smtClean="0"/>
              <a:t>EOF</a:t>
            </a:r>
            <a:r>
              <a:rPr lang="ja-JP" altLang="en-US" sz="2400" dirty="0" smtClean="0"/>
              <a:t>と等しいかどうか判定するといったプログラムを書けるというメリットがある。</a:t>
            </a:r>
            <a:endParaRPr lang="en-US" altLang="ja-JP" sz="2400" dirty="0" smtClean="0"/>
          </a:p>
          <a:p>
            <a:r>
              <a:rPr lang="ja-JP" altLang="en-US" sz="2400" dirty="0" smtClean="0"/>
              <a:t>（補足）文字列は</a:t>
            </a:r>
            <a:r>
              <a:rPr lang="en-US" altLang="ja-JP" sz="2400" dirty="0" smtClean="0"/>
              <a:t>char</a:t>
            </a:r>
            <a:r>
              <a:rPr lang="ja-JP" altLang="en-US" sz="2400" dirty="0" smtClean="0"/>
              <a:t>型の並びである（後述）。</a:t>
            </a:r>
            <a:endParaRPr lang="en-US" altLang="ja-JP" sz="2400" dirty="0" smtClean="0"/>
          </a:p>
        </p:txBody>
      </p:sp>
      <p:sp>
        <p:nvSpPr>
          <p:cNvPr id="6" name="正方形/長方形 5"/>
          <p:cNvSpPr/>
          <p:nvPr/>
        </p:nvSpPr>
        <p:spPr>
          <a:xfrm>
            <a:off x="714348" y="2329757"/>
            <a:ext cx="7786742" cy="1384995"/>
          </a:xfrm>
          <a:prstGeom prst="rect">
            <a:avLst/>
          </a:prstGeom>
        </p:spPr>
        <p:txBody>
          <a:bodyPr wrap="square">
            <a:spAutoFit/>
          </a:bodyPr>
          <a:lstStyle/>
          <a:p>
            <a:pPr lvl="0"/>
            <a:r>
              <a:rPr lang="ja-JP" altLang="en-US" sz="2800" dirty="0" smtClean="0">
                <a:solidFill>
                  <a:prstClr val="black"/>
                </a:solidFill>
              </a:rPr>
              <a:t>（例） </a:t>
            </a:r>
            <a:r>
              <a:rPr lang="fr-FR" altLang="ja-JP" sz="2800" dirty="0" smtClean="0">
                <a:solidFill>
                  <a:prstClr val="black"/>
                </a:solidFill>
              </a:rPr>
              <a:t>'</a:t>
            </a:r>
            <a:r>
              <a:rPr lang="en-US" altLang="ja-JP" sz="2800" dirty="0" smtClean="0">
                <a:solidFill>
                  <a:prstClr val="black"/>
                </a:solidFill>
              </a:rPr>
              <a:t>a</a:t>
            </a:r>
            <a:r>
              <a:rPr lang="fr-FR" altLang="ja-JP" sz="2800" dirty="0" smtClean="0">
                <a:solidFill>
                  <a:prstClr val="black"/>
                </a:solidFill>
              </a:rPr>
              <a:t>'</a:t>
            </a:r>
            <a:r>
              <a:rPr lang="en-US" altLang="ja-JP" sz="2800" dirty="0" smtClean="0">
                <a:solidFill>
                  <a:prstClr val="black"/>
                </a:solidFill>
              </a:rPr>
              <a:t> </a:t>
            </a:r>
            <a:r>
              <a:rPr lang="ja-JP" altLang="en-US" sz="2800" dirty="0" smtClean="0">
                <a:solidFill>
                  <a:prstClr val="black"/>
                </a:solidFill>
              </a:rPr>
              <a:t>は</a:t>
            </a:r>
            <a:r>
              <a:rPr lang="en-US" altLang="ja-JP" sz="2800" dirty="0" smtClean="0">
                <a:solidFill>
                  <a:prstClr val="black"/>
                </a:solidFill>
              </a:rPr>
              <a:t>a</a:t>
            </a:r>
            <a:r>
              <a:rPr lang="ja-JP" altLang="en-US" sz="2800" dirty="0" smtClean="0">
                <a:solidFill>
                  <a:prstClr val="black"/>
                </a:solidFill>
              </a:rPr>
              <a:t>という文字に対応する</a:t>
            </a:r>
            <a:r>
              <a:rPr lang="en-US" altLang="ja-JP" sz="2800" dirty="0" err="1" smtClean="0">
                <a:solidFill>
                  <a:prstClr val="black"/>
                </a:solidFill>
              </a:rPr>
              <a:t>int</a:t>
            </a:r>
            <a:r>
              <a:rPr lang="ja-JP" altLang="en-US" sz="2800" dirty="0" smtClean="0">
                <a:solidFill>
                  <a:prstClr val="black"/>
                </a:solidFill>
              </a:rPr>
              <a:t>型の数を表す。（</a:t>
            </a:r>
            <a:r>
              <a:rPr lang="en-US" altLang="ja-JP" sz="2800" dirty="0" smtClean="0">
                <a:solidFill>
                  <a:prstClr val="black"/>
                </a:solidFill>
              </a:rPr>
              <a:t>char</a:t>
            </a:r>
            <a:r>
              <a:rPr lang="ja-JP" altLang="en-US" sz="2800" dirty="0" smtClean="0">
                <a:solidFill>
                  <a:prstClr val="black"/>
                </a:solidFill>
              </a:rPr>
              <a:t>型ではないことに注意。</a:t>
            </a:r>
            <a:r>
              <a:rPr lang="en-US" altLang="ja-JP" sz="2800" dirty="0" smtClean="0">
                <a:solidFill>
                  <a:prstClr val="black"/>
                </a:solidFill>
              </a:rPr>
              <a:t>C++</a:t>
            </a:r>
            <a:r>
              <a:rPr lang="ja-JP" altLang="en-US" sz="2800" dirty="0" smtClean="0">
                <a:solidFill>
                  <a:prstClr val="black"/>
                </a:solidFill>
              </a:rPr>
              <a:t>では</a:t>
            </a:r>
            <a:r>
              <a:rPr lang="en-US" altLang="ja-JP" sz="2800" dirty="0" smtClean="0">
                <a:solidFill>
                  <a:prstClr val="black"/>
                </a:solidFill>
              </a:rPr>
              <a:t>char</a:t>
            </a:r>
            <a:r>
              <a:rPr lang="ja-JP" altLang="en-US" sz="2800" dirty="0" smtClean="0">
                <a:solidFill>
                  <a:prstClr val="black"/>
                </a:solidFill>
              </a:rPr>
              <a:t>型だが。）演習室の環境では、</a:t>
            </a:r>
            <a:r>
              <a:rPr lang="fr-FR" altLang="ja-JP" sz="2800" dirty="0" smtClean="0">
                <a:solidFill>
                  <a:prstClr val="black"/>
                </a:solidFill>
              </a:rPr>
              <a:t>'</a:t>
            </a:r>
            <a:r>
              <a:rPr lang="en-US" altLang="ja-JP" sz="2800" dirty="0" smtClean="0">
                <a:solidFill>
                  <a:prstClr val="black"/>
                </a:solidFill>
              </a:rPr>
              <a:t>a</a:t>
            </a:r>
            <a:r>
              <a:rPr lang="fr-FR" altLang="ja-JP" sz="2800" dirty="0" smtClean="0">
                <a:solidFill>
                  <a:prstClr val="black"/>
                </a:solidFill>
              </a:rPr>
              <a:t>'</a:t>
            </a:r>
            <a:r>
              <a:rPr lang="ja-JP" altLang="en-US" sz="2800" dirty="0" smtClean="0">
                <a:solidFill>
                  <a:prstClr val="black"/>
                </a:solidFill>
              </a:rPr>
              <a:t>は</a:t>
            </a:r>
            <a:r>
              <a:rPr lang="en-US" altLang="ja-JP" sz="2800" dirty="0" err="1" smtClean="0">
                <a:solidFill>
                  <a:prstClr val="black"/>
                </a:solidFill>
              </a:rPr>
              <a:t>int</a:t>
            </a:r>
            <a:r>
              <a:rPr lang="ja-JP" altLang="en-US" sz="2800" dirty="0" smtClean="0">
                <a:solidFill>
                  <a:prstClr val="black"/>
                </a:solidFill>
              </a:rPr>
              <a:t>型の</a:t>
            </a:r>
            <a:r>
              <a:rPr lang="en-US" altLang="ja-JP" sz="2800" dirty="0" smtClean="0">
                <a:solidFill>
                  <a:prstClr val="black"/>
                </a:solidFill>
              </a:rPr>
              <a:t>97</a:t>
            </a:r>
            <a:r>
              <a:rPr lang="ja-JP" altLang="en-US" sz="2800" dirty="0" smtClean="0">
                <a:solidFill>
                  <a:prstClr val="black"/>
                </a:solidFill>
              </a:rPr>
              <a:t>を表す。</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1143000"/>
          </a:xfrm>
        </p:spPr>
        <p:txBody>
          <a:bodyPr>
            <a:normAutofit/>
          </a:bodyPr>
          <a:lstStyle/>
          <a:p>
            <a:r>
              <a:rPr lang="en-US" altLang="ja-JP" dirty="0" err="1" smtClean="0"/>
              <a:t>printf</a:t>
            </a:r>
            <a:r>
              <a:rPr lang="ja-JP" altLang="en-US" dirty="0" smtClean="0"/>
              <a:t>での文字の表示方法</a:t>
            </a:r>
            <a:endParaRPr kumimoji="1" lang="ja-JP" altLang="en-US" dirty="0"/>
          </a:p>
        </p:txBody>
      </p:sp>
      <p:sp>
        <p:nvSpPr>
          <p:cNvPr id="4" name="テキスト ボックス 3"/>
          <p:cNvSpPr txBox="1"/>
          <p:nvPr/>
        </p:nvSpPr>
        <p:spPr>
          <a:xfrm>
            <a:off x="357158" y="1428736"/>
            <a:ext cx="8501122" cy="1200329"/>
          </a:xfrm>
          <a:prstGeom prst="rect">
            <a:avLst/>
          </a:prstGeom>
          <a:noFill/>
        </p:spPr>
        <p:txBody>
          <a:bodyPr wrap="square" rtlCol="0">
            <a:spAutoFit/>
          </a:bodyPr>
          <a:lstStyle/>
          <a:p>
            <a:r>
              <a:rPr lang="en-US" altLang="ja-JP" sz="2400" dirty="0" err="1" smtClean="0"/>
              <a:t>p</a:t>
            </a:r>
            <a:r>
              <a:rPr kumimoji="1" lang="en-US" altLang="ja-JP" sz="2400" dirty="0" err="1" smtClean="0"/>
              <a:t>rintf</a:t>
            </a:r>
            <a:r>
              <a:rPr kumimoji="1" lang="ja-JP" altLang="en-US" sz="2400" dirty="0" smtClean="0"/>
              <a:t>関数で文字</a:t>
            </a:r>
            <a:r>
              <a:rPr lang="ja-JP" altLang="en-US" sz="2400" dirty="0" smtClean="0"/>
              <a:t>を表示する場合、変換指定子を</a:t>
            </a:r>
            <a:r>
              <a:rPr lang="en-US" altLang="ja-JP" sz="2400" dirty="0" smtClean="0"/>
              <a:t>%c</a:t>
            </a:r>
            <a:r>
              <a:rPr lang="ja-JP" altLang="en-US" sz="2400" dirty="0" smtClean="0"/>
              <a:t>にする。引数には</a:t>
            </a:r>
            <a:r>
              <a:rPr lang="en-US" altLang="ja-JP" sz="2400" dirty="0" err="1" smtClean="0"/>
              <a:t>int</a:t>
            </a:r>
            <a:r>
              <a:rPr lang="ja-JP" altLang="en-US" sz="2400" dirty="0" smtClean="0"/>
              <a:t>型を受け取り、それを</a:t>
            </a:r>
            <a:r>
              <a:rPr lang="en-US" altLang="ja-JP" sz="2400" dirty="0" smtClean="0"/>
              <a:t>unsigned char</a:t>
            </a:r>
            <a:r>
              <a:rPr lang="ja-JP" altLang="en-US" sz="2400" dirty="0" smtClean="0"/>
              <a:t>型に変換（</a:t>
            </a:r>
            <a:r>
              <a:rPr lang="en-US" altLang="ja-JP" sz="2400" dirty="0" smtClean="0"/>
              <a:t>256</a:t>
            </a:r>
            <a:r>
              <a:rPr lang="ja-JP" altLang="en-US" sz="2400" dirty="0" smtClean="0"/>
              <a:t>で割った非負の余りに変換）し、それに対応する文字を表示する。</a:t>
            </a:r>
            <a:endParaRPr kumimoji="1" lang="ja-JP" altLang="en-US" sz="2400" dirty="0"/>
          </a:p>
        </p:txBody>
      </p:sp>
      <p:sp>
        <p:nvSpPr>
          <p:cNvPr id="6" name="正方形/長方形 5"/>
          <p:cNvSpPr/>
          <p:nvPr/>
        </p:nvSpPr>
        <p:spPr>
          <a:xfrm>
            <a:off x="1142976" y="2786058"/>
            <a:ext cx="4143404" cy="3970318"/>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("%d\n",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 + 256);</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%c</a:t>
            </a:r>
            <a:r>
              <a:rPr lang="en-US" altLang="ja-JP" sz="2800" dirty="0" smtClean="0"/>
              <a:t>\n", 97 – 256);</a:t>
            </a:r>
          </a:p>
          <a:p>
            <a:r>
              <a:rPr lang="en-US" altLang="ja-JP" sz="2800" dirty="0" smtClean="0"/>
              <a:t>  return 0;</a:t>
            </a:r>
          </a:p>
          <a:p>
            <a:r>
              <a:rPr lang="en-US" altLang="ja-JP" sz="2800" dirty="0" smtClean="0"/>
              <a:t>}</a:t>
            </a:r>
            <a:endParaRPr lang="en-US" altLang="ja-JP" sz="2800" dirty="0"/>
          </a:p>
        </p:txBody>
      </p:sp>
      <p:sp>
        <p:nvSpPr>
          <p:cNvPr id="7" name="テキスト ボックス 6"/>
          <p:cNvSpPr txBox="1"/>
          <p:nvPr/>
        </p:nvSpPr>
        <p:spPr>
          <a:xfrm>
            <a:off x="5500694" y="3643314"/>
            <a:ext cx="2444900" cy="2677656"/>
          </a:xfrm>
          <a:prstGeom prst="rect">
            <a:avLst/>
          </a:prstGeom>
          <a:noFill/>
        </p:spPr>
        <p:txBody>
          <a:bodyPr wrap="none" rtlCol="0">
            <a:spAutoFit/>
          </a:bodyPr>
          <a:lstStyle/>
          <a:p>
            <a:r>
              <a:rPr kumimoji="1" lang="en-US" altLang="ja-JP" sz="2800" dirty="0" smtClean="0"/>
              <a:t>a</a:t>
            </a:r>
          </a:p>
          <a:p>
            <a:r>
              <a:rPr lang="en-US" altLang="ja-JP" sz="2800" dirty="0" smtClean="0"/>
              <a:t>97</a:t>
            </a:r>
          </a:p>
          <a:p>
            <a:r>
              <a:rPr lang="en-US" altLang="ja-JP" sz="2800" dirty="0" smtClean="0"/>
              <a:t>a</a:t>
            </a:r>
            <a:endParaRPr kumimoji="1" lang="en-US" altLang="ja-JP" sz="2800" dirty="0" smtClean="0"/>
          </a:p>
          <a:p>
            <a:r>
              <a:rPr lang="en-US" altLang="ja-JP" sz="2800" dirty="0" smtClean="0"/>
              <a:t>a</a:t>
            </a:r>
          </a:p>
          <a:p>
            <a:r>
              <a:rPr lang="en-US" altLang="ja-JP" sz="2800" dirty="0" smtClean="0"/>
              <a:t>a</a:t>
            </a:r>
            <a:endParaRPr kumimoji="1" lang="en-US" altLang="ja-JP" sz="2800" dirty="0" smtClean="0"/>
          </a:p>
          <a:p>
            <a:r>
              <a:rPr lang="ja-JP" altLang="en-US" sz="2800" dirty="0" smtClean="0"/>
              <a:t>が表示される。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17596"/>
          </a:xfrm>
        </p:spPr>
        <p:txBody>
          <a:bodyPr>
            <a:normAutofit/>
          </a:bodyPr>
          <a:lstStyle/>
          <a:p>
            <a:r>
              <a:rPr lang="ja-JP" altLang="en-US" dirty="0" smtClean="0"/>
              <a:t>文字の</a:t>
            </a:r>
            <a:r>
              <a:rPr lang="en-US" altLang="ja-JP" dirty="0" smtClean="0"/>
              <a:t>8</a:t>
            </a:r>
            <a:r>
              <a:rPr lang="ja-JP" altLang="en-US" dirty="0" smtClean="0"/>
              <a:t>進表記</a:t>
            </a:r>
            <a:endParaRPr kumimoji="1" lang="ja-JP" altLang="en-US" dirty="0"/>
          </a:p>
        </p:txBody>
      </p:sp>
      <p:sp>
        <p:nvSpPr>
          <p:cNvPr id="4" name="テキスト ボックス 3"/>
          <p:cNvSpPr txBox="1"/>
          <p:nvPr/>
        </p:nvSpPr>
        <p:spPr>
          <a:xfrm>
            <a:off x="928662" y="1071546"/>
            <a:ext cx="7215238" cy="2677656"/>
          </a:xfrm>
          <a:prstGeom prst="rect">
            <a:avLst/>
          </a:prstGeom>
          <a:noFill/>
        </p:spPr>
        <p:txBody>
          <a:bodyPr wrap="square" rtlCol="0">
            <a:spAutoFit/>
          </a:bodyPr>
          <a:lstStyle/>
          <a:p>
            <a:r>
              <a:rPr kumimoji="1" lang="ja-JP" altLang="en-US" sz="2800" dirty="0" smtClean="0"/>
              <a:t>ある文字に対応する数が分かっているとき、</a:t>
            </a:r>
            <a:r>
              <a:rPr lang="ja-JP" altLang="en-US" sz="2800" dirty="0" smtClean="0"/>
              <a:t>その数で直接書きたい場合がある。その時に使うのが文字の</a:t>
            </a:r>
            <a:r>
              <a:rPr lang="en-US" altLang="ja-JP" sz="2800" dirty="0" smtClean="0"/>
              <a:t>8</a:t>
            </a:r>
            <a:r>
              <a:rPr lang="ja-JP" altLang="en-US" sz="2800" dirty="0" smtClean="0"/>
              <a:t>進表記である。例えば、</a:t>
            </a:r>
            <a:r>
              <a:rPr lang="fr-FR" altLang="ja-JP" sz="2800" dirty="0" smtClean="0"/>
              <a:t>'</a:t>
            </a:r>
            <a:r>
              <a:rPr lang="en-US" altLang="ja-JP" sz="2800" dirty="0" smtClean="0"/>
              <a:t>a</a:t>
            </a:r>
            <a:r>
              <a:rPr lang="fr-FR" altLang="ja-JP" sz="2800" dirty="0" smtClean="0"/>
              <a:t>'</a:t>
            </a:r>
            <a:r>
              <a:rPr lang="ja-JP" altLang="en-US" sz="2800" dirty="0" smtClean="0"/>
              <a:t>と書く代りに（演習室の環境では）</a:t>
            </a:r>
            <a:r>
              <a:rPr lang="fr-FR" altLang="ja-JP" sz="2800" dirty="0" smtClean="0"/>
              <a:t>'</a:t>
            </a:r>
            <a:r>
              <a:rPr lang="en-US" altLang="ja-JP" sz="2800" dirty="0" smtClean="0"/>
              <a:t>\141</a:t>
            </a:r>
            <a:r>
              <a:rPr lang="fr-FR" altLang="ja-JP" sz="2800" dirty="0" smtClean="0"/>
              <a:t>'</a:t>
            </a:r>
            <a:r>
              <a:rPr lang="ja-JP" altLang="en-US" sz="2800" dirty="0" smtClean="0"/>
              <a:t>と書くことができる。ただし、プログラムの可搬性が低下するので使わない方がよい。</a:t>
            </a:r>
            <a:endParaRPr lang="en-US" altLang="ja-JP" sz="2800" dirty="0" smtClean="0"/>
          </a:p>
        </p:txBody>
      </p:sp>
      <p:sp>
        <p:nvSpPr>
          <p:cNvPr id="3" name="正方形/長方形 2"/>
          <p:cNvSpPr/>
          <p:nvPr/>
        </p:nvSpPr>
        <p:spPr>
          <a:xfrm>
            <a:off x="683568" y="3861048"/>
            <a:ext cx="7560840" cy="2677656"/>
          </a:xfrm>
          <a:prstGeom prst="rect">
            <a:avLst/>
          </a:prstGeom>
          <a:ln>
            <a:solidFill>
              <a:schemeClr val="tx1"/>
            </a:solidFill>
          </a:ln>
        </p:spPr>
        <p:txBody>
          <a:bodyPr wrap="square">
            <a:spAutoFit/>
          </a:bodyPr>
          <a:lstStyle/>
          <a:p>
            <a:r>
              <a:rPr lang="ja-JP" altLang="en-US" sz="2800" dirty="0"/>
              <a:t>よく使うのは、ヌル</a:t>
            </a:r>
            <a:r>
              <a:rPr lang="ja-JP" altLang="en-US" sz="2800" dirty="0" smtClean="0"/>
              <a:t>文字（</a:t>
            </a:r>
            <a:r>
              <a:rPr lang="en-US" altLang="ja-JP" sz="2800" dirty="0">
                <a:latin typeface="+mn-ea"/>
              </a:rPr>
              <a:t>null character</a:t>
            </a:r>
            <a:r>
              <a:rPr lang="ja-JP" altLang="en-US" sz="2800" dirty="0">
                <a:latin typeface="+mn-ea"/>
              </a:rPr>
              <a:t>、値は</a:t>
            </a:r>
            <a:r>
              <a:rPr lang="en-US" altLang="ja-JP" sz="2800" dirty="0" smtClean="0">
                <a:latin typeface="+mn-ea"/>
              </a:rPr>
              <a:t>0</a:t>
            </a:r>
            <a:r>
              <a:rPr lang="ja-JP" altLang="en-US" sz="2800" dirty="0" smtClean="0">
                <a:latin typeface="+mn-ea"/>
              </a:rPr>
              <a:t>、ナル文字</a:t>
            </a:r>
            <a:r>
              <a:rPr lang="en-US" altLang="en-US" sz="2800" dirty="0" smtClean="0">
                <a:latin typeface="+mn-ea"/>
              </a:rPr>
              <a:t>と</a:t>
            </a:r>
            <a:r>
              <a:rPr lang="ja-JP" altLang="en-US" sz="2800" dirty="0" smtClean="0">
                <a:latin typeface="+mn-ea"/>
              </a:rPr>
              <a:t>読んでもよい）</a:t>
            </a:r>
            <a:r>
              <a:rPr lang="ja-JP" altLang="en-US" sz="2800" dirty="0" smtClean="0"/>
              <a:t>を</a:t>
            </a:r>
            <a:r>
              <a:rPr lang="ja-JP" altLang="en-US" sz="2800" dirty="0"/>
              <a:t>表す場合で</a:t>
            </a:r>
            <a:r>
              <a:rPr lang="ja-JP" altLang="en-US" sz="2800" dirty="0" smtClean="0"/>
              <a:t>、</a:t>
            </a:r>
            <a:r>
              <a:rPr lang="fr-FR" altLang="ja-JP" sz="2800" dirty="0" smtClean="0"/>
              <a:t>'</a:t>
            </a:r>
            <a:r>
              <a:rPr lang="en-US" altLang="ja-JP" sz="2800" dirty="0" smtClean="0"/>
              <a:t>\0</a:t>
            </a:r>
            <a:r>
              <a:rPr lang="fr-FR" altLang="ja-JP" sz="2800" dirty="0" smtClean="0"/>
              <a:t>'</a:t>
            </a:r>
            <a:r>
              <a:rPr lang="ja-JP" altLang="en-US" sz="2800" dirty="0" smtClean="0"/>
              <a:t>と</a:t>
            </a:r>
            <a:r>
              <a:rPr lang="ja-JP" altLang="en-US" sz="2800" dirty="0"/>
              <a:t>書く</a:t>
            </a:r>
            <a:r>
              <a:rPr lang="ja-JP" altLang="en-US" sz="2800" dirty="0" smtClean="0"/>
              <a:t>。</a:t>
            </a:r>
            <a:r>
              <a:rPr lang="fr-FR" altLang="ja-JP" sz="2800" dirty="0" smtClean="0"/>
              <a:t>'</a:t>
            </a:r>
            <a:r>
              <a:rPr lang="en-US" altLang="ja-JP" sz="2800" dirty="0" smtClean="0"/>
              <a:t>\0</a:t>
            </a:r>
            <a:r>
              <a:rPr lang="fr-FR" altLang="ja-JP" sz="2800" dirty="0" smtClean="0"/>
              <a:t>'</a:t>
            </a:r>
            <a:r>
              <a:rPr lang="ja-JP" altLang="en-US" sz="2800" dirty="0" smtClean="0"/>
              <a:t>は</a:t>
            </a:r>
            <a:r>
              <a:rPr lang="ja-JP" altLang="en-US" sz="2800" dirty="0"/>
              <a:t>、対応する数が</a:t>
            </a:r>
            <a:r>
              <a:rPr lang="en-US" altLang="ja-JP" sz="2800" dirty="0"/>
              <a:t>0</a:t>
            </a:r>
            <a:r>
              <a:rPr lang="ja-JP" altLang="en-US" sz="2800" dirty="0"/>
              <a:t>である</a:t>
            </a:r>
            <a:r>
              <a:rPr lang="ja-JP" altLang="en-US" sz="2800" dirty="0" smtClean="0"/>
              <a:t>文字に</a:t>
            </a:r>
            <a:r>
              <a:rPr lang="ja-JP" altLang="en-US" sz="2800" dirty="0"/>
              <a:t>対応する</a:t>
            </a:r>
            <a:r>
              <a:rPr lang="ja-JP" altLang="en-US" sz="2800" dirty="0" smtClean="0"/>
              <a:t>数、つまり</a:t>
            </a:r>
            <a:r>
              <a:rPr lang="en-US" altLang="ja-JP" sz="2800" dirty="0" smtClean="0"/>
              <a:t>0</a:t>
            </a:r>
            <a:r>
              <a:rPr lang="ja-JP" altLang="en-US" sz="2800" dirty="0" smtClean="0"/>
              <a:t>を</a:t>
            </a:r>
            <a:r>
              <a:rPr lang="ja-JP" altLang="en-US" sz="2800" dirty="0"/>
              <a:t>表している。</a:t>
            </a:r>
            <a:r>
              <a:rPr lang="en-US" altLang="ja-JP" sz="2800" dirty="0"/>
              <a:t>0</a:t>
            </a:r>
            <a:r>
              <a:rPr lang="ja-JP" altLang="en-US" sz="2800" dirty="0"/>
              <a:t>と直接書いても同じ意味だが、</a:t>
            </a:r>
            <a:r>
              <a:rPr lang="en-US" altLang="ja-JP" sz="2800" dirty="0"/>
              <a:t>0</a:t>
            </a:r>
            <a:r>
              <a:rPr lang="ja-JP" altLang="en-US" sz="2800" dirty="0"/>
              <a:t>より</a:t>
            </a:r>
            <a:r>
              <a:rPr lang="ja-JP" altLang="en-US" sz="2800" dirty="0" smtClean="0"/>
              <a:t>も</a:t>
            </a:r>
            <a:r>
              <a:rPr lang="fr-FR" altLang="ja-JP" sz="2800" dirty="0" smtClean="0"/>
              <a:t>'</a:t>
            </a:r>
            <a:r>
              <a:rPr lang="en-US" altLang="ja-JP" sz="2800" dirty="0" smtClean="0"/>
              <a:t>\0</a:t>
            </a:r>
            <a:r>
              <a:rPr lang="fr-FR" altLang="ja-JP" sz="2800" dirty="0" smtClean="0"/>
              <a:t>'</a:t>
            </a:r>
            <a:r>
              <a:rPr lang="ja-JP" altLang="en-US" sz="2800" dirty="0" smtClean="0"/>
              <a:t>の</a:t>
            </a:r>
            <a:r>
              <a:rPr lang="ja-JP" altLang="en-US" sz="2800" dirty="0"/>
              <a:t>方が、文字を表している数だということが見た目に分かりやすいのでよく使う。</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8</a:t>
            </a:r>
            <a:r>
              <a:rPr kumimoji="1" lang="ja-JP" altLang="en-US" dirty="0" smtClean="0"/>
              <a:t>進</a:t>
            </a:r>
            <a:r>
              <a:rPr lang="ja-JP" altLang="en-US" dirty="0" smtClean="0"/>
              <a:t>逆斜線</a:t>
            </a:r>
            <a:r>
              <a:rPr kumimoji="1" lang="ja-JP" altLang="en-US" dirty="0" smtClean="0"/>
              <a:t>表記の構文（参考）</a:t>
            </a:r>
            <a:endParaRPr kumimoji="1" lang="ja-JP" altLang="en-US" dirty="0"/>
          </a:p>
        </p:txBody>
      </p:sp>
      <p:sp>
        <p:nvSpPr>
          <p:cNvPr id="4" name="テキスト ボックス 3"/>
          <p:cNvSpPr txBox="1"/>
          <p:nvPr/>
        </p:nvSpPr>
        <p:spPr>
          <a:xfrm>
            <a:off x="3857620" y="1428736"/>
            <a:ext cx="1911549" cy="523220"/>
          </a:xfrm>
          <a:prstGeom prst="rect">
            <a:avLst/>
          </a:prstGeom>
          <a:solidFill>
            <a:srgbClr val="FFFF00"/>
          </a:solidFill>
          <a:ln>
            <a:solidFill>
              <a:schemeClr val="tx1"/>
            </a:solidFill>
          </a:ln>
        </p:spPr>
        <p:txBody>
          <a:bodyPr wrap="none" rtlCol="0">
            <a:spAutoFit/>
          </a:bodyPr>
          <a:lstStyle/>
          <a:p>
            <a:r>
              <a:rPr kumimoji="1" lang="en-US" altLang="ja-JP" sz="2800" dirty="0" smtClean="0"/>
              <a:t>\ octal-digit</a:t>
            </a:r>
          </a:p>
        </p:txBody>
      </p:sp>
      <p:sp>
        <p:nvSpPr>
          <p:cNvPr id="5" name="正方形/長方形 4"/>
          <p:cNvSpPr/>
          <p:nvPr/>
        </p:nvSpPr>
        <p:spPr>
          <a:xfrm>
            <a:off x="3902392" y="2214554"/>
            <a:ext cx="3455690" cy="523220"/>
          </a:xfrm>
          <a:prstGeom prst="rect">
            <a:avLst/>
          </a:prstGeom>
          <a:solidFill>
            <a:srgbClr val="FFFF00"/>
          </a:solidFill>
          <a:ln>
            <a:solidFill>
              <a:schemeClr val="tx1"/>
            </a:solidFill>
          </a:ln>
        </p:spPr>
        <p:txBody>
          <a:bodyPr wrap="none">
            <a:spAutoFit/>
          </a:bodyPr>
          <a:lstStyle/>
          <a:p>
            <a:pPr lvl="0"/>
            <a:r>
              <a:rPr lang="en-US" altLang="ja-JP" sz="2800" dirty="0" smtClean="0">
                <a:solidFill>
                  <a:prstClr val="black"/>
                </a:solidFill>
              </a:rPr>
              <a:t>\ octal-digit </a:t>
            </a:r>
            <a:r>
              <a:rPr lang="en-US" altLang="ja-JP" sz="2800" dirty="0" err="1" smtClean="0">
                <a:solidFill>
                  <a:prstClr val="black"/>
                </a:solidFill>
              </a:rPr>
              <a:t>octal-digit</a:t>
            </a:r>
            <a:endParaRPr lang="en-US" altLang="ja-JP" sz="2800" dirty="0" smtClean="0">
              <a:solidFill>
                <a:prstClr val="black"/>
              </a:solidFill>
            </a:endParaRPr>
          </a:p>
        </p:txBody>
      </p:sp>
      <p:sp>
        <p:nvSpPr>
          <p:cNvPr id="6" name="正方形/長方形 5"/>
          <p:cNvSpPr/>
          <p:nvPr/>
        </p:nvSpPr>
        <p:spPr>
          <a:xfrm>
            <a:off x="3857620" y="3000372"/>
            <a:ext cx="4999830" cy="523220"/>
          </a:xfrm>
          <a:prstGeom prst="rect">
            <a:avLst/>
          </a:prstGeom>
          <a:solidFill>
            <a:srgbClr val="FFFF00"/>
          </a:solidFill>
          <a:ln>
            <a:solidFill>
              <a:schemeClr val="tx1"/>
            </a:solidFill>
          </a:ln>
        </p:spPr>
        <p:txBody>
          <a:bodyPr wrap="none">
            <a:spAutoFit/>
          </a:bodyPr>
          <a:lstStyle/>
          <a:p>
            <a:pPr lvl="0"/>
            <a:r>
              <a:rPr lang="en-US" altLang="ja-JP" sz="2800" dirty="0" smtClean="0">
                <a:solidFill>
                  <a:prstClr val="black"/>
                </a:solidFill>
              </a:rPr>
              <a:t>\ octal-digit </a:t>
            </a:r>
            <a:r>
              <a:rPr lang="en-US" altLang="ja-JP" sz="2800" dirty="0" err="1" smtClean="0">
                <a:solidFill>
                  <a:prstClr val="black"/>
                </a:solidFill>
              </a:rPr>
              <a:t>octal-digit</a:t>
            </a:r>
            <a:r>
              <a:rPr lang="en-US" altLang="ja-JP" sz="2800" dirty="0" smtClean="0">
                <a:solidFill>
                  <a:prstClr val="black"/>
                </a:solidFill>
              </a:rPr>
              <a:t> octal-digit</a:t>
            </a:r>
          </a:p>
        </p:txBody>
      </p:sp>
      <p:sp>
        <p:nvSpPr>
          <p:cNvPr id="7" name="テキスト ボックス 6"/>
          <p:cNvSpPr txBox="1"/>
          <p:nvPr/>
        </p:nvSpPr>
        <p:spPr>
          <a:xfrm>
            <a:off x="389240" y="1428736"/>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kumimoji="1" lang="en-US" altLang="ja-JP" sz="2400" dirty="0" smtClean="0"/>
              <a:t>1</a:t>
            </a:r>
            <a:endParaRPr kumimoji="1" lang="ja-JP" altLang="en-US" sz="2400" dirty="0"/>
          </a:p>
        </p:txBody>
      </p:sp>
      <p:sp>
        <p:nvSpPr>
          <p:cNvPr id="8" name="テキスト ボックス 7"/>
          <p:cNvSpPr txBox="1"/>
          <p:nvPr/>
        </p:nvSpPr>
        <p:spPr>
          <a:xfrm>
            <a:off x="387764" y="2247255"/>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lang="en-US" altLang="ja-JP" sz="2400" dirty="0"/>
              <a:t>2</a:t>
            </a:r>
            <a:endParaRPr kumimoji="1" lang="ja-JP" altLang="en-US" sz="2400" dirty="0"/>
          </a:p>
        </p:txBody>
      </p:sp>
      <p:sp>
        <p:nvSpPr>
          <p:cNvPr id="9" name="テキスト ボックス 8"/>
          <p:cNvSpPr txBox="1"/>
          <p:nvPr/>
        </p:nvSpPr>
        <p:spPr>
          <a:xfrm>
            <a:off x="389240" y="3000372"/>
            <a:ext cx="3266640" cy="461665"/>
          </a:xfrm>
          <a:prstGeom prst="rect">
            <a:avLst/>
          </a:prstGeom>
          <a:noFill/>
        </p:spPr>
        <p:txBody>
          <a:bodyPr wrap="none" rtlCol="0">
            <a:spAutoFit/>
          </a:bodyPr>
          <a:lstStyle/>
          <a:p>
            <a:r>
              <a:rPr kumimoji="1" lang="en-US" altLang="ja-JP" sz="2400" dirty="0" smtClean="0"/>
              <a:t>8</a:t>
            </a:r>
            <a:r>
              <a:rPr kumimoji="1" lang="ja-JP" altLang="en-US" sz="2400" dirty="0" smtClean="0"/>
              <a:t>進逆斜線表記の構文</a:t>
            </a:r>
            <a:r>
              <a:rPr lang="en-US" altLang="ja-JP" sz="2400" dirty="0"/>
              <a:t>3</a:t>
            </a:r>
            <a:endParaRPr kumimoji="1" lang="ja-JP" altLang="en-US" sz="2400" dirty="0"/>
          </a:p>
        </p:txBody>
      </p:sp>
      <p:sp>
        <p:nvSpPr>
          <p:cNvPr id="10" name="テキスト ボックス 9"/>
          <p:cNvSpPr txBox="1"/>
          <p:nvPr/>
        </p:nvSpPr>
        <p:spPr>
          <a:xfrm>
            <a:off x="571472" y="3643314"/>
            <a:ext cx="8143932" cy="1200329"/>
          </a:xfrm>
          <a:prstGeom prst="rect">
            <a:avLst/>
          </a:prstGeom>
          <a:noFill/>
        </p:spPr>
        <p:txBody>
          <a:bodyPr wrap="square" rtlCol="0">
            <a:spAutoFit/>
          </a:bodyPr>
          <a:lstStyle/>
          <a:p>
            <a:r>
              <a:rPr kumimoji="1" lang="ja-JP" altLang="en-US" sz="2400" dirty="0" smtClean="0"/>
              <a:t>ただし、</a:t>
            </a:r>
            <a:r>
              <a:rPr kumimoji="1" lang="en-US" altLang="ja-JP" sz="2400" dirty="0" smtClean="0"/>
              <a:t>octal-digit</a:t>
            </a:r>
            <a:r>
              <a:rPr kumimoji="1" lang="ja-JP" altLang="en-US" sz="2400" dirty="0" smtClean="0"/>
              <a:t>は</a:t>
            </a:r>
            <a:r>
              <a:rPr kumimoji="1" lang="en-US" altLang="ja-JP" sz="2400" dirty="0" smtClean="0"/>
              <a:t>0 1 2 3 4 5 6 7</a:t>
            </a:r>
            <a:r>
              <a:rPr kumimoji="1" lang="ja-JP" altLang="en-US" sz="2400" dirty="0" smtClean="0"/>
              <a:t>のいずれかを表す。</a:t>
            </a:r>
            <a:endParaRPr kumimoji="1" lang="en-US" altLang="ja-JP" sz="2400" dirty="0" smtClean="0"/>
          </a:p>
          <a:p>
            <a:r>
              <a:rPr lang="ja-JP" altLang="en-US" sz="2400" dirty="0" smtClean="0"/>
              <a:t>つまり、バックスラッシュのあとに</a:t>
            </a:r>
            <a:r>
              <a:rPr lang="en-US" altLang="ja-JP" sz="2400" dirty="0" smtClean="0"/>
              <a:t>1</a:t>
            </a:r>
            <a:r>
              <a:rPr lang="ja-JP" altLang="en-US" sz="2400" dirty="0" smtClean="0"/>
              <a:t>桁から</a:t>
            </a:r>
            <a:r>
              <a:rPr lang="en-US" altLang="ja-JP" sz="2400" dirty="0" smtClean="0"/>
              <a:t>3</a:t>
            </a:r>
            <a:r>
              <a:rPr lang="ja-JP" altLang="en-US" sz="2400" dirty="0" smtClean="0"/>
              <a:t>桁の</a:t>
            </a:r>
            <a:r>
              <a:rPr lang="en-US" altLang="ja-JP" sz="2400" dirty="0" smtClean="0"/>
              <a:t>8</a:t>
            </a:r>
            <a:r>
              <a:rPr lang="ja-JP" altLang="en-US" sz="2400" dirty="0" smtClean="0"/>
              <a:t>進数を書いたものが</a:t>
            </a:r>
            <a:r>
              <a:rPr lang="en-US" altLang="ja-JP" sz="2400" dirty="0" smtClean="0"/>
              <a:t>8</a:t>
            </a:r>
            <a:r>
              <a:rPr lang="ja-JP" altLang="en-US" sz="2400" dirty="0" smtClean="0"/>
              <a:t>進逆斜線表記である。</a:t>
            </a:r>
            <a:endParaRPr kumimoji="1" lang="ja-JP" altLang="en-US" sz="2400" dirty="0"/>
          </a:p>
        </p:txBody>
      </p:sp>
      <p:sp>
        <p:nvSpPr>
          <p:cNvPr id="11" name="テキスト ボックス 10"/>
          <p:cNvSpPr txBox="1"/>
          <p:nvPr/>
        </p:nvSpPr>
        <p:spPr>
          <a:xfrm>
            <a:off x="428597" y="4786322"/>
            <a:ext cx="8143932" cy="1938992"/>
          </a:xfrm>
          <a:prstGeom prst="rect">
            <a:avLst/>
          </a:prstGeom>
          <a:noFill/>
        </p:spPr>
        <p:txBody>
          <a:bodyPr wrap="square" rtlCol="0">
            <a:spAutoFit/>
          </a:bodyPr>
          <a:lstStyle/>
          <a:p>
            <a:r>
              <a:rPr lang="en-US" altLang="ja-JP" sz="2400" dirty="0" smtClean="0"/>
              <a:t>8</a:t>
            </a:r>
            <a:r>
              <a:rPr kumimoji="1" lang="ja-JP" altLang="en-US" sz="2400" dirty="0" smtClean="0"/>
              <a:t>進逆斜線表記は</a:t>
            </a:r>
            <a:r>
              <a:rPr lang="ja-JP" altLang="en-US" sz="2400" dirty="0" smtClean="0"/>
              <a:t>クォートおよびダブルクォートの中でのみ用いる。</a:t>
            </a:r>
            <a:r>
              <a:rPr lang="en-US" altLang="ja-JP" sz="2400" dirty="0" smtClean="0"/>
              <a:t>8</a:t>
            </a:r>
            <a:r>
              <a:rPr lang="ja-JP" altLang="en-US" sz="2400" dirty="0" smtClean="0"/>
              <a:t>進逆斜線表記をクォートで囲んだとき、それは、その</a:t>
            </a:r>
            <a:r>
              <a:rPr lang="en-US" altLang="ja-JP" sz="2400" dirty="0" smtClean="0"/>
              <a:t>8</a:t>
            </a:r>
            <a:r>
              <a:rPr lang="ja-JP" altLang="en-US" sz="2400" dirty="0" smtClean="0"/>
              <a:t>進数の表している数</a:t>
            </a:r>
            <a:r>
              <a:rPr lang="en-US" altLang="ja-JP" sz="2400" dirty="0" smtClean="0"/>
              <a:t>(</a:t>
            </a:r>
            <a:r>
              <a:rPr lang="en-US" altLang="ja-JP" sz="2400" dirty="0" err="1" smtClean="0"/>
              <a:t>int</a:t>
            </a:r>
            <a:r>
              <a:rPr lang="ja-JP" altLang="en-US" sz="2400" dirty="0" smtClean="0"/>
              <a:t>型</a:t>
            </a:r>
            <a:r>
              <a:rPr lang="en-US" altLang="ja-JP" sz="2400" dirty="0" smtClean="0"/>
              <a:t>)</a:t>
            </a:r>
            <a:r>
              <a:rPr lang="ja-JP" altLang="en-US" sz="2400" dirty="0" smtClean="0"/>
              <a:t>を表す。つまり、文字を表すための数であるということを見た目に分かりやすくするために用意されている構文である。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変数への格納</a:t>
            </a:r>
            <a:endParaRPr kumimoji="1" lang="ja-JP" altLang="en-US" dirty="0"/>
          </a:p>
        </p:txBody>
      </p:sp>
      <p:sp>
        <p:nvSpPr>
          <p:cNvPr id="5" name="正方形/長方形 4"/>
          <p:cNvSpPr/>
          <p:nvPr/>
        </p:nvSpPr>
        <p:spPr>
          <a:xfrm>
            <a:off x="755576" y="1571612"/>
            <a:ext cx="3024336" cy="4832092"/>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x;</a:t>
            </a:r>
          </a:p>
          <a:p>
            <a:r>
              <a:rPr lang="en-US" altLang="ja-JP" sz="2800" dirty="0" smtClean="0"/>
              <a:t>  x =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("%c\n", x);</a:t>
            </a:r>
          </a:p>
          <a:p>
            <a:r>
              <a:rPr lang="en-US" altLang="ja-JP" sz="2800" dirty="0" smtClean="0"/>
              <a:t>  </a:t>
            </a:r>
            <a:r>
              <a:rPr lang="en-US" altLang="ja-JP" sz="2800" dirty="0" err="1" smtClean="0"/>
              <a:t>printf</a:t>
            </a:r>
            <a:r>
              <a:rPr lang="en-US" altLang="ja-JP" sz="2800" dirty="0" smtClean="0"/>
              <a:t> ("%d\n", x);</a:t>
            </a:r>
          </a:p>
          <a:p>
            <a:r>
              <a:rPr lang="en-US" altLang="ja-JP" sz="2800" dirty="0" smtClean="0"/>
              <a:t>  x = x+1;</a:t>
            </a:r>
          </a:p>
          <a:p>
            <a:r>
              <a:rPr lang="en-US" altLang="ja-JP" sz="2800" dirty="0" smtClean="0"/>
              <a:t>  </a:t>
            </a:r>
            <a:r>
              <a:rPr lang="en-US" altLang="ja-JP" sz="2800" dirty="0" err="1" smtClean="0"/>
              <a:t>printf</a:t>
            </a:r>
            <a:r>
              <a:rPr lang="en-US" altLang="ja-JP" sz="2800" dirty="0" smtClean="0"/>
              <a:t> ("%c\n", x);</a:t>
            </a:r>
          </a:p>
          <a:p>
            <a:r>
              <a:rPr lang="en-US" altLang="ja-JP" sz="2800" dirty="0" smtClean="0"/>
              <a:t>  </a:t>
            </a:r>
            <a:r>
              <a:rPr lang="en-US" altLang="ja-JP" sz="2800" dirty="0" err="1" smtClean="0"/>
              <a:t>printf</a:t>
            </a:r>
            <a:r>
              <a:rPr lang="en-US" altLang="ja-JP" sz="2800" dirty="0" smtClean="0"/>
              <a:t> ("%d\n", x);</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4644008" y="1615440"/>
            <a:ext cx="4177604" cy="2677656"/>
          </a:xfrm>
          <a:prstGeom prst="rect">
            <a:avLst/>
          </a:prstGeom>
          <a:noFill/>
          <a:ln>
            <a:solidFill>
              <a:schemeClr val="tx1"/>
            </a:solidFill>
          </a:ln>
        </p:spPr>
        <p:txBody>
          <a:bodyPr wrap="square" rtlCol="0">
            <a:spAutoFit/>
          </a:bodyPr>
          <a:lstStyle/>
          <a:p>
            <a:r>
              <a:rPr kumimoji="1" lang="ja-JP" altLang="en-US" sz="2400" dirty="0" smtClean="0"/>
              <a:t>文字は</a:t>
            </a:r>
            <a:r>
              <a:rPr lang="ja-JP" altLang="en-US" sz="2400" dirty="0" smtClean="0"/>
              <a:t>よく</a:t>
            </a:r>
            <a:r>
              <a:rPr kumimoji="1" lang="en-US" altLang="ja-JP" sz="2400" dirty="0" err="1" smtClean="0"/>
              <a:t>int</a:t>
            </a:r>
            <a:r>
              <a:rPr kumimoji="1" lang="ja-JP" altLang="en-US" sz="2400" dirty="0" smtClean="0"/>
              <a:t>型の変数に格納</a:t>
            </a:r>
            <a:r>
              <a:rPr lang="ja-JP" altLang="en-US" sz="2400" dirty="0" smtClean="0"/>
              <a:t>される</a:t>
            </a:r>
            <a:r>
              <a:rPr kumimoji="1" lang="en-US" altLang="ja-JP" sz="2400" dirty="0" smtClean="0"/>
              <a:t>(EOF</a:t>
            </a:r>
            <a:r>
              <a:rPr kumimoji="1" lang="ja-JP" altLang="en-US" sz="2400" dirty="0" smtClean="0"/>
              <a:t>が格納できるようにするため</a:t>
            </a:r>
            <a:r>
              <a:rPr kumimoji="1" lang="en-US" altLang="ja-JP" sz="2400" dirty="0" smtClean="0"/>
              <a:t>)</a:t>
            </a:r>
            <a:r>
              <a:rPr kumimoji="1" lang="ja-JP" altLang="en-US" sz="2400" dirty="0" smtClean="0"/>
              <a:t>。</a:t>
            </a:r>
            <a:r>
              <a:rPr lang="en-US" altLang="ja-JP" sz="2400" dirty="0" smtClean="0"/>
              <a:t>EOF</a:t>
            </a:r>
            <a:r>
              <a:rPr lang="ja-JP" altLang="en-US" sz="2400" dirty="0" smtClean="0"/>
              <a:t>を格納しない場合は</a:t>
            </a:r>
            <a:r>
              <a:rPr lang="en-US" altLang="ja-JP" sz="2400" dirty="0" smtClean="0"/>
              <a:t>char</a:t>
            </a:r>
            <a:r>
              <a:rPr lang="ja-JP" altLang="en-US" sz="2400" dirty="0" smtClean="0"/>
              <a:t>型の変数に入れてよい。ただしあとで説明するように、文字列は</a:t>
            </a:r>
            <a:r>
              <a:rPr lang="en-US" altLang="ja-JP" sz="2400" dirty="0" smtClean="0"/>
              <a:t>char</a:t>
            </a:r>
            <a:r>
              <a:rPr lang="ja-JP" altLang="en-US" sz="2400" dirty="0" smtClean="0"/>
              <a:t>型の配列である。</a:t>
            </a:r>
            <a:endParaRPr kumimoji="1" lang="en-US" altLang="ja-JP" sz="2400" dirty="0" smtClean="0"/>
          </a:p>
        </p:txBody>
      </p:sp>
      <p:sp>
        <p:nvSpPr>
          <p:cNvPr id="7" name="正方形/長方形 6"/>
          <p:cNvSpPr/>
          <p:nvPr/>
        </p:nvSpPr>
        <p:spPr>
          <a:xfrm>
            <a:off x="4675358" y="4653136"/>
            <a:ext cx="3929090" cy="830997"/>
          </a:xfrm>
          <a:prstGeom prst="rect">
            <a:avLst/>
          </a:prstGeom>
        </p:spPr>
        <p:txBody>
          <a:bodyPr wrap="square">
            <a:spAutoFit/>
          </a:bodyPr>
          <a:lstStyle/>
          <a:p>
            <a:r>
              <a:rPr lang="en-US" altLang="ja-JP" sz="2400" dirty="0" smtClean="0"/>
              <a:t>1</a:t>
            </a:r>
            <a:r>
              <a:rPr lang="ja-JP" altLang="en-US" sz="2400" dirty="0" smtClean="0"/>
              <a:t>を足したものを</a:t>
            </a:r>
            <a:r>
              <a:rPr lang="en-US" altLang="ja-JP" sz="2400" dirty="0" smtClean="0"/>
              <a:t>%c</a:t>
            </a:r>
            <a:r>
              <a:rPr lang="ja-JP" altLang="en-US" sz="2400" dirty="0" smtClean="0"/>
              <a:t>で表示すると</a:t>
            </a:r>
            <a:r>
              <a:rPr lang="en-US" altLang="ja-JP" sz="2400" dirty="0" smtClean="0"/>
              <a:t>b</a:t>
            </a:r>
            <a:r>
              <a:rPr lang="ja-JP" altLang="en-US" sz="2400" dirty="0" smtClean="0"/>
              <a:t>が表示される。</a:t>
            </a:r>
            <a:endParaRPr lang="en-US" altLang="ja-JP" sz="2400" dirty="0" smtClean="0"/>
          </a:p>
        </p:txBody>
      </p:sp>
      <p:sp>
        <p:nvSpPr>
          <p:cNvPr id="3" name="テキスト ボックス 2"/>
          <p:cNvSpPr txBox="1"/>
          <p:nvPr/>
        </p:nvSpPr>
        <p:spPr>
          <a:xfrm>
            <a:off x="3851920" y="3284984"/>
            <a:ext cx="548648" cy="2246769"/>
          </a:xfrm>
          <a:prstGeom prst="rect">
            <a:avLst/>
          </a:prstGeom>
          <a:noFill/>
        </p:spPr>
        <p:txBody>
          <a:bodyPr wrap="none" rtlCol="0">
            <a:spAutoFit/>
          </a:bodyPr>
          <a:lstStyle/>
          <a:p>
            <a:r>
              <a:rPr kumimoji="1" lang="en-US" altLang="ja-JP" sz="2800" dirty="0" smtClean="0"/>
              <a:t>a</a:t>
            </a:r>
          </a:p>
          <a:p>
            <a:r>
              <a:rPr lang="en-US" altLang="ja-JP" sz="2800" dirty="0" smtClean="0"/>
              <a:t>97</a:t>
            </a:r>
          </a:p>
          <a:p>
            <a:endParaRPr lang="en-US" altLang="ja-JP" sz="2800" dirty="0" smtClean="0"/>
          </a:p>
          <a:p>
            <a:r>
              <a:rPr kumimoji="1" lang="en-US" altLang="ja-JP" sz="2800" dirty="0" smtClean="0"/>
              <a:t>b</a:t>
            </a:r>
          </a:p>
          <a:p>
            <a:r>
              <a:rPr lang="en-US" altLang="ja-JP" sz="2800" dirty="0" smtClean="0"/>
              <a:t>98</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整数型の範囲について</a:t>
            </a:r>
            <a:r>
              <a:rPr lang="en-US" altLang="ja-JP" dirty="0" smtClean="0"/>
              <a:t/>
            </a:r>
            <a:br>
              <a:rPr lang="en-US" altLang="ja-JP" dirty="0" smtClean="0"/>
            </a:br>
            <a:r>
              <a:rPr lang="ja-JP" altLang="en-US" dirty="0" smtClean="0"/>
              <a:t>（打ち込んで確認）</a:t>
            </a:r>
            <a:endParaRPr kumimoji="1" lang="ja-JP" altLang="en-US" dirty="0"/>
          </a:p>
        </p:txBody>
      </p:sp>
      <p:sp>
        <p:nvSpPr>
          <p:cNvPr id="5" name="テキスト ボックス 4"/>
          <p:cNvSpPr txBox="1"/>
          <p:nvPr/>
        </p:nvSpPr>
        <p:spPr>
          <a:xfrm>
            <a:off x="714348" y="1538789"/>
            <a:ext cx="7858180" cy="954107"/>
          </a:xfrm>
          <a:prstGeom prst="rect">
            <a:avLst/>
          </a:prstGeom>
          <a:noFill/>
        </p:spPr>
        <p:txBody>
          <a:bodyPr wrap="square" rtlCol="0">
            <a:spAutoFit/>
          </a:bodyPr>
          <a:lstStyle/>
          <a:p>
            <a:r>
              <a:rPr kumimoji="1" lang="en-US" altLang="ja-JP" sz="2800" dirty="0" smtClean="0"/>
              <a:t>C</a:t>
            </a:r>
            <a:r>
              <a:rPr kumimoji="1" lang="ja-JP" altLang="en-US" sz="2800" dirty="0" smtClean="0"/>
              <a:t>言語の処理系は、</a:t>
            </a:r>
            <a:r>
              <a:rPr kumimoji="1" lang="en-US" altLang="ja-JP" sz="2800" dirty="0" err="1" smtClean="0"/>
              <a:t>limits.h</a:t>
            </a:r>
            <a:r>
              <a:rPr lang="ja-JP" altLang="en-US" sz="2800" dirty="0" smtClean="0"/>
              <a:t>において、</a:t>
            </a:r>
            <a:r>
              <a:rPr kumimoji="1" lang="ja-JP" altLang="en-US" sz="2800" dirty="0" smtClean="0"/>
              <a:t>それぞれの型の最大値、最小値をマクロ</a:t>
            </a:r>
            <a:r>
              <a:rPr lang="ja-JP" altLang="en-US" sz="2800" dirty="0" smtClean="0"/>
              <a:t>として提供する。</a:t>
            </a:r>
            <a:endParaRPr kumimoji="1" lang="ja-JP" altLang="en-US" sz="2800" dirty="0"/>
          </a:p>
        </p:txBody>
      </p:sp>
      <p:sp>
        <p:nvSpPr>
          <p:cNvPr id="6" name="テキスト ボックス 5"/>
          <p:cNvSpPr txBox="1"/>
          <p:nvPr/>
        </p:nvSpPr>
        <p:spPr>
          <a:xfrm>
            <a:off x="500034" y="2643182"/>
            <a:ext cx="8406468" cy="3416320"/>
          </a:xfrm>
          <a:prstGeom prst="rect">
            <a:avLst/>
          </a:prstGeom>
          <a:noFill/>
          <a:ln>
            <a:solidFill>
              <a:schemeClr val="tx1"/>
            </a:solidFill>
          </a:ln>
        </p:spPr>
        <p:txBody>
          <a:bodyPr wrap="none" rtlCol="0">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smtClean="0"/>
              <a:t>#include &lt;</a:t>
            </a:r>
            <a:r>
              <a:rPr lang="en-US" altLang="ja-JP" sz="2400" dirty="0" err="1" smtClean="0"/>
              <a:t>limits.h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printf</a:t>
            </a:r>
            <a:r>
              <a:rPr lang="en-US" altLang="ja-JP" sz="2400" dirty="0" smtClean="0"/>
              <a:t> ("char   : %d</a:t>
            </a:r>
            <a:r>
              <a:rPr lang="ja-JP" altLang="en-US" sz="2400" dirty="0" smtClean="0"/>
              <a:t>から</a:t>
            </a:r>
            <a:r>
              <a:rPr lang="en-US" altLang="ja-JP" sz="2400" dirty="0" smtClean="0"/>
              <a:t>%d</a:t>
            </a:r>
            <a:r>
              <a:rPr lang="ja-JP" altLang="en-US" sz="2400" dirty="0" smtClean="0"/>
              <a:t>まで</a:t>
            </a:r>
            <a:r>
              <a:rPr lang="en-US" altLang="ja-JP" sz="2400" dirty="0" smtClean="0"/>
              <a:t>\n", CHAR_MIN, CHAR_MAX);</a:t>
            </a:r>
          </a:p>
          <a:p>
            <a:r>
              <a:rPr lang="en-US" altLang="ja-JP" sz="2400" dirty="0" smtClean="0"/>
              <a:t>  </a:t>
            </a:r>
            <a:r>
              <a:rPr lang="en-US" altLang="ja-JP" sz="2400" dirty="0" err="1" smtClean="0"/>
              <a:t>printf</a:t>
            </a:r>
            <a:r>
              <a:rPr lang="en-US" altLang="ja-JP" sz="2400" dirty="0" smtClean="0"/>
              <a:t> ("short </a:t>
            </a:r>
            <a:r>
              <a:rPr lang="ja-JP" altLang="en-US" sz="2400" dirty="0" smtClean="0"/>
              <a:t> </a:t>
            </a:r>
            <a:r>
              <a:rPr lang="en-US" altLang="ja-JP" sz="2400" dirty="0" err="1" smtClean="0"/>
              <a:t>int</a:t>
            </a:r>
            <a:r>
              <a:rPr lang="en-US" altLang="ja-JP" sz="2400" dirty="0" smtClean="0"/>
              <a:t> : %d</a:t>
            </a:r>
            <a:r>
              <a:rPr lang="ja-JP" altLang="en-US" sz="2400" dirty="0" smtClean="0"/>
              <a:t>から</a:t>
            </a:r>
            <a:r>
              <a:rPr lang="en-US" altLang="ja-JP" sz="2400" dirty="0" smtClean="0"/>
              <a:t>%d</a:t>
            </a:r>
            <a:r>
              <a:rPr lang="ja-JP" altLang="en-US" sz="2400" dirty="0" smtClean="0"/>
              <a:t>まで</a:t>
            </a:r>
            <a:r>
              <a:rPr lang="en-US" altLang="ja-JP" sz="2400" dirty="0" smtClean="0"/>
              <a:t>\n", SHRT_MIN, SHRT_MAX);</a:t>
            </a:r>
          </a:p>
          <a:p>
            <a:r>
              <a:rPr lang="en-US" altLang="ja-JP" sz="2400" dirty="0" smtClean="0"/>
              <a:t>  </a:t>
            </a:r>
            <a:r>
              <a:rPr lang="en-US" altLang="ja-JP" sz="2400" dirty="0" err="1" smtClean="0"/>
              <a:t>printf</a:t>
            </a:r>
            <a:r>
              <a:rPr lang="en-US" altLang="ja-JP" sz="2400" dirty="0" smtClean="0"/>
              <a:t> ("</a:t>
            </a:r>
            <a:r>
              <a:rPr lang="en-US" altLang="ja-JP" sz="2400" dirty="0" err="1" smtClean="0"/>
              <a:t>int</a:t>
            </a:r>
            <a:r>
              <a:rPr lang="en-US" altLang="ja-JP" sz="2400" dirty="0" smtClean="0"/>
              <a:t>   : %d</a:t>
            </a:r>
            <a:r>
              <a:rPr lang="ja-JP" altLang="en-US" sz="2400" dirty="0" smtClean="0"/>
              <a:t>から</a:t>
            </a:r>
            <a:r>
              <a:rPr lang="en-US" altLang="ja-JP" sz="2400" dirty="0" smtClean="0"/>
              <a:t>%d</a:t>
            </a:r>
            <a:r>
              <a:rPr lang="ja-JP" altLang="en-US" sz="2400" dirty="0" smtClean="0"/>
              <a:t>まで</a:t>
            </a:r>
            <a:r>
              <a:rPr lang="en-US" altLang="ja-JP" sz="2400" dirty="0" smtClean="0"/>
              <a:t>\n", INT_MIN, INT_MAX);</a:t>
            </a:r>
          </a:p>
          <a:p>
            <a:r>
              <a:rPr lang="en-US" altLang="ja-JP" sz="2400" dirty="0" smtClean="0"/>
              <a:t>  </a:t>
            </a:r>
            <a:r>
              <a:rPr lang="en-US" altLang="ja-JP" sz="2400" dirty="0" err="1" smtClean="0"/>
              <a:t>printf</a:t>
            </a:r>
            <a:r>
              <a:rPr lang="en-US" altLang="ja-JP" sz="2400" dirty="0" smtClean="0"/>
              <a:t> ("long  </a:t>
            </a:r>
            <a:r>
              <a:rPr lang="en-US" altLang="ja-JP" sz="2400" dirty="0" err="1" smtClean="0"/>
              <a:t>int</a:t>
            </a:r>
            <a:r>
              <a:rPr lang="en-US" altLang="ja-JP" sz="2400" dirty="0" smtClean="0"/>
              <a:t>  : %ld</a:t>
            </a:r>
            <a:r>
              <a:rPr lang="ja-JP" altLang="en-US" sz="2400" dirty="0" smtClean="0"/>
              <a:t>から</a:t>
            </a:r>
            <a:r>
              <a:rPr lang="en-US" altLang="ja-JP" sz="2400" dirty="0" smtClean="0"/>
              <a:t>%ld</a:t>
            </a:r>
            <a:r>
              <a:rPr lang="ja-JP" altLang="en-US" sz="2400" dirty="0" smtClean="0"/>
              <a:t>まで</a:t>
            </a:r>
            <a:r>
              <a:rPr lang="en-US" altLang="ja-JP" sz="2400" dirty="0" smtClean="0"/>
              <a:t>\n", LONG_MIN, LONG_MAX);</a:t>
            </a:r>
          </a:p>
          <a:p>
            <a:r>
              <a:rPr lang="en-US" altLang="ja-JP" sz="2400" dirty="0" smtClean="0"/>
              <a:t>  return 0;</a:t>
            </a:r>
          </a:p>
          <a:p>
            <a:r>
              <a:rPr lang="en-US" altLang="ja-JP" sz="2400" dirty="0" smtClean="0"/>
              <a:t>}</a:t>
            </a:r>
            <a:endParaRPr lang="en-US" altLang="ja-JP" sz="2400" dirty="0"/>
          </a:p>
        </p:txBody>
      </p:sp>
      <p:sp>
        <p:nvSpPr>
          <p:cNvPr id="7" name="テキスト ボックス 6"/>
          <p:cNvSpPr txBox="1"/>
          <p:nvPr/>
        </p:nvSpPr>
        <p:spPr>
          <a:xfrm>
            <a:off x="1007130" y="6165304"/>
            <a:ext cx="6301174" cy="523220"/>
          </a:xfrm>
          <a:prstGeom prst="rect">
            <a:avLst/>
          </a:prstGeom>
          <a:noFill/>
        </p:spPr>
        <p:txBody>
          <a:bodyPr wrap="none" rtlCol="0">
            <a:spAutoFit/>
          </a:bodyPr>
          <a:lstStyle/>
          <a:p>
            <a:r>
              <a:rPr lang="en-US" altLang="ja-JP" sz="2800" dirty="0" smtClean="0"/>
              <a:t> long </a:t>
            </a:r>
            <a:r>
              <a:rPr lang="en-US" altLang="ja-JP" sz="2800" dirty="0" err="1" smtClean="0"/>
              <a:t>int</a:t>
            </a:r>
            <a:r>
              <a:rPr lang="ja-JP" altLang="en-US" sz="2800" dirty="0" smtClean="0"/>
              <a:t>の変換指定子には</a:t>
            </a:r>
            <a:r>
              <a:rPr lang="en-US" altLang="ja-JP" sz="2800" dirty="0" smtClean="0"/>
              <a:t>%ld</a:t>
            </a:r>
            <a:r>
              <a:rPr lang="ja-JP" altLang="en-US" sz="2800" dirty="0" smtClean="0"/>
              <a:t>を用いる。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整数型のまとめ</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整数型はある一定の範囲の整数を表現するための型である。</a:t>
            </a:r>
            <a:endParaRPr kumimoji="1" lang="en-US" altLang="ja-JP" dirty="0" smtClean="0"/>
          </a:p>
          <a:p>
            <a:r>
              <a:rPr lang="ja-JP" altLang="en-US" dirty="0" smtClean="0"/>
              <a:t>扱う数値が負にならないことが分かっていれば、符号無しの型を使うと、同じビット数で、より大きな範囲の数を扱うことができる。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浮動小数点型</a:t>
            </a:r>
            <a:endParaRPr kumimoji="1" lang="ja-JP" altLang="en-US" dirty="0"/>
          </a:p>
        </p:txBody>
      </p:sp>
      <p:sp>
        <p:nvSpPr>
          <p:cNvPr id="4" name="コンテンツ プレースホルダ 2"/>
          <p:cNvSpPr>
            <a:spLocks noGrp="1"/>
          </p:cNvSpPr>
          <p:nvPr>
            <p:ph idx="1"/>
          </p:nvPr>
        </p:nvSpPr>
        <p:spPr>
          <a:xfrm>
            <a:off x="457200" y="1600201"/>
            <a:ext cx="8258204" cy="2757493"/>
          </a:xfrm>
        </p:spPr>
        <p:txBody>
          <a:bodyPr>
            <a:normAutofit/>
          </a:bodyPr>
          <a:lstStyle/>
          <a:p>
            <a:pPr>
              <a:buNone/>
            </a:pPr>
            <a:r>
              <a:rPr kumimoji="1" lang="ja-JP" altLang="en-US" dirty="0" smtClean="0"/>
              <a:t>浮動小数点型は小数を表すための型であり、</a:t>
            </a:r>
            <a:endParaRPr kumimoji="1" lang="en-US" altLang="ja-JP" dirty="0" smtClean="0"/>
          </a:p>
          <a:p>
            <a:pPr lvl="1"/>
            <a:r>
              <a:rPr lang="en-US" altLang="ja-JP" dirty="0" smtClean="0"/>
              <a:t>float</a:t>
            </a:r>
            <a:r>
              <a:rPr lang="ja-JP" altLang="en-US" dirty="0" smtClean="0"/>
              <a:t>型</a:t>
            </a:r>
            <a:endParaRPr lang="en-US" altLang="ja-JP" dirty="0" smtClean="0"/>
          </a:p>
          <a:p>
            <a:pPr lvl="1"/>
            <a:r>
              <a:rPr lang="en-US" altLang="ja-JP" dirty="0" smtClean="0"/>
              <a:t>double</a:t>
            </a:r>
            <a:r>
              <a:rPr kumimoji="1" lang="ja-JP" altLang="en-US" dirty="0" smtClean="0"/>
              <a:t>型</a:t>
            </a:r>
            <a:endParaRPr kumimoji="1" lang="en-US" altLang="ja-JP" dirty="0" smtClean="0"/>
          </a:p>
          <a:p>
            <a:pPr lvl="1"/>
            <a:r>
              <a:rPr lang="en-US" altLang="ja-JP" dirty="0" smtClean="0"/>
              <a:t>long double</a:t>
            </a:r>
            <a:r>
              <a:rPr lang="ja-JP" altLang="en-US" dirty="0" smtClean="0"/>
              <a:t>型</a:t>
            </a:r>
            <a:endParaRPr lang="en-US" altLang="ja-JP" dirty="0" smtClean="0"/>
          </a:p>
          <a:p>
            <a:pPr>
              <a:buNone/>
            </a:pPr>
            <a:r>
              <a:rPr lang="ja-JP" altLang="en-US" dirty="0" smtClean="0"/>
              <a:t>の３つがある。この演習では説明しない。</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p:spPr>
        <p:txBody>
          <a:bodyPr/>
          <a:lstStyle/>
          <a:p>
            <a:r>
              <a:rPr kumimoji="1" lang="ja-JP" altLang="en-US" dirty="0" smtClean="0"/>
              <a:t>文字列とは（１）</a:t>
            </a:r>
            <a:endParaRPr kumimoji="1" lang="ja-JP" altLang="en-US" dirty="0"/>
          </a:p>
        </p:txBody>
      </p:sp>
      <p:sp>
        <p:nvSpPr>
          <p:cNvPr id="4" name="テキスト ボックス 3"/>
          <p:cNvSpPr txBox="1"/>
          <p:nvPr/>
        </p:nvSpPr>
        <p:spPr>
          <a:xfrm>
            <a:off x="683568" y="1164227"/>
            <a:ext cx="7999711" cy="954107"/>
          </a:xfrm>
          <a:prstGeom prst="rect">
            <a:avLst/>
          </a:prstGeom>
          <a:noFill/>
        </p:spPr>
        <p:txBody>
          <a:bodyPr wrap="square" rtlCol="0">
            <a:spAutoFit/>
          </a:bodyPr>
          <a:lstStyle/>
          <a:p>
            <a:r>
              <a:rPr lang="en-US" altLang="ja-JP" sz="2800" dirty="0">
                <a:latin typeface="+mn-ea"/>
              </a:rPr>
              <a:t>c</a:t>
            </a:r>
            <a:r>
              <a:rPr lang="en-US" altLang="ja-JP" sz="2800" dirty="0" smtClean="0">
                <a:latin typeface="+mn-ea"/>
              </a:rPr>
              <a:t>har</a:t>
            </a:r>
            <a:r>
              <a:rPr lang="ja-JP" altLang="en-US" sz="2800" dirty="0" smtClean="0">
                <a:latin typeface="+mn-ea"/>
              </a:rPr>
              <a:t>型の配列中の任意の場所から</a:t>
            </a:r>
            <a:r>
              <a:rPr lang="fr-FR" altLang="ja-JP" sz="2800" dirty="0" smtClean="0">
                <a:latin typeface="+mn-ea"/>
              </a:rPr>
              <a:t>'</a:t>
            </a:r>
            <a:r>
              <a:rPr lang="en-US" altLang="ja-JP" sz="2800" dirty="0" smtClean="0">
                <a:solidFill>
                  <a:sysClr val="windowText" lastClr="000000"/>
                </a:solidFill>
              </a:rPr>
              <a:t>\</a:t>
            </a:r>
            <a:r>
              <a:rPr lang="en-US" altLang="ja-JP" sz="2800" dirty="0" smtClean="0">
                <a:latin typeface="+mn-ea"/>
              </a:rPr>
              <a:t>0</a:t>
            </a:r>
            <a:r>
              <a:rPr lang="fr-FR" altLang="ja-JP" sz="2800" dirty="0" smtClean="0">
                <a:latin typeface="+mn-ea"/>
              </a:rPr>
              <a:t>'</a:t>
            </a:r>
            <a:r>
              <a:rPr lang="en-US" altLang="ja-JP" sz="2800" dirty="0" smtClean="0">
                <a:latin typeface="+mn-ea"/>
              </a:rPr>
              <a:t>(</a:t>
            </a:r>
            <a:r>
              <a:rPr lang="ja-JP" altLang="en-US" sz="2800" dirty="0" smtClean="0">
                <a:latin typeface="+mn-ea"/>
              </a:rPr>
              <a:t>ヌル文字</a:t>
            </a:r>
            <a:r>
              <a:rPr lang="en-US" altLang="ja-JP" sz="2800" dirty="0" smtClean="0">
                <a:latin typeface="+mn-ea"/>
              </a:rPr>
              <a:t>)</a:t>
            </a:r>
            <a:r>
              <a:rPr lang="ja-JP" altLang="en-US" sz="2800" dirty="0" smtClean="0">
                <a:latin typeface="+mn-ea"/>
              </a:rPr>
              <a:t>までを文字列と言う。</a:t>
            </a:r>
            <a:endParaRPr kumimoji="1" lang="ja-JP" altLang="en-US" sz="2800"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3235336995"/>
              </p:ext>
            </p:extLst>
          </p:nvPr>
        </p:nvGraphicFramePr>
        <p:xfrm>
          <a:off x="1285852" y="2189182"/>
          <a:ext cx="4959840" cy="709610"/>
        </p:xfrm>
        <a:graphic>
          <a:graphicData uri="http://schemas.openxmlformats.org/drawingml/2006/table">
            <a:tbl>
              <a:tblPr firstRow="1" bandRow="1">
                <a:tableStyleId>{00A15C55-8517-42AA-B614-E9B94910E393}</a:tableStyleId>
              </a:tblPr>
              <a:tblGrid>
                <a:gridCol w="826640"/>
                <a:gridCol w="826640"/>
                <a:gridCol w="826640"/>
                <a:gridCol w="826640"/>
                <a:gridCol w="826640"/>
                <a:gridCol w="826640"/>
              </a:tblGrid>
              <a:tr h="70961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122829096"/>
              </p:ext>
            </p:extLst>
          </p:nvPr>
        </p:nvGraphicFramePr>
        <p:xfrm>
          <a:off x="1285854" y="3117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1739950028"/>
              </p:ext>
            </p:extLst>
          </p:nvPr>
        </p:nvGraphicFramePr>
        <p:xfrm>
          <a:off x="1285852" y="4118008"/>
          <a:ext cx="6643736" cy="70961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gridCol w="830467"/>
              </a:tblGrid>
              <a:tr h="70961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テキスト ボックス 10"/>
          <p:cNvSpPr txBox="1"/>
          <p:nvPr/>
        </p:nvSpPr>
        <p:spPr>
          <a:xfrm>
            <a:off x="611560" y="4997494"/>
            <a:ext cx="8136904" cy="1815882"/>
          </a:xfrm>
          <a:prstGeom prst="rect">
            <a:avLst/>
          </a:prstGeom>
          <a:noFill/>
        </p:spPr>
        <p:txBody>
          <a:bodyPr wrap="square" rtlCol="0">
            <a:spAutoFit/>
          </a:bodyPr>
          <a:lstStyle/>
          <a:p>
            <a:r>
              <a:rPr kumimoji="1" lang="ja-JP" altLang="en-US" sz="2800" dirty="0" smtClean="0"/>
              <a:t>これらは</a:t>
            </a:r>
            <a:r>
              <a:rPr kumimoji="1" lang="en-US" altLang="ja-JP" sz="2800" dirty="0" smtClean="0"/>
              <a:t>char</a:t>
            </a:r>
            <a:r>
              <a:rPr kumimoji="1" lang="ja-JP" altLang="en-US" sz="2800" dirty="0" smtClean="0"/>
              <a:t>型の配列であるとする</a:t>
            </a:r>
            <a:r>
              <a:rPr lang="ja-JP" altLang="en-US" sz="2800" dirty="0" smtClean="0"/>
              <a:t>。</a:t>
            </a:r>
            <a:r>
              <a:rPr lang="ja-JP" altLang="en-US" sz="2800" dirty="0" smtClean="0">
                <a:latin typeface="+mn-ea"/>
              </a:rPr>
              <a:t>（</a:t>
            </a:r>
            <a:r>
              <a:rPr lang="fr-FR" altLang="ja-JP" sz="2800" dirty="0" smtClean="0"/>
              <a:t>'</a:t>
            </a:r>
            <a:r>
              <a:rPr lang="en-US" altLang="ja-JP" sz="2800" dirty="0" smtClean="0"/>
              <a:t>L</a:t>
            </a:r>
            <a:r>
              <a:rPr lang="fr-FR" altLang="ja-JP" sz="2800" dirty="0" smtClean="0"/>
              <a:t>'</a:t>
            </a:r>
            <a:r>
              <a:rPr lang="ja-JP" altLang="en-US" sz="2800" dirty="0" smtClean="0">
                <a:latin typeface="+mn-ea"/>
              </a:rPr>
              <a:t>や</a:t>
            </a:r>
            <a:r>
              <a:rPr lang="fr-FR" altLang="ja-JP" sz="2800" dirty="0" smtClean="0"/>
              <a:t>'</a:t>
            </a:r>
            <a:r>
              <a:rPr lang="en-US" altLang="ja-JP" sz="2800" dirty="0" smtClean="0">
                <a:solidFill>
                  <a:sysClr val="windowText" lastClr="000000"/>
                </a:solidFill>
              </a:rPr>
              <a:t>\</a:t>
            </a:r>
            <a:r>
              <a:rPr lang="en-US" altLang="ja-JP" sz="2800" dirty="0" smtClean="0"/>
              <a:t>0</a:t>
            </a:r>
            <a:r>
              <a:rPr lang="fr-FR" altLang="ja-JP" sz="2800" dirty="0" smtClean="0"/>
              <a:t>'</a:t>
            </a:r>
            <a:r>
              <a:rPr lang="ja-JP" altLang="en-US" sz="2800" dirty="0" smtClean="0">
                <a:latin typeface="+mn-ea"/>
              </a:rPr>
              <a:t>など</a:t>
            </a:r>
            <a:r>
              <a:rPr lang="ja-JP" altLang="en-US" sz="2800" dirty="0">
                <a:latin typeface="+mn-ea"/>
              </a:rPr>
              <a:t>は</a:t>
            </a:r>
            <a:r>
              <a:rPr lang="en-US" altLang="ja-JP" sz="2800" dirty="0" err="1">
                <a:latin typeface="+mn-ea"/>
              </a:rPr>
              <a:t>int</a:t>
            </a:r>
            <a:r>
              <a:rPr lang="ja-JP" altLang="en-US" sz="2800" dirty="0">
                <a:latin typeface="+mn-ea"/>
              </a:rPr>
              <a:t>型だが、</a:t>
            </a:r>
            <a:r>
              <a:rPr lang="en-US" altLang="ja-JP" sz="2800" dirty="0">
                <a:latin typeface="+mn-ea"/>
              </a:rPr>
              <a:t>char</a:t>
            </a:r>
            <a:r>
              <a:rPr lang="ja-JP" altLang="en-US" sz="2800" dirty="0">
                <a:latin typeface="+mn-ea"/>
              </a:rPr>
              <a:t>型に変換されていると思って読んで</a:t>
            </a:r>
            <a:r>
              <a:rPr lang="ja-JP" altLang="en-US" sz="2800" dirty="0" smtClean="0">
                <a:latin typeface="+mn-ea"/>
              </a:rPr>
              <a:t>ください。）</a:t>
            </a:r>
            <a:r>
              <a:rPr lang="en-US" altLang="ja-JP" sz="2800" dirty="0" smtClean="0"/>
              <a:t>char</a:t>
            </a:r>
            <a:r>
              <a:rPr lang="ja-JP" altLang="en-US" sz="2800" dirty="0" smtClean="0"/>
              <a:t>型の配列の中で、</a:t>
            </a:r>
            <a:r>
              <a:rPr lang="fr-FR" altLang="ja-JP" sz="2800" dirty="0" smtClean="0"/>
              <a:t>'</a:t>
            </a:r>
            <a:r>
              <a:rPr lang="en-US" altLang="ja-JP" sz="2800" dirty="0" smtClean="0"/>
              <a:t>\0</a:t>
            </a:r>
            <a:r>
              <a:rPr lang="fr-FR" altLang="ja-JP" sz="2800" dirty="0" smtClean="0"/>
              <a:t>'</a:t>
            </a:r>
            <a:r>
              <a:rPr lang="ja-JP" altLang="en-US" sz="2800" dirty="0" smtClean="0"/>
              <a:t>が最後（だけ）にある部分を文字列という。</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基本型、文字列について</a:t>
            </a:r>
            <a:endParaRPr kumimoji="1"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文字列とは（２）</a:t>
            </a:r>
            <a:endParaRPr kumimoji="1" lang="ja-JP" altLang="en-US" dirty="0"/>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テキスト ボックス 8"/>
          <p:cNvSpPr txBox="1"/>
          <p:nvPr/>
        </p:nvSpPr>
        <p:spPr>
          <a:xfrm>
            <a:off x="1142976" y="2857496"/>
            <a:ext cx="3623108" cy="461665"/>
          </a:xfrm>
          <a:prstGeom prst="rect">
            <a:avLst/>
          </a:prstGeom>
          <a:noFill/>
        </p:spPr>
        <p:txBody>
          <a:bodyPr wrap="none" rtlCol="0">
            <a:spAutoFit/>
          </a:bodyPr>
          <a:lstStyle/>
          <a:p>
            <a:r>
              <a:rPr kumimoji="1" lang="ja-JP" altLang="en-US" sz="2400" dirty="0" smtClean="0"/>
              <a:t>この</a:t>
            </a:r>
            <a:r>
              <a:rPr lang="ja-JP" altLang="en-US" sz="2400" dirty="0" smtClean="0"/>
              <a:t>部分は文字列である。</a:t>
            </a:r>
            <a:endParaRPr kumimoji="1" lang="ja-JP" altLang="en-US" sz="2400" dirty="0"/>
          </a:p>
        </p:txBody>
      </p:sp>
      <p:sp>
        <p:nvSpPr>
          <p:cNvPr id="12" name="右中かっこ 11"/>
          <p:cNvSpPr/>
          <p:nvPr/>
        </p:nvSpPr>
        <p:spPr>
          <a:xfrm rot="16200000" flipH="1">
            <a:off x="2536019" y="964391"/>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1643042" y="4929198"/>
            <a:ext cx="3563796" cy="461665"/>
          </a:xfrm>
          <a:prstGeom prst="rect">
            <a:avLst/>
          </a:prstGeom>
          <a:noFill/>
        </p:spPr>
        <p:txBody>
          <a:bodyPr wrap="none" rtlCol="0">
            <a:spAutoFit/>
          </a:bodyPr>
          <a:lstStyle/>
          <a:p>
            <a:r>
              <a:rPr kumimoji="1" lang="ja-JP" altLang="en-US" sz="2400" dirty="0" smtClean="0"/>
              <a:t>この</a:t>
            </a:r>
            <a:r>
              <a:rPr lang="ja-JP" altLang="en-US" sz="2400" dirty="0" smtClean="0"/>
              <a:t>部分も文字列である。</a:t>
            </a:r>
            <a:endParaRPr kumimoji="1" lang="ja-JP" altLang="en-US" sz="2400" dirty="0"/>
          </a:p>
        </p:txBody>
      </p:sp>
      <p:sp>
        <p:nvSpPr>
          <p:cNvPr id="15" name="右中かっこ 14"/>
          <p:cNvSpPr/>
          <p:nvPr/>
        </p:nvSpPr>
        <p:spPr>
          <a:xfrm rot="16200000" flipH="1">
            <a:off x="2893210" y="3393281"/>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971600" y="5643578"/>
            <a:ext cx="6528788" cy="954107"/>
          </a:xfrm>
          <a:prstGeom prst="rect">
            <a:avLst/>
          </a:prstGeom>
          <a:noFill/>
        </p:spPr>
        <p:txBody>
          <a:bodyPr wrap="square" rtlCol="0">
            <a:spAutoFit/>
          </a:bodyPr>
          <a:lstStyle/>
          <a:p>
            <a:r>
              <a:rPr kumimoji="1" lang="ja-JP" altLang="en-US" sz="2800" dirty="0" smtClean="0"/>
              <a:t>一番右端が</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であり、それ以外に</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を含んでいなければそれは文字列である。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文字列とは（</a:t>
            </a:r>
            <a:r>
              <a:rPr lang="ja-JP" altLang="en-US" dirty="0" smtClean="0"/>
              <a:t>３</a:t>
            </a:r>
            <a:r>
              <a:rPr kumimoji="1" lang="ja-JP" altLang="en-US" dirty="0" smtClean="0"/>
              <a:t>）</a:t>
            </a:r>
            <a:endParaRPr kumimoji="1" lang="ja-JP" altLang="en-US" dirty="0"/>
          </a:p>
        </p:txBody>
      </p:sp>
      <p:graphicFrame>
        <p:nvGraphicFramePr>
          <p:cNvPr id="8" name="表 7"/>
          <p:cNvGraphicFramePr>
            <a:graphicFrameLocks noGrp="1"/>
          </p:cNvGraphicFramePr>
          <p:nvPr/>
        </p:nvGraphicFramePr>
        <p:xfrm>
          <a:off x="1142976" y="1500174"/>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テキスト ボックス 8"/>
          <p:cNvSpPr txBox="1"/>
          <p:nvPr/>
        </p:nvSpPr>
        <p:spPr>
          <a:xfrm>
            <a:off x="1643042" y="2857496"/>
            <a:ext cx="5907386" cy="461665"/>
          </a:xfrm>
          <a:prstGeom prst="rect">
            <a:avLst/>
          </a:prstGeom>
          <a:noFill/>
        </p:spPr>
        <p:txBody>
          <a:bodyPr wrap="none" rtlCol="0">
            <a:spAutoFit/>
          </a:bodyPr>
          <a:lstStyle/>
          <a:p>
            <a:r>
              <a:rPr kumimoji="1" lang="ja-JP" altLang="en-US" sz="2400" dirty="0" smtClean="0"/>
              <a:t>この</a:t>
            </a:r>
            <a:r>
              <a:rPr lang="ja-JP" altLang="en-US" sz="2400" dirty="0" smtClean="0"/>
              <a:t>部分は文字列である（空文字列という）。</a:t>
            </a:r>
            <a:endParaRPr kumimoji="1" lang="ja-JP" altLang="en-US" sz="2400" dirty="0"/>
          </a:p>
        </p:txBody>
      </p:sp>
      <p:sp>
        <p:nvSpPr>
          <p:cNvPr id="12" name="右中かっこ 11"/>
          <p:cNvSpPr/>
          <p:nvPr/>
        </p:nvSpPr>
        <p:spPr>
          <a:xfrm rot="16200000" flipH="1">
            <a:off x="3750463" y="2178837"/>
            <a:ext cx="571506" cy="78581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graphicFrame>
        <p:nvGraphicFramePr>
          <p:cNvPr id="13" name="表 12"/>
          <p:cNvGraphicFramePr>
            <a:graphicFrameLocks noGrp="1"/>
          </p:cNvGraphicFramePr>
          <p:nvPr/>
        </p:nvGraphicFramePr>
        <p:xfrm>
          <a:off x="1071538" y="3571876"/>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3865724" y="5000636"/>
            <a:ext cx="3563796" cy="461665"/>
          </a:xfrm>
          <a:prstGeom prst="rect">
            <a:avLst/>
          </a:prstGeom>
          <a:noFill/>
        </p:spPr>
        <p:txBody>
          <a:bodyPr wrap="none" rtlCol="0">
            <a:spAutoFit/>
          </a:bodyPr>
          <a:lstStyle/>
          <a:p>
            <a:r>
              <a:rPr kumimoji="1" lang="ja-JP" altLang="en-US" sz="2400" dirty="0" smtClean="0"/>
              <a:t>この</a:t>
            </a:r>
            <a:r>
              <a:rPr lang="ja-JP" altLang="en-US" sz="2400" dirty="0" smtClean="0"/>
              <a:t>部分も文字列である。</a:t>
            </a:r>
            <a:endParaRPr kumimoji="1" lang="ja-JP" altLang="en-US" sz="2400" dirty="0"/>
          </a:p>
        </p:txBody>
      </p:sp>
      <p:sp>
        <p:nvSpPr>
          <p:cNvPr id="15" name="右中かっこ 14"/>
          <p:cNvSpPr/>
          <p:nvPr/>
        </p:nvSpPr>
        <p:spPr>
          <a:xfrm rot="16200000" flipH="1">
            <a:off x="5393537" y="3464719"/>
            <a:ext cx="500066" cy="2428892"/>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6" name="テキスト ボックス 15"/>
          <p:cNvSpPr txBox="1"/>
          <p:nvPr/>
        </p:nvSpPr>
        <p:spPr>
          <a:xfrm>
            <a:off x="1067548" y="5643578"/>
            <a:ext cx="6744812" cy="954107"/>
          </a:xfrm>
          <a:prstGeom prst="rect">
            <a:avLst/>
          </a:prstGeom>
          <a:noFill/>
        </p:spPr>
        <p:txBody>
          <a:bodyPr wrap="square" rtlCol="0">
            <a:spAutoFit/>
          </a:bodyPr>
          <a:lstStyle/>
          <a:p>
            <a:r>
              <a:rPr kumimoji="1" lang="ja-JP" altLang="en-US" sz="2800" dirty="0" smtClean="0"/>
              <a:t>一番右端が</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であり、それ以外に</a:t>
            </a:r>
            <a:r>
              <a:rPr kumimoji="1" lang="fr-FR" altLang="ja-JP" sz="2800" dirty="0" smtClean="0"/>
              <a:t>'</a:t>
            </a:r>
            <a:r>
              <a:rPr kumimoji="1" lang="en-US" altLang="ja-JP" sz="2800" dirty="0" smtClean="0"/>
              <a:t>\0</a:t>
            </a:r>
            <a:r>
              <a:rPr kumimoji="1" lang="fr-FR" altLang="ja-JP" sz="2800" dirty="0" smtClean="0"/>
              <a:t>'</a:t>
            </a:r>
            <a:r>
              <a:rPr kumimoji="1" lang="ja-JP" altLang="en-US" sz="2800" dirty="0" smtClean="0"/>
              <a:t>を含んでいなければそれは文字列である。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a:t>
            </a:r>
            <a:r>
              <a:rPr kumimoji="1" lang="en-US" altLang="ja-JP" dirty="0" smtClean="0"/>
              <a:t>har</a:t>
            </a:r>
            <a:r>
              <a:rPr kumimoji="1" lang="ja-JP" altLang="en-US" dirty="0" smtClean="0"/>
              <a:t>型の配列</a:t>
            </a:r>
            <a:endParaRPr kumimoji="1" lang="ja-JP" altLang="en-US" dirty="0"/>
          </a:p>
        </p:txBody>
      </p:sp>
      <p:sp>
        <p:nvSpPr>
          <p:cNvPr id="4" name="テキスト ボックス 3"/>
          <p:cNvSpPr txBox="1"/>
          <p:nvPr/>
        </p:nvSpPr>
        <p:spPr>
          <a:xfrm>
            <a:off x="928662" y="1571612"/>
            <a:ext cx="7072361" cy="4832092"/>
          </a:xfrm>
          <a:prstGeom prst="rect">
            <a:avLst/>
          </a:prstGeom>
          <a:noFill/>
        </p:spPr>
        <p:txBody>
          <a:bodyPr wrap="square" rtlCol="0">
            <a:spAutoFit/>
          </a:bodyPr>
          <a:lstStyle/>
          <a:p>
            <a:r>
              <a:rPr lang="ja-JP" altLang="en-US" sz="2800" dirty="0" smtClean="0"/>
              <a:t>文字列は</a:t>
            </a:r>
            <a:r>
              <a:rPr lang="en-US" altLang="ja-JP" sz="2800" dirty="0" smtClean="0"/>
              <a:t>char</a:t>
            </a:r>
            <a:r>
              <a:rPr lang="ja-JP" altLang="en-US" sz="2800" dirty="0" smtClean="0"/>
              <a:t>型の配列を宣言し、各要素に文字を</a:t>
            </a:r>
            <a:r>
              <a:rPr lang="en-US" altLang="ja-JP" sz="2800" dirty="0" smtClean="0"/>
              <a:t>1</a:t>
            </a:r>
            <a:r>
              <a:rPr lang="ja-JP" altLang="en-US" sz="2800" dirty="0" smtClean="0"/>
              <a:t>文字ずつ格納して最後にヌル文字を格納することによって作成できる。</a:t>
            </a:r>
            <a:endParaRPr lang="en-US" altLang="ja-JP" sz="2800" dirty="0" smtClean="0"/>
          </a:p>
          <a:p>
            <a:r>
              <a:rPr lang="en-US" altLang="ja-JP" sz="2800" dirty="0" smtClean="0"/>
              <a:t>char</a:t>
            </a:r>
            <a:r>
              <a:rPr lang="ja-JP" altLang="en-US" sz="2800" dirty="0" smtClean="0"/>
              <a:t>型の配列型の変数は</a:t>
            </a:r>
            <a:endParaRPr lang="en-US" altLang="ja-JP" sz="2800" dirty="0" smtClean="0"/>
          </a:p>
          <a:p>
            <a:r>
              <a:rPr kumimoji="1" lang="en-US" altLang="ja-JP" sz="2800" dirty="0" smtClean="0"/>
              <a:t>    char a [7];</a:t>
            </a:r>
          </a:p>
          <a:p>
            <a:r>
              <a:rPr lang="ja-JP" altLang="en-US" sz="2800" dirty="0" err="1" smtClean="0"/>
              <a:t>のように</a:t>
            </a:r>
            <a:r>
              <a:rPr lang="ja-JP" altLang="en-US" sz="2800" dirty="0" smtClean="0"/>
              <a:t>宣言する。これは</a:t>
            </a:r>
            <a:r>
              <a:rPr lang="en-US" altLang="ja-JP" sz="2800" dirty="0" smtClean="0"/>
              <a:t>char</a:t>
            </a:r>
            <a:r>
              <a:rPr lang="ja-JP" altLang="en-US" sz="2800" dirty="0" smtClean="0"/>
              <a:t>型の要素を</a:t>
            </a:r>
            <a:r>
              <a:rPr lang="en-US" altLang="ja-JP" sz="2800" dirty="0" smtClean="0"/>
              <a:t>7</a:t>
            </a:r>
            <a:r>
              <a:rPr lang="ja-JP" altLang="en-US" sz="2800" dirty="0" smtClean="0"/>
              <a:t>個持つ配列</a:t>
            </a:r>
            <a:r>
              <a:rPr lang="en-US" altLang="ja-JP" sz="2800" dirty="0" smtClean="0"/>
              <a:t>a</a:t>
            </a:r>
            <a:r>
              <a:rPr lang="ja-JP" altLang="en-US" sz="2800" dirty="0" smtClean="0"/>
              <a:t>を宣言している。この宣言下で</a:t>
            </a:r>
            <a:endParaRPr kumimoji="1" lang="en-US" altLang="ja-JP" sz="2800" dirty="0" smtClean="0"/>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ja-JP" altLang="en-US" sz="2800" dirty="0" smtClean="0"/>
              <a:t>という代入文が実行されると、</a:t>
            </a:r>
            <a:r>
              <a:rPr lang="fr-FR" altLang="ja-JP" sz="2800" dirty="0" smtClean="0"/>
              <a:t>'</a:t>
            </a:r>
            <a:r>
              <a:rPr lang="en-US" altLang="ja-JP" sz="2800" dirty="0" smtClean="0"/>
              <a:t>L</a:t>
            </a:r>
            <a:r>
              <a:rPr lang="fr-FR" altLang="ja-JP" sz="2800" dirty="0" smtClean="0"/>
              <a:t>'</a:t>
            </a:r>
            <a:r>
              <a:rPr lang="en-US" altLang="ja-JP" sz="2800" dirty="0" smtClean="0"/>
              <a:t>(</a:t>
            </a:r>
            <a:r>
              <a:rPr lang="en-US" altLang="ja-JP" sz="2800" dirty="0" err="1" smtClean="0"/>
              <a:t>int</a:t>
            </a:r>
            <a:r>
              <a:rPr lang="ja-JP" altLang="en-US" sz="2800" dirty="0" smtClean="0"/>
              <a:t>型の数</a:t>
            </a:r>
            <a:r>
              <a:rPr lang="en-US" altLang="ja-JP" sz="2800" dirty="0" smtClean="0"/>
              <a:t>)</a:t>
            </a:r>
            <a:r>
              <a:rPr lang="ja-JP" altLang="en-US" sz="2800" dirty="0" smtClean="0"/>
              <a:t>が暗黙の型変換</a:t>
            </a:r>
            <a:r>
              <a:rPr lang="en-US" altLang="ja-JP" sz="2800" dirty="0" smtClean="0"/>
              <a:t>(</a:t>
            </a:r>
            <a:r>
              <a:rPr lang="ja-JP" altLang="en-US" sz="2800" dirty="0" smtClean="0"/>
              <a:t>第</a:t>
            </a:r>
            <a:r>
              <a:rPr lang="en-US" altLang="ja-JP" sz="2800" dirty="0"/>
              <a:t>1</a:t>
            </a:r>
            <a:r>
              <a:rPr lang="ja-JP" altLang="en-US" sz="2800" dirty="0" smtClean="0"/>
              <a:t>回講義スライド参照</a:t>
            </a:r>
            <a:r>
              <a:rPr lang="en-US" altLang="ja-JP" sz="2800" dirty="0" smtClean="0"/>
              <a:t>)</a:t>
            </a:r>
            <a:r>
              <a:rPr lang="ja-JP" altLang="en-US" sz="2800" dirty="0" smtClean="0"/>
              <a:t>により</a:t>
            </a:r>
            <a:r>
              <a:rPr lang="en-US" altLang="ja-JP" sz="2800" dirty="0" smtClean="0"/>
              <a:t>char</a:t>
            </a:r>
            <a:r>
              <a:rPr lang="ja-JP" altLang="en-US" sz="2800" dirty="0" smtClean="0"/>
              <a:t>型に変換されてから</a:t>
            </a:r>
            <a:r>
              <a:rPr lang="en-US" altLang="ja-JP" sz="2800" dirty="0" smtClean="0"/>
              <a:t>a[0]</a:t>
            </a:r>
            <a:r>
              <a:rPr lang="ja-JP" altLang="en-US" sz="2800" dirty="0" smtClean="0"/>
              <a:t>に代入される。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kumimoji="1" lang="en-US" altLang="ja-JP" sz="3600" dirty="0" err="1" smtClean="0"/>
              <a:t>printf</a:t>
            </a:r>
            <a:r>
              <a:rPr kumimoji="1" lang="ja-JP" altLang="en-US" sz="3600" dirty="0" smtClean="0"/>
              <a:t>関数での文字列の表示方法</a:t>
            </a:r>
            <a:endParaRPr kumimoji="1" lang="ja-JP" altLang="en-US" sz="3600" dirty="0"/>
          </a:p>
        </p:txBody>
      </p:sp>
      <p:sp>
        <p:nvSpPr>
          <p:cNvPr id="4" name="テキスト ボックス 3"/>
          <p:cNvSpPr txBox="1"/>
          <p:nvPr/>
        </p:nvSpPr>
        <p:spPr>
          <a:xfrm>
            <a:off x="4572000" y="1142984"/>
            <a:ext cx="3857652" cy="3539430"/>
          </a:xfrm>
          <a:prstGeom prst="rect">
            <a:avLst/>
          </a:prstGeom>
          <a:noFill/>
          <a:ln>
            <a:solidFill>
              <a:schemeClr val="tx1"/>
            </a:solidFill>
          </a:ln>
        </p:spPr>
        <p:txBody>
          <a:bodyPr wrap="square" rtlCol="0">
            <a:spAutoFit/>
          </a:bodyPr>
          <a:lstStyle/>
          <a:p>
            <a:r>
              <a:rPr lang="ja-JP" altLang="en-US" sz="2800" dirty="0" smtClean="0"/>
              <a:t>文字列の表示には、変換指定子に</a:t>
            </a:r>
            <a:r>
              <a:rPr kumimoji="1" lang="en-US" altLang="ja-JP" sz="2800" dirty="0" smtClean="0"/>
              <a:t>%s</a:t>
            </a:r>
            <a:r>
              <a:rPr kumimoji="1" lang="ja-JP" altLang="en-US" sz="2800" dirty="0" smtClean="0"/>
              <a:t>を用い、引数に</a:t>
            </a:r>
            <a:r>
              <a:rPr kumimoji="1" lang="en-US" altLang="ja-JP" sz="2800" dirty="0" smtClean="0">
                <a:solidFill>
                  <a:srgbClr val="FF0000"/>
                </a:solidFill>
              </a:rPr>
              <a:t>char</a:t>
            </a:r>
            <a:r>
              <a:rPr kumimoji="1" lang="ja-JP" altLang="en-US" sz="2800" dirty="0" smtClean="0">
                <a:solidFill>
                  <a:srgbClr val="FF0000"/>
                </a:solidFill>
              </a:rPr>
              <a:t>型</a:t>
            </a:r>
            <a:r>
              <a:rPr kumimoji="1" lang="ja-JP" altLang="en-US" sz="2800" dirty="0" smtClean="0"/>
              <a:t>へのポインタ（後日説明）を与える。</a:t>
            </a:r>
            <a:r>
              <a:rPr lang="ja-JP" altLang="en-US" sz="2800" dirty="0" smtClean="0"/>
              <a:t>そのポインタが指しているところから、ヌル文字の手前までを画面に表示する。</a:t>
            </a:r>
            <a:endParaRPr kumimoji="1" lang="en-US" altLang="ja-JP" sz="2800" dirty="0" smtClean="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smtClean="0">
                <a:solidFill>
                  <a:srgbClr val="FF0000"/>
                </a:solidFill>
              </a:rPr>
              <a:t>char</a:t>
            </a:r>
            <a:r>
              <a:rPr lang="en-US" altLang="ja-JP" sz="2800" dirty="0" smtClean="0"/>
              <a:t> a [7];</a:t>
            </a:r>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en-US" altLang="ja-JP" sz="2800" dirty="0" smtClean="0"/>
              <a:t>    a[1] = </a:t>
            </a:r>
            <a:r>
              <a:rPr lang="fr-FR" altLang="ja-JP" sz="2800" dirty="0" smtClean="0"/>
              <a:t>'</a:t>
            </a:r>
            <a:r>
              <a:rPr lang="en-US" altLang="ja-JP" sz="2800" dirty="0" err="1" smtClean="0"/>
              <a:t>i</a:t>
            </a:r>
            <a:r>
              <a:rPr lang="fr-FR" altLang="ja-JP" sz="2800" dirty="0" smtClean="0"/>
              <a:t>'</a:t>
            </a:r>
            <a:r>
              <a:rPr lang="en-US" altLang="ja-JP" sz="2800" dirty="0" smtClean="0"/>
              <a:t>;</a:t>
            </a:r>
          </a:p>
          <a:p>
            <a:r>
              <a:rPr lang="en-US" altLang="ja-JP" sz="2800" dirty="0" smtClean="0"/>
              <a:t>    a[2] = </a:t>
            </a:r>
            <a:r>
              <a:rPr lang="fr-FR" altLang="ja-JP" sz="2800" dirty="0" smtClean="0"/>
              <a:t>'</a:t>
            </a:r>
            <a:r>
              <a:rPr lang="en-US" altLang="ja-JP" sz="2800" dirty="0" smtClean="0"/>
              <a:t>n</a:t>
            </a:r>
            <a:r>
              <a:rPr lang="fr-FR" altLang="ja-JP" sz="2800" dirty="0" smtClean="0"/>
              <a:t>'</a:t>
            </a:r>
            <a:r>
              <a:rPr lang="en-US" altLang="ja-JP" sz="2800" dirty="0" smtClean="0"/>
              <a:t>;</a:t>
            </a:r>
          </a:p>
          <a:p>
            <a:r>
              <a:rPr lang="en-US" altLang="ja-JP" sz="2800" dirty="0" smtClean="0"/>
              <a:t>    a[3]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a[4] = </a:t>
            </a:r>
            <a:r>
              <a:rPr lang="fr-FR" altLang="ja-JP" sz="2800" dirty="0" smtClean="0"/>
              <a:t>'</a:t>
            </a:r>
            <a:r>
              <a:rPr lang="en-US" altLang="ja-JP" sz="2800" dirty="0" smtClean="0"/>
              <a:t>u</a:t>
            </a:r>
            <a:r>
              <a:rPr lang="fr-FR" altLang="ja-JP" sz="2800" dirty="0" smtClean="0"/>
              <a:t>'</a:t>
            </a:r>
            <a:r>
              <a:rPr lang="en-US" altLang="ja-JP" sz="2800" dirty="0" smtClean="0"/>
              <a:t>;</a:t>
            </a:r>
          </a:p>
          <a:p>
            <a:r>
              <a:rPr lang="en-US" altLang="ja-JP" sz="2800" dirty="0" smtClean="0"/>
              <a:t>    a[5] = </a:t>
            </a:r>
            <a:r>
              <a:rPr lang="fr-FR" altLang="ja-JP" sz="2800" dirty="0" smtClean="0"/>
              <a:t>'</a:t>
            </a:r>
            <a:r>
              <a:rPr lang="en-US" altLang="ja-JP" sz="2800" dirty="0" smtClean="0"/>
              <a:t>x</a:t>
            </a:r>
            <a:r>
              <a:rPr lang="fr-FR" altLang="ja-JP" sz="2800" dirty="0" smtClean="0"/>
              <a:t>'</a:t>
            </a:r>
            <a:r>
              <a:rPr lang="en-US" altLang="ja-JP" sz="2800" dirty="0" smtClean="0"/>
              <a:t>;</a:t>
            </a:r>
          </a:p>
          <a:p>
            <a:r>
              <a:rPr lang="en-US" altLang="ja-JP" sz="2800" dirty="0" smtClean="0"/>
              <a:t>    a[6]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&amp;a[0]</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6" name="テキスト ボックス 5"/>
          <p:cNvSpPr txBox="1"/>
          <p:nvPr/>
        </p:nvSpPr>
        <p:spPr>
          <a:xfrm>
            <a:off x="4643438" y="4857760"/>
            <a:ext cx="3571900" cy="1569660"/>
          </a:xfrm>
          <a:prstGeom prst="rect">
            <a:avLst/>
          </a:prstGeom>
          <a:noFill/>
        </p:spPr>
        <p:txBody>
          <a:bodyPr wrap="square" rtlCol="0">
            <a:spAutoFit/>
          </a:bodyPr>
          <a:lstStyle/>
          <a:p>
            <a:r>
              <a:rPr kumimoji="1" lang="en-US" altLang="ja-JP" sz="2400" dirty="0" smtClean="0"/>
              <a:t>&amp;a[0]</a:t>
            </a:r>
            <a:r>
              <a:rPr kumimoji="1" lang="ja-JP" altLang="en-US" sz="2400" dirty="0" smtClean="0"/>
              <a:t>は配列</a:t>
            </a:r>
            <a:r>
              <a:rPr kumimoji="1" lang="en-US" altLang="ja-JP" sz="2400" dirty="0" smtClean="0"/>
              <a:t>a</a:t>
            </a:r>
            <a:r>
              <a:rPr kumimoji="1" lang="ja-JP" altLang="en-US" sz="2400" dirty="0" smtClean="0"/>
              <a:t>の先頭要素</a:t>
            </a:r>
            <a:r>
              <a:rPr lang="ja-JP" altLang="en-US" sz="2400" dirty="0" smtClean="0"/>
              <a:t>へのポインタを表す。先頭要素は</a:t>
            </a:r>
            <a:r>
              <a:rPr lang="fr-FR" altLang="ja-JP" sz="2400" dirty="0" smtClean="0"/>
              <a:t>'</a:t>
            </a:r>
            <a:r>
              <a:rPr lang="en-US" altLang="ja-JP" sz="2400" dirty="0" smtClean="0"/>
              <a:t>L</a:t>
            </a:r>
            <a:r>
              <a:rPr lang="fr-FR" altLang="ja-JP" sz="2400" dirty="0" smtClean="0"/>
              <a:t>'</a:t>
            </a:r>
            <a:r>
              <a:rPr lang="ja-JP" altLang="en-US" sz="2400" dirty="0" smtClean="0"/>
              <a:t>であり、</a:t>
            </a:r>
            <a:r>
              <a:rPr lang="en-US" altLang="ja-JP" sz="2400" dirty="0" smtClean="0"/>
              <a:t>Lin</a:t>
            </a:r>
            <a:r>
              <a:rPr lang="ja-JP" altLang="en-US" sz="2400" dirty="0" smtClean="0"/>
              <a:t>が表示される。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fontScale="90000"/>
          </a:bodyPr>
          <a:lstStyle/>
          <a:p>
            <a:r>
              <a:rPr kumimoji="1" lang="en-US" altLang="ja-JP" sz="3600" dirty="0" err="1" smtClean="0"/>
              <a:t>printf</a:t>
            </a:r>
            <a:r>
              <a:rPr kumimoji="1" lang="ja-JP" altLang="en-US" sz="3600" dirty="0" smtClean="0"/>
              <a:t>関数での文字列の表示方法</a:t>
            </a:r>
            <a:r>
              <a:rPr kumimoji="1" lang="en-US" altLang="ja-JP" sz="3600" dirty="0" smtClean="0"/>
              <a:t/>
            </a:r>
            <a:br>
              <a:rPr kumimoji="1" lang="en-US" altLang="ja-JP" sz="3600" dirty="0" smtClean="0"/>
            </a:br>
            <a:r>
              <a:rPr lang="ja-JP" altLang="en-US" sz="3600" dirty="0" smtClean="0"/>
              <a:t>（打ち込んで確認）</a:t>
            </a:r>
            <a:endParaRPr kumimoji="1" lang="ja-JP" altLang="en-US" sz="3600" dirty="0"/>
          </a:p>
        </p:txBody>
      </p:sp>
      <p:sp>
        <p:nvSpPr>
          <p:cNvPr id="5" name="テキスト ボックス 4"/>
          <p:cNvSpPr txBox="1"/>
          <p:nvPr/>
        </p:nvSpPr>
        <p:spPr>
          <a:xfrm>
            <a:off x="428596" y="1071546"/>
            <a:ext cx="3746988" cy="5693866"/>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 [7];</a:t>
            </a:r>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en-US" altLang="ja-JP" sz="2800" dirty="0" smtClean="0"/>
              <a:t>    a[1] = </a:t>
            </a:r>
            <a:r>
              <a:rPr lang="fr-FR" altLang="ja-JP" sz="2800" dirty="0" smtClean="0"/>
              <a:t>'</a:t>
            </a:r>
            <a:r>
              <a:rPr lang="en-US" altLang="ja-JP" sz="2800" dirty="0" err="1" smtClean="0"/>
              <a:t>i</a:t>
            </a:r>
            <a:r>
              <a:rPr lang="fr-FR" altLang="ja-JP" sz="2800" dirty="0" smtClean="0"/>
              <a:t>'</a:t>
            </a:r>
            <a:r>
              <a:rPr lang="en-US" altLang="ja-JP" sz="2800" dirty="0" smtClean="0"/>
              <a:t>;</a:t>
            </a:r>
          </a:p>
          <a:p>
            <a:r>
              <a:rPr lang="en-US" altLang="ja-JP" sz="2800" dirty="0" smtClean="0"/>
              <a:t>    a[2] = </a:t>
            </a:r>
            <a:r>
              <a:rPr lang="fr-FR" altLang="ja-JP" sz="2800" dirty="0" smtClean="0"/>
              <a:t>'</a:t>
            </a:r>
            <a:r>
              <a:rPr lang="en-US" altLang="ja-JP" sz="2800" dirty="0" smtClean="0"/>
              <a:t>n</a:t>
            </a:r>
            <a:r>
              <a:rPr lang="fr-FR" altLang="ja-JP" sz="2800" dirty="0" smtClean="0"/>
              <a:t>'</a:t>
            </a:r>
            <a:r>
              <a:rPr lang="en-US" altLang="ja-JP" sz="2800" dirty="0" smtClean="0"/>
              <a:t>;</a:t>
            </a:r>
          </a:p>
          <a:p>
            <a:r>
              <a:rPr lang="en-US" altLang="ja-JP" sz="2800" dirty="0" smtClean="0"/>
              <a:t>    a[3]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a[4] = </a:t>
            </a:r>
            <a:r>
              <a:rPr lang="fr-FR" altLang="ja-JP" sz="2800" dirty="0" smtClean="0"/>
              <a:t>'</a:t>
            </a:r>
            <a:r>
              <a:rPr lang="en-US" altLang="ja-JP" sz="2800" dirty="0" smtClean="0"/>
              <a:t>u</a:t>
            </a:r>
            <a:r>
              <a:rPr lang="fr-FR" altLang="ja-JP" sz="2800" dirty="0" smtClean="0"/>
              <a:t>'</a:t>
            </a:r>
            <a:r>
              <a:rPr lang="en-US" altLang="ja-JP" sz="2800" dirty="0" smtClean="0"/>
              <a:t>;</a:t>
            </a:r>
          </a:p>
          <a:p>
            <a:r>
              <a:rPr lang="en-US" altLang="ja-JP" sz="2800" dirty="0" smtClean="0"/>
              <a:t>    a[5] = </a:t>
            </a:r>
            <a:r>
              <a:rPr lang="fr-FR" altLang="ja-JP" sz="2800" dirty="0" smtClean="0"/>
              <a:t>'</a:t>
            </a:r>
            <a:r>
              <a:rPr lang="en-US" altLang="ja-JP" sz="2800" dirty="0" smtClean="0"/>
              <a:t>x</a:t>
            </a:r>
            <a:r>
              <a:rPr lang="fr-FR" altLang="ja-JP" sz="2800" dirty="0" smtClean="0"/>
              <a:t>'</a:t>
            </a:r>
            <a:r>
              <a:rPr lang="en-US" altLang="ja-JP" sz="2800" dirty="0" smtClean="0"/>
              <a:t>;</a:t>
            </a:r>
          </a:p>
          <a:p>
            <a:r>
              <a:rPr lang="en-US" altLang="ja-JP" sz="2800" dirty="0" smtClean="0"/>
              <a:t>    a[6]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&amp;a[1]</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7" name="テキスト ボックス 6"/>
          <p:cNvSpPr txBox="1"/>
          <p:nvPr/>
        </p:nvSpPr>
        <p:spPr>
          <a:xfrm>
            <a:off x="4572000" y="1428736"/>
            <a:ext cx="3816424" cy="2246769"/>
          </a:xfrm>
          <a:prstGeom prst="rect">
            <a:avLst/>
          </a:prstGeom>
          <a:noFill/>
        </p:spPr>
        <p:txBody>
          <a:bodyPr wrap="square" rtlCol="0">
            <a:spAutoFit/>
          </a:bodyPr>
          <a:lstStyle/>
          <a:p>
            <a:r>
              <a:rPr kumimoji="1" lang="en-US" altLang="ja-JP" sz="2800" dirty="0" smtClean="0"/>
              <a:t>&amp;a[1]</a:t>
            </a:r>
            <a:r>
              <a:rPr kumimoji="1" lang="ja-JP" altLang="en-US" sz="2800" dirty="0" smtClean="0"/>
              <a:t>は配列</a:t>
            </a:r>
            <a:r>
              <a:rPr kumimoji="1" lang="en-US" altLang="ja-JP" sz="2800" dirty="0" smtClean="0"/>
              <a:t>a</a:t>
            </a:r>
            <a:r>
              <a:rPr kumimoji="1" lang="ja-JP" altLang="en-US" sz="2800" dirty="0" smtClean="0"/>
              <a:t>の</a:t>
            </a:r>
            <a:r>
              <a:rPr kumimoji="1" lang="en-US" altLang="ja-JP" sz="2800" dirty="0" smtClean="0"/>
              <a:t>2</a:t>
            </a:r>
            <a:r>
              <a:rPr kumimoji="1" lang="ja-JP" altLang="en-US" sz="2800" dirty="0" smtClean="0"/>
              <a:t>番目の要素</a:t>
            </a:r>
            <a:r>
              <a:rPr lang="ja-JP" altLang="en-US" sz="2800" dirty="0" smtClean="0"/>
              <a:t>へのポインタを表す。</a:t>
            </a:r>
            <a:r>
              <a:rPr lang="en-US" altLang="ja-JP" sz="2800" dirty="0" smtClean="0"/>
              <a:t>2</a:t>
            </a:r>
            <a:r>
              <a:rPr lang="ja-JP" altLang="en-US" sz="2800" dirty="0" smtClean="0"/>
              <a:t>番目の要素は</a:t>
            </a:r>
            <a:r>
              <a:rPr lang="fr-FR" altLang="ja-JP" sz="2800" dirty="0" smtClean="0"/>
              <a:t>'</a:t>
            </a:r>
            <a:r>
              <a:rPr lang="en-US" altLang="ja-JP" sz="2800" dirty="0" err="1" smtClean="0"/>
              <a:t>i</a:t>
            </a:r>
            <a:r>
              <a:rPr lang="fr-FR" altLang="ja-JP" sz="2800" dirty="0" smtClean="0"/>
              <a:t>'</a:t>
            </a:r>
            <a:r>
              <a:rPr lang="ja-JP" altLang="en-US" sz="2800" dirty="0" smtClean="0"/>
              <a:t>であり、</a:t>
            </a:r>
            <a:r>
              <a:rPr lang="en-US" altLang="ja-JP" sz="2800" dirty="0" smtClean="0"/>
              <a:t>in</a:t>
            </a:r>
            <a:r>
              <a:rPr kumimoji="1" lang="ja-JP" altLang="en-US" sz="2800" dirty="0" smtClean="0"/>
              <a:t>が画面に表示される。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注意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文字列の表示には</a:t>
            </a:r>
            <a:r>
              <a:rPr kumimoji="1" lang="en-US" altLang="ja-JP" dirty="0" err="1" smtClean="0"/>
              <a:t>printf</a:t>
            </a:r>
            <a:r>
              <a:rPr lang="ja-JP" altLang="en-US" dirty="0" smtClean="0"/>
              <a:t>の変換指定子として</a:t>
            </a:r>
            <a:r>
              <a:rPr lang="en-US" altLang="ja-JP" dirty="0" smtClean="0"/>
              <a:t>%s</a:t>
            </a:r>
            <a:r>
              <a:rPr lang="ja-JP" altLang="en-US" dirty="0" smtClean="0"/>
              <a:t>を使う。このとき、引数に与えられるポインタが指す先は</a:t>
            </a:r>
            <a:r>
              <a:rPr lang="en-US" altLang="ja-JP" dirty="0" smtClean="0"/>
              <a:t>char</a:t>
            </a:r>
            <a:r>
              <a:rPr lang="ja-JP" altLang="en-US" dirty="0" smtClean="0"/>
              <a:t>型であることが前提なので、もし</a:t>
            </a:r>
            <a:r>
              <a:rPr lang="en-US" altLang="ja-JP" dirty="0" err="1" smtClean="0"/>
              <a:t>int</a:t>
            </a:r>
            <a:r>
              <a:rPr lang="ja-JP" altLang="en-US" dirty="0" smtClean="0"/>
              <a:t>型の配列に文字列を入れていた場合には正常に表示されなくなる。</a:t>
            </a:r>
            <a:endParaRPr lang="en-US" altLang="ja-JP"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4"/>
            <a:ext cx="8258204" cy="1143008"/>
          </a:xfrm>
        </p:spPr>
        <p:txBody>
          <a:bodyPr>
            <a:normAutofit/>
          </a:bodyPr>
          <a:lstStyle/>
          <a:p>
            <a:r>
              <a:rPr lang="ja-JP" altLang="en-US" sz="3600" dirty="0" smtClean="0"/>
              <a:t>間違った例</a:t>
            </a:r>
            <a:endParaRPr kumimoji="1" lang="ja-JP" altLang="en-US" sz="3600" dirty="0"/>
          </a:p>
        </p:txBody>
      </p:sp>
      <p:sp>
        <p:nvSpPr>
          <p:cNvPr id="4" name="テキスト ボックス 3"/>
          <p:cNvSpPr txBox="1"/>
          <p:nvPr/>
        </p:nvSpPr>
        <p:spPr>
          <a:xfrm>
            <a:off x="4499992" y="1124744"/>
            <a:ext cx="3857652" cy="2246769"/>
          </a:xfrm>
          <a:prstGeom prst="rect">
            <a:avLst/>
          </a:prstGeom>
          <a:noFill/>
          <a:ln>
            <a:solidFill>
              <a:schemeClr val="tx1"/>
            </a:solidFill>
          </a:ln>
        </p:spPr>
        <p:txBody>
          <a:bodyPr wrap="square" rtlCol="0">
            <a:spAutoFit/>
          </a:bodyPr>
          <a:lstStyle/>
          <a:p>
            <a:r>
              <a:rPr kumimoji="1" lang="ja-JP" altLang="en-US" sz="2800" dirty="0" smtClean="0"/>
              <a:t>このプログラムだと、意図した通りには表示されない。（具体的にどう表示されるかは</a:t>
            </a:r>
            <a:r>
              <a:rPr kumimoji="1" lang="en-US" altLang="ja-JP" sz="2800" dirty="0" err="1" smtClean="0"/>
              <a:t>int</a:t>
            </a:r>
            <a:r>
              <a:rPr kumimoji="1" lang="ja-JP" altLang="en-US" sz="2800" dirty="0" smtClean="0"/>
              <a:t>型の表現に依存。）</a:t>
            </a:r>
            <a:endParaRPr lang="en-US" altLang="ja-JP" sz="2800" dirty="0" smtClean="0"/>
          </a:p>
        </p:txBody>
      </p:sp>
      <p:sp>
        <p:nvSpPr>
          <p:cNvPr id="5" name="テキスト ボックス 4"/>
          <p:cNvSpPr txBox="1"/>
          <p:nvPr/>
        </p:nvSpPr>
        <p:spPr>
          <a:xfrm>
            <a:off x="428596" y="1071546"/>
            <a:ext cx="3746988" cy="5755422"/>
          </a:xfrm>
          <a:prstGeom prst="rect">
            <a:avLst/>
          </a:prstGeom>
          <a:noFill/>
          <a:ln>
            <a:solidFill>
              <a:schemeClr val="tx1"/>
            </a:solidFill>
          </a:ln>
        </p:spPr>
        <p:txBody>
          <a:bodyPr wrap="squar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solidFill>
                  <a:srgbClr val="FF0000"/>
                </a:solidFill>
              </a:rPr>
              <a:t>int</a:t>
            </a:r>
            <a:r>
              <a:rPr lang="en-US" altLang="ja-JP" sz="2800" dirty="0" smtClean="0"/>
              <a:t> a [7];</a:t>
            </a:r>
          </a:p>
          <a:p>
            <a:r>
              <a:rPr lang="en-US" altLang="ja-JP" sz="2800" dirty="0" smtClean="0"/>
              <a:t>    a[0] = </a:t>
            </a:r>
            <a:r>
              <a:rPr lang="fr-FR" altLang="ja-JP" sz="2800" dirty="0" smtClean="0"/>
              <a:t>'</a:t>
            </a:r>
            <a:r>
              <a:rPr lang="en-US" altLang="ja-JP" sz="2800" dirty="0" smtClean="0"/>
              <a:t>L</a:t>
            </a:r>
            <a:r>
              <a:rPr lang="fr-FR" altLang="ja-JP" sz="2800" dirty="0" smtClean="0"/>
              <a:t>'</a:t>
            </a:r>
            <a:r>
              <a:rPr lang="en-US" altLang="ja-JP" sz="2800" dirty="0" smtClean="0"/>
              <a:t>;</a:t>
            </a:r>
          </a:p>
          <a:p>
            <a:r>
              <a:rPr lang="en-US" altLang="ja-JP" sz="2800" dirty="0" smtClean="0"/>
              <a:t>    a[1] = </a:t>
            </a:r>
            <a:r>
              <a:rPr lang="fr-FR" altLang="ja-JP" sz="2800" dirty="0" smtClean="0">
                <a:solidFill>
                  <a:sysClr val="windowText" lastClr="000000"/>
                </a:solidFill>
              </a:rPr>
              <a:t>'</a:t>
            </a:r>
            <a:r>
              <a:rPr lang="en-US" altLang="ja-JP" sz="2800" dirty="0" err="1" smtClean="0"/>
              <a:t>i</a:t>
            </a:r>
            <a:r>
              <a:rPr lang="fr-FR" altLang="ja-JP" sz="2800" dirty="0" smtClean="0"/>
              <a:t>'</a:t>
            </a:r>
            <a:r>
              <a:rPr lang="en-US" altLang="ja-JP" sz="2800" dirty="0" smtClean="0"/>
              <a:t>;</a:t>
            </a:r>
          </a:p>
          <a:p>
            <a:r>
              <a:rPr lang="en-US" altLang="ja-JP" sz="2800" dirty="0" smtClean="0"/>
              <a:t>    a[2] = </a:t>
            </a:r>
            <a:r>
              <a:rPr lang="fr-FR" altLang="ja-JP" sz="2800" dirty="0" smtClean="0">
                <a:solidFill>
                  <a:sysClr val="windowText" lastClr="000000"/>
                </a:solidFill>
              </a:rPr>
              <a:t>'</a:t>
            </a:r>
            <a:r>
              <a:rPr lang="en-US" altLang="ja-JP" sz="2800" dirty="0" smtClean="0"/>
              <a:t>n</a:t>
            </a:r>
            <a:r>
              <a:rPr lang="fr-FR" altLang="ja-JP" sz="2800" dirty="0" smtClean="0"/>
              <a:t>'</a:t>
            </a:r>
            <a:r>
              <a:rPr lang="en-US" altLang="ja-JP" sz="2800" dirty="0" smtClean="0"/>
              <a:t>;</a:t>
            </a:r>
          </a:p>
          <a:p>
            <a:r>
              <a:rPr lang="en-US" altLang="ja-JP" sz="2800" dirty="0" smtClean="0"/>
              <a:t>    a[3] = </a:t>
            </a:r>
            <a:r>
              <a:rPr lang="fr-FR" altLang="ja-JP" sz="2800" dirty="0" smtClean="0">
                <a:solidFill>
                  <a:sysClr val="windowText" lastClr="000000"/>
                </a:solidFill>
              </a:rPr>
              <a:t>'</a:t>
            </a:r>
            <a:r>
              <a:rPr lang="en-US" altLang="ja-JP" sz="2800" dirty="0" smtClean="0"/>
              <a:t>\0</a:t>
            </a:r>
            <a:r>
              <a:rPr lang="fr-FR" altLang="ja-JP" sz="2800" dirty="0" smtClean="0"/>
              <a:t>'</a:t>
            </a:r>
            <a:r>
              <a:rPr lang="en-US" altLang="ja-JP" sz="2800" dirty="0" smtClean="0"/>
              <a:t>;</a:t>
            </a:r>
          </a:p>
          <a:p>
            <a:r>
              <a:rPr lang="en-US" altLang="ja-JP" sz="2800" dirty="0" smtClean="0"/>
              <a:t>    a[4] = </a:t>
            </a:r>
            <a:r>
              <a:rPr lang="fr-FR" altLang="ja-JP" sz="2800" dirty="0" smtClean="0">
                <a:solidFill>
                  <a:sysClr val="windowText" lastClr="000000"/>
                </a:solidFill>
              </a:rPr>
              <a:t>'</a:t>
            </a:r>
            <a:r>
              <a:rPr lang="en-US" altLang="ja-JP" sz="2800" dirty="0" smtClean="0"/>
              <a:t>u</a:t>
            </a:r>
            <a:r>
              <a:rPr lang="fr-FR" altLang="ja-JP" sz="2800" dirty="0" smtClean="0"/>
              <a:t>'</a:t>
            </a:r>
            <a:r>
              <a:rPr lang="en-US" altLang="ja-JP" sz="2800" dirty="0" smtClean="0"/>
              <a:t>;</a:t>
            </a:r>
          </a:p>
          <a:p>
            <a:r>
              <a:rPr lang="en-US" altLang="ja-JP" sz="2800" dirty="0" smtClean="0"/>
              <a:t>    a[5] = </a:t>
            </a:r>
            <a:r>
              <a:rPr lang="fr-FR" altLang="ja-JP" sz="2800" dirty="0" smtClean="0">
                <a:solidFill>
                  <a:sysClr val="windowText" lastClr="000000"/>
                </a:solidFill>
              </a:rPr>
              <a:t>'</a:t>
            </a:r>
            <a:r>
              <a:rPr lang="en-US" altLang="ja-JP" sz="2800" dirty="0" smtClean="0"/>
              <a:t>x</a:t>
            </a:r>
            <a:r>
              <a:rPr lang="fr-FR" altLang="ja-JP" sz="2800" dirty="0" smtClean="0"/>
              <a:t>'</a:t>
            </a:r>
            <a:r>
              <a:rPr lang="en-US" altLang="ja-JP" sz="2800" dirty="0" smtClean="0"/>
              <a:t>;</a:t>
            </a:r>
          </a:p>
          <a:p>
            <a:r>
              <a:rPr lang="en-US" altLang="ja-JP" sz="2800" dirty="0" smtClean="0"/>
              <a:t>    a[6] = </a:t>
            </a:r>
            <a:r>
              <a:rPr lang="fr-FR" altLang="ja-JP" sz="2800" dirty="0" smtClean="0">
                <a:solidFill>
                  <a:sysClr val="windowText" lastClr="000000"/>
                </a:solidFill>
              </a:rPr>
              <a:t>'</a:t>
            </a:r>
            <a:r>
              <a:rPr lang="en-US" altLang="ja-JP" sz="2800" dirty="0" smtClean="0"/>
              <a:t>\0</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smtClean="0">
                <a:solidFill>
                  <a:srgbClr val="FF0000"/>
                </a:solidFill>
              </a:rPr>
              <a:t>%s</a:t>
            </a:r>
            <a:r>
              <a:rPr lang="en-US" altLang="ja-JP" sz="2800" dirty="0" smtClean="0"/>
              <a:t>\n", </a:t>
            </a:r>
            <a:r>
              <a:rPr lang="en-US" altLang="ja-JP" sz="2800" dirty="0" smtClean="0">
                <a:solidFill>
                  <a:srgbClr val="FF0000"/>
                </a:solidFill>
              </a:rPr>
              <a:t>&amp;a[0]</a:t>
            </a:r>
            <a:r>
              <a:rPr lang="en-US" altLang="ja-JP" sz="2800" dirty="0" smtClean="0"/>
              <a:t>);</a:t>
            </a:r>
          </a:p>
          <a:p>
            <a:r>
              <a:rPr lang="en-US" altLang="ja-JP" sz="2800" dirty="0" smtClean="0"/>
              <a:t>    return 0;</a:t>
            </a:r>
          </a:p>
          <a:p>
            <a:r>
              <a:rPr lang="en-US" altLang="ja-JP" sz="2800" dirty="0" smtClean="0"/>
              <a:t>}</a:t>
            </a:r>
            <a:endParaRPr kumimoji="1" lang="ja-JP" altLang="en-US" sz="2800" dirty="0"/>
          </a:p>
        </p:txBody>
      </p:sp>
      <p:sp>
        <p:nvSpPr>
          <p:cNvPr id="7" name="正方形/長方形 6"/>
          <p:cNvSpPr/>
          <p:nvPr/>
        </p:nvSpPr>
        <p:spPr>
          <a:xfrm>
            <a:off x="4499992" y="3501008"/>
            <a:ext cx="4248472" cy="2677656"/>
          </a:xfrm>
          <a:prstGeom prst="rect">
            <a:avLst/>
          </a:prstGeom>
          <a:ln>
            <a:solidFill>
              <a:schemeClr val="tx1"/>
            </a:solidFill>
          </a:ln>
        </p:spPr>
        <p:txBody>
          <a:bodyPr wrap="square">
            <a:spAutoFit/>
          </a:bodyPr>
          <a:lstStyle/>
          <a:p>
            <a:r>
              <a:rPr lang="en-US" altLang="ja-JP" sz="2400" dirty="0" smtClean="0"/>
              <a:t>(</a:t>
            </a:r>
            <a:r>
              <a:rPr lang="ja-JP" altLang="en-US" sz="2400" dirty="0" smtClean="0"/>
              <a:t>さらに補足</a:t>
            </a:r>
            <a:r>
              <a:rPr lang="en-US" altLang="ja-JP" sz="2400" dirty="0" smtClean="0"/>
              <a:t>)</a:t>
            </a:r>
          </a:p>
          <a:p>
            <a:r>
              <a:rPr lang="en-US" altLang="ja-JP" sz="2400" dirty="0" smtClean="0"/>
              <a:t>&amp;a[0]</a:t>
            </a:r>
            <a:r>
              <a:rPr lang="ja-JP" altLang="en-US" sz="2400" dirty="0" smtClean="0"/>
              <a:t>は</a:t>
            </a:r>
            <a:r>
              <a:rPr lang="en-US" altLang="ja-JP" sz="2400" dirty="0" err="1" smtClean="0"/>
              <a:t>int</a:t>
            </a:r>
            <a:r>
              <a:rPr lang="ja-JP" altLang="en-US" sz="2400" dirty="0" err="1" smtClean="0"/>
              <a:t>への</a:t>
            </a:r>
            <a:r>
              <a:rPr lang="ja-JP" altLang="en-US" sz="2400" dirty="0" smtClean="0"/>
              <a:t>ポインタ型であり、</a:t>
            </a:r>
            <a:r>
              <a:rPr lang="en-US" altLang="ja-JP" sz="2400" dirty="0" smtClean="0"/>
              <a:t>char</a:t>
            </a:r>
            <a:r>
              <a:rPr lang="ja-JP" altLang="en-US" sz="2400" dirty="0" smtClean="0"/>
              <a:t>型へのポインタではないので、</a:t>
            </a:r>
            <a:endParaRPr lang="en-US" altLang="ja-JP" sz="2400" dirty="0" smtClean="0"/>
          </a:p>
          <a:p>
            <a:r>
              <a:rPr lang="en-US" altLang="ja-JP" sz="2400" dirty="0" smtClean="0"/>
              <a:t>$ </a:t>
            </a:r>
            <a:r>
              <a:rPr lang="en-US" altLang="ja-JP" sz="2400" dirty="0" err="1" smtClean="0"/>
              <a:t>gcc</a:t>
            </a:r>
            <a:r>
              <a:rPr lang="en-US" altLang="ja-JP" sz="2400" dirty="0" smtClean="0"/>
              <a:t> -W -Wall </a:t>
            </a:r>
            <a:r>
              <a:rPr lang="en-US" altLang="ja-JP" sz="2400" dirty="0" err="1" smtClean="0"/>
              <a:t>test.c</a:t>
            </a:r>
            <a:endParaRPr lang="en-US" altLang="ja-JP" sz="2400" dirty="0" smtClean="0"/>
          </a:p>
          <a:p>
            <a:r>
              <a:rPr lang="ja-JP" altLang="en-US" sz="2400" dirty="0" err="1" smtClean="0"/>
              <a:t>のように</a:t>
            </a:r>
            <a:r>
              <a:rPr lang="ja-JP" altLang="en-US" sz="2400" dirty="0" smtClean="0"/>
              <a:t>オプションを付けてコンパイルすれば</a:t>
            </a:r>
            <a:r>
              <a:rPr lang="en-US" altLang="ja-JP" sz="2400" dirty="0" smtClean="0"/>
              <a:t>warning</a:t>
            </a:r>
            <a:r>
              <a:rPr lang="ja-JP" altLang="en-US" sz="2400" dirty="0" smtClean="0"/>
              <a:t>が出る。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解説</a:t>
            </a:r>
            <a:endParaRPr kumimoji="1" lang="ja-JP" altLang="en-US" dirty="0"/>
          </a:p>
        </p:txBody>
      </p:sp>
      <p:sp>
        <p:nvSpPr>
          <p:cNvPr id="4" name="テキスト ボックス 3"/>
          <p:cNvSpPr txBox="1"/>
          <p:nvPr/>
        </p:nvSpPr>
        <p:spPr>
          <a:xfrm>
            <a:off x="1115616" y="1268760"/>
            <a:ext cx="7344816" cy="954107"/>
          </a:xfrm>
          <a:prstGeom prst="rect">
            <a:avLst/>
          </a:prstGeom>
          <a:noFill/>
        </p:spPr>
        <p:txBody>
          <a:bodyPr wrap="square" rtlCol="0">
            <a:spAutoFit/>
          </a:bodyPr>
          <a:lstStyle/>
          <a:p>
            <a:r>
              <a:rPr kumimoji="1" lang="ja-JP" altLang="en-US" sz="2800" dirty="0" smtClean="0"/>
              <a:t>この演習室の環境では、</a:t>
            </a:r>
            <a:r>
              <a:rPr kumimoji="1" lang="fr-FR" altLang="ja-JP" sz="2800" dirty="0" smtClean="0"/>
              <a:t>'</a:t>
            </a:r>
            <a:r>
              <a:rPr kumimoji="1" lang="en-US" altLang="ja-JP" sz="2800" dirty="0" smtClean="0"/>
              <a:t>L</a:t>
            </a:r>
            <a:r>
              <a:rPr kumimoji="1" lang="fr-FR" altLang="ja-JP" sz="2800" dirty="0" smtClean="0"/>
              <a:t>'</a:t>
            </a:r>
            <a:r>
              <a:rPr kumimoji="1" lang="ja-JP" altLang="en-US" sz="2800" dirty="0" smtClean="0"/>
              <a:t>は</a:t>
            </a:r>
            <a:r>
              <a:rPr kumimoji="1" lang="en-US" altLang="ja-JP" sz="2800" dirty="0" err="1" smtClean="0"/>
              <a:t>int</a:t>
            </a:r>
            <a:r>
              <a:rPr lang="ja-JP" altLang="en-US" sz="2800" dirty="0" smtClean="0"/>
              <a:t>型の</a:t>
            </a:r>
            <a:r>
              <a:rPr lang="en-US" altLang="ja-JP" sz="2800" dirty="0" smtClean="0"/>
              <a:t>76</a:t>
            </a:r>
            <a:r>
              <a:rPr lang="ja-JP" altLang="en-US" sz="2800" dirty="0" smtClean="0"/>
              <a:t>であり、さきほどの</a:t>
            </a:r>
            <a:r>
              <a:rPr lang="en-US" altLang="ja-JP" sz="2800" dirty="0" err="1" smtClean="0"/>
              <a:t>int</a:t>
            </a:r>
            <a:r>
              <a:rPr lang="ja-JP" altLang="en-US" sz="2800" dirty="0" smtClean="0"/>
              <a:t>型の配列</a:t>
            </a:r>
            <a:r>
              <a:rPr lang="en-US" altLang="ja-JP" sz="2800" dirty="0" smtClean="0"/>
              <a:t>a</a:t>
            </a:r>
            <a:r>
              <a:rPr lang="ja-JP" altLang="en-US" sz="2800" dirty="0" smtClean="0"/>
              <a:t>は、メモリ上では</a:t>
            </a:r>
            <a:endParaRPr lang="en-US" altLang="ja-JP" sz="2800" dirty="0" smtClean="0"/>
          </a:p>
        </p:txBody>
      </p:sp>
      <p:graphicFrame>
        <p:nvGraphicFramePr>
          <p:cNvPr id="5" name="表 4"/>
          <p:cNvGraphicFramePr>
            <a:graphicFrameLocks noGrp="1"/>
          </p:cNvGraphicFramePr>
          <p:nvPr/>
        </p:nvGraphicFramePr>
        <p:xfrm>
          <a:off x="539552" y="2348880"/>
          <a:ext cx="8136900" cy="714380"/>
        </p:xfrm>
        <a:graphic>
          <a:graphicData uri="http://schemas.openxmlformats.org/drawingml/2006/table">
            <a:tbl>
              <a:tblPr firstRow="1" bandRow="1">
                <a:tableStyleId>{00A15C55-8517-42AA-B614-E9B94910E393}</a:tableStyleId>
              </a:tblPr>
              <a:tblGrid>
                <a:gridCol w="813690"/>
                <a:gridCol w="813690"/>
                <a:gridCol w="813690"/>
                <a:gridCol w="813690"/>
                <a:gridCol w="813690"/>
                <a:gridCol w="813690"/>
                <a:gridCol w="813690"/>
                <a:gridCol w="813690"/>
                <a:gridCol w="813690"/>
                <a:gridCol w="813690"/>
              </a:tblGrid>
              <a:tr h="714380">
                <a:tc>
                  <a:txBody>
                    <a:bodyPr/>
                    <a:lstStyle/>
                    <a:p>
                      <a:pPr algn="ctr"/>
                      <a:r>
                        <a:rPr kumimoji="1" lang="en-US" altLang="ja-JP" sz="3200" b="0" dirty="0" smtClean="0">
                          <a:solidFill>
                            <a:sysClr val="windowText" lastClr="000000"/>
                          </a:solidFill>
                        </a:rPr>
                        <a:t>76</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105</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110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1115616" y="4437112"/>
            <a:ext cx="4935967" cy="523220"/>
          </a:xfrm>
          <a:prstGeom prst="rect">
            <a:avLst/>
          </a:prstGeom>
          <a:noFill/>
        </p:spPr>
        <p:txBody>
          <a:bodyPr wrap="none" rtlCol="0">
            <a:spAutoFit/>
          </a:bodyPr>
          <a:lstStyle/>
          <a:p>
            <a:r>
              <a:rPr kumimoji="1" lang="ja-JP" altLang="en-US" sz="2800" dirty="0" err="1" smtClean="0"/>
              <a:t>のように</a:t>
            </a:r>
            <a:r>
              <a:rPr kumimoji="1" lang="ja-JP" altLang="en-US" sz="2800" dirty="0" smtClean="0"/>
              <a:t>並んでいる。すなわち、</a:t>
            </a:r>
            <a:endParaRPr kumimoji="1" lang="ja-JP" altLang="en-US" sz="2800" dirty="0"/>
          </a:p>
        </p:txBody>
      </p:sp>
      <p:sp>
        <p:nvSpPr>
          <p:cNvPr id="7" name="右中かっこ 6"/>
          <p:cNvSpPr/>
          <p:nvPr/>
        </p:nvSpPr>
        <p:spPr>
          <a:xfrm rot="16200000" flipH="1">
            <a:off x="1861154"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8" name="右中かっこ 7"/>
          <p:cNvSpPr/>
          <p:nvPr/>
        </p:nvSpPr>
        <p:spPr>
          <a:xfrm rot="16200000" flipH="1">
            <a:off x="5173522" y="1819366"/>
            <a:ext cx="571505" cy="321470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0" name="テキスト ボックス 9"/>
          <p:cNvSpPr txBox="1"/>
          <p:nvPr/>
        </p:nvSpPr>
        <p:spPr>
          <a:xfrm>
            <a:off x="1795632" y="3697868"/>
            <a:ext cx="760144" cy="523220"/>
          </a:xfrm>
          <a:prstGeom prst="rect">
            <a:avLst/>
          </a:prstGeom>
          <a:noFill/>
        </p:spPr>
        <p:txBody>
          <a:bodyPr wrap="none" rtlCol="0">
            <a:spAutoFit/>
          </a:bodyPr>
          <a:lstStyle/>
          <a:p>
            <a:r>
              <a:rPr kumimoji="1" lang="en-US" altLang="ja-JP" sz="2800" dirty="0" smtClean="0"/>
              <a:t>a[0]</a:t>
            </a:r>
            <a:endParaRPr kumimoji="1" lang="ja-JP" altLang="en-US" sz="2800" dirty="0"/>
          </a:p>
        </p:txBody>
      </p:sp>
      <p:sp>
        <p:nvSpPr>
          <p:cNvPr id="11" name="テキスト ボックス 10"/>
          <p:cNvSpPr txBox="1"/>
          <p:nvPr/>
        </p:nvSpPr>
        <p:spPr>
          <a:xfrm>
            <a:off x="5108000" y="3697868"/>
            <a:ext cx="760144" cy="523220"/>
          </a:xfrm>
          <a:prstGeom prst="rect">
            <a:avLst/>
          </a:prstGeom>
          <a:noFill/>
        </p:spPr>
        <p:txBody>
          <a:bodyPr wrap="none" rtlCol="0">
            <a:spAutoFit/>
          </a:bodyPr>
          <a:lstStyle/>
          <a:p>
            <a:r>
              <a:rPr kumimoji="1" lang="en-US" altLang="ja-JP" sz="2800" dirty="0" smtClean="0"/>
              <a:t>a[1]</a:t>
            </a:r>
            <a:endParaRPr kumimoji="1" lang="ja-JP" altLang="en-US" sz="2800" dirty="0"/>
          </a:p>
        </p:txBody>
      </p:sp>
      <p:sp>
        <p:nvSpPr>
          <p:cNvPr id="12" name="テキスト ボックス 11"/>
          <p:cNvSpPr txBox="1"/>
          <p:nvPr/>
        </p:nvSpPr>
        <p:spPr>
          <a:xfrm>
            <a:off x="7596336" y="3717032"/>
            <a:ext cx="415372" cy="523220"/>
          </a:xfrm>
          <a:prstGeom prst="rect">
            <a:avLst/>
          </a:prstGeom>
          <a:noFill/>
        </p:spPr>
        <p:txBody>
          <a:bodyPr wrap="square" rtlCol="0">
            <a:spAutoFit/>
          </a:bodyPr>
          <a:lstStyle/>
          <a:p>
            <a:r>
              <a:rPr kumimoji="1" lang="en-US" altLang="ja-JP" sz="2800" dirty="0" smtClean="0"/>
              <a:t>…</a:t>
            </a:r>
            <a:endParaRPr kumimoji="1" lang="ja-JP" altLang="en-US" sz="2800" dirty="0"/>
          </a:p>
        </p:txBody>
      </p:sp>
      <p:graphicFrame>
        <p:nvGraphicFramePr>
          <p:cNvPr id="13" name="表 12"/>
          <p:cNvGraphicFramePr>
            <a:graphicFrameLocks noGrp="1"/>
          </p:cNvGraphicFramePr>
          <p:nvPr>
            <p:extLst>
              <p:ext uri="{D42A27DB-BD31-4B8C-83A1-F6EECF244321}">
                <p14:modId xmlns:p14="http://schemas.microsoft.com/office/powerpoint/2010/main" val="2720341323"/>
              </p:ext>
            </p:extLst>
          </p:nvPr>
        </p:nvGraphicFramePr>
        <p:xfrm>
          <a:off x="539552" y="5013176"/>
          <a:ext cx="8136900" cy="714380"/>
        </p:xfrm>
        <a:graphic>
          <a:graphicData uri="http://schemas.openxmlformats.org/drawingml/2006/table">
            <a:tbl>
              <a:tblPr firstRow="1" bandRow="1">
                <a:tableStyleId>{00A15C55-8517-42AA-B614-E9B94910E393}</a:tableStyleId>
              </a:tblPr>
              <a:tblGrid>
                <a:gridCol w="813690"/>
                <a:gridCol w="813690"/>
                <a:gridCol w="813690"/>
                <a:gridCol w="813690"/>
                <a:gridCol w="813690"/>
                <a:gridCol w="813690"/>
                <a:gridCol w="813690"/>
                <a:gridCol w="813690"/>
                <a:gridCol w="813690"/>
                <a:gridCol w="813690"/>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4" name="テキスト ボックス 13"/>
          <p:cNvSpPr txBox="1"/>
          <p:nvPr/>
        </p:nvSpPr>
        <p:spPr>
          <a:xfrm>
            <a:off x="522147" y="5859269"/>
            <a:ext cx="8226317" cy="954107"/>
          </a:xfrm>
          <a:prstGeom prst="rect">
            <a:avLst/>
          </a:prstGeom>
          <a:noFill/>
        </p:spPr>
        <p:txBody>
          <a:bodyPr wrap="square" rtlCol="0">
            <a:spAutoFit/>
          </a:bodyPr>
          <a:lstStyle/>
          <a:p>
            <a:r>
              <a:rPr kumimoji="1" lang="ja-JP" altLang="en-US" sz="2800" dirty="0" smtClean="0"/>
              <a:t>ということである。つまり、この演習室の環境では</a:t>
            </a:r>
            <a:r>
              <a:rPr kumimoji="1" lang="fr-FR" altLang="ja-JP" sz="2800" dirty="0" smtClean="0"/>
              <a:t>'</a:t>
            </a:r>
            <a:r>
              <a:rPr kumimoji="1" lang="en-US" altLang="ja-JP" sz="2800" dirty="0" smtClean="0"/>
              <a:t>L</a:t>
            </a:r>
            <a:r>
              <a:rPr kumimoji="1" lang="fr-FR" altLang="ja-JP" sz="2800" dirty="0" smtClean="0"/>
              <a:t>'</a:t>
            </a:r>
            <a:r>
              <a:rPr kumimoji="1" lang="ja-JP" altLang="en-US" sz="2800" dirty="0" smtClean="0"/>
              <a:t>しか表示されなくなる。</a:t>
            </a:r>
            <a:endParaRPr kumimoji="1" lang="ja-JP" alt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dirty="0" smtClean="0"/>
              <a:t>ポインタについて</a:t>
            </a:r>
            <a:r>
              <a:rPr kumimoji="1" lang="en-US" altLang="ja-JP" sz="3200" dirty="0" smtClean="0"/>
              <a:t/>
            </a:r>
            <a:br>
              <a:rPr kumimoji="1" lang="en-US" altLang="ja-JP" sz="3200" dirty="0" smtClean="0"/>
            </a:br>
            <a:r>
              <a:rPr kumimoji="1" lang="ja-JP" altLang="en-US" sz="3200" dirty="0" smtClean="0"/>
              <a:t>（後日、ポインタの回にも説明する）</a:t>
            </a:r>
            <a:endParaRPr kumimoji="1" lang="ja-JP" altLang="en-US" sz="3200" dirty="0"/>
          </a:p>
        </p:txBody>
      </p:sp>
      <p:graphicFrame>
        <p:nvGraphicFramePr>
          <p:cNvPr id="8" name="表 7"/>
          <p:cNvGraphicFramePr>
            <a:graphicFrameLocks noGrp="1"/>
          </p:cNvGraphicFramePr>
          <p:nvPr/>
        </p:nvGraphicFramePr>
        <p:xfrm>
          <a:off x="1687689" y="2252955"/>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3110211"/>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3110211"/>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3110211"/>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3110211"/>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3110211"/>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3110211"/>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3110211"/>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1214414" y="4039751"/>
            <a:ext cx="6643734" cy="2246769"/>
          </a:xfrm>
          <a:prstGeom prst="rect">
            <a:avLst/>
          </a:prstGeom>
          <a:noFill/>
        </p:spPr>
        <p:txBody>
          <a:bodyPr wrap="square" rtlCol="0">
            <a:spAutoFit/>
          </a:bodyPr>
          <a:lstStyle/>
          <a:p>
            <a:r>
              <a:rPr kumimoji="1" lang="en-US" altLang="ja-JP" sz="2800" dirty="0" smtClean="0"/>
              <a:t>&amp;a[0]</a:t>
            </a:r>
            <a:r>
              <a:rPr kumimoji="1" lang="ja-JP" altLang="en-US" sz="2800" dirty="0" smtClean="0"/>
              <a:t>は配列</a:t>
            </a:r>
            <a:r>
              <a:rPr kumimoji="1" lang="en-US" altLang="ja-JP" sz="2800" dirty="0" smtClean="0"/>
              <a:t>a</a:t>
            </a:r>
            <a:r>
              <a:rPr kumimoji="1" lang="ja-JP" altLang="en-US" sz="2800" dirty="0" smtClean="0"/>
              <a:t>の先頭要素へのポインタであり、</a:t>
            </a:r>
            <a:r>
              <a:rPr lang="en-US" altLang="ja-JP" sz="2800" dirty="0" smtClean="0"/>
              <a:t>&amp;a[0]</a:t>
            </a:r>
            <a:r>
              <a:rPr lang="ja-JP" altLang="en-US" sz="2800" dirty="0" smtClean="0"/>
              <a:t>の値は、配列</a:t>
            </a:r>
            <a:r>
              <a:rPr lang="en-US" altLang="ja-JP" sz="2800" dirty="0" smtClean="0"/>
              <a:t>a</a:t>
            </a:r>
            <a:r>
              <a:rPr lang="ja-JP" altLang="en-US" sz="2800" dirty="0" smtClean="0"/>
              <a:t>の先頭要素</a:t>
            </a:r>
            <a:r>
              <a:rPr kumimoji="1" lang="ja-JP" altLang="en-US" sz="2800" dirty="0" smtClean="0"/>
              <a:t>の番地である。この場合、</a:t>
            </a:r>
            <a:r>
              <a:rPr kumimoji="1" lang="en-US" altLang="ja-JP" sz="2800" dirty="0" smtClean="0"/>
              <a:t>100</a:t>
            </a:r>
            <a:r>
              <a:rPr kumimoji="1" lang="ja-JP" altLang="en-US" sz="2800" dirty="0" smtClean="0"/>
              <a:t>である。</a:t>
            </a:r>
            <a:r>
              <a:rPr kumimoji="1" lang="en-US" altLang="ja-JP" sz="2800" dirty="0" smtClean="0"/>
              <a:t>&amp;a[1]</a:t>
            </a:r>
            <a:r>
              <a:rPr kumimoji="1" lang="ja-JP" altLang="en-US" sz="2800" dirty="0" smtClean="0"/>
              <a:t>は</a:t>
            </a:r>
            <a:r>
              <a:rPr lang="ja-JP" altLang="en-US" sz="2800" dirty="0" smtClean="0"/>
              <a:t>配列</a:t>
            </a:r>
            <a:r>
              <a:rPr lang="en-US" altLang="ja-JP" sz="2800" dirty="0" smtClean="0"/>
              <a:t>a</a:t>
            </a:r>
            <a:r>
              <a:rPr lang="ja-JP" altLang="en-US" sz="2800" dirty="0" smtClean="0"/>
              <a:t>の</a:t>
            </a:r>
            <a:r>
              <a:rPr lang="en-US" altLang="ja-JP" sz="2800" dirty="0" smtClean="0"/>
              <a:t>2</a:t>
            </a:r>
            <a:r>
              <a:rPr lang="ja-JP" altLang="en-US" sz="2800" dirty="0" smtClean="0"/>
              <a:t>番目の要素へのポインタであり、</a:t>
            </a:r>
            <a:r>
              <a:rPr lang="en-US" altLang="ja-JP" sz="2800" dirty="0" smtClean="0"/>
              <a:t>101</a:t>
            </a:r>
            <a:r>
              <a:rPr lang="ja-JP" altLang="en-US" sz="2800" dirty="0" smtClean="0"/>
              <a:t>である。</a:t>
            </a:r>
            <a:r>
              <a:rPr lang="en-US" altLang="ja-JP" sz="2800" dirty="0" smtClean="0"/>
              <a:t>&amp;a[2]</a:t>
            </a:r>
            <a:r>
              <a:rPr lang="ja-JP" altLang="en-US" sz="2800" dirty="0" smtClean="0"/>
              <a:t>は</a:t>
            </a:r>
            <a:r>
              <a:rPr lang="en-US" altLang="ja-JP" sz="2800" dirty="0" smtClean="0"/>
              <a:t>102</a:t>
            </a:r>
            <a:r>
              <a:rPr lang="ja-JP" altLang="en-US" sz="2800" dirty="0" smtClean="0"/>
              <a:t>である。以下同様。</a:t>
            </a:r>
            <a:endParaRPr kumimoji="1" lang="en-US" altLang="ja-JP" sz="2800" dirty="0" smtClean="0"/>
          </a:p>
        </p:txBody>
      </p:sp>
      <p:sp>
        <p:nvSpPr>
          <p:cNvPr id="23" name="テキスト ボックス 22"/>
          <p:cNvSpPr txBox="1"/>
          <p:nvPr/>
        </p:nvSpPr>
        <p:spPr>
          <a:xfrm>
            <a:off x="1785918" y="171448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71448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71448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71448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714488"/>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714488"/>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714488"/>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75288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357174"/>
            <a:ext cx="8784976" cy="785810"/>
          </a:xfrm>
        </p:spPr>
        <p:txBody>
          <a:bodyPr>
            <a:noAutofit/>
          </a:bodyPr>
          <a:lstStyle/>
          <a:p>
            <a:r>
              <a:rPr lang="en-US" altLang="ja-JP" sz="3600" dirty="0" err="1" smtClean="0"/>
              <a:t>p</a:t>
            </a:r>
            <a:r>
              <a:rPr kumimoji="1" lang="en-US" altLang="ja-JP" sz="3600" dirty="0" err="1" smtClean="0"/>
              <a:t>rintf</a:t>
            </a:r>
            <a:r>
              <a:rPr kumimoji="1" lang="ja-JP" altLang="en-US" sz="3600" dirty="0" smtClean="0"/>
              <a:t>関数</a:t>
            </a:r>
            <a:r>
              <a:rPr lang="ja-JP" altLang="en-US" sz="3600" dirty="0" smtClean="0"/>
              <a:t>における</a:t>
            </a:r>
            <a:r>
              <a:rPr kumimoji="1" lang="ja-JP" altLang="en-US" sz="3600" dirty="0" smtClean="0"/>
              <a:t>変換指定子の</a:t>
            </a:r>
            <a:r>
              <a:rPr kumimoji="1" lang="en-US" altLang="ja-JP" sz="3600" dirty="0" smtClean="0"/>
              <a:t>%s</a:t>
            </a:r>
            <a:r>
              <a:rPr kumimoji="1" lang="ja-JP" altLang="en-US" sz="3600" dirty="0" smtClean="0"/>
              <a:t>について</a:t>
            </a:r>
            <a:endParaRPr kumimoji="1" lang="ja-JP" altLang="en-US" sz="3600" dirty="0"/>
          </a:p>
        </p:txBody>
      </p:sp>
      <p:graphicFrame>
        <p:nvGraphicFramePr>
          <p:cNvPr id="8" name="表 7"/>
          <p:cNvGraphicFramePr>
            <a:graphicFrameLocks noGrp="1"/>
          </p:cNvGraphicFramePr>
          <p:nvPr>
            <p:extLst>
              <p:ext uri="{D42A27DB-BD31-4B8C-83A1-F6EECF244321}">
                <p14:modId xmlns:p14="http://schemas.microsoft.com/office/powerpoint/2010/main" val="4050040627"/>
              </p:ext>
            </p:extLst>
          </p:nvPr>
        </p:nvGraphicFramePr>
        <p:xfrm>
          <a:off x="1687689" y="1895765"/>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L</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err="1" smtClean="0">
                          <a:solidFill>
                            <a:sysClr val="windowText" lastClr="000000"/>
                          </a:solidFill>
                        </a:rPr>
                        <a:t>i</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n</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u</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x</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2753021"/>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2753021"/>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2753021"/>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2753021"/>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2753021"/>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2753021"/>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2753021"/>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928662" y="3643314"/>
            <a:ext cx="6643734" cy="2677656"/>
          </a:xfrm>
          <a:prstGeom prst="rect">
            <a:avLst/>
          </a:prstGeom>
          <a:noFill/>
        </p:spPr>
        <p:txBody>
          <a:bodyPr wrap="square" rtlCol="0">
            <a:spAutoFit/>
          </a:bodyPr>
          <a:lstStyle/>
          <a:p>
            <a:r>
              <a:rPr lang="en-US" altLang="ja-JP" sz="2800" dirty="0" smtClean="0"/>
              <a:t> </a:t>
            </a:r>
            <a:r>
              <a:rPr lang="ja-JP" altLang="en-US" sz="2800" dirty="0" smtClean="0"/>
              <a:t>   </a:t>
            </a:r>
            <a:r>
              <a:rPr lang="en-US" altLang="ja-JP" sz="2800" dirty="0" err="1" smtClean="0"/>
              <a:t>printf</a:t>
            </a:r>
            <a:r>
              <a:rPr lang="en-US" altLang="ja-JP" sz="2800" dirty="0" smtClean="0"/>
              <a:t> ("%s", &amp;a[1]);</a:t>
            </a:r>
          </a:p>
          <a:p>
            <a:r>
              <a:rPr kumimoji="1" lang="ja-JP" altLang="en-US" sz="2800" dirty="0" smtClean="0"/>
              <a:t>が実行されると、</a:t>
            </a:r>
            <a:r>
              <a:rPr lang="en-US" altLang="ja-JP" sz="2800" dirty="0" smtClean="0"/>
              <a:t>101</a:t>
            </a:r>
            <a:r>
              <a:rPr lang="ja-JP" altLang="en-US" sz="2800" dirty="0" smtClean="0"/>
              <a:t>番地から、ヌル文字の</a:t>
            </a:r>
            <a:r>
              <a:rPr lang="en-US" altLang="ja-JP" sz="2800" dirty="0" smtClean="0"/>
              <a:t>1</a:t>
            </a:r>
            <a:r>
              <a:rPr lang="ja-JP" altLang="en-US" sz="2800" dirty="0" smtClean="0"/>
              <a:t>つ手前までの文字が画面に出力される。つまり、</a:t>
            </a:r>
            <a:r>
              <a:rPr lang="en-US" altLang="ja-JP" sz="2800" dirty="0" smtClean="0"/>
              <a:t>in</a:t>
            </a:r>
            <a:r>
              <a:rPr lang="ja-JP" altLang="en-US" sz="2800" dirty="0" smtClean="0"/>
              <a:t>が表示される。</a:t>
            </a:r>
            <a:endParaRPr lang="en-US" altLang="ja-JP" sz="2800" dirty="0" smtClean="0"/>
          </a:p>
          <a:p>
            <a:r>
              <a:rPr lang="en-US" altLang="ja-JP" sz="2800" dirty="0" smtClean="0"/>
              <a:t>    </a:t>
            </a:r>
            <a:r>
              <a:rPr lang="en-US" altLang="ja-JP" sz="2800" dirty="0" err="1" smtClean="0"/>
              <a:t>printf</a:t>
            </a:r>
            <a:r>
              <a:rPr lang="en-US" altLang="ja-JP" sz="2800" dirty="0" smtClean="0"/>
              <a:t> ("%s", &amp;a[4]);</a:t>
            </a:r>
          </a:p>
          <a:p>
            <a:r>
              <a:rPr lang="ja-JP" altLang="en-US" sz="2800" dirty="0" smtClean="0"/>
              <a:t>だと、</a:t>
            </a:r>
            <a:r>
              <a:rPr lang="en-US" altLang="ja-JP" sz="2800" dirty="0" err="1" smtClean="0"/>
              <a:t>ux</a:t>
            </a:r>
            <a:r>
              <a:rPr lang="ja-JP" altLang="en-US" sz="2800" dirty="0" smtClean="0"/>
              <a:t>が表示される。</a:t>
            </a:r>
            <a:endParaRPr lang="en-US" altLang="ja-JP" sz="2800" dirty="0" smtClean="0"/>
          </a:p>
        </p:txBody>
      </p:sp>
      <p:sp>
        <p:nvSpPr>
          <p:cNvPr id="23" name="テキスト ボックス 22"/>
          <p:cNvSpPr txBox="1"/>
          <p:nvPr/>
        </p:nvSpPr>
        <p:spPr>
          <a:xfrm>
            <a:off x="1785918" y="135729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35729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35729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35729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357298"/>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357298"/>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357298"/>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39569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基本型</a:t>
            </a:r>
            <a:endParaRPr kumimoji="1" lang="ja-JP" altLang="en-US" dirty="0"/>
          </a:p>
        </p:txBody>
      </p:sp>
      <p:sp>
        <p:nvSpPr>
          <p:cNvPr id="3" name="コンテンツ プレースホルダ 2"/>
          <p:cNvSpPr>
            <a:spLocks noGrp="1"/>
          </p:cNvSpPr>
          <p:nvPr>
            <p:ph idx="1"/>
          </p:nvPr>
        </p:nvSpPr>
        <p:spPr>
          <a:xfrm>
            <a:off x="457200" y="1600201"/>
            <a:ext cx="8229600" cy="2471742"/>
          </a:xfrm>
        </p:spPr>
        <p:txBody>
          <a:bodyPr/>
          <a:lstStyle/>
          <a:p>
            <a:r>
              <a:rPr kumimoji="1" lang="ja-JP" altLang="en-US" dirty="0" smtClean="0"/>
              <a:t>これまでに紹介した基本型は</a:t>
            </a:r>
            <a:r>
              <a:rPr kumimoji="1" lang="en-US" altLang="ja-JP" dirty="0" err="1" smtClean="0"/>
              <a:t>int</a:t>
            </a:r>
            <a:r>
              <a:rPr lang="ja-JP" altLang="en-US" dirty="0" smtClean="0"/>
              <a:t>型、</a:t>
            </a:r>
            <a:r>
              <a:rPr lang="en-US" altLang="ja-JP" dirty="0" smtClean="0"/>
              <a:t>double</a:t>
            </a:r>
            <a:r>
              <a:rPr lang="ja-JP" altLang="en-US" dirty="0" smtClean="0"/>
              <a:t>型である。その他にもさまざまな基本型があり、整数型、浮動小数点型に分類できる。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補足</a:t>
            </a:r>
            <a:endParaRPr kumimoji="1" lang="ja-JP" altLang="en-US" dirty="0"/>
          </a:p>
        </p:txBody>
      </p:sp>
      <p:sp>
        <p:nvSpPr>
          <p:cNvPr id="4" name="テキスト ボックス 3"/>
          <p:cNvSpPr txBox="1"/>
          <p:nvPr/>
        </p:nvSpPr>
        <p:spPr>
          <a:xfrm>
            <a:off x="683568" y="3966155"/>
            <a:ext cx="7920880" cy="830997"/>
          </a:xfrm>
          <a:prstGeom prst="rect">
            <a:avLst/>
          </a:prstGeom>
          <a:noFill/>
          <a:ln>
            <a:solidFill>
              <a:schemeClr val="bg1"/>
            </a:solidFill>
          </a:ln>
        </p:spPr>
        <p:txBody>
          <a:bodyPr wrap="square" rtlCol="0">
            <a:spAutoFit/>
          </a:bodyPr>
          <a:lstStyle/>
          <a:p>
            <a:r>
              <a:rPr lang="ja-JP" altLang="en-US" sz="2400" dirty="0" smtClean="0"/>
              <a:t>（参考）</a:t>
            </a:r>
            <a:r>
              <a:rPr lang="en-US" altLang="ja-JP" sz="2400" dirty="0" smtClean="0"/>
              <a:t> </a:t>
            </a:r>
            <a:r>
              <a:rPr lang="en-US" altLang="ja-JP" sz="2400" dirty="0" err="1" smtClean="0"/>
              <a:t>printf</a:t>
            </a:r>
            <a:r>
              <a:rPr lang="ja-JP" altLang="en-US" sz="2400" dirty="0" smtClean="0"/>
              <a:t>の変換指定子で</a:t>
            </a:r>
            <a:r>
              <a:rPr lang="en-US" altLang="ja-JP" sz="2400" dirty="0" smtClean="0"/>
              <a:t>float</a:t>
            </a:r>
            <a:r>
              <a:rPr lang="ja-JP" altLang="en-US" sz="2400" dirty="0" smtClean="0"/>
              <a:t>型用のものがないのも規定の実引数拡張による。</a:t>
            </a:r>
            <a:endParaRPr kumimoji="1" lang="ja-JP" altLang="en-US" sz="2400" dirty="0"/>
          </a:p>
        </p:txBody>
      </p:sp>
      <p:sp>
        <p:nvSpPr>
          <p:cNvPr id="5" name="正方形/長方形 4"/>
          <p:cNvSpPr/>
          <p:nvPr/>
        </p:nvSpPr>
        <p:spPr>
          <a:xfrm>
            <a:off x="683568" y="1562016"/>
            <a:ext cx="7632848" cy="2308324"/>
          </a:xfrm>
          <a:prstGeom prst="rect">
            <a:avLst/>
          </a:prstGeom>
        </p:spPr>
        <p:txBody>
          <a:bodyPr wrap="square">
            <a:spAutoFit/>
          </a:bodyPr>
          <a:lstStyle/>
          <a:p>
            <a:r>
              <a:rPr lang="en-US" altLang="ja-JP" sz="2400" dirty="0" err="1" smtClean="0"/>
              <a:t>printf</a:t>
            </a:r>
            <a:r>
              <a:rPr lang="ja-JP" altLang="en-US" sz="2400" dirty="0" smtClean="0"/>
              <a:t>関数において変換指定子として</a:t>
            </a:r>
            <a:r>
              <a:rPr lang="en-US" altLang="ja-JP" sz="2400" dirty="0" smtClean="0"/>
              <a:t>%c</a:t>
            </a:r>
            <a:r>
              <a:rPr lang="ja-JP" altLang="en-US" sz="2400" dirty="0" smtClean="0"/>
              <a:t>を使う場合、引数の型は</a:t>
            </a:r>
            <a:r>
              <a:rPr lang="en-US" altLang="ja-JP" sz="2400" dirty="0" err="1" smtClean="0"/>
              <a:t>int</a:t>
            </a:r>
            <a:r>
              <a:rPr lang="ja-JP" altLang="en-US" sz="2400" dirty="0" smtClean="0"/>
              <a:t>型と書いたが、</a:t>
            </a:r>
            <a:r>
              <a:rPr lang="en-US" altLang="ja-JP" sz="2400" dirty="0" smtClean="0"/>
              <a:t>char</a:t>
            </a:r>
            <a:r>
              <a:rPr lang="ja-JP" altLang="en-US" sz="2400" dirty="0" smtClean="0"/>
              <a:t>型でもよい。もし</a:t>
            </a:r>
            <a:r>
              <a:rPr lang="en-US" altLang="ja-JP" sz="2400" dirty="0" smtClean="0"/>
              <a:t>char</a:t>
            </a:r>
            <a:r>
              <a:rPr lang="ja-JP" altLang="en-US" sz="2400" dirty="0" smtClean="0"/>
              <a:t>型の式が与えられた場合は、規定の実引数拡張</a:t>
            </a:r>
            <a:r>
              <a:rPr lang="en-US" altLang="ja-JP" sz="2400" dirty="0" smtClean="0"/>
              <a:t>(default argument promotion)</a:t>
            </a:r>
            <a:r>
              <a:rPr lang="ja-JP" altLang="en-US" sz="2400" dirty="0" smtClean="0"/>
              <a:t>により、自動的に</a:t>
            </a:r>
            <a:r>
              <a:rPr lang="en-US" altLang="ja-JP" sz="2400" dirty="0" err="1" smtClean="0"/>
              <a:t>int</a:t>
            </a:r>
            <a:r>
              <a:rPr lang="ja-JP" altLang="en-US" sz="2400" dirty="0" smtClean="0"/>
              <a:t>型に変換される</a:t>
            </a:r>
            <a:r>
              <a:rPr lang="en-US" altLang="ja-JP" sz="2400" dirty="0" smtClean="0"/>
              <a:t>(</a:t>
            </a:r>
            <a:r>
              <a:rPr lang="en-US" altLang="ja-JP" sz="2400" dirty="0" err="1" smtClean="0"/>
              <a:t>printf</a:t>
            </a:r>
            <a:r>
              <a:rPr lang="ja-JP" altLang="en-US" sz="2400" dirty="0" smtClean="0"/>
              <a:t>の引数の個数は可変なので</a:t>
            </a:r>
            <a:r>
              <a:rPr lang="en-US" altLang="ja-JP" sz="2400" dirty="0" smtClean="0"/>
              <a:t>)</a:t>
            </a:r>
            <a:r>
              <a:rPr lang="ja-JP" altLang="en-US" sz="2400" dirty="0" err="1" smtClean="0"/>
              <a:t>。</a:t>
            </a:r>
            <a:r>
              <a:rPr lang="ja-JP" altLang="en-US" sz="2400" dirty="0" smtClean="0"/>
              <a:t>これは本講義の範囲外とし、説明はしない。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改行文字</a:t>
            </a:r>
            <a:endParaRPr kumimoji="1" lang="ja-JP" altLang="en-US" dirty="0"/>
          </a:p>
        </p:txBody>
      </p:sp>
      <p:sp>
        <p:nvSpPr>
          <p:cNvPr id="4" name="テキスト ボックス 3"/>
          <p:cNvSpPr txBox="1"/>
          <p:nvPr/>
        </p:nvSpPr>
        <p:spPr>
          <a:xfrm>
            <a:off x="683568" y="1613118"/>
            <a:ext cx="7776864" cy="1877437"/>
          </a:xfrm>
          <a:prstGeom prst="rect">
            <a:avLst/>
          </a:prstGeom>
          <a:noFill/>
        </p:spPr>
        <p:txBody>
          <a:bodyPr wrap="square" rtlCol="0">
            <a:spAutoFit/>
          </a:bodyPr>
          <a:lstStyle/>
          <a:p>
            <a:r>
              <a:rPr lang="ja-JP" altLang="en-US" sz="2800" dirty="0" smtClean="0"/>
              <a:t>改行文字は</a:t>
            </a:r>
            <a:r>
              <a:rPr lang="fr-FR" altLang="ja-JP" sz="2800" dirty="0" smtClean="0"/>
              <a:t>'</a:t>
            </a:r>
            <a:r>
              <a:rPr lang="en-US" altLang="ja-JP" sz="2800" dirty="0" smtClean="0"/>
              <a:t>\n</a:t>
            </a:r>
            <a:r>
              <a:rPr lang="fr-FR" altLang="ja-JP" sz="2800" dirty="0" smtClean="0"/>
              <a:t>'</a:t>
            </a:r>
            <a:r>
              <a:rPr lang="ja-JP" altLang="en-US" sz="2800" dirty="0" smtClean="0"/>
              <a:t>で表す。</a:t>
            </a:r>
            <a:endParaRPr lang="en-US" altLang="ja-JP" sz="2800" dirty="0" smtClean="0"/>
          </a:p>
          <a:p>
            <a:r>
              <a:rPr lang="fr-FR" altLang="ja-JP" sz="2800" dirty="0" smtClean="0">
                <a:solidFill>
                  <a:sysClr val="windowText" lastClr="000000"/>
                </a:solidFill>
              </a:rPr>
              <a:t>'</a:t>
            </a:r>
            <a:r>
              <a:rPr lang="en-US" altLang="ja-JP" sz="2800" dirty="0" smtClean="0"/>
              <a:t>\n</a:t>
            </a:r>
            <a:r>
              <a:rPr lang="fr-FR" altLang="ja-JP" sz="2800" dirty="0" smtClean="0"/>
              <a:t>'</a:t>
            </a:r>
            <a:r>
              <a:rPr lang="ja-JP" altLang="en-US" sz="2800" dirty="0" smtClean="0"/>
              <a:t>自体は</a:t>
            </a:r>
            <a:r>
              <a:rPr lang="en-US" altLang="ja-JP" sz="2800" dirty="0" err="1" smtClean="0"/>
              <a:t>int</a:t>
            </a:r>
            <a:r>
              <a:rPr lang="ja-JP" altLang="en-US" sz="2800" dirty="0" smtClean="0"/>
              <a:t>型の数だが、</a:t>
            </a:r>
            <a:r>
              <a:rPr lang="en-US" altLang="ja-JP" sz="2800" dirty="0" smtClean="0"/>
              <a:t>char</a:t>
            </a:r>
            <a:r>
              <a:rPr lang="ja-JP" altLang="en-US" sz="2800" dirty="0" smtClean="0"/>
              <a:t>型の変数や</a:t>
            </a:r>
            <a:r>
              <a:rPr lang="en-US" altLang="ja-JP" sz="2800" dirty="0" smtClean="0"/>
              <a:t>char</a:t>
            </a:r>
            <a:r>
              <a:rPr lang="ja-JP" altLang="en-US" sz="2800" dirty="0" smtClean="0"/>
              <a:t>型の配列の要素に代入するときは自動的に</a:t>
            </a:r>
            <a:r>
              <a:rPr lang="en-US" altLang="ja-JP" sz="2800" dirty="0" smtClean="0"/>
              <a:t>char</a:t>
            </a:r>
            <a:r>
              <a:rPr lang="ja-JP" altLang="en-US" sz="2800" dirty="0" smtClean="0"/>
              <a:t>型の数に変換されてから代入される（暗黙の型変換）。</a:t>
            </a:r>
            <a:endParaRPr lang="en-US" altLang="ja-JP" sz="2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a:t>
            </a:r>
            <a:endParaRPr kumimoji="1" lang="ja-JP" altLang="en-US" dirty="0"/>
          </a:p>
        </p:txBody>
      </p:sp>
      <p:sp>
        <p:nvSpPr>
          <p:cNvPr id="4" name="テキスト ボックス 3"/>
          <p:cNvSpPr txBox="1"/>
          <p:nvPr/>
        </p:nvSpPr>
        <p:spPr>
          <a:xfrm>
            <a:off x="500034" y="1428736"/>
            <a:ext cx="8215369" cy="2246769"/>
          </a:xfrm>
          <a:prstGeom prst="rect">
            <a:avLst/>
          </a:prstGeom>
          <a:noFill/>
        </p:spPr>
        <p:txBody>
          <a:bodyPr wrap="square" rtlCol="0">
            <a:spAutoFit/>
          </a:bodyPr>
          <a:lstStyle/>
          <a:p>
            <a:r>
              <a:rPr lang="ja-JP" altLang="en-US" sz="2800" dirty="0" smtClean="0"/>
              <a:t>文字の並びをダブルクォート </a:t>
            </a:r>
            <a:r>
              <a:rPr lang="en-US" altLang="ja-JP" sz="2800" dirty="0" smtClean="0"/>
              <a:t>" </a:t>
            </a:r>
            <a:r>
              <a:rPr lang="ja-JP" altLang="en-US" sz="2800" dirty="0" smtClean="0"/>
              <a:t>で囲んだものを文字列リテラルという。</a:t>
            </a:r>
            <a:endParaRPr lang="en-US" altLang="ja-JP" sz="2800" dirty="0" smtClean="0"/>
          </a:p>
          <a:p>
            <a:r>
              <a:rPr lang="ja-JP" altLang="en-US" sz="2800" dirty="0" smtClean="0"/>
              <a:t>（例）</a:t>
            </a:r>
            <a:r>
              <a:rPr lang="en-US" altLang="ja-JP" sz="2800" dirty="0" smtClean="0"/>
              <a:t> </a:t>
            </a:r>
            <a:r>
              <a:rPr kumimoji="1" lang="en-US" altLang="ja-JP" sz="2800" dirty="0" smtClean="0"/>
              <a:t>"</a:t>
            </a:r>
            <a:r>
              <a:rPr kumimoji="1" lang="en-US" altLang="ja-JP" sz="2800" dirty="0" err="1" smtClean="0"/>
              <a:t>abc</a:t>
            </a:r>
            <a:r>
              <a:rPr lang="en-US" altLang="ja-JP" sz="2800" dirty="0"/>
              <a:t>\</a:t>
            </a:r>
            <a:r>
              <a:rPr lang="en-US" altLang="ja-JP" sz="2800" dirty="0" smtClean="0"/>
              <a:t>n</a:t>
            </a:r>
            <a:r>
              <a:rPr kumimoji="1" lang="en-US" altLang="ja-JP" sz="2800" dirty="0" smtClean="0"/>
              <a:t>"</a:t>
            </a:r>
            <a:r>
              <a:rPr kumimoji="1" lang="ja-JP" altLang="en-US" sz="2800" dirty="0" smtClean="0"/>
              <a:t>など。</a:t>
            </a:r>
            <a:endParaRPr kumimoji="1" lang="en-US" altLang="ja-JP" sz="2800" dirty="0" smtClean="0"/>
          </a:p>
          <a:p>
            <a:r>
              <a:rPr lang="ja-JP" altLang="en-US" sz="2800" dirty="0" smtClean="0"/>
              <a:t>文字列リテラルは</a:t>
            </a:r>
            <a:r>
              <a:rPr lang="en-US" altLang="ja-JP" sz="2800" dirty="0" smtClean="0"/>
              <a:t>char</a:t>
            </a:r>
            <a:r>
              <a:rPr lang="ja-JP" altLang="en-US" sz="2800" dirty="0" smtClean="0"/>
              <a:t>型の配列であり、末尾にヌル文字</a:t>
            </a:r>
            <a:r>
              <a:rPr lang="fr-FR" altLang="ja-JP" sz="2800" dirty="0" smtClean="0">
                <a:solidFill>
                  <a:prstClr val="black"/>
                </a:solidFill>
              </a:rPr>
              <a:t>'</a:t>
            </a:r>
            <a:r>
              <a:rPr lang="en-US" altLang="ja-JP" sz="2800" dirty="0" smtClean="0"/>
              <a:t>\</a:t>
            </a:r>
            <a:r>
              <a:rPr lang="en-US" altLang="ja-JP" sz="2800" dirty="0" smtClean="0">
                <a:solidFill>
                  <a:prstClr val="black"/>
                </a:solidFill>
              </a:rPr>
              <a:t>0</a:t>
            </a:r>
            <a:r>
              <a:rPr lang="fr-FR" altLang="ja-JP" sz="2800" dirty="0" smtClean="0">
                <a:solidFill>
                  <a:prstClr val="black"/>
                </a:solidFill>
              </a:rPr>
              <a:t>'</a:t>
            </a:r>
            <a:r>
              <a:rPr lang="ja-JP" altLang="en-US" sz="2800" dirty="0" smtClean="0"/>
              <a:t>が追加されたものである。</a:t>
            </a:r>
            <a:endParaRPr lang="en-US" altLang="ja-JP" sz="2800" dirty="0" smtClean="0"/>
          </a:p>
        </p:txBody>
      </p:sp>
      <p:graphicFrame>
        <p:nvGraphicFramePr>
          <p:cNvPr id="5" name="表 4"/>
          <p:cNvGraphicFramePr>
            <a:graphicFrameLocks noGrp="1"/>
          </p:cNvGraphicFramePr>
          <p:nvPr>
            <p:extLst>
              <p:ext uri="{D42A27DB-BD31-4B8C-83A1-F6EECF244321}">
                <p14:modId xmlns:p14="http://schemas.microsoft.com/office/powerpoint/2010/main" val="2676765126"/>
              </p:ext>
            </p:extLst>
          </p:nvPr>
        </p:nvGraphicFramePr>
        <p:xfrm>
          <a:off x="1363560" y="5589240"/>
          <a:ext cx="4104455" cy="648072"/>
        </p:xfrm>
        <a:graphic>
          <a:graphicData uri="http://schemas.openxmlformats.org/drawingml/2006/table">
            <a:tbl>
              <a:tblPr firstRow="1" bandRow="1">
                <a:tableStyleId>{00A15C55-8517-42AA-B614-E9B94910E393}</a:tableStyleId>
              </a:tblPr>
              <a:tblGrid>
                <a:gridCol w="820891"/>
                <a:gridCol w="820891"/>
                <a:gridCol w="820891"/>
                <a:gridCol w="820891"/>
                <a:gridCol w="820891"/>
              </a:tblGrid>
              <a:tr h="648072">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fr-FR" altLang="ja-JP" sz="3200" b="0" dirty="0" smtClean="0">
                          <a:solidFill>
                            <a:sysClr val="windowText" lastClr="000000"/>
                          </a:solidFill>
                        </a:rPr>
                        <a:t>'\n'</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71472" y="4005064"/>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smtClean="0"/>
              <a:t>"</a:t>
            </a:r>
            <a:r>
              <a:rPr lang="en-US" altLang="ja-JP" sz="2800" dirty="0" err="1" smtClean="0">
                <a:solidFill>
                  <a:prstClr val="black"/>
                </a:solidFill>
              </a:rPr>
              <a:t>abc</a:t>
            </a:r>
            <a:r>
              <a:rPr lang="en-US" altLang="ja-JP" sz="2800" dirty="0"/>
              <a:t>\</a:t>
            </a:r>
            <a:r>
              <a:rPr lang="en-US" altLang="ja-JP" sz="2800" dirty="0" smtClean="0">
                <a:solidFill>
                  <a:prstClr val="black"/>
                </a:solidFill>
              </a:rPr>
              <a:t>n"</a:t>
            </a:r>
            <a:r>
              <a:rPr lang="ja-JP" altLang="en-US" sz="2800" dirty="0" smtClean="0">
                <a:solidFill>
                  <a:prstClr val="black"/>
                </a:solidFill>
              </a:rPr>
              <a:t>は文字列リテラルであり、最後にヌル文字</a:t>
            </a:r>
            <a:r>
              <a:rPr lang="fr-FR" altLang="ja-JP" sz="2800" dirty="0" smtClean="0">
                <a:solidFill>
                  <a:prstClr val="black"/>
                </a:solidFill>
              </a:rPr>
              <a:t>'</a:t>
            </a:r>
            <a:r>
              <a:rPr lang="en-US" altLang="ja-JP" sz="2800" dirty="0" smtClean="0"/>
              <a:t>\</a:t>
            </a:r>
            <a:r>
              <a:rPr lang="en-US" altLang="ja-JP" sz="2800" dirty="0" smtClean="0">
                <a:solidFill>
                  <a:prstClr val="black"/>
                </a:solidFill>
              </a:rPr>
              <a:t>0</a:t>
            </a:r>
            <a:r>
              <a:rPr lang="fr-FR" altLang="ja-JP" sz="2800" dirty="0" smtClean="0">
                <a:solidFill>
                  <a:prstClr val="black"/>
                </a:solidFill>
              </a:rPr>
              <a:t>'</a:t>
            </a:r>
            <a:r>
              <a:rPr lang="ja-JP" altLang="en-US" sz="2800" dirty="0" smtClean="0">
                <a:solidFill>
                  <a:prstClr val="black"/>
                </a:solidFill>
              </a:rPr>
              <a:t>が追加されるので、以下のような長さ</a:t>
            </a:r>
            <a:r>
              <a:rPr lang="en-US" altLang="ja-JP" sz="2800" dirty="0">
                <a:solidFill>
                  <a:prstClr val="black"/>
                </a:solidFill>
              </a:rPr>
              <a:t>5</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文字列リテラルの連結</a:t>
            </a:r>
            <a:endParaRPr kumimoji="1" lang="ja-JP" altLang="en-US" dirty="0"/>
          </a:p>
        </p:txBody>
      </p:sp>
      <p:sp>
        <p:nvSpPr>
          <p:cNvPr id="4" name="テキスト ボックス 3"/>
          <p:cNvSpPr txBox="1"/>
          <p:nvPr/>
        </p:nvSpPr>
        <p:spPr>
          <a:xfrm>
            <a:off x="899592" y="1556792"/>
            <a:ext cx="7488832" cy="954107"/>
          </a:xfrm>
          <a:prstGeom prst="rect">
            <a:avLst/>
          </a:prstGeom>
          <a:noFill/>
        </p:spPr>
        <p:txBody>
          <a:bodyPr wrap="square" rtlCol="0">
            <a:spAutoFit/>
          </a:bodyPr>
          <a:lstStyle/>
          <a:p>
            <a:r>
              <a:rPr kumimoji="1" lang="ja-JP" altLang="en-US" sz="2800" dirty="0" smtClean="0"/>
              <a:t>文字列リテラルは並べて書くことにより連結することができる。</a:t>
            </a:r>
            <a:endParaRPr kumimoji="1" lang="ja-JP" altLang="en-US" sz="2800" dirty="0"/>
          </a:p>
        </p:txBody>
      </p:sp>
      <p:sp>
        <p:nvSpPr>
          <p:cNvPr id="5" name="正方形/長方形 4"/>
          <p:cNvSpPr/>
          <p:nvPr/>
        </p:nvSpPr>
        <p:spPr>
          <a:xfrm>
            <a:off x="1331640" y="2708920"/>
            <a:ext cx="6516216" cy="224676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smtClean="0"/>
              <a:t>&gt;</a:t>
            </a:r>
            <a:endParaRPr lang="en-US" altLang="ja-JP" sz="2800" dirty="0"/>
          </a:p>
          <a:p>
            <a:r>
              <a:rPr lang="en-US" altLang="ja-JP" sz="2800" dirty="0" err="1"/>
              <a:t>int</a:t>
            </a:r>
            <a:r>
              <a:rPr lang="en-US" altLang="ja-JP" sz="2800" dirty="0"/>
              <a:t> main (void) {</a:t>
            </a:r>
          </a:p>
          <a:p>
            <a:r>
              <a:rPr lang="nl-NL" altLang="ja-JP" sz="2800" dirty="0"/>
              <a:t>  </a:t>
            </a:r>
            <a:r>
              <a:rPr lang="nl-NL" altLang="ja-JP" sz="2800" dirty="0" err="1"/>
              <a:t>printf</a:t>
            </a:r>
            <a:r>
              <a:rPr lang="nl-NL" altLang="ja-JP" sz="2800" dirty="0" smtClean="0"/>
              <a:t>("abc" "</a:t>
            </a:r>
            <a:r>
              <a:rPr lang="nl-NL" altLang="ja-JP" sz="2800" dirty="0" err="1" smtClean="0"/>
              <a:t>def</a:t>
            </a:r>
            <a:r>
              <a:rPr lang="nl-NL" altLang="ja-JP" sz="2800" dirty="0" smtClean="0"/>
              <a:t>" "</a:t>
            </a:r>
            <a:r>
              <a:rPr lang="nl-NL" altLang="ja-JP" sz="2800" dirty="0" err="1" smtClean="0"/>
              <a:t>ghijk</a:t>
            </a:r>
            <a:r>
              <a:rPr lang="nl-NL" altLang="ja-JP" sz="2800" dirty="0" smtClean="0"/>
              <a:t>" "\n")</a:t>
            </a:r>
            <a:r>
              <a:rPr lang="nl-NL" altLang="ja-JP" sz="2800" dirty="0"/>
              <a:t>;</a:t>
            </a:r>
          </a:p>
          <a:p>
            <a:r>
              <a:rPr lang="is-IS" altLang="ja-JP" sz="2800" dirty="0"/>
              <a:t>  return 0;</a:t>
            </a:r>
          </a:p>
          <a:p>
            <a:r>
              <a:rPr lang="is-IS" altLang="ja-JP" sz="2800" dirty="0"/>
              <a:t>}</a:t>
            </a:r>
          </a:p>
        </p:txBody>
      </p:sp>
      <p:sp>
        <p:nvSpPr>
          <p:cNvPr id="6" name="正方形/長方形 5"/>
          <p:cNvSpPr/>
          <p:nvPr/>
        </p:nvSpPr>
        <p:spPr>
          <a:xfrm>
            <a:off x="1259632" y="5229200"/>
            <a:ext cx="6768752" cy="1384995"/>
          </a:xfrm>
          <a:prstGeom prst="rect">
            <a:avLst/>
          </a:prstGeom>
        </p:spPr>
        <p:txBody>
          <a:bodyPr wrap="square">
            <a:spAutoFit/>
          </a:bodyPr>
          <a:lstStyle/>
          <a:p>
            <a:r>
              <a:rPr lang="ja-JP" altLang="en-US" sz="2800" dirty="0" smtClean="0"/>
              <a:t>上記の</a:t>
            </a:r>
            <a:r>
              <a:rPr lang="en-US" altLang="ja-JP" sz="2800" dirty="0" err="1" smtClean="0"/>
              <a:t>printf</a:t>
            </a:r>
            <a:r>
              <a:rPr lang="ja-JP" altLang="en-US" sz="2800" dirty="0" smtClean="0"/>
              <a:t>の部分は、</a:t>
            </a:r>
            <a:endParaRPr lang="nl-NL" altLang="ja-JP" sz="2800" dirty="0" smtClean="0"/>
          </a:p>
          <a:p>
            <a:r>
              <a:rPr lang="nl-NL" altLang="ja-JP" sz="2800" dirty="0" smtClean="0"/>
              <a:t>   </a:t>
            </a:r>
            <a:r>
              <a:rPr lang="nl-NL" altLang="ja-JP" sz="2800" dirty="0" err="1" smtClean="0"/>
              <a:t>printf</a:t>
            </a:r>
            <a:r>
              <a:rPr lang="nl-NL" altLang="ja-JP" sz="2800" dirty="0" smtClean="0"/>
              <a:t>("</a:t>
            </a:r>
            <a:r>
              <a:rPr lang="nl-NL" altLang="ja-JP" sz="2800" dirty="0" err="1" smtClean="0"/>
              <a:t>abcdefghijk</a:t>
            </a:r>
            <a:r>
              <a:rPr lang="nl-NL" altLang="ja-JP" sz="2800" dirty="0" smtClean="0"/>
              <a:t>\n");</a:t>
            </a:r>
          </a:p>
          <a:p>
            <a:r>
              <a:rPr lang="ja-JP" altLang="en-US" sz="2800" dirty="0" smtClean="0"/>
              <a:t>と同じ意味である。</a:t>
            </a:r>
            <a:endParaRPr lang="ja-JP" altLang="en-US" sz="2800" dirty="0"/>
          </a:p>
        </p:txBody>
      </p:sp>
    </p:spTree>
    <p:extLst>
      <p:ext uri="{BB962C8B-B14F-4D97-AF65-F5344CB8AC3E}">
        <p14:creationId xmlns:p14="http://schemas.microsoft.com/office/powerpoint/2010/main" val="9917372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文字列リテラルの連結（続き）</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467544" y="1628800"/>
            <a:ext cx="8352928" cy="523220"/>
          </a:xfrm>
          <a:prstGeom prst="rect">
            <a:avLst/>
          </a:prstGeom>
          <a:noFill/>
        </p:spPr>
        <p:txBody>
          <a:bodyPr wrap="square" rtlCol="0">
            <a:spAutoFit/>
          </a:bodyPr>
          <a:lstStyle/>
          <a:p>
            <a:r>
              <a:rPr kumimoji="1" lang="ja-JP" altLang="en-US" sz="2800" dirty="0" smtClean="0"/>
              <a:t>文字列リテラルを並べて書くとき、改行があってもよい。</a:t>
            </a:r>
            <a:endParaRPr kumimoji="1" lang="ja-JP" altLang="en-US" sz="2800" dirty="0"/>
          </a:p>
        </p:txBody>
      </p:sp>
      <p:sp>
        <p:nvSpPr>
          <p:cNvPr id="5" name="正方形/長方形 4"/>
          <p:cNvSpPr/>
          <p:nvPr/>
        </p:nvSpPr>
        <p:spPr>
          <a:xfrm>
            <a:off x="1187624" y="2348880"/>
            <a:ext cx="6516216"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smtClean="0"/>
              <a:t>&gt;</a:t>
            </a:r>
            <a:endParaRPr lang="en-US" altLang="ja-JP" sz="2800" dirty="0"/>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smtClean="0"/>
              <a:t>("</a:t>
            </a:r>
            <a:r>
              <a:rPr lang="en-US" altLang="ja-JP" sz="2800" dirty="0" err="1" smtClean="0"/>
              <a:t>abc</a:t>
            </a:r>
            <a:r>
              <a:rPr lang="en-US" altLang="ja-JP" sz="2800" dirty="0" smtClean="0"/>
              <a:t>" "</a:t>
            </a:r>
            <a:r>
              <a:rPr lang="en-US" altLang="ja-JP" sz="2800" dirty="0" err="1" smtClean="0"/>
              <a:t>def</a:t>
            </a:r>
            <a:r>
              <a:rPr lang="en-US" altLang="ja-JP" sz="2800" dirty="0" smtClean="0"/>
              <a:t>"</a:t>
            </a:r>
            <a:endParaRPr lang="en-US" altLang="ja-JP" sz="2800" dirty="0"/>
          </a:p>
          <a:p>
            <a:r>
              <a:rPr lang="nl-NL" altLang="ja-JP" sz="2800" dirty="0"/>
              <a:t>     </a:t>
            </a:r>
            <a:r>
              <a:rPr lang="nl-NL" altLang="ja-JP" sz="2800" dirty="0" smtClean="0"/>
              <a:t>        "</a:t>
            </a:r>
            <a:r>
              <a:rPr lang="nl-NL" altLang="ja-JP" sz="2800" dirty="0" err="1" smtClean="0"/>
              <a:t>ghijk</a:t>
            </a:r>
            <a:r>
              <a:rPr lang="nl-NL" altLang="ja-JP" sz="2800" dirty="0" smtClean="0"/>
              <a:t>" "\n")</a:t>
            </a:r>
            <a:r>
              <a:rPr lang="nl-NL" altLang="ja-JP" sz="2800" dirty="0"/>
              <a:t>;</a:t>
            </a:r>
          </a:p>
          <a:p>
            <a:r>
              <a:rPr lang="is-IS" altLang="ja-JP" sz="2800" dirty="0"/>
              <a:t>  return 0;</a:t>
            </a:r>
          </a:p>
          <a:p>
            <a:r>
              <a:rPr lang="is-IS" altLang="ja-JP" sz="2800" dirty="0"/>
              <a:t>}</a:t>
            </a:r>
          </a:p>
        </p:txBody>
      </p:sp>
      <p:sp>
        <p:nvSpPr>
          <p:cNvPr id="6" name="正方形/長方形 5"/>
          <p:cNvSpPr/>
          <p:nvPr/>
        </p:nvSpPr>
        <p:spPr>
          <a:xfrm>
            <a:off x="1115616" y="5301208"/>
            <a:ext cx="6768752" cy="1384995"/>
          </a:xfrm>
          <a:prstGeom prst="rect">
            <a:avLst/>
          </a:prstGeom>
        </p:spPr>
        <p:txBody>
          <a:bodyPr wrap="square">
            <a:spAutoFit/>
          </a:bodyPr>
          <a:lstStyle/>
          <a:p>
            <a:r>
              <a:rPr lang="ja-JP" altLang="en-US" sz="2800" dirty="0" smtClean="0"/>
              <a:t>上記の</a:t>
            </a:r>
            <a:r>
              <a:rPr lang="en-US" altLang="ja-JP" sz="2800" dirty="0" err="1" smtClean="0"/>
              <a:t>printf</a:t>
            </a:r>
            <a:r>
              <a:rPr lang="ja-JP" altLang="en-US" sz="2800" dirty="0" smtClean="0"/>
              <a:t>の部分は、</a:t>
            </a:r>
            <a:endParaRPr lang="nl-NL" altLang="ja-JP" sz="2800" dirty="0" smtClean="0"/>
          </a:p>
          <a:p>
            <a:r>
              <a:rPr lang="nl-NL" altLang="ja-JP" sz="2800" dirty="0" smtClean="0"/>
              <a:t>   </a:t>
            </a:r>
            <a:r>
              <a:rPr lang="nl-NL" altLang="ja-JP" sz="2800" dirty="0" err="1" smtClean="0"/>
              <a:t>printf</a:t>
            </a:r>
            <a:r>
              <a:rPr lang="nl-NL" altLang="ja-JP" sz="2800" dirty="0" smtClean="0"/>
              <a:t>("</a:t>
            </a:r>
            <a:r>
              <a:rPr lang="nl-NL" altLang="ja-JP" sz="2800" dirty="0" err="1" smtClean="0"/>
              <a:t>abcdefghijk</a:t>
            </a:r>
            <a:r>
              <a:rPr lang="nl-NL" altLang="ja-JP" sz="2800" dirty="0" smtClean="0"/>
              <a:t>\n");</a:t>
            </a:r>
          </a:p>
          <a:p>
            <a:r>
              <a:rPr lang="ja-JP" altLang="en-US" sz="2800" dirty="0" smtClean="0"/>
              <a:t>と同じ意味である。</a:t>
            </a:r>
            <a:endParaRPr lang="ja-JP" altLang="en-US" sz="2800" dirty="0"/>
          </a:p>
        </p:txBody>
      </p:sp>
    </p:spTree>
    <p:extLst>
      <p:ext uri="{BB962C8B-B14F-4D97-AF65-F5344CB8AC3E}">
        <p14:creationId xmlns:p14="http://schemas.microsoft.com/office/powerpoint/2010/main" val="17741153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文字列リテラル</a:t>
            </a:r>
            <a:r>
              <a:rPr kumimoji="1" lang="en-US" altLang="ja-JP" dirty="0" smtClean="0"/>
              <a:t/>
            </a:r>
            <a:br>
              <a:rPr kumimoji="1" lang="en-US" altLang="ja-JP" dirty="0" smtClean="0"/>
            </a:br>
            <a:r>
              <a:rPr kumimoji="1" lang="ja-JP" altLang="en-US" dirty="0" smtClean="0"/>
              <a:t>（途中にヌル文字がある場合）</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959221335"/>
              </p:ext>
            </p:extLst>
          </p:nvPr>
        </p:nvGraphicFramePr>
        <p:xfrm>
          <a:off x="1325370" y="3345592"/>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d</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e</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err="1" smtClean="0">
                <a:solidFill>
                  <a:prstClr val="black"/>
                </a:solidFill>
              </a:rPr>
              <a:t>abc</a:t>
            </a:r>
            <a:r>
              <a:rPr lang="en-US" altLang="ja-JP" sz="2800" dirty="0" smtClean="0">
                <a:solidFill>
                  <a:prstClr val="black"/>
                </a:solidFill>
              </a:rPr>
              <a:t>\0de"</a:t>
            </a:r>
            <a:r>
              <a:rPr lang="ja-JP" altLang="en-US" sz="2800" dirty="0" smtClean="0">
                <a:solidFill>
                  <a:prstClr val="black"/>
                </a:solidFill>
              </a:rPr>
              <a:t>は文字列リテラルである。最後にヌル文字が追加されるので、以下のような長さ</a:t>
            </a:r>
            <a:r>
              <a:rPr lang="en-US" altLang="ja-JP" sz="2800" dirty="0">
                <a:solidFill>
                  <a:prstClr val="black"/>
                </a:solidFill>
              </a:rPr>
              <a:t>7</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a:t>
            </a:r>
            <a:endParaRPr lang="en-US" altLang="ja-JP" sz="2800" dirty="0" smtClean="0">
              <a:solidFill>
                <a:prstClr val="black"/>
              </a:solidFill>
            </a:endParaRPr>
          </a:p>
        </p:txBody>
      </p:sp>
    </p:spTree>
    <p:extLst>
      <p:ext uri="{BB962C8B-B14F-4D97-AF65-F5344CB8AC3E}">
        <p14:creationId xmlns:p14="http://schemas.microsoft.com/office/powerpoint/2010/main" val="141746197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5" name="正方形/長方形 4"/>
          <p:cNvSpPr/>
          <p:nvPr/>
        </p:nvSpPr>
        <p:spPr>
          <a:xfrm>
            <a:off x="1500166" y="1714488"/>
            <a:ext cx="4214842" cy="2246769"/>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en-US" altLang="ja-JP" sz="2800" dirty="0" err="1" smtClean="0"/>
              <a:t>abc</a:t>
            </a:r>
            <a:r>
              <a:rPr lang="en-US" altLang="ja-JP" sz="2800" dirty="0" smtClean="0"/>
              <a:t>\0de");</a:t>
            </a:r>
          </a:p>
          <a:p>
            <a:r>
              <a:rPr lang="en-US" altLang="ja-JP" sz="2800" dirty="0" smtClean="0"/>
              <a:t>    return 0;</a:t>
            </a:r>
          </a:p>
          <a:p>
            <a:r>
              <a:rPr lang="en-US" altLang="ja-JP" sz="2800" dirty="0" smtClean="0"/>
              <a:t>}</a:t>
            </a:r>
          </a:p>
        </p:txBody>
      </p:sp>
      <p:sp>
        <p:nvSpPr>
          <p:cNvPr id="6" name="正方形/長方形 5"/>
          <p:cNvSpPr/>
          <p:nvPr/>
        </p:nvSpPr>
        <p:spPr>
          <a:xfrm>
            <a:off x="785786" y="4429132"/>
            <a:ext cx="7500990" cy="954107"/>
          </a:xfrm>
          <a:prstGeom prst="rect">
            <a:avLst/>
          </a:prstGeom>
        </p:spPr>
        <p:txBody>
          <a:bodyPr wrap="square">
            <a:spAutoFit/>
          </a:bodyPr>
          <a:lstStyle/>
          <a:p>
            <a:pPr lvl="0"/>
            <a:r>
              <a:rPr lang="ja-JP" altLang="en-US" sz="2800" dirty="0" smtClean="0">
                <a:solidFill>
                  <a:prstClr val="black"/>
                </a:solidFill>
              </a:rPr>
              <a:t>これを実行すると、</a:t>
            </a:r>
            <a:r>
              <a:rPr lang="en-US" altLang="ja-JP" sz="2800" dirty="0" err="1" smtClean="0">
                <a:solidFill>
                  <a:prstClr val="black"/>
                </a:solidFill>
              </a:rPr>
              <a:t>abc</a:t>
            </a:r>
            <a:r>
              <a:rPr lang="ja-JP" altLang="en-US" sz="2800" dirty="0" smtClean="0">
                <a:solidFill>
                  <a:prstClr val="black"/>
                </a:solidFill>
              </a:rPr>
              <a:t>が表示される（</a:t>
            </a:r>
            <a:r>
              <a:rPr lang="en-US" altLang="ja-JP" sz="2800" dirty="0" smtClean="0">
                <a:solidFill>
                  <a:prstClr val="black"/>
                </a:solidFill>
              </a:rPr>
              <a:t>de</a:t>
            </a:r>
            <a:r>
              <a:rPr lang="ja-JP" altLang="en-US" sz="2800" dirty="0" smtClean="0">
                <a:solidFill>
                  <a:prstClr val="black"/>
                </a:solidFill>
              </a:rPr>
              <a:t>は表示されない）。</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文字列リテラル（空文字列）</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272774826"/>
              </p:ext>
            </p:extLst>
          </p:nvPr>
        </p:nvGraphicFramePr>
        <p:xfrm>
          <a:off x="1835696" y="3645024"/>
          <a:ext cx="792088" cy="792088"/>
        </p:xfrm>
        <a:graphic>
          <a:graphicData uri="http://schemas.openxmlformats.org/drawingml/2006/table">
            <a:tbl>
              <a:tblPr firstRow="1" bandRow="1">
                <a:tableStyleId>{00A15C55-8517-42AA-B614-E9B94910E393}</a:tableStyleId>
              </a:tblPr>
              <a:tblGrid>
                <a:gridCol w="792088"/>
              </a:tblGrid>
              <a:tr h="792088">
                <a:tc>
                  <a:txBody>
                    <a:bodyPr/>
                    <a:lstStyle/>
                    <a:p>
                      <a:pPr algn="ctr"/>
                      <a:r>
                        <a:rPr kumimoji="1" lang="fr-FR" altLang="ja-JP" sz="3200" b="0" dirty="0" smtClean="0">
                          <a:solidFill>
                            <a:sysClr val="windowText" lastClr="000000"/>
                          </a:solidFill>
                        </a:rPr>
                        <a:t>'\0'</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正方形/長方形 6"/>
          <p:cNvSpPr/>
          <p:nvPr/>
        </p:nvSpPr>
        <p:spPr>
          <a:xfrm>
            <a:off x="539552" y="1916832"/>
            <a:ext cx="7888960" cy="1384995"/>
          </a:xfrm>
          <a:prstGeom prst="rect">
            <a:avLst/>
          </a:prstGeom>
        </p:spPr>
        <p:txBody>
          <a:bodyPr wrap="square">
            <a:spAutoFit/>
          </a:bodyPr>
          <a:lstStyle/>
          <a:p>
            <a:pPr lvl="0"/>
            <a:r>
              <a:rPr lang="ja-JP" altLang="en-US" sz="2800" dirty="0" smtClean="0">
                <a:solidFill>
                  <a:prstClr val="black"/>
                </a:solidFill>
              </a:rPr>
              <a:t>（例）</a:t>
            </a:r>
            <a:r>
              <a:rPr lang="en-US" altLang="ja-JP" sz="2800" dirty="0" smtClean="0">
                <a:solidFill>
                  <a:prstClr val="black"/>
                </a:solidFill>
              </a:rPr>
              <a:t> </a:t>
            </a:r>
            <a:r>
              <a:rPr lang="en-US" altLang="ja-JP" sz="2800" dirty="0" smtClean="0"/>
              <a:t>"</a:t>
            </a:r>
            <a:r>
              <a:rPr lang="en-US" altLang="ja-JP" sz="2800" dirty="0"/>
              <a:t>"</a:t>
            </a:r>
            <a:r>
              <a:rPr lang="ja-JP" altLang="en-US" sz="2800" dirty="0" smtClean="0">
                <a:solidFill>
                  <a:prstClr val="black"/>
                </a:solidFill>
              </a:rPr>
              <a:t>は文字列リテラルである。ヌル文字が追加されるので、以下のような長さ</a:t>
            </a:r>
            <a:r>
              <a:rPr lang="en-US" altLang="ja-JP" sz="2800" dirty="0">
                <a:solidFill>
                  <a:prstClr val="black"/>
                </a:solidFill>
              </a:rPr>
              <a:t>1</a:t>
            </a:r>
            <a:r>
              <a:rPr lang="ja-JP" altLang="en-US" sz="2800" dirty="0" smtClean="0">
                <a:solidFill>
                  <a:prstClr val="black"/>
                </a:solidFill>
              </a:rPr>
              <a:t>の</a:t>
            </a:r>
            <a:r>
              <a:rPr lang="en-US" altLang="ja-JP" sz="2800" dirty="0" smtClean="0">
                <a:solidFill>
                  <a:prstClr val="black"/>
                </a:solidFill>
              </a:rPr>
              <a:t>char</a:t>
            </a:r>
            <a:r>
              <a:rPr lang="ja-JP" altLang="en-US" sz="2800" dirty="0" smtClean="0">
                <a:solidFill>
                  <a:prstClr val="black"/>
                </a:solidFill>
              </a:rPr>
              <a:t>型の配列である。つまり、空文字列である。</a:t>
            </a:r>
            <a:endParaRPr lang="en-US" altLang="ja-JP" sz="2800" dirty="0" smtClean="0">
              <a:solidFill>
                <a:prstClr val="black"/>
              </a:solidFill>
            </a:endParaRPr>
          </a:p>
        </p:txBody>
      </p:sp>
    </p:spTree>
    <p:extLst>
      <p:ext uri="{BB962C8B-B14F-4D97-AF65-F5344CB8AC3E}">
        <p14:creationId xmlns:p14="http://schemas.microsoft.com/office/powerpoint/2010/main" val="1621530450"/>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文字列リテラルの評価</a:t>
            </a:r>
            <a:endParaRPr kumimoji="1" lang="ja-JP" altLang="en-US" dirty="0"/>
          </a:p>
        </p:txBody>
      </p:sp>
      <p:sp>
        <p:nvSpPr>
          <p:cNvPr id="4" name="テキスト ボックス 3"/>
          <p:cNvSpPr txBox="1"/>
          <p:nvPr/>
        </p:nvSpPr>
        <p:spPr>
          <a:xfrm>
            <a:off x="683568" y="1412776"/>
            <a:ext cx="7710991" cy="1200328"/>
          </a:xfrm>
          <a:prstGeom prst="rect">
            <a:avLst/>
          </a:prstGeom>
          <a:noFill/>
        </p:spPr>
        <p:txBody>
          <a:bodyPr wrap="square" rtlCol="0">
            <a:spAutoFit/>
          </a:bodyPr>
          <a:lstStyle/>
          <a:p>
            <a:r>
              <a:rPr kumimoji="1" lang="ja-JP" altLang="en-US" sz="2400" dirty="0" smtClean="0"/>
              <a:t>文字列リテラルは一つの式であり、評価されると値が得られる。文字列リテラルの評価結果は、文字列リテラルが格納されている配列の先頭要素へのポインタである。</a:t>
            </a:r>
            <a:endParaRPr kumimoji="1" lang="ja-JP" altLang="en-US" sz="2400" dirty="0"/>
          </a:p>
        </p:txBody>
      </p:sp>
      <p:graphicFrame>
        <p:nvGraphicFramePr>
          <p:cNvPr id="5" name="表 4"/>
          <p:cNvGraphicFramePr>
            <a:graphicFrameLocks noGrp="1"/>
          </p:cNvGraphicFramePr>
          <p:nvPr>
            <p:extLst>
              <p:ext uri="{D42A27DB-BD31-4B8C-83A1-F6EECF244321}">
                <p14:modId xmlns:p14="http://schemas.microsoft.com/office/powerpoint/2010/main" val="2651486280"/>
              </p:ext>
            </p:extLst>
          </p:nvPr>
        </p:nvGraphicFramePr>
        <p:xfrm>
          <a:off x="2834308" y="5119595"/>
          <a:ext cx="3177852" cy="579120"/>
        </p:xfrm>
        <a:graphic>
          <a:graphicData uri="http://schemas.openxmlformats.org/drawingml/2006/table">
            <a:tbl>
              <a:tblPr firstRow="1" bandRow="1">
                <a:tableStyleId>{00A15C55-8517-42AA-B614-E9B94910E393}</a:tableStyleId>
              </a:tblPr>
              <a:tblGrid>
                <a:gridCol w="794463"/>
                <a:gridCol w="794463"/>
                <a:gridCol w="794463"/>
                <a:gridCol w="794463"/>
              </a:tblGrid>
              <a:tr h="541653">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テキスト ボックス 12"/>
          <p:cNvSpPr txBox="1"/>
          <p:nvPr/>
        </p:nvSpPr>
        <p:spPr>
          <a:xfrm>
            <a:off x="2932537" y="4581128"/>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14" name="テキスト ボックス 13"/>
          <p:cNvSpPr txBox="1"/>
          <p:nvPr/>
        </p:nvSpPr>
        <p:spPr>
          <a:xfrm>
            <a:off x="3789793" y="4581128"/>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15" name="テキスト ボックス 14"/>
          <p:cNvSpPr txBox="1"/>
          <p:nvPr/>
        </p:nvSpPr>
        <p:spPr>
          <a:xfrm>
            <a:off x="4575611" y="4581128"/>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16" name="テキスト ボックス 15"/>
          <p:cNvSpPr txBox="1"/>
          <p:nvPr/>
        </p:nvSpPr>
        <p:spPr>
          <a:xfrm>
            <a:off x="5432867" y="4581128"/>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0" name="テキスト ボックス 19"/>
          <p:cNvSpPr txBox="1"/>
          <p:nvPr/>
        </p:nvSpPr>
        <p:spPr>
          <a:xfrm>
            <a:off x="1860967" y="4619529"/>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
        <p:nvSpPr>
          <p:cNvPr id="21" name="テキスト ボックス 20"/>
          <p:cNvSpPr txBox="1"/>
          <p:nvPr/>
        </p:nvSpPr>
        <p:spPr>
          <a:xfrm>
            <a:off x="395536" y="3284984"/>
            <a:ext cx="8568952" cy="1200328"/>
          </a:xfrm>
          <a:prstGeom prst="rect">
            <a:avLst/>
          </a:prstGeom>
          <a:solidFill>
            <a:schemeClr val="accent3"/>
          </a:solidFill>
          <a:ln>
            <a:solidFill>
              <a:srgbClr val="000000"/>
            </a:solidFill>
          </a:ln>
        </p:spPr>
        <p:txBody>
          <a:bodyPr wrap="square" rtlCol="0">
            <a:spAutoFit/>
          </a:bodyPr>
          <a:lstStyle/>
          <a:p>
            <a:r>
              <a:rPr kumimoji="1" lang="ja-JP" altLang="en-US" sz="2400" dirty="0" smtClean="0"/>
              <a:t>例えば、</a:t>
            </a:r>
            <a:r>
              <a:rPr lang="en-US" altLang="ja-JP" sz="2400" dirty="0"/>
              <a:t>"</a:t>
            </a:r>
            <a:r>
              <a:rPr lang="en-US" altLang="ja-JP" sz="2400" dirty="0" err="1" smtClean="0"/>
              <a:t>abc</a:t>
            </a:r>
            <a:r>
              <a:rPr lang="en-US" altLang="ja-JP" sz="2400" dirty="0"/>
              <a:t>"</a:t>
            </a:r>
            <a:r>
              <a:rPr kumimoji="1" lang="ja-JP" altLang="en-US" sz="2400" dirty="0" smtClean="0"/>
              <a:t>という文字列リテラルが</a:t>
            </a:r>
            <a:r>
              <a:rPr kumimoji="1" lang="en-US" altLang="ja-JP" sz="2400" dirty="0" smtClean="0"/>
              <a:t>100</a:t>
            </a:r>
            <a:r>
              <a:rPr kumimoji="1" lang="ja-JP" altLang="en-US" sz="2400" dirty="0" smtClean="0"/>
              <a:t>番地から</a:t>
            </a:r>
            <a:r>
              <a:rPr kumimoji="1" lang="en-US" altLang="ja-JP" sz="2400" dirty="0" smtClean="0"/>
              <a:t>103</a:t>
            </a:r>
            <a:r>
              <a:rPr kumimoji="1" lang="ja-JP" altLang="en-US" sz="2400" dirty="0" smtClean="0"/>
              <a:t>番地に格納されていたとする。すると、</a:t>
            </a:r>
            <a:r>
              <a:rPr lang="en-US" altLang="ja-JP" sz="2400" dirty="0"/>
              <a:t>"</a:t>
            </a:r>
            <a:r>
              <a:rPr lang="en-US" altLang="ja-JP" sz="2400" dirty="0" err="1" smtClean="0"/>
              <a:t>abc</a:t>
            </a:r>
            <a:r>
              <a:rPr lang="en-US" altLang="ja-JP" sz="2400" dirty="0"/>
              <a:t>"</a:t>
            </a:r>
            <a:r>
              <a:rPr lang="ja-JP" altLang="en-US" sz="2400" dirty="0" smtClean="0"/>
              <a:t>の評価結果は</a:t>
            </a:r>
            <a:r>
              <a:rPr lang="en-US" altLang="ja-JP" sz="2400" dirty="0" smtClean="0"/>
              <a:t>100</a:t>
            </a:r>
            <a:r>
              <a:rPr lang="ja-JP" altLang="en-US" sz="2400" dirty="0" smtClean="0"/>
              <a:t>となる。</a:t>
            </a:r>
            <a:r>
              <a:rPr lang="ja-JP" altLang="en-US" sz="2400" dirty="0"/>
              <a:t>（</a:t>
            </a:r>
            <a:r>
              <a:rPr lang="ja-JP" altLang="en-US" sz="2400" dirty="0" smtClean="0"/>
              <a:t>実際の評価結果はメモリ中</a:t>
            </a:r>
            <a:r>
              <a:rPr lang="ja-JP" altLang="en-US" sz="2400" dirty="0"/>
              <a:t>の</a:t>
            </a:r>
            <a:r>
              <a:rPr lang="ja-JP" altLang="en-US" sz="2400" dirty="0" smtClean="0"/>
              <a:t>番地である</a:t>
            </a:r>
            <a:r>
              <a:rPr lang="en-US" altLang="ja-JP" sz="2400" dirty="0" smtClean="0"/>
              <a:t>100</a:t>
            </a:r>
            <a:r>
              <a:rPr lang="ja-JP" altLang="en-US" sz="2400" dirty="0" smtClean="0"/>
              <a:t>になるとは限らないが）</a:t>
            </a:r>
            <a:endParaRPr lang="ja-JP" altLang="en-US" sz="2400" dirty="0"/>
          </a:p>
        </p:txBody>
      </p:sp>
      <p:sp>
        <p:nvSpPr>
          <p:cNvPr id="22" name="テキスト ボックス 21"/>
          <p:cNvSpPr txBox="1"/>
          <p:nvPr/>
        </p:nvSpPr>
        <p:spPr>
          <a:xfrm>
            <a:off x="323528" y="2708920"/>
            <a:ext cx="1231828" cy="461665"/>
          </a:xfrm>
          <a:prstGeom prst="rect">
            <a:avLst/>
          </a:prstGeom>
          <a:ln/>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sz="2400" dirty="0" smtClean="0"/>
              <a:t>イメージ</a:t>
            </a:r>
            <a:endParaRPr kumimoji="1" lang="ja-JP" altLang="en-US" sz="2400" dirty="0"/>
          </a:p>
        </p:txBody>
      </p:sp>
      <p:sp>
        <p:nvSpPr>
          <p:cNvPr id="23" name="テキスト ボックス 22"/>
          <p:cNvSpPr txBox="1"/>
          <p:nvPr/>
        </p:nvSpPr>
        <p:spPr>
          <a:xfrm>
            <a:off x="539552" y="5877272"/>
            <a:ext cx="8009015" cy="830997"/>
          </a:xfrm>
          <a:prstGeom prst="rect">
            <a:avLst/>
          </a:prstGeom>
          <a:noFill/>
        </p:spPr>
        <p:txBody>
          <a:bodyPr wrap="square" rtlCol="0">
            <a:spAutoFit/>
          </a:bodyPr>
          <a:lstStyle/>
          <a:p>
            <a:r>
              <a:rPr lang="en-US" altLang="ja-JP" sz="2400" dirty="0" smtClean="0"/>
              <a:t>p</a:t>
            </a:r>
            <a:r>
              <a:rPr lang="ja-JP" altLang="en-US" sz="2400" dirty="0" smtClean="0"/>
              <a:t>が</a:t>
            </a:r>
            <a:r>
              <a:rPr lang="en-US" altLang="ja-JP" sz="2400" dirty="0" smtClean="0"/>
              <a:t>char</a:t>
            </a:r>
            <a:r>
              <a:rPr lang="ja-JP" altLang="en-US" sz="2400" dirty="0" smtClean="0"/>
              <a:t>へのポインタ型の変数の場合、</a:t>
            </a:r>
            <a:r>
              <a:rPr lang="en-US" altLang="ja-JP" sz="2400" dirty="0" smtClean="0"/>
              <a:t>p=</a:t>
            </a:r>
            <a:r>
              <a:rPr lang="en-US" altLang="ja-JP" sz="2400" dirty="0"/>
              <a:t>"</a:t>
            </a:r>
            <a:r>
              <a:rPr lang="en-US" altLang="ja-JP" sz="2400" dirty="0" err="1"/>
              <a:t>abc</a:t>
            </a:r>
            <a:r>
              <a:rPr lang="en-US" altLang="ja-JP" sz="2400" dirty="0"/>
              <a:t>"</a:t>
            </a:r>
            <a:r>
              <a:rPr lang="ja-JP" altLang="en-US" sz="2400" dirty="0" smtClean="0"/>
              <a:t>のような代入式が書ける。（ポインタの回に理解してください。）</a:t>
            </a:r>
            <a:endParaRPr kumimoji="1" lang="ja-JP" altLang="en-US" sz="2400" dirty="0"/>
          </a:p>
        </p:txBody>
      </p:sp>
    </p:spTree>
    <p:extLst>
      <p:ext uri="{BB962C8B-B14F-4D97-AF65-F5344CB8AC3E}">
        <p14:creationId xmlns:p14="http://schemas.microsoft.com/office/powerpoint/2010/main" val="42505562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文字列リテラルの記憶域期間</a:t>
            </a:r>
            <a:endParaRPr kumimoji="1" lang="ja-JP" altLang="en-US" dirty="0"/>
          </a:p>
        </p:txBody>
      </p:sp>
      <p:sp>
        <p:nvSpPr>
          <p:cNvPr id="4" name="テキスト ボックス 3"/>
          <p:cNvSpPr txBox="1"/>
          <p:nvPr/>
        </p:nvSpPr>
        <p:spPr>
          <a:xfrm>
            <a:off x="467544" y="1628800"/>
            <a:ext cx="8136904" cy="1200328"/>
          </a:xfrm>
          <a:prstGeom prst="rect">
            <a:avLst/>
          </a:prstGeom>
          <a:noFill/>
        </p:spPr>
        <p:txBody>
          <a:bodyPr wrap="square" rtlCol="0">
            <a:spAutoFit/>
          </a:bodyPr>
          <a:lstStyle/>
          <a:p>
            <a:r>
              <a:rPr kumimoji="1" lang="ja-JP" altLang="en-US" sz="2400" dirty="0" smtClean="0"/>
              <a:t>文字列リテラル（を格納している配列）は、プログラムの実行の開始から終了まで存在する。このことを、「文字列リテラルは静的記憶域期間</a:t>
            </a:r>
            <a:r>
              <a:rPr kumimoji="1" lang="en-US" altLang="ja-JP" sz="2400" dirty="0" smtClean="0"/>
              <a:t>(static storage duration)</a:t>
            </a:r>
            <a:r>
              <a:rPr kumimoji="1" lang="ja-JP" altLang="en-US" sz="2400" dirty="0" smtClean="0"/>
              <a:t>を持つ」という。</a:t>
            </a:r>
            <a:endParaRPr kumimoji="1" lang="ja-JP" altLang="en-US" sz="2400" dirty="0"/>
          </a:p>
        </p:txBody>
      </p:sp>
      <p:sp>
        <p:nvSpPr>
          <p:cNvPr id="5" name="テキスト ボックス 4"/>
          <p:cNvSpPr txBox="1"/>
          <p:nvPr/>
        </p:nvSpPr>
        <p:spPr>
          <a:xfrm>
            <a:off x="539552" y="3212976"/>
            <a:ext cx="7632848" cy="1631216"/>
          </a:xfrm>
          <a:prstGeom prst="rect">
            <a:avLst/>
          </a:prstGeom>
          <a:noFill/>
        </p:spPr>
        <p:txBody>
          <a:bodyPr wrap="square" rtlCol="0">
            <a:spAutoFit/>
          </a:bodyPr>
          <a:lstStyle/>
          <a:p>
            <a:r>
              <a:rPr lang="ja-JP" altLang="en-US" sz="2000" dirty="0" smtClean="0"/>
              <a:t>これまでのプロ入</a:t>
            </a:r>
            <a:r>
              <a:rPr lang="en-US" altLang="ja-JP" sz="2000" dirty="0" smtClean="0"/>
              <a:t>2</a:t>
            </a:r>
            <a:r>
              <a:rPr lang="ja-JP" altLang="en-US" sz="2000" dirty="0" smtClean="0"/>
              <a:t>の授業の例で出てきた、関数の中の複合文（ブロック）で宣言される変数は、プログラムの制御が宣言を通過するときにオブジェクト（箱）が生成され、その宣言が属している一番内側の複合文（ブロック）を抜けるときにそのオブジェクト（箱）は破棄される。このことを、自動記憶域期間</a:t>
            </a:r>
            <a:r>
              <a:rPr lang="en-US" altLang="ja-JP" sz="2000" dirty="0" smtClean="0"/>
              <a:t>(automatic storage duration)</a:t>
            </a:r>
            <a:r>
              <a:rPr lang="ja-JP" altLang="en-US" sz="2000" dirty="0" smtClean="0"/>
              <a:t>を持つという。</a:t>
            </a:r>
            <a:endParaRPr kumimoji="1" lang="ja-JP" altLang="en-US" sz="2000" dirty="0"/>
          </a:p>
        </p:txBody>
      </p:sp>
      <p:sp>
        <p:nvSpPr>
          <p:cNvPr id="6" name="テキスト ボックス 5"/>
          <p:cNvSpPr txBox="1"/>
          <p:nvPr/>
        </p:nvSpPr>
        <p:spPr>
          <a:xfrm>
            <a:off x="611560" y="5013176"/>
            <a:ext cx="7344816" cy="646331"/>
          </a:xfrm>
          <a:prstGeom prst="rect">
            <a:avLst/>
          </a:prstGeom>
          <a:noFill/>
        </p:spPr>
        <p:txBody>
          <a:bodyPr wrap="square" rtlCol="0">
            <a:spAutoFit/>
          </a:bodyPr>
          <a:lstStyle/>
          <a:p>
            <a:r>
              <a:rPr kumimoji="1" lang="ja-JP" altLang="en-US" dirty="0" smtClean="0"/>
              <a:t>プロ入</a:t>
            </a:r>
            <a:r>
              <a:rPr kumimoji="1" lang="en-US" altLang="ja-JP" dirty="0" smtClean="0"/>
              <a:t>2</a:t>
            </a:r>
            <a:r>
              <a:rPr kumimoji="1" lang="ja-JP" altLang="en-US" dirty="0" smtClean="0"/>
              <a:t>の授業では説明しないが、関数の外で宣言される変数は静的記憶域期間</a:t>
            </a:r>
            <a:r>
              <a:rPr kumimoji="1" lang="en-US" altLang="ja-JP" dirty="0" smtClean="0"/>
              <a:t>(static storage duration)</a:t>
            </a:r>
            <a:r>
              <a:rPr kumimoji="1" lang="ja-JP" altLang="en-US" dirty="0" smtClean="0"/>
              <a:t>を持つ。</a:t>
            </a:r>
            <a:endParaRPr kumimoji="1" lang="ja-JP" altLang="en-US" dirty="0"/>
          </a:p>
        </p:txBody>
      </p:sp>
      <p:sp>
        <p:nvSpPr>
          <p:cNvPr id="7" name="正方形/長方形 6"/>
          <p:cNvSpPr/>
          <p:nvPr/>
        </p:nvSpPr>
        <p:spPr>
          <a:xfrm>
            <a:off x="611560" y="5877272"/>
            <a:ext cx="3942794" cy="369332"/>
          </a:xfrm>
          <a:prstGeom prst="rect">
            <a:avLst/>
          </a:prstGeom>
        </p:spPr>
        <p:txBody>
          <a:bodyPr wrap="none">
            <a:spAutoFit/>
          </a:bodyPr>
          <a:lstStyle/>
          <a:p>
            <a:r>
              <a:rPr lang="ja-JP" altLang="en-US" dirty="0"/>
              <a:t>詳しくは教科書</a:t>
            </a:r>
            <a:r>
              <a:rPr lang="en-US" altLang="ja-JP" dirty="0"/>
              <a:t>6-3</a:t>
            </a:r>
            <a:r>
              <a:rPr lang="ja-JP" altLang="en-US" dirty="0"/>
              <a:t>節</a:t>
            </a:r>
            <a:r>
              <a:rPr lang="ja-JP" altLang="en-US" dirty="0" smtClean="0"/>
              <a:t>を読んでください。</a:t>
            </a:r>
            <a:endParaRPr lang="ja-JP" altLang="en-US" dirty="0"/>
          </a:p>
        </p:txBody>
      </p:sp>
    </p:spTree>
    <p:extLst>
      <p:ext uri="{BB962C8B-B14F-4D97-AF65-F5344CB8AC3E}">
        <p14:creationId xmlns:p14="http://schemas.microsoft.com/office/powerpoint/2010/main" val="3316952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kumimoji="1" lang="ja-JP" altLang="en-US" dirty="0" smtClean="0"/>
              <a:t>整数型</a:t>
            </a:r>
            <a:endParaRPr kumimoji="1" lang="ja-JP" altLang="en-US" dirty="0"/>
          </a:p>
        </p:txBody>
      </p:sp>
      <p:sp>
        <p:nvSpPr>
          <p:cNvPr id="4" name="テキスト ボックス 3"/>
          <p:cNvSpPr txBox="1"/>
          <p:nvPr/>
        </p:nvSpPr>
        <p:spPr>
          <a:xfrm>
            <a:off x="570332" y="1262365"/>
            <a:ext cx="7962108" cy="5262979"/>
          </a:xfrm>
          <a:prstGeom prst="rect">
            <a:avLst/>
          </a:prstGeom>
          <a:noFill/>
        </p:spPr>
        <p:txBody>
          <a:bodyPr wrap="square" rtlCol="0">
            <a:spAutoFit/>
          </a:bodyPr>
          <a:lstStyle/>
          <a:p>
            <a:r>
              <a:rPr lang="ja-JP" altLang="en-US" sz="2800" dirty="0" smtClean="0"/>
              <a:t>整数型は</a:t>
            </a:r>
            <a:r>
              <a:rPr lang="en-US" altLang="ja-JP" sz="2800" dirty="0" smtClean="0"/>
              <a:t> </a:t>
            </a:r>
            <a:r>
              <a:rPr lang="ja-JP" altLang="en-US" sz="2800" dirty="0" err="1" smtClean="0"/>
              <a:t>、</a:t>
            </a:r>
            <a:r>
              <a:rPr lang="en-US" altLang="ja-JP" sz="2800" dirty="0" smtClean="0"/>
              <a:t>char</a:t>
            </a:r>
            <a:r>
              <a:rPr lang="ja-JP" altLang="en-US" sz="2800" dirty="0" smtClean="0"/>
              <a:t>型</a:t>
            </a:r>
            <a:r>
              <a:rPr lang="en-US" altLang="ja-JP" sz="2800" dirty="0" smtClean="0"/>
              <a:t>, short </a:t>
            </a:r>
            <a:r>
              <a:rPr lang="en-US" altLang="ja-JP" sz="2800" dirty="0" err="1" smtClean="0"/>
              <a:t>int</a:t>
            </a:r>
            <a:r>
              <a:rPr lang="ja-JP" altLang="en-US" sz="2800" dirty="0" smtClean="0"/>
              <a:t>型</a:t>
            </a:r>
            <a:r>
              <a:rPr lang="en-US" altLang="ja-JP" sz="2800" dirty="0" smtClean="0"/>
              <a:t>, </a:t>
            </a:r>
            <a:r>
              <a:rPr lang="en-US" altLang="ja-JP" sz="2800" dirty="0" err="1" smtClean="0"/>
              <a:t>int</a:t>
            </a:r>
            <a:r>
              <a:rPr lang="ja-JP" altLang="en-US" sz="2800" dirty="0" smtClean="0"/>
              <a:t>型</a:t>
            </a:r>
            <a:r>
              <a:rPr lang="en-US" altLang="ja-JP" sz="2800" dirty="0" smtClean="0"/>
              <a:t>, long </a:t>
            </a:r>
            <a:r>
              <a:rPr lang="en-US" altLang="ja-JP" sz="2800" dirty="0" err="1" smtClean="0"/>
              <a:t>int</a:t>
            </a:r>
            <a:r>
              <a:rPr lang="ja-JP" altLang="en-US" sz="2800" dirty="0" smtClean="0"/>
              <a:t>型</a:t>
            </a:r>
            <a:r>
              <a:rPr kumimoji="1" lang="ja-JP" altLang="en-US" sz="2800" dirty="0" smtClean="0"/>
              <a:t>の</a:t>
            </a:r>
            <a:r>
              <a:rPr lang="ja-JP" altLang="en-US" sz="2800" dirty="0" smtClean="0"/>
              <a:t>４</a:t>
            </a:r>
            <a:r>
              <a:rPr kumimoji="1" lang="ja-JP" altLang="en-US" sz="2800" dirty="0" smtClean="0"/>
              <a:t>種類に分かれる</a:t>
            </a:r>
            <a:r>
              <a:rPr kumimoji="1" lang="en-US" altLang="ja-JP" sz="2800" dirty="0" smtClean="0"/>
              <a:t>(C99</a:t>
            </a:r>
            <a:r>
              <a:rPr kumimoji="1" lang="ja-JP" altLang="en-US" sz="2800" dirty="0" smtClean="0"/>
              <a:t>では</a:t>
            </a:r>
            <a:r>
              <a:rPr kumimoji="1" lang="en-US" altLang="ja-JP" sz="2800" dirty="0" smtClean="0"/>
              <a:t>long </a:t>
            </a:r>
            <a:r>
              <a:rPr kumimoji="1" lang="en-US" altLang="ja-JP" sz="2800" dirty="0" err="1" smtClean="0"/>
              <a:t>long</a:t>
            </a:r>
            <a:r>
              <a:rPr kumimoji="1" lang="en-US" altLang="ja-JP" sz="2800" dirty="0" smtClean="0"/>
              <a:t> </a:t>
            </a:r>
            <a:r>
              <a:rPr kumimoji="1" lang="en-US" altLang="ja-JP" sz="2800" dirty="0" err="1" smtClean="0"/>
              <a:t>int</a:t>
            </a:r>
            <a:r>
              <a:rPr kumimoji="1" lang="ja-JP" altLang="en-US" sz="2800" dirty="0" smtClean="0"/>
              <a:t>型が加わり、５種類</a:t>
            </a:r>
            <a:r>
              <a:rPr kumimoji="1" lang="en-US" altLang="ja-JP" sz="2800" dirty="0" smtClean="0"/>
              <a:t>)</a:t>
            </a:r>
            <a:r>
              <a:rPr kumimoji="1" lang="ja-JP" altLang="en-US" sz="2800" dirty="0" err="1" smtClean="0"/>
              <a:t>。</a:t>
            </a:r>
            <a:r>
              <a:rPr lang="en-US" altLang="ja-JP" sz="2800" dirty="0" smtClean="0"/>
              <a:t>char</a:t>
            </a:r>
            <a:r>
              <a:rPr lang="ja-JP" altLang="en-US" sz="2800" dirty="0" smtClean="0"/>
              <a:t>型が一番小さく、</a:t>
            </a:r>
            <a:r>
              <a:rPr lang="en-US" altLang="ja-JP" sz="2800" dirty="0" smtClean="0"/>
              <a:t>long </a:t>
            </a:r>
            <a:r>
              <a:rPr lang="en-US" altLang="ja-JP" sz="2800" dirty="0" err="1" smtClean="0"/>
              <a:t>int</a:t>
            </a:r>
            <a:r>
              <a:rPr lang="ja-JP" altLang="en-US" sz="2800" dirty="0" smtClean="0"/>
              <a:t>型が一番大きい（具体的に何バイトかは定められておらず、処理系によって異なる）。</a:t>
            </a:r>
            <a:endParaRPr lang="en-US" altLang="ja-JP" sz="2800" dirty="0" smtClean="0"/>
          </a:p>
          <a:p>
            <a:r>
              <a:rPr lang="ja-JP" altLang="en-US" sz="2800" dirty="0" smtClean="0"/>
              <a:t>それぞれの型は、符号付きと符号無しでそれぞれ２つずつある。</a:t>
            </a:r>
            <a:r>
              <a:rPr lang="en-US" altLang="ja-JP" sz="2800" dirty="0" smtClean="0"/>
              <a:t> </a:t>
            </a:r>
            <a:r>
              <a:rPr lang="ja-JP" altLang="en-US" sz="2800" dirty="0" smtClean="0"/>
              <a:t>型指定子</a:t>
            </a:r>
            <a:r>
              <a:rPr lang="en-US" altLang="ja-JP" sz="2800" dirty="0" smtClean="0"/>
              <a:t>(signed</a:t>
            </a:r>
            <a:r>
              <a:rPr lang="ja-JP" altLang="en-US" sz="2800" dirty="0" smtClean="0"/>
              <a:t>か</a:t>
            </a:r>
            <a:r>
              <a:rPr lang="en-US" altLang="ja-JP" sz="2800" dirty="0" smtClean="0"/>
              <a:t>unsigned)</a:t>
            </a:r>
            <a:r>
              <a:rPr lang="ja-JP" altLang="en-US" sz="2800" dirty="0" smtClean="0"/>
              <a:t>で指定する。</a:t>
            </a:r>
            <a:r>
              <a:rPr lang="en-US" altLang="ja-JP" sz="2800" dirty="0" smtClean="0"/>
              <a:t>char</a:t>
            </a:r>
            <a:r>
              <a:rPr lang="ja-JP" altLang="en-US" sz="2800" dirty="0" smtClean="0"/>
              <a:t>型以外は、型指定子を与えない場合は符号付きになる。</a:t>
            </a:r>
            <a:r>
              <a:rPr lang="en-US" altLang="ja-JP" sz="2800" dirty="0" smtClean="0"/>
              <a:t>char</a:t>
            </a:r>
            <a:r>
              <a:rPr lang="ja-JP" altLang="en-US" sz="2800" dirty="0" smtClean="0"/>
              <a:t>型は、型指定子を与えない場合は、符号付きか符号無しかのいずれかである（処理系依存）。</a:t>
            </a:r>
            <a:endParaRPr lang="en-US" altLang="ja-JP" sz="2800" dirty="0" smtClean="0"/>
          </a:p>
          <a:p>
            <a:r>
              <a:rPr kumimoji="1" lang="ja-JP" altLang="en-US" sz="2800" dirty="0" smtClean="0"/>
              <a:t>扱う数の範囲に</a:t>
            </a:r>
            <a:r>
              <a:rPr lang="ja-JP" altLang="en-US" sz="2800" dirty="0" smtClean="0"/>
              <a:t>応じて適切な型を選択して用いる。</a:t>
            </a:r>
            <a:endParaRPr kumimoji="1"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文字の読み込み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lang="en-US" altLang="ja-JP" sz="2800" dirty="0"/>
              <a:t>1</a:t>
            </a:r>
            <a:r>
              <a:rPr kumimoji="1" lang="ja-JP" altLang="en-US" sz="2800" dirty="0" smtClean="0"/>
              <a:t>文字の読み込みは、</a:t>
            </a:r>
            <a:r>
              <a:rPr kumimoji="1" lang="en-US" altLang="ja-JP" sz="2800" dirty="0" err="1" smtClean="0"/>
              <a:t>scanf</a:t>
            </a:r>
            <a:r>
              <a:rPr kumimoji="1" lang="ja-JP" altLang="en-US" sz="2800" dirty="0" smtClean="0"/>
              <a:t>関数で変換指定子として</a:t>
            </a:r>
            <a:r>
              <a:rPr kumimoji="1" lang="en-US" altLang="ja-JP" sz="2800" dirty="0" smtClean="0"/>
              <a:t>%c</a:t>
            </a:r>
            <a:r>
              <a:rPr kumimoji="1" lang="ja-JP" altLang="en-US" sz="2800" dirty="0" smtClean="0"/>
              <a:t>を用いて行う。</a:t>
            </a:r>
            <a:endParaRPr kumimoji="1" lang="ja-JP" altLang="en-US" sz="2800" dirty="0"/>
          </a:p>
        </p:txBody>
      </p:sp>
      <p:sp>
        <p:nvSpPr>
          <p:cNvPr id="5" name="正方形/長方形 4"/>
          <p:cNvSpPr/>
          <p:nvPr/>
        </p:nvSpPr>
        <p:spPr>
          <a:xfrm>
            <a:off x="755576" y="2769890"/>
            <a:ext cx="4572000" cy="3539430"/>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a:t>
            </a:r>
          </a:p>
          <a:p>
            <a:r>
              <a:rPr lang="en-US" altLang="ja-JP" sz="2800" dirty="0" smtClean="0"/>
              <a:t>  </a:t>
            </a:r>
            <a:r>
              <a:rPr lang="en-US" altLang="ja-JP" sz="2800" dirty="0" err="1" smtClean="0"/>
              <a:t>printf</a:t>
            </a:r>
            <a:r>
              <a:rPr lang="en-US" altLang="ja-JP" sz="2800" dirty="0" smtClean="0"/>
              <a:t> ("Input characters: ");</a:t>
            </a:r>
          </a:p>
          <a:p>
            <a:r>
              <a:rPr lang="en-US" altLang="ja-JP" sz="2800" dirty="0" smtClean="0"/>
              <a:t>  </a:t>
            </a:r>
            <a:r>
              <a:rPr lang="en-US" altLang="ja-JP" sz="2800" dirty="0" err="1" smtClean="0">
                <a:solidFill>
                  <a:srgbClr val="FF0000"/>
                </a:solidFill>
              </a:rPr>
              <a:t>scanf</a:t>
            </a:r>
            <a:r>
              <a:rPr lang="en-US" altLang="ja-JP" sz="2800" dirty="0" smtClean="0">
                <a:solidFill>
                  <a:srgbClr val="FF0000"/>
                </a:solidFill>
              </a:rPr>
              <a:t> ("%c", &amp;a);</a:t>
            </a:r>
          </a:p>
          <a:p>
            <a:r>
              <a:rPr lang="en-US" altLang="ja-JP" sz="2800" dirty="0" smtClean="0"/>
              <a:t>  </a:t>
            </a:r>
            <a:r>
              <a:rPr lang="en-US" altLang="ja-JP" sz="2800" dirty="0" err="1" smtClean="0"/>
              <a:t>printf</a:t>
            </a:r>
            <a:r>
              <a:rPr lang="en-US" altLang="ja-JP" sz="2800" dirty="0" smtClean="0"/>
              <a:t> ("%c\n", a);</a:t>
            </a:r>
          </a:p>
          <a:p>
            <a:r>
              <a:rPr lang="en-US" altLang="ja-JP" sz="2800" dirty="0" smtClean="0"/>
              <a:t>  return 0;</a:t>
            </a:r>
          </a:p>
          <a:p>
            <a:r>
              <a:rPr lang="en-US" altLang="ja-JP" sz="2800" dirty="0" smtClean="0"/>
              <a:t>}</a:t>
            </a:r>
            <a:endParaRPr lang="en-US" altLang="ja-JP" sz="2800" dirty="0"/>
          </a:p>
        </p:txBody>
      </p:sp>
      <p:sp>
        <p:nvSpPr>
          <p:cNvPr id="6" name="テキスト ボックス 5"/>
          <p:cNvSpPr txBox="1"/>
          <p:nvPr/>
        </p:nvSpPr>
        <p:spPr>
          <a:xfrm>
            <a:off x="5652120" y="2852936"/>
            <a:ext cx="3096344" cy="1938992"/>
          </a:xfrm>
          <a:prstGeom prst="rect">
            <a:avLst/>
          </a:prstGeom>
          <a:noFill/>
        </p:spPr>
        <p:txBody>
          <a:bodyPr wrap="square" rtlCol="0">
            <a:spAutoFit/>
          </a:bodyPr>
          <a:lstStyle/>
          <a:p>
            <a:r>
              <a:rPr kumimoji="1" lang="en-US" altLang="ja-JP" sz="2400" dirty="0" smtClean="0"/>
              <a:t>%d</a:t>
            </a:r>
            <a:r>
              <a:rPr kumimoji="1" lang="ja-JP" altLang="en-US" sz="2400" dirty="0" smtClean="0"/>
              <a:t>や</a:t>
            </a:r>
            <a:r>
              <a:rPr lang="en-US" altLang="ja-JP" sz="2400" dirty="0" smtClean="0"/>
              <a:t>%s</a:t>
            </a:r>
            <a:r>
              <a:rPr kumimoji="1" lang="ja-JP" altLang="en-US" sz="2400" dirty="0" smtClean="0"/>
              <a:t>の場合と違い、</a:t>
            </a:r>
            <a:r>
              <a:rPr lang="en-US" altLang="ja-JP" sz="2400" dirty="0" smtClean="0"/>
              <a:t>%c</a:t>
            </a:r>
            <a:r>
              <a:rPr lang="ja-JP" altLang="en-US" sz="2400" dirty="0" smtClean="0"/>
              <a:t>の場合は</a:t>
            </a:r>
            <a:r>
              <a:rPr kumimoji="1" lang="ja-JP" altLang="en-US" sz="2400" dirty="0" smtClean="0"/>
              <a:t>入力文字が改行、空白、タブ</a:t>
            </a:r>
            <a:r>
              <a:rPr lang="ja-JP" altLang="en-US" sz="2400" dirty="0" smtClean="0"/>
              <a:t>などの</a:t>
            </a:r>
            <a:r>
              <a:rPr kumimoji="1" lang="ja-JP" altLang="en-US" sz="2400" dirty="0" smtClean="0"/>
              <a:t>場合も読み込まれる。</a:t>
            </a:r>
            <a:endParaRPr kumimoji="1" lang="ja-JP" altLang="en-US" sz="24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文字列の読み込み</a:t>
            </a:r>
            <a:endParaRPr kumimoji="1" lang="ja-JP" altLang="en-US" dirty="0"/>
          </a:p>
        </p:txBody>
      </p:sp>
      <p:sp>
        <p:nvSpPr>
          <p:cNvPr id="4" name="テキスト ボックス 3"/>
          <p:cNvSpPr txBox="1"/>
          <p:nvPr/>
        </p:nvSpPr>
        <p:spPr>
          <a:xfrm>
            <a:off x="714349" y="1500174"/>
            <a:ext cx="7715304" cy="954107"/>
          </a:xfrm>
          <a:prstGeom prst="rect">
            <a:avLst/>
          </a:prstGeom>
          <a:noFill/>
        </p:spPr>
        <p:txBody>
          <a:bodyPr wrap="square" rtlCol="0">
            <a:spAutoFit/>
          </a:bodyPr>
          <a:lstStyle/>
          <a:p>
            <a:r>
              <a:rPr kumimoji="1" lang="ja-JP" altLang="en-US" sz="2800" dirty="0" smtClean="0"/>
              <a:t>文字列の読み込みは、</a:t>
            </a:r>
            <a:r>
              <a:rPr kumimoji="1" lang="en-US" altLang="ja-JP" sz="2800" dirty="0" err="1" smtClean="0"/>
              <a:t>scanf</a:t>
            </a:r>
            <a:r>
              <a:rPr kumimoji="1" lang="ja-JP" altLang="en-US" sz="2800" dirty="0" smtClean="0"/>
              <a:t>関数で変換指定子として</a:t>
            </a:r>
            <a:r>
              <a:rPr kumimoji="1" lang="en-US" altLang="ja-JP" sz="2800" dirty="0" smtClean="0"/>
              <a:t>%s</a:t>
            </a:r>
            <a:r>
              <a:rPr kumimoji="1" lang="ja-JP" altLang="en-US" sz="2800" dirty="0" smtClean="0"/>
              <a:t>を用いて行う。</a:t>
            </a:r>
            <a:endParaRPr kumimoji="1" lang="ja-JP" altLang="en-US" sz="2800" dirty="0"/>
          </a:p>
        </p:txBody>
      </p:sp>
      <p:sp>
        <p:nvSpPr>
          <p:cNvPr id="6" name="正方形/長方形 5"/>
          <p:cNvSpPr/>
          <p:nvPr/>
        </p:nvSpPr>
        <p:spPr>
          <a:xfrm>
            <a:off x="1259632" y="2492896"/>
            <a:ext cx="4572000" cy="3539430"/>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char a[7];</a:t>
            </a:r>
          </a:p>
          <a:p>
            <a:r>
              <a:rPr lang="en-US" altLang="ja-JP" sz="2800" dirty="0" smtClean="0"/>
              <a:t>  </a:t>
            </a:r>
            <a:r>
              <a:rPr lang="en-US" altLang="ja-JP" sz="2800" dirty="0" err="1" smtClean="0"/>
              <a:t>printf</a:t>
            </a:r>
            <a:r>
              <a:rPr lang="en-US" altLang="ja-JP" sz="2800" dirty="0" smtClean="0"/>
              <a:t> ("Input characters: ");</a:t>
            </a:r>
          </a:p>
          <a:p>
            <a:r>
              <a:rPr lang="en-US" altLang="ja-JP" sz="2800" dirty="0" smtClean="0"/>
              <a:t>  </a:t>
            </a:r>
            <a:r>
              <a:rPr lang="en-US" altLang="ja-JP" sz="2800" dirty="0" err="1" smtClean="0">
                <a:solidFill>
                  <a:srgbClr val="FF0000"/>
                </a:solidFill>
              </a:rPr>
              <a:t>scanf</a:t>
            </a:r>
            <a:r>
              <a:rPr lang="en-US" altLang="ja-JP" sz="2800" dirty="0" smtClean="0">
                <a:solidFill>
                  <a:srgbClr val="FF0000"/>
                </a:solidFill>
              </a:rPr>
              <a:t> ("%s", &amp;a[0]);</a:t>
            </a:r>
          </a:p>
          <a:p>
            <a:r>
              <a:rPr lang="en-US" altLang="ja-JP" sz="2800" dirty="0" smtClean="0"/>
              <a:t>  </a:t>
            </a:r>
            <a:r>
              <a:rPr lang="en-US" altLang="ja-JP" sz="2800" dirty="0" err="1" smtClean="0"/>
              <a:t>printf</a:t>
            </a:r>
            <a:r>
              <a:rPr lang="en-US" altLang="ja-JP" sz="2800" dirty="0" smtClean="0"/>
              <a:t> ("%s\n", &amp;a[0]);</a:t>
            </a:r>
          </a:p>
          <a:p>
            <a:r>
              <a:rPr lang="en-US" altLang="ja-JP" sz="2800" dirty="0" smtClean="0"/>
              <a:t>  return 0;</a:t>
            </a:r>
          </a:p>
          <a:p>
            <a:r>
              <a:rPr lang="en-US" altLang="ja-JP" sz="2800" dirty="0" smtClean="0"/>
              <a:t>}</a:t>
            </a:r>
            <a:endParaRPr lang="en-US" altLang="ja-JP" sz="2800" dirty="0"/>
          </a:p>
        </p:txBody>
      </p:sp>
      <p:sp>
        <p:nvSpPr>
          <p:cNvPr id="5" name="テキスト ボックス 4"/>
          <p:cNvSpPr txBox="1"/>
          <p:nvPr/>
        </p:nvSpPr>
        <p:spPr>
          <a:xfrm>
            <a:off x="6084168" y="3501008"/>
            <a:ext cx="2736304" cy="2246769"/>
          </a:xfrm>
          <a:prstGeom prst="rect">
            <a:avLst/>
          </a:prstGeom>
          <a:noFill/>
        </p:spPr>
        <p:txBody>
          <a:bodyPr wrap="square" rtlCol="0">
            <a:spAutoFit/>
          </a:bodyPr>
          <a:lstStyle/>
          <a:p>
            <a:r>
              <a:rPr lang="ja-JP" altLang="en-US" sz="2800" dirty="0" smtClean="0"/>
              <a:t>入力文字中に空白文字があると、空白文字の手前までが配列に格納される。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332656"/>
            <a:ext cx="8712968" cy="785810"/>
          </a:xfrm>
        </p:spPr>
        <p:txBody>
          <a:bodyPr>
            <a:noAutofit/>
          </a:bodyPr>
          <a:lstStyle/>
          <a:p>
            <a:r>
              <a:rPr kumimoji="1" lang="en-US" altLang="ja-JP" sz="3600" dirty="0" err="1" smtClean="0"/>
              <a:t>scanf</a:t>
            </a:r>
            <a:r>
              <a:rPr kumimoji="1" lang="ja-JP" altLang="en-US" sz="3600" dirty="0" smtClean="0"/>
              <a:t>関数における変換指定子の</a:t>
            </a:r>
            <a:r>
              <a:rPr kumimoji="1" lang="en-US" altLang="ja-JP" sz="3600" dirty="0" smtClean="0"/>
              <a:t>%s</a:t>
            </a:r>
            <a:r>
              <a:rPr kumimoji="1" lang="ja-JP" altLang="en-US" sz="3600" dirty="0" smtClean="0"/>
              <a:t>について</a:t>
            </a:r>
            <a:endParaRPr kumimoji="1" lang="ja-JP" altLang="en-US" sz="3600" dirty="0"/>
          </a:p>
        </p:txBody>
      </p:sp>
      <p:graphicFrame>
        <p:nvGraphicFramePr>
          <p:cNvPr id="8" name="表 7"/>
          <p:cNvGraphicFramePr>
            <a:graphicFrameLocks noGrp="1"/>
          </p:cNvGraphicFramePr>
          <p:nvPr/>
        </p:nvGraphicFramePr>
        <p:xfrm>
          <a:off x="1687689" y="1752889"/>
          <a:ext cx="5813269" cy="714380"/>
        </p:xfrm>
        <a:graphic>
          <a:graphicData uri="http://schemas.openxmlformats.org/drawingml/2006/table">
            <a:tbl>
              <a:tblPr firstRow="1" bandRow="1">
                <a:tableStyleId>{00A15C55-8517-42AA-B614-E9B94910E393}</a:tableStyleId>
              </a:tblPr>
              <a:tblGrid>
                <a:gridCol w="830467"/>
                <a:gridCol w="830467"/>
                <a:gridCol w="830467"/>
                <a:gridCol w="830467"/>
                <a:gridCol w="830467"/>
                <a:gridCol w="830467"/>
                <a:gridCol w="830467"/>
              </a:tblGrid>
              <a:tr h="714380">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a</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b</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c</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d</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e</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fr-FR" altLang="ja-JP" sz="3200" b="0" dirty="0" smtClean="0">
                          <a:solidFill>
                            <a:sysClr val="windowText" lastClr="000000"/>
                          </a:solidFill>
                        </a:rPr>
                        <a:t>'</a:t>
                      </a:r>
                      <a:r>
                        <a:rPr kumimoji="1" lang="en-US" altLang="ja-JP" sz="3200" b="0" dirty="0" smtClean="0">
                          <a:solidFill>
                            <a:sysClr val="windowText" lastClr="000000"/>
                          </a:solidFill>
                        </a:rPr>
                        <a:t>\0</a:t>
                      </a:r>
                      <a:r>
                        <a:rPr kumimoji="1" lang="fr-FR" altLang="ja-JP" sz="3200" b="0" dirty="0" smtClean="0">
                          <a:solidFill>
                            <a:sysClr val="windowText" lastClr="000000"/>
                          </a:solidFill>
                        </a:rPr>
                        <a:t>'</a:t>
                      </a: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3200" b="0" dirty="0">
                        <a:solidFill>
                          <a:sysClr val="windowText" lastClr="000000"/>
                        </a:solidFill>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テキスト ボックス 9"/>
          <p:cNvSpPr txBox="1"/>
          <p:nvPr/>
        </p:nvSpPr>
        <p:spPr>
          <a:xfrm>
            <a:off x="1785918" y="2610145"/>
            <a:ext cx="676788" cy="461665"/>
          </a:xfrm>
          <a:prstGeom prst="rect">
            <a:avLst/>
          </a:prstGeom>
          <a:noFill/>
        </p:spPr>
        <p:txBody>
          <a:bodyPr wrap="none" rtlCol="0">
            <a:spAutoFit/>
          </a:bodyPr>
          <a:lstStyle/>
          <a:p>
            <a:r>
              <a:rPr kumimoji="1" lang="en-US" altLang="ja-JP" sz="2400" dirty="0" smtClean="0"/>
              <a:t>a[0]</a:t>
            </a:r>
            <a:endParaRPr kumimoji="1" lang="ja-JP" altLang="en-US" sz="2400" dirty="0"/>
          </a:p>
        </p:txBody>
      </p:sp>
      <p:sp>
        <p:nvSpPr>
          <p:cNvPr id="11" name="テキスト ボックス 10"/>
          <p:cNvSpPr txBox="1"/>
          <p:nvPr/>
        </p:nvSpPr>
        <p:spPr>
          <a:xfrm>
            <a:off x="2571736" y="2610145"/>
            <a:ext cx="676788" cy="461665"/>
          </a:xfrm>
          <a:prstGeom prst="rect">
            <a:avLst/>
          </a:prstGeom>
          <a:noFill/>
        </p:spPr>
        <p:txBody>
          <a:bodyPr wrap="none" rtlCol="0">
            <a:spAutoFit/>
          </a:bodyPr>
          <a:lstStyle/>
          <a:p>
            <a:r>
              <a:rPr kumimoji="1" lang="en-US" altLang="ja-JP" sz="2400" dirty="0" smtClean="0"/>
              <a:t>a[1]</a:t>
            </a:r>
            <a:endParaRPr kumimoji="1" lang="ja-JP" altLang="en-US" sz="2400" dirty="0"/>
          </a:p>
        </p:txBody>
      </p:sp>
      <p:sp>
        <p:nvSpPr>
          <p:cNvPr id="17" name="テキスト ボックス 16"/>
          <p:cNvSpPr txBox="1"/>
          <p:nvPr/>
        </p:nvSpPr>
        <p:spPr>
          <a:xfrm>
            <a:off x="3428992" y="2610145"/>
            <a:ext cx="676788" cy="461665"/>
          </a:xfrm>
          <a:prstGeom prst="rect">
            <a:avLst/>
          </a:prstGeom>
          <a:noFill/>
        </p:spPr>
        <p:txBody>
          <a:bodyPr wrap="none" rtlCol="0">
            <a:spAutoFit/>
          </a:bodyPr>
          <a:lstStyle/>
          <a:p>
            <a:r>
              <a:rPr kumimoji="1" lang="en-US" altLang="ja-JP" sz="2400" dirty="0" smtClean="0"/>
              <a:t>a[2]</a:t>
            </a:r>
            <a:endParaRPr kumimoji="1" lang="ja-JP" altLang="en-US" sz="2400" dirty="0"/>
          </a:p>
        </p:txBody>
      </p:sp>
      <p:sp>
        <p:nvSpPr>
          <p:cNvPr id="18" name="テキスト ボックス 17"/>
          <p:cNvSpPr txBox="1"/>
          <p:nvPr/>
        </p:nvSpPr>
        <p:spPr>
          <a:xfrm>
            <a:off x="4252402" y="2610145"/>
            <a:ext cx="676788" cy="461665"/>
          </a:xfrm>
          <a:prstGeom prst="rect">
            <a:avLst/>
          </a:prstGeom>
          <a:noFill/>
        </p:spPr>
        <p:txBody>
          <a:bodyPr wrap="none" rtlCol="0">
            <a:spAutoFit/>
          </a:bodyPr>
          <a:lstStyle/>
          <a:p>
            <a:r>
              <a:rPr kumimoji="1" lang="en-US" altLang="ja-JP" sz="2400" dirty="0" smtClean="0"/>
              <a:t>a[3]</a:t>
            </a:r>
            <a:endParaRPr kumimoji="1" lang="ja-JP" altLang="en-US" sz="2400" dirty="0"/>
          </a:p>
        </p:txBody>
      </p:sp>
      <p:sp>
        <p:nvSpPr>
          <p:cNvPr id="19" name="テキスト ボックス 18"/>
          <p:cNvSpPr txBox="1"/>
          <p:nvPr/>
        </p:nvSpPr>
        <p:spPr>
          <a:xfrm>
            <a:off x="5072066" y="2610145"/>
            <a:ext cx="676788" cy="461665"/>
          </a:xfrm>
          <a:prstGeom prst="rect">
            <a:avLst/>
          </a:prstGeom>
          <a:noFill/>
        </p:spPr>
        <p:txBody>
          <a:bodyPr wrap="none" rtlCol="0">
            <a:spAutoFit/>
          </a:bodyPr>
          <a:lstStyle/>
          <a:p>
            <a:r>
              <a:rPr kumimoji="1" lang="en-US" altLang="ja-JP" sz="2400" dirty="0" smtClean="0"/>
              <a:t>a[4]</a:t>
            </a:r>
            <a:endParaRPr kumimoji="1" lang="ja-JP" altLang="en-US" sz="2400" dirty="0"/>
          </a:p>
        </p:txBody>
      </p:sp>
      <p:sp>
        <p:nvSpPr>
          <p:cNvPr id="20" name="テキスト ボックス 19"/>
          <p:cNvSpPr txBox="1"/>
          <p:nvPr/>
        </p:nvSpPr>
        <p:spPr>
          <a:xfrm>
            <a:off x="5929322" y="2610145"/>
            <a:ext cx="676788" cy="461665"/>
          </a:xfrm>
          <a:prstGeom prst="rect">
            <a:avLst/>
          </a:prstGeom>
          <a:noFill/>
        </p:spPr>
        <p:txBody>
          <a:bodyPr wrap="none" rtlCol="0">
            <a:spAutoFit/>
          </a:bodyPr>
          <a:lstStyle/>
          <a:p>
            <a:r>
              <a:rPr kumimoji="1" lang="en-US" altLang="ja-JP" sz="2400" dirty="0" smtClean="0"/>
              <a:t>a[5]</a:t>
            </a:r>
            <a:endParaRPr kumimoji="1" lang="ja-JP" altLang="en-US" sz="2400" dirty="0"/>
          </a:p>
        </p:txBody>
      </p:sp>
      <p:sp>
        <p:nvSpPr>
          <p:cNvPr id="21" name="テキスト ボックス 20"/>
          <p:cNvSpPr txBox="1"/>
          <p:nvPr/>
        </p:nvSpPr>
        <p:spPr>
          <a:xfrm>
            <a:off x="6752732" y="2610145"/>
            <a:ext cx="676788" cy="461665"/>
          </a:xfrm>
          <a:prstGeom prst="rect">
            <a:avLst/>
          </a:prstGeom>
          <a:noFill/>
        </p:spPr>
        <p:txBody>
          <a:bodyPr wrap="none" rtlCol="0">
            <a:spAutoFit/>
          </a:bodyPr>
          <a:lstStyle/>
          <a:p>
            <a:r>
              <a:rPr kumimoji="1" lang="en-US" altLang="ja-JP" sz="2400" dirty="0" smtClean="0"/>
              <a:t>a[6]</a:t>
            </a:r>
            <a:endParaRPr kumimoji="1" lang="ja-JP" altLang="en-US" sz="2400" dirty="0"/>
          </a:p>
        </p:txBody>
      </p:sp>
      <p:sp>
        <p:nvSpPr>
          <p:cNvPr id="22" name="テキスト ボックス 21"/>
          <p:cNvSpPr txBox="1"/>
          <p:nvPr/>
        </p:nvSpPr>
        <p:spPr>
          <a:xfrm>
            <a:off x="251520" y="3478356"/>
            <a:ext cx="8712968" cy="3046988"/>
          </a:xfrm>
          <a:prstGeom prst="rect">
            <a:avLst/>
          </a:prstGeom>
          <a:noFill/>
        </p:spPr>
        <p:txBody>
          <a:bodyPr wrap="square" rtlCol="0">
            <a:spAutoFit/>
          </a:bodyPr>
          <a:lstStyle/>
          <a:p>
            <a:r>
              <a:rPr lang="en-US" altLang="ja-JP" sz="2400" dirty="0" smtClean="0"/>
              <a:t> </a:t>
            </a:r>
            <a:r>
              <a:rPr lang="ja-JP" altLang="en-US" sz="2400" dirty="0" smtClean="0"/>
              <a:t>   </a:t>
            </a:r>
            <a:r>
              <a:rPr lang="en-US" altLang="ja-JP" sz="2400" dirty="0" err="1" smtClean="0"/>
              <a:t>scanf</a:t>
            </a:r>
            <a:r>
              <a:rPr lang="en-US" altLang="ja-JP" sz="2400" dirty="0" smtClean="0"/>
              <a:t> ("%s", &amp;a[0]);</a:t>
            </a:r>
          </a:p>
          <a:p>
            <a:r>
              <a:rPr kumimoji="1" lang="ja-JP" altLang="en-US" sz="2400" dirty="0" smtClean="0"/>
              <a:t>が実行されると、例えば</a:t>
            </a:r>
            <a:r>
              <a:rPr kumimoji="1" lang="en-US" altLang="ja-JP" sz="2400" dirty="0" err="1" smtClean="0"/>
              <a:t>abcde</a:t>
            </a:r>
            <a:r>
              <a:rPr kumimoji="1" lang="ja-JP" altLang="en-US" sz="2400" dirty="0" smtClean="0"/>
              <a:t>をキーボードから入力した場合、</a:t>
            </a:r>
            <a:r>
              <a:rPr lang="en-US" altLang="ja-JP" sz="2400" dirty="0" smtClean="0"/>
              <a:t>100</a:t>
            </a:r>
            <a:r>
              <a:rPr lang="ja-JP" altLang="en-US" sz="2400" dirty="0" smtClean="0"/>
              <a:t>番地から</a:t>
            </a:r>
            <a:r>
              <a:rPr lang="en-US" altLang="ja-JP" sz="2400" dirty="0" smtClean="0"/>
              <a:t>104</a:t>
            </a:r>
            <a:r>
              <a:rPr lang="ja-JP" altLang="en-US" sz="2400" dirty="0" smtClean="0"/>
              <a:t>番地まで</a:t>
            </a:r>
            <a:r>
              <a:rPr lang="en-US" altLang="ja-JP" sz="2400" dirty="0" err="1" smtClean="0"/>
              <a:t>a,b,c,d,e</a:t>
            </a:r>
            <a:r>
              <a:rPr lang="ja-JP" altLang="en-US" sz="2400" dirty="0" smtClean="0"/>
              <a:t>が順番に格納され、</a:t>
            </a:r>
            <a:r>
              <a:rPr lang="en-US" altLang="ja-JP" sz="2400" dirty="0" smtClean="0"/>
              <a:t>105</a:t>
            </a:r>
            <a:r>
              <a:rPr lang="ja-JP" altLang="en-US" sz="2400" dirty="0" smtClean="0"/>
              <a:t>番地にヌル文字が格納される。最後にヌル文字が格納されるので、配列のサイズ</a:t>
            </a:r>
            <a:r>
              <a:rPr lang="en-US" altLang="ja-JP" sz="2400" dirty="0" smtClean="0"/>
              <a:t>-1</a:t>
            </a:r>
            <a:r>
              <a:rPr lang="ja-JP" altLang="en-US" sz="2400" dirty="0" smtClean="0"/>
              <a:t>の長さを超えて入力してはいけない。それ以上入力したらあふれた部分も書きこまれる（これをバッファーオーバーフローという）。 サーバープログラム等でこのようなコードが用いられていると攻撃の対象になるので対処が必要だが、本講義の範囲外とする。</a:t>
            </a:r>
            <a:endParaRPr lang="en-US" altLang="ja-JP" sz="2400" dirty="0" smtClean="0"/>
          </a:p>
        </p:txBody>
      </p:sp>
      <p:sp>
        <p:nvSpPr>
          <p:cNvPr id="23" name="テキスト ボックス 22"/>
          <p:cNvSpPr txBox="1"/>
          <p:nvPr/>
        </p:nvSpPr>
        <p:spPr>
          <a:xfrm>
            <a:off x="1785918" y="1214422"/>
            <a:ext cx="651140" cy="461665"/>
          </a:xfrm>
          <a:prstGeom prst="rect">
            <a:avLst/>
          </a:prstGeom>
          <a:noFill/>
        </p:spPr>
        <p:txBody>
          <a:bodyPr wrap="none" rtlCol="0">
            <a:spAutoFit/>
          </a:bodyPr>
          <a:lstStyle/>
          <a:p>
            <a:r>
              <a:rPr kumimoji="1" lang="en-US" altLang="ja-JP" sz="2400" dirty="0" smtClean="0"/>
              <a:t>100</a:t>
            </a:r>
            <a:endParaRPr kumimoji="1" lang="ja-JP" altLang="en-US" sz="2400" dirty="0"/>
          </a:p>
        </p:txBody>
      </p:sp>
      <p:sp>
        <p:nvSpPr>
          <p:cNvPr id="24" name="テキスト ボックス 23"/>
          <p:cNvSpPr txBox="1"/>
          <p:nvPr/>
        </p:nvSpPr>
        <p:spPr>
          <a:xfrm>
            <a:off x="2643174" y="1214422"/>
            <a:ext cx="651140" cy="461665"/>
          </a:xfrm>
          <a:prstGeom prst="rect">
            <a:avLst/>
          </a:prstGeom>
          <a:noFill/>
        </p:spPr>
        <p:txBody>
          <a:bodyPr wrap="none" rtlCol="0">
            <a:spAutoFit/>
          </a:bodyPr>
          <a:lstStyle/>
          <a:p>
            <a:r>
              <a:rPr kumimoji="1" lang="en-US" altLang="ja-JP" sz="2400" dirty="0" smtClean="0"/>
              <a:t>101</a:t>
            </a:r>
            <a:endParaRPr kumimoji="1" lang="ja-JP" altLang="en-US" sz="2400" dirty="0"/>
          </a:p>
        </p:txBody>
      </p:sp>
      <p:sp>
        <p:nvSpPr>
          <p:cNvPr id="25" name="テキスト ボックス 24"/>
          <p:cNvSpPr txBox="1"/>
          <p:nvPr/>
        </p:nvSpPr>
        <p:spPr>
          <a:xfrm>
            <a:off x="3428992" y="1214422"/>
            <a:ext cx="651140" cy="461665"/>
          </a:xfrm>
          <a:prstGeom prst="rect">
            <a:avLst/>
          </a:prstGeom>
          <a:noFill/>
        </p:spPr>
        <p:txBody>
          <a:bodyPr wrap="none" rtlCol="0">
            <a:spAutoFit/>
          </a:bodyPr>
          <a:lstStyle/>
          <a:p>
            <a:r>
              <a:rPr kumimoji="1" lang="en-US" altLang="ja-JP" sz="2400" dirty="0" smtClean="0"/>
              <a:t>102</a:t>
            </a:r>
            <a:endParaRPr kumimoji="1" lang="ja-JP" altLang="en-US" sz="2400" dirty="0"/>
          </a:p>
        </p:txBody>
      </p:sp>
      <p:sp>
        <p:nvSpPr>
          <p:cNvPr id="26" name="テキスト ボックス 25"/>
          <p:cNvSpPr txBox="1"/>
          <p:nvPr/>
        </p:nvSpPr>
        <p:spPr>
          <a:xfrm>
            <a:off x="4286248" y="1214422"/>
            <a:ext cx="651140" cy="461665"/>
          </a:xfrm>
          <a:prstGeom prst="rect">
            <a:avLst/>
          </a:prstGeom>
          <a:noFill/>
        </p:spPr>
        <p:txBody>
          <a:bodyPr wrap="none" rtlCol="0">
            <a:spAutoFit/>
          </a:bodyPr>
          <a:lstStyle/>
          <a:p>
            <a:r>
              <a:rPr kumimoji="1" lang="en-US" altLang="ja-JP" sz="2400" dirty="0" smtClean="0"/>
              <a:t>103</a:t>
            </a:r>
            <a:endParaRPr kumimoji="1" lang="ja-JP" altLang="en-US" sz="2400" dirty="0"/>
          </a:p>
        </p:txBody>
      </p:sp>
      <p:sp>
        <p:nvSpPr>
          <p:cNvPr id="27" name="テキスト ボックス 26"/>
          <p:cNvSpPr txBox="1"/>
          <p:nvPr/>
        </p:nvSpPr>
        <p:spPr>
          <a:xfrm>
            <a:off x="5072066" y="1214422"/>
            <a:ext cx="651140" cy="461665"/>
          </a:xfrm>
          <a:prstGeom prst="rect">
            <a:avLst/>
          </a:prstGeom>
          <a:noFill/>
        </p:spPr>
        <p:txBody>
          <a:bodyPr wrap="none" rtlCol="0">
            <a:spAutoFit/>
          </a:bodyPr>
          <a:lstStyle/>
          <a:p>
            <a:r>
              <a:rPr kumimoji="1" lang="en-US" altLang="ja-JP" sz="2400" dirty="0" smtClean="0"/>
              <a:t>104</a:t>
            </a:r>
            <a:endParaRPr kumimoji="1" lang="ja-JP" altLang="en-US" sz="2400" dirty="0"/>
          </a:p>
        </p:txBody>
      </p:sp>
      <p:sp>
        <p:nvSpPr>
          <p:cNvPr id="28" name="テキスト ボックス 27"/>
          <p:cNvSpPr txBox="1"/>
          <p:nvPr/>
        </p:nvSpPr>
        <p:spPr>
          <a:xfrm>
            <a:off x="5929322" y="1214422"/>
            <a:ext cx="651140" cy="461665"/>
          </a:xfrm>
          <a:prstGeom prst="rect">
            <a:avLst/>
          </a:prstGeom>
          <a:noFill/>
        </p:spPr>
        <p:txBody>
          <a:bodyPr wrap="none" rtlCol="0">
            <a:spAutoFit/>
          </a:bodyPr>
          <a:lstStyle/>
          <a:p>
            <a:r>
              <a:rPr kumimoji="1" lang="en-US" altLang="ja-JP" sz="2400" dirty="0" smtClean="0"/>
              <a:t>105</a:t>
            </a:r>
            <a:endParaRPr kumimoji="1" lang="ja-JP" altLang="en-US" sz="2400" dirty="0"/>
          </a:p>
        </p:txBody>
      </p:sp>
      <p:sp>
        <p:nvSpPr>
          <p:cNvPr id="29" name="テキスト ボックス 28"/>
          <p:cNvSpPr txBox="1"/>
          <p:nvPr/>
        </p:nvSpPr>
        <p:spPr>
          <a:xfrm>
            <a:off x="6715140" y="1214422"/>
            <a:ext cx="651140" cy="461665"/>
          </a:xfrm>
          <a:prstGeom prst="rect">
            <a:avLst/>
          </a:prstGeom>
          <a:noFill/>
        </p:spPr>
        <p:txBody>
          <a:bodyPr wrap="none" rtlCol="0">
            <a:spAutoFit/>
          </a:bodyPr>
          <a:lstStyle/>
          <a:p>
            <a:r>
              <a:rPr kumimoji="1" lang="en-US" altLang="ja-JP" sz="2400" dirty="0" smtClean="0"/>
              <a:t>106</a:t>
            </a:r>
            <a:endParaRPr kumimoji="1" lang="ja-JP" altLang="en-US" sz="2400" dirty="0"/>
          </a:p>
        </p:txBody>
      </p:sp>
      <p:sp>
        <p:nvSpPr>
          <p:cNvPr id="30" name="テキスト ボックス 29"/>
          <p:cNvSpPr txBox="1"/>
          <p:nvPr/>
        </p:nvSpPr>
        <p:spPr>
          <a:xfrm>
            <a:off x="714348" y="1252823"/>
            <a:ext cx="857256" cy="461665"/>
          </a:xfrm>
          <a:prstGeom prst="rect">
            <a:avLst/>
          </a:prstGeom>
          <a:noFill/>
        </p:spPr>
        <p:txBody>
          <a:bodyPr wrap="square" rtlCol="0">
            <a:spAutoFit/>
          </a:bodyPr>
          <a:lstStyle/>
          <a:p>
            <a:r>
              <a:rPr kumimoji="1" lang="ja-JP" altLang="en-US" sz="2400" dirty="0" smtClean="0"/>
              <a:t>番地</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en-US" altLang="ja-JP" dirty="0" smtClean="0"/>
              <a:t>gets</a:t>
            </a:r>
            <a:r>
              <a:rPr kumimoji="1" lang="ja-JP" altLang="en-US" dirty="0" smtClean="0"/>
              <a:t>関数</a:t>
            </a:r>
            <a:endParaRPr kumimoji="1" lang="ja-JP" altLang="en-US" dirty="0"/>
          </a:p>
        </p:txBody>
      </p:sp>
      <p:sp>
        <p:nvSpPr>
          <p:cNvPr id="4" name="テキスト ボックス 3"/>
          <p:cNvSpPr txBox="1"/>
          <p:nvPr/>
        </p:nvSpPr>
        <p:spPr>
          <a:xfrm>
            <a:off x="755576" y="1124744"/>
            <a:ext cx="7929618" cy="2677656"/>
          </a:xfrm>
          <a:prstGeom prst="rect">
            <a:avLst/>
          </a:prstGeom>
          <a:noFill/>
        </p:spPr>
        <p:txBody>
          <a:bodyPr wrap="square" rtlCol="0">
            <a:spAutoFit/>
          </a:bodyPr>
          <a:lstStyle/>
          <a:p>
            <a:r>
              <a:rPr lang="ja-JP" altLang="en-US" sz="2400" dirty="0" smtClean="0"/>
              <a:t>空白がある文字列は</a:t>
            </a:r>
            <a:r>
              <a:rPr kumimoji="1" lang="en-US" altLang="ja-JP" sz="2400" dirty="0" smtClean="0"/>
              <a:t>gets</a:t>
            </a:r>
            <a:r>
              <a:rPr kumimoji="1" lang="ja-JP" altLang="en-US" sz="2400" dirty="0" smtClean="0"/>
              <a:t>関数を用いる</a:t>
            </a:r>
            <a:r>
              <a:rPr lang="ja-JP" altLang="en-US" sz="2400" dirty="0" smtClean="0"/>
              <a:t>と読み込ませることができる。</a:t>
            </a:r>
            <a:r>
              <a:rPr lang="en-US" altLang="ja-JP" sz="2400" dirty="0" smtClean="0"/>
              <a:t>gets</a:t>
            </a:r>
            <a:r>
              <a:rPr lang="ja-JP" altLang="en-US" sz="2400" dirty="0" smtClean="0"/>
              <a:t>関数は改行文字まで読み込み、改行文字をヌル文字に置き換えて配列に格納する。これも配列のサイズを超えた場合にも書きこまれる。</a:t>
            </a:r>
            <a:r>
              <a:rPr lang="en-US" altLang="ja-JP" sz="2400" dirty="0" smtClean="0"/>
              <a:t>(</a:t>
            </a:r>
            <a:r>
              <a:rPr lang="en-US" altLang="ja-JP" sz="2400" dirty="0" err="1" smtClean="0"/>
              <a:t>fgets</a:t>
            </a:r>
            <a:r>
              <a:rPr lang="ja-JP" altLang="en-US" sz="2400" dirty="0" smtClean="0"/>
              <a:t>関数を用いるとこれに対処できるが、本講義の範囲外とする。）</a:t>
            </a:r>
            <a:endParaRPr lang="en-US" altLang="ja-JP" sz="2400" dirty="0" smtClean="0"/>
          </a:p>
          <a:p>
            <a:r>
              <a:rPr lang="en-US" altLang="ja-JP" sz="2400" dirty="0" smtClean="0"/>
              <a:t>g</a:t>
            </a:r>
            <a:r>
              <a:rPr kumimoji="1" lang="en-US" altLang="ja-JP" sz="2400" dirty="0" smtClean="0"/>
              <a:t>ets</a:t>
            </a:r>
            <a:r>
              <a:rPr lang="ja-JP" altLang="en-US" sz="2400" dirty="0" smtClean="0"/>
              <a:t>が使われていると</a:t>
            </a:r>
            <a:r>
              <a:rPr kumimoji="1" lang="en-US" altLang="ja-JP" sz="2400" dirty="0" err="1" smtClean="0"/>
              <a:t>gcc</a:t>
            </a:r>
            <a:r>
              <a:rPr kumimoji="1" lang="ja-JP" altLang="en-US" sz="2400" dirty="0" smtClean="0"/>
              <a:t>が警告を出すが、本講義では無視することとする。</a:t>
            </a:r>
            <a:endParaRPr kumimoji="1" lang="ja-JP" altLang="en-US" sz="2400" dirty="0"/>
          </a:p>
        </p:txBody>
      </p:sp>
      <p:sp>
        <p:nvSpPr>
          <p:cNvPr id="5" name="正方形/長方形 4"/>
          <p:cNvSpPr/>
          <p:nvPr/>
        </p:nvSpPr>
        <p:spPr>
          <a:xfrm>
            <a:off x="1547664" y="3919696"/>
            <a:ext cx="5786478"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char a[10];</a:t>
            </a:r>
          </a:p>
          <a:p>
            <a:r>
              <a:rPr lang="en-US" altLang="ja-JP" sz="2400" dirty="0" smtClean="0"/>
              <a:t>  gets (&amp;a[0]);</a:t>
            </a:r>
          </a:p>
          <a:p>
            <a:r>
              <a:rPr lang="en-US" altLang="ja-JP" sz="2400" dirty="0" smtClean="0"/>
              <a:t>  </a:t>
            </a:r>
            <a:r>
              <a:rPr lang="en-US" altLang="ja-JP" sz="2400" dirty="0" err="1" smtClean="0"/>
              <a:t>printf</a:t>
            </a:r>
            <a:r>
              <a:rPr lang="en-US" altLang="ja-JP" sz="2400" dirty="0" smtClean="0"/>
              <a:t> ("%s\n", &amp;a[0]);</a:t>
            </a:r>
          </a:p>
          <a:p>
            <a:r>
              <a:rPr lang="ja-JP" altLang="en-US" sz="2400" dirty="0" smtClean="0"/>
              <a:t>  </a:t>
            </a:r>
            <a:r>
              <a:rPr lang="en-US" altLang="ja-JP" sz="2400" dirty="0" smtClean="0"/>
              <a:t>return 0;</a:t>
            </a:r>
          </a:p>
          <a:p>
            <a:r>
              <a:rPr lang="en-US" altLang="ja-JP" sz="2400" dirty="0" smtClean="0"/>
              <a:t>}</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p</a:t>
            </a:r>
            <a:r>
              <a:rPr kumimoji="1" lang="en-US" altLang="ja-JP" dirty="0" err="1" smtClean="0"/>
              <a:t>rintf</a:t>
            </a:r>
            <a:r>
              <a:rPr kumimoji="1" lang="ja-JP" altLang="en-US" dirty="0" smtClean="0"/>
              <a:t>によるデバッグ</a:t>
            </a:r>
            <a:endParaRPr kumimoji="1" lang="ja-JP" altLang="en-US" dirty="0"/>
          </a:p>
        </p:txBody>
      </p:sp>
      <p:sp>
        <p:nvSpPr>
          <p:cNvPr id="4" name="テキスト ボックス 3"/>
          <p:cNvSpPr txBox="1"/>
          <p:nvPr/>
        </p:nvSpPr>
        <p:spPr>
          <a:xfrm>
            <a:off x="467544" y="1484784"/>
            <a:ext cx="8064896" cy="3416320"/>
          </a:xfrm>
          <a:prstGeom prst="rect">
            <a:avLst/>
          </a:prstGeom>
          <a:noFill/>
        </p:spPr>
        <p:txBody>
          <a:bodyPr wrap="square" rtlCol="0">
            <a:spAutoFit/>
          </a:bodyPr>
          <a:lstStyle/>
          <a:p>
            <a:r>
              <a:rPr kumimoji="1" lang="ja-JP" altLang="en-US" sz="2400" dirty="0" smtClean="0"/>
              <a:t>プログラム実行時にセグメントエラー等で停止した場合、</a:t>
            </a:r>
            <a:r>
              <a:rPr kumimoji="1" lang="en-US" altLang="ja-JP" sz="2400" dirty="0" err="1" smtClean="0"/>
              <a:t>gdb</a:t>
            </a:r>
            <a:r>
              <a:rPr kumimoji="1" lang="ja-JP" altLang="en-US" sz="2400" dirty="0" smtClean="0"/>
              <a:t>などのデバッガを使ってデバッグをするのが一般的だが、もっと原始的なやり方として、</a:t>
            </a:r>
            <a:r>
              <a:rPr lang="en-US" altLang="ja-JP" sz="2400" dirty="0" err="1" smtClean="0"/>
              <a:t>printf</a:t>
            </a:r>
            <a:r>
              <a:rPr lang="ja-JP" altLang="en-US" sz="2400" dirty="0" smtClean="0"/>
              <a:t>を何カ所かに挿入することによってどの位置で停止したかを突き止めるというやり方もある。その際、停止する場所の範囲を半分ずつ狭めていくと効率がよい。場所が特定されたら、次に何が間違っているのかを考えていくことになる。</a:t>
            </a:r>
          </a:p>
          <a:p>
            <a:endParaRPr lang="en-US" altLang="ja-JP" sz="2400" dirty="0"/>
          </a:p>
          <a:p>
            <a:r>
              <a:rPr lang="en-US" altLang="ja-JP" sz="2400" dirty="0" err="1"/>
              <a:t>p</a:t>
            </a:r>
            <a:r>
              <a:rPr lang="en-US" altLang="ja-JP" sz="2400" dirty="0" err="1" smtClean="0"/>
              <a:t>rintf</a:t>
            </a:r>
            <a:r>
              <a:rPr lang="ja-JP" altLang="en-US" sz="2400" dirty="0" smtClean="0"/>
              <a:t>でデバッグする際の注意事項を次のページに記載する。</a:t>
            </a:r>
            <a:endParaRPr lang="en-US" altLang="ja-JP" sz="2400" dirty="0" smtClean="0"/>
          </a:p>
        </p:txBody>
      </p:sp>
    </p:spTree>
    <p:extLst>
      <p:ext uri="{BB962C8B-B14F-4D97-AF65-F5344CB8AC3E}">
        <p14:creationId xmlns:p14="http://schemas.microsoft.com/office/powerpoint/2010/main" val="39033965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a:t>p</a:t>
            </a:r>
            <a:r>
              <a:rPr kumimoji="1" lang="en-US" altLang="ja-JP" sz="3600" dirty="0" err="1" smtClean="0"/>
              <a:t>rintf</a:t>
            </a:r>
            <a:r>
              <a:rPr lang="ja-JP" altLang="en-US" sz="3600" dirty="0" smtClean="0"/>
              <a:t>によるデバッグの注意事項</a:t>
            </a:r>
            <a:endParaRPr kumimoji="1" lang="ja-JP" altLang="en-US" sz="3600" dirty="0"/>
          </a:p>
        </p:txBody>
      </p:sp>
      <p:sp>
        <p:nvSpPr>
          <p:cNvPr id="4" name="正方形/長方形 3"/>
          <p:cNvSpPr/>
          <p:nvPr/>
        </p:nvSpPr>
        <p:spPr>
          <a:xfrm>
            <a:off x="755576" y="1772816"/>
            <a:ext cx="7632848" cy="3108544"/>
          </a:xfrm>
          <a:prstGeom prst="rect">
            <a:avLst/>
          </a:prstGeom>
        </p:spPr>
        <p:txBody>
          <a:bodyPr wrap="square">
            <a:spAutoFit/>
          </a:bodyPr>
          <a:lstStyle/>
          <a:p>
            <a:r>
              <a:rPr lang="en-US" altLang="ja-JP" sz="2800" dirty="0" err="1" smtClean="0"/>
              <a:t>printf</a:t>
            </a:r>
            <a:r>
              <a:rPr lang="ja-JP" altLang="en-US" sz="2800" dirty="0" smtClean="0"/>
              <a:t>が実行されても、すぐ画面に文字が出力されるとは限らず、内部</a:t>
            </a:r>
            <a:r>
              <a:rPr lang="ja-JP" altLang="en-US" sz="2800" dirty="0"/>
              <a:t>に</a:t>
            </a:r>
            <a:r>
              <a:rPr lang="ja-JP" altLang="en-US" sz="2800" dirty="0" smtClean="0"/>
              <a:t>文字列が溜まったままになる場合がある。対処法</a:t>
            </a:r>
            <a:r>
              <a:rPr lang="ja-JP" altLang="en-US" sz="2800" dirty="0"/>
              <a:t>としては、</a:t>
            </a:r>
            <a:r>
              <a:rPr lang="en-US" altLang="ja-JP" sz="2800" dirty="0" err="1"/>
              <a:t>printf</a:t>
            </a:r>
            <a:r>
              <a:rPr lang="ja-JP" altLang="en-US" sz="2800" dirty="0"/>
              <a:t>の後に、</a:t>
            </a:r>
            <a:endParaRPr lang="en-US" altLang="ja-JP" sz="2800" dirty="0"/>
          </a:p>
          <a:p>
            <a:r>
              <a:rPr lang="en-US" altLang="ja-JP" sz="2800" dirty="0"/>
              <a:t>        </a:t>
            </a:r>
            <a:r>
              <a:rPr lang="en-US" altLang="ja-JP" sz="2800" dirty="0" err="1"/>
              <a:t>fflush</a:t>
            </a:r>
            <a:r>
              <a:rPr lang="en-US" altLang="ja-JP" sz="2800" dirty="0"/>
              <a:t>(</a:t>
            </a:r>
            <a:r>
              <a:rPr lang="en-US" altLang="ja-JP" sz="2800" dirty="0" err="1"/>
              <a:t>stdout</a:t>
            </a:r>
            <a:r>
              <a:rPr lang="en-US" altLang="ja-JP" sz="2800" dirty="0"/>
              <a:t>)</a:t>
            </a:r>
            <a:r>
              <a:rPr lang="en-US" altLang="ja-JP" sz="2800" dirty="0" smtClean="0"/>
              <a:t>;</a:t>
            </a:r>
          </a:p>
          <a:p>
            <a:r>
              <a:rPr lang="ja-JP" altLang="en-US" sz="2800" dirty="0" smtClean="0"/>
              <a:t>を入れればよい。これにより、内部に溜まった文字列が（あれば）画面に出てくる。</a:t>
            </a:r>
            <a:endParaRPr lang="en-US" altLang="ja-JP" sz="2800" dirty="0" smtClean="0"/>
          </a:p>
          <a:p>
            <a:r>
              <a:rPr lang="ja-JP" altLang="en-US" sz="2800" dirty="0" smtClean="0"/>
              <a:t>次のページに具体例を示す。</a:t>
            </a:r>
            <a:endParaRPr lang="en-US" altLang="ja-JP" sz="2800" dirty="0"/>
          </a:p>
        </p:txBody>
      </p:sp>
    </p:spTree>
    <p:extLst>
      <p:ext uri="{BB962C8B-B14F-4D97-AF65-F5344CB8AC3E}">
        <p14:creationId xmlns:p14="http://schemas.microsoft.com/office/powerpoint/2010/main" val="8383084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smtClean="0"/>
              <a:t>例</a:t>
            </a:r>
            <a:endParaRPr kumimoji="1" lang="ja-JP" altLang="en-US" dirty="0"/>
          </a:p>
        </p:txBody>
      </p:sp>
      <p:sp>
        <p:nvSpPr>
          <p:cNvPr id="5" name="正方形/長方形 4"/>
          <p:cNvSpPr/>
          <p:nvPr/>
        </p:nvSpPr>
        <p:spPr>
          <a:xfrm>
            <a:off x="683568" y="1412776"/>
            <a:ext cx="2520280"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smtClean="0"/>
              <a:t>("</a:t>
            </a:r>
            <a:r>
              <a:rPr lang="en-US" altLang="ja-JP" sz="2400" dirty="0" err="1" smtClean="0"/>
              <a:t>abc</a:t>
            </a:r>
            <a:r>
              <a:rPr lang="en-US" altLang="ja-JP" sz="2400" dirty="0" smtClean="0"/>
              <a: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
        <p:nvSpPr>
          <p:cNvPr id="6" name="テキスト ボックス 5"/>
          <p:cNvSpPr txBox="1"/>
          <p:nvPr/>
        </p:nvSpPr>
        <p:spPr>
          <a:xfrm>
            <a:off x="3635896" y="1484784"/>
            <a:ext cx="4896544" cy="2308324"/>
          </a:xfrm>
          <a:prstGeom prst="rect">
            <a:avLst/>
          </a:prstGeom>
          <a:noFill/>
        </p:spPr>
        <p:txBody>
          <a:bodyPr wrap="square" rtlCol="0">
            <a:spAutoFit/>
          </a:bodyPr>
          <a:lstStyle/>
          <a:p>
            <a:r>
              <a:rPr lang="ja-JP" altLang="en-US" sz="2400" dirty="0" smtClean="0"/>
              <a:t>左のようなプログラムを実行したとき</a:t>
            </a:r>
            <a:r>
              <a:rPr kumimoji="1" lang="ja-JP" altLang="en-US" sz="2400" dirty="0" smtClean="0"/>
              <a:t>、</a:t>
            </a:r>
            <a:r>
              <a:rPr kumimoji="1" lang="en-US" altLang="ja-JP" sz="2400" dirty="0" err="1" smtClean="0"/>
              <a:t>abc</a:t>
            </a:r>
            <a:r>
              <a:rPr kumimoji="1" lang="ja-JP" altLang="en-US" sz="2400" dirty="0" smtClean="0"/>
              <a:t>という文字列が画面に表示されない場合がある。</a:t>
            </a:r>
            <a:r>
              <a:rPr lang="ja-JP" altLang="en-US" sz="2400" dirty="0" smtClean="0"/>
              <a:t>そのような場合、</a:t>
            </a:r>
            <a:r>
              <a:rPr lang="en-US" altLang="ja-JP" sz="2400" dirty="0" err="1" smtClean="0"/>
              <a:t>fflush</a:t>
            </a:r>
            <a:r>
              <a:rPr lang="en-US" altLang="ja-JP" sz="2400" dirty="0" smtClean="0"/>
              <a:t>(</a:t>
            </a:r>
            <a:r>
              <a:rPr lang="en-US" altLang="ja-JP" sz="2400" dirty="0" err="1" smtClean="0"/>
              <a:t>stdout</a:t>
            </a:r>
            <a:r>
              <a:rPr lang="en-US" altLang="ja-JP" sz="2400" dirty="0" smtClean="0"/>
              <a:t>);</a:t>
            </a:r>
            <a:r>
              <a:rPr lang="ja-JP" altLang="en-US" sz="2400" dirty="0" smtClean="0"/>
              <a:t>という関数呼び出しを下のプログラムのように追加すると、強制的に画面に書き出される。</a:t>
            </a:r>
            <a:endParaRPr kumimoji="1" lang="ja-JP" altLang="en-US" sz="2400" dirty="0"/>
          </a:p>
        </p:txBody>
      </p:sp>
      <p:sp>
        <p:nvSpPr>
          <p:cNvPr id="7" name="正方形/長方形 6"/>
          <p:cNvSpPr/>
          <p:nvPr/>
        </p:nvSpPr>
        <p:spPr>
          <a:xfrm>
            <a:off x="683568" y="4005064"/>
            <a:ext cx="2520280" cy="2677656"/>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smtClean="0"/>
              <a:t>("</a:t>
            </a:r>
            <a:r>
              <a:rPr lang="en-US" altLang="ja-JP" sz="2400" dirty="0" err="1" smtClean="0"/>
              <a:t>abc</a:t>
            </a:r>
            <a:r>
              <a:rPr lang="en-US" altLang="ja-JP" sz="2400" dirty="0" smtClean="0"/>
              <a:t>")</a:t>
            </a:r>
            <a:r>
              <a:rPr lang="en-US" altLang="ja-JP" sz="2400" dirty="0"/>
              <a:t>;</a:t>
            </a:r>
          </a:p>
          <a:p>
            <a:r>
              <a:rPr lang="en-US" altLang="ja-JP" sz="2400" dirty="0"/>
              <a:t>  </a:t>
            </a:r>
            <a:r>
              <a:rPr lang="en-US" altLang="ja-JP" sz="2400" dirty="0" err="1"/>
              <a:t>fflush</a:t>
            </a:r>
            <a:r>
              <a:rPr lang="en-US" altLang="ja-JP" sz="2400" dirty="0"/>
              <a:t>(</a:t>
            </a:r>
            <a:r>
              <a:rPr lang="en-US" altLang="ja-JP" sz="2400" dirty="0" err="1"/>
              <a:t>stdout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6255116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ダブルクォートやクォートの</a:t>
            </a:r>
            <a:r>
              <a:rPr kumimoji="1" lang="en-US" altLang="ja-JP" dirty="0" smtClean="0"/>
              <a:t/>
            </a:r>
            <a:br>
              <a:rPr kumimoji="1" lang="en-US" altLang="ja-JP" dirty="0" smtClean="0"/>
            </a:br>
            <a:r>
              <a:rPr kumimoji="1" lang="ja-JP" altLang="en-US" dirty="0" smtClean="0"/>
              <a:t>表示等について</a:t>
            </a:r>
            <a:endParaRPr kumimoji="1" lang="ja-JP" altLang="en-US" dirty="0"/>
          </a:p>
        </p:txBody>
      </p:sp>
      <p:sp>
        <p:nvSpPr>
          <p:cNvPr id="3" name="コンテンツ プレースホルダー 2"/>
          <p:cNvSpPr>
            <a:spLocks noGrp="1"/>
          </p:cNvSpPr>
          <p:nvPr>
            <p:ph idx="1"/>
          </p:nvPr>
        </p:nvSpPr>
        <p:spPr>
          <a:xfrm>
            <a:off x="467544" y="1772816"/>
            <a:ext cx="8229600" cy="4525963"/>
          </a:xfrm>
        </p:spPr>
        <p:txBody>
          <a:bodyPr/>
          <a:lstStyle/>
          <a:p>
            <a:r>
              <a:rPr lang="ja-JP" altLang="en-US" dirty="0" smtClean="0"/>
              <a:t>ダブルクォートやクォート自体をダブルクォートやクォートの中に書きたい場合は、バックスラッシュをその前につける。</a:t>
            </a:r>
            <a:endParaRPr kumimoji="1" lang="ja-JP" altLang="en-US" dirty="0"/>
          </a:p>
        </p:txBody>
      </p:sp>
    </p:spTree>
    <p:extLst>
      <p:ext uri="{BB962C8B-B14F-4D97-AF65-F5344CB8AC3E}">
        <p14:creationId xmlns:p14="http://schemas.microsoft.com/office/powerpoint/2010/main" val="34140510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a:t>
            </a:r>
            <a:r>
              <a:rPr lang="en-US" altLang="ja-JP" dirty="0" smtClean="0"/>
              <a:t>1</a:t>
            </a:r>
            <a:endParaRPr kumimoji="1" lang="ja-JP" altLang="en-US" dirty="0"/>
          </a:p>
        </p:txBody>
      </p:sp>
      <p:sp>
        <p:nvSpPr>
          <p:cNvPr id="4" name="正方形/長方形 3"/>
          <p:cNvSpPr/>
          <p:nvPr/>
        </p:nvSpPr>
        <p:spPr>
          <a:xfrm>
            <a:off x="971600" y="2492896"/>
            <a:ext cx="4572000" cy="3539431"/>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printf</a:t>
            </a:r>
            <a:r>
              <a:rPr lang="en-US" altLang="ja-JP" sz="2800" dirty="0"/>
              <a:t> </a:t>
            </a:r>
            <a:r>
              <a:rPr lang="en-US" altLang="ja-JP" sz="2800" dirty="0" smtClean="0"/>
              <a:t>("\</a:t>
            </a:r>
            <a:r>
              <a:rPr lang="fr-FR" altLang="ja-JP" sz="2800" dirty="0" smtClean="0"/>
              <a:t>'</a:t>
            </a:r>
            <a:r>
              <a:rPr lang="en-US" altLang="ja-JP" sz="2800" dirty="0" smtClean="0"/>
              <a:t>\n")</a:t>
            </a:r>
            <a:r>
              <a:rPr lang="en-US" altLang="ja-JP" sz="2800" dirty="0"/>
              <a:t>;</a:t>
            </a:r>
          </a:p>
          <a:p>
            <a:r>
              <a:rPr lang="en-US" altLang="ja-JP" sz="2800" dirty="0"/>
              <a:t>  </a:t>
            </a:r>
            <a:r>
              <a:rPr lang="en-US" altLang="ja-JP" sz="2800" dirty="0" err="1"/>
              <a:t>printf</a:t>
            </a:r>
            <a:r>
              <a:rPr lang="en-US" altLang="ja-JP" sz="2800" dirty="0"/>
              <a:t> </a:t>
            </a:r>
            <a:r>
              <a:rPr lang="en-US" altLang="ja-JP" sz="2800" dirty="0" smtClean="0"/>
              <a:t>("\"\n")</a:t>
            </a:r>
            <a:r>
              <a:rPr lang="en-US" altLang="ja-JP" sz="2800" dirty="0"/>
              <a:t>;</a:t>
            </a:r>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fr-FR" altLang="ja-JP" sz="2800" dirty="0" smtClean="0"/>
              <a:t>'</a:t>
            </a:r>
            <a:r>
              <a:rPr lang="en-US" altLang="ja-JP" sz="2800" dirty="0" smtClean="0"/>
              <a:t>\</a:t>
            </a:r>
            <a:r>
              <a:rPr lang="fr-FR" altLang="ja-JP" sz="2800" dirty="0" smtClean="0"/>
              <a:t>''</a:t>
            </a:r>
            <a:r>
              <a:rPr lang="en-US" altLang="ja-JP" sz="2800" dirty="0" smtClean="0"/>
              <a:t>)</a:t>
            </a:r>
            <a:r>
              <a:rPr lang="en-US" altLang="ja-JP" sz="2800" dirty="0"/>
              <a:t>;</a:t>
            </a:r>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fr-FR" altLang="ja-JP" sz="2800" dirty="0" smtClean="0"/>
              <a:t>'</a:t>
            </a:r>
            <a:r>
              <a:rPr lang="en-US" altLang="ja-JP" sz="2800" dirty="0" smtClean="0"/>
              <a:t>\"</a:t>
            </a:r>
            <a:r>
              <a:rPr lang="fr-FR" altLang="ja-JP" sz="2800" dirty="0" smtClean="0"/>
              <a:t>'</a:t>
            </a:r>
            <a:r>
              <a:rPr lang="en-US" altLang="ja-JP" sz="2800" dirty="0" smtClean="0"/>
              <a:t>)</a:t>
            </a:r>
            <a:r>
              <a:rPr lang="en-US" altLang="ja-JP" sz="2800" dirty="0"/>
              <a:t>;</a:t>
            </a:r>
          </a:p>
          <a:p>
            <a:r>
              <a:rPr lang="en-US" altLang="ja-JP" sz="2800" dirty="0"/>
              <a:t>  return 0;</a:t>
            </a:r>
          </a:p>
          <a:p>
            <a:r>
              <a:rPr lang="en-US" altLang="ja-JP" sz="2800" dirty="0"/>
              <a:t>}</a:t>
            </a:r>
          </a:p>
        </p:txBody>
      </p:sp>
      <p:sp>
        <p:nvSpPr>
          <p:cNvPr id="5" name="正方形/長方形 4"/>
          <p:cNvSpPr/>
          <p:nvPr/>
        </p:nvSpPr>
        <p:spPr>
          <a:xfrm>
            <a:off x="827584" y="1628800"/>
            <a:ext cx="6721712" cy="584776"/>
          </a:xfrm>
          <a:prstGeom prst="rect">
            <a:avLst/>
          </a:prstGeom>
        </p:spPr>
        <p:txBody>
          <a:bodyPr wrap="none">
            <a:spAutoFit/>
          </a:bodyPr>
          <a:lstStyle/>
          <a:p>
            <a:r>
              <a:rPr lang="ja-JP" altLang="en-US" sz="3200" dirty="0" smtClean="0"/>
              <a:t>ダブルクォートやクォートを表示する例</a:t>
            </a:r>
            <a:endParaRPr lang="ja-JP" altLang="en-US" sz="3200" dirty="0"/>
          </a:p>
        </p:txBody>
      </p:sp>
    </p:spTree>
    <p:extLst>
      <p:ext uri="{BB962C8B-B14F-4D97-AF65-F5344CB8AC3E}">
        <p14:creationId xmlns:p14="http://schemas.microsoft.com/office/powerpoint/2010/main" val="25819770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例</a:t>
            </a:r>
            <a:r>
              <a:rPr lang="en-US" altLang="ja-JP" dirty="0"/>
              <a:t>2</a:t>
            </a:r>
            <a:endParaRPr kumimoji="1" lang="ja-JP" altLang="en-US" dirty="0"/>
          </a:p>
        </p:txBody>
      </p:sp>
      <p:sp>
        <p:nvSpPr>
          <p:cNvPr id="4" name="正方形/長方形 3"/>
          <p:cNvSpPr/>
          <p:nvPr/>
        </p:nvSpPr>
        <p:spPr>
          <a:xfrm>
            <a:off x="899592" y="2636912"/>
            <a:ext cx="4572000" cy="3970318"/>
          </a:xfrm>
          <a:prstGeom prst="rect">
            <a:avLst/>
          </a:prstGeom>
          <a:ln>
            <a:solidFill>
              <a:schemeClr val="tx1"/>
            </a:solidFill>
          </a:ln>
        </p:spPr>
        <p:txBody>
          <a:bodyPr>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x,y</a:t>
            </a:r>
            <a:r>
              <a:rPr lang="en-US" altLang="ja-JP" sz="2800" dirty="0"/>
              <a:t>;</a:t>
            </a:r>
          </a:p>
          <a:p>
            <a:r>
              <a:rPr lang="en-US" altLang="ja-JP" sz="2800" dirty="0"/>
              <a:t>  x = </a:t>
            </a:r>
            <a:r>
              <a:rPr lang="fr-FR" altLang="ja-JP" sz="2800" dirty="0" smtClean="0"/>
              <a:t>'</a:t>
            </a:r>
            <a:r>
              <a:rPr lang="en-US" altLang="ja-JP" sz="2800" dirty="0" smtClean="0"/>
              <a:t>\</a:t>
            </a:r>
            <a:r>
              <a:rPr lang="fr-FR" altLang="ja-JP" sz="2800" dirty="0" smtClean="0"/>
              <a:t>''</a:t>
            </a:r>
            <a:r>
              <a:rPr lang="en-US" altLang="ja-JP" sz="2800" dirty="0" smtClean="0"/>
              <a:t>;</a:t>
            </a:r>
            <a:endParaRPr lang="en-US" altLang="ja-JP" sz="2800" dirty="0"/>
          </a:p>
          <a:p>
            <a:r>
              <a:rPr lang="en-US" altLang="ja-JP" sz="2800" dirty="0"/>
              <a:t>  y = </a:t>
            </a:r>
            <a:r>
              <a:rPr lang="fr-FR" altLang="ja-JP" sz="2800" dirty="0" smtClean="0"/>
              <a:t>'</a:t>
            </a:r>
            <a:r>
              <a:rPr lang="en-US" altLang="ja-JP" sz="2800" dirty="0" smtClean="0"/>
              <a:t>\"</a:t>
            </a:r>
            <a:r>
              <a:rPr lang="fr-FR" altLang="ja-JP" sz="2800" dirty="0" smtClean="0"/>
              <a:t>'</a:t>
            </a:r>
            <a:r>
              <a:rPr lang="en-US" altLang="ja-JP" sz="2800" dirty="0" smtClean="0"/>
              <a:t>;</a:t>
            </a:r>
            <a:endParaRPr lang="en-US" altLang="ja-JP" sz="2800" dirty="0"/>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en-US" altLang="ja-JP" sz="2800" dirty="0"/>
              <a:t>x);</a:t>
            </a:r>
          </a:p>
          <a:p>
            <a:r>
              <a:rPr lang="en-US" altLang="ja-JP" sz="2800" dirty="0"/>
              <a:t>  </a:t>
            </a:r>
            <a:r>
              <a:rPr lang="en-US" altLang="ja-JP" sz="2800" dirty="0" err="1"/>
              <a:t>printf</a:t>
            </a:r>
            <a:r>
              <a:rPr lang="en-US" altLang="ja-JP" sz="2800" dirty="0"/>
              <a:t> </a:t>
            </a:r>
            <a:r>
              <a:rPr lang="en-US" altLang="ja-JP" sz="2800" dirty="0" smtClean="0"/>
              <a:t>("%</a:t>
            </a:r>
            <a:r>
              <a:rPr lang="en-US" altLang="ja-JP" sz="2800" dirty="0"/>
              <a:t>c\</a:t>
            </a:r>
            <a:r>
              <a:rPr lang="en-US" altLang="ja-JP" sz="2800" dirty="0" smtClean="0"/>
              <a:t>n", </a:t>
            </a:r>
            <a:r>
              <a:rPr lang="en-US" altLang="ja-JP" sz="2800" dirty="0"/>
              <a:t>y);</a:t>
            </a:r>
          </a:p>
          <a:p>
            <a:r>
              <a:rPr lang="en-US" altLang="ja-JP" sz="2800" dirty="0"/>
              <a:t>  return 0;</a:t>
            </a:r>
          </a:p>
          <a:p>
            <a:r>
              <a:rPr lang="en-US" altLang="ja-JP" sz="2800" dirty="0"/>
              <a:t>}</a:t>
            </a:r>
          </a:p>
        </p:txBody>
      </p:sp>
      <p:sp>
        <p:nvSpPr>
          <p:cNvPr id="5" name="正方形/長方形 4"/>
          <p:cNvSpPr/>
          <p:nvPr/>
        </p:nvSpPr>
        <p:spPr>
          <a:xfrm>
            <a:off x="827584" y="1340768"/>
            <a:ext cx="8194872" cy="1077218"/>
          </a:xfrm>
          <a:prstGeom prst="rect">
            <a:avLst/>
          </a:prstGeom>
        </p:spPr>
        <p:txBody>
          <a:bodyPr wrap="none">
            <a:spAutoFit/>
          </a:bodyPr>
          <a:lstStyle/>
          <a:p>
            <a:r>
              <a:rPr lang="ja-JP" altLang="en-US" sz="3200" dirty="0" smtClean="0"/>
              <a:t>ダブルクォートやクォートを変数に代入してから</a:t>
            </a:r>
            <a:endParaRPr lang="en-US" altLang="ja-JP" sz="3200" dirty="0" smtClean="0"/>
          </a:p>
          <a:p>
            <a:r>
              <a:rPr lang="ja-JP" altLang="en-US" sz="3200" dirty="0" smtClean="0"/>
              <a:t>表示する例</a:t>
            </a:r>
            <a:endParaRPr lang="ja-JP" altLang="en-US" sz="3200" dirty="0"/>
          </a:p>
        </p:txBody>
      </p:sp>
    </p:spTree>
    <p:extLst>
      <p:ext uri="{BB962C8B-B14F-4D97-AF65-F5344CB8AC3E}">
        <p14:creationId xmlns:p14="http://schemas.microsoft.com/office/powerpoint/2010/main" val="3331813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char</a:t>
            </a:r>
            <a:r>
              <a:rPr kumimoji="1" lang="ja-JP" altLang="en-US" dirty="0" smtClean="0"/>
              <a:t>型が符号付きかどうか判定</a:t>
            </a:r>
            <a:r>
              <a:rPr kumimoji="1" lang="en-US" altLang="ja-JP" dirty="0" smtClean="0"/>
              <a:t/>
            </a:r>
            <a:br>
              <a:rPr kumimoji="1" lang="en-US" altLang="ja-JP" dirty="0" smtClean="0"/>
            </a:br>
            <a:r>
              <a:rPr lang="ja-JP" altLang="en-US" dirty="0" smtClean="0"/>
              <a:t>（打ち込んで確認）</a:t>
            </a:r>
            <a:endParaRPr kumimoji="1" lang="ja-JP" altLang="en-US" dirty="0"/>
          </a:p>
        </p:txBody>
      </p:sp>
      <p:sp>
        <p:nvSpPr>
          <p:cNvPr id="4" name="テキスト ボックス 3"/>
          <p:cNvSpPr txBox="1"/>
          <p:nvPr/>
        </p:nvSpPr>
        <p:spPr>
          <a:xfrm>
            <a:off x="1331640" y="1772816"/>
            <a:ext cx="5363841" cy="4832092"/>
          </a:xfrm>
          <a:prstGeom prst="rect">
            <a:avLst/>
          </a:prstGeom>
          <a:noFill/>
          <a:ln>
            <a:solidFill>
              <a:schemeClr val="tx1"/>
            </a:solidFill>
          </a:ln>
        </p:spPr>
        <p:txBody>
          <a:bodyPr wrap="none" rtlCol="0">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smtClean="0"/>
              <a:t>#include &lt;</a:t>
            </a:r>
            <a:r>
              <a:rPr lang="en-US" altLang="ja-JP" sz="2800" dirty="0" err="1" smtClean="0"/>
              <a:t>limits.h</a:t>
            </a:r>
            <a:r>
              <a:rPr lang="en-US" altLang="ja-JP" sz="2800" dirty="0" smtClean="0"/>
              <a:t>&gt;</a:t>
            </a:r>
          </a:p>
          <a:p>
            <a:endParaRPr lang="en-US" altLang="ja-JP" sz="2800" dirty="0" smtClean="0"/>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a:t>
            </a:r>
            <a:r>
              <a:rPr lang="ja-JP" altLang="en-US" sz="2800" dirty="0" smtClean="0"/>
              <a:t>この処理系の</a:t>
            </a:r>
            <a:r>
              <a:rPr lang="en-US" altLang="ja-JP" sz="2800" dirty="0" smtClean="0"/>
              <a:t>char</a:t>
            </a:r>
            <a:r>
              <a:rPr lang="ja-JP" altLang="en-US" sz="2800" dirty="0" smtClean="0"/>
              <a:t>型は</a:t>
            </a:r>
            <a:r>
              <a:rPr lang="en-US" altLang="ja-JP" sz="2800" dirty="0" smtClean="0"/>
              <a:t>");</a:t>
            </a:r>
          </a:p>
          <a:p>
            <a:r>
              <a:rPr lang="en-US" altLang="ja-JP" sz="2800" dirty="0" smtClean="0"/>
              <a:t>  if (CHAR_MIN)</a:t>
            </a:r>
          </a:p>
          <a:p>
            <a:r>
              <a:rPr lang="en-US" altLang="ja-JP" sz="2800" dirty="0" smtClean="0"/>
              <a:t>    </a:t>
            </a:r>
            <a:r>
              <a:rPr lang="en-US" altLang="ja-JP" sz="2800" dirty="0" err="1" smtClean="0"/>
              <a:t>printf</a:t>
            </a:r>
            <a:r>
              <a:rPr lang="en-US" altLang="ja-JP" sz="2800" dirty="0" smtClean="0"/>
              <a:t>("</a:t>
            </a:r>
            <a:r>
              <a:rPr lang="ja-JP" altLang="en-US" sz="2800" dirty="0" smtClean="0"/>
              <a:t>符号つきです。</a:t>
            </a:r>
            <a:r>
              <a:rPr lang="en-US" altLang="ja-JP" sz="2800" dirty="0" smtClean="0"/>
              <a:t>\n");</a:t>
            </a:r>
          </a:p>
          <a:p>
            <a:r>
              <a:rPr lang="en-US" altLang="ja-JP" sz="2800" dirty="0" smtClean="0"/>
              <a:t>  else</a:t>
            </a:r>
          </a:p>
          <a:p>
            <a:r>
              <a:rPr lang="en-US" altLang="ja-JP" sz="2800" dirty="0" smtClean="0"/>
              <a:t>    </a:t>
            </a:r>
            <a:r>
              <a:rPr lang="en-US" altLang="ja-JP" sz="2800" dirty="0" err="1" smtClean="0"/>
              <a:t>printf</a:t>
            </a:r>
            <a:r>
              <a:rPr lang="en-US" altLang="ja-JP" sz="2800" dirty="0" smtClean="0"/>
              <a:t>("</a:t>
            </a:r>
            <a:r>
              <a:rPr lang="ja-JP" altLang="en-US" sz="2800" dirty="0" smtClean="0"/>
              <a:t>符号無しです。</a:t>
            </a:r>
            <a:r>
              <a:rPr lang="en-US" altLang="ja-JP" sz="2800" dirty="0" smtClean="0"/>
              <a:t>\n");</a:t>
            </a:r>
          </a:p>
          <a:p>
            <a:r>
              <a:rPr lang="en-US" altLang="ja-JP" sz="2800" dirty="0" smtClean="0"/>
              <a:t>  return 0;</a:t>
            </a:r>
          </a:p>
          <a:p>
            <a:r>
              <a:rPr lang="en-US" altLang="ja-JP" sz="2800" dirty="0" smtClean="0"/>
              <a:t>}</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基本課題１</a:t>
            </a:r>
            <a:endParaRPr kumimoji="1" lang="ja-JP" altLang="en-US" dirty="0"/>
          </a:p>
        </p:txBody>
      </p:sp>
      <p:sp>
        <p:nvSpPr>
          <p:cNvPr id="67585" name="Rectangle 1"/>
          <p:cNvSpPr>
            <a:spLocks noChangeArrowheads="1"/>
          </p:cNvSpPr>
          <p:nvPr/>
        </p:nvSpPr>
        <p:spPr bwMode="auto">
          <a:xfrm>
            <a:off x="683568" y="1543432"/>
            <a:ext cx="763284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1" lang="ja-JP" sz="2800" b="0" i="0" u="none" strike="noStrike" cap="none" normalizeH="0" baseline="0" dirty="0" smtClean="0">
                <a:ln>
                  <a:noFill/>
                </a:ln>
                <a:solidFill>
                  <a:schemeClr val="tx1"/>
                </a:solidFill>
                <a:effectLst/>
                <a:latin typeface="+mn-ea"/>
                <a:cs typeface="Times New Roman" pitchFamily="18" charset="0"/>
              </a:rPr>
              <a:t>英文を</a:t>
            </a:r>
            <a:r>
              <a:rPr kumimoji="1" lang="ja-JP" altLang="en-US" sz="2800" b="0" i="0" u="none" strike="noStrike" cap="none" normalizeH="0" baseline="0" dirty="0" smtClean="0">
                <a:ln>
                  <a:noFill/>
                </a:ln>
                <a:solidFill>
                  <a:schemeClr val="tx1"/>
                </a:solidFill>
                <a:effectLst/>
                <a:latin typeface="+mn-ea"/>
                <a:cs typeface="Times New Roman" pitchFamily="18" charset="0"/>
              </a:rPr>
              <a:t>キーボードから</a:t>
            </a:r>
            <a:r>
              <a:rPr kumimoji="1" lang="ja-JP" sz="2800" b="0" i="0" u="none" strike="noStrike" cap="none" normalizeH="0" baseline="0" dirty="0" smtClean="0">
                <a:ln>
                  <a:noFill/>
                </a:ln>
                <a:solidFill>
                  <a:schemeClr val="tx1"/>
                </a:solidFill>
                <a:effectLst/>
                <a:latin typeface="+mn-ea"/>
                <a:cs typeface="Times New Roman" pitchFamily="18" charset="0"/>
              </a:rPr>
              <a:t>入力し、その英文の長さを表示するプログラムを作成せよ。ただし、</a:t>
            </a:r>
            <a:r>
              <a:rPr kumimoji="1" lang="ja-JP" altLang="en-US" sz="2800" b="0" i="0" u="none" strike="noStrike" cap="none" normalizeH="0" baseline="0" dirty="0" smtClean="0">
                <a:ln>
                  <a:noFill/>
                </a:ln>
                <a:solidFill>
                  <a:schemeClr val="tx1"/>
                </a:solidFill>
                <a:effectLst/>
                <a:latin typeface="+mn-ea"/>
                <a:cs typeface="Times New Roman" pitchFamily="18" charset="0"/>
              </a:rPr>
              <a:t>英字以外の文字（</a:t>
            </a:r>
            <a:r>
              <a:rPr kumimoji="1" lang="ja-JP" sz="2800" b="0" i="0" u="none" strike="noStrike" cap="none" normalizeH="0" baseline="0" dirty="0" smtClean="0">
                <a:ln>
                  <a:noFill/>
                </a:ln>
                <a:solidFill>
                  <a:schemeClr val="tx1"/>
                </a:solidFill>
                <a:effectLst/>
                <a:latin typeface="+mn-ea"/>
                <a:cs typeface="Times New Roman" pitchFamily="18" charset="0"/>
              </a:rPr>
              <a:t>空白</a:t>
            </a:r>
            <a:r>
              <a:rPr kumimoji="1" lang="ja-JP" altLang="en-US" sz="2800" b="0" i="0" u="none" strike="noStrike" cap="none" normalizeH="0" baseline="0" dirty="0" smtClean="0">
                <a:ln>
                  <a:noFill/>
                </a:ln>
                <a:solidFill>
                  <a:schemeClr val="tx1"/>
                </a:solidFill>
                <a:effectLst/>
                <a:latin typeface="+mn-ea"/>
                <a:cs typeface="Times New Roman" pitchFamily="18" charset="0"/>
              </a:rPr>
              <a:t>やピリオド等）</a:t>
            </a:r>
            <a:r>
              <a:rPr kumimoji="1" lang="ja-JP" sz="2800" b="0" i="0" u="none" strike="noStrike" cap="none" normalizeH="0" baseline="0" dirty="0" smtClean="0">
                <a:ln>
                  <a:noFill/>
                </a:ln>
                <a:solidFill>
                  <a:schemeClr val="tx1"/>
                </a:solidFill>
                <a:effectLst/>
                <a:latin typeface="+mn-ea"/>
                <a:cs typeface="Times New Roman" pitchFamily="18" charset="0"/>
              </a:rPr>
              <a:t>も文字数にカウントする</a:t>
            </a:r>
            <a:r>
              <a:rPr lang="ja-JP" altLang="en-US" sz="2800" dirty="0" smtClean="0">
                <a:latin typeface="+mn-ea"/>
                <a:cs typeface="Times New Roman" pitchFamily="18" charset="0"/>
              </a:rPr>
              <a:t>。</a:t>
            </a:r>
            <a:r>
              <a:rPr lang="en-US" altLang="ja-JP" sz="2800" dirty="0" smtClean="0">
                <a:latin typeface="+mn-ea"/>
                <a:cs typeface="Times New Roman" pitchFamily="18" charset="0"/>
              </a:rPr>
              <a:t> gets</a:t>
            </a:r>
            <a:r>
              <a:rPr lang="ja-JP" altLang="en-US" sz="2800" dirty="0" smtClean="0">
                <a:latin typeface="+mn-ea"/>
                <a:cs typeface="Times New Roman" pitchFamily="18" charset="0"/>
              </a:rPr>
              <a:t>関数を使ってよいものとするが、参考課題</a:t>
            </a:r>
            <a:r>
              <a:rPr lang="en-US" altLang="ja-JP" sz="2800" dirty="0" smtClean="0">
                <a:latin typeface="+mn-ea"/>
                <a:cs typeface="Times New Roman" pitchFamily="18" charset="0"/>
              </a:rPr>
              <a:t>1</a:t>
            </a:r>
            <a:r>
              <a:rPr lang="ja-JP" altLang="en-US" sz="2800" dirty="0" smtClean="0">
                <a:latin typeface="+mn-ea"/>
                <a:cs typeface="Times New Roman" pitchFamily="18" charset="0"/>
              </a:rPr>
              <a:t>のようにしてもよい。配列を使う場合は十分な長さの配列を宣言して使用せよ。</a:t>
            </a:r>
            <a:endParaRPr lang="en-US" altLang="ja-JP" sz="2800" dirty="0" smtClean="0">
              <a:latin typeface="+mn-ea"/>
              <a:cs typeface="Times New Roman" pitchFamily="18" charset="0"/>
            </a:endParaRPr>
          </a:p>
        </p:txBody>
      </p:sp>
      <p:sp>
        <p:nvSpPr>
          <p:cNvPr id="4" name="正方形/長方形 3"/>
          <p:cNvSpPr/>
          <p:nvPr/>
        </p:nvSpPr>
        <p:spPr>
          <a:xfrm>
            <a:off x="755576" y="4365104"/>
            <a:ext cx="6984776" cy="2246769"/>
          </a:xfrm>
          <a:prstGeom prst="rect">
            <a:avLst/>
          </a:prstGeom>
        </p:spPr>
        <p:txBody>
          <a:bodyPr wrap="square">
            <a:spAutoFit/>
          </a:bodyPr>
          <a:lstStyle/>
          <a:p>
            <a:pPr lvl="0" fontAlgn="base">
              <a:spcBef>
                <a:spcPct val="0"/>
              </a:spcBef>
              <a:spcAft>
                <a:spcPct val="0"/>
              </a:spcAft>
            </a:pPr>
            <a:r>
              <a:rPr lang="en-US" altLang="ja-JP" sz="2800" dirty="0" smtClean="0">
                <a:solidFill>
                  <a:prstClr val="black"/>
                </a:solidFill>
                <a:latin typeface="ＭＳ Ｐゴシック"/>
                <a:cs typeface="Times New Roman" pitchFamily="18" charset="0"/>
              </a:rPr>
              <a:t>[</a:t>
            </a:r>
            <a:r>
              <a:rPr lang="ja-JP" altLang="en-US" sz="2800" dirty="0" smtClean="0">
                <a:solidFill>
                  <a:prstClr val="black"/>
                </a:solidFill>
                <a:latin typeface="ＭＳ Ｐゴシック"/>
                <a:cs typeface="Times New Roman" pitchFamily="18" charset="0"/>
              </a:rPr>
              <a:t>実行例</a:t>
            </a:r>
            <a:r>
              <a:rPr lang="en-US" altLang="ja-JP" sz="2800" dirty="0" smtClean="0">
                <a:solidFill>
                  <a:prstClr val="black"/>
                </a:solidFill>
                <a:latin typeface="ＭＳ Ｐゴシック"/>
                <a:cs typeface="Times New Roman" pitchFamily="18" charset="0"/>
              </a:rPr>
              <a:t>]</a:t>
            </a:r>
          </a:p>
          <a:p>
            <a:pPr fontAlgn="base">
              <a:spcBef>
                <a:spcPct val="0"/>
              </a:spcBef>
              <a:spcAft>
                <a:spcPct val="0"/>
              </a:spcAft>
            </a:pPr>
            <a:r>
              <a:rPr lang="en-US" altLang="ja-JP" sz="2800" dirty="0"/>
              <a:t>$ ./</a:t>
            </a:r>
            <a:r>
              <a:rPr lang="en-US" altLang="ja-JP" sz="2800" dirty="0" err="1" smtClean="0"/>
              <a:t>a.out</a:t>
            </a:r>
            <a:endParaRPr lang="en-US" altLang="ja-JP" sz="2800" dirty="0" smtClean="0">
              <a:solidFill>
                <a:prstClr val="black"/>
              </a:solidFill>
              <a:latin typeface="ＭＳ Ｐゴシック"/>
              <a:cs typeface="Times New Roman" pitchFamily="18" charset="0"/>
            </a:endParaRPr>
          </a:p>
          <a:p>
            <a:pPr lvl="0" fontAlgn="base">
              <a:spcBef>
                <a:spcPct val="0"/>
              </a:spcBef>
              <a:spcAft>
                <a:spcPct val="0"/>
              </a:spcAft>
            </a:pPr>
            <a:r>
              <a:rPr lang="ja-JP" altLang="en-US" sz="2800" dirty="0" smtClean="0">
                <a:solidFill>
                  <a:prstClr val="black"/>
                </a:solidFill>
                <a:latin typeface="ＭＳ Ｐゴシック"/>
                <a:cs typeface="Times New Roman" pitchFamily="18" charset="0"/>
              </a:rPr>
              <a:t>英文を入力して下さい</a:t>
            </a:r>
            <a:r>
              <a:rPr lang="en-US" altLang="ja-JP" sz="2800" dirty="0" smtClean="0">
                <a:solidFill>
                  <a:prstClr val="black"/>
                </a:solidFill>
                <a:latin typeface="ＭＳ Ｐゴシック"/>
                <a:cs typeface="Times New Roman" pitchFamily="18" charset="0"/>
              </a:rPr>
              <a:t>: </a:t>
            </a:r>
            <a:r>
              <a:rPr lang="en-US" altLang="ja-JP" sz="2800" dirty="0" smtClean="0">
                <a:solidFill>
                  <a:srgbClr val="FF0000"/>
                </a:solidFill>
                <a:latin typeface="ＭＳ Ｐゴシック"/>
                <a:cs typeface="Times New Roman" pitchFamily="18" charset="0"/>
              </a:rPr>
              <a:t>This is a pen.</a:t>
            </a:r>
          </a:p>
          <a:p>
            <a:pPr lvl="0" fontAlgn="base">
              <a:spcBef>
                <a:spcPct val="0"/>
              </a:spcBef>
              <a:spcAft>
                <a:spcPct val="0"/>
              </a:spcAft>
            </a:pPr>
            <a:r>
              <a:rPr lang="ja-JP" altLang="en-US" sz="2800" dirty="0" smtClean="0">
                <a:solidFill>
                  <a:prstClr val="black"/>
                </a:solidFill>
                <a:latin typeface="ＭＳ Ｐゴシック"/>
                <a:cs typeface="Times New Roman" pitchFamily="18" charset="0"/>
              </a:rPr>
              <a:t>あなたが入力した英文の文字数は</a:t>
            </a:r>
            <a:r>
              <a:rPr lang="en-US" altLang="ja-JP" sz="2800" dirty="0" smtClean="0">
                <a:solidFill>
                  <a:prstClr val="black"/>
                </a:solidFill>
                <a:latin typeface="ＭＳ Ｐゴシック"/>
                <a:cs typeface="Times New Roman" pitchFamily="18" charset="0"/>
              </a:rPr>
              <a:t>14</a:t>
            </a:r>
            <a:r>
              <a:rPr lang="ja-JP" altLang="en-US" sz="2800" dirty="0" smtClean="0">
                <a:solidFill>
                  <a:prstClr val="black"/>
                </a:solidFill>
                <a:latin typeface="ＭＳ Ｐゴシック"/>
                <a:cs typeface="Times New Roman" pitchFamily="18" charset="0"/>
              </a:rPr>
              <a:t>です。</a:t>
            </a:r>
            <a:endParaRPr lang="en-US" altLang="ja-JP" sz="2800" dirty="0" smtClean="0">
              <a:solidFill>
                <a:prstClr val="black"/>
              </a:solidFill>
              <a:latin typeface="ＭＳ Ｐゴシック"/>
              <a:cs typeface="Times New Roman" pitchFamily="18" charset="0"/>
            </a:endParaRPr>
          </a:p>
          <a:p>
            <a:pPr lvl="0" fontAlgn="base">
              <a:spcBef>
                <a:spcPct val="0"/>
              </a:spcBef>
              <a:spcAft>
                <a:spcPct val="0"/>
              </a:spcAft>
            </a:pPr>
            <a:r>
              <a:rPr lang="en-US" altLang="ja-JP" sz="2800" dirty="0"/>
              <a:t>$</a:t>
            </a:r>
            <a:endParaRPr lang="ja-JP" altLang="en-US" sz="2800" dirty="0" smtClean="0">
              <a:solidFill>
                <a:prstClr val="black"/>
              </a:solidFill>
              <a:latin typeface="ＭＳ Ｐゴシック"/>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基本課題２</a:t>
            </a:r>
            <a:endParaRPr kumimoji="1" lang="ja-JP" altLang="en-US" dirty="0"/>
          </a:p>
        </p:txBody>
      </p:sp>
      <p:sp>
        <p:nvSpPr>
          <p:cNvPr id="4" name="テキスト ボックス 3"/>
          <p:cNvSpPr txBox="1"/>
          <p:nvPr/>
        </p:nvSpPr>
        <p:spPr>
          <a:xfrm>
            <a:off x="755576" y="1466781"/>
            <a:ext cx="7848872" cy="1384995"/>
          </a:xfrm>
          <a:prstGeom prst="rect">
            <a:avLst/>
          </a:prstGeom>
          <a:noFill/>
        </p:spPr>
        <p:txBody>
          <a:bodyPr wrap="square" rtlCol="0">
            <a:spAutoFit/>
          </a:bodyPr>
          <a:lstStyle/>
          <a:p>
            <a:r>
              <a:rPr lang="ja-JP" altLang="en-US" sz="2800" dirty="0" smtClean="0"/>
              <a:t>キーボードから英文を読み取り、逆順に表示するプログラムを書け。</a:t>
            </a:r>
            <a:r>
              <a:rPr lang="ja-JP" altLang="en-US" sz="2800" dirty="0" smtClean="0">
                <a:latin typeface="+mn-ea"/>
                <a:cs typeface="Times New Roman" pitchFamily="18" charset="0"/>
              </a:rPr>
              <a:t>十分な長さの配列を宣言して使用せよ。</a:t>
            </a:r>
            <a:endParaRPr kumimoji="1" lang="ja-JP" altLang="en-US" sz="2800" dirty="0"/>
          </a:p>
        </p:txBody>
      </p:sp>
      <p:sp>
        <p:nvSpPr>
          <p:cNvPr id="5" name="正方形/長方形 4"/>
          <p:cNvSpPr/>
          <p:nvPr/>
        </p:nvSpPr>
        <p:spPr>
          <a:xfrm>
            <a:off x="755576" y="3054439"/>
            <a:ext cx="6840760" cy="2246769"/>
          </a:xfrm>
          <a:prstGeom prst="rect">
            <a:avLst/>
          </a:prstGeom>
        </p:spPr>
        <p:txBody>
          <a:bodyPr wrap="square">
            <a:spAutoFit/>
          </a:bodyPr>
          <a:lstStyle/>
          <a:p>
            <a:r>
              <a:rPr lang="en-US" altLang="ja-JP" sz="2800" dirty="0" smtClean="0"/>
              <a:t>[</a:t>
            </a:r>
            <a:r>
              <a:rPr lang="ja-JP" altLang="en-US" sz="2800" dirty="0" smtClean="0"/>
              <a:t>実行例</a:t>
            </a:r>
            <a:r>
              <a:rPr lang="en-US" altLang="ja-JP" sz="2800" dirty="0" smtClean="0"/>
              <a:t>]</a:t>
            </a:r>
          </a:p>
          <a:p>
            <a:r>
              <a:rPr lang="en-US" altLang="ja-JP" sz="2800" dirty="0" smtClean="0"/>
              <a:t>$ ./</a:t>
            </a:r>
            <a:r>
              <a:rPr lang="en-US" altLang="ja-JP" sz="2800" dirty="0" err="1" smtClean="0"/>
              <a:t>a.out</a:t>
            </a:r>
            <a:endParaRPr lang="en-US" altLang="ja-JP" sz="2800" dirty="0" smtClean="0"/>
          </a:p>
          <a:p>
            <a:r>
              <a:rPr lang="ja-JP" altLang="en-US" sz="2800" dirty="0" smtClean="0"/>
              <a:t>英文を入力してください</a:t>
            </a:r>
            <a:r>
              <a:rPr lang="en-US" altLang="ja-JP" sz="2800" dirty="0" smtClean="0"/>
              <a:t>: </a:t>
            </a:r>
            <a:r>
              <a:rPr lang="en-US" altLang="ja-JP" sz="2800" dirty="0" smtClean="0">
                <a:solidFill>
                  <a:srgbClr val="FF0000"/>
                </a:solidFill>
              </a:rPr>
              <a:t>This is a pen.</a:t>
            </a:r>
          </a:p>
          <a:p>
            <a:r>
              <a:rPr lang="en-US" altLang="ja-JP" sz="2800" dirty="0" smtClean="0"/>
              <a:t>.</a:t>
            </a:r>
            <a:r>
              <a:rPr lang="en-US" altLang="ja-JP" sz="2800" dirty="0" err="1" smtClean="0"/>
              <a:t>nep</a:t>
            </a:r>
            <a:r>
              <a:rPr lang="en-US" altLang="ja-JP" sz="2800" dirty="0" smtClean="0"/>
              <a:t> a </a:t>
            </a:r>
            <a:r>
              <a:rPr lang="en-US" altLang="ja-JP" sz="2800" dirty="0" err="1" smtClean="0"/>
              <a:t>si</a:t>
            </a:r>
            <a:r>
              <a:rPr lang="en-US" altLang="ja-JP" sz="2800" dirty="0" smtClean="0"/>
              <a:t> </a:t>
            </a:r>
            <a:r>
              <a:rPr lang="en-US" altLang="ja-JP" sz="2800" dirty="0" err="1" smtClean="0"/>
              <a:t>sihT</a:t>
            </a:r>
            <a:endParaRPr lang="en-US" altLang="ja-JP" sz="2800" dirty="0" smtClean="0"/>
          </a:p>
          <a:p>
            <a:r>
              <a:rPr lang="en-US" altLang="ja-JP" sz="2800" dirty="0" smtClean="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97768"/>
            <a:ext cx="8229600" cy="1143000"/>
          </a:xfrm>
        </p:spPr>
        <p:txBody>
          <a:bodyPr/>
          <a:lstStyle/>
          <a:p>
            <a:r>
              <a:rPr kumimoji="1" lang="ja-JP" altLang="en-US" dirty="0" smtClean="0"/>
              <a:t>発展課題１</a:t>
            </a:r>
            <a:endParaRPr kumimoji="1" lang="ja-JP" altLang="en-US" dirty="0"/>
          </a:p>
        </p:txBody>
      </p:sp>
      <p:sp>
        <p:nvSpPr>
          <p:cNvPr id="4" name="正方形/長方形 3"/>
          <p:cNvSpPr/>
          <p:nvPr/>
        </p:nvSpPr>
        <p:spPr>
          <a:xfrm>
            <a:off x="611560" y="1211268"/>
            <a:ext cx="8064896" cy="1569660"/>
          </a:xfrm>
          <a:prstGeom prst="rect">
            <a:avLst/>
          </a:prstGeom>
        </p:spPr>
        <p:txBody>
          <a:bodyPr wrap="square">
            <a:spAutoFit/>
          </a:bodyPr>
          <a:lstStyle/>
          <a:p>
            <a:r>
              <a:rPr lang="ja-JP" altLang="ja-JP" sz="2400" dirty="0">
                <a:latin typeface="+mn-ea"/>
                <a:cs typeface="Times New Roman" pitchFamily="18" charset="0"/>
              </a:rPr>
              <a:t>英文を</a:t>
            </a:r>
            <a:r>
              <a:rPr lang="ja-JP" altLang="en-US" sz="2400" dirty="0">
                <a:latin typeface="+mn-ea"/>
                <a:cs typeface="Times New Roman" pitchFamily="18" charset="0"/>
              </a:rPr>
              <a:t>キーボードから</a:t>
            </a:r>
            <a:r>
              <a:rPr lang="ja-JP" altLang="ja-JP" sz="2400" dirty="0">
                <a:latin typeface="+mn-ea"/>
                <a:cs typeface="Times New Roman" pitchFamily="18" charset="0"/>
              </a:rPr>
              <a:t>入力し、その</a:t>
            </a:r>
            <a:r>
              <a:rPr lang="ja-JP" altLang="ja-JP" sz="2400" dirty="0" smtClean="0">
                <a:latin typeface="+mn-ea"/>
                <a:cs typeface="Times New Roman" pitchFamily="18" charset="0"/>
              </a:rPr>
              <a:t>英文</a:t>
            </a:r>
            <a:r>
              <a:rPr lang="ja-JP" altLang="en-US" sz="2400" dirty="0" smtClean="0">
                <a:latin typeface="+mn-ea"/>
                <a:cs typeface="Times New Roman" pitchFamily="18" charset="0"/>
              </a:rPr>
              <a:t>中の単語の数</a:t>
            </a:r>
            <a:r>
              <a:rPr lang="ja-JP" altLang="ja-JP" sz="2400" dirty="0" smtClean="0">
                <a:latin typeface="+mn-ea"/>
                <a:cs typeface="Times New Roman" pitchFamily="18" charset="0"/>
              </a:rPr>
              <a:t>を</a:t>
            </a:r>
            <a:r>
              <a:rPr lang="ja-JP" altLang="ja-JP" sz="2400" dirty="0">
                <a:latin typeface="+mn-ea"/>
                <a:cs typeface="Times New Roman" pitchFamily="18" charset="0"/>
              </a:rPr>
              <a:t>表示するプログラムを作成せよ</a:t>
            </a:r>
            <a:r>
              <a:rPr lang="ja-JP" altLang="ja-JP" sz="2400" dirty="0" smtClean="0">
                <a:latin typeface="+mn-ea"/>
                <a:cs typeface="Times New Roman" pitchFamily="18" charset="0"/>
              </a:rPr>
              <a:t>。</a:t>
            </a:r>
            <a:r>
              <a:rPr lang="ja-JP" altLang="en-US" sz="2400" dirty="0" smtClean="0">
                <a:latin typeface="+mn-ea"/>
                <a:cs typeface="Times New Roman" pitchFamily="18" charset="0"/>
              </a:rPr>
              <a:t>英字以外の文字（空白、ピリオド、コンマ、クエスチョンマーク等）は区切り文字とし、単語数にはカウントしないこととする。</a:t>
            </a:r>
            <a:endParaRPr lang="en-US" altLang="ja-JP" sz="2400" dirty="0" smtClean="0">
              <a:latin typeface="+mn-ea"/>
              <a:cs typeface="Times New Roman" pitchFamily="18" charset="0"/>
            </a:endParaRPr>
          </a:p>
        </p:txBody>
      </p:sp>
      <p:sp>
        <p:nvSpPr>
          <p:cNvPr id="5" name="正方形/長方形 4"/>
          <p:cNvSpPr/>
          <p:nvPr/>
        </p:nvSpPr>
        <p:spPr>
          <a:xfrm>
            <a:off x="467544" y="2883708"/>
            <a:ext cx="8064896" cy="3785652"/>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This 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Is this a pen?</a:t>
            </a:r>
          </a:p>
          <a:p>
            <a:r>
              <a:rPr lang="ja-JP" altLang="en-US" sz="2400" dirty="0"/>
              <a:t>単語数は</a:t>
            </a:r>
            <a:r>
              <a:rPr lang="en-US" altLang="ja-JP" sz="2400" dirty="0"/>
              <a:t>4</a:t>
            </a:r>
            <a:r>
              <a:rPr lang="ja-JP" altLang="en-US" sz="2400" dirty="0"/>
              <a:t>です。</a:t>
            </a:r>
            <a:endParaRPr lang="en-US" altLang="ja-JP" sz="2400" dirty="0"/>
          </a:p>
          <a:p>
            <a:r>
              <a:rPr lang="en-US" altLang="ja-JP" sz="2400" dirty="0"/>
              <a:t>% ./</a:t>
            </a:r>
            <a:r>
              <a:rPr lang="en-US" altLang="ja-JP" sz="2400" dirty="0" err="1"/>
              <a:t>a.out</a:t>
            </a:r>
            <a:endParaRPr lang="en-US" altLang="ja-JP" sz="2400" dirty="0"/>
          </a:p>
          <a:p>
            <a:r>
              <a:rPr lang="ja-JP" altLang="en-US" sz="2400" dirty="0"/>
              <a:t>英文を入力してください</a:t>
            </a:r>
            <a:r>
              <a:rPr lang="en-US" altLang="ja-JP" sz="2400" dirty="0"/>
              <a:t>: How are you? --- </a:t>
            </a:r>
            <a:r>
              <a:rPr lang="en-US" altLang="ja-JP" sz="2400" dirty="0" smtClean="0"/>
              <a:t>I</a:t>
            </a:r>
            <a:r>
              <a:rPr lang="fr-FR" altLang="ja-JP" sz="2400" dirty="0" smtClean="0"/>
              <a:t>'</a:t>
            </a:r>
            <a:r>
              <a:rPr lang="en-US" altLang="ja-JP" sz="2400" dirty="0" smtClean="0"/>
              <a:t>m </a:t>
            </a:r>
            <a:r>
              <a:rPr lang="en-US" altLang="ja-JP" sz="2400" dirty="0"/>
              <a:t>fine, thank you.</a:t>
            </a:r>
          </a:p>
          <a:p>
            <a:r>
              <a:rPr lang="ja-JP" altLang="en-US" sz="2400" dirty="0"/>
              <a:t>単語数は</a:t>
            </a:r>
            <a:r>
              <a:rPr lang="en-US" altLang="ja-JP" sz="2400" dirty="0"/>
              <a:t>8</a:t>
            </a:r>
            <a:r>
              <a:rPr lang="ja-JP" altLang="en-US" sz="2400" dirty="0"/>
              <a:t>です。</a:t>
            </a:r>
            <a:endParaRPr lang="en-US" altLang="ja-JP" sz="2400" dirty="0"/>
          </a:p>
        </p:txBody>
      </p:sp>
    </p:spTree>
    <p:extLst>
      <p:ext uri="{BB962C8B-B14F-4D97-AF65-F5344CB8AC3E}">
        <p14:creationId xmlns:p14="http://schemas.microsoft.com/office/powerpoint/2010/main" val="20419284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テキスト ボックス 3"/>
          <p:cNvSpPr txBox="1"/>
          <p:nvPr/>
        </p:nvSpPr>
        <p:spPr>
          <a:xfrm>
            <a:off x="539552" y="1772816"/>
            <a:ext cx="8064896" cy="954107"/>
          </a:xfrm>
          <a:prstGeom prst="rect">
            <a:avLst/>
          </a:prstGeom>
          <a:noFill/>
        </p:spPr>
        <p:txBody>
          <a:bodyPr wrap="square" rtlCol="0">
            <a:spAutoFit/>
          </a:bodyPr>
          <a:lstStyle/>
          <a:p>
            <a:r>
              <a:rPr lang="ja-JP" altLang="en-US" sz="2800" dirty="0" smtClean="0"/>
              <a:t>英文をキーボードから読み取り、英字の大文字だけを表示するプログラムを書け。</a:t>
            </a:r>
            <a:endParaRPr kumimoji="1" lang="ja-JP" altLang="en-US" sz="2800" dirty="0"/>
          </a:p>
        </p:txBody>
      </p:sp>
      <p:sp>
        <p:nvSpPr>
          <p:cNvPr id="5" name="正方形/長方形 4"/>
          <p:cNvSpPr/>
          <p:nvPr/>
        </p:nvSpPr>
        <p:spPr>
          <a:xfrm>
            <a:off x="683568" y="3068960"/>
            <a:ext cx="7272808" cy="2246769"/>
          </a:xfrm>
          <a:prstGeom prst="rect">
            <a:avLst/>
          </a:prstGeom>
        </p:spPr>
        <p:txBody>
          <a:bodyPr wrap="square">
            <a:spAutoFit/>
          </a:bodyPr>
          <a:lstStyle/>
          <a:p>
            <a:r>
              <a:rPr lang="en-US" altLang="ja-JP" sz="2800" dirty="0" smtClean="0"/>
              <a:t>[</a:t>
            </a:r>
            <a:r>
              <a:rPr lang="ja-JP" altLang="en-US" sz="2800" dirty="0" smtClean="0"/>
              <a:t>実行例</a:t>
            </a:r>
            <a:r>
              <a:rPr lang="en-US" altLang="ja-JP" sz="2800" dirty="0" smtClean="0"/>
              <a:t>]</a:t>
            </a:r>
          </a:p>
          <a:p>
            <a:r>
              <a:rPr lang="en-US" altLang="ja-JP" sz="2800" dirty="0" smtClean="0"/>
              <a:t>$ ./</a:t>
            </a:r>
            <a:r>
              <a:rPr lang="en-US" altLang="ja-JP" sz="2800" dirty="0" err="1" smtClean="0"/>
              <a:t>a.out</a:t>
            </a:r>
            <a:endParaRPr lang="en-US" altLang="ja-JP" sz="2800" dirty="0" smtClean="0"/>
          </a:p>
          <a:p>
            <a:r>
              <a:rPr lang="ja-JP" altLang="en-US" sz="2800" dirty="0" smtClean="0"/>
              <a:t>文字列を入力</a:t>
            </a:r>
            <a:r>
              <a:rPr lang="en-US" altLang="ja-JP" sz="2800" dirty="0" smtClean="0"/>
              <a:t>: </a:t>
            </a:r>
            <a:r>
              <a:rPr lang="en-US" altLang="ja-JP" sz="2800" dirty="0" smtClean="0">
                <a:solidFill>
                  <a:srgbClr val="FF0000"/>
                </a:solidFill>
              </a:rPr>
              <a:t>Unidentified Flying Object</a:t>
            </a:r>
          </a:p>
          <a:p>
            <a:r>
              <a:rPr lang="en-US" altLang="ja-JP" sz="2800" dirty="0" smtClean="0"/>
              <a:t>UFO</a:t>
            </a:r>
          </a:p>
          <a:p>
            <a:r>
              <a:rPr lang="en-US" altLang="ja-JP" sz="2800" dirty="0" smtClean="0"/>
              <a:t>$</a:t>
            </a:r>
            <a:endParaRPr lang="en-US" altLang="ja-JP" sz="28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70712"/>
            <a:ext cx="8229600" cy="654032"/>
          </a:xfrm>
        </p:spPr>
        <p:txBody>
          <a:bodyPr>
            <a:noAutofit/>
          </a:bodyPr>
          <a:lstStyle/>
          <a:p>
            <a:r>
              <a:rPr kumimoji="1" lang="ja-JP" altLang="en-US" dirty="0" smtClean="0"/>
              <a:t>発展課題</a:t>
            </a:r>
            <a:r>
              <a:rPr lang="ja-JP" altLang="en-US" dirty="0" smtClean="0"/>
              <a:t>３</a:t>
            </a:r>
            <a:endParaRPr kumimoji="1" lang="ja-JP" altLang="en-US" dirty="0"/>
          </a:p>
        </p:txBody>
      </p:sp>
      <p:sp>
        <p:nvSpPr>
          <p:cNvPr id="4" name="テキスト ボックス 3"/>
          <p:cNvSpPr txBox="1"/>
          <p:nvPr/>
        </p:nvSpPr>
        <p:spPr>
          <a:xfrm>
            <a:off x="539552" y="1470263"/>
            <a:ext cx="8136904" cy="2246769"/>
          </a:xfrm>
          <a:prstGeom prst="rect">
            <a:avLst/>
          </a:prstGeom>
          <a:noFill/>
        </p:spPr>
        <p:txBody>
          <a:bodyPr wrap="square" rtlCol="0">
            <a:spAutoFit/>
          </a:bodyPr>
          <a:lstStyle/>
          <a:p>
            <a:r>
              <a:rPr lang="ja-JP" altLang="en-US" sz="2800" dirty="0" smtClean="0"/>
              <a:t>キーボードから英文を読み取り、それが回文かどうかを判定するプログラムを作成せよ。ただし、英字</a:t>
            </a:r>
            <a:r>
              <a:rPr lang="en-US" altLang="ja-JP" sz="2800" dirty="0" smtClean="0"/>
              <a:t>a-z</a:t>
            </a:r>
            <a:r>
              <a:rPr lang="ja-JP" altLang="en-US" sz="2800" dirty="0" smtClean="0"/>
              <a:t>の大文字小文字は区別せず、かつ英字以外の記号（空白、エクスクラメーションマーク等）は無視するものとする。</a:t>
            </a:r>
            <a:endParaRPr lang="en-US" altLang="ja-JP" sz="2800" dirty="0" smtClean="0"/>
          </a:p>
        </p:txBody>
      </p:sp>
      <p:sp>
        <p:nvSpPr>
          <p:cNvPr id="5" name="正方形/長方形 4"/>
          <p:cNvSpPr/>
          <p:nvPr/>
        </p:nvSpPr>
        <p:spPr>
          <a:xfrm>
            <a:off x="611560" y="4005064"/>
            <a:ext cx="7128792" cy="1384995"/>
          </a:xfrm>
          <a:prstGeom prst="rect">
            <a:avLst/>
          </a:prstGeom>
        </p:spPr>
        <p:txBody>
          <a:bodyPr wrap="square">
            <a:spAutoFit/>
          </a:bodyPr>
          <a:lstStyle/>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a:t>
            </a:r>
          </a:p>
          <a:p>
            <a:pPr lvl="0"/>
            <a:r>
              <a:rPr lang="ja-JP" altLang="en-US" sz="2800" dirty="0" smtClean="0">
                <a:solidFill>
                  <a:prstClr val="black"/>
                </a:solidFill>
              </a:rPr>
              <a:t>英文を入力してください</a:t>
            </a:r>
            <a:r>
              <a:rPr lang="en-US" altLang="ja-JP" sz="2800" dirty="0" smtClean="0">
                <a:solidFill>
                  <a:prstClr val="black"/>
                </a:solidFill>
              </a:rPr>
              <a:t>: </a:t>
            </a:r>
            <a:r>
              <a:rPr lang="en-US" altLang="ja-JP" sz="2800" dirty="0" smtClean="0">
                <a:solidFill>
                  <a:srgbClr val="FF0000"/>
                </a:solidFill>
              </a:rPr>
              <a:t>So many dynamos!</a:t>
            </a:r>
          </a:p>
          <a:p>
            <a:pPr lvl="0"/>
            <a:r>
              <a:rPr lang="en-US" altLang="ja-JP" sz="2800" dirty="0" smtClean="0">
                <a:solidFill>
                  <a:prstClr val="black"/>
                </a:solidFill>
              </a:rPr>
              <a:t>So many dynamos!</a:t>
            </a:r>
            <a:r>
              <a:rPr lang="ja-JP" altLang="en-US" sz="2800" dirty="0" smtClean="0">
                <a:solidFill>
                  <a:prstClr val="black"/>
                </a:solidFill>
              </a:rPr>
              <a:t> は回文です。</a:t>
            </a:r>
            <a:endParaRPr lang="en-US" altLang="ja-JP" sz="2800" dirty="0" smtClean="0">
              <a:solidFill>
                <a:prstClr val="black"/>
              </a:solidFill>
            </a:endParaRPr>
          </a:p>
        </p:txBody>
      </p:sp>
      <p:sp>
        <p:nvSpPr>
          <p:cNvPr id="6" name="正方形/長方形 5"/>
          <p:cNvSpPr/>
          <p:nvPr/>
        </p:nvSpPr>
        <p:spPr>
          <a:xfrm>
            <a:off x="755576" y="5733256"/>
            <a:ext cx="7435080" cy="830997"/>
          </a:xfrm>
          <a:prstGeom prst="rect">
            <a:avLst/>
          </a:prstGeom>
        </p:spPr>
        <p:txBody>
          <a:bodyPr wrap="square">
            <a:spAutoFit/>
          </a:bodyPr>
          <a:lstStyle/>
          <a:p>
            <a:pPr lvl="0"/>
            <a:r>
              <a:rPr lang="ja-JP" altLang="en-US" sz="2400" dirty="0" smtClean="0">
                <a:solidFill>
                  <a:prstClr val="black"/>
                </a:solidFill>
              </a:rPr>
              <a:t>（参考）</a:t>
            </a:r>
            <a:r>
              <a:rPr lang="en-US" altLang="ja-JP" sz="2400" dirty="0" smtClean="0">
                <a:solidFill>
                  <a:prstClr val="black"/>
                </a:solidFill>
              </a:rPr>
              <a:t>dynamo</a:t>
            </a:r>
            <a:r>
              <a:rPr lang="ja-JP" altLang="en-US" sz="2400" dirty="0" smtClean="0">
                <a:solidFill>
                  <a:prstClr val="black"/>
                </a:solidFill>
              </a:rPr>
              <a:t>は発電機。</a:t>
            </a:r>
            <a:r>
              <a:rPr lang="en-US" altLang="ja-JP" sz="2400" dirty="0" smtClean="0">
                <a:solidFill>
                  <a:prstClr val="black"/>
                </a:solidFill>
              </a:rPr>
              <a:t>dynamos</a:t>
            </a:r>
            <a:r>
              <a:rPr lang="ja-JP" altLang="en-US" sz="2400" dirty="0" smtClean="0">
                <a:solidFill>
                  <a:prstClr val="black"/>
                </a:solidFill>
              </a:rPr>
              <a:t>は</a:t>
            </a:r>
            <a:r>
              <a:rPr lang="en-US" altLang="ja-JP" sz="2400" dirty="0" smtClean="0">
                <a:solidFill>
                  <a:prstClr val="black"/>
                </a:solidFill>
              </a:rPr>
              <a:t>dynamo</a:t>
            </a:r>
            <a:r>
              <a:rPr lang="ja-JP" altLang="en-US" sz="2400" dirty="0" smtClean="0">
                <a:solidFill>
                  <a:prstClr val="black"/>
                </a:solidFill>
              </a:rPr>
              <a:t>の複数形</a:t>
            </a:r>
            <a:endParaRPr lang="en-US" altLang="ja-JP" sz="2400" dirty="0" smtClean="0">
              <a:solidFill>
                <a:prstClr val="black"/>
              </a:solidFill>
            </a:endParaRPr>
          </a:p>
          <a:p>
            <a:pPr lvl="0"/>
            <a:r>
              <a:rPr lang="ja-JP" altLang="en-US" sz="2400" dirty="0" smtClean="0">
                <a:solidFill>
                  <a:prstClr val="black"/>
                </a:solidFill>
              </a:rPr>
              <a:t>（注意）十分な長さの配列を宣言して用いること。</a:t>
            </a: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lang="ja-JP" altLang="en-US" dirty="0" smtClean="0"/>
              <a:t>発展課題４</a:t>
            </a:r>
            <a:endParaRPr kumimoji="1" lang="ja-JP" altLang="en-US" dirty="0"/>
          </a:p>
        </p:txBody>
      </p:sp>
      <p:sp>
        <p:nvSpPr>
          <p:cNvPr id="4" name="正方形/長方形 3"/>
          <p:cNvSpPr/>
          <p:nvPr/>
        </p:nvSpPr>
        <p:spPr>
          <a:xfrm>
            <a:off x="971600" y="3140968"/>
            <a:ext cx="6606480" cy="3539430"/>
          </a:xfrm>
          <a:prstGeom prst="rect">
            <a:avLst/>
          </a:prstGeom>
        </p:spPr>
        <p:txBody>
          <a:bodyPr wrap="square">
            <a:spAutoFit/>
          </a:bodyPr>
          <a:lstStyle/>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1]</a:t>
            </a:r>
          </a:p>
          <a:p>
            <a:pPr lvl="0"/>
            <a:r>
              <a:rPr lang="en-US" altLang="ja-JP" sz="2800" dirty="0" smtClean="0">
                <a:solidFill>
                  <a:prstClr val="black"/>
                </a:solidFill>
              </a:rPr>
              <a:t>1</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smtClean="0">
                <a:solidFill>
                  <a:srgbClr val="FF0000"/>
                </a:solidFill>
              </a:rPr>
              <a:t>def</a:t>
            </a:r>
          </a:p>
          <a:p>
            <a:pPr lvl="0"/>
            <a:r>
              <a:rPr lang="en-US" altLang="ja-JP" sz="2800" dirty="0" smtClean="0">
                <a:solidFill>
                  <a:prstClr val="black"/>
                </a:solidFill>
              </a:rPr>
              <a:t>2</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abcdefg</a:t>
            </a:r>
            <a:endParaRPr lang="en-US" altLang="ja-JP" sz="2800" dirty="0" smtClean="0">
              <a:solidFill>
                <a:srgbClr val="FF0000"/>
              </a:solidFill>
            </a:endParaRPr>
          </a:p>
          <a:p>
            <a:pPr lvl="0"/>
            <a:r>
              <a:rPr lang="en-US" altLang="ja-JP" sz="2800" dirty="0" err="1" smtClean="0">
                <a:solidFill>
                  <a:prstClr val="black"/>
                </a:solidFill>
              </a:rPr>
              <a:t>def</a:t>
            </a:r>
            <a:r>
              <a:rPr lang="ja-JP" altLang="en-US" sz="2800" dirty="0" smtClean="0">
                <a:solidFill>
                  <a:prstClr val="black"/>
                </a:solidFill>
              </a:rPr>
              <a:t>は</a:t>
            </a:r>
            <a:r>
              <a:rPr lang="en-US" altLang="ja-JP" sz="2800" dirty="0" err="1" smtClean="0">
                <a:solidFill>
                  <a:prstClr val="black"/>
                </a:solidFill>
              </a:rPr>
              <a:t>abcdefg</a:t>
            </a:r>
            <a:r>
              <a:rPr lang="ja-JP" altLang="en-US" sz="2800" dirty="0" smtClean="0">
                <a:solidFill>
                  <a:prstClr val="black"/>
                </a:solidFill>
              </a:rPr>
              <a:t>の部分文字列です。</a:t>
            </a:r>
            <a:endParaRPr lang="en-US" altLang="ja-JP" sz="2800" dirty="0" smtClean="0">
              <a:solidFill>
                <a:prstClr val="black"/>
              </a:solidFill>
            </a:endParaRPr>
          </a:p>
          <a:p>
            <a:pPr lvl="0"/>
            <a:r>
              <a:rPr lang="en-US" altLang="ja-JP" sz="2800" dirty="0" smtClean="0">
                <a:solidFill>
                  <a:prstClr val="black"/>
                </a:solidFill>
              </a:rPr>
              <a:t>[</a:t>
            </a:r>
            <a:r>
              <a:rPr lang="ja-JP" altLang="en-US" sz="2800" dirty="0" smtClean="0">
                <a:solidFill>
                  <a:prstClr val="black"/>
                </a:solidFill>
              </a:rPr>
              <a:t>実行例</a:t>
            </a:r>
            <a:r>
              <a:rPr lang="en-US" altLang="ja-JP" sz="2800" dirty="0" smtClean="0">
                <a:solidFill>
                  <a:prstClr val="black"/>
                </a:solidFill>
              </a:rPr>
              <a:t>2]</a:t>
            </a:r>
          </a:p>
          <a:p>
            <a:pPr lvl="0"/>
            <a:r>
              <a:rPr lang="en-US" altLang="ja-JP" sz="2800" dirty="0" smtClean="0">
                <a:solidFill>
                  <a:prstClr val="black"/>
                </a:solidFill>
              </a:rPr>
              <a:t>1</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cef</a:t>
            </a:r>
            <a:endParaRPr lang="en-US" altLang="ja-JP" sz="2800" dirty="0" smtClean="0">
              <a:solidFill>
                <a:srgbClr val="FF0000"/>
              </a:solidFill>
            </a:endParaRPr>
          </a:p>
          <a:p>
            <a:pPr lvl="0"/>
            <a:r>
              <a:rPr lang="en-US" altLang="ja-JP" sz="2800" dirty="0" smtClean="0">
                <a:solidFill>
                  <a:prstClr val="black"/>
                </a:solidFill>
              </a:rPr>
              <a:t>2</a:t>
            </a:r>
            <a:r>
              <a:rPr lang="ja-JP" altLang="en-US" sz="2800" dirty="0" smtClean="0">
                <a:solidFill>
                  <a:prstClr val="black"/>
                </a:solidFill>
              </a:rPr>
              <a:t>つ目の文字列</a:t>
            </a:r>
            <a:r>
              <a:rPr lang="en-US" altLang="ja-JP" sz="2800" dirty="0" smtClean="0">
                <a:solidFill>
                  <a:prstClr val="black"/>
                </a:solidFill>
              </a:rPr>
              <a:t>: </a:t>
            </a:r>
            <a:r>
              <a:rPr lang="en-US" altLang="ja-JP" sz="2800" dirty="0" err="1" smtClean="0">
                <a:solidFill>
                  <a:srgbClr val="FF0000"/>
                </a:solidFill>
              </a:rPr>
              <a:t>abcdefg</a:t>
            </a:r>
            <a:endParaRPr lang="en-US" altLang="ja-JP" sz="2800" dirty="0" smtClean="0">
              <a:solidFill>
                <a:srgbClr val="FF0000"/>
              </a:solidFill>
            </a:endParaRPr>
          </a:p>
          <a:p>
            <a:pPr lvl="0"/>
            <a:r>
              <a:rPr lang="en-US" altLang="ja-JP" sz="2800" dirty="0" err="1" smtClean="0">
                <a:solidFill>
                  <a:prstClr val="black"/>
                </a:solidFill>
              </a:rPr>
              <a:t>cef</a:t>
            </a:r>
            <a:r>
              <a:rPr lang="ja-JP" altLang="en-US" sz="2800" dirty="0" smtClean="0">
                <a:solidFill>
                  <a:prstClr val="black"/>
                </a:solidFill>
              </a:rPr>
              <a:t>は</a:t>
            </a:r>
            <a:r>
              <a:rPr lang="en-US" altLang="ja-JP" sz="2800" dirty="0" err="1" smtClean="0">
                <a:solidFill>
                  <a:prstClr val="black"/>
                </a:solidFill>
              </a:rPr>
              <a:t>abcdefg</a:t>
            </a:r>
            <a:r>
              <a:rPr lang="ja-JP" altLang="en-US" sz="2800" dirty="0" smtClean="0">
                <a:solidFill>
                  <a:prstClr val="black"/>
                </a:solidFill>
              </a:rPr>
              <a:t>の部分文字列ではありません。</a:t>
            </a:r>
            <a:endParaRPr lang="ja-JP" altLang="en-US" sz="2800" dirty="0">
              <a:solidFill>
                <a:prstClr val="black"/>
              </a:solidFill>
            </a:endParaRPr>
          </a:p>
        </p:txBody>
      </p:sp>
      <p:sp>
        <p:nvSpPr>
          <p:cNvPr id="6" name="正方形/長方形 5"/>
          <p:cNvSpPr/>
          <p:nvPr/>
        </p:nvSpPr>
        <p:spPr>
          <a:xfrm>
            <a:off x="467544" y="1181070"/>
            <a:ext cx="8136904" cy="1815882"/>
          </a:xfrm>
          <a:prstGeom prst="rect">
            <a:avLst/>
          </a:prstGeom>
        </p:spPr>
        <p:txBody>
          <a:bodyPr wrap="square">
            <a:spAutoFit/>
          </a:bodyPr>
          <a:lstStyle/>
          <a:p>
            <a:r>
              <a:rPr lang="ja-JP" altLang="en-US" sz="2800" dirty="0" smtClean="0"/>
              <a:t>文字列を</a:t>
            </a:r>
            <a:r>
              <a:rPr lang="en-US" altLang="ja-JP" sz="2800" dirty="0" smtClean="0"/>
              <a:t>2</a:t>
            </a:r>
            <a:r>
              <a:rPr lang="ja-JP" altLang="en-US" sz="2800" dirty="0" smtClean="0"/>
              <a:t>つキーボードから</a:t>
            </a:r>
            <a:r>
              <a:rPr lang="en-US" altLang="en-US" sz="2800" dirty="0" smtClean="0"/>
              <a:t>読み取り</a:t>
            </a:r>
            <a:r>
              <a:rPr lang="ja-JP" altLang="en-US" sz="2800" dirty="0" smtClean="0"/>
              <a:t>、</a:t>
            </a:r>
            <a:r>
              <a:rPr lang="en-US" altLang="ja-JP" sz="2800" dirty="0"/>
              <a:t>1</a:t>
            </a:r>
            <a:r>
              <a:rPr lang="ja-JP" altLang="en-US" sz="2800" dirty="0" smtClean="0"/>
              <a:t>つ目の文字列が</a:t>
            </a:r>
            <a:r>
              <a:rPr lang="en-US" altLang="ja-JP" sz="2800" dirty="0" smtClean="0"/>
              <a:t>2</a:t>
            </a:r>
            <a:r>
              <a:rPr lang="ja-JP" altLang="en-US" sz="2800" dirty="0" smtClean="0"/>
              <a:t>つ目の文字列の連続した部分文字列になっているかどうかを判定するプログラムを作成せよ。ただし、入力文字列中に空白やタブはないものとする。</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smtClean="0"/>
              <a:t>アルファベットの文字の判定</a:t>
            </a:r>
            <a:endParaRPr kumimoji="1" lang="ja-JP" altLang="en-US" dirty="0"/>
          </a:p>
        </p:txBody>
      </p:sp>
      <p:sp>
        <p:nvSpPr>
          <p:cNvPr id="4" name="テキスト ボックス 3"/>
          <p:cNvSpPr txBox="1"/>
          <p:nvPr/>
        </p:nvSpPr>
        <p:spPr>
          <a:xfrm>
            <a:off x="395536" y="1179909"/>
            <a:ext cx="8424936" cy="1384995"/>
          </a:xfrm>
          <a:prstGeom prst="rect">
            <a:avLst/>
          </a:prstGeom>
          <a:noFill/>
        </p:spPr>
        <p:txBody>
          <a:bodyPr wrap="square" rtlCol="0">
            <a:spAutoFit/>
          </a:bodyPr>
          <a:lstStyle/>
          <a:p>
            <a:r>
              <a:rPr kumimoji="1" lang="ja-JP" altLang="en-US" sz="2800" dirty="0" smtClean="0"/>
              <a:t>アルファベットの文字の</a:t>
            </a:r>
            <a:r>
              <a:rPr lang="ja-JP" altLang="en-US" sz="2800" dirty="0" smtClean="0"/>
              <a:t>大小の</a:t>
            </a:r>
            <a:r>
              <a:rPr kumimoji="1" lang="ja-JP" altLang="en-US" sz="2800" dirty="0" smtClean="0"/>
              <a:t>判定は、</a:t>
            </a:r>
            <a:r>
              <a:rPr kumimoji="1" lang="en-US" altLang="ja-JP" sz="2800" dirty="0" err="1" smtClean="0"/>
              <a:t>islower</a:t>
            </a:r>
            <a:r>
              <a:rPr kumimoji="1" lang="en-US" altLang="ja-JP" sz="2800" dirty="0" smtClean="0"/>
              <a:t>, </a:t>
            </a:r>
            <a:r>
              <a:rPr kumimoji="1" lang="en-US" altLang="ja-JP" sz="2800" dirty="0" err="1" smtClean="0"/>
              <a:t>isupper</a:t>
            </a:r>
            <a:r>
              <a:rPr kumimoji="1" lang="ja-JP" altLang="en-US" sz="2800" dirty="0" smtClean="0"/>
              <a:t>関数</a:t>
            </a:r>
            <a:r>
              <a:rPr lang="ja-JP" altLang="en-US" sz="2800" dirty="0" smtClean="0"/>
              <a:t>で行う。アルファベット文字かどうかは、</a:t>
            </a:r>
            <a:r>
              <a:rPr lang="en-US" altLang="ja-JP" sz="2800" dirty="0" err="1" smtClean="0"/>
              <a:t>islower</a:t>
            </a:r>
            <a:r>
              <a:rPr lang="en-US" altLang="ja-JP" sz="2800" dirty="0" smtClean="0"/>
              <a:t>, </a:t>
            </a:r>
            <a:r>
              <a:rPr lang="en-US" altLang="ja-JP" sz="2800" dirty="0" err="1" smtClean="0"/>
              <a:t>isupper</a:t>
            </a:r>
            <a:r>
              <a:rPr lang="ja-JP" altLang="en-US" sz="2800" dirty="0" smtClean="0"/>
              <a:t>のいずれも偽になるかどうかで判定できる。</a:t>
            </a:r>
            <a:endParaRPr kumimoji="1" lang="ja-JP" altLang="en-US" sz="2800" dirty="0"/>
          </a:p>
        </p:txBody>
      </p:sp>
      <p:sp>
        <p:nvSpPr>
          <p:cNvPr id="5" name="正方形/長方形 4"/>
          <p:cNvSpPr/>
          <p:nvPr/>
        </p:nvSpPr>
        <p:spPr>
          <a:xfrm>
            <a:off x="285720" y="2973545"/>
            <a:ext cx="5786478" cy="3170099"/>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ctype.h</a:t>
            </a:r>
            <a:r>
              <a:rPr lang="en-US" altLang="ja-JP" sz="2000" dirty="0" smtClean="0"/>
              <a:t>&gt;</a:t>
            </a:r>
          </a:p>
          <a:p>
            <a:r>
              <a:rPr lang="en-US" altLang="ja-JP" sz="2000" dirty="0" smtClean="0"/>
              <a:t>#include &lt;</a:t>
            </a:r>
            <a:r>
              <a:rPr lang="en-US" altLang="ja-JP" sz="2000" dirty="0" err="1" smtClean="0"/>
              <a:t>stdio.h</a:t>
            </a:r>
            <a:r>
              <a:rPr lang="en-US" altLang="ja-JP" sz="2000" dirty="0" smtClean="0"/>
              <a:t>&gt;</a:t>
            </a:r>
          </a:p>
          <a:p>
            <a:r>
              <a:rPr lang="en-US" altLang="ja-JP" sz="2000" dirty="0" smtClean="0"/>
              <a:t>void </a:t>
            </a:r>
            <a:r>
              <a:rPr lang="en-US" altLang="ja-JP" sz="2000" dirty="0" err="1" smtClean="0"/>
              <a:t>hantei</a:t>
            </a:r>
            <a:r>
              <a:rPr lang="en-US" altLang="ja-JP" sz="2000" dirty="0" smtClean="0"/>
              <a:t> (</a:t>
            </a:r>
            <a:r>
              <a:rPr lang="en-US" altLang="ja-JP" sz="2000" dirty="0" err="1" smtClean="0"/>
              <a:t>int</a:t>
            </a:r>
            <a:r>
              <a:rPr lang="en-US" altLang="ja-JP" sz="2000" dirty="0" smtClean="0"/>
              <a:t> c) {</a:t>
            </a:r>
          </a:p>
          <a:p>
            <a:r>
              <a:rPr lang="en-US" altLang="ja-JP" sz="2000" dirty="0" smtClean="0"/>
              <a:t>  if (</a:t>
            </a:r>
            <a:r>
              <a:rPr lang="en-US" altLang="ja-JP" sz="2000" dirty="0" err="1" smtClean="0"/>
              <a:t>islower</a:t>
            </a:r>
            <a:r>
              <a:rPr lang="en-US" altLang="ja-JP" sz="2000" dirty="0" smtClean="0"/>
              <a:t>(c))</a:t>
            </a:r>
          </a:p>
          <a:p>
            <a:r>
              <a:rPr lang="en-US" altLang="ja-JP" sz="2000" dirty="0" smtClean="0"/>
              <a:t>    </a:t>
            </a:r>
            <a:r>
              <a:rPr lang="en-US" altLang="ja-JP" sz="2000" dirty="0" err="1" smtClean="0"/>
              <a:t>printf</a:t>
            </a:r>
            <a:r>
              <a:rPr lang="en-US" altLang="ja-JP" sz="2000" dirty="0" smtClean="0"/>
              <a:t> ("%c</a:t>
            </a:r>
            <a:r>
              <a:rPr lang="ja-JP" altLang="en-US" sz="2000" dirty="0" smtClean="0"/>
              <a:t>は小文字です</a:t>
            </a:r>
            <a:r>
              <a:rPr lang="en-US" altLang="ja-JP" sz="2000" dirty="0" smtClean="0"/>
              <a:t>\n", c);</a:t>
            </a:r>
          </a:p>
          <a:p>
            <a:r>
              <a:rPr lang="en-US" altLang="ja-JP" sz="2000" dirty="0" smtClean="0"/>
              <a:t>  else if (</a:t>
            </a:r>
            <a:r>
              <a:rPr lang="en-US" altLang="ja-JP" sz="2000" dirty="0" err="1" smtClean="0"/>
              <a:t>isupper</a:t>
            </a:r>
            <a:r>
              <a:rPr lang="en-US" altLang="ja-JP" sz="2000" dirty="0" smtClean="0"/>
              <a:t> (c))</a:t>
            </a:r>
          </a:p>
          <a:p>
            <a:r>
              <a:rPr lang="en-US" altLang="ja-JP" sz="2000" dirty="0" smtClean="0"/>
              <a:t>    </a:t>
            </a:r>
            <a:r>
              <a:rPr lang="en-US" altLang="ja-JP" sz="2000" dirty="0" err="1" smtClean="0"/>
              <a:t>printf</a:t>
            </a:r>
            <a:r>
              <a:rPr lang="en-US" altLang="ja-JP" sz="2000" dirty="0" smtClean="0"/>
              <a:t> ("%c</a:t>
            </a:r>
            <a:r>
              <a:rPr lang="ja-JP" altLang="en-US" sz="2000" dirty="0" smtClean="0"/>
              <a:t>は大文字です</a:t>
            </a:r>
            <a:r>
              <a:rPr lang="en-US" altLang="ja-JP" sz="2000" dirty="0" smtClean="0"/>
              <a:t>\n", c);</a:t>
            </a:r>
          </a:p>
          <a:p>
            <a:r>
              <a:rPr lang="en-US" altLang="ja-JP" sz="2000" dirty="0" smtClean="0"/>
              <a:t>  else</a:t>
            </a:r>
          </a:p>
          <a:p>
            <a:r>
              <a:rPr lang="en-US" altLang="ja-JP" sz="2000" dirty="0" smtClean="0"/>
              <a:t>    </a:t>
            </a:r>
            <a:r>
              <a:rPr lang="en-US" altLang="ja-JP" sz="2000" dirty="0" err="1" smtClean="0"/>
              <a:t>printf</a:t>
            </a:r>
            <a:r>
              <a:rPr lang="en-US" altLang="ja-JP" sz="2000" dirty="0" smtClean="0"/>
              <a:t> ("%c</a:t>
            </a:r>
            <a:r>
              <a:rPr lang="ja-JP" altLang="en-US" sz="2000" dirty="0" err="1" smtClean="0"/>
              <a:t>はアルファ</a:t>
            </a:r>
            <a:r>
              <a:rPr lang="ja-JP" altLang="en-US" sz="2000" dirty="0" smtClean="0"/>
              <a:t>ベットではありません。</a:t>
            </a:r>
            <a:r>
              <a:rPr lang="en-US" altLang="ja-JP" sz="2000" dirty="0" smtClean="0"/>
              <a:t>\n", c);</a:t>
            </a:r>
          </a:p>
          <a:p>
            <a:r>
              <a:rPr lang="en-US" altLang="ja-JP" sz="2000" dirty="0" smtClean="0"/>
              <a:t>}</a:t>
            </a:r>
          </a:p>
        </p:txBody>
      </p:sp>
      <p:sp>
        <p:nvSpPr>
          <p:cNvPr id="6" name="正方形/長方形 5"/>
          <p:cNvSpPr/>
          <p:nvPr/>
        </p:nvSpPr>
        <p:spPr>
          <a:xfrm>
            <a:off x="6286512" y="2973545"/>
            <a:ext cx="2214562" cy="2246769"/>
          </a:xfrm>
          <a:prstGeom prst="rect">
            <a:avLst/>
          </a:prstGeom>
          <a:ln>
            <a:solidFill>
              <a:schemeClr val="tx1"/>
            </a:solidFill>
          </a:ln>
        </p:spPr>
        <p:txBody>
          <a:bodyPr wrap="square">
            <a:spAutoFit/>
          </a:bodyPr>
          <a:lstStyle/>
          <a:p>
            <a:r>
              <a:rPr lang="en-US" altLang="ja-JP" sz="2000" dirty="0" smtClean="0"/>
              <a:t>/* </a:t>
            </a:r>
            <a:r>
              <a:rPr lang="ja-JP" altLang="en-US" sz="2000" dirty="0" smtClean="0"/>
              <a:t>続き </a:t>
            </a:r>
            <a:r>
              <a:rPr lang="en-US" altLang="ja-JP" sz="2000" dirty="0" smtClean="0"/>
              <a:t>*/</a:t>
            </a:r>
          </a:p>
          <a:p>
            <a:r>
              <a:rPr lang="en-US" altLang="ja-JP" sz="2000" dirty="0" err="1" smtClean="0"/>
              <a:t>int</a:t>
            </a:r>
            <a:r>
              <a:rPr lang="en-US" altLang="ja-JP" sz="2000" dirty="0" smtClean="0"/>
              <a:t> main (void) {</a:t>
            </a:r>
          </a:p>
          <a:p>
            <a:r>
              <a:rPr lang="en-US" altLang="ja-JP" sz="2000" dirty="0" smtClean="0"/>
              <a:t>  </a:t>
            </a:r>
            <a:r>
              <a:rPr lang="en-US" altLang="ja-JP" sz="2000" dirty="0" err="1" smtClean="0"/>
              <a:t>hantei</a:t>
            </a:r>
            <a:r>
              <a:rPr lang="en-US" altLang="ja-JP" sz="2000" dirty="0" smtClean="0"/>
              <a:t> (</a:t>
            </a:r>
            <a:r>
              <a:rPr lang="fr-FR" altLang="ja-JP" sz="2000" dirty="0" smtClean="0"/>
              <a:t>'</a:t>
            </a:r>
            <a:r>
              <a:rPr lang="en-US" altLang="ja-JP" sz="2000" dirty="0" smtClean="0"/>
              <a:t>a</a:t>
            </a:r>
            <a:r>
              <a:rPr lang="fr-FR" altLang="ja-JP" sz="2000" dirty="0" smtClean="0"/>
              <a:t>'</a:t>
            </a:r>
            <a:r>
              <a:rPr lang="en-US" altLang="ja-JP" sz="2000" dirty="0" smtClean="0"/>
              <a:t>);</a:t>
            </a:r>
          </a:p>
          <a:p>
            <a:r>
              <a:rPr lang="en-US" altLang="ja-JP" sz="2000" dirty="0" smtClean="0"/>
              <a:t>  </a:t>
            </a:r>
            <a:r>
              <a:rPr lang="en-US" altLang="ja-JP" sz="2000" dirty="0" err="1" smtClean="0"/>
              <a:t>hantei</a:t>
            </a:r>
            <a:r>
              <a:rPr lang="en-US" altLang="ja-JP" sz="2000" dirty="0" smtClean="0"/>
              <a:t> (</a:t>
            </a:r>
            <a:r>
              <a:rPr lang="fr-FR" altLang="ja-JP" sz="2000" dirty="0" smtClean="0"/>
              <a:t>'</a:t>
            </a:r>
            <a:r>
              <a:rPr lang="en-US" altLang="ja-JP" sz="2000" dirty="0" smtClean="0"/>
              <a:t>A</a:t>
            </a:r>
            <a:r>
              <a:rPr lang="fr-FR" altLang="ja-JP" sz="2000" dirty="0" smtClean="0"/>
              <a:t>'</a:t>
            </a:r>
            <a:r>
              <a:rPr lang="en-US" altLang="ja-JP" sz="2000" dirty="0" smtClean="0"/>
              <a:t>);</a:t>
            </a:r>
          </a:p>
          <a:p>
            <a:r>
              <a:rPr lang="en-US" altLang="ja-JP" sz="2000" dirty="0" smtClean="0"/>
              <a:t>  </a:t>
            </a:r>
            <a:r>
              <a:rPr lang="en-US" altLang="ja-JP" sz="2000" dirty="0" err="1" smtClean="0"/>
              <a:t>hantei</a:t>
            </a:r>
            <a:r>
              <a:rPr lang="en-US" altLang="ja-JP" sz="2000" dirty="0" smtClean="0"/>
              <a:t> (</a:t>
            </a:r>
            <a:r>
              <a:rPr lang="fr-FR" altLang="ja-JP" sz="2000" dirty="0" smtClean="0"/>
              <a:t>'</a:t>
            </a:r>
            <a:r>
              <a:rPr lang="en-US" altLang="ja-JP" sz="2000" dirty="0" smtClean="0"/>
              <a:t>+</a:t>
            </a:r>
            <a:r>
              <a:rPr lang="fr-FR" altLang="ja-JP" sz="2000" dirty="0" smtClean="0"/>
              <a:t>'</a:t>
            </a:r>
            <a:r>
              <a:rPr lang="en-US" altLang="ja-JP" sz="2000" dirty="0" smtClean="0"/>
              <a:t>);</a:t>
            </a:r>
          </a:p>
          <a:p>
            <a:r>
              <a:rPr lang="en-US" altLang="ja-JP" sz="2000" dirty="0" smtClean="0"/>
              <a:t>  return 0;</a:t>
            </a:r>
          </a:p>
          <a:p>
            <a:r>
              <a:rPr lang="en-US" altLang="ja-JP" sz="2000" dirty="0" smtClean="0"/>
              <a:t>}</a:t>
            </a:r>
          </a:p>
        </p:txBody>
      </p:sp>
    </p:spTree>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大文字から小文字への変換</a:t>
            </a:r>
            <a:endParaRPr kumimoji="1" lang="ja-JP" altLang="en-US" dirty="0"/>
          </a:p>
        </p:txBody>
      </p:sp>
      <p:sp>
        <p:nvSpPr>
          <p:cNvPr id="4" name="テキスト ボックス 3"/>
          <p:cNvSpPr txBox="1"/>
          <p:nvPr/>
        </p:nvSpPr>
        <p:spPr>
          <a:xfrm>
            <a:off x="857224" y="1142984"/>
            <a:ext cx="7215238" cy="1938992"/>
          </a:xfrm>
          <a:prstGeom prst="rect">
            <a:avLst/>
          </a:prstGeom>
          <a:noFill/>
        </p:spPr>
        <p:txBody>
          <a:bodyPr wrap="square" rtlCol="0">
            <a:spAutoFit/>
          </a:bodyPr>
          <a:lstStyle/>
          <a:p>
            <a:r>
              <a:rPr kumimoji="1" lang="ja-JP" altLang="en-US" sz="2400" dirty="0" smtClean="0"/>
              <a:t>大文字から小文字への変換は</a:t>
            </a:r>
            <a:r>
              <a:rPr kumimoji="1" lang="en-US" altLang="ja-JP" sz="2400" dirty="0" err="1" smtClean="0"/>
              <a:t>tolower</a:t>
            </a:r>
            <a:r>
              <a:rPr kumimoji="1" lang="ja-JP" altLang="en-US" sz="2400" dirty="0" smtClean="0"/>
              <a:t>関数を用いる。</a:t>
            </a:r>
            <a:endParaRPr kumimoji="1" lang="en-US" altLang="ja-JP" sz="2400" dirty="0" smtClean="0"/>
          </a:p>
          <a:p>
            <a:r>
              <a:rPr lang="en-US" altLang="ja-JP" sz="2400" dirty="0" err="1" smtClean="0"/>
              <a:t>tolower</a:t>
            </a:r>
            <a:r>
              <a:rPr lang="ja-JP" altLang="en-US" sz="2400" dirty="0" smtClean="0"/>
              <a:t>関数は、</a:t>
            </a:r>
            <a:r>
              <a:rPr lang="en-US" altLang="ja-JP" sz="2400" dirty="0" err="1" smtClean="0"/>
              <a:t>int</a:t>
            </a:r>
            <a:r>
              <a:rPr lang="ja-JP" altLang="en-US" sz="2400" dirty="0" smtClean="0"/>
              <a:t>型を引数に受け取り、それが大文字に対応する数の場合、その小文字に対応する</a:t>
            </a:r>
            <a:r>
              <a:rPr lang="en-US" altLang="ja-JP" sz="2400" dirty="0" err="1" smtClean="0"/>
              <a:t>int</a:t>
            </a:r>
            <a:r>
              <a:rPr lang="ja-JP" altLang="en-US" sz="2400" dirty="0" smtClean="0"/>
              <a:t>型の数を返す。大文字以外の場合はそれをそのまま返す。</a:t>
            </a:r>
            <a:endParaRPr lang="en-US" altLang="ja-JP" sz="2400" dirty="0" smtClean="0"/>
          </a:p>
          <a:p>
            <a:r>
              <a:rPr kumimoji="1" lang="en-US" altLang="ja-JP" sz="2400" dirty="0" err="1" smtClean="0"/>
              <a:t>ctype.h</a:t>
            </a:r>
            <a:r>
              <a:rPr kumimoji="1" lang="ja-JP" altLang="en-US" sz="2400" dirty="0" smtClean="0"/>
              <a:t>を読み込む必要がある。</a:t>
            </a:r>
            <a:endParaRPr kumimoji="1" lang="ja-JP" altLang="en-US" sz="2400" dirty="0"/>
          </a:p>
        </p:txBody>
      </p:sp>
      <p:sp>
        <p:nvSpPr>
          <p:cNvPr id="6" name="正方形/長方形 5"/>
          <p:cNvSpPr/>
          <p:nvPr/>
        </p:nvSpPr>
        <p:spPr>
          <a:xfrm>
            <a:off x="1643042" y="3214686"/>
            <a:ext cx="5214974" cy="3539430"/>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ctype.h</a:t>
            </a:r>
            <a:r>
              <a:rPr lang="en-US" altLang="ja-JP" sz="2800" dirty="0" smtClean="0"/>
              <a:t>&gt;</a:t>
            </a:r>
          </a:p>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r>
              <a:rPr lang="fr-FR" altLang="ja-JP" sz="2800" dirty="0" smtClean="0"/>
              <a:t>'</a:t>
            </a:r>
            <a:r>
              <a:rPr lang="en-US" altLang="ja-JP" sz="2800" dirty="0" smtClean="0"/>
              <a:t>a</a:t>
            </a:r>
            <a:r>
              <a:rPr lang="fr-FR" altLang="ja-JP" sz="2800" dirty="0" smtClean="0"/>
              <a:t>'</a:t>
            </a:r>
            <a:r>
              <a:rPr lang="en-US" altLang="ja-JP" sz="2800" dirty="0" smtClean="0"/>
              <a:t>));</a:t>
            </a:r>
          </a:p>
          <a:p>
            <a:r>
              <a:rPr lang="en-US" altLang="ja-JP" sz="2800" dirty="0" smtClean="0"/>
              <a:t>    </a:t>
            </a:r>
            <a:r>
              <a:rPr lang="en-US" altLang="ja-JP" sz="2800" dirty="0" err="1" smtClean="0"/>
              <a:t>printf</a:t>
            </a:r>
            <a:r>
              <a:rPr lang="en-US" altLang="ja-JP" sz="2800" dirty="0" smtClean="0"/>
              <a:t> ("%c\n", </a:t>
            </a:r>
            <a:r>
              <a:rPr lang="en-US" altLang="ja-JP" sz="2800" dirty="0" err="1" smtClean="0"/>
              <a:t>tolower</a:t>
            </a:r>
            <a:r>
              <a:rPr lang="en-US" altLang="ja-JP" sz="2800" dirty="0" smtClean="0"/>
              <a:t> (</a:t>
            </a:r>
            <a:r>
              <a:rPr lang="fr-FR" altLang="ja-JP" sz="2800" dirty="0" smtClean="0"/>
              <a:t>'</a:t>
            </a:r>
            <a:r>
              <a:rPr lang="en-US" altLang="ja-JP" sz="2800" dirty="0" smtClean="0"/>
              <a:t>+</a:t>
            </a:r>
            <a:r>
              <a:rPr lang="fr-FR" altLang="ja-JP" sz="2800" dirty="0" smtClean="0"/>
              <a:t>'</a:t>
            </a:r>
            <a:r>
              <a:rPr lang="en-US" altLang="ja-JP" sz="2800" dirty="0" smtClean="0"/>
              <a:t>));</a:t>
            </a:r>
          </a:p>
          <a:p>
            <a:r>
              <a:rPr lang="en-US" altLang="ja-JP" sz="2800" dirty="0" smtClean="0"/>
              <a:t>    return 0;</a:t>
            </a:r>
          </a:p>
          <a:p>
            <a:r>
              <a:rPr lang="en-US" altLang="ja-JP" sz="2800" dirty="0" smtClean="0"/>
              <a:t>}</a:t>
            </a:r>
            <a:endParaRPr lang="en-US" altLang="ja-JP" sz="2800" dirty="0"/>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smtClean="0"/>
              <a:t>（補足）</a:t>
            </a:r>
            <a:r>
              <a:rPr lang="en-US" altLang="ja-JP" sz="3600" dirty="0" smtClean="0"/>
              <a:t>char</a:t>
            </a:r>
            <a:r>
              <a:rPr lang="ja-JP" altLang="en-US" sz="3600" dirty="0" smtClean="0"/>
              <a:t>型の配列の初期化について（１）</a:t>
            </a:r>
            <a:endParaRPr kumimoji="1" lang="ja-JP" altLang="en-US" sz="3600" dirty="0"/>
          </a:p>
        </p:txBody>
      </p:sp>
      <p:sp>
        <p:nvSpPr>
          <p:cNvPr id="4" name="テキスト ボックス 3"/>
          <p:cNvSpPr txBox="1"/>
          <p:nvPr/>
        </p:nvSpPr>
        <p:spPr>
          <a:xfrm>
            <a:off x="1043608" y="1714488"/>
            <a:ext cx="7416824" cy="3108543"/>
          </a:xfrm>
          <a:prstGeom prst="rect">
            <a:avLst/>
          </a:prstGeom>
          <a:noFill/>
        </p:spPr>
        <p:txBody>
          <a:bodyPr wrap="square" rtlCol="0">
            <a:spAutoFit/>
          </a:bodyPr>
          <a:lstStyle/>
          <a:p>
            <a:r>
              <a:rPr lang="en-US" altLang="ja-JP" sz="2800" dirty="0" smtClean="0"/>
              <a:t> char a [1000] = {</a:t>
            </a:r>
            <a:r>
              <a:rPr lang="fr-FR" altLang="ja-JP" sz="2800" dirty="0" smtClean="0"/>
              <a:t>'</a:t>
            </a:r>
            <a:r>
              <a:rPr lang="en-US" altLang="ja-JP" sz="2800" dirty="0" smtClean="0"/>
              <a:t>\0</a:t>
            </a:r>
            <a:r>
              <a:rPr lang="fr-FR" altLang="ja-JP" sz="2800" dirty="0" smtClean="0"/>
              <a:t>'</a:t>
            </a:r>
            <a:r>
              <a:rPr lang="en-US" altLang="ja-JP" sz="2800" dirty="0" smtClean="0"/>
              <a:t>};</a:t>
            </a:r>
          </a:p>
          <a:p>
            <a:r>
              <a:rPr lang="en-US" altLang="ja-JP" sz="2800" dirty="0" smtClean="0"/>
              <a:t> char b [1000] = {</a:t>
            </a:r>
            <a:r>
              <a:rPr lang="fr-FR" altLang="ja-JP" sz="2800" dirty="0" smtClean="0"/>
              <a:t>'</a:t>
            </a:r>
            <a:r>
              <a:rPr lang="en-US" altLang="ja-JP" sz="2800" dirty="0" smtClean="0"/>
              <a:t>\0</a:t>
            </a:r>
            <a:r>
              <a:rPr lang="fr-FR" altLang="ja-JP" sz="2800" dirty="0" smtClean="0"/>
              <a:t>'</a:t>
            </a:r>
            <a:r>
              <a:rPr lang="en-US" altLang="ja-JP" sz="2800" dirty="0" smtClean="0"/>
              <a:t>};</a:t>
            </a:r>
          </a:p>
          <a:p>
            <a:r>
              <a:rPr lang="ja-JP" altLang="en-US" sz="2800" dirty="0" err="1" smtClean="0"/>
              <a:t>のように</a:t>
            </a:r>
            <a:r>
              <a:rPr lang="en-US" altLang="ja-JP" sz="2800" dirty="0" smtClean="0"/>
              <a:t>char</a:t>
            </a:r>
            <a:r>
              <a:rPr lang="ja-JP" altLang="en-US" sz="2800" dirty="0" smtClean="0"/>
              <a:t>配列の初期化をすることによって、すべての要素がヌル文字で初期化されるので便利がよい。（文字列のコピーなどの場合に最後のヌル文字の扱いがやりやすくなるので）</a:t>
            </a:r>
            <a:endParaRPr lang="en-US" altLang="ja-JP" sz="2800" dirty="0" smtClean="0"/>
          </a:p>
          <a:p>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8568952" cy="1143000"/>
          </a:xfrm>
        </p:spPr>
        <p:txBody>
          <a:bodyPr>
            <a:normAutofit/>
          </a:bodyPr>
          <a:lstStyle/>
          <a:p>
            <a:r>
              <a:rPr lang="ja-JP" altLang="en-US" sz="3600" dirty="0" smtClean="0"/>
              <a:t>（補足）</a:t>
            </a:r>
            <a:r>
              <a:rPr lang="en-US" altLang="ja-JP" sz="3600" dirty="0" smtClean="0"/>
              <a:t>char</a:t>
            </a:r>
            <a:r>
              <a:rPr lang="ja-JP" altLang="en-US" sz="3600" dirty="0" smtClean="0"/>
              <a:t>型の配列の初期化について（２）</a:t>
            </a:r>
            <a:endParaRPr kumimoji="1" lang="ja-JP" altLang="en-US" sz="3600" dirty="0"/>
          </a:p>
        </p:txBody>
      </p:sp>
      <p:sp>
        <p:nvSpPr>
          <p:cNvPr id="4" name="テキスト ボックス 3"/>
          <p:cNvSpPr txBox="1"/>
          <p:nvPr/>
        </p:nvSpPr>
        <p:spPr>
          <a:xfrm>
            <a:off x="1043608" y="1714488"/>
            <a:ext cx="7416824" cy="2246769"/>
          </a:xfrm>
          <a:prstGeom prst="rect">
            <a:avLst/>
          </a:prstGeom>
          <a:noFill/>
        </p:spPr>
        <p:txBody>
          <a:bodyPr wrap="square" rtlCol="0">
            <a:spAutoFit/>
          </a:bodyPr>
          <a:lstStyle/>
          <a:p>
            <a:r>
              <a:rPr lang="en-US" altLang="ja-JP" sz="2800" dirty="0" smtClean="0"/>
              <a:t> </a:t>
            </a:r>
            <a:r>
              <a:rPr lang="en-US" altLang="ja-JP" sz="2800" dirty="0" smtClean="0"/>
              <a:t>  char </a:t>
            </a:r>
            <a:r>
              <a:rPr lang="en-US" altLang="ja-JP" sz="2800" dirty="0" smtClean="0"/>
              <a:t>a [</a:t>
            </a:r>
            <a:r>
              <a:rPr lang="en-US" altLang="ja-JP" sz="2800" dirty="0" smtClean="0"/>
              <a:t>10] </a:t>
            </a:r>
            <a:r>
              <a:rPr lang="en-US" altLang="ja-JP" sz="2800" dirty="0" smtClean="0"/>
              <a:t>= </a:t>
            </a:r>
            <a:r>
              <a:rPr lang="en-US" altLang="ja-JP" sz="2800" dirty="0" smtClean="0"/>
              <a:t>{</a:t>
            </a:r>
            <a:r>
              <a:rPr lang="fr-FR" altLang="ja-JP" sz="2800" dirty="0"/>
              <a:t>'</a:t>
            </a:r>
            <a:r>
              <a:rPr lang="en-US" altLang="ja-JP" sz="2800" dirty="0" smtClean="0"/>
              <a:t>a</a:t>
            </a:r>
            <a:r>
              <a:rPr lang="fr-FR" altLang="ja-JP" sz="2800" dirty="0"/>
              <a:t>'</a:t>
            </a:r>
            <a:r>
              <a:rPr lang="en-US" altLang="ja-JP" sz="2800" dirty="0" smtClean="0"/>
              <a:t>,</a:t>
            </a:r>
            <a:r>
              <a:rPr lang="fr-FR" altLang="ja-JP" sz="2800" dirty="0" smtClean="0"/>
              <a:t> </a:t>
            </a:r>
            <a:r>
              <a:rPr lang="fr-FR" altLang="ja-JP" sz="2800" dirty="0"/>
              <a:t>'</a:t>
            </a:r>
            <a:r>
              <a:rPr lang="en-US" altLang="ja-JP" sz="2800" dirty="0" smtClean="0"/>
              <a:t>b</a:t>
            </a:r>
            <a:r>
              <a:rPr lang="fr-FR" altLang="ja-JP" sz="2800" dirty="0"/>
              <a:t>'</a:t>
            </a:r>
            <a:r>
              <a:rPr lang="fr-FR" altLang="ja-JP" sz="2800" dirty="0" smtClean="0"/>
              <a:t>, </a:t>
            </a:r>
            <a:r>
              <a:rPr lang="fr-FR" altLang="ja-JP" sz="2800" dirty="0"/>
              <a:t>'</a:t>
            </a:r>
            <a:r>
              <a:rPr lang="en-US" altLang="ja-JP" sz="2800" dirty="0" smtClean="0"/>
              <a:t>c</a:t>
            </a:r>
            <a:r>
              <a:rPr lang="fr-FR" altLang="ja-JP" sz="2800" dirty="0"/>
              <a:t>'</a:t>
            </a:r>
            <a:r>
              <a:rPr lang="fr-FR" altLang="ja-JP" sz="2800" dirty="0" smtClean="0"/>
              <a:t>, </a:t>
            </a:r>
            <a:r>
              <a:rPr lang="fr-FR" altLang="ja-JP" sz="2800" dirty="0"/>
              <a:t>'</a:t>
            </a:r>
            <a:r>
              <a:rPr lang="en-US" altLang="ja-JP" sz="2800" dirty="0"/>
              <a:t>\</a:t>
            </a:r>
            <a:r>
              <a:rPr lang="en-US" altLang="ja-JP" sz="2800" dirty="0" smtClean="0"/>
              <a:t>0</a:t>
            </a:r>
            <a:r>
              <a:rPr lang="fr-FR" altLang="ja-JP" sz="2800" dirty="0"/>
              <a:t>'</a:t>
            </a:r>
            <a:r>
              <a:rPr lang="en-US" altLang="ja-JP" sz="2800" dirty="0" smtClean="0"/>
              <a:t>};</a:t>
            </a:r>
            <a:endParaRPr lang="en-US" altLang="ja-JP" sz="2800" dirty="0" smtClean="0"/>
          </a:p>
          <a:p>
            <a:r>
              <a:rPr lang="ja-JP" altLang="en-US" sz="2800" dirty="0" smtClean="0"/>
              <a:t>のように</a:t>
            </a:r>
            <a:r>
              <a:rPr lang="en-US" altLang="ja-JP" sz="2800" dirty="0" smtClean="0"/>
              <a:t>char</a:t>
            </a:r>
            <a:r>
              <a:rPr lang="ja-JP" altLang="en-US" sz="2800" dirty="0" smtClean="0"/>
              <a:t>配列の初期化を</a:t>
            </a:r>
            <a:r>
              <a:rPr lang="ja-JP" altLang="en-US" sz="2800" dirty="0" smtClean="0"/>
              <a:t>する</a:t>
            </a:r>
            <a:r>
              <a:rPr lang="ja-JP" altLang="en-US" sz="2800" dirty="0" smtClean="0"/>
              <a:t>と、最初の</a:t>
            </a:r>
            <a:r>
              <a:rPr lang="en-US" altLang="ja-JP" sz="2800" dirty="0" smtClean="0"/>
              <a:t>3</a:t>
            </a:r>
            <a:r>
              <a:rPr lang="ja-JP" altLang="en-US" sz="2800" dirty="0" smtClean="0"/>
              <a:t>つが</a:t>
            </a:r>
            <a:r>
              <a:rPr lang="en-US" altLang="ja-JP" sz="2800" dirty="0" err="1" smtClean="0"/>
              <a:t>a,b,c</a:t>
            </a:r>
            <a:r>
              <a:rPr lang="ja-JP" altLang="en-US" sz="2800" dirty="0" smtClean="0"/>
              <a:t>で、残りが</a:t>
            </a:r>
            <a:r>
              <a:rPr lang="en-US" altLang="ja-JP" sz="2800" dirty="0" smtClean="0"/>
              <a:t>0</a:t>
            </a:r>
            <a:r>
              <a:rPr lang="ja-JP" altLang="en-US" sz="2800" dirty="0" smtClean="0"/>
              <a:t>で初期化される。</a:t>
            </a:r>
            <a:r>
              <a:rPr lang="ja-JP" altLang="en-US" sz="2800" dirty="0" smtClean="0"/>
              <a:t>この宣言は、</a:t>
            </a:r>
            <a:endParaRPr lang="en-US" altLang="ja-JP" sz="2800" dirty="0" smtClean="0"/>
          </a:p>
          <a:p>
            <a:r>
              <a:rPr lang="en-US" altLang="ja-JP" sz="2800" dirty="0"/>
              <a:t> </a:t>
            </a:r>
            <a:r>
              <a:rPr lang="en-US" altLang="ja-JP" sz="2800" dirty="0" smtClean="0"/>
              <a:t>  char </a:t>
            </a:r>
            <a:r>
              <a:rPr lang="en-US" altLang="ja-JP" sz="2800" dirty="0"/>
              <a:t>a [10] = "</a:t>
            </a:r>
            <a:r>
              <a:rPr lang="en-US" altLang="ja-JP" sz="2800" dirty="0" err="1" smtClean="0"/>
              <a:t>abc</a:t>
            </a:r>
            <a:r>
              <a:rPr lang="en-US" altLang="ja-JP" sz="2800" dirty="0"/>
              <a:t>"</a:t>
            </a:r>
            <a:r>
              <a:rPr lang="en-US" altLang="ja-JP" sz="2800" dirty="0" smtClean="0"/>
              <a:t>;</a:t>
            </a:r>
            <a:endParaRPr lang="en-US" altLang="ja-JP" sz="2800" dirty="0"/>
          </a:p>
          <a:p>
            <a:r>
              <a:rPr lang="ja-JP" altLang="en-US" sz="2800" dirty="0" smtClean="0"/>
              <a:t>と書くこともできる（上記の宣言と同じ意味）。</a:t>
            </a:r>
            <a:endParaRPr lang="en-US" altLang="ja-JP" sz="2800" dirty="0" smtClean="0"/>
          </a:p>
        </p:txBody>
      </p:sp>
    </p:spTree>
    <p:extLst>
      <p:ext uri="{BB962C8B-B14F-4D97-AF65-F5344CB8AC3E}">
        <p14:creationId xmlns:p14="http://schemas.microsoft.com/office/powerpoint/2010/main" val="40579828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整数型</a:t>
            </a:r>
            <a:endParaRPr kumimoji="1" lang="ja-JP" altLang="en-US" dirty="0"/>
          </a:p>
        </p:txBody>
      </p:sp>
      <p:sp>
        <p:nvSpPr>
          <p:cNvPr id="3" name="コンテンツ プレースホルダ 2"/>
          <p:cNvSpPr>
            <a:spLocks noGrp="1"/>
          </p:cNvSpPr>
          <p:nvPr>
            <p:ph idx="1"/>
          </p:nvPr>
        </p:nvSpPr>
        <p:spPr>
          <a:xfrm>
            <a:off x="642910" y="1571612"/>
            <a:ext cx="8229600" cy="4525963"/>
          </a:xfrm>
        </p:spPr>
        <p:txBody>
          <a:bodyPr>
            <a:normAutofit fontScale="92500" lnSpcReduction="10000"/>
          </a:bodyPr>
          <a:lstStyle/>
          <a:p>
            <a:pPr>
              <a:buNone/>
            </a:pPr>
            <a:r>
              <a:rPr lang="ja-JP" altLang="en-US" dirty="0" smtClean="0"/>
              <a:t>整数</a:t>
            </a:r>
            <a:r>
              <a:rPr kumimoji="1" lang="ja-JP" altLang="en-US" dirty="0" smtClean="0"/>
              <a:t>型は、結局、</a:t>
            </a:r>
            <a:endParaRPr lang="en-US" altLang="ja-JP" dirty="0" smtClean="0"/>
          </a:p>
          <a:p>
            <a:pPr lvl="1"/>
            <a:r>
              <a:rPr lang="en-US" altLang="ja-JP" dirty="0" smtClean="0"/>
              <a:t>signed char</a:t>
            </a:r>
            <a:r>
              <a:rPr lang="ja-JP" altLang="en-US" dirty="0" smtClean="0"/>
              <a:t>型</a:t>
            </a:r>
            <a:endParaRPr lang="en-US" altLang="ja-JP" dirty="0" smtClean="0"/>
          </a:p>
          <a:p>
            <a:pPr lvl="1"/>
            <a:r>
              <a:rPr lang="en-US" altLang="ja-JP" dirty="0" err="1" smtClean="0"/>
              <a:t>unsinged</a:t>
            </a:r>
            <a:r>
              <a:rPr lang="en-US" altLang="ja-JP" dirty="0" smtClean="0"/>
              <a:t> char</a:t>
            </a:r>
            <a:r>
              <a:rPr lang="ja-JP" altLang="en-US" dirty="0" smtClean="0"/>
              <a:t>型</a:t>
            </a:r>
            <a:endParaRPr lang="en-US" altLang="ja-JP" dirty="0" smtClean="0"/>
          </a:p>
          <a:p>
            <a:pPr lvl="1"/>
            <a:r>
              <a:rPr lang="en-US" altLang="ja-JP" dirty="0" smtClean="0"/>
              <a:t>signed short </a:t>
            </a:r>
            <a:r>
              <a:rPr lang="en-US" altLang="ja-JP" dirty="0" err="1" smtClean="0"/>
              <a:t>int</a:t>
            </a:r>
            <a:r>
              <a:rPr lang="ja-JP" altLang="en-US" dirty="0" smtClean="0"/>
              <a:t>型</a:t>
            </a:r>
            <a:endParaRPr lang="en-US" altLang="ja-JP" dirty="0" smtClean="0"/>
          </a:p>
          <a:p>
            <a:pPr lvl="1"/>
            <a:r>
              <a:rPr lang="en-US" altLang="ja-JP" dirty="0" smtClean="0"/>
              <a:t>unsigned short </a:t>
            </a:r>
            <a:r>
              <a:rPr lang="en-US" altLang="ja-JP" dirty="0" err="1" smtClean="0"/>
              <a:t>int</a:t>
            </a:r>
            <a:r>
              <a:rPr kumimoji="1" lang="ja-JP" altLang="en-US" dirty="0" smtClean="0"/>
              <a:t>型</a:t>
            </a:r>
            <a:endParaRPr kumimoji="1" lang="en-US" altLang="ja-JP" dirty="0" smtClean="0"/>
          </a:p>
          <a:p>
            <a:pPr lvl="1"/>
            <a:r>
              <a:rPr lang="en-US" altLang="ja-JP" dirty="0" smtClean="0"/>
              <a:t>signed </a:t>
            </a:r>
            <a:r>
              <a:rPr lang="en-US" altLang="ja-JP" dirty="0" err="1" smtClean="0"/>
              <a:t>int</a:t>
            </a:r>
            <a:r>
              <a:rPr lang="ja-JP" altLang="en-US" dirty="0" smtClean="0"/>
              <a:t>型</a:t>
            </a:r>
            <a:endParaRPr lang="en-US" altLang="ja-JP" dirty="0" smtClean="0"/>
          </a:p>
          <a:p>
            <a:pPr lvl="1"/>
            <a:r>
              <a:rPr lang="en-US" altLang="ja-JP" dirty="0" smtClean="0"/>
              <a:t>unsigned </a:t>
            </a:r>
            <a:r>
              <a:rPr lang="en-US" altLang="ja-JP" dirty="0" err="1" smtClean="0"/>
              <a:t>int</a:t>
            </a:r>
            <a:r>
              <a:rPr lang="en-US" altLang="ja-JP" dirty="0" smtClean="0"/>
              <a:t> </a:t>
            </a:r>
            <a:r>
              <a:rPr lang="ja-JP" altLang="en-US" dirty="0" smtClean="0"/>
              <a:t>型</a:t>
            </a:r>
            <a:endParaRPr lang="en-US" altLang="ja-JP" dirty="0" smtClean="0"/>
          </a:p>
          <a:p>
            <a:pPr lvl="1"/>
            <a:r>
              <a:rPr lang="en-US" altLang="ja-JP" dirty="0" smtClean="0"/>
              <a:t>signed long </a:t>
            </a:r>
            <a:r>
              <a:rPr lang="en-US" altLang="ja-JP" dirty="0" err="1" smtClean="0"/>
              <a:t>int</a:t>
            </a:r>
            <a:r>
              <a:rPr lang="ja-JP" altLang="en-US" dirty="0" smtClean="0"/>
              <a:t>型</a:t>
            </a:r>
            <a:endParaRPr lang="en-US" altLang="ja-JP" dirty="0" smtClean="0"/>
          </a:p>
          <a:p>
            <a:pPr lvl="1"/>
            <a:r>
              <a:rPr lang="en-US" altLang="ja-JP" dirty="0" smtClean="0"/>
              <a:t>unsigned long </a:t>
            </a:r>
            <a:r>
              <a:rPr lang="en-US" altLang="ja-JP" dirty="0" err="1" smtClean="0"/>
              <a:t>int</a:t>
            </a:r>
            <a:r>
              <a:rPr lang="ja-JP" altLang="en-US" dirty="0" smtClean="0"/>
              <a:t>型</a:t>
            </a:r>
            <a:endParaRPr lang="en-US" altLang="ja-JP" dirty="0" smtClean="0"/>
          </a:p>
          <a:p>
            <a:pPr>
              <a:buNone/>
            </a:pPr>
            <a:r>
              <a:rPr lang="ja-JP" altLang="en-US" dirty="0" smtClean="0"/>
              <a:t>の８個となる。</a:t>
            </a:r>
            <a:r>
              <a:rPr lang="en-US" altLang="ja-JP" dirty="0" smtClean="0"/>
              <a:t>(long  </a:t>
            </a:r>
            <a:r>
              <a:rPr lang="en-US" altLang="ja-JP" dirty="0" err="1" smtClean="0"/>
              <a:t>long</a:t>
            </a:r>
            <a:r>
              <a:rPr lang="en-US" altLang="ja-JP" dirty="0" smtClean="0"/>
              <a:t>  </a:t>
            </a:r>
            <a:r>
              <a:rPr lang="en-US" altLang="ja-JP" dirty="0" err="1" smtClean="0"/>
              <a:t>int</a:t>
            </a:r>
            <a:r>
              <a:rPr lang="ja-JP" altLang="en-US" dirty="0" smtClean="0"/>
              <a:t>を入れれば１０個。</a:t>
            </a:r>
            <a:r>
              <a:rPr lang="en-US" altLang="ja-JP" dirty="0" smtClean="0"/>
              <a:t>)</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r>
              <a:rPr lang="ja-JP" altLang="en-US" dirty="0" smtClean="0"/>
              <a:t>参考課題１</a:t>
            </a:r>
            <a:endParaRPr kumimoji="1" lang="ja-JP" altLang="en-US" dirty="0"/>
          </a:p>
        </p:txBody>
      </p:sp>
      <p:sp>
        <p:nvSpPr>
          <p:cNvPr id="1027" name="Rectangle 3"/>
          <p:cNvSpPr>
            <a:spLocks noChangeArrowheads="1"/>
          </p:cNvSpPr>
          <p:nvPr/>
        </p:nvSpPr>
        <p:spPr bwMode="auto">
          <a:xfrm>
            <a:off x="467544" y="1340768"/>
            <a:ext cx="7992888"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2800" dirty="0" smtClean="0">
                <a:latin typeface="+mn-ea"/>
                <a:cs typeface="Times New Roman" pitchFamily="18" charset="0"/>
              </a:rPr>
              <a:t>空白がある（かもしれない）</a:t>
            </a:r>
            <a:r>
              <a:rPr kumimoji="1" lang="ja-JP" sz="2800" b="0" i="0" u="none" strike="noStrike" cap="none" normalizeH="0" baseline="0" dirty="0" smtClean="0">
                <a:ln>
                  <a:noFill/>
                </a:ln>
                <a:solidFill>
                  <a:schemeClr val="tx1"/>
                </a:solidFill>
                <a:effectLst/>
                <a:latin typeface="+mn-ea"/>
                <a:cs typeface="Times New Roman" pitchFamily="18" charset="0"/>
              </a:rPr>
              <a:t>文字列を</a:t>
            </a:r>
            <a:r>
              <a:rPr kumimoji="1" lang="ja-JP" altLang="en-US" sz="2800" b="0" i="0" u="none" strike="noStrike" cap="none" normalizeH="0" baseline="0" dirty="0" smtClean="0">
                <a:ln>
                  <a:noFill/>
                </a:ln>
                <a:solidFill>
                  <a:schemeClr val="tx1"/>
                </a:solidFill>
                <a:effectLst/>
                <a:latin typeface="+mn-ea"/>
                <a:cs typeface="Times New Roman" pitchFamily="18" charset="0"/>
              </a:rPr>
              <a:t>キーボードから</a:t>
            </a:r>
            <a:r>
              <a:rPr lang="ja-JP" altLang="en-US" sz="2800" dirty="0" smtClean="0">
                <a:latin typeface="+mn-ea"/>
                <a:cs typeface="Times New Roman" pitchFamily="18" charset="0"/>
              </a:rPr>
              <a:t>読み取り</a:t>
            </a:r>
            <a:r>
              <a:rPr kumimoji="1" lang="ja-JP" sz="2800" b="0" i="0" u="none" strike="noStrike" cap="none" normalizeH="0" baseline="0" dirty="0" smtClean="0">
                <a:ln>
                  <a:noFill/>
                </a:ln>
                <a:solidFill>
                  <a:schemeClr val="tx1"/>
                </a:solidFill>
                <a:effectLst/>
                <a:latin typeface="+mn-ea"/>
                <a:cs typeface="Times New Roman" pitchFamily="18" charset="0"/>
              </a:rPr>
              <a:t>、</a:t>
            </a:r>
            <a:r>
              <a:rPr kumimoji="1" lang="ja-JP" altLang="en-US" sz="2800" b="0" i="0" u="none" strike="noStrike" cap="none" normalizeH="0" baseline="0" dirty="0" smtClean="0">
                <a:ln>
                  <a:noFill/>
                </a:ln>
                <a:solidFill>
                  <a:schemeClr val="tx1"/>
                </a:solidFill>
                <a:effectLst/>
                <a:latin typeface="+mn-ea"/>
                <a:cs typeface="Times New Roman" pitchFamily="18" charset="0"/>
              </a:rPr>
              <a:t>表示するプログラムを</a:t>
            </a:r>
            <a:r>
              <a:rPr lang="en-US" altLang="ja-JP" sz="2800" dirty="0" smtClean="0">
                <a:latin typeface="+mn-ea"/>
                <a:cs typeface="Times New Roman" pitchFamily="18" charset="0"/>
              </a:rPr>
              <a:t>gets</a:t>
            </a:r>
            <a:r>
              <a:rPr lang="ja-JP" altLang="en-US" sz="2800" dirty="0" smtClean="0">
                <a:latin typeface="+mn-ea"/>
                <a:cs typeface="Times New Roman" pitchFamily="18" charset="0"/>
              </a:rPr>
              <a:t>関数を使用せずに</a:t>
            </a:r>
            <a:r>
              <a:rPr kumimoji="1" lang="ja-JP" altLang="en-US" sz="2800" b="0" i="0" u="none" strike="noStrike" cap="none" normalizeH="0" baseline="0" dirty="0" smtClean="0">
                <a:ln>
                  <a:noFill/>
                </a:ln>
                <a:solidFill>
                  <a:schemeClr val="tx1"/>
                </a:solidFill>
                <a:effectLst/>
                <a:latin typeface="+mn-ea"/>
                <a:cs typeface="Times New Roman" pitchFamily="18" charset="0"/>
              </a:rPr>
              <a:t>作成せよ。</a:t>
            </a:r>
            <a:endParaRPr lang="en-US" altLang="ja-JP" sz="2800" dirty="0" smtClean="0">
              <a:latin typeface="+mn-ea"/>
              <a:cs typeface="Times New Roman" pitchFamily="18" charset="0"/>
            </a:endParaRPr>
          </a:p>
        </p:txBody>
      </p:sp>
      <p:sp>
        <p:nvSpPr>
          <p:cNvPr id="4" name="正方形/長方形 3"/>
          <p:cNvSpPr/>
          <p:nvPr/>
        </p:nvSpPr>
        <p:spPr>
          <a:xfrm>
            <a:off x="611560" y="2924944"/>
            <a:ext cx="7848872" cy="3416320"/>
          </a:xfrm>
          <a:prstGeom prst="rect">
            <a:avLst/>
          </a:prstGeom>
        </p:spPr>
        <p:txBody>
          <a:bodyPr wrap="square">
            <a:spAutoFit/>
          </a:bodyPr>
          <a:lstStyle/>
          <a:p>
            <a:pPr lvl="0" fontAlgn="base">
              <a:spcBef>
                <a:spcPct val="0"/>
              </a:spcBef>
              <a:spcAft>
                <a:spcPct val="0"/>
              </a:spcAft>
            </a:pPr>
            <a:r>
              <a:rPr lang="en-US" altLang="ja-JP" sz="2400" dirty="0" smtClean="0">
                <a:solidFill>
                  <a:prstClr val="black"/>
                </a:solidFill>
                <a:latin typeface="ＭＳ Ｐゴシック"/>
                <a:cs typeface="Times New Roman" pitchFamily="18" charset="0"/>
              </a:rPr>
              <a:t>[</a:t>
            </a:r>
            <a:r>
              <a:rPr lang="ja-JP" altLang="en-US" sz="2400" dirty="0" smtClean="0">
                <a:solidFill>
                  <a:prstClr val="black"/>
                </a:solidFill>
                <a:latin typeface="ＭＳ Ｐゴシック"/>
                <a:cs typeface="Times New Roman" pitchFamily="18" charset="0"/>
              </a:rPr>
              <a:t>実行例</a:t>
            </a:r>
            <a:r>
              <a:rPr lang="en-US" altLang="ja-JP" sz="2400" dirty="0" smtClean="0">
                <a:solidFill>
                  <a:prstClr val="black"/>
                </a:solidFill>
                <a:latin typeface="ＭＳ Ｐゴシック"/>
                <a:cs typeface="Times New Roman" pitchFamily="18" charset="0"/>
              </a:rPr>
              <a:t>]</a:t>
            </a:r>
            <a:endParaRPr lang="en-US" altLang="ja-JP" sz="2400" dirty="0">
              <a:solidFill>
                <a:prstClr val="black"/>
              </a:solidFill>
              <a:latin typeface="ＭＳ Ｐゴシック"/>
              <a:cs typeface="ＭＳ Ｐゴシック" pitchFamily="50" charset="-128"/>
            </a:endParaRPr>
          </a:p>
          <a:p>
            <a:pPr lvl="0" fontAlgn="base">
              <a:spcBef>
                <a:spcPct val="0"/>
              </a:spcBef>
              <a:spcAft>
                <a:spcPct val="0"/>
              </a:spcAft>
            </a:pPr>
            <a:r>
              <a:rPr lang="ja-JP" altLang="en-US" sz="2400" dirty="0" smtClean="0">
                <a:solidFill>
                  <a:prstClr val="black"/>
                </a:solidFill>
                <a:latin typeface="ＭＳ Ｐゴシック"/>
                <a:cs typeface="Times New Roman" pitchFamily="18" charset="0"/>
              </a:rPr>
              <a:t>文字列を入力してください</a:t>
            </a:r>
            <a:r>
              <a:rPr lang="en-US" altLang="ja-JP" sz="2400" dirty="0" smtClean="0">
                <a:solidFill>
                  <a:prstClr val="black"/>
                </a:solidFill>
                <a:latin typeface="ＭＳ Ｐゴシック"/>
                <a:cs typeface="Times New Roman" pitchFamily="18" charset="0"/>
              </a:rPr>
              <a:t>: </a:t>
            </a:r>
            <a:r>
              <a:rPr lang="en-US" altLang="ja-JP" sz="2400" dirty="0" smtClean="0">
                <a:solidFill>
                  <a:srgbClr val="FF0000"/>
                </a:solidFill>
                <a:latin typeface="ＭＳ Ｐゴシック"/>
                <a:cs typeface="Times New Roman" pitchFamily="18" charset="0"/>
              </a:rPr>
              <a:t>This is a pen.</a:t>
            </a:r>
          </a:p>
          <a:p>
            <a:pPr lvl="0" eaLnBrk="0" fontAlgn="base" hangingPunct="0">
              <a:spcBef>
                <a:spcPct val="0"/>
              </a:spcBef>
              <a:spcAft>
                <a:spcPct val="0"/>
              </a:spcAft>
            </a:pPr>
            <a:r>
              <a:rPr lang="ja-JP" altLang="en-US" sz="2400" dirty="0" smtClean="0">
                <a:solidFill>
                  <a:prstClr val="black"/>
                </a:solidFill>
                <a:latin typeface="ＭＳ Ｐゴシック"/>
                <a:cs typeface="Times New Roman" pitchFamily="18" charset="0"/>
              </a:rPr>
              <a:t>入力した文字列は</a:t>
            </a:r>
            <a:r>
              <a:rPr lang="en-US" altLang="ja-JP" sz="2400" dirty="0" smtClean="0">
                <a:solidFill>
                  <a:prstClr val="black"/>
                </a:solidFill>
                <a:latin typeface="ＭＳ Ｐゴシック"/>
                <a:cs typeface="Times New Roman" pitchFamily="18" charset="0"/>
              </a:rPr>
              <a:t>This is a pen.</a:t>
            </a:r>
            <a:r>
              <a:rPr lang="ja-JP" altLang="en-US" sz="2400" dirty="0" smtClean="0">
                <a:solidFill>
                  <a:prstClr val="black"/>
                </a:solidFill>
                <a:latin typeface="ＭＳ Ｐゴシック"/>
                <a:cs typeface="Times New Roman" pitchFamily="18" charset="0"/>
              </a:rPr>
              <a:t>です。</a:t>
            </a:r>
          </a:p>
          <a:p>
            <a:pPr lvl="0" eaLnBrk="0" fontAlgn="base" hangingPunct="0">
              <a:spcBef>
                <a:spcPct val="0"/>
              </a:spcBef>
              <a:spcAft>
                <a:spcPct val="0"/>
              </a:spcAft>
            </a:pPr>
            <a:r>
              <a:rPr lang="en-US" altLang="ja-JP" sz="2400" dirty="0" smtClean="0">
                <a:solidFill>
                  <a:prstClr val="black"/>
                </a:solidFill>
                <a:latin typeface="ＭＳ Ｐゴシック"/>
                <a:cs typeface="Times New Roman" pitchFamily="18" charset="0"/>
              </a:rPr>
              <a:t>(</a:t>
            </a:r>
            <a:r>
              <a:rPr lang="ja-JP" altLang="en-US" sz="2400" dirty="0" smtClean="0">
                <a:solidFill>
                  <a:prstClr val="black"/>
                </a:solidFill>
                <a:latin typeface="ＭＳ Ｐゴシック"/>
                <a:cs typeface="Times New Roman" pitchFamily="18" charset="0"/>
              </a:rPr>
              <a:t>ヒント</a:t>
            </a:r>
            <a:r>
              <a:rPr lang="en-US" altLang="ja-JP" sz="2400" dirty="0" smtClean="0">
                <a:solidFill>
                  <a:prstClr val="black"/>
                </a:solidFill>
                <a:latin typeface="ＭＳ Ｐゴシック"/>
                <a:cs typeface="Times New Roman" pitchFamily="18" charset="0"/>
              </a:rPr>
              <a:t>) </a:t>
            </a:r>
          </a:p>
          <a:p>
            <a:pPr lvl="0" eaLnBrk="0" fontAlgn="base" hangingPunct="0">
              <a:spcBef>
                <a:spcPct val="0"/>
              </a:spcBef>
              <a:spcAft>
                <a:spcPct val="0"/>
              </a:spcAft>
            </a:pPr>
            <a:r>
              <a:rPr lang="ja-JP" altLang="en-US" sz="2400" dirty="0" smtClean="0">
                <a:solidFill>
                  <a:prstClr val="black"/>
                </a:solidFill>
                <a:latin typeface="ＭＳ Ｐゴシック"/>
                <a:cs typeface="Times New Roman" pitchFamily="18" charset="0"/>
              </a:rPr>
              <a:t>配列を使って、</a:t>
            </a:r>
            <a:r>
              <a:rPr lang="en-US" altLang="ja-JP" sz="2400" dirty="0" err="1" smtClean="0">
                <a:solidFill>
                  <a:prstClr val="black"/>
                </a:solidFill>
                <a:latin typeface="ＭＳ Ｐゴシック"/>
                <a:cs typeface="Times New Roman" pitchFamily="18" charset="0"/>
              </a:rPr>
              <a:t>scanf</a:t>
            </a:r>
            <a:r>
              <a:rPr lang="ja-JP" altLang="en-US" sz="2400" dirty="0" smtClean="0">
                <a:solidFill>
                  <a:prstClr val="black"/>
                </a:solidFill>
                <a:latin typeface="ＭＳ Ｐゴシック"/>
                <a:cs typeface="Times New Roman" pitchFamily="18" charset="0"/>
              </a:rPr>
              <a:t>で変換指定子の</a:t>
            </a:r>
            <a:r>
              <a:rPr lang="en-US" altLang="ja-JP" sz="2400" dirty="0" smtClean="0">
                <a:solidFill>
                  <a:prstClr val="black"/>
                </a:solidFill>
                <a:latin typeface="ＭＳ Ｐゴシック"/>
                <a:cs typeface="Times New Roman" pitchFamily="18" charset="0"/>
              </a:rPr>
              <a:t>%c</a:t>
            </a:r>
            <a:r>
              <a:rPr lang="ja-JP" altLang="en-US" sz="2400" dirty="0" smtClean="0">
                <a:solidFill>
                  <a:prstClr val="black"/>
                </a:solidFill>
                <a:latin typeface="ＭＳ Ｐゴシック"/>
                <a:cs typeface="Times New Roman" pitchFamily="18" charset="0"/>
              </a:rPr>
              <a:t>を用いて</a:t>
            </a:r>
            <a:r>
              <a:rPr lang="en-US" altLang="ja-JP" sz="2400" dirty="0" smtClean="0">
                <a:solidFill>
                  <a:prstClr val="black"/>
                </a:solidFill>
                <a:latin typeface="ＭＳ Ｐゴシック"/>
                <a:cs typeface="Times New Roman" pitchFamily="18" charset="0"/>
              </a:rPr>
              <a:t>while</a:t>
            </a:r>
            <a:r>
              <a:rPr lang="ja-JP" altLang="en-US" sz="2400" dirty="0" smtClean="0">
                <a:solidFill>
                  <a:prstClr val="black"/>
                </a:solidFill>
                <a:latin typeface="ＭＳ Ｐゴシック"/>
                <a:cs typeface="Times New Roman" pitchFamily="18" charset="0"/>
              </a:rPr>
              <a:t>文の中で改行文字を読むまで</a:t>
            </a:r>
            <a:r>
              <a:rPr lang="en-US" altLang="ja-JP" sz="2400" dirty="0" smtClean="0">
                <a:solidFill>
                  <a:prstClr val="black"/>
                </a:solidFill>
                <a:latin typeface="ＭＳ Ｐゴシック"/>
                <a:cs typeface="Times New Roman" pitchFamily="18" charset="0"/>
              </a:rPr>
              <a:t>1</a:t>
            </a:r>
            <a:r>
              <a:rPr lang="ja-JP" altLang="en-US" sz="2400" dirty="0" smtClean="0">
                <a:solidFill>
                  <a:prstClr val="black"/>
                </a:solidFill>
                <a:latin typeface="ＭＳ Ｐゴシック"/>
                <a:cs typeface="Times New Roman" pitchFamily="18" charset="0"/>
              </a:rPr>
              <a:t>文字ずつ順番に配列の各要素に格納し、改行文字をヌル文字に置き換えればよい。その後、</a:t>
            </a:r>
            <a:r>
              <a:rPr lang="en-US" altLang="ja-JP" sz="2400" dirty="0" err="1" smtClean="0">
                <a:solidFill>
                  <a:prstClr val="black"/>
                </a:solidFill>
                <a:latin typeface="ＭＳ Ｐゴシック"/>
                <a:cs typeface="Times New Roman" pitchFamily="18" charset="0"/>
              </a:rPr>
              <a:t>printf</a:t>
            </a:r>
            <a:r>
              <a:rPr lang="ja-JP" altLang="en-US" sz="2400" dirty="0" smtClean="0">
                <a:solidFill>
                  <a:prstClr val="black"/>
                </a:solidFill>
                <a:latin typeface="ＭＳ Ｐゴシック"/>
                <a:cs typeface="Times New Roman" pitchFamily="18" charset="0"/>
              </a:rPr>
              <a:t>で変換指定子の</a:t>
            </a:r>
            <a:r>
              <a:rPr lang="en-US" altLang="ja-JP" sz="2400" dirty="0" smtClean="0">
                <a:solidFill>
                  <a:prstClr val="black"/>
                </a:solidFill>
                <a:latin typeface="ＭＳ Ｐゴシック"/>
                <a:cs typeface="Times New Roman" pitchFamily="18" charset="0"/>
              </a:rPr>
              <a:t>%s</a:t>
            </a:r>
            <a:r>
              <a:rPr lang="ja-JP" altLang="en-US" sz="2400" dirty="0" smtClean="0">
                <a:solidFill>
                  <a:prstClr val="black"/>
                </a:solidFill>
                <a:latin typeface="ＭＳ Ｐゴシック"/>
                <a:cs typeface="Times New Roman" pitchFamily="18" charset="0"/>
              </a:rPr>
              <a:t>を使って表示させればよい。（表示部分も</a:t>
            </a:r>
            <a:r>
              <a:rPr lang="en-US" altLang="ja-JP" sz="2400" dirty="0" smtClean="0">
                <a:solidFill>
                  <a:prstClr val="black"/>
                </a:solidFill>
                <a:latin typeface="ＭＳ Ｐゴシック"/>
                <a:cs typeface="Times New Roman" pitchFamily="18" charset="0"/>
              </a:rPr>
              <a:t>1</a:t>
            </a:r>
            <a:r>
              <a:rPr lang="ja-JP" altLang="en-US" sz="2400" dirty="0" smtClean="0">
                <a:solidFill>
                  <a:prstClr val="black"/>
                </a:solidFill>
                <a:latin typeface="ＭＳ Ｐゴシック"/>
                <a:cs typeface="Times New Roman" pitchFamily="18" charset="0"/>
              </a:rPr>
              <a:t>文字ずつ</a:t>
            </a:r>
            <a:r>
              <a:rPr lang="en-US" altLang="ja-JP" sz="2400" dirty="0" smtClean="0">
                <a:solidFill>
                  <a:prstClr val="black"/>
                </a:solidFill>
                <a:latin typeface="ＭＳ Ｐゴシック"/>
                <a:cs typeface="Times New Roman" pitchFamily="18" charset="0"/>
              </a:rPr>
              <a:t>while</a:t>
            </a:r>
            <a:r>
              <a:rPr lang="ja-JP" altLang="en-US" sz="2400" dirty="0" smtClean="0">
                <a:solidFill>
                  <a:prstClr val="black"/>
                </a:solidFill>
                <a:latin typeface="ＭＳ Ｐゴシック"/>
                <a:cs typeface="Times New Roman" pitchFamily="18" charset="0"/>
              </a:rPr>
              <a:t>文で表示させることもできる。）</a:t>
            </a:r>
            <a:endParaRPr lang="ja-JP" altLang="en-US" sz="2400" dirty="0" smtClean="0">
              <a:solidFill>
                <a:prstClr val="black"/>
              </a:solidFill>
              <a:latin typeface="ＭＳ Ｐゴシック"/>
              <a:cs typeface="ＭＳ Ｐゴシック" pitchFamily="50" charset="-12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参考課題１　解答例</a:t>
            </a:r>
            <a:endParaRPr kumimoji="1" lang="ja-JP" altLang="en-US" dirty="0"/>
          </a:p>
        </p:txBody>
      </p:sp>
      <p:sp>
        <p:nvSpPr>
          <p:cNvPr id="4" name="正方形/長方形 3"/>
          <p:cNvSpPr/>
          <p:nvPr/>
        </p:nvSpPr>
        <p:spPr>
          <a:xfrm>
            <a:off x="1403648" y="1340768"/>
            <a:ext cx="6624736" cy="5262979"/>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char s[100], c;</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a:t>
            </a:r>
            <a:r>
              <a:rPr lang="ja-JP" altLang="en-US" sz="2400" dirty="0" smtClean="0"/>
              <a:t>文字列を入力してください</a:t>
            </a:r>
            <a:r>
              <a:rPr lang="en-US" altLang="ja-JP" sz="2400" dirty="0" smtClean="0"/>
              <a:t>: ");</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&lt;99; </a:t>
            </a:r>
            <a:r>
              <a:rPr lang="en-US" altLang="ja-JP" sz="2400" dirty="0" err="1" smtClean="0"/>
              <a:t>i</a:t>
            </a:r>
            <a:r>
              <a:rPr lang="en-US" altLang="ja-JP" sz="2400" dirty="0" smtClean="0"/>
              <a:t>=i+1) {</a:t>
            </a:r>
          </a:p>
          <a:p>
            <a:r>
              <a:rPr lang="en-US" altLang="ja-JP" sz="2400" dirty="0" smtClean="0"/>
              <a:t>    </a:t>
            </a:r>
            <a:r>
              <a:rPr lang="en-US" altLang="ja-JP" sz="2400" dirty="0" err="1" smtClean="0"/>
              <a:t>scanf</a:t>
            </a:r>
            <a:r>
              <a:rPr lang="en-US" altLang="ja-JP" sz="2400" dirty="0" smtClean="0"/>
              <a:t> ("%c", &amp;s[</a:t>
            </a:r>
            <a:r>
              <a:rPr lang="en-US" altLang="ja-JP" sz="2400" dirty="0" err="1" smtClean="0"/>
              <a:t>i</a:t>
            </a:r>
            <a:r>
              <a:rPr lang="en-US" altLang="ja-JP" sz="2400" dirty="0" smtClean="0"/>
              <a:t>]);</a:t>
            </a:r>
          </a:p>
          <a:p>
            <a:r>
              <a:rPr lang="en-US" altLang="ja-JP" sz="2400" dirty="0" smtClean="0"/>
              <a:t>    if (s[</a:t>
            </a:r>
            <a:r>
              <a:rPr lang="en-US" altLang="ja-JP" sz="2400" dirty="0" err="1" smtClean="0"/>
              <a:t>i</a:t>
            </a:r>
            <a:r>
              <a:rPr lang="en-US" altLang="ja-JP" sz="2400" dirty="0" smtClean="0"/>
              <a:t>] == </a:t>
            </a:r>
            <a:r>
              <a:rPr lang="fr-FR" altLang="ja-JP" sz="2400" dirty="0" smtClean="0"/>
              <a:t>'</a:t>
            </a:r>
            <a:r>
              <a:rPr lang="en-US" altLang="ja-JP" sz="2400" dirty="0" smtClean="0"/>
              <a:t>\n</a:t>
            </a:r>
            <a:r>
              <a:rPr lang="fr-FR" altLang="ja-JP" sz="2400" dirty="0" smtClean="0"/>
              <a:t>'</a:t>
            </a:r>
            <a:r>
              <a:rPr lang="en-US" altLang="ja-JP" sz="2400" dirty="0" smtClean="0"/>
              <a:t>)</a:t>
            </a:r>
          </a:p>
          <a:p>
            <a:r>
              <a:rPr lang="en-US" altLang="ja-JP" sz="2400" dirty="0" smtClean="0"/>
              <a:t>        break;</a:t>
            </a:r>
          </a:p>
          <a:p>
            <a:r>
              <a:rPr lang="en-US" altLang="ja-JP" sz="2400" dirty="0" smtClean="0"/>
              <a:t>  }</a:t>
            </a:r>
          </a:p>
          <a:p>
            <a:r>
              <a:rPr lang="en-US" altLang="ja-JP" sz="2400" dirty="0" smtClean="0"/>
              <a:t>  s[</a:t>
            </a:r>
            <a:r>
              <a:rPr lang="en-US" altLang="ja-JP" sz="2400" dirty="0" err="1" smtClean="0"/>
              <a:t>i</a:t>
            </a:r>
            <a:r>
              <a:rPr lang="en-US" altLang="ja-JP" sz="2400" dirty="0" smtClean="0"/>
              <a:t>] = </a:t>
            </a:r>
            <a:r>
              <a:rPr lang="fr-FR" altLang="ja-JP" sz="2400" dirty="0" smtClean="0"/>
              <a:t>'</a:t>
            </a:r>
            <a:r>
              <a:rPr lang="en-US" altLang="ja-JP" sz="2400" dirty="0" smtClean="0"/>
              <a:t>\0</a:t>
            </a:r>
            <a:r>
              <a:rPr lang="fr-FR" altLang="ja-JP" sz="2400" dirty="0" smtClean="0"/>
              <a:t>'</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ja-JP" altLang="en-US" sz="2400" dirty="0" smtClean="0"/>
              <a:t>入力した文字列は</a:t>
            </a:r>
            <a:r>
              <a:rPr lang="en-US" altLang="ja-JP" sz="2400" dirty="0" smtClean="0"/>
              <a:t>%s</a:t>
            </a:r>
            <a:r>
              <a:rPr lang="ja-JP" altLang="en-US" sz="2400" dirty="0" smtClean="0"/>
              <a:t>です。</a:t>
            </a:r>
            <a:r>
              <a:rPr lang="en-US" altLang="ja-JP" sz="2400" dirty="0" smtClean="0"/>
              <a:t>\n", &amp;s[0]);</a:t>
            </a:r>
          </a:p>
          <a:p>
            <a:r>
              <a:rPr lang="en-US" altLang="ja-JP" sz="2400" dirty="0" smtClean="0"/>
              <a:t>  return 0;</a:t>
            </a:r>
          </a:p>
          <a:p>
            <a:r>
              <a:rPr lang="en-US" altLang="ja-JP" sz="2400" dirty="0" smtClean="0"/>
              <a:t>}</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357166"/>
            <a:ext cx="8229600" cy="654032"/>
          </a:xfrm>
        </p:spPr>
        <p:txBody>
          <a:bodyPr>
            <a:normAutofit fontScale="90000"/>
          </a:bodyPr>
          <a:lstStyle/>
          <a:p>
            <a:r>
              <a:rPr lang="ja-JP" altLang="en-US" dirty="0" smtClean="0"/>
              <a:t>参考</a:t>
            </a:r>
            <a:r>
              <a:rPr kumimoji="1" lang="ja-JP" altLang="en-US" dirty="0" smtClean="0"/>
              <a:t>課題</a:t>
            </a:r>
            <a:r>
              <a:rPr lang="ja-JP" altLang="en-US" dirty="0" smtClean="0"/>
              <a:t>２</a:t>
            </a:r>
            <a:endParaRPr kumimoji="1" lang="ja-JP" altLang="en-US" dirty="0"/>
          </a:p>
        </p:txBody>
      </p:sp>
      <p:sp>
        <p:nvSpPr>
          <p:cNvPr id="4" name="テキスト ボックス 3"/>
          <p:cNvSpPr txBox="1"/>
          <p:nvPr/>
        </p:nvSpPr>
        <p:spPr>
          <a:xfrm>
            <a:off x="899592" y="1428736"/>
            <a:ext cx="7315746" cy="4401205"/>
          </a:xfrm>
          <a:prstGeom prst="rect">
            <a:avLst/>
          </a:prstGeom>
          <a:noFill/>
        </p:spPr>
        <p:txBody>
          <a:bodyPr wrap="square" rtlCol="0">
            <a:spAutoFit/>
          </a:bodyPr>
          <a:lstStyle/>
          <a:p>
            <a:r>
              <a:rPr lang="ja-JP" altLang="en-US" sz="2800" dirty="0" smtClean="0"/>
              <a:t>キーボードから英語の文字列を</a:t>
            </a:r>
            <a:r>
              <a:rPr lang="en-US" altLang="ja-JP" sz="2800" dirty="0" smtClean="0"/>
              <a:t>1</a:t>
            </a:r>
            <a:r>
              <a:rPr lang="ja-JP" altLang="en-US" sz="2800" dirty="0" smtClean="0"/>
              <a:t>つ読み取り、その中の英字の大文字をすべて小文字に変換したものを画面に表示するプログラムを作成せよ。英語の大文字以外の文字はそのまま表示せよ。</a:t>
            </a:r>
            <a:endParaRPr lang="en-US" altLang="ja-JP" sz="2800" dirty="0" smtClean="0"/>
          </a:p>
          <a:p>
            <a:endParaRPr lang="en-US" altLang="ja-JP" sz="2800" dirty="0" smtClean="0"/>
          </a:p>
          <a:p>
            <a:r>
              <a:rPr lang="en-US" altLang="ja-JP" sz="2800" dirty="0" smtClean="0"/>
              <a:t>[</a:t>
            </a:r>
            <a:r>
              <a:rPr lang="ja-JP" altLang="en-US" sz="2800" dirty="0" smtClean="0"/>
              <a:t>実行例</a:t>
            </a:r>
            <a:r>
              <a:rPr lang="en-US" altLang="ja-JP" sz="2800" dirty="0" smtClean="0"/>
              <a:t>]</a:t>
            </a:r>
          </a:p>
          <a:p>
            <a:r>
              <a:rPr lang="ja-JP" altLang="en-US" sz="2800" dirty="0" smtClean="0"/>
              <a:t>文字列を入力してください</a:t>
            </a:r>
            <a:r>
              <a:rPr lang="en-US" altLang="ja-JP" sz="2800" dirty="0" smtClean="0"/>
              <a:t>: </a:t>
            </a:r>
            <a:r>
              <a:rPr lang="en-US" altLang="ja-JP" sz="2800" dirty="0" smtClean="0">
                <a:solidFill>
                  <a:srgbClr val="FF0000"/>
                </a:solidFill>
              </a:rPr>
              <a:t>This is a pen.</a:t>
            </a:r>
          </a:p>
          <a:p>
            <a:r>
              <a:rPr lang="en-US" altLang="ja-JP" sz="2800" dirty="0" smtClean="0"/>
              <a:t>this is a pen.</a:t>
            </a:r>
          </a:p>
          <a:p>
            <a:endParaRPr lang="en-US" altLang="ja-JP" sz="2800" dirty="0" smtClean="0"/>
          </a:p>
          <a:p>
            <a:r>
              <a:rPr lang="ja-JP" altLang="en-US" sz="2800" dirty="0" smtClean="0"/>
              <a:t>（注意）十分な長さの配列を宣言して用いること。</a:t>
            </a:r>
            <a:endParaRPr lang="en-US" altLang="ja-JP" sz="2800" dirty="0" smtClean="0"/>
          </a:p>
        </p:txBody>
      </p:sp>
    </p:spTree>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参考課題２　解答例</a:t>
            </a:r>
            <a:endParaRPr kumimoji="1" lang="ja-JP" altLang="en-US" dirty="0"/>
          </a:p>
        </p:txBody>
      </p:sp>
      <p:sp>
        <p:nvSpPr>
          <p:cNvPr id="4" name="正方形/長方形 3"/>
          <p:cNvSpPr/>
          <p:nvPr/>
        </p:nvSpPr>
        <p:spPr>
          <a:xfrm>
            <a:off x="1331640" y="1412776"/>
            <a:ext cx="6480720" cy="5016758"/>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char s[100], c;</a:t>
            </a:r>
          </a:p>
          <a:p>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a:t>
            </a:r>
          </a:p>
          <a:p>
            <a:r>
              <a:rPr lang="en-US" altLang="ja-JP" sz="2000" dirty="0" smtClean="0"/>
              <a:t>  </a:t>
            </a:r>
            <a:r>
              <a:rPr lang="en-US" altLang="ja-JP" sz="2000" dirty="0" err="1" smtClean="0"/>
              <a:t>printf</a:t>
            </a:r>
            <a:r>
              <a:rPr lang="en-US" altLang="ja-JP" sz="2000" dirty="0" smtClean="0"/>
              <a:t>("</a:t>
            </a:r>
            <a:r>
              <a:rPr lang="ja-JP" altLang="en-US" sz="2000" dirty="0" smtClean="0"/>
              <a:t>文字列を入力してください</a:t>
            </a:r>
            <a:r>
              <a:rPr lang="en-US" altLang="ja-JP" sz="2000" dirty="0" smtClean="0"/>
              <a:t>: ");</a:t>
            </a:r>
          </a:p>
          <a:p>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&lt;99; </a:t>
            </a:r>
            <a:r>
              <a:rPr lang="en-US" altLang="ja-JP" sz="2000" dirty="0" err="1" smtClean="0"/>
              <a:t>i</a:t>
            </a:r>
            <a:r>
              <a:rPr lang="en-US" altLang="ja-JP" sz="2000" dirty="0" smtClean="0"/>
              <a:t>=i+1) {</a:t>
            </a:r>
          </a:p>
          <a:p>
            <a:r>
              <a:rPr lang="en-US" altLang="ja-JP" sz="2000" dirty="0" smtClean="0"/>
              <a:t>    </a:t>
            </a:r>
            <a:r>
              <a:rPr lang="en-US" altLang="ja-JP" sz="2000" dirty="0" err="1" smtClean="0"/>
              <a:t>scanf</a:t>
            </a:r>
            <a:r>
              <a:rPr lang="en-US" altLang="ja-JP" sz="2000" dirty="0" smtClean="0"/>
              <a:t> ("%c", &amp;s[</a:t>
            </a:r>
            <a:r>
              <a:rPr lang="en-US" altLang="ja-JP" sz="2000" dirty="0" err="1" smtClean="0"/>
              <a:t>i</a:t>
            </a:r>
            <a:r>
              <a:rPr lang="en-US" altLang="ja-JP" sz="2000" dirty="0" smtClean="0"/>
              <a:t>]);</a:t>
            </a:r>
          </a:p>
          <a:p>
            <a:r>
              <a:rPr lang="en-US" altLang="ja-JP" sz="2000" dirty="0" smtClean="0"/>
              <a:t>    if (s[</a:t>
            </a:r>
            <a:r>
              <a:rPr lang="en-US" altLang="ja-JP" sz="2000" dirty="0" err="1" smtClean="0"/>
              <a:t>i</a:t>
            </a:r>
            <a:r>
              <a:rPr lang="en-US" altLang="ja-JP" sz="2000" dirty="0" smtClean="0"/>
              <a:t>] == </a:t>
            </a:r>
            <a:r>
              <a:rPr lang="fr-FR" altLang="ja-JP" sz="2000" dirty="0" smtClean="0"/>
              <a:t>'</a:t>
            </a:r>
            <a:r>
              <a:rPr lang="en-US" altLang="ja-JP" sz="2000" dirty="0" smtClean="0"/>
              <a:t>\n</a:t>
            </a:r>
            <a:r>
              <a:rPr lang="fr-FR" altLang="ja-JP" sz="2000" dirty="0" smtClean="0"/>
              <a:t>'</a:t>
            </a:r>
            <a:r>
              <a:rPr lang="en-US" altLang="ja-JP" sz="2000" dirty="0" smtClean="0"/>
              <a:t>)</a:t>
            </a:r>
          </a:p>
          <a:p>
            <a:r>
              <a:rPr lang="en-US" altLang="ja-JP" sz="2000" dirty="0" smtClean="0"/>
              <a:t>        break;</a:t>
            </a:r>
          </a:p>
          <a:p>
            <a:r>
              <a:rPr lang="en-US" altLang="ja-JP" sz="2000" dirty="0" smtClean="0"/>
              <a:t>    if (</a:t>
            </a:r>
            <a:r>
              <a:rPr lang="en-US" altLang="ja-JP" sz="2000" dirty="0" err="1" smtClean="0"/>
              <a:t>isupper</a:t>
            </a:r>
            <a:r>
              <a:rPr lang="en-US" altLang="ja-JP" sz="2000" dirty="0" smtClean="0"/>
              <a:t>(s[</a:t>
            </a:r>
            <a:r>
              <a:rPr lang="en-US" altLang="ja-JP" sz="2000" dirty="0" err="1" smtClean="0"/>
              <a:t>i</a:t>
            </a:r>
            <a:r>
              <a:rPr lang="en-US" altLang="ja-JP" sz="2000" dirty="0" smtClean="0"/>
              <a:t>]))</a:t>
            </a:r>
          </a:p>
          <a:p>
            <a:r>
              <a:rPr lang="en-US" altLang="ja-JP" sz="2000" dirty="0" smtClean="0"/>
              <a:t>      s[</a:t>
            </a:r>
            <a:r>
              <a:rPr lang="en-US" altLang="ja-JP" sz="2000" dirty="0" err="1" smtClean="0"/>
              <a:t>i</a:t>
            </a:r>
            <a:r>
              <a:rPr lang="en-US" altLang="ja-JP" sz="2000" dirty="0" smtClean="0"/>
              <a:t>] = </a:t>
            </a:r>
            <a:r>
              <a:rPr lang="en-US" altLang="ja-JP" sz="2000" dirty="0" err="1" smtClean="0"/>
              <a:t>tolower</a:t>
            </a:r>
            <a:r>
              <a:rPr lang="en-US" altLang="ja-JP" sz="2000" dirty="0" smtClean="0"/>
              <a:t> (s[</a:t>
            </a:r>
            <a:r>
              <a:rPr lang="en-US" altLang="ja-JP" sz="2000" dirty="0" err="1" smtClean="0"/>
              <a:t>i</a:t>
            </a:r>
            <a:r>
              <a:rPr lang="en-US" altLang="ja-JP" sz="2000" dirty="0" smtClean="0"/>
              <a:t>]);</a:t>
            </a:r>
          </a:p>
          <a:p>
            <a:r>
              <a:rPr lang="en-US" altLang="ja-JP" sz="2000" dirty="0" smtClean="0"/>
              <a:t>  }</a:t>
            </a:r>
          </a:p>
          <a:p>
            <a:r>
              <a:rPr lang="en-US" altLang="ja-JP" sz="2000" dirty="0" smtClean="0"/>
              <a:t>  s[</a:t>
            </a:r>
            <a:r>
              <a:rPr lang="en-US" altLang="ja-JP" sz="2000" dirty="0" err="1" smtClean="0"/>
              <a:t>i</a:t>
            </a:r>
            <a:r>
              <a:rPr lang="en-US" altLang="ja-JP" sz="2000" dirty="0" smtClean="0"/>
              <a:t>] = </a:t>
            </a:r>
            <a:r>
              <a:rPr lang="fr-FR" altLang="ja-JP" sz="2000" dirty="0" smtClean="0"/>
              <a:t>'</a:t>
            </a:r>
            <a:r>
              <a:rPr lang="en-US" altLang="ja-JP" sz="2000" dirty="0" smtClean="0"/>
              <a:t>\0</a:t>
            </a:r>
            <a:r>
              <a:rPr lang="fr-FR" altLang="ja-JP" sz="2000" dirty="0" smtClean="0"/>
              <a:t>'</a:t>
            </a:r>
            <a:r>
              <a:rPr lang="en-US" altLang="ja-JP" sz="2000" dirty="0" smtClean="0"/>
              <a:t>;</a:t>
            </a:r>
          </a:p>
          <a:p>
            <a:r>
              <a:rPr lang="en-US" altLang="ja-JP" sz="2000" dirty="0" smtClean="0"/>
              <a:t>  </a:t>
            </a:r>
            <a:r>
              <a:rPr lang="en-US" altLang="ja-JP" sz="2000" dirty="0" err="1" smtClean="0"/>
              <a:t>printf</a:t>
            </a:r>
            <a:r>
              <a:rPr lang="en-US" altLang="ja-JP" sz="2000" dirty="0" smtClean="0"/>
              <a:t> ("%s\n", &amp;s[0]);</a:t>
            </a:r>
          </a:p>
          <a:p>
            <a:r>
              <a:rPr lang="en-US" altLang="ja-JP" sz="2000" dirty="0" smtClean="0"/>
              <a:t>  return 0;</a:t>
            </a:r>
          </a:p>
          <a:p>
            <a:r>
              <a:rPr lang="en-US" altLang="ja-JP" sz="2000" dirty="0" smtClean="0"/>
              <a:t>}</a:t>
            </a:r>
            <a:endParaRPr lang="en-US" altLang="ja-JP" sz="20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7158" y="357166"/>
            <a:ext cx="8572560" cy="928694"/>
          </a:xfrm>
        </p:spPr>
        <p:txBody>
          <a:bodyPr>
            <a:normAutofit/>
          </a:bodyPr>
          <a:lstStyle/>
          <a:p>
            <a:r>
              <a:rPr kumimoji="1" lang="ja-JP" altLang="en-US" dirty="0" smtClean="0"/>
              <a:t>符号について</a:t>
            </a:r>
            <a:r>
              <a:rPr lang="ja-JP" altLang="en-US" dirty="0" smtClean="0"/>
              <a:t>（１）</a:t>
            </a:r>
            <a:endParaRPr kumimoji="1" lang="ja-JP" altLang="en-US" dirty="0"/>
          </a:p>
        </p:txBody>
      </p:sp>
      <p:sp>
        <p:nvSpPr>
          <p:cNvPr id="4" name="テキスト ボックス 3"/>
          <p:cNvSpPr txBox="1"/>
          <p:nvPr/>
        </p:nvSpPr>
        <p:spPr>
          <a:xfrm>
            <a:off x="714348" y="1643050"/>
            <a:ext cx="7786742" cy="1384995"/>
          </a:xfrm>
          <a:prstGeom prst="rect">
            <a:avLst/>
          </a:prstGeom>
          <a:noFill/>
        </p:spPr>
        <p:txBody>
          <a:bodyPr wrap="square" rtlCol="0">
            <a:spAutoFit/>
          </a:bodyPr>
          <a:lstStyle/>
          <a:p>
            <a:r>
              <a:rPr kumimoji="1" lang="ja-JP" altLang="en-US" sz="2800" dirty="0" smtClean="0"/>
              <a:t>符号無し整数型</a:t>
            </a:r>
            <a:r>
              <a:rPr kumimoji="1" lang="en-US" altLang="ja-JP" sz="2800" dirty="0" smtClean="0"/>
              <a:t>(unsigned char, </a:t>
            </a:r>
            <a:r>
              <a:rPr lang="en-US" altLang="ja-JP" sz="2800" dirty="0" smtClean="0"/>
              <a:t>unsigned short </a:t>
            </a:r>
            <a:r>
              <a:rPr lang="en-US" altLang="ja-JP" sz="2800" dirty="0" err="1" smtClean="0"/>
              <a:t>int</a:t>
            </a:r>
            <a:r>
              <a:rPr lang="en-US" altLang="ja-JP" sz="2800" dirty="0" smtClean="0"/>
              <a:t>,  unsigned </a:t>
            </a:r>
            <a:r>
              <a:rPr lang="en-US" altLang="ja-JP" sz="2800" dirty="0" err="1" smtClean="0"/>
              <a:t>int</a:t>
            </a:r>
            <a:r>
              <a:rPr lang="en-US" altLang="ja-JP" sz="2800" dirty="0" smtClean="0"/>
              <a:t>, unsigned long </a:t>
            </a:r>
            <a:r>
              <a:rPr lang="en-US" altLang="ja-JP" sz="2800" dirty="0" err="1" smtClean="0"/>
              <a:t>int</a:t>
            </a:r>
            <a:r>
              <a:rPr lang="en-US" altLang="ja-JP" sz="2800" dirty="0" smtClean="0"/>
              <a:t>)</a:t>
            </a:r>
            <a:r>
              <a:rPr lang="ja-JP" altLang="en-US" sz="2800" dirty="0" smtClean="0"/>
              <a:t>においては</a:t>
            </a:r>
            <a:r>
              <a:rPr kumimoji="1" lang="ja-JP" altLang="en-US" sz="2800" dirty="0" smtClean="0"/>
              <a:t>、ビット列を普通の２進数として解釈する。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7514"/>
            <a:ext cx="8229600" cy="582594"/>
          </a:xfrm>
        </p:spPr>
        <p:txBody>
          <a:bodyPr>
            <a:normAutofit fontScale="90000"/>
          </a:bodyPr>
          <a:lstStyle/>
          <a:p>
            <a:r>
              <a:rPr kumimoji="1" lang="ja-JP" altLang="en-US" dirty="0" smtClean="0"/>
              <a:t>符号について（２）</a:t>
            </a:r>
            <a:endParaRPr kumimoji="1" lang="ja-JP" altLang="en-US" dirty="0"/>
          </a:p>
        </p:txBody>
      </p:sp>
      <p:sp>
        <p:nvSpPr>
          <p:cNvPr id="5" name="正方形/長方形 4"/>
          <p:cNvSpPr/>
          <p:nvPr/>
        </p:nvSpPr>
        <p:spPr>
          <a:xfrm>
            <a:off x="571472" y="1357298"/>
            <a:ext cx="8143932" cy="4401205"/>
          </a:xfrm>
          <a:prstGeom prst="rect">
            <a:avLst/>
          </a:prstGeom>
        </p:spPr>
        <p:txBody>
          <a:bodyPr wrap="square">
            <a:spAutoFit/>
          </a:bodyPr>
          <a:lstStyle/>
          <a:p>
            <a:r>
              <a:rPr lang="ja-JP" altLang="en-US" sz="2800" dirty="0" smtClean="0">
                <a:solidFill>
                  <a:prstClr val="black"/>
                </a:solidFill>
              </a:rPr>
              <a:t>符号付き整数型</a:t>
            </a:r>
            <a:r>
              <a:rPr lang="en-US" altLang="ja-JP" sz="2800" dirty="0" smtClean="0">
                <a:solidFill>
                  <a:prstClr val="black"/>
                </a:solidFill>
              </a:rPr>
              <a:t>(signed char, signed short </a:t>
            </a:r>
            <a:r>
              <a:rPr lang="en-US" altLang="ja-JP" sz="2800" dirty="0" err="1" smtClean="0">
                <a:solidFill>
                  <a:prstClr val="black"/>
                </a:solidFill>
              </a:rPr>
              <a:t>int</a:t>
            </a:r>
            <a:r>
              <a:rPr lang="en-US" altLang="ja-JP" sz="2800" dirty="0" smtClean="0">
                <a:solidFill>
                  <a:prstClr val="black"/>
                </a:solidFill>
              </a:rPr>
              <a:t>, signed </a:t>
            </a:r>
            <a:r>
              <a:rPr lang="en-US" altLang="ja-JP" sz="2800" dirty="0" err="1" smtClean="0">
                <a:solidFill>
                  <a:prstClr val="black"/>
                </a:solidFill>
              </a:rPr>
              <a:t>int</a:t>
            </a:r>
            <a:r>
              <a:rPr lang="en-US" altLang="ja-JP" sz="2800" dirty="0" smtClean="0">
                <a:solidFill>
                  <a:prstClr val="black"/>
                </a:solidFill>
              </a:rPr>
              <a:t>,  signed long </a:t>
            </a:r>
            <a:r>
              <a:rPr lang="en-US" altLang="ja-JP" sz="2800" dirty="0" err="1" smtClean="0">
                <a:solidFill>
                  <a:prstClr val="black"/>
                </a:solidFill>
              </a:rPr>
              <a:t>int</a:t>
            </a:r>
            <a:r>
              <a:rPr lang="en-US" altLang="ja-JP" sz="2800" dirty="0" smtClean="0">
                <a:solidFill>
                  <a:prstClr val="black"/>
                </a:solidFill>
              </a:rPr>
              <a:t>,)</a:t>
            </a:r>
            <a:r>
              <a:rPr lang="ja-JP" altLang="en-US" sz="2800" dirty="0" smtClean="0">
                <a:solidFill>
                  <a:prstClr val="black"/>
                </a:solidFill>
              </a:rPr>
              <a:t>においては、符号を表すために１ビットを用いる（これを符号ビットという）。符号ビットが</a:t>
            </a:r>
            <a:r>
              <a:rPr lang="en-US" altLang="ja-JP" sz="2800" dirty="0" smtClean="0">
                <a:solidFill>
                  <a:prstClr val="black"/>
                </a:solidFill>
              </a:rPr>
              <a:t>0</a:t>
            </a:r>
            <a:r>
              <a:rPr lang="ja-JP" altLang="en-US" sz="2800" dirty="0" smtClean="0">
                <a:solidFill>
                  <a:prstClr val="black"/>
                </a:solidFill>
              </a:rPr>
              <a:t>の場合には、残りのビットを普通の</a:t>
            </a:r>
            <a:r>
              <a:rPr lang="en-US" altLang="ja-JP" sz="2800" dirty="0" smtClean="0">
                <a:solidFill>
                  <a:prstClr val="black"/>
                </a:solidFill>
              </a:rPr>
              <a:t>2</a:t>
            </a:r>
            <a:r>
              <a:rPr lang="ja-JP" altLang="en-US" sz="2800" dirty="0" smtClean="0">
                <a:solidFill>
                  <a:prstClr val="black"/>
                </a:solidFill>
              </a:rPr>
              <a:t>進数として解釈する。符号ビットが</a:t>
            </a:r>
            <a:r>
              <a:rPr lang="en-US" altLang="ja-JP" sz="2800" dirty="0" smtClean="0">
                <a:solidFill>
                  <a:prstClr val="black"/>
                </a:solidFill>
              </a:rPr>
              <a:t>1</a:t>
            </a:r>
            <a:r>
              <a:rPr lang="ja-JP" altLang="en-US" sz="2800" dirty="0" smtClean="0">
                <a:solidFill>
                  <a:prstClr val="black"/>
                </a:solidFill>
              </a:rPr>
              <a:t>の場合の解釈は以下の</a:t>
            </a:r>
            <a:r>
              <a:rPr lang="en-US" altLang="ja-JP" sz="2800" dirty="0">
                <a:solidFill>
                  <a:prstClr val="black"/>
                </a:solidFill>
              </a:rPr>
              <a:t>3</a:t>
            </a:r>
            <a:r>
              <a:rPr lang="ja-JP" altLang="en-US" sz="2800" dirty="0" smtClean="0">
                <a:solidFill>
                  <a:prstClr val="black"/>
                </a:solidFill>
              </a:rPr>
              <a:t>通りのいずれかである（処理系依存）。</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符号ビットを</a:t>
            </a:r>
            <a:r>
              <a:rPr lang="en-US" altLang="ja-JP" sz="2800" dirty="0" smtClean="0">
                <a:solidFill>
                  <a:prstClr val="black"/>
                </a:solidFill>
              </a:rPr>
              <a:t>0</a:t>
            </a:r>
            <a:r>
              <a:rPr lang="ja-JP" altLang="en-US" sz="2800" dirty="0" smtClean="0">
                <a:solidFill>
                  <a:prstClr val="black"/>
                </a:solidFill>
              </a:rPr>
              <a:t>に変えた場合のビット列が表す数にマイナスを付けた数を表す</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a:t>
            </a:r>
            <a:r>
              <a:rPr lang="en-US" altLang="ja-JP" sz="2800" dirty="0" smtClean="0">
                <a:solidFill>
                  <a:prstClr val="black"/>
                </a:solidFill>
              </a:rPr>
              <a:t>2</a:t>
            </a:r>
            <a:r>
              <a:rPr lang="ja-JP" altLang="en-US" sz="2800" dirty="0" smtClean="0">
                <a:solidFill>
                  <a:prstClr val="black"/>
                </a:solidFill>
              </a:rPr>
              <a:t>の補数表現</a:t>
            </a:r>
            <a:endParaRPr lang="en-US" altLang="ja-JP" sz="2800" dirty="0" smtClean="0">
              <a:solidFill>
                <a:prstClr val="black"/>
              </a:solidFill>
            </a:endParaRPr>
          </a:p>
          <a:p>
            <a:pPr lvl="1">
              <a:buFont typeface="Arial" pitchFamily="34" charset="0"/>
              <a:buChar char="•"/>
            </a:pPr>
            <a:r>
              <a:rPr lang="ja-JP" altLang="en-US" sz="2800" dirty="0" smtClean="0">
                <a:solidFill>
                  <a:prstClr val="black"/>
                </a:solidFill>
              </a:rPr>
              <a:t>　</a:t>
            </a:r>
            <a:r>
              <a:rPr lang="en-US" altLang="ja-JP" sz="2800" dirty="0" smtClean="0">
                <a:solidFill>
                  <a:prstClr val="black"/>
                </a:solidFill>
              </a:rPr>
              <a:t>1</a:t>
            </a:r>
            <a:r>
              <a:rPr lang="ja-JP" altLang="en-US" sz="2800" dirty="0" smtClean="0">
                <a:solidFill>
                  <a:prstClr val="black"/>
                </a:solidFill>
              </a:rPr>
              <a:t>の補数表現</a:t>
            </a:r>
            <a:endParaRPr lang="en-US" altLang="ja-JP" sz="2800" dirty="0" smtClean="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0</a:t>
            </a:r>
            <a:r>
              <a:rPr lang="ja-JP" altLang="en-US" dirty="0" smtClean="0"/>
              <a:t>での除算について</a:t>
            </a:r>
            <a:endParaRPr kumimoji="1" lang="ja-JP" altLang="en-US" dirty="0"/>
          </a:p>
        </p:txBody>
      </p:sp>
      <p:sp>
        <p:nvSpPr>
          <p:cNvPr id="3" name="テキスト ボックス 2"/>
          <p:cNvSpPr txBox="1"/>
          <p:nvPr/>
        </p:nvSpPr>
        <p:spPr>
          <a:xfrm>
            <a:off x="755576" y="1412776"/>
            <a:ext cx="7560840" cy="5262980"/>
          </a:xfrm>
          <a:prstGeom prst="rect">
            <a:avLst/>
          </a:prstGeom>
          <a:noFill/>
        </p:spPr>
        <p:txBody>
          <a:bodyPr wrap="square" rtlCol="0">
            <a:spAutoFit/>
          </a:bodyPr>
          <a:lstStyle/>
          <a:p>
            <a:r>
              <a:rPr lang="en-US" altLang="ja-JP" sz="2800" dirty="0" smtClean="0"/>
              <a:t>CPU</a:t>
            </a:r>
            <a:r>
              <a:rPr lang="ja-JP" altLang="en-US" sz="2800" dirty="0" smtClean="0"/>
              <a:t>で整数同士で</a:t>
            </a:r>
            <a:r>
              <a:rPr lang="en-US" altLang="ja-JP" sz="2800" dirty="0" smtClean="0"/>
              <a:t>0</a:t>
            </a:r>
            <a:r>
              <a:rPr lang="ja-JP" altLang="en-US" sz="2800" dirty="0"/>
              <a:t>での</a:t>
            </a:r>
            <a:r>
              <a:rPr lang="ja-JP" altLang="en-US" sz="2800" dirty="0" smtClean="0"/>
              <a:t>除算が実行されると、</a:t>
            </a:r>
            <a:r>
              <a:rPr lang="en-US" altLang="ja-JP" sz="2800" dirty="0" smtClean="0"/>
              <a:t>CPU</a:t>
            </a:r>
            <a:r>
              <a:rPr lang="ja-JP" altLang="en-US" sz="2800" dirty="0" smtClean="0"/>
              <a:t>が例外（</a:t>
            </a:r>
            <a:r>
              <a:rPr lang="en-US" altLang="ja-JP" sz="2800" dirty="0" smtClean="0"/>
              <a:t>exception</a:t>
            </a:r>
            <a:r>
              <a:rPr lang="ja-JP" altLang="en-US" sz="2800" dirty="0" smtClean="0"/>
              <a:t>）</a:t>
            </a:r>
            <a:r>
              <a:rPr lang="en-US" altLang="en-US" sz="2800" dirty="0" smtClean="0"/>
              <a:t>を</a:t>
            </a:r>
            <a:r>
              <a:rPr lang="ja-JP" altLang="en-US" sz="2800" dirty="0"/>
              <a:t>発生させる</a:t>
            </a:r>
            <a:r>
              <a:rPr lang="ja-JP" altLang="en-US" sz="2800" dirty="0" smtClean="0"/>
              <a:t>。例外が発生する場合の動作は</a:t>
            </a:r>
            <a:r>
              <a:rPr lang="en-US" altLang="ja-JP" sz="2800" dirty="0" smtClean="0"/>
              <a:t>C</a:t>
            </a:r>
            <a:r>
              <a:rPr lang="ja-JP" altLang="en-US" sz="2800" dirty="0" smtClean="0"/>
              <a:t>言語の規格において未定義であり、例外が発生しないような機械語コードへコンパイルされる場合もある（つまり処理系依存）。</a:t>
            </a:r>
            <a:endParaRPr lang="en-US" altLang="ja-JP" sz="2800" dirty="0" smtClean="0"/>
          </a:p>
          <a:p>
            <a:endParaRPr lang="en-US" altLang="ja-JP" sz="2800" dirty="0"/>
          </a:p>
          <a:p>
            <a:r>
              <a:rPr lang="ja-JP" altLang="en-US" sz="2800" dirty="0" smtClean="0"/>
              <a:t>（補足）</a:t>
            </a:r>
            <a:r>
              <a:rPr lang="en-US" altLang="ja-JP" sz="2800" dirty="0" smtClean="0"/>
              <a:t> CPU</a:t>
            </a:r>
            <a:r>
              <a:rPr lang="ja-JP" altLang="en-US" sz="2800" dirty="0" smtClean="0"/>
              <a:t>で例外が発生した場合の通常の動作は、例外が発生すると制御が</a:t>
            </a:r>
            <a:r>
              <a:rPr lang="en-US" altLang="ja-JP" sz="2800" dirty="0" smtClean="0"/>
              <a:t>Linux</a:t>
            </a:r>
            <a:r>
              <a:rPr lang="ja-JP" altLang="en-US" sz="2800" dirty="0" smtClean="0"/>
              <a:t>に移り、</a:t>
            </a:r>
            <a:r>
              <a:rPr lang="en-US" altLang="ja-JP" sz="2800" dirty="0" smtClean="0"/>
              <a:t>0</a:t>
            </a:r>
            <a:r>
              <a:rPr lang="ja-JP" altLang="en-US" sz="2800" dirty="0" smtClean="0"/>
              <a:t>除算</a:t>
            </a:r>
            <a:r>
              <a:rPr lang="en-US" altLang="en-US" sz="2800" dirty="0" smtClean="0"/>
              <a:t>を</a:t>
            </a:r>
            <a:r>
              <a:rPr lang="ja-JP" altLang="en-US" sz="2800" dirty="0" smtClean="0"/>
              <a:t>発生させたプログラム</a:t>
            </a:r>
            <a:r>
              <a:rPr lang="ja-JP" altLang="en-US" sz="2800" dirty="0"/>
              <a:t>のプロセス</a:t>
            </a:r>
            <a:r>
              <a:rPr lang="ja-JP" altLang="en-US" sz="2800" dirty="0" smtClean="0"/>
              <a:t>に</a:t>
            </a:r>
            <a:r>
              <a:rPr lang="en-US" altLang="ja-JP" sz="2800" dirty="0" smtClean="0"/>
              <a:t>SIGFPE</a:t>
            </a:r>
            <a:r>
              <a:rPr lang="ja-JP" altLang="en-US" sz="2800" dirty="0" smtClean="0"/>
              <a:t>という</a:t>
            </a:r>
            <a:r>
              <a:rPr lang="en-US" altLang="ja-JP" sz="2800" dirty="0" smtClean="0"/>
              <a:t>signal</a:t>
            </a:r>
            <a:r>
              <a:rPr lang="ja-JP" altLang="en-US" sz="2800" dirty="0"/>
              <a:t>を投げ、</a:t>
            </a:r>
            <a:r>
              <a:rPr lang="en-US" altLang="ja-JP" sz="2800" dirty="0"/>
              <a:t>signal handler</a:t>
            </a:r>
            <a:r>
              <a:rPr lang="ja-JP" altLang="en-US" sz="2800" dirty="0"/>
              <a:t>によって</a:t>
            </a:r>
            <a:r>
              <a:rPr lang="ja-JP" altLang="en-US" sz="2800" dirty="0" smtClean="0"/>
              <a:t>プログラムのプロセスが</a:t>
            </a:r>
            <a:r>
              <a:rPr lang="ja-JP" altLang="en-US" sz="2800" dirty="0"/>
              <a:t>終了する</a:t>
            </a:r>
            <a:r>
              <a:rPr lang="ja-JP" altLang="en-US" sz="2800" dirty="0" smtClean="0"/>
              <a:t>。詳しくはオペレーティングシステムの授業で勉強してください。</a:t>
            </a:r>
            <a:endParaRPr lang="en-US" altLang="ja-JP" sz="2800" dirty="0"/>
          </a:p>
        </p:txBody>
      </p:sp>
    </p:spTree>
    <p:extLst>
      <p:ext uri="{BB962C8B-B14F-4D97-AF65-F5344CB8AC3E}">
        <p14:creationId xmlns:p14="http://schemas.microsoft.com/office/powerpoint/2010/main" val="16064853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1963</TotalTime>
  <Words>6759</Words>
  <Application>Microsoft Macintosh PowerPoint</Application>
  <PresentationFormat>画面に合わせる (4:3)</PresentationFormat>
  <Paragraphs>642</Paragraphs>
  <Slides>63</Slides>
  <Notes>6</Notes>
  <HiddenSlides>0</HiddenSlides>
  <MMClips>0</MMClips>
  <ScaleCrop>false</ScaleCrop>
  <HeadingPairs>
    <vt:vector size="4" baseType="variant">
      <vt:variant>
        <vt:lpstr>テーマ</vt:lpstr>
      </vt:variant>
      <vt:variant>
        <vt:i4>1</vt:i4>
      </vt:variant>
      <vt:variant>
        <vt:lpstr>スライド タイトル</vt:lpstr>
      </vt:variant>
      <vt:variant>
        <vt:i4>63</vt:i4>
      </vt:variant>
    </vt:vector>
  </HeadingPairs>
  <TitlesOfParts>
    <vt:vector size="64" baseType="lpstr">
      <vt:lpstr>Office テーマ</vt:lpstr>
      <vt:lpstr>プログラミング入門２ 第６回 基本型、文字列</vt:lpstr>
      <vt:lpstr>今日の内容</vt:lpstr>
      <vt:lpstr>基本型</vt:lpstr>
      <vt:lpstr>整数型</vt:lpstr>
      <vt:lpstr>char型が符号付きかどうか判定 （打ち込んで確認）</vt:lpstr>
      <vt:lpstr>整数型</vt:lpstr>
      <vt:lpstr>符号について（１）</vt:lpstr>
      <vt:lpstr>符号について（２）</vt:lpstr>
      <vt:lpstr>0での除算について</vt:lpstr>
      <vt:lpstr>オーバーフロー(overflow)について</vt:lpstr>
      <vt:lpstr>文字について</vt:lpstr>
      <vt:lpstr>printfでの文字の表示方法</vt:lpstr>
      <vt:lpstr>文字の8進表記</vt:lpstr>
      <vt:lpstr>8進逆斜線表記の構文（参考）</vt:lpstr>
      <vt:lpstr>変数への格納</vt:lpstr>
      <vt:lpstr>整数型の範囲について （打ち込んで確認）</vt:lpstr>
      <vt:lpstr>整数型のまとめ</vt:lpstr>
      <vt:lpstr>浮動小数点型</vt:lpstr>
      <vt:lpstr>文字列とは（１）</vt:lpstr>
      <vt:lpstr>文字列とは（２）</vt:lpstr>
      <vt:lpstr>文字列とは（３）</vt:lpstr>
      <vt:lpstr>char型の配列</vt:lpstr>
      <vt:lpstr>printf関数での文字列の表示方法</vt:lpstr>
      <vt:lpstr>printf関数での文字列の表示方法 （打ち込んで確認）</vt:lpstr>
      <vt:lpstr>注意</vt:lpstr>
      <vt:lpstr>間違った例</vt:lpstr>
      <vt:lpstr>解説</vt:lpstr>
      <vt:lpstr>ポインタについて （後日、ポインタの回にも説明する）</vt:lpstr>
      <vt:lpstr>printf関数における変換指定子の%sについて</vt:lpstr>
      <vt:lpstr>補足</vt:lpstr>
      <vt:lpstr>改行文字</vt:lpstr>
      <vt:lpstr>文字列リテラル</vt:lpstr>
      <vt:lpstr>文字列リテラルの連結</vt:lpstr>
      <vt:lpstr>文字列リテラルの連結（続き） （打ち込んで確認）</vt:lpstr>
      <vt:lpstr>文字列リテラル （途中にヌル文字がある場合）</vt:lpstr>
      <vt:lpstr>例（打ち込んで確認）</vt:lpstr>
      <vt:lpstr>文字列リテラル（空文字列）</vt:lpstr>
      <vt:lpstr>文字列リテラルの評価</vt:lpstr>
      <vt:lpstr>文字列リテラルの記憶域期間</vt:lpstr>
      <vt:lpstr>文字の読み込み</vt:lpstr>
      <vt:lpstr>文字列の読み込み</vt:lpstr>
      <vt:lpstr>scanf関数における変換指定子の%sについて</vt:lpstr>
      <vt:lpstr>gets関数</vt:lpstr>
      <vt:lpstr>printfによるデバッグ</vt:lpstr>
      <vt:lpstr>printfによるデバッグの注意事項</vt:lpstr>
      <vt:lpstr>例</vt:lpstr>
      <vt:lpstr>ダブルクォートやクォートの 表示等について</vt:lpstr>
      <vt:lpstr>例1</vt:lpstr>
      <vt:lpstr>例2</vt:lpstr>
      <vt:lpstr>基本課題１</vt:lpstr>
      <vt:lpstr>基本課題２</vt:lpstr>
      <vt:lpstr>発展課題１</vt:lpstr>
      <vt:lpstr>発展課題２</vt:lpstr>
      <vt:lpstr>発展課題３</vt:lpstr>
      <vt:lpstr>発展課題４</vt:lpstr>
      <vt:lpstr>アルファベットの文字の判定</vt:lpstr>
      <vt:lpstr>大文字から小文字への変換</vt:lpstr>
      <vt:lpstr>（補足）char型の配列の初期化について（１）</vt:lpstr>
      <vt:lpstr>（補足）char型の配列の初期化について（２）</vt:lpstr>
      <vt:lpstr>参考課題１</vt:lpstr>
      <vt:lpstr>参考課題１　解答例</vt:lpstr>
      <vt:lpstr>参考課題２</vt:lpstr>
      <vt:lpstr>参考課題２　解答例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第７回</dc:title>
  <dc:creator>sasano</dc:creator>
  <cp:lastModifiedBy>Isao Sasano</cp:lastModifiedBy>
  <cp:revision>1008</cp:revision>
  <dcterms:created xsi:type="dcterms:W3CDTF">2009-10-26T06:53:54Z</dcterms:created>
  <dcterms:modified xsi:type="dcterms:W3CDTF">2015-11-17T04:38:49Z</dcterms:modified>
</cp:coreProperties>
</file>