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58" r:id="rId4"/>
    <p:sldId id="262" r:id="rId5"/>
    <p:sldId id="266" r:id="rId6"/>
    <p:sldId id="261" r:id="rId7"/>
    <p:sldId id="265" r:id="rId8"/>
    <p:sldId id="264" r:id="rId9"/>
    <p:sldId id="267" r:id="rId10"/>
    <p:sldId id="268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0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402A8A-1359-4ECC-B713-69DA8037369C}" type="datetimeFigureOut">
              <a:rPr kumimoji="1" lang="ja-JP" altLang="en-US" smtClean="0"/>
              <a:pPr/>
              <a:t>15/01/18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210E9-32C0-4038-8A44-8E520BD5145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493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15/01/18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15/01/18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15/01/18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15/01/18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15/01/18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15/01/18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15/01/18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15/01/18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15/01/18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15/01/18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15/01/18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15/01/18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プログラミング</a:t>
            </a:r>
            <a:r>
              <a:rPr lang="ja-JP" altLang="en-US" dirty="0" smtClean="0"/>
              <a:t>入門</a:t>
            </a:r>
            <a:r>
              <a:rPr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83768" y="3717032"/>
            <a:ext cx="41825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中間試験結果について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71736" y="5143512"/>
            <a:ext cx="35349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情報工学科　篠埜　功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初期化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43608" y="1484784"/>
            <a:ext cx="4536504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000" dirty="0"/>
              <a:t>#include &lt;</a:t>
            </a:r>
            <a:r>
              <a:rPr lang="en-US" altLang="ja-JP" sz="2000" dirty="0" err="1"/>
              <a:t>stdio.h</a:t>
            </a:r>
            <a:r>
              <a:rPr lang="en-US" altLang="ja-JP" sz="2000" dirty="0" smtClean="0"/>
              <a:t>&gt;</a:t>
            </a:r>
          </a:p>
          <a:p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squareSum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n) {</a:t>
            </a:r>
          </a:p>
          <a:p>
            <a:r>
              <a:rPr lang="en-US" altLang="ja-JP" sz="2000" dirty="0"/>
              <a:t> 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, sum;</a:t>
            </a:r>
          </a:p>
          <a:p>
            <a:r>
              <a:rPr lang="en-US" altLang="ja-JP" sz="2000" dirty="0"/>
              <a:t> </a:t>
            </a:r>
            <a:r>
              <a:rPr lang="en-US" altLang="ja-JP" sz="2000" dirty="0" smtClean="0"/>
              <a:t> for 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=1,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&lt;=n;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=i+1)</a:t>
            </a:r>
          </a:p>
          <a:p>
            <a:r>
              <a:rPr lang="en-US" altLang="ja-JP" sz="2000" dirty="0"/>
              <a:t> </a:t>
            </a:r>
            <a:r>
              <a:rPr lang="en-US" altLang="ja-JP" sz="2000" dirty="0" smtClean="0"/>
              <a:t>   sum = sum +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*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;</a:t>
            </a:r>
          </a:p>
          <a:p>
            <a:r>
              <a:rPr lang="en-US" altLang="ja-JP" sz="2000" dirty="0"/>
              <a:t> </a:t>
            </a:r>
            <a:r>
              <a:rPr lang="en-US" altLang="ja-JP" sz="2000" dirty="0" smtClean="0"/>
              <a:t> return sum;</a:t>
            </a:r>
          </a:p>
          <a:p>
            <a:r>
              <a:rPr lang="en-US" altLang="ja-JP" sz="2000" dirty="0"/>
              <a:t>}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83568" y="4149080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上記のプログラムは</a:t>
            </a:r>
            <a:r>
              <a:rPr kumimoji="1" lang="en-US" altLang="ja-JP" sz="2000" dirty="0" smtClean="0"/>
              <a:t>sum</a:t>
            </a:r>
            <a:r>
              <a:rPr kumimoji="1" lang="ja-JP" altLang="en-US" sz="2000" dirty="0" smtClean="0"/>
              <a:t>の初期値が定まっていない状態で</a:t>
            </a:r>
            <a:r>
              <a:rPr kumimoji="1" lang="en-US" altLang="ja-JP" sz="2000" dirty="0" smtClean="0"/>
              <a:t>sum</a:t>
            </a:r>
            <a:r>
              <a:rPr kumimoji="1" lang="ja-JP" altLang="en-US" sz="2000" dirty="0" smtClean="0"/>
              <a:t>の値を使っているので、関数の返り値が何になるか分からない。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変数</a:t>
            </a:r>
            <a:r>
              <a:rPr lang="en-US" altLang="ja-JP" sz="2000" dirty="0" smtClean="0"/>
              <a:t>sum</a:t>
            </a:r>
            <a:r>
              <a:rPr lang="ja-JP" altLang="en-US" sz="2000" dirty="0" smtClean="0"/>
              <a:t>の宣言で</a:t>
            </a:r>
            <a:r>
              <a:rPr lang="en-US" altLang="ja-JP" sz="2000" dirty="0" smtClean="0"/>
              <a:t>0</a:t>
            </a:r>
            <a:r>
              <a:rPr lang="ja-JP" altLang="en-US" sz="2000" dirty="0" smtClean="0"/>
              <a:t>で初期化するか、あるいはループの前で</a:t>
            </a:r>
            <a:r>
              <a:rPr lang="en-US" altLang="ja-JP" sz="2000" dirty="0" smtClean="0"/>
              <a:t>sum</a:t>
            </a:r>
            <a:r>
              <a:rPr lang="ja-JP" altLang="en-US" sz="2000" dirty="0" smtClean="0"/>
              <a:t>に</a:t>
            </a:r>
            <a:r>
              <a:rPr lang="en-US" altLang="ja-JP" sz="2000" dirty="0" smtClean="0"/>
              <a:t>0</a:t>
            </a:r>
            <a:r>
              <a:rPr lang="ja-JP" altLang="en-US" sz="2000" dirty="0" smtClean="0"/>
              <a:t>を代入すればよい。</a:t>
            </a:r>
            <a:endParaRPr kumimoji="1" lang="en-US" altLang="ja-JP" sz="2000" dirty="0" smtClean="0"/>
          </a:p>
        </p:txBody>
      </p:sp>
    </p:spTree>
    <p:extLst>
      <p:ext uri="{BB962C8B-B14F-4D97-AF65-F5344CB8AC3E}">
        <p14:creationId xmlns:p14="http://schemas.microsoft.com/office/powerpoint/2010/main" val="2697405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得点分布</a:t>
            </a:r>
            <a:r>
              <a:rPr kumimoji="1" lang="en-US" altLang="ja-JP" dirty="0" smtClean="0"/>
              <a:t>(36</a:t>
            </a:r>
            <a:r>
              <a:rPr kumimoji="1" lang="ja-JP" altLang="en-US" dirty="0" smtClean="0"/>
              <a:t>点満点）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60148" y="1837116"/>
            <a:ext cx="67962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受験者</a:t>
            </a:r>
            <a:r>
              <a:rPr kumimoji="1" lang="en-US" altLang="ja-JP" sz="2800" dirty="0" smtClean="0"/>
              <a:t> 106</a:t>
            </a:r>
            <a:r>
              <a:rPr lang="ja-JP" altLang="en-US" sz="2800" dirty="0" smtClean="0"/>
              <a:t>人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得点分布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0-10: 2</a:t>
            </a:r>
            <a:r>
              <a:rPr kumimoji="1" lang="ja-JP" altLang="en-US" sz="2800" dirty="0" smtClean="0"/>
              <a:t>人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11-20: 11</a:t>
            </a:r>
            <a:r>
              <a:rPr lang="ja-JP" altLang="en-US" sz="2800" dirty="0" smtClean="0"/>
              <a:t>人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21-22: 7</a:t>
            </a:r>
            <a:r>
              <a:rPr kumimoji="1" lang="ja-JP" altLang="en-US" sz="2800" dirty="0" smtClean="0"/>
              <a:t>人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23-30: 51</a:t>
            </a:r>
            <a:r>
              <a:rPr lang="ja-JP" altLang="en-US" sz="2800" dirty="0" smtClean="0"/>
              <a:t>人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31-36: 35</a:t>
            </a:r>
            <a:r>
              <a:rPr lang="ja-JP" altLang="en-US" sz="2800" dirty="0" smtClean="0"/>
              <a:t>人</a:t>
            </a:r>
            <a:endParaRPr lang="en-US" altLang="ja-JP" sz="2800" dirty="0" smtClean="0"/>
          </a:p>
          <a:p>
            <a:endParaRPr kumimoji="1" lang="en-US" altLang="ja-JP" sz="2800" dirty="0"/>
          </a:p>
          <a:p>
            <a:r>
              <a:rPr lang="en-US" altLang="ja-JP" sz="2800" dirty="0" smtClean="0"/>
              <a:t>22</a:t>
            </a:r>
            <a:r>
              <a:rPr lang="ja-JP" altLang="en-US" sz="2800" dirty="0" smtClean="0"/>
              <a:t>点以下の人は要注意です。期末の準備を十分にしてください。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48465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多くの人が間違えていた点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827584" y="1484784"/>
            <a:ext cx="5832648" cy="378565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000" dirty="0"/>
              <a:t>#include &lt;</a:t>
            </a:r>
            <a:r>
              <a:rPr lang="en-US" altLang="ja-JP" sz="2000" dirty="0" err="1"/>
              <a:t>stdio.h</a:t>
            </a:r>
            <a:r>
              <a:rPr lang="en-US" altLang="ja-JP" sz="2000" dirty="0"/>
              <a:t>&gt;</a:t>
            </a:r>
          </a:p>
          <a:p>
            <a:r>
              <a:rPr lang="en-US" altLang="ja-JP" sz="2000" dirty="0" err="1"/>
              <a:t>int</a:t>
            </a:r>
            <a:r>
              <a:rPr lang="en-US" altLang="ja-JP" sz="2000" dirty="0"/>
              <a:t> main (void) {</a:t>
            </a:r>
          </a:p>
          <a:p>
            <a:r>
              <a:rPr lang="fr-FR" altLang="ja-JP" sz="2000" dirty="0"/>
              <a:t>  </a:t>
            </a:r>
            <a:r>
              <a:rPr lang="fr-FR" altLang="ja-JP" sz="2000" dirty="0" err="1"/>
              <a:t>int</a:t>
            </a:r>
            <a:r>
              <a:rPr lang="fr-FR" altLang="ja-JP" sz="2000" dirty="0"/>
              <a:t> </a:t>
            </a:r>
            <a:r>
              <a:rPr lang="fr-FR" altLang="ja-JP" sz="2000" dirty="0" err="1"/>
              <a:t>i,n</a:t>
            </a:r>
            <a:r>
              <a:rPr lang="fr-FR" altLang="ja-JP" sz="2000" dirty="0"/>
              <a:t>;</a:t>
            </a:r>
          </a:p>
          <a:p>
            <a:r>
              <a:rPr lang="ja-JP" altLang="en-US" sz="2000" dirty="0"/>
              <a:t>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 ("</a:t>
            </a:r>
            <a:r>
              <a:rPr lang="ja-JP" altLang="en-US" sz="2000" dirty="0"/>
              <a:t>正の整数を入力してください</a:t>
            </a:r>
            <a:r>
              <a:rPr lang="en-US" altLang="ja-JP" sz="2000" dirty="0"/>
              <a:t>: ");</a:t>
            </a:r>
          </a:p>
          <a:p>
            <a:r>
              <a:rPr lang="it-IT" altLang="ja-JP" sz="2000" dirty="0"/>
              <a:t>  </a:t>
            </a:r>
            <a:r>
              <a:rPr lang="it-IT" altLang="ja-JP" sz="2000" dirty="0" err="1"/>
              <a:t>scanf</a:t>
            </a:r>
            <a:r>
              <a:rPr lang="it-IT" altLang="ja-JP" sz="2000" dirty="0"/>
              <a:t>("%d", &amp;</a:t>
            </a:r>
            <a:r>
              <a:rPr lang="it-IT" altLang="ja-JP" sz="2000" dirty="0" err="1"/>
              <a:t>n</a:t>
            </a:r>
            <a:r>
              <a:rPr lang="it-IT" altLang="ja-JP" sz="2000" dirty="0"/>
              <a:t>);</a:t>
            </a:r>
          </a:p>
          <a:p>
            <a:r>
              <a:rPr lang="ja-JP" altLang="en-US" sz="2000" dirty="0"/>
              <a:t>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 ("%d</a:t>
            </a:r>
            <a:r>
              <a:rPr lang="ja-JP" altLang="en-US" sz="2000" dirty="0"/>
              <a:t>の約数を小さい順に列挙すると、</a:t>
            </a:r>
            <a:r>
              <a:rPr lang="en-US" altLang="ja-JP" sz="2000" dirty="0"/>
              <a:t>\n", n);</a:t>
            </a:r>
          </a:p>
          <a:p>
            <a:r>
              <a:rPr lang="da-DK" altLang="ja-JP" sz="2000" dirty="0"/>
              <a:t>  for (</a:t>
            </a:r>
            <a:r>
              <a:rPr lang="da-DK" altLang="ja-JP" sz="2000" dirty="0">
                <a:solidFill>
                  <a:srgbClr val="FF0000"/>
                </a:solidFill>
              </a:rPr>
              <a:t>i=0</a:t>
            </a:r>
            <a:r>
              <a:rPr lang="da-DK" altLang="ja-JP" sz="2000" dirty="0"/>
              <a:t>; i&lt;n; i=i+1)</a:t>
            </a:r>
          </a:p>
          <a:p>
            <a:r>
              <a:rPr lang="en-US" altLang="ja-JP" sz="2000" dirty="0"/>
              <a:t>    if (</a:t>
            </a:r>
            <a:r>
              <a:rPr lang="en-US" altLang="ja-JP" sz="2000" dirty="0" err="1"/>
              <a:t>n%i</a:t>
            </a:r>
            <a:r>
              <a:rPr lang="en-US" altLang="ja-JP" sz="2000" dirty="0"/>
              <a:t>==0)</a:t>
            </a:r>
          </a:p>
          <a:p>
            <a:r>
              <a:rPr lang="ro-RO" altLang="ja-JP" sz="2000" dirty="0"/>
              <a:t>      printf ("%d, ", i);</a:t>
            </a:r>
          </a:p>
          <a:p>
            <a:r>
              <a:rPr lang="ja-JP" altLang="en-US" sz="2000" dirty="0"/>
              <a:t>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 ("%d </a:t>
            </a:r>
            <a:r>
              <a:rPr lang="ja-JP" altLang="en-US" sz="2000" dirty="0"/>
              <a:t>である。</a:t>
            </a:r>
            <a:r>
              <a:rPr lang="en-US" altLang="ja-JP" sz="2000" dirty="0"/>
              <a:t>\n", n);</a:t>
            </a:r>
          </a:p>
          <a:p>
            <a:r>
              <a:rPr lang="is-IS" altLang="ja-JP" sz="2000" dirty="0"/>
              <a:t>  return 0;</a:t>
            </a:r>
          </a:p>
          <a:p>
            <a:r>
              <a:rPr lang="is-IS" altLang="ja-JP" sz="2000" dirty="0"/>
              <a:t>}</a:t>
            </a:r>
            <a:endParaRPr lang="ja-JP" altLang="en-US" sz="2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7544" y="5445224"/>
            <a:ext cx="828092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err="1" smtClean="0"/>
              <a:t>i</a:t>
            </a:r>
            <a:r>
              <a:rPr lang="ja-JP" altLang="en-US" sz="2400" dirty="0" smtClean="0"/>
              <a:t>が</a:t>
            </a:r>
            <a:r>
              <a:rPr kumimoji="1" lang="en-US" altLang="ja-JP" sz="2400" dirty="0" smtClean="0"/>
              <a:t>0</a:t>
            </a:r>
            <a:r>
              <a:rPr kumimoji="1" lang="ja-JP" altLang="en-US" sz="2400" dirty="0" smtClean="0"/>
              <a:t>の状態で</a:t>
            </a:r>
            <a:r>
              <a:rPr lang="en-US" altLang="en-US" sz="2400" dirty="0" err="1" smtClean="0"/>
              <a:t>n%i</a:t>
            </a:r>
            <a:r>
              <a:rPr lang="ja-JP" altLang="en-US" sz="2400" dirty="0" smtClean="0"/>
              <a:t>を実行すると</a:t>
            </a:r>
            <a:r>
              <a:rPr lang="en-US" altLang="ja-JP" sz="2400" dirty="0" smtClean="0"/>
              <a:t>0</a:t>
            </a:r>
            <a:r>
              <a:rPr lang="ja-JP" altLang="en-US" sz="2400" dirty="0" smtClean="0"/>
              <a:t>での割り算の余りになる。</a:t>
            </a:r>
            <a:r>
              <a:rPr lang="en-US" altLang="ja-JP" sz="2400" dirty="0" smtClean="0"/>
              <a:t>0</a:t>
            </a:r>
            <a:r>
              <a:rPr lang="ja-JP" altLang="en-US" sz="2400" dirty="0" smtClean="0"/>
              <a:t>での割り算の余りは未定義（何が起こるか分からない）。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（赤字の</a:t>
            </a:r>
            <a:r>
              <a:rPr kumimoji="1" lang="en-US" altLang="ja-JP" sz="2400" dirty="0" err="1" smtClean="0"/>
              <a:t>i</a:t>
            </a:r>
            <a:r>
              <a:rPr kumimoji="1" lang="en-US" altLang="ja-JP" sz="2400" dirty="0" smtClean="0"/>
              <a:t>=0</a:t>
            </a:r>
            <a:r>
              <a:rPr kumimoji="1" lang="ja-JP" altLang="en-US" sz="2400" dirty="0" smtClean="0"/>
              <a:t>のところ</a:t>
            </a:r>
            <a:r>
              <a:rPr lang="ja-JP" altLang="en-US" sz="2400" dirty="0" smtClean="0"/>
              <a:t>を</a:t>
            </a:r>
            <a:r>
              <a:rPr kumimoji="1" lang="en-US" altLang="ja-JP" sz="2400" dirty="0" err="1" smtClean="0"/>
              <a:t>i</a:t>
            </a:r>
            <a:r>
              <a:rPr kumimoji="1" lang="en-US" altLang="ja-JP" sz="2400" dirty="0" smtClean="0"/>
              <a:t>=1</a:t>
            </a:r>
            <a:r>
              <a:rPr kumimoji="1" lang="ja-JP" altLang="en-US" sz="2400" dirty="0" smtClean="0"/>
              <a:t>と</a:t>
            </a:r>
            <a:r>
              <a:rPr lang="ja-JP" altLang="en-US" sz="2400" dirty="0" smtClean="0"/>
              <a:t>すればよい</a:t>
            </a:r>
            <a:r>
              <a:rPr kumimoji="1" lang="ja-JP" altLang="en-US" sz="2400" dirty="0" smtClean="0"/>
              <a:t>）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795925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無限ループ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827584" y="1484784"/>
            <a:ext cx="5832648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000" dirty="0"/>
              <a:t>#include &lt;</a:t>
            </a:r>
            <a:r>
              <a:rPr lang="en-US" altLang="ja-JP" sz="2000" dirty="0" err="1"/>
              <a:t>stdio.h</a:t>
            </a:r>
            <a:r>
              <a:rPr lang="en-US" altLang="ja-JP" sz="2000" dirty="0"/>
              <a:t>&gt;</a:t>
            </a:r>
          </a:p>
          <a:p>
            <a:r>
              <a:rPr lang="en-US" altLang="ja-JP" sz="2000" dirty="0" err="1"/>
              <a:t>int</a:t>
            </a:r>
            <a:r>
              <a:rPr lang="en-US" altLang="ja-JP" sz="2000" dirty="0"/>
              <a:t> main (void) {</a:t>
            </a:r>
          </a:p>
          <a:p>
            <a:r>
              <a:rPr lang="en-US" altLang="ja-JP" sz="2000" dirty="0"/>
              <a:t>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;</a:t>
            </a:r>
          </a:p>
          <a:p>
            <a:r>
              <a:rPr lang="en-US" altLang="ja-JP" sz="2000" dirty="0"/>
              <a:t>  for (</a:t>
            </a:r>
            <a:r>
              <a:rPr lang="en-US" altLang="ja-JP" sz="2000" dirty="0" err="1"/>
              <a:t>i</a:t>
            </a:r>
            <a:r>
              <a:rPr lang="en-US" altLang="ja-JP" sz="2000" dirty="0"/>
              <a:t>=0; </a:t>
            </a:r>
            <a:r>
              <a:rPr lang="en-US" altLang="ja-JP" sz="2000" dirty="0" err="1">
                <a:solidFill>
                  <a:srgbClr val="FF0000"/>
                </a:solidFill>
              </a:rPr>
              <a:t>i</a:t>
            </a:r>
            <a:r>
              <a:rPr lang="en-US" altLang="ja-JP" sz="2000" dirty="0">
                <a:solidFill>
                  <a:srgbClr val="FF0000"/>
                </a:solidFill>
              </a:rPr>
              <a:t>&lt;=i+1</a:t>
            </a:r>
            <a:r>
              <a:rPr lang="en-US" altLang="ja-JP" sz="2000" dirty="0"/>
              <a:t>;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++)</a:t>
            </a:r>
          </a:p>
          <a:p>
            <a:r>
              <a:rPr lang="en-US" altLang="ja-JP" sz="2000" dirty="0"/>
              <a:t>  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 ("%c", 'a');</a:t>
            </a:r>
          </a:p>
          <a:p>
            <a:r>
              <a:rPr lang="en-US" altLang="ja-JP" sz="2000" dirty="0"/>
              <a:t>  return 0;</a:t>
            </a:r>
          </a:p>
          <a:p>
            <a:r>
              <a:rPr lang="en-US" altLang="ja-JP" sz="2000" dirty="0"/>
              <a:t>}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9552" y="4077072"/>
            <a:ext cx="72728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こういう書き方でも良さそうに見えるが、</a:t>
            </a:r>
            <a:r>
              <a:rPr kumimoji="1" lang="en-US" altLang="ja-JP" sz="2400" dirty="0" err="1" smtClean="0"/>
              <a:t>int</a:t>
            </a:r>
            <a:r>
              <a:rPr kumimoji="1" lang="ja-JP" altLang="en-US" sz="2400" dirty="0" smtClean="0"/>
              <a:t>型で</a:t>
            </a:r>
            <a:r>
              <a:rPr kumimoji="1" lang="en-US" altLang="ja-JP" sz="2400" dirty="0" smtClean="0"/>
              <a:t>0</a:t>
            </a:r>
            <a:r>
              <a:rPr kumimoji="1" lang="ja-JP" altLang="en-US" sz="2400" dirty="0" smtClean="0"/>
              <a:t>から始めて</a:t>
            </a:r>
            <a:r>
              <a:rPr kumimoji="1" lang="en-US" altLang="ja-JP" sz="2400" dirty="0" smtClean="0"/>
              <a:t>1</a:t>
            </a:r>
            <a:r>
              <a:rPr kumimoji="1" lang="ja-JP" altLang="en-US" sz="2400" dirty="0" smtClean="0"/>
              <a:t>を順に加えていくといつか負の数になるので、大小関係がそこで逆転し、ループを抜けてしまう。</a:t>
            </a:r>
            <a:r>
              <a:rPr lang="ja-JP" altLang="en-US" sz="2400" dirty="0" smtClean="0"/>
              <a:t>無限ループは</a:t>
            </a:r>
            <a:r>
              <a:rPr lang="en-US" altLang="ja-JP" sz="2400" dirty="0" smtClean="0"/>
              <a:t>while(1) … </a:t>
            </a:r>
            <a:r>
              <a:rPr lang="ja-JP" altLang="en-US" sz="2400" dirty="0" smtClean="0"/>
              <a:t>あるいは</a:t>
            </a:r>
            <a:r>
              <a:rPr lang="en-US" altLang="ja-JP" sz="2400" dirty="0" smtClean="0"/>
              <a:t>for(;;) … </a:t>
            </a:r>
            <a:r>
              <a:rPr lang="ja-JP" altLang="en-US" sz="2400" smtClean="0"/>
              <a:t>という書き方が基本。</a:t>
            </a:r>
            <a:endParaRPr kumimoji="1"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4183561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無限ループ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827584" y="1484784"/>
            <a:ext cx="5832648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000" dirty="0"/>
              <a:t>#include &lt;</a:t>
            </a:r>
            <a:r>
              <a:rPr lang="en-US" altLang="ja-JP" sz="2000" dirty="0" err="1"/>
              <a:t>stdio.h</a:t>
            </a:r>
            <a:r>
              <a:rPr lang="en-US" altLang="ja-JP" sz="2000" dirty="0"/>
              <a:t>&gt;</a:t>
            </a:r>
          </a:p>
          <a:p>
            <a:r>
              <a:rPr lang="en-US" altLang="ja-JP" sz="2000" dirty="0" err="1"/>
              <a:t>int</a:t>
            </a:r>
            <a:r>
              <a:rPr lang="en-US" altLang="ja-JP" sz="2000" dirty="0"/>
              <a:t> main (void) {</a:t>
            </a:r>
          </a:p>
          <a:p>
            <a:r>
              <a:rPr lang="en-US" altLang="ja-JP" sz="2000" dirty="0"/>
              <a:t>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=0;</a:t>
            </a:r>
            <a:endParaRPr lang="en-US" altLang="ja-JP" sz="2000" dirty="0"/>
          </a:p>
          <a:p>
            <a:r>
              <a:rPr lang="en-US" altLang="ja-JP" sz="2000" dirty="0"/>
              <a:t>  </a:t>
            </a:r>
            <a:r>
              <a:rPr lang="en-US" altLang="ja-JP" sz="2000" dirty="0" smtClean="0"/>
              <a:t>while </a:t>
            </a:r>
            <a:r>
              <a:rPr lang="en-US" altLang="ja-JP" sz="2000" dirty="0"/>
              <a:t>(</a:t>
            </a:r>
            <a:r>
              <a:rPr lang="en-US" altLang="ja-JP" sz="2000" dirty="0" err="1">
                <a:solidFill>
                  <a:srgbClr val="FF0000"/>
                </a:solidFill>
              </a:rPr>
              <a:t>i</a:t>
            </a:r>
            <a:r>
              <a:rPr lang="en-US" altLang="ja-JP" sz="2000" dirty="0" smtClean="0">
                <a:solidFill>
                  <a:srgbClr val="FF0000"/>
                </a:solidFill>
              </a:rPr>
              <a:t>==0</a:t>
            </a:r>
            <a:r>
              <a:rPr lang="en-US" altLang="ja-JP" sz="2000" dirty="0" smtClean="0"/>
              <a:t>)</a:t>
            </a:r>
            <a:endParaRPr lang="en-US" altLang="ja-JP" sz="2000" dirty="0"/>
          </a:p>
          <a:p>
            <a:r>
              <a:rPr lang="en-US" altLang="ja-JP" sz="2000" dirty="0"/>
              <a:t>  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 ("%c", 'a');</a:t>
            </a:r>
          </a:p>
          <a:p>
            <a:r>
              <a:rPr lang="en-US" altLang="ja-JP" sz="2000" dirty="0"/>
              <a:t>  return 0;</a:t>
            </a:r>
          </a:p>
          <a:p>
            <a:r>
              <a:rPr lang="en-US" altLang="ja-JP" sz="2000" dirty="0"/>
              <a:t>}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9552" y="4077072"/>
            <a:ext cx="72728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このプログラムは無限ループするが、</a:t>
            </a:r>
            <a:r>
              <a:rPr lang="en-US" altLang="ja-JP" sz="2400" dirty="0" err="1" smtClean="0"/>
              <a:t>i</a:t>
            </a:r>
            <a:r>
              <a:rPr lang="ja-JP" altLang="en-US" sz="2400" dirty="0" smtClean="0"/>
              <a:t>と</a:t>
            </a:r>
            <a:r>
              <a:rPr lang="en-US" altLang="ja-JP" sz="2400" dirty="0" smtClean="0"/>
              <a:t>0</a:t>
            </a:r>
            <a:r>
              <a:rPr lang="ja-JP" altLang="en-US" sz="2400" dirty="0" smtClean="0"/>
              <a:t>が等しいことを無駄に毎回判定する（コンパイラがこの部分の最適化をしなければ）。</a:t>
            </a:r>
            <a:endParaRPr lang="en-US" altLang="ja-JP" sz="2400" dirty="0" smtClean="0"/>
          </a:p>
          <a:p>
            <a:r>
              <a:rPr lang="ja-JP" altLang="en-US" sz="2400" dirty="0" smtClean="0"/>
              <a:t>無限ループは</a:t>
            </a:r>
            <a:r>
              <a:rPr lang="en-US" altLang="ja-JP" sz="2400" dirty="0" smtClean="0"/>
              <a:t>while(1) … </a:t>
            </a:r>
            <a:r>
              <a:rPr lang="ja-JP" altLang="en-US" sz="2400" dirty="0" smtClean="0"/>
              <a:t>あるいは</a:t>
            </a:r>
            <a:r>
              <a:rPr lang="en-US" altLang="ja-JP" sz="2400" dirty="0" smtClean="0"/>
              <a:t>for(;;) … </a:t>
            </a:r>
            <a:r>
              <a:rPr lang="ja-JP" altLang="en-US" sz="2400" dirty="0" smtClean="0"/>
              <a:t>という書き方が基本。</a:t>
            </a:r>
            <a:endParaRPr kumimoji="1"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1377076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文字列の終端の判定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755576" y="1412776"/>
            <a:ext cx="3960440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000" dirty="0"/>
              <a:t>#include &lt;</a:t>
            </a:r>
            <a:r>
              <a:rPr lang="en-US" altLang="ja-JP" sz="2000" dirty="0" err="1"/>
              <a:t>stdio.h</a:t>
            </a:r>
            <a:r>
              <a:rPr lang="en-US" altLang="ja-JP" sz="2000" dirty="0"/>
              <a:t>&gt;</a:t>
            </a:r>
          </a:p>
          <a:p>
            <a:r>
              <a:rPr lang="en-US" altLang="ja-JP" sz="2000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 err="1" smtClean="0"/>
              <a:t>countSpaces</a:t>
            </a:r>
            <a:r>
              <a:rPr lang="en-US" altLang="ja-JP" sz="2000" dirty="0" smtClean="0"/>
              <a:t> (char *</a:t>
            </a:r>
            <a:r>
              <a:rPr lang="en-US" altLang="ja-JP" sz="2000" dirty="0" err="1" smtClean="0"/>
              <a:t>str</a:t>
            </a:r>
            <a:r>
              <a:rPr lang="en-US" altLang="ja-JP" sz="2000" dirty="0" smtClean="0"/>
              <a:t>) {</a:t>
            </a:r>
          </a:p>
          <a:p>
            <a:r>
              <a:rPr lang="en-US" altLang="ja-JP" sz="2000" dirty="0"/>
              <a:t> 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count=0, I;</a:t>
            </a:r>
          </a:p>
          <a:p>
            <a:r>
              <a:rPr lang="en-US" altLang="ja-JP" sz="2000" dirty="0"/>
              <a:t> </a:t>
            </a:r>
            <a:r>
              <a:rPr lang="en-US" altLang="ja-JP" sz="2000" dirty="0" smtClean="0"/>
              <a:t> for 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=0; </a:t>
            </a:r>
            <a:r>
              <a:rPr lang="en-US" altLang="ja-JP" sz="2000" dirty="0" err="1" smtClean="0">
                <a:solidFill>
                  <a:srgbClr val="FF0000"/>
                </a:solidFill>
              </a:rPr>
              <a:t>str</a:t>
            </a:r>
            <a:r>
              <a:rPr lang="en-US" altLang="ja-JP" sz="2000" dirty="0" smtClean="0">
                <a:solidFill>
                  <a:srgbClr val="FF0000"/>
                </a:solidFill>
              </a:rPr>
              <a:t>[</a:t>
            </a:r>
            <a:r>
              <a:rPr lang="en-US" altLang="ja-JP" sz="20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000" dirty="0" smtClean="0">
                <a:solidFill>
                  <a:srgbClr val="FF0000"/>
                </a:solidFill>
              </a:rPr>
              <a:t>]!=‘¥n’</a:t>
            </a:r>
            <a:r>
              <a:rPr lang="en-US" altLang="ja-JP" sz="2000" dirty="0" smtClean="0"/>
              <a:t>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=i+1)</a:t>
            </a:r>
          </a:p>
          <a:p>
            <a:r>
              <a:rPr lang="en-US" altLang="ja-JP" sz="2000" dirty="0"/>
              <a:t> </a:t>
            </a:r>
            <a:r>
              <a:rPr lang="en-US" altLang="ja-JP" sz="2000" dirty="0" smtClean="0"/>
              <a:t>   if(</a:t>
            </a:r>
            <a:r>
              <a:rPr lang="en-US" altLang="ja-JP" sz="2000" dirty="0" err="1" smtClean="0"/>
              <a:t>str</a:t>
            </a:r>
            <a:r>
              <a:rPr lang="en-US" altLang="ja-JP" sz="2000" dirty="0" smtClean="0"/>
              <a:t>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]==‘ ‘) count=count+1;</a:t>
            </a:r>
            <a:endParaRPr lang="en-US" altLang="ja-JP" sz="2000" dirty="0"/>
          </a:p>
          <a:p>
            <a:r>
              <a:rPr lang="is-IS" altLang="ja-JP" sz="2000" dirty="0"/>
              <a:t>  return </a:t>
            </a:r>
            <a:r>
              <a:rPr lang="is-IS" altLang="ja-JP" sz="2000" dirty="0" smtClean="0"/>
              <a:t>count;</a:t>
            </a:r>
            <a:endParaRPr lang="is-IS" altLang="ja-JP" sz="2000" dirty="0"/>
          </a:p>
          <a:p>
            <a:r>
              <a:rPr lang="is-IS" altLang="ja-JP" sz="2000" dirty="0"/>
              <a:t>}</a:t>
            </a:r>
            <a:endParaRPr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5576" y="3811012"/>
            <a:ext cx="74888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これだと、文字列中に改行があった場合、そこで終わりになってしまう。文字列の終わりはヌル文字</a:t>
            </a:r>
            <a:r>
              <a:rPr kumimoji="1" lang="en-US" altLang="ja-JP" sz="2400" dirty="0" smtClean="0"/>
              <a:t>’¥0’</a:t>
            </a:r>
            <a:r>
              <a:rPr kumimoji="1" lang="ja-JP" altLang="en-US" sz="2400" dirty="0" smtClean="0"/>
              <a:t>なので、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for </a:t>
            </a:r>
            <a:r>
              <a:rPr lang="en-US" altLang="ja-JP" sz="2400" dirty="0"/>
              <a:t>(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=0; </a:t>
            </a:r>
            <a:r>
              <a:rPr lang="en-US" altLang="ja-JP" sz="2400" dirty="0" err="1">
                <a:solidFill>
                  <a:srgbClr val="FF0000"/>
                </a:solidFill>
              </a:rPr>
              <a:t>str</a:t>
            </a:r>
            <a:r>
              <a:rPr lang="en-US" altLang="ja-JP" sz="2400" dirty="0">
                <a:solidFill>
                  <a:srgbClr val="FF0000"/>
                </a:solidFill>
              </a:rPr>
              <a:t>[</a:t>
            </a:r>
            <a:r>
              <a:rPr lang="en-US" altLang="ja-JP" sz="2400" dirty="0" err="1">
                <a:solidFill>
                  <a:srgbClr val="FF0000"/>
                </a:solidFill>
              </a:rPr>
              <a:t>i</a:t>
            </a:r>
            <a:r>
              <a:rPr lang="en-US" altLang="ja-JP" sz="2400" dirty="0">
                <a:solidFill>
                  <a:srgbClr val="FF0000"/>
                </a:solidFill>
              </a:rPr>
              <a:t>]!=‘</a:t>
            </a:r>
            <a:r>
              <a:rPr lang="en-US" altLang="ja-JP" sz="2400" dirty="0" smtClean="0">
                <a:solidFill>
                  <a:srgbClr val="FF0000"/>
                </a:solidFill>
              </a:rPr>
              <a:t>¥0’</a:t>
            </a:r>
            <a:r>
              <a:rPr lang="en-US" altLang="ja-JP" sz="2400" dirty="0"/>
              <a:t>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=i+1</a:t>
            </a:r>
            <a:r>
              <a:rPr lang="en-US" altLang="ja-JP" sz="2400" dirty="0" smtClean="0"/>
              <a:t>)</a:t>
            </a:r>
          </a:p>
          <a:p>
            <a:r>
              <a:rPr lang="ja-JP" altLang="en-US" sz="2400" dirty="0" smtClean="0"/>
              <a:t>のように書く。</a:t>
            </a:r>
            <a:r>
              <a:rPr lang="en-US" altLang="ja-JP" sz="2400" dirty="0" smtClean="0"/>
              <a:t>’¥0’</a:t>
            </a:r>
            <a:r>
              <a:rPr lang="ja-JP" altLang="en-US" sz="2400" dirty="0" smtClean="0"/>
              <a:t>は</a:t>
            </a:r>
            <a:r>
              <a:rPr lang="en-US" altLang="ja-JP" sz="2400" dirty="0" smtClean="0"/>
              <a:t>0</a:t>
            </a:r>
            <a:r>
              <a:rPr lang="ja-JP" altLang="en-US" sz="2400" dirty="0" smtClean="0"/>
              <a:t>なので、</a:t>
            </a:r>
            <a:endParaRPr lang="en-US" altLang="ja-JP" sz="2400" dirty="0"/>
          </a:p>
          <a:p>
            <a:r>
              <a:rPr lang="en-US" altLang="ja-JP" sz="2400" dirty="0" smtClean="0"/>
              <a:t>   </a:t>
            </a:r>
            <a:r>
              <a:rPr lang="en-US" altLang="ja-JP" sz="2400" dirty="0"/>
              <a:t>for (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=0; </a:t>
            </a:r>
            <a:r>
              <a:rPr lang="en-US" altLang="ja-JP" sz="2400" dirty="0" err="1">
                <a:solidFill>
                  <a:srgbClr val="FF0000"/>
                </a:solidFill>
              </a:rPr>
              <a:t>str</a:t>
            </a:r>
            <a:r>
              <a:rPr lang="en-US" altLang="ja-JP" sz="2400" dirty="0">
                <a:solidFill>
                  <a:srgbClr val="FF0000"/>
                </a:solidFill>
              </a:rPr>
              <a:t>[</a:t>
            </a:r>
            <a:r>
              <a:rPr lang="en-US" altLang="ja-JP" sz="2400" dirty="0" err="1">
                <a:solidFill>
                  <a:srgbClr val="FF0000"/>
                </a:solidFill>
              </a:rPr>
              <a:t>i</a:t>
            </a:r>
            <a:r>
              <a:rPr lang="en-US" altLang="ja-JP" sz="2400" dirty="0">
                <a:solidFill>
                  <a:srgbClr val="FF0000"/>
                </a:solidFill>
              </a:rPr>
              <a:t>]!</a:t>
            </a:r>
            <a:r>
              <a:rPr lang="en-US" altLang="ja-JP" sz="2400" dirty="0" smtClean="0">
                <a:solidFill>
                  <a:srgbClr val="FF0000"/>
                </a:solidFill>
              </a:rPr>
              <a:t>=</a:t>
            </a:r>
            <a:r>
              <a:rPr lang="en-US" altLang="ja-JP" sz="2400" dirty="0">
                <a:solidFill>
                  <a:srgbClr val="FF0000"/>
                </a:solidFill>
              </a:rPr>
              <a:t>0</a:t>
            </a:r>
            <a:r>
              <a:rPr lang="en-US" altLang="ja-JP" sz="2400" dirty="0" smtClean="0"/>
              <a:t>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=i+1</a:t>
            </a:r>
            <a:r>
              <a:rPr lang="en-US" altLang="ja-JP" sz="2400" dirty="0" smtClean="0"/>
              <a:t>)</a:t>
            </a:r>
          </a:p>
          <a:p>
            <a:r>
              <a:rPr kumimoji="1" lang="ja-JP" altLang="en-US" sz="2400" dirty="0" smtClean="0"/>
              <a:t>でもよく、あるいは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for </a:t>
            </a:r>
            <a:r>
              <a:rPr lang="en-US" altLang="ja-JP" sz="2400" dirty="0"/>
              <a:t>(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=0; </a:t>
            </a:r>
            <a:r>
              <a:rPr lang="en-US" altLang="ja-JP" sz="2400" dirty="0" err="1">
                <a:solidFill>
                  <a:srgbClr val="FF0000"/>
                </a:solidFill>
              </a:rPr>
              <a:t>str</a:t>
            </a:r>
            <a:r>
              <a:rPr lang="en-US" altLang="ja-JP" sz="2400" dirty="0">
                <a:solidFill>
                  <a:srgbClr val="FF0000"/>
                </a:solidFill>
              </a:rPr>
              <a:t>[</a:t>
            </a:r>
            <a:r>
              <a:rPr lang="en-US" altLang="ja-JP" sz="2400" dirty="0" err="1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]</a:t>
            </a:r>
            <a:r>
              <a:rPr lang="en-US" altLang="ja-JP" sz="2400" dirty="0" smtClean="0"/>
              <a:t>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=i+1)</a:t>
            </a:r>
          </a:p>
          <a:p>
            <a:r>
              <a:rPr kumimoji="1" lang="ja-JP" altLang="en-US" sz="2400" dirty="0" smtClean="0"/>
              <a:t>でもよい。これらの中の</a:t>
            </a:r>
            <a:r>
              <a:rPr lang="en-US" altLang="ja-JP" sz="2400" dirty="0" err="1" smtClean="0"/>
              <a:t>s</a:t>
            </a:r>
            <a:r>
              <a:rPr kumimoji="1" lang="en-US" altLang="ja-JP" sz="2400" dirty="0" err="1" smtClean="0"/>
              <a:t>tr</a:t>
            </a:r>
            <a:r>
              <a:rPr kumimoji="1" lang="en-US" altLang="ja-JP" sz="2400" dirty="0" smtClean="0"/>
              <a:t>[</a:t>
            </a:r>
            <a:r>
              <a:rPr kumimoji="1" lang="en-US" altLang="ja-JP" sz="2400" dirty="0" err="1" smtClean="0"/>
              <a:t>i</a:t>
            </a:r>
            <a:r>
              <a:rPr kumimoji="1" lang="en-US" altLang="ja-JP" sz="2400" dirty="0" smtClean="0"/>
              <a:t>]</a:t>
            </a:r>
            <a:r>
              <a:rPr kumimoji="1" lang="ja-JP" altLang="en-US" sz="2400" dirty="0" smtClean="0"/>
              <a:t>の部分は</a:t>
            </a:r>
            <a:r>
              <a:rPr lang="en-US" altLang="ja-JP" sz="2400" dirty="0" smtClean="0"/>
              <a:t>*(</a:t>
            </a:r>
            <a:r>
              <a:rPr lang="en-US" altLang="ja-JP" sz="2400" dirty="0" err="1" smtClean="0"/>
              <a:t>str+i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でもよい。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64973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文字列の終端の判定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755576" y="1412776"/>
            <a:ext cx="3960440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000" dirty="0"/>
              <a:t>#include &lt;</a:t>
            </a:r>
            <a:r>
              <a:rPr lang="en-US" altLang="ja-JP" sz="2000" dirty="0" err="1"/>
              <a:t>stdio.h</a:t>
            </a:r>
            <a:r>
              <a:rPr lang="en-US" altLang="ja-JP" sz="2000" dirty="0"/>
              <a:t>&gt;</a:t>
            </a:r>
          </a:p>
          <a:p>
            <a:r>
              <a:rPr lang="en-US" altLang="ja-JP" sz="2000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 err="1" smtClean="0"/>
              <a:t>countSpaces</a:t>
            </a:r>
            <a:r>
              <a:rPr lang="en-US" altLang="ja-JP" sz="2000" dirty="0" smtClean="0"/>
              <a:t> (char *</a:t>
            </a:r>
            <a:r>
              <a:rPr lang="en-US" altLang="ja-JP" sz="2000" dirty="0" err="1" smtClean="0"/>
              <a:t>str</a:t>
            </a:r>
            <a:r>
              <a:rPr lang="en-US" altLang="ja-JP" sz="2000" dirty="0" smtClean="0"/>
              <a:t>) {</a:t>
            </a:r>
          </a:p>
          <a:p>
            <a:r>
              <a:rPr lang="en-US" altLang="ja-JP" sz="2000" dirty="0"/>
              <a:t> 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count=0, I;</a:t>
            </a:r>
          </a:p>
          <a:p>
            <a:r>
              <a:rPr lang="en-US" altLang="ja-JP" sz="2000" dirty="0"/>
              <a:t> </a:t>
            </a:r>
            <a:r>
              <a:rPr lang="en-US" altLang="ja-JP" sz="2000" dirty="0" smtClean="0"/>
              <a:t> for 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=0; </a:t>
            </a:r>
            <a:r>
              <a:rPr lang="en-US" altLang="ja-JP" sz="20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000" dirty="0" smtClean="0">
                <a:solidFill>
                  <a:srgbClr val="FF0000"/>
                </a:solidFill>
              </a:rPr>
              <a:t>&lt;99</a:t>
            </a:r>
            <a:r>
              <a:rPr lang="en-US" altLang="ja-JP" sz="2000" dirty="0" smtClean="0"/>
              <a:t>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=i+1)</a:t>
            </a:r>
          </a:p>
          <a:p>
            <a:r>
              <a:rPr lang="en-US" altLang="ja-JP" sz="2000" dirty="0"/>
              <a:t> </a:t>
            </a:r>
            <a:r>
              <a:rPr lang="en-US" altLang="ja-JP" sz="2000" dirty="0" smtClean="0"/>
              <a:t>   if(</a:t>
            </a:r>
            <a:r>
              <a:rPr lang="en-US" altLang="ja-JP" sz="2000" dirty="0" err="1" smtClean="0"/>
              <a:t>str</a:t>
            </a:r>
            <a:r>
              <a:rPr lang="en-US" altLang="ja-JP" sz="2000" dirty="0" smtClean="0"/>
              <a:t>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]==‘ ‘) count=count+1;</a:t>
            </a:r>
            <a:endParaRPr lang="en-US" altLang="ja-JP" sz="2000" dirty="0"/>
          </a:p>
          <a:p>
            <a:r>
              <a:rPr lang="is-IS" altLang="ja-JP" sz="2000" dirty="0"/>
              <a:t>  return </a:t>
            </a:r>
            <a:r>
              <a:rPr lang="is-IS" altLang="ja-JP" sz="2000" dirty="0" smtClean="0"/>
              <a:t>count;</a:t>
            </a:r>
            <a:endParaRPr lang="is-IS" altLang="ja-JP" sz="2000" dirty="0"/>
          </a:p>
          <a:p>
            <a:r>
              <a:rPr lang="is-IS" altLang="ja-JP" sz="2000" dirty="0"/>
              <a:t>}</a:t>
            </a:r>
            <a:endParaRPr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83568" y="4005064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これだと、</a:t>
            </a:r>
            <a:r>
              <a:rPr kumimoji="1" lang="en-US" altLang="ja-JP" sz="2400" dirty="0" smtClean="0"/>
              <a:t>98</a:t>
            </a:r>
            <a:r>
              <a:rPr kumimoji="1" lang="ja-JP" altLang="en-US" sz="2400" dirty="0" smtClean="0"/>
              <a:t>文字以上の文字列に対応できない。</a:t>
            </a: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3986345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ポインタの表記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115616" y="1412776"/>
            <a:ext cx="3960440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sum (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*p, 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size) {</a:t>
            </a:r>
          </a:p>
          <a:p>
            <a:r>
              <a:rPr lang="en-US" altLang="ja-JP" sz="2000" dirty="0"/>
              <a:t> 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s</a:t>
            </a:r>
            <a:r>
              <a:rPr lang="en-US" altLang="ja-JP" sz="2000" dirty="0" smtClean="0"/>
              <a:t>=0,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;</a:t>
            </a:r>
          </a:p>
          <a:p>
            <a:r>
              <a:rPr lang="en-US" altLang="ja-JP" sz="2000" dirty="0"/>
              <a:t> </a:t>
            </a:r>
            <a:r>
              <a:rPr lang="en-US" altLang="ja-JP" sz="2000" dirty="0" smtClean="0"/>
              <a:t> for 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=0;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&lt;size;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=i+1)</a:t>
            </a:r>
          </a:p>
          <a:p>
            <a:r>
              <a:rPr lang="en-US" altLang="ja-JP" sz="2000" dirty="0"/>
              <a:t> </a:t>
            </a:r>
            <a:r>
              <a:rPr lang="en-US" altLang="ja-JP" sz="2000" dirty="0" smtClean="0"/>
              <a:t>   s=s+*(</a:t>
            </a:r>
            <a:r>
              <a:rPr lang="en-US" altLang="ja-JP" sz="2000" dirty="0" smtClean="0">
                <a:solidFill>
                  <a:srgbClr val="FF0000"/>
                </a:solidFill>
              </a:rPr>
              <a:t>p[</a:t>
            </a:r>
            <a:r>
              <a:rPr lang="en-US" altLang="ja-JP" sz="20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000" dirty="0" smtClean="0">
                <a:solidFill>
                  <a:srgbClr val="FF0000"/>
                </a:solidFill>
              </a:rPr>
              <a:t>]</a:t>
            </a:r>
            <a:r>
              <a:rPr lang="en-US" altLang="ja-JP" sz="2000" dirty="0" smtClean="0"/>
              <a:t>);</a:t>
            </a:r>
            <a:endParaRPr lang="en-US" altLang="ja-JP" sz="2000" dirty="0"/>
          </a:p>
          <a:p>
            <a:r>
              <a:rPr lang="is-IS" altLang="ja-JP" sz="2000" dirty="0"/>
              <a:t>  return s</a:t>
            </a:r>
            <a:r>
              <a:rPr lang="is-IS" altLang="ja-JP" sz="2000" dirty="0" smtClean="0"/>
              <a:t>;</a:t>
            </a:r>
            <a:endParaRPr lang="is-IS" altLang="ja-JP" sz="2000" dirty="0"/>
          </a:p>
          <a:p>
            <a:r>
              <a:rPr lang="is-IS" altLang="ja-JP" sz="2000" dirty="0"/>
              <a:t>}</a:t>
            </a:r>
            <a:endParaRPr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99592" y="3501008"/>
            <a:ext cx="693831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上記のプログラムはコンパイル時にエラーになる。</a:t>
            </a:r>
            <a:endParaRPr kumimoji="1" lang="en-US" altLang="ja-JP" sz="2000" dirty="0" smtClean="0"/>
          </a:p>
          <a:p>
            <a:r>
              <a:rPr lang="en-US" altLang="ja-JP" sz="2000" dirty="0"/>
              <a:t> </a:t>
            </a:r>
            <a:r>
              <a:rPr lang="en-US" altLang="ja-JP" sz="2000" dirty="0" smtClean="0"/>
              <a:t>  s=s+*(</a:t>
            </a:r>
            <a:r>
              <a:rPr lang="en-US" altLang="ja-JP" sz="2000" dirty="0" err="1" smtClean="0"/>
              <a:t>p+i</a:t>
            </a:r>
            <a:r>
              <a:rPr lang="en-US" altLang="ja-JP" sz="2000" dirty="0" smtClean="0"/>
              <a:t>);</a:t>
            </a:r>
          </a:p>
          <a:p>
            <a:r>
              <a:rPr kumimoji="1" lang="ja-JP" altLang="en-US" sz="2000" dirty="0" smtClean="0"/>
              <a:t>あるいは</a:t>
            </a:r>
            <a:endParaRPr kumimoji="1" lang="en-US" altLang="ja-JP" sz="2000" dirty="0" smtClean="0"/>
          </a:p>
          <a:p>
            <a:r>
              <a:rPr lang="en-US" altLang="ja-JP" sz="2000" dirty="0"/>
              <a:t> </a:t>
            </a:r>
            <a:r>
              <a:rPr lang="en-US" altLang="ja-JP" sz="2000" dirty="0" smtClean="0"/>
              <a:t>  s=s+*(</a:t>
            </a:r>
            <a:r>
              <a:rPr lang="en-US" altLang="ja-JP" sz="2000" dirty="0" err="1" smtClean="0"/>
              <a:t>i+p</a:t>
            </a:r>
            <a:r>
              <a:rPr lang="en-US" altLang="ja-JP" sz="2000" dirty="0" smtClean="0"/>
              <a:t>);</a:t>
            </a:r>
          </a:p>
          <a:p>
            <a:r>
              <a:rPr kumimoji="1" lang="ja-JP" altLang="en-US" sz="2000" dirty="0" smtClean="0"/>
              <a:t>あるいは</a:t>
            </a:r>
            <a:endParaRPr kumimoji="1" lang="en-US" altLang="ja-JP" sz="2000" dirty="0" smtClean="0"/>
          </a:p>
          <a:p>
            <a:r>
              <a:rPr lang="en-US" altLang="ja-JP" sz="2000" dirty="0"/>
              <a:t> </a:t>
            </a:r>
            <a:r>
              <a:rPr lang="en-US" altLang="ja-JP" sz="2000" dirty="0" smtClean="0"/>
              <a:t>  s=</a:t>
            </a:r>
            <a:r>
              <a:rPr lang="en-US" altLang="ja-JP" sz="2000" dirty="0" err="1" smtClean="0"/>
              <a:t>s+p</a:t>
            </a:r>
            <a:r>
              <a:rPr lang="en-US" altLang="ja-JP" sz="2000" dirty="0" smtClean="0"/>
              <a:t>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];</a:t>
            </a:r>
          </a:p>
          <a:p>
            <a:r>
              <a:rPr kumimoji="1" lang="ja-JP" altLang="en-US" sz="2000" dirty="0" smtClean="0"/>
              <a:t>とすればよい。</a:t>
            </a:r>
            <a:endParaRPr kumimoji="1" lang="en-US" altLang="ja-JP" sz="2000" dirty="0" smtClean="0"/>
          </a:p>
          <a:p>
            <a:r>
              <a:rPr lang="en-US" altLang="ja-JP" sz="2000" dirty="0"/>
              <a:t> </a:t>
            </a:r>
            <a:r>
              <a:rPr lang="en-US" altLang="ja-JP" sz="2000" dirty="0" smtClean="0"/>
              <a:t>  s=</a:t>
            </a:r>
            <a:r>
              <a:rPr lang="en-US" altLang="ja-JP" sz="2000" dirty="0" err="1" smtClean="0"/>
              <a:t>s+i</a:t>
            </a:r>
            <a:r>
              <a:rPr lang="en-US" altLang="ja-JP" sz="2000" dirty="0" smtClean="0"/>
              <a:t>[p];</a:t>
            </a:r>
          </a:p>
          <a:p>
            <a:r>
              <a:rPr kumimoji="1" lang="ja-JP" altLang="en-US" sz="2000" dirty="0" smtClean="0"/>
              <a:t>も正解だが、授業中に言った通り、このように書くのはよくない。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647583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プロトタイプ宣言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43608" y="1340768"/>
            <a:ext cx="4536504" cy="34778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000" dirty="0"/>
              <a:t>#include &lt;</a:t>
            </a:r>
            <a:r>
              <a:rPr lang="en-US" altLang="ja-JP" sz="2000" dirty="0" err="1"/>
              <a:t>stdio.h</a:t>
            </a:r>
            <a:r>
              <a:rPr lang="en-US" altLang="ja-JP" sz="2000" dirty="0"/>
              <a:t>&gt;</a:t>
            </a:r>
          </a:p>
          <a:p>
            <a:r>
              <a:rPr lang="en-US" altLang="ja-JP" sz="2000" dirty="0">
                <a:solidFill>
                  <a:srgbClr val="FF0000"/>
                </a:solidFill>
              </a:rPr>
              <a:t>double </a:t>
            </a:r>
            <a:r>
              <a:rPr lang="en-US" altLang="ja-JP" sz="2000" dirty="0" err="1">
                <a:solidFill>
                  <a:srgbClr val="FF0000"/>
                </a:solidFill>
              </a:rPr>
              <a:t>addTwice</a:t>
            </a:r>
            <a:r>
              <a:rPr lang="en-US" altLang="ja-JP" sz="2000" dirty="0">
                <a:solidFill>
                  <a:srgbClr val="FF0000"/>
                </a:solidFill>
              </a:rPr>
              <a:t> (double, double</a:t>
            </a:r>
            <a:r>
              <a:rPr lang="en-US" altLang="ja-JP" sz="2000" dirty="0" smtClean="0">
                <a:solidFill>
                  <a:srgbClr val="FF0000"/>
                </a:solidFill>
              </a:rPr>
              <a:t>)</a:t>
            </a:r>
            <a:endParaRPr lang="en-US" altLang="ja-JP" sz="2000" dirty="0">
              <a:solidFill>
                <a:srgbClr val="FF0000"/>
              </a:solidFill>
            </a:endParaRPr>
          </a:p>
          <a:p>
            <a:r>
              <a:rPr lang="en-US" altLang="ja-JP" sz="2000" dirty="0" err="1"/>
              <a:t>int</a:t>
            </a:r>
            <a:r>
              <a:rPr lang="en-US" altLang="ja-JP" sz="2000" dirty="0"/>
              <a:t> main (void) {</a:t>
            </a:r>
          </a:p>
          <a:p>
            <a:r>
              <a:rPr lang="en-US" altLang="ja-JP" sz="2000" dirty="0"/>
              <a:t>  double x;</a:t>
            </a:r>
          </a:p>
          <a:p>
            <a:r>
              <a:rPr lang="pl-PL" altLang="ja-JP" sz="2000" dirty="0"/>
              <a:t>  x=</a:t>
            </a:r>
            <a:r>
              <a:rPr lang="pl-PL" altLang="ja-JP" sz="2000" dirty="0" err="1"/>
              <a:t>addTwice</a:t>
            </a:r>
            <a:r>
              <a:rPr lang="pl-PL" altLang="ja-JP" sz="2000" dirty="0"/>
              <a:t> (15.0, 25.0);</a:t>
            </a:r>
          </a:p>
          <a:p>
            <a:r>
              <a:rPr lang="ro-RO" altLang="ja-JP" sz="2000" dirty="0"/>
              <a:t>  printf ("%f\n", x);</a:t>
            </a:r>
          </a:p>
          <a:p>
            <a:r>
              <a:rPr lang="is-IS" altLang="ja-JP" sz="2000" dirty="0"/>
              <a:t>  return 0;</a:t>
            </a:r>
          </a:p>
          <a:p>
            <a:r>
              <a:rPr lang="is-IS" altLang="ja-JP" sz="2000" dirty="0"/>
              <a:t>}</a:t>
            </a:r>
          </a:p>
          <a:p>
            <a:r>
              <a:rPr lang="en-US" altLang="ja-JP" sz="2000" dirty="0"/>
              <a:t>double </a:t>
            </a:r>
            <a:r>
              <a:rPr lang="en-US" altLang="ja-JP" sz="2000" dirty="0" err="1"/>
              <a:t>addTwice</a:t>
            </a:r>
            <a:r>
              <a:rPr lang="en-US" altLang="ja-JP" sz="2000" dirty="0"/>
              <a:t> (double x, double y){</a:t>
            </a:r>
          </a:p>
          <a:p>
            <a:r>
              <a:rPr lang="is-IS" altLang="ja-JP" sz="2000" dirty="0"/>
              <a:t>  return (x+y)*2;</a:t>
            </a:r>
          </a:p>
          <a:p>
            <a:r>
              <a:rPr lang="is-IS" altLang="ja-JP" sz="2000" dirty="0"/>
              <a:t>}</a:t>
            </a:r>
            <a:endParaRPr lang="en-US" altLang="ja-JP" sz="20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1560" y="4941168"/>
            <a:ext cx="77768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上記のプログラムはコンパイル時にエラーになる。赤字の部分は</a:t>
            </a:r>
            <a:endParaRPr kumimoji="1" lang="en-US" altLang="ja-JP" sz="2000" dirty="0" smtClean="0"/>
          </a:p>
          <a:p>
            <a:r>
              <a:rPr lang="en-US" altLang="ja-JP" sz="2000" dirty="0" smtClean="0">
                <a:solidFill>
                  <a:srgbClr val="FF0000"/>
                </a:solidFill>
              </a:rPr>
              <a:t>    double </a:t>
            </a:r>
            <a:r>
              <a:rPr lang="en-US" altLang="ja-JP" sz="2000" dirty="0" err="1">
                <a:solidFill>
                  <a:srgbClr val="FF0000"/>
                </a:solidFill>
              </a:rPr>
              <a:t>addTwice</a:t>
            </a:r>
            <a:r>
              <a:rPr lang="en-US" altLang="ja-JP" sz="2000" dirty="0">
                <a:solidFill>
                  <a:srgbClr val="FF0000"/>
                </a:solidFill>
              </a:rPr>
              <a:t> (double, double</a:t>
            </a:r>
            <a:r>
              <a:rPr lang="en-US" altLang="ja-JP" sz="2000" dirty="0" smtClean="0">
                <a:solidFill>
                  <a:srgbClr val="FF0000"/>
                </a:solidFill>
              </a:rPr>
              <a:t>);</a:t>
            </a:r>
          </a:p>
          <a:p>
            <a:r>
              <a:rPr kumimoji="1" lang="ja-JP" altLang="en-US" sz="2000" dirty="0" smtClean="0"/>
              <a:t>のように最後にセミコロンが必要。仮引数部分に変数名を書いて</a:t>
            </a:r>
            <a:endParaRPr kumimoji="1" lang="en-US" altLang="ja-JP" sz="2000" dirty="0" smtClean="0"/>
          </a:p>
          <a:p>
            <a:r>
              <a:rPr lang="en-US" altLang="ja-JP" sz="2000" dirty="0" smtClean="0">
                <a:solidFill>
                  <a:srgbClr val="FF0000"/>
                </a:solidFill>
              </a:rPr>
              <a:t>    double </a:t>
            </a:r>
            <a:r>
              <a:rPr lang="en-US" altLang="ja-JP" sz="2000" dirty="0" err="1">
                <a:solidFill>
                  <a:srgbClr val="FF0000"/>
                </a:solidFill>
              </a:rPr>
              <a:t>addTwice</a:t>
            </a:r>
            <a:r>
              <a:rPr lang="en-US" altLang="ja-JP" sz="2000" dirty="0">
                <a:solidFill>
                  <a:srgbClr val="FF0000"/>
                </a:solidFill>
              </a:rPr>
              <a:t> (</a:t>
            </a:r>
            <a:r>
              <a:rPr lang="en-US" altLang="ja-JP" sz="2000" dirty="0" smtClean="0">
                <a:solidFill>
                  <a:srgbClr val="FF0000"/>
                </a:solidFill>
              </a:rPr>
              <a:t>double x, double y)</a:t>
            </a:r>
            <a:r>
              <a:rPr lang="en-US" altLang="ja-JP" sz="2000" dirty="0">
                <a:solidFill>
                  <a:srgbClr val="FF0000"/>
                </a:solidFill>
              </a:rPr>
              <a:t>;</a:t>
            </a:r>
          </a:p>
          <a:p>
            <a:r>
              <a:rPr lang="ja-JP" altLang="en-US" sz="2000" dirty="0" smtClean="0"/>
              <a:t>のようにしてもよい。</a:t>
            </a:r>
            <a:endParaRPr kumimoji="1" lang="en-US" altLang="ja-JP" sz="2000" dirty="0" smtClean="0"/>
          </a:p>
        </p:txBody>
      </p:sp>
    </p:spTree>
    <p:extLst>
      <p:ext uri="{BB962C8B-B14F-4D97-AF65-F5344CB8AC3E}">
        <p14:creationId xmlns:p14="http://schemas.microsoft.com/office/powerpoint/2010/main" val="698003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</TotalTime>
  <Words>1125</Words>
  <Application>Microsoft Macintosh PowerPoint</Application>
  <PresentationFormat>画面に合わせる (4:3)</PresentationFormat>
  <Paragraphs>114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テーマ</vt:lpstr>
      <vt:lpstr>プログラミング入門2</vt:lpstr>
      <vt:lpstr>得点分布(36点満点）</vt:lpstr>
      <vt:lpstr>多くの人が間違えていた点</vt:lpstr>
      <vt:lpstr>無限ループ</vt:lpstr>
      <vt:lpstr>無限ループ</vt:lpstr>
      <vt:lpstr>文字列の終端の判定</vt:lpstr>
      <vt:lpstr>文字列の終端の判定</vt:lpstr>
      <vt:lpstr>ポインタの表記</vt:lpstr>
      <vt:lpstr>プロトタイプ宣言</vt:lpstr>
      <vt:lpstr>初期化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プログラミング入門</dc:title>
  <dc:creator>sasano</dc:creator>
  <cp:lastModifiedBy>Sasano Isao</cp:lastModifiedBy>
  <cp:revision>640</cp:revision>
  <dcterms:created xsi:type="dcterms:W3CDTF">2009-12-12T09:36:31Z</dcterms:created>
  <dcterms:modified xsi:type="dcterms:W3CDTF">2015-01-18T11:51:15Z</dcterms:modified>
</cp:coreProperties>
</file>