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0" r:id="rId3"/>
    <p:sldId id="263" r:id="rId4"/>
    <p:sldId id="295" r:id="rId5"/>
    <p:sldId id="297" r:id="rId6"/>
    <p:sldId id="296" r:id="rId7"/>
    <p:sldId id="298" r:id="rId8"/>
    <p:sldId id="299" r:id="rId9"/>
    <p:sldId id="300" r:id="rId10"/>
    <p:sldId id="301" r:id="rId11"/>
    <p:sldId id="302" r:id="rId12"/>
    <p:sldId id="303" r:id="rId13"/>
    <p:sldId id="304" r:id="rId14"/>
    <p:sldId id="305" r:id="rId15"/>
    <p:sldId id="312" r:id="rId16"/>
    <p:sldId id="306" r:id="rId17"/>
    <p:sldId id="307" r:id="rId18"/>
    <p:sldId id="308" r:id="rId19"/>
    <p:sldId id="309" r:id="rId20"/>
    <p:sldId id="311" r:id="rId21"/>
    <p:sldId id="314" r:id="rId22"/>
    <p:sldId id="313" r:id="rId23"/>
    <p:sldId id="291" r:id="rId24"/>
    <p:sldId id="290" r:id="rId25"/>
    <p:sldId id="294" r:id="rId26"/>
    <p:sldId id="315" r:id="rId27"/>
    <p:sldId id="316" r:id="rId2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5" autoAdjust="0"/>
  </p:normalViewPr>
  <p:slideViewPr>
    <p:cSldViewPr snapToGrid="0" snapToObjects="1">
      <p:cViewPr varScale="1">
        <p:scale>
          <a:sx n="110" d="100"/>
          <a:sy n="110" d="100"/>
        </p:scale>
        <p:origin x="-13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14/12/14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13</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14/12/14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177026"/>
          </a:xfrm>
        </p:spPr>
        <p:txBody>
          <a:bodyPr>
            <a:normAutofit/>
          </a:bodyPr>
          <a:lstStyle/>
          <a:p>
            <a:r>
              <a:rPr lang="ja-JP" altLang="en-US" dirty="0" smtClean="0"/>
              <a:t>プログラミング入門２</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
        <p:nvSpPr>
          <p:cNvPr id="3" name="正方形/長方形 2"/>
          <p:cNvSpPr/>
          <p:nvPr/>
        </p:nvSpPr>
        <p:spPr>
          <a:xfrm>
            <a:off x="2246047" y="4073447"/>
            <a:ext cx="4573688" cy="584776"/>
          </a:xfrm>
          <a:prstGeom prst="rect">
            <a:avLst/>
          </a:prstGeom>
        </p:spPr>
        <p:txBody>
          <a:bodyPr wrap="none">
            <a:spAutoFit/>
          </a:bodyPr>
          <a:lstStyle/>
          <a:p>
            <a:r>
              <a:rPr lang="ja-JP" altLang="en-US" sz="3200" dirty="0"/>
              <a:t>第１１回　</a:t>
            </a:r>
            <a:r>
              <a:rPr lang="ja-JP" altLang="en-US" sz="3200" dirty="0" smtClean="0"/>
              <a:t>共用体、列挙体</a:t>
            </a:r>
            <a:endParaRPr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a:t>
            </a:r>
            <a:r>
              <a:rPr lang="en-US" altLang="ja-JP" sz="2400" dirty="0" smtClean="0"/>
              <a:t>;                                                                          </a:t>
            </a:r>
            <a:endParaRPr lang="en-US" altLang="ja-JP" sz="2400" dirty="0"/>
          </a:p>
          <a:p>
            <a:r>
              <a:rPr lang="en-US" altLang="ja-JP" sz="2400" dirty="0" smtClean="0"/>
              <a:t>  </a:t>
            </a:r>
            <a:r>
              <a:rPr lang="en-US" altLang="ja-JP" sz="2400" dirty="0" err="1"/>
              <a:t>u</a:t>
            </a:r>
            <a:r>
              <a:rPr lang="en-US" altLang="ja-JP" sz="2400" dirty="0" err="1" smtClean="0"/>
              <a:t>.x</a:t>
            </a:r>
            <a:r>
              <a:rPr lang="en-US" altLang="ja-JP" sz="2400" dirty="0" smtClean="0"/>
              <a:t> = 100;                                                                    </a:t>
            </a:r>
          </a:p>
          <a:p>
            <a:r>
              <a:rPr lang="en-US" altLang="ja-JP" sz="2400" dirty="0" smtClean="0"/>
              <a:t>  </a:t>
            </a:r>
            <a:r>
              <a:rPr lang="en-US" altLang="ja-JP" sz="2400" dirty="0" err="1" smtClean="0"/>
              <a:t>printf</a:t>
            </a:r>
            <a:r>
              <a:rPr lang="en-US" altLang="ja-JP" sz="2400" dirty="0" smtClean="0"/>
              <a:t> (“</a:t>
            </a:r>
            <a:r>
              <a:rPr lang="en-US" altLang="ja-JP" sz="2400" dirty="0" err="1"/>
              <a:t>u</a:t>
            </a:r>
            <a:r>
              <a:rPr lang="en-US" altLang="ja-JP" sz="2400" dirty="0" err="1" smtClean="0"/>
              <a:t>.x</a:t>
            </a:r>
            <a:r>
              <a:rPr lang="en-US" altLang="ja-JP" sz="2400" dirty="0" smtClean="0"/>
              <a:t>=%d, </a:t>
            </a:r>
            <a:r>
              <a:rPr lang="en-US" altLang="ja-JP" sz="2400" dirty="0" err="1"/>
              <a:t>u</a:t>
            </a:r>
            <a:r>
              <a:rPr lang="en-US" altLang="ja-JP" sz="2400" dirty="0" err="1" smtClean="0"/>
              <a:t>.y</a:t>
            </a:r>
            <a:r>
              <a:rPr lang="en-US" altLang="ja-JP" sz="2400" dirty="0" smtClean="0"/>
              <a:t>=%f\n", </a:t>
            </a:r>
            <a:r>
              <a:rPr lang="en-US" altLang="ja-JP" sz="2400" dirty="0" err="1"/>
              <a:t>u</a:t>
            </a:r>
            <a:r>
              <a:rPr lang="en-US" altLang="ja-JP" sz="2400" dirty="0" err="1" smtClean="0"/>
              <a:t>.x</a:t>
            </a:r>
            <a:r>
              <a:rPr lang="en-US" altLang="ja-JP" sz="2400" dirty="0" smtClean="0"/>
              <a:t>, </a:t>
            </a:r>
            <a:r>
              <a:rPr lang="en-US" altLang="ja-JP" sz="2400" dirty="0" err="1"/>
              <a:t>u</a:t>
            </a:r>
            <a:r>
              <a:rPr lang="en-US" altLang="ja-JP" sz="2400" dirty="0" err="1" smtClean="0"/>
              <a:t>.y</a:t>
            </a:r>
            <a:r>
              <a:rPr lang="en-US" altLang="ja-JP" sz="2400" dirty="0" smtClean="0"/>
              <a:t>);                                        </a:t>
            </a:r>
          </a:p>
          <a:p>
            <a:r>
              <a:rPr lang="en-US" altLang="ja-JP" sz="2400" dirty="0" smtClean="0"/>
              <a:t>  </a:t>
            </a:r>
            <a:r>
              <a:rPr lang="en-US" altLang="ja-JP" sz="2400" dirty="0" err="1"/>
              <a:t>u</a:t>
            </a:r>
            <a:r>
              <a:rPr lang="en-US" altLang="ja-JP" sz="2400" dirty="0" err="1" smtClean="0"/>
              <a:t>.y</a:t>
            </a:r>
            <a:r>
              <a:rPr lang="en-US" altLang="ja-JP" sz="2400" dirty="0"/>
              <a:t>= 2.1;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a:t>u</a:t>
            </a:r>
            <a:r>
              <a:rPr lang="en-US" altLang="ja-JP" sz="2400" dirty="0" err="1" smtClean="0"/>
              <a:t>.x</a:t>
            </a:r>
            <a:r>
              <a:rPr lang="en-US" altLang="ja-JP" sz="2400" dirty="0"/>
              <a:t>=%d, </a:t>
            </a:r>
            <a:r>
              <a:rPr lang="en-US" altLang="ja-JP" sz="2400" dirty="0" err="1"/>
              <a:t>u</a:t>
            </a:r>
            <a:r>
              <a:rPr lang="en-US" altLang="ja-JP" sz="2400" dirty="0" err="1" smtClean="0"/>
              <a:t>.y</a:t>
            </a:r>
            <a:r>
              <a:rPr lang="en-US" altLang="ja-JP" sz="2400" dirty="0"/>
              <a:t>=%f\n", </a:t>
            </a:r>
            <a:r>
              <a:rPr lang="en-US" altLang="ja-JP" sz="2400" dirty="0" err="1"/>
              <a:t>u</a:t>
            </a:r>
            <a:r>
              <a:rPr lang="en-US" altLang="ja-JP" sz="2400" dirty="0" err="1" smtClean="0"/>
              <a:t>.x</a:t>
            </a:r>
            <a:r>
              <a:rPr lang="en-US" altLang="ja-JP" sz="2400" dirty="0"/>
              <a:t>, </a:t>
            </a:r>
            <a:r>
              <a:rPr lang="en-US" altLang="ja-JP" sz="2400" dirty="0" err="1"/>
              <a:t>u</a:t>
            </a:r>
            <a:r>
              <a:rPr lang="en-US" altLang="ja-JP" sz="2400" dirty="0" err="1" smtClean="0"/>
              <a:t>.y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19177291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共用体の初期化</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smtClean="0"/>
              <a:t>共用体の初期化は、構造体と同様、中括弧を用いるが、</a:t>
            </a:r>
            <a:r>
              <a:rPr lang="ja-JP" altLang="en-US" sz="2400" dirty="0" smtClean="0"/>
              <a:t>初期化は</a:t>
            </a:r>
            <a:r>
              <a:rPr kumimoji="1" lang="ja-JP" altLang="en-US" sz="2400" dirty="0" smtClean="0"/>
              <a:t>先頭のメンバに対して行われる。</a:t>
            </a:r>
            <a:endParaRPr kumimoji="1" lang="ja-JP" altLang="en-US" sz="2400" dirty="0"/>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a:t>
            </a:r>
            <a:r>
              <a:rPr lang="en-US" altLang="ja-JP" sz="2400" dirty="0" smtClean="0"/>
              <a:t> = {100};                                                                          </a:t>
            </a:r>
            <a:endParaRPr lang="en-US" altLang="ja-JP" sz="2400" dirty="0"/>
          </a:p>
          <a:p>
            <a:r>
              <a:rPr lang="en-US" altLang="ja-JP" sz="2400" dirty="0" smtClean="0"/>
              <a:t>  </a:t>
            </a:r>
            <a:r>
              <a:rPr lang="en-US" altLang="ja-JP" sz="2400" dirty="0" err="1" smtClean="0"/>
              <a:t>printf</a:t>
            </a:r>
            <a:r>
              <a:rPr lang="en-US" altLang="ja-JP" sz="2400" dirty="0" smtClean="0"/>
              <a:t> (“</a:t>
            </a:r>
            <a:r>
              <a:rPr lang="en-US" altLang="ja-JP" sz="2400" dirty="0" err="1"/>
              <a:t>u</a:t>
            </a:r>
            <a:r>
              <a:rPr lang="en-US" altLang="ja-JP" sz="2400" dirty="0" err="1" smtClean="0"/>
              <a:t>.x</a:t>
            </a:r>
            <a:r>
              <a:rPr lang="en-US" altLang="ja-JP" sz="2400" dirty="0" smtClean="0"/>
              <a:t>=%d, </a:t>
            </a:r>
            <a:r>
              <a:rPr lang="en-US" altLang="ja-JP" sz="2400" dirty="0" err="1"/>
              <a:t>u</a:t>
            </a:r>
            <a:r>
              <a:rPr lang="en-US" altLang="ja-JP" sz="2400" dirty="0" err="1" smtClean="0"/>
              <a:t>.y</a:t>
            </a:r>
            <a:r>
              <a:rPr lang="en-US" altLang="ja-JP" sz="2400" dirty="0" smtClean="0"/>
              <a:t>=%f\n", </a:t>
            </a:r>
            <a:r>
              <a:rPr lang="en-US" altLang="ja-JP" sz="2400" dirty="0" err="1"/>
              <a:t>u</a:t>
            </a:r>
            <a:r>
              <a:rPr lang="en-US" altLang="ja-JP" sz="2400" dirty="0" err="1" smtClean="0"/>
              <a:t>.x</a:t>
            </a:r>
            <a:r>
              <a:rPr lang="en-US" altLang="ja-JP" sz="2400" dirty="0" smtClean="0"/>
              <a:t>, </a:t>
            </a:r>
            <a:r>
              <a:rPr lang="en-US" altLang="ja-JP" sz="2400" dirty="0" err="1"/>
              <a:t>u</a:t>
            </a:r>
            <a:r>
              <a:rPr lang="en-US" altLang="ja-JP" sz="2400" dirty="0" err="1" smtClean="0"/>
              <a:t>.y</a:t>
            </a:r>
            <a:r>
              <a:rPr lang="en-US" altLang="ja-JP" sz="2400" dirty="0" smtClean="0"/>
              <a:t>);                                        </a:t>
            </a:r>
          </a:p>
          <a:p>
            <a:r>
              <a:rPr lang="en-US" altLang="ja-JP" sz="2400" dirty="0" smtClean="0"/>
              <a:t>  return </a:t>
            </a:r>
            <a:r>
              <a:rPr lang="en-US" altLang="ja-JP" sz="2400" dirty="0"/>
              <a:t>0;                                                                     </a:t>
            </a:r>
          </a:p>
          <a:p>
            <a:r>
              <a:rPr lang="en-US" altLang="ja-JP" sz="2400" dirty="0"/>
              <a:t>} </a:t>
            </a:r>
          </a:p>
        </p:txBody>
      </p:sp>
    </p:spTree>
    <p:extLst>
      <p:ext uri="{BB962C8B-B14F-4D97-AF65-F5344CB8AC3E}">
        <p14:creationId xmlns:p14="http://schemas.microsoft.com/office/powerpoint/2010/main" val="23872556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共用体</a:t>
            </a:r>
            <a:r>
              <a:rPr lang="ja-JP" altLang="en-US" dirty="0" smtClean="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smtClean="0"/>
              <a:t>これまでと同様、</a:t>
            </a:r>
            <a:r>
              <a:rPr kumimoji="1" lang="en-US" altLang="ja-JP" sz="2400" dirty="0" err="1" smtClean="0"/>
              <a:t>typedef</a:t>
            </a:r>
            <a:r>
              <a:rPr kumimoji="1" lang="ja-JP" altLang="en-US" sz="2400" dirty="0" smtClean="0"/>
              <a:t>により共用体型に名前をつけることができる。</a:t>
            </a:r>
            <a:endParaRPr kumimoji="1" lang="ja-JP" altLang="en-US" sz="2400" dirty="0"/>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smtClean="0">
                <a:solidFill>
                  <a:srgbClr val="FF0000"/>
                </a:solidFill>
              </a:rPr>
              <a:t>typedef</a:t>
            </a:r>
            <a:r>
              <a:rPr lang="en-US" altLang="ja-JP" sz="2400" dirty="0" smtClean="0"/>
              <a:t> union </a:t>
            </a:r>
            <a:r>
              <a:rPr lang="en-US" altLang="ja-JP" sz="2400" dirty="0"/>
              <a:t>{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smtClean="0">
                <a:solidFill>
                  <a:srgbClr val="FF0000"/>
                </a:solidFill>
              </a:rPr>
              <a:t>uxy</a:t>
            </a:r>
            <a:r>
              <a:rPr lang="en-US" altLang="ja-JP" sz="2400" dirty="0" smtClean="0"/>
              <a:t>;</a:t>
            </a:r>
          </a:p>
          <a:p>
            <a:r>
              <a:rPr lang="en-US" altLang="ja-JP" sz="2400" dirty="0" smtClean="0"/>
              <a:t>  </a:t>
            </a:r>
            <a:r>
              <a:rPr lang="en-US" altLang="ja-JP" sz="2400" dirty="0" err="1" smtClean="0">
                <a:solidFill>
                  <a:srgbClr val="FF0000"/>
                </a:solidFill>
              </a:rPr>
              <a:t>uxy</a:t>
            </a:r>
            <a:r>
              <a:rPr lang="en-US" altLang="ja-JP" sz="2400" dirty="0" smtClean="0"/>
              <a:t> u = {100};                                                                          </a:t>
            </a:r>
            <a:endParaRPr lang="en-US" altLang="ja-JP" sz="2400" dirty="0"/>
          </a:p>
          <a:p>
            <a:r>
              <a:rPr lang="en-US" altLang="ja-JP" sz="2400" dirty="0" smtClean="0"/>
              <a:t>  </a:t>
            </a:r>
            <a:r>
              <a:rPr lang="en-US" altLang="ja-JP" sz="2400" dirty="0" err="1" smtClean="0"/>
              <a:t>printf</a:t>
            </a:r>
            <a:r>
              <a:rPr lang="en-US" altLang="ja-JP" sz="2400" dirty="0" smtClean="0"/>
              <a:t> (“</a:t>
            </a:r>
            <a:r>
              <a:rPr lang="en-US" altLang="ja-JP" sz="2400" dirty="0" err="1" smtClean="0"/>
              <a:t>u.x</a:t>
            </a:r>
            <a:r>
              <a:rPr lang="en-US" altLang="ja-JP" sz="2400" dirty="0" smtClean="0"/>
              <a:t>=%d, </a:t>
            </a:r>
            <a:r>
              <a:rPr lang="en-US" altLang="ja-JP" sz="2400" dirty="0" err="1" smtClean="0"/>
              <a:t>u.y</a:t>
            </a:r>
            <a:r>
              <a:rPr lang="en-US" altLang="ja-JP" sz="2400" dirty="0" smtClean="0"/>
              <a:t>=%f\n", </a:t>
            </a:r>
            <a:r>
              <a:rPr lang="en-US" altLang="ja-JP" sz="2400" dirty="0" err="1" smtClean="0"/>
              <a:t>u.x</a:t>
            </a:r>
            <a:r>
              <a:rPr lang="en-US" altLang="ja-JP" sz="2400" dirty="0" smtClean="0"/>
              <a:t>, </a:t>
            </a:r>
            <a:r>
              <a:rPr lang="en-US" altLang="ja-JP" sz="2400" dirty="0" err="1" smtClean="0"/>
              <a:t>u.y</a:t>
            </a:r>
            <a:r>
              <a:rPr lang="en-US" altLang="ja-JP" sz="2400" dirty="0" smtClean="0"/>
              <a:t>);                                        </a:t>
            </a:r>
          </a:p>
          <a:p>
            <a:r>
              <a:rPr lang="en-US" altLang="ja-JP" sz="2400" dirty="0" smtClean="0"/>
              <a:t>  return </a:t>
            </a:r>
            <a:r>
              <a:rPr lang="en-US" altLang="ja-JP" sz="2400" dirty="0"/>
              <a:t>0;                                                                     </a:t>
            </a:r>
          </a:p>
          <a:p>
            <a:r>
              <a:rPr lang="en-US" altLang="ja-JP" sz="2400" dirty="0"/>
              <a:t>} </a:t>
            </a:r>
          </a:p>
        </p:txBody>
      </p:sp>
    </p:spTree>
    <p:extLst>
      <p:ext uri="{BB962C8B-B14F-4D97-AF65-F5344CB8AC3E}">
        <p14:creationId xmlns:p14="http://schemas.microsoft.com/office/powerpoint/2010/main" val="59124797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smtClean="0">
                <a:ea typeface="ＭＳ Ｐゴシック" pitchFamily="-64" charset="-128"/>
              </a:rPr>
              <a:t>共用体の代入</a:t>
            </a:r>
            <a:endParaRPr lang="ja-JP" altLang="en-US" sz="3200" dirty="0" smtClean="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smtClean="0"/>
              <a:t>同じ型の共用体であれば，代入することが可能</a:t>
            </a:r>
            <a:endParaRPr lang="ja-JP" altLang="en-US" sz="2400" dirty="0"/>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r>
              <a:rPr lang="en-US" altLang="ja-JP" sz="2400" dirty="0" smtClean="0"/>
              <a:t>                                </a:t>
            </a:r>
            <a:endParaRPr lang="en-US" altLang="ja-JP" sz="2400" dirty="0"/>
          </a:p>
          <a:p>
            <a:r>
              <a:rPr lang="en-US" altLang="ja-JP" sz="2400" dirty="0"/>
              <a:t>  return 0;                                                                     </a:t>
            </a:r>
          </a:p>
          <a:p>
            <a:r>
              <a:rPr lang="en-US" altLang="ja-JP" sz="2400" dirty="0"/>
              <a:t>}</a:t>
            </a:r>
          </a:p>
        </p:txBody>
      </p:sp>
    </p:spTree>
    <p:extLst>
      <p:ext uri="{BB962C8B-B14F-4D97-AF65-F5344CB8AC3E}">
        <p14:creationId xmlns:p14="http://schemas.microsoft.com/office/powerpoint/2010/main" val="57616134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構造体と同様、共用体も関数へ渡したり、関数の返り値としたりできる。</a:t>
            </a:r>
            <a:r>
              <a:rPr lang="ja-JP" altLang="en-US" dirty="0" smtClean="0"/>
              <a:t>共用体へのポインタも使うことができ、それを関数へ渡すこともできる。</a:t>
            </a:r>
            <a:endParaRPr lang="en-US" altLang="ja-JP" dirty="0" smtClean="0"/>
          </a:p>
          <a:p>
            <a:r>
              <a:rPr kumimoji="1" lang="ja-JP" altLang="en-US" dirty="0" smtClean="0"/>
              <a:t>アロー演算子</a:t>
            </a:r>
            <a:r>
              <a:rPr kumimoji="1" lang="en-US" altLang="ja-JP" dirty="0" smtClean="0"/>
              <a:t> -&gt; </a:t>
            </a:r>
            <a:r>
              <a:rPr kumimoji="1" lang="ja-JP" altLang="en-US" dirty="0" smtClean="0"/>
              <a:t>が構造体と同じように使える。</a:t>
            </a:r>
            <a:endParaRPr kumimoji="1" lang="ja-JP" altLang="en-US" dirty="0"/>
          </a:p>
        </p:txBody>
      </p:sp>
    </p:spTree>
    <p:extLst>
      <p:ext uri="{BB962C8B-B14F-4D97-AF65-F5344CB8AC3E}">
        <p14:creationId xmlns:p14="http://schemas.microsoft.com/office/powerpoint/2010/main" val="81486946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列挙体</a:t>
            </a:r>
            <a:endParaRPr kumimoji="1" lang="ja-JP" altLang="en-US" dirty="0"/>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smtClean="0"/>
              <a:t>（例）</a:t>
            </a:r>
            <a:r>
              <a:rPr lang="en-US" altLang="ja-JP" sz="2800" dirty="0" smtClean="0"/>
              <a:t> </a:t>
            </a:r>
            <a:r>
              <a:rPr lang="en-US" altLang="ja-JP" sz="2800" dirty="0" err="1" smtClean="0"/>
              <a:t>enum</a:t>
            </a:r>
            <a:r>
              <a:rPr lang="en-US" altLang="ja-JP" sz="2800" dirty="0" smtClean="0"/>
              <a:t> </a:t>
            </a:r>
            <a:r>
              <a:rPr lang="en-US" altLang="ja-JP" sz="2800" dirty="0"/>
              <a:t>{Dog, Cat, Monkey</a:t>
            </a:r>
            <a:r>
              <a:rPr lang="en-US" altLang="ja-JP" sz="2800" dirty="0" smtClean="0"/>
              <a:t>}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smtClean="0"/>
              <a:t>num</a:t>
            </a:r>
            <a:r>
              <a:rPr kumimoji="1" lang="ja-JP" altLang="en-US" sz="2800" dirty="0" smtClean="0"/>
              <a:t>の後に中括弧で名前をコンマで区切って並べる。</a:t>
            </a:r>
            <a:r>
              <a:rPr kumimoji="1" lang="en-US" altLang="ja-JP" sz="2800" dirty="0" smtClean="0"/>
              <a:t>Dog, Cat, Monkey</a:t>
            </a:r>
            <a:r>
              <a:rPr kumimoji="1" lang="ja-JP" altLang="en-US" sz="2800" dirty="0" smtClean="0"/>
              <a:t>のような名前を列挙定数と</a:t>
            </a:r>
            <a:r>
              <a:rPr lang="ja-JP" altLang="en-US" sz="2800" dirty="0"/>
              <a:t>いう。それぞれの列挙定数に対し</a:t>
            </a:r>
            <a:r>
              <a:rPr lang="ja-JP" altLang="en-US" sz="2800" dirty="0" smtClean="0"/>
              <a:t>、書かれている順</a:t>
            </a:r>
            <a:r>
              <a:rPr lang="ja-JP" altLang="en-US" sz="2800" dirty="0"/>
              <a:t>に</a:t>
            </a:r>
            <a:r>
              <a:rPr lang="en-US" altLang="ja-JP" sz="2800" dirty="0"/>
              <a:t>0</a:t>
            </a:r>
            <a:r>
              <a:rPr lang="ja-JP" altLang="en-US" sz="2800" dirty="0"/>
              <a:t>から順番に</a:t>
            </a:r>
            <a:r>
              <a:rPr lang="en-US" altLang="ja-JP" sz="2800" dirty="0" err="1"/>
              <a:t>int</a:t>
            </a:r>
            <a:r>
              <a:rPr lang="ja-JP" altLang="en-US" sz="2800" dirty="0"/>
              <a:t>型の値が割り当てられる</a:t>
            </a:r>
            <a:r>
              <a:rPr lang="ja-JP" altLang="en-US" sz="2800" dirty="0" smtClean="0"/>
              <a:t>。</a:t>
            </a:r>
            <a:endParaRPr lang="ja-JP" altLang="en-US" sz="2800" dirty="0"/>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54328004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smtClean="0"/>
              <a:t>例</a:t>
            </a:r>
            <a:r>
              <a:rPr kumimoji="1" lang="ja-JP" altLang="en-US" dirty="0" smtClean="0"/>
              <a:t>（打ち込んで確認）</a:t>
            </a:r>
            <a:endParaRPr kumimoji="1" lang="ja-JP" altLang="en-US" dirty="0"/>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smtClean="0"/>
              <a:t>Dog</a:t>
            </a:r>
            <a:r>
              <a:rPr kumimoji="1" lang="ja-JP" altLang="en-US" sz="2400" dirty="0" smtClean="0"/>
              <a:t>が</a:t>
            </a:r>
            <a:r>
              <a:rPr kumimoji="1" lang="en-US" altLang="ja-JP" sz="2400" dirty="0" smtClean="0"/>
              <a:t>0, Cat</a:t>
            </a:r>
            <a:r>
              <a:rPr kumimoji="1" lang="ja-JP" altLang="en-US" sz="2400" dirty="0" smtClean="0"/>
              <a:t>が</a:t>
            </a:r>
            <a:r>
              <a:rPr kumimoji="1" lang="en-US" altLang="ja-JP" sz="2400" dirty="0" smtClean="0"/>
              <a:t>1, Monkey</a:t>
            </a:r>
            <a:r>
              <a:rPr kumimoji="1" lang="ja-JP" altLang="en-US" sz="2400" dirty="0" smtClean="0"/>
              <a:t>が</a:t>
            </a:r>
            <a:r>
              <a:rPr kumimoji="1" lang="en-US" altLang="ja-JP" sz="2400" dirty="0" smtClean="0"/>
              <a:t>2</a:t>
            </a:r>
            <a:r>
              <a:rPr kumimoji="1" lang="ja-JP" altLang="en-US" sz="2400" dirty="0" smtClean="0"/>
              <a:t>になる。</a:t>
            </a:r>
            <a:endParaRPr kumimoji="1" lang="ja-JP" altLang="en-US" sz="2400" dirty="0"/>
          </a:p>
        </p:txBody>
      </p:sp>
    </p:spTree>
    <p:extLst>
      <p:ext uri="{BB962C8B-B14F-4D97-AF65-F5344CB8AC3E}">
        <p14:creationId xmlns:p14="http://schemas.microsoft.com/office/powerpoint/2010/main" val="86037882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数を指定する例</a:t>
            </a:r>
            <a:endParaRPr kumimoji="1" lang="ja-JP" altLang="en-US" dirty="0"/>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smtClean="0"/>
              <a:t>num</a:t>
            </a:r>
            <a:r>
              <a:rPr kumimoji="1" lang="ja-JP" altLang="en-US" sz="2400" dirty="0" smtClean="0"/>
              <a:t>の後の中括弧の中で、列挙定数に割り当てる数を上記のように指定することができる。負の数を指定してもよい。指定がない場合は、２番目以降の場合は左隣の列挙定数に割り当てられている数に１を足した数が割り当てられ、１番目の場合は</a:t>
            </a:r>
            <a:r>
              <a:rPr kumimoji="1" lang="en-US" altLang="ja-JP" sz="2400" dirty="0" smtClean="0"/>
              <a:t>0</a:t>
            </a:r>
            <a:r>
              <a:rPr kumimoji="1" lang="ja-JP" altLang="en-US" sz="2400" dirty="0" smtClean="0"/>
              <a:t>が割り当てられる。</a:t>
            </a:r>
            <a:r>
              <a:rPr lang="ja-JP" altLang="en-US" sz="2400" dirty="0" smtClean="0"/>
              <a:t>複数箇所で数を指定してよく、同じ数が複数の列挙定数に割り当てられることになってもよい。</a:t>
            </a:r>
            <a:endParaRPr lang="en-US" altLang="ja-JP" sz="2400" dirty="0" smtClean="0"/>
          </a:p>
        </p:txBody>
      </p:sp>
    </p:spTree>
    <p:extLst>
      <p:ext uri="{BB962C8B-B14F-4D97-AF65-F5344CB8AC3E}">
        <p14:creationId xmlns:p14="http://schemas.microsoft.com/office/powerpoint/2010/main" val="20975147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smtClean="0"/>
              <a:t>列挙体型の変数の宣言</a:t>
            </a:r>
            <a:endParaRPr kumimoji="1" lang="ja-JP" altLang="en-US" dirty="0"/>
          </a:p>
        </p:txBody>
      </p:sp>
      <p:sp>
        <p:nvSpPr>
          <p:cNvPr id="4" name="正方形/長方形 3"/>
          <p:cNvSpPr/>
          <p:nvPr/>
        </p:nvSpPr>
        <p:spPr>
          <a:xfrm>
            <a:off x="1028119" y="1269913"/>
            <a:ext cx="5915604" cy="3046988"/>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                                  </a:t>
            </a:r>
          </a:p>
          <a:p>
            <a:r>
              <a:rPr lang="en-US" altLang="ja-JP" sz="2400" dirty="0"/>
              <a:t>} </a:t>
            </a:r>
            <a:endParaRPr lang="ja-JP" altLang="en-US" sz="2400" dirty="0"/>
          </a:p>
        </p:txBody>
      </p:sp>
      <p:sp>
        <p:nvSpPr>
          <p:cNvPr id="6" name="テキスト ボックス 5"/>
          <p:cNvSpPr txBox="1"/>
          <p:nvPr/>
        </p:nvSpPr>
        <p:spPr>
          <a:xfrm>
            <a:off x="684977" y="4512599"/>
            <a:ext cx="7749188" cy="2246769"/>
          </a:xfrm>
          <a:prstGeom prst="rect">
            <a:avLst/>
          </a:prstGeom>
          <a:noFill/>
        </p:spPr>
        <p:txBody>
          <a:bodyPr wrap="square" rtlCol="0">
            <a:spAutoFit/>
          </a:bodyPr>
          <a:lstStyle/>
          <a:p>
            <a:r>
              <a:rPr lang="en-US" altLang="ja-JP" sz="2000" dirty="0" err="1"/>
              <a:t>i</a:t>
            </a:r>
            <a:r>
              <a:rPr kumimoji="1" lang="en-US" altLang="ja-JP" sz="2000" dirty="0" err="1" smtClean="0"/>
              <a:t>nt</a:t>
            </a:r>
            <a:r>
              <a:rPr kumimoji="1" lang="ja-JP" altLang="en-US" sz="2000" dirty="0" smtClean="0"/>
              <a:t>型、</a:t>
            </a:r>
            <a:r>
              <a:rPr kumimoji="1" lang="en-US" altLang="ja-JP" sz="2000" dirty="0" smtClean="0"/>
              <a:t>double</a:t>
            </a:r>
            <a:r>
              <a:rPr kumimoji="1" lang="ja-JP" altLang="en-US" sz="2000" dirty="0" smtClean="0"/>
              <a:t>型や構造体型、共用体型と同様、型式の後に変数名をコンマで並べてセミコロンをつければよい。</a:t>
            </a:r>
            <a:r>
              <a:rPr lang="en-US" altLang="ja-JP" sz="2000" dirty="0" err="1" smtClean="0"/>
              <a:t>a,b,c</a:t>
            </a:r>
            <a:r>
              <a:rPr lang="ja-JP" altLang="en-US" sz="2000" dirty="0" smtClean="0"/>
              <a:t>は上記のように宣言する代わりに</a:t>
            </a:r>
            <a:r>
              <a:rPr lang="en-US" altLang="ja-JP" sz="2000" dirty="0" err="1" smtClean="0"/>
              <a:t>int</a:t>
            </a:r>
            <a:r>
              <a:rPr lang="ja-JP" altLang="en-US" sz="2000" dirty="0" smtClean="0"/>
              <a:t>型として宣言してもよいが、列挙体型で宣言してあれば処理系によっては範囲外の値の代入に対して警告を発してくれる場合がある。</a:t>
            </a:r>
            <a:r>
              <a:rPr lang="ja-JP" altLang="en-US" sz="2000" dirty="0"/>
              <a:t>ただし、列挙体へのポインタ型と</a:t>
            </a:r>
            <a:r>
              <a:rPr lang="en-US" altLang="ja-JP" sz="2000" dirty="0" err="1"/>
              <a:t>int</a:t>
            </a:r>
            <a:r>
              <a:rPr lang="ja-JP" altLang="en-US" sz="2000" dirty="0"/>
              <a:t>へのポインタ型が区別されるので、</a:t>
            </a:r>
            <a:r>
              <a:rPr kumimoji="1" lang="en-US" altLang="ja-JP" sz="2000" dirty="0" err="1" smtClean="0"/>
              <a:t>scanf</a:t>
            </a:r>
            <a:r>
              <a:rPr kumimoji="1" lang="ja-JP" altLang="en-US" sz="2000" dirty="0" smtClean="0"/>
              <a:t>で整数型として読み込む場合は、</a:t>
            </a:r>
            <a:r>
              <a:rPr kumimoji="1" lang="en-US" altLang="ja-JP" sz="2000" dirty="0" err="1" smtClean="0"/>
              <a:t>int</a:t>
            </a:r>
            <a:r>
              <a:rPr kumimoji="1" lang="ja-JP" altLang="en-US" sz="2000" dirty="0" smtClean="0"/>
              <a:t>型の変数で読み込んでから列挙体型の変数に代入することになる。</a:t>
            </a:r>
            <a:endParaRPr kumimoji="1" lang="ja-JP" altLang="en-US" sz="2000" dirty="0"/>
          </a:p>
        </p:txBody>
      </p:sp>
    </p:spTree>
    <p:extLst>
      <p:ext uri="{BB962C8B-B14F-4D97-AF65-F5344CB8AC3E}">
        <p14:creationId xmlns:p14="http://schemas.microsoft.com/office/powerpoint/2010/main" val="120798558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a:t>
            </a:r>
            <a:r>
              <a:rPr lang="en-US" altLang="ja-JP" dirty="0" err="1" smtClean="0"/>
              <a:t>ypedef</a:t>
            </a:r>
            <a:r>
              <a:rPr lang="ja-JP" altLang="en-US" dirty="0" smtClean="0"/>
              <a:t>を使う場合</a:t>
            </a:r>
            <a:endParaRPr kumimoji="1" lang="ja-JP" altLang="en-US" dirty="0"/>
          </a:p>
        </p:txBody>
      </p:sp>
      <p:sp>
        <p:nvSpPr>
          <p:cNvPr id="4" name="正方形/長方形 3"/>
          <p:cNvSpPr/>
          <p:nvPr/>
        </p:nvSpPr>
        <p:spPr>
          <a:xfrm>
            <a:off x="1027063" y="1562686"/>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                           </a:t>
            </a:r>
          </a:p>
          <a:p>
            <a:r>
              <a:rPr lang="en-US" altLang="ja-JP" sz="2400" dirty="0"/>
              <a:t>} </a:t>
            </a:r>
            <a:endParaRPr lang="ja-JP" altLang="en-US" sz="2400" dirty="0"/>
          </a:p>
        </p:txBody>
      </p:sp>
    </p:spTree>
    <p:extLst>
      <p:ext uri="{BB962C8B-B14F-4D97-AF65-F5344CB8AC3E}">
        <p14:creationId xmlns:p14="http://schemas.microsoft.com/office/powerpoint/2010/main" val="35306261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共用体</a:t>
            </a:r>
            <a:endParaRPr lang="en-US" altLang="ja-JP" dirty="0" smtClean="0"/>
          </a:p>
          <a:p>
            <a:r>
              <a:rPr kumimoji="1" lang="ja-JP" altLang="en-US" dirty="0" smtClean="0"/>
              <a:t>列挙体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基本課題１</a:t>
            </a:r>
            <a:endParaRPr kumimoji="1" lang="ja-JP" altLang="en-US" dirty="0"/>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smtClean="0"/>
              <a:t>以下</a:t>
            </a:r>
            <a:r>
              <a:rPr lang="ja-JP" altLang="en-US" sz="2400" dirty="0" smtClean="0"/>
              <a:t>のように学部生か大学院生か</a:t>
            </a:r>
            <a:r>
              <a:rPr kumimoji="1" lang="ja-JP" altLang="en-US" sz="2400" dirty="0" smtClean="0"/>
              <a:t>をキーボードから読み取り、それを画面に表示するプログラムを作成せよ。ただし、</a:t>
            </a:r>
            <a:r>
              <a:rPr lang="ja-JP" altLang="en-US" sz="2400" dirty="0" smtClean="0"/>
              <a:t>学部生か大学院生かは以下のように定義される列挙体型</a:t>
            </a:r>
            <a:r>
              <a:rPr lang="en-US" altLang="ja-JP" sz="2400" dirty="0" err="1" smtClean="0"/>
              <a:t>ug</a:t>
            </a:r>
            <a:r>
              <a:rPr lang="ja-JP" altLang="en-US" sz="2400" dirty="0" smtClean="0"/>
              <a:t>を用いて表し、</a:t>
            </a:r>
            <a:r>
              <a:rPr lang="en-US" altLang="ja-JP" sz="2400" dirty="0" err="1" smtClean="0"/>
              <a:t>ug</a:t>
            </a:r>
            <a:r>
              <a:rPr lang="ja-JP" altLang="en-US" sz="2400" dirty="0" smtClean="0"/>
              <a:t>型の数値を受け取って画面に表示する関数</a:t>
            </a:r>
            <a:r>
              <a:rPr lang="en-US" altLang="ja-JP" sz="2400" dirty="0" err="1" smtClean="0"/>
              <a:t>showUG</a:t>
            </a:r>
            <a:r>
              <a:rPr lang="ja-JP" altLang="en-US" sz="2400" dirty="0" smtClean="0"/>
              <a:t>を定義してそれを用いたプログラムとせよ。</a:t>
            </a:r>
            <a:endParaRPr kumimoji="1" lang="en-US" altLang="ja-JP" sz="2400" dirty="0" smtClean="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smtClean="0"/>
              <a:t>typedef</a:t>
            </a:r>
            <a:r>
              <a:rPr lang="en-US" altLang="ja-JP" sz="2400" dirty="0" smtClean="0"/>
              <a:t> </a:t>
            </a:r>
            <a:r>
              <a:rPr lang="en-US" altLang="ja-JP" sz="2400" dirty="0" err="1" smtClean="0"/>
              <a:t>enum</a:t>
            </a:r>
            <a:r>
              <a:rPr lang="en-US" altLang="ja-JP" sz="2400" dirty="0" smtClean="0"/>
              <a:t> {Und, </a:t>
            </a:r>
            <a:r>
              <a:rPr lang="en-US" altLang="ja-JP" sz="2400" dirty="0" err="1" smtClean="0"/>
              <a:t>Gra</a:t>
            </a:r>
            <a:r>
              <a:rPr lang="en-US" altLang="ja-JP" sz="2400" dirty="0" smtClean="0"/>
              <a:t>} </a:t>
            </a:r>
            <a:r>
              <a:rPr lang="en-US" altLang="ja-JP" sz="2400" dirty="0" err="1" smtClean="0"/>
              <a:t>ug</a:t>
            </a:r>
            <a:r>
              <a:rPr lang="en-US" altLang="ja-JP" sz="2400" dirty="0" smtClean="0"/>
              <a:t>; </a:t>
            </a:r>
          </a:p>
          <a:p>
            <a:r>
              <a:rPr kumimoji="1" lang="en-US" altLang="ja-JP" sz="2400" dirty="0"/>
              <a:t> </a:t>
            </a:r>
            <a:r>
              <a:rPr lang="en-US" altLang="ja-JP" sz="2400" dirty="0" smtClean="0"/>
              <a:t>void </a:t>
            </a:r>
            <a:r>
              <a:rPr lang="en-US" altLang="ja-JP" sz="2400" dirty="0" err="1" smtClean="0"/>
              <a:t>showUG</a:t>
            </a:r>
            <a:r>
              <a:rPr lang="en-US" altLang="ja-JP" sz="2400" dirty="0" smtClean="0"/>
              <a:t> (</a:t>
            </a:r>
            <a:r>
              <a:rPr lang="en-US" altLang="ja-JP" sz="2400" dirty="0" err="1" smtClean="0"/>
              <a:t>ug</a:t>
            </a:r>
            <a:r>
              <a:rPr lang="en-US" altLang="ja-JP" sz="2400" dirty="0" smtClean="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ja-JP" altLang="en-US" dirty="0" smtClean="0"/>
              <a:t>学部生か大学院生かを入力</a:t>
            </a:r>
            <a:r>
              <a:rPr lang="en-US" altLang="ja-JP" dirty="0" smtClean="0"/>
              <a:t>(</a:t>
            </a:r>
            <a:r>
              <a:rPr lang="ja-JP" altLang="en-US" dirty="0" smtClean="0"/>
              <a:t>学部生</a:t>
            </a:r>
            <a:r>
              <a:rPr lang="en-US" altLang="ja-JP" dirty="0" smtClean="0"/>
              <a:t>0, </a:t>
            </a:r>
            <a:r>
              <a:rPr lang="ja-JP" altLang="en-US" dirty="0" smtClean="0"/>
              <a:t>大学院生</a:t>
            </a:r>
            <a:r>
              <a:rPr lang="en-US" altLang="ja-JP" dirty="0" smtClean="0"/>
              <a:t>1): </a:t>
            </a:r>
            <a:r>
              <a:rPr lang="en-US" altLang="ja-JP" dirty="0" smtClean="0">
                <a:solidFill>
                  <a:srgbClr val="FF0000"/>
                </a:solidFill>
              </a:rPr>
              <a:t>0</a:t>
            </a:r>
          </a:p>
          <a:p>
            <a:r>
              <a:rPr lang="ja-JP" altLang="en-US" dirty="0" smtClean="0"/>
              <a:t>あなたは学部生です。</a:t>
            </a:r>
            <a:endParaRPr lang="en-US" altLang="ja-JP" dirty="0" smtClean="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smtClean="0"/>
              <a:t>（注意）上記の</a:t>
            </a:r>
            <a:r>
              <a:rPr kumimoji="1" lang="en-US" altLang="ja-JP" sz="2000" dirty="0" err="1" smtClean="0"/>
              <a:t>typedef</a:t>
            </a:r>
            <a:r>
              <a:rPr kumimoji="1" lang="ja-JP" altLang="en-US" sz="2000" dirty="0" smtClean="0"/>
              <a:t>宣言はプログラムの先頭部分</a:t>
            </a:r>
            <a:r>
              <a:rPr kumimoji="1" lang="en-US" altLang="ja-JP" sz="2000" dirty="0" smtClean="0"/>
              <a:t>(</a:t>
            </a:r>
            <a:r>
              <a:rPr kumimoji="1" lang="en-US" altLang="ja-JP" sz="2000" dirty="0" err="1" smtClean="0"/>
              <a:t>showUG</a:t>
            </a:r>
            <a:r>
              <a:rPr lang="ja-JP" altLang="en-US" sz="2000" dirty="0" smtClean="0"/>
              <a:t>関数</a:t>
            </a:r>
            <a:r>
              <a:rPr kumimoji="1" lang="en-US" altLang="ja-JP" sz="2000" dirty="0" smtClean="0"/>
              <a:t>, main</a:t>
            </a:r>
            <a:r>
              <a:rPr kumimoji="1" lang="ja-JP" altLang="en-US" sz="2000" dirty="0" smtClean="0"/>
              <a:t>関数より上の部分）で宣言する必要がある。</a:t>
            </a:r>
            <a:endParaRPr kumimoji="1" lang="ja-JP" altLang="en-US" sz="2000" dirty="0"/>
          </a:p>
        </p:txBody>
      </p:sp>
    </p:spTree>
    <p:extLst>
      <p:ext uri="{BB962C8B-B14F-4D97-AF65-F5344CB8AC3E}">
        <p14:creationId xmlns:p14="http://schemas.microsoft.com/office/powerpoint/2010/main" val="9185380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基本課題２</a:t>
            </a:r>
            <a:endParaRPr kumimoji="1" lang="ja-JP" altLang="en-US" sz="4000" dirty="0"/>
          </a:p>
        </p:txBody>
      </p:sp>
      <p:sp>
        <p:nvSpPr>
          <p:cNvPr id="5" name="正方形/長方形 4"/>
          <p:cNvSpPr/>
          <p:nvPr/>
        </p:nvSpPr>
        <p:spPr>
          <a:xfrm>
            <a:off x="3587936" y="3379128"/>
            <a:ext cx="5235985"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円の半径は</a:t>
            </a:r>
            <a:r>
              <a:rPr lang="en-US" altLang="ja-JP" sz="2000" dirty="0"/>
              <a:t>3.500000</a:t>
            </a:r>
            <a:r>
              <a:rPr lang="ja-JP" altLang="en-US" sz="2000" dirty="0"/>
              <a:t>です。</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三角形の底辺は</a:t>
            </a:r>
            <a:r>
              <a:rPr lang="en-US" altLang="ja-JP" sz="2000" dirty="0"/>
              <a:t>2.500000, </a:t>
            </a:r>
            <a:r>
              <a:rPr lang="ja-JP" altLang="en-US" sz="2000" dirty="0"/>
              <a:t>高さは</a:t>
            </a:r>
            <a:r>
              <a:rPr lang="en-US" altLang="ja-JP" sz="2000" dirty="0"/>
              <a:t>3.000000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smtClean="0"/>
              <a:t>円の半径か三角形の底辺と高さをキーボードから読み取り、それらの情報を表示するプログラムを作成せよ。ただし、円か三角形かは以下の型</a:t>
            </a:r>
            <a:r>
              <a:rPr kumimoji="1" lang="en-US" altLang="ja-JP" sz="2000" dirty="0" err="1" smtClean="0"/>
              <a:t>ct</a:t>
            </a:r>
            <a:r>
              <a:rPr kumimoji="1" lang="ja-JP" altLang="en-US" sz="2000" dirty="0" smtClean="0"/>
              <a:t>、半径等の情報は以下の型</a:t>
            </a:r>
            <a:r>
              <a:rPr kumimoji="1" lang="en-US" altLang="ja-JP" sz="2000" dirty="0" smtClean="0"/>
              <a:t>info</a:t>
            </a:r>
            <a:r>
              <a:rPr kumimoji="1" lang="ja-JP" altLang="en-US" sz="2000" dirty="0" smtClean="0"/>
              <a:t>を用いて表すようにせよ。</a:t>
            </a:r>
            <a:endParaRPr kumimoji="1" lang="ja-JP" altLang="en-US" sz="2000" dirty="0"/>
          </a:p>
        </p:txBody>
      </p:sp>
      <p:sp>
        <p:nvSpPr>
          <p:cNvPr id="4" name="テキスト ボックス 3"/>
          <p:cNvSpPr txBox="1"/>
          <p:nvPr/>
        </p:nvSpPr>
        <p:spPr>
          <a:xfrm>
            <a:off x="765442" y="2511778"/>
            <a:ext cx="3729932" cy="2554545"/>
          </a:xfrm>
          <a:prstGeom prst="rect">
            <a:avLst/>
          </a:prstGeom>
          <a:noFill/>
        </p:spPr>
        <p:txBody>
          <a:bodyPr wrap="none" rtlCol="0">
            <a:spAutoFit/>
          </a:bodyPr>
          <a:lstStyle/>
          <a:p>
            <a:r>
              <a:rPr lang="en-US" altLang="ja-JP" sz="2000" dirty="0" err="1"/>
              <a:t>typedef</a:t>
            </a:r>
            <a:r>
              <a:rPr lang="en-US" altLang="ja-JP" sz="2000" dirty="0"/>
              <a:t> </a:t>
            </a:r>
            <a:r>
              <a:rPr lang="en-US" altLang="ja-JP" sz="2000" dirty="0" err="1"/>
              <a:t>enum</a:t>
            </a:r>
            <a:r>
              <a:rPr lang="en-US" altLang="ja-JP" sz="2000" dirty="0"/>
              <a:t> {Circle, Triangle} </a:t>
            </a:r>
            <a:r>
              <a:rPr lang="en-US" altLang="ja-JP" sz="2000" dirty="0" err="1"/>
              <a:t>ct</a:t>
            </a:r>
            <a:r>
              <a:rPr lang="en-US" altLang="ja-JP" sz="2000" dirty="0"/>
              <a:t>;                               </a:t>
            </a:r>
          </a:p>
          <a:p>
            <a:r>
              <a:rPr lang="en-US" altLang="ja-JP" sz="2000" dirty="0" err="1"/>
              <a:t>typedef</a:t>
            </a:r>
            <a:r>
              <a:rPr lang="en-US" altLang="ja-JP" sz="2000" dirty="0"/>
              <a:t> union {                                                   </a:t>
            </a:r>
          </a:p>
          <a:p>
            <a:r>
              <a:rPr lang="en-US" altLang="ja-JP" sz="2000" dirty="0"/>
              <a:t>  double radius;                                                  </a:t>
            </a:r>
          </a:p>
          <a:p>
            <a:r>
              <a:rPr lang="en-US" altLang="ja-JP" sz="2000" dirty="0"/>
              <a:t>  </a:t>
            </a:r>
            <a:r>
              <a:rPr lang="en-US" altLang="ja-JP" sz="2000" dirty="0" err="1"/>
              <a:t>struct</a:t>
            </a:r>
            <a:r>
              <a:rPr lang="en-US" altLang="ja-JP" sz="2000" dirty="0"/>
              <a:t> {                                                        </a:t>
            </a:r>
          </a:p>
          <a:p>
            <a:r>
              <a:rPr lang="en-US" altLang="ja-JP" sz="2000" dirty="0"/>
              <a:t>    double </a:t>
            </a:r>
            <a:r>
              <a:rPr lang="en-US" altLang="ja-JP" sz="2000" dirty="0" err="1"/>
              <a:t>teihen</a:t>
            </a:r>
            <a:r>
              <a:rPr lang="en-US" altLang="ja-JP" sz="2000" dirty="0"/>
              <a:t>;                                                </a:t>
            </a:r>
          </a:p>
          <a:p>
            <a:r>
              <a:rPr lang="en-US" altLang="ja-JP" sz="2000" dirty="0"/>
              <a:t>    double </a:t>
            </a:r>
            <a:r>
              <a:rPr lang="en-US" altLang="ja-JP" sz="2000" dirty="0" err="1"/>
              <a:t>takasa</a:t>
            </a:r>
            <a:r>
              <a:rPr lang="en-US" altLang="ja-JP" sz="2000" dirty="0"/>
              <a:t>;                                                </a:t>
            </a:r>
          </a:p>
          <a:p>
            <a:r>
              <a:rPr lang="en-US" altLang="ja-JP" sz="2000" dirty="0"/>
              <a:t>  } tri;                                                          </a:t>
            </a:r>
          </a:p>
          <a:p>
            <a:r>
              <a:rPr lang="en-US" altLang="ja-JP" sz="2000" dirty="0"/>
              <a:t>} info;</a:t>
            </a:r>
            <a:endParaRPr lang="is-IS" altLang="ja-JP" sz="2000" dirty="0"/>
          </a:p>
        </p:txBody>
      </p:sp>
    </p:spTree>
    <p:extLst>
      <p:ext uri="{BB962C8B-B14F-4D97-AF65-F5344CB8AC3E}">
        <p14:creationId xmlns:p14="http://schemas.microsoft.com/office/powerpoint/2010/main" val="366697874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発展課題１</a:t>
            </a:r>
            <a:endParaRPr kumimoji="1" lang="ja-JP" altLang="en-US" dirty="0"/>
          </a:p>
        </p:txBody>
      </p:sp>
      <p:sp>
        <p:nvSpPr>
          <p:cNvPr id="4" name="テキスト ボックス 3"/>
          <p:cNvSpPr txBox="1"/>
          <p:nvPr/>
        </p:nvSpPr>
        <p:spPr>
          <a:xfrm>
            <a:off x="572050" y="1417638"/>
            <a:ext cx="7979124" cy="1938992"/>
          </a:xfrm>
          <a:prstGeom prst="rect">
            <a:avLst/>
          </a:prstGeom>
          <a:noFill/>
        </p:spPr>
        <p:txBody>
          <a:bodyPr wrap="square" rtlCol="0">
            <a:spAutoFit/>
          </a:bodyPr>
          <a:lstStyle/>
          <a:p>
            <a:r>
              <a:rPr kumimoji="1" lang="ja-JP" altLang="en-US" sz="2400" dirty="0" smtClean="0"/>
              <a:t>以下</a:t>
            </a:r>
            <a:r>
              <a:rPr lang="ja-JP" altLang="en-US" sz="2400" dirty="0" smtClean="0"/>
              <a:t>のように生まれた月</a:t>
            </a:r>
            <a:r>
              <a:rPr kumimoji="1" lang="ja-JP" altLang="en-US" sz="2400" dirty="0" smtClean="0"/>
              <a:t>をキーボードから読み取り、それを英語で画面に表示するプログラムを作成せよ。ただし、月</a:t>
            </a:r>
            <a:r>
              <a:rPr lang="ja-JP" altLang="en-US" sz="2400" dirty="0" smtClean="0"/>
              <a:t>は以下のように定義される列挙体型</a:t>
            </a:r>
            <a:r>
              <a:rPr lang="en-US" altLang="ja-JP" sz="2400" dirty="0" smtClean="0"/>
              <a:t>month</a:t>
            </a:r>
            <a:r>
              <a:rPr lang="ja-JP" altLang="en-US" sz="2400" dirty="0" smtClean="0"/>
              <a:t>を用い、</a:t>
            </a:r>
            <a:r>
              <a:rPr lang="en-US" altLang="ja-JP" sz="2400" dirty="0" smtClean="0"/>
              <a:t>month</a:t>
            </a:r>
            <a:r>
              <a:rPr lang="ja-JP" altLang="en-US" sz="2400" dirty="0" smtClean="0"/>
              <a:t>型の数値を受け取り、月を英語で画面に表示する関数</a:t>
            </a:r>
            <a:r>
              <a:rPr lang="en-US" altLang="ja-JP" sz="2400" dirty="0" err="1" smtClean="0"/>
              <a:t>showMonth</a:t>
            </a:r>
            <a:r>
              <a:rPr lang="ja-JP" altLang="en-US" sz="2400" dirty="0" smtClean="0"/>
              <a:t>を定義してそれを用いたプログラムとせよ。</a:t>
            </a:r>
            <a:endParaRPr kumimoji="1" lang="en-US" altLang="ja-JP" sz="2400" dirty="0" smtClean="0"/>
          </a:p>
        </p:txBody>
      </p:sp>
      <p:sp>
        <p:nvSpPr>
          <p:cNvPr id="5" name="テキスト ボックス 4"/>
          <p:cNvSpPr txBox="1"/>
          <p:nvPr/>
        </p:nvSpPr>
        <p:spPr>
          <a:xfrm>
            <a:off x="572050" y="3376712"/>
            <a:ext cx="7146331" cy="1200328"/>
          </a:xfrm>
          <a:prstGeom prst="rect">
            <a:avLst/>
          </a:prstGeom>
          <a:noFill/>
        </p:spPr>
        <p:txBody>
          <a:bodyPr wrap="square" rtlCol="0">
            <a:spAutoFit/>
          </a:bodyPr>
          <a:lstStyle/>
          <a:p>
            <a:r>
              <a:rPr lang="en-US" altLang="ja-JP" sz="2400" dirty="0"/>
              <a:t> </a:t>
            </a:r>
            <a:r>
              <a:rPr lang="en-US" altLang="ja-JP" sz="2400" dirty="0" err="1" smtClean="0"/>
              <a:t>typedef</a:t>
            </a:r>
            <a:r>
              <a:rPr lang="en-US" altLang="ja-JP" sz="2400" dirty="0" smtClean="0"/>
              <a:t> </a:t>
            </a:r>
            <a:r>
              <a:rPr lang="en-US" altLang="ja-JP" sz="2400" dirty="0" err="1" smtClean="0"/>
              <a:t>enum</a:t>
            </a:r>
            <a:r>
              <a:rPr lang="en-US" altLang="ja-JP" sz="2400" dirty="0" smtClean="0"/>
              <a:t> {Jan=1, Feb, Mar, Apr, May, Jun, Jul, Aug, Sep, Oct, Nov, Dec} month; </a:t>
            </a:r>
          </a:p>
          <a:p>
            <a:r>
              <a:rPr kumimoji="1" lang="en-US" altLang="ja-JP" sz="2400" dirty="0"/>
              <a:t> </a:t>
            </a:r>
            <a:r>
              <a:rPr lang="en-US" altLang="ja-JP" sz="2400" dirty="0" smtClean="0"/>
              <a:t>void </a:t>
            </a:r>
            <a:r>
              <a:rPr lang="en-US" altLang="ja-JP" sz="2400" dirty="0" err="1" smtClean="0"/>
              <a:t>showMonth</a:t>
            </a:r>
            <a:r>
              <a:rPr lang="en-US" altLang="ja-JP" sz="2400" dirty="0" smtClean="0"/>
              <a:t> (month </a:t>
            </a:r>
            <a:r>
              <a:rPr lang="en-US" altLang="ja-JP" sz="2400" dirty="0"/>
              <a:t>m</a:t>
            </a:r>
            <a:r>
              <a:rPr lang="en-US" altLang="ja-JP" sz="2400" dirty="0" smtClean="0"/>
              <a:t>)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生まれた月を入力</a:t>
            </a:r>
            <a:r>
              <a:rPr lang="en-US" altLang="ja-JP" sz="2000" dirty="0" smtClean="0"/>
              <a:t>: </a:t>
            </a:r>
            <a:r>
              <a:rPr lang="en-US" altLang="ja-JP" sz="2000" dirty="0" smtClean="0">
                <a:solidFill>
                  <a:srgbClr val="FF0000"/>
                </a:solidFill>
              </a:rPr>
              <a:t>7</a:t>
            </a:r>
          </a:p>
          <a:p>
            <a:r>
              <a:rPr lang="en-US" altLang="ja-JP" sz="2000" dirty="0" smtClean="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smtClean="0"/>
              <a:t>（注意）上記の</a:t>
            </a:r>
            <a:r>
              <a:rPr kumimoji="1" lang="en-US" altLang="ja-JP" sz="2000" dirty="0" err="1" smtClean="0"/>
              <a:t>typedef</a:t>
            </a:r>
            <a:r>
              <a:rPr kumimoji="1" lang="ja-JP" altLang="en-US" sz="2000" dirty="0" smtClean="0"/>
              <a:t>宣言はプログラムの先頭部分</a:t>
            </a:r>
            <a:r>
              <a:rPr kumimoji="1" lang="en-US" altLang="ja-JP" sz="2000" dirty="0" smtClean="0"/>
              <a:t>(</a:t>
            </a:r>
            <a:r>
              <a:rPr kumimoji="1" lang="en-US" altLang="ja-JP" sz="2000" dirty="0" err="1" smtClean="0"/>
              <a:t>showMonth</a:t>
            </a:r>
            <a:r>
              <a:rPr lang="ja-JP" altLang="en-US" sz="2000" dirty="0" smtClean="0"/>
              <a:t>関数</a:t>
            </a:r>
            <a:r>
              <a:rPr kumimoji="1" lang="en-US" altLang="ja-JP" sz="2000" dirty="0" smtClean="0"/>
              <a:t>, main</a:t>
            </a:r>
            <a:r>
              <a:rPr kumimoji="1" lang="ja-JP" altLang="en-US" sz="2000" dirty="0" smtClean="0"/>
              <a:t>関数より上の部分）で宣言する必要がある。</a:t>
            </a:r>
            <a:endParaRPr kumimoji="1" lang="ja-JP" altLang="en-US" sz="2000" dirty="0"/>
          </a:p>
        </p:txBody>
      </p:sp>
    </p:spTree>
    <p:extLst>
      <p:ext uri="{BB962C8B-B14F-4D97-AF65-F5344CB8AC3E}">
        <p14:creationId xmlns:p14="http://schemas.microsoft.com/office/powerpoint/2010/main" val="129168432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smtClean="0"/>
              <a:t>発展</a:t>
            </a:r>
            <a:r>
              <a:rPr lang="ja-JP" altLang="en-US" sz="4000" dirty="0" smtClean="0"/>
              <a:t>課題２</a:t>
            </a:r>
            <a:endParaRPr kumimoji="1" lang="ja-JP" altLang="en-US" sz="4000" dirty="0"/>
          </a:p>
        </p:txBody>
      </p:sp>
      <p:sp>
        <p:nvSpPr>
          <p:cNvPr id="5" name="正方形/長方形 4"/>
          <p:cNvSpPr/>
          <p:nvPr/>
        </p:nvSpPr>
        <p:spPr>
          <a:xfrm>
            <a:off x="4444866" y="2559112"/>
            <a:ext cx="4428375"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面積は</a:t>
            </a:r>
            <a:r>
              <a:rPr lang="en-US" altLang="ja-JP" sz="2000" dirty="0"/>
              <a:t>38.465000</a:t>
            </a:r>
            <a:r>
              <a:rPr lang="ja-JP" altLang="en-US" sz="2000" dirty="0"/>
              <a:t>です</a:t>
            </a:r>
            <a:r>
              <a:rPr lang="ja-JP" altLang="en-US" sz="2000" dirty="0" smtClean="0"/>
              <a:t>。</a:t>
            </a:r>
            <a:endParaRPr lang="en-US" altLang="ja-JP" sz="2000" dirty="0" smtClean="0"/>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面積は</a:t>
            </a:r>
            <a:r>
              <a:rPr lang="en-US" altLang="ja-JP" sz="2000" dirty="0"/>
              <a:t>3.750000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smtClean="0"/>
              <a:t>円の半径か三角形の底辺と高さをキーボードから読み取り、面積を表示するプログラムを作成せよ。ただし、円か三角形は以下の型</a:t>
            </a:r>
            <a:r>
              <a:rPr kumimoji="1" lang="en-US" altLang="ja-JP" sz="2000" dirty="0" err="1" smtClean="0"/>
              <a:t>ct</a:t>
            </a:r>
            <a:r>
              <a:rPr lang="ja-JP" altLang="en-US" sz="2000" dirty="0" smtClean="0"/>
              <a:t>、図形情報は以下の型</a:t>
            </a:r>
            <a:r>
              <a:rPr lang="en-US" altLang="ja-JP" sz="2000" dirty="0" smtClean="0"/>
              <a:t>fig</a:t>
            </a:r>
            <a:r>
              <a:rPr lang="ja-JP" altLang="en-US" sz="2000" dirty="0" smtClean="0"/>
              <a:t>を用いて表し、</a:t>
            </a:r>
            <a:r>
              <a:rPr lang="en-US" altLang="ja-JP" sz="2000" dirty="0" smtClean="0"/>
              <a:t>fig *</a:t>
            </a:r>
            <a:r>
              <a:rPr lang="ja-JP" altLang="en-US" sz="2000" dirty="0" smtClean="0"/>
              <a:t>型を受け取って面積を</a:t>
            </a:r>
            <a:r>
              <a:rPr lang="en-US" altLang="ja-JP" sz="2000" dirty="0" smtClean="0"/>
              <a:t>double</a:t>
            </a:r>
            <a:r>
              <a:rPr lang="ja-JP" altLang="en-US" sz="2000" dirty="0" smtClean="0"/>
              <a:t>型で返す関数</a:t>
            </a:r>
            <a:r>
              <a:rPr lang="en-US" altLang="ja-JP" sz="2000" dirty="0" smtClean="0"/>
              <a:t>area</a:t>
            </a:r>
            <a:r>
              <a:rPr lang="ja-JP" altLang="en-US" sz="2000" dirty="0" smtClean="0"/>
              <a:t>を定義してそれを用いたプログラムとせよ。円周率は</a:t>
            </a:r>
            <a:r>
              <a:rPr lang="en-US" altLang="ja-JP" sz="2000" dirty="0" smtClean="0"/>
              <a:t>3.14</a:t>
            </a:r>
            <a:r>
              <a:rPr lang="ja-JP" altLang="en-US" sz="2000" dirty="0" smtClean="0"/>
              <a:t>とする。</a:t>
            </a:r>
            <a:endParaRPr kumimoji="1" lang="ja-JP" altLang="en-US" sz="2000" dirty="0"/>
          </a:p>
        </p:txBody>
      </p:sp>
      <p:sp>
        <p:nvSpPr>
          <p:cNvPr id="4" name="テキスト ボックス 3"/>
          <p:cNvSpPr txBox="1"/>
          <p:nvPr/>
        </p:nvSpPr>
        <p:spPr>
          <a:xfrm>
            <a:off x="457200" y="2410750"/>
            <a:ext cx="3729932" cy="3785652"/>
          </a:xfrm>
          <a:prstGeom prst="rect">
            <a:avLst/>
          </a:prstGeom>
          <a:noFill/>
        </p:spPr>
        <p:txBody>
          <a:bodyPr wrap="non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endParaRPr lang="is-IS" altLang="ja-JP" sz="2000" dirty="0" smtClean="0"/>
          </a:p>
          <a:p>
            <a:r>
              <a:rPr lang="en-US" altLang="ja-JP" sz="2000" dirty="0" smtClean="0"/>
              <a:t>double </a:t>
            </a:r>
            <a:r>
              <a:rPr lang="en-US" altLang="ja-JP" sz="2000" dirty="0"/>
              <a:t>area (fig </a:t>
            </a:r>
            <a:r>
              <a:rPr lang="en-US" altLang="ja-JP" sz="2000" dirty="0" smtClean="0"/>
              <a:t>* fig</a:t>
            </a:r>
            <a:r>
              <a:rPr lang="en-US" altLang="ja-JP" sz="2000" dirty="0"/>
              <a:t>) </a:t>
            </a:r>
            <a:r>
              <a:rPr lang="en-US" altLang="ja-JP" sz="2000" dirty="0" smtClean="0"/>
              <a:t>{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smtClean="0"/>
              <a:t>（注意）上記の</a:t>
            </a:r>
            <a:r>
              <a:rPr kumimoji="1" lang="en-US" altLang="ja-JP" dirty="0" err="1" smtClean="0"/>
              <a:t>typedef</a:t>
            </a:r>
            <a:r>
              <a:rPr kumimoji="1" lang="ja-JP" altLang="en-US" dirty="0" smtClean="0"/>
              <a:t>宣言はプログラムの先頭部分</a:t>
            </a:r>
            <a:r>
              <a:rPr kumimoji="1" lang="en-US" altLang="ja-JP" dirty="0" smtClean="0"/>
              <a:t>(</a:t>
            </a:r>
            <a:r>
              <a:rPr lang="en-US" altLang="ja-JP" dirty="0" smtClean="0"/>
              <a:t>area</a:t>
            </a:r>
            <a:r>
              <a:rPr lang="ja-JP" altLang="en-US" dirty="0" smtClean="0"/>
              <a:t>関数</a:t>
            </a:r>
            <a:r>
              <a:rPr kumimoji="1" lang="en-US" altLang="ja-JP" dirty="0" smtClean="0"/>
              <a:t>, main</a:t>
            </a:r>
            <a:r>
              <a:rPr kumimoji="1" lang="ja-JP" altLang="en-US" dirty="0" smtClean="0"/>
              <a:t>関数より上の部分）で宣言する必要がある。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参考課題１</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a:t>./</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smtClean="0"/>
              <a:t>季節を以下の実行例の</a:t>
            </a:r>
            <a:r>
              <a:rPr lang="ja-JP" altLang="en-US" sz="2400" dirty="0" smtClean="0"/>
              <a:t>ように</a:t>
            </a:r>
            <a:r>
              <a:rPr kumimoji="1" lang="ja-JP" altLang="en-US" sz="2400" dirty="0" smtClean="0"/>
              <a:t>キーボードから入力</a:t>
            </a:r>
            <a:r>
              <a:rPr lang="ja-JP" altLang="en-US" sz="2400" dirty="0" smtClean="0"/>
              <a:t>し、それを表示するプログラムを作成せよ。ただし、季節は以下の</a:t>
            </a:r>
            <a:r>
              <a:rPr lang="en-US" altLang="ja-JP" sz="2400" dirty="0" smtClean="0"/>
              <a:t>season</a:t>
            </a:r>
            <a:r>
              <a:rPr lang="ja-JP" altLang="en-US" sz="2400" dirty="0" smtClean="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smtClean="0"/>
              <a:t>参考課題１の解答例</a:t>
            </a:r>
            <a:endParaRPr kumimoji="1" lang="ja-JP" altLang="en-US" sz="3200" dirty="0"/>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smtClean="0"/>
              <a:t>  </a:t>
            </a:r>
            <a:r>
              <a:rPr lang="en-US" altLang="ja-JP" sz="2000" dirty="0" err="1" smtClean="0"/>
              <a:t>enum</a:t>
            </a:r>
            <a:r>
              <a:rPr lang="en-US" altLang="ja-JP" sz="2000" dirty="0" smtClean="0"/>
              <a:t> </a:t>
            </a:r>
            <a:r>
              <a:rPr lang="en-US" altLang="ja-JP" sz="2000" dirty="0"/>
              <a:t>{Spring, Summer, Autumn, Winter</a:t>
            </a:r>
            <a:r>
              <a:rPr lang="en-US" altLang="ja-JP" sz="2000" dirty="0" smtClean="0"/>
              <a:t>};           </a:t>
            </a:r>
            <a:endParaRPr lang="en-US" altLang="ja-JP" sz="2000" dirty="0"/>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参考課題２</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smtClean="0"/>
              <a:t>円の半径か長方形の縦と横の長さをキーボードから読み取り、それらの情報を表示するプログラムを作成せよ。ただし、円か長方形かは以下の型</a:t>
            </a:r>
            <a:r>
              <a:rPr lang="en-US" altLang="ja-JP" sz="2000" dirty="0" err="1" smtClean="0"/>
              <a:t>cr</a:t>
            </a:r>
            <a:r>
              <a:rPr kumimoji="1" lang="ja-JP" altLang="en-US" sz="2000" dirty="0" smtClean="0"/>
              <a:t>、半径等の情報は以下の型</a:t>
            </a:r>
            <a:r>
              <a:rPr kumimoji="1" lang="en-US" altLang="ja-JP" sz="2000" dirty="0" smtClean="0"/>
              <a:t>info</a:t>
            </a:r>
            <a:r>
              <a:rPr kumimoji="1" lang="ja-JP" altLang="en-US" sz="2000" dirty="0" smtClean="0"/>
              <a:t>を用いて表すようにせよ。</a:t>
            </a:r>
            <a:endParaRPr kumimoji="1" lang="ja-JP" altLang="en-US" sz="2000" dirty="0"/>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319308046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smtClean="0"/>
              <a:t>参考課題</a:t>
            </a:r>
            <a:r>
              <a:rPr lang="ja-JP" altLang="en-US" sz="3200" dirty="0" smtClean="0"/>
              <a:t>２</a:t>
            </a:r>
            <a:r>
              <a:rPr kumimoji="1" lang="ja-JP" altLang="en-US" sz="3200" dirty="0" smtClean="0"/>
              <a:t>の解答例</a:t>
            </a:r>
            <a:endParaRPr kumimoji="1" lang="ja-JP" altLang="en-US" sz="3200" dirty="0"/>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smtClean="0"/>
              <a:t>/* </a:t>
            </a:r>
            <a:r>
              <a:rPr lang="ja-JP" altLang="en-US" dirty="0" smtClean="0"/>
              <a:t>続き</a:t>
            </a:r>
            <a:r>
              <a:rPr lang="en-US" altLang="ja-JP" dirty="0" smtClean="0"/>
              <a:t> */</a:t>
            </a:r>
          </a:p>
          <a:p>
            <a:r>
              <a:rPr lang="en-US" altLang="ja-JP" dirty="0" err="1" smtClean="0"/>
              <a:t>int</a:t>
            </a:r>
            <a:r>
              <a:rPr lang="en-US" altLang="ja-JP" dirty="0" smtClean="0"/>
              <a:t> </a:t>
            </a:r>
            <a:r>
              <a:rPr lang="en-US" altLang="ja-JP" dirty="0"/>
              <a:t>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22177912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smtClean="0">
                <a:ea typeface="ＭＳ Ｐゴシック" pitchFamily="-64" charset="-128"/>
              </a:rPr>
              <a:t>共用体</a:t>
            </a:r>
            <a:endParaRPr lang="ja-JP" altLang="en-US" sz="4800" dirty="0" smtClean="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smtClean="0"/>
              <a:t>union {</a:t>
            </a:r>
          </a:p>
          <a:p>
            <a:r>
              <a:rPr kumimoji="1" lang="en-US" altLang="ja-JP" sz="2800" dirty="0"/>
              <a:t> </a:t>
            </a:r>
            <a:r>
              <a:rPr kumimoji="1" lang="en-US" altLang="ja-JP" sz="2800" dirty="0" smtClean="0"/>
              <a:t>   </a:t>
            </a:r>
            <a:r>
              <a:rPr kumimoji="1" lang="en-US" altLang="ja-JP" sz="2800" dirty="0" err="1" smtClean="0"/>
              <a:t>int</a:t>
            </a:r>
            <a:r>
              <a:rPr kumimoji="1" lang="en-US" altLang="ja-JP" sz="2800" dirty="0" smtClean="0"/>
              <a:t> x;</a:t>
            </a:r>
          </a:p>
          <a:p>
            <a:r>
              <a:rPr lang="en-US" altLang="ja-JP" sz="2800" dirty="0"/>
              <a:t> </a:t>
            </a:r>
            <a:r>
              <a:rPr lang="en-US" altLang="ja-JP" sz="2800" dirty="0" smtClean="0"/>
              <a:t>   double y;</a:t>
            </a:r>
          </a:p>
          <a:p>
            <a:r>
              <a:rPr lang="en-US" altLang="ja-JP" sz="2800" dirty="0" smtClean="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endParaRPr lang="en-US" altLang="ja-JP" sz="2800" dirty="0" smtClean="0">
              <a:solidFill>
                <a:srgbClr val="000000"/>
              </a:solidFill>
            </a:endParaRP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a:t>
            </a:r>
            <a:r>
              <a:rPr lang="en-US" altLang="ja-JP" sz="2800" dirty="0" err="1" smtClean="0">
                <a:solidFill>
                  <a:srgbClr val="000000"/>
                </a:solidFill>
              </a:rPr>
              <a:t>.y</a:t>
            </a:r>
            <a:endParaRPr lang="en-US" altLang="ja-JP" sz="2800" dirty="0" smtClean="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a:t>
            </a:r>
            <a:r>
              <a:rPr lang="en-US" altLang="ja-JP" sz="2800" dirty="0" err="1" smtClean="0">
                <a:solidFill>
                  <a:srgbClr val="000000"/>
                </a:solidFill>
              </a:rPr>
              <a:t>.x</a:t>
            </a:r>
            <a:endParaRPr lang="en-US" altLang="ja-JP" sz="2800" dirty="0" smtClean="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構造体（復習）</a:t>
            </a:r>
            <a:endParaRPr kumimoji="1" lang="ja-JP" altLang="en-US" dirty="0"/>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smtClean="0"/>
              <a:t>struct</a:t>
            </a:r>
            <a:r>
              <a:rPr lang="en-US" altLang="ja-JP" sz="2800" dirty="0" smtClean="0"/>
              <a:t> {</a:t>
            </a:r>
          </a:p>
          <a:p>
            <a:r>
              <a:rPr kumimoji="1" lang="en-US" altLang="ja-JP" sz="2800" dirty="0"/>
              <a:t> </a:t>
            </a:r>
            <a:r>
              <a:rPr kumimoji="1" lang="en-US" altLang="ja-JP" sz="2800" dirty="0" smtClean="0"/>
              <a:t>   </a:t>
            </a:r>
            <a:r>
              <a:rPr kumimoji="1" lang="en-US" altLang="ja-JP" sz="2800" dirty="0" err="1" smtClean="0"/>
              <a:t>int</a:t>
            </a:r>
            <a:r>
              <a:rPr kumimoji="1" lang="en-US" altLang="ja-JP" sz="2800" dirty="0" smtClean="0"/>
              <a:t> x;</a:t>
            </a:r>
          </a:p>
          <a:p>
            <a:r>
              <a:rPr lang="en-US" altLang="ja-JP" sz="2800" dirty="0"/>
              <a:t> </a:t>
            </a:r>
            <a:r>
              <a:rPr lang="en-US" altLang="ja-JP" sz="2800" dirty="0" smtClean="0"/>
              <a:t>   double y;</a:t>
            </a:r>
          </a:p>
          <a:p>
            <a:r>
              <a:rPr lang="en-US" altLang="ja-JP" sz="2800" dirty="0" smtClean="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s.y</a:t>
            </a:r>
            <a:endParaRPr lang="en-US" altLang="ja-JP" sz="2800" dirty="0" smtClean="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s.x</a:t>
            </a:r>
            <a:endParaRPr lang="en-US" altLang="ja-JP" sz="2800" dirty="0" smtClean="0">
              <a:solidFill>
                <a:srgbClr val="000000"/>
              </a:solidFill>
            </a:endParaRPr>
          </a:p>
        </p:txBody>
      </p:sp>
    </p:spTree>
    <p:extLst>
      <p:ext uri="{BB962C8B-B14F-4D97-AF65-F5344CB8AC3E}">
        <p14:creationId xmlns:p14="http://schemas.microsoft.com/office/powerpoint/2010/main" val="26438632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smtClean="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smtClean="0"/>
              <a:t>（</a:t>
            </a:r>
            <a:r>
              <a:rPr kumimoji="1" lang="ja-JP" altLang="en-US" sz="2400" b="0" dirty="0" smtClean="0"/>
              <a:t>例</a:t>
            </a:r>
            <a:r>
              <a:rPr kumimoji="1" lang="ja-JP" altLang="en-US" sz="2400" b="0" dirty="0"/>
              <a:t>）</a:t>
            </a:r>
            <a:r>
              <a:rPr kumimoji="1" lang="en-US" altLang="ja-JP" sz="2400" b="0" dirty="0"/>
              <a:t> </a:t>
            </a:r>
          </a:p>
          <a:p>
            <a:r>
              <a:rPr lang="en-US" altLang="ja-JP" sz="2400" dirty="0" smtClean="0"/>
              <a:t> union </a:t>
            </a:r>
            <a:r>
              <a:rPr lang="en-US" altLang="ja-JP" sz="2400" dirty="0"/>
              <a:t>{</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smtClean="0"/>
              <a:t>共用体型</a:t>
            </a:r>
            <a:r>
              <a:rPr kumimoji="1" lang="ja-JP" altLang="en-US" sz="2400" dirty="0" smtClean="0"/>
              <a:t>を表す式は以下のような形で記述する。</a:t>
            </a:r>
            <a:endParaRPr kumimoji="1" lang="ja-JP" altLang="en-US" sz="2400" dirty="0"/>
          </a:p>
        </p:txBody>
      </p:sp>
    </p:spTree>
    <p:extLst>
      <p:ext uri="{BB962C8B-B14F-4D97-AF65-F5344CB8AC3E}">
        <p14:creationId xmlns:p14="http://schemas.microsoft.com/office/powerpoint/2010/main" val="8914507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smtClean="0"/>
              <a:t>共用体</a:t>
            </a:r>
            <a:r>
              <a:rPr kumimoji="1" lang="ja-JP" altLang="en-US" sz="4000" dirty="0" smtClean="0"/>
              <a:t>型を表す型式の構文</a:t>
            </a:r>
            <a:endParaRPr kumimoji="1" lang="ja-JP" altLang="en-US" sz="4000" dirty="0"/>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smtClean="0"/>
              <a:t>union </a:t>
            </a:r>
            <a:r>
              <a:rPr kumimoji="1" lang="ja-JP" altLang="en-US" sz="2400" b="0" dirty="0" smtClean="0"/>
              <a:t> </a:t>
            </a:r>
            <a:r>
              <a:rPr kumimoji="1" lang="en-US" altLang="ja-JP" sz="2400" b="0" dirty="0"/>
              <a:t>{</a:t>
            </a:r>
          </a:p>
          <a:p>
            <a:r>
              <a:rPr kumimoji="1" lang="en-US" altLang="ja-JP" sz="2400" b="0" dirty="0"/>
              <a:t>      </a:t>
            </a:r>
            <a:r>
              <a:rPr kumimoji="1" lang="ja-JP" altLang="en-US" sz="2400" b="0" dirty="0"/>
              <a:t> 変数</a:t>
            </a:r>
            <a:r>
              <a:rPr kumimoji="1" lang="ja-JP" altLang="en-US" sz="2400" b="0" dirty="0" smtClean="0"/>
              <a:t>宣言</a:t>
            </a:r>
            <a:endParaRPr kumimoji="1" lang="en-US" altLang="ja-JP" sz="2400" b="0" dirty="0"/>
          </a:p>
          <a:p>
            <a:r>
              <a:rPr kumimoji="1" lang="en-US" altLang="ja-JP" sz="2400" b="0" dirty="0"/>
              <a:t>       </a:t>
            </a:r>
            <a:r>
              <a:rPr kumimoji="1" lang="ja-JP" altLang="en-US" sz="2400" b="0" dirty="0"/>
              <a:t>変数</a:t>
            </a:r>
            <a:r>
              <a:rPr kumimoji="1" lang="ja-JP" altLang="en-US" sz="2400" b="0" dirty="0" smtClean="0"/>
              <a:t>宣言</a:t>
            </a:r>
            <a:endParaRPr kumimoji="1" lang="en-US" altLang="ja-JP" sz="2400" b="0" dirty="0"/>
          </a:p>
          <a:p>
            <a:r>
              <a:rPr kumimoji="1" lang="en-US" altLang="ja-JP" sz="2400" b="0" dirty="0"/>
              <a:t>       …</a:t>
            </a:r>
          </a:p>
          <a:p>
            <a:r>
              <a:rPr kumimoji="1" lang="en-US" altLang="ja-JP" sz="2400" b="0" dirty="0" smtClean="0"/>
              <a:t>}</a:t>
            </a:r>
            <a:endParaRPr kumimoji="1" lang="en-US" altLang="ja-JP" sz="2400" b="0" dirty="0"/>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smtClean="0"/>
              <a:t>キーワード</a:t>
            </a:r>
            <a:r>
              <a:rPr kumimoji="1" lang="en-US" altLang="ja-JP" sz="2400" dirty="0" smtClean="0"/>
              <a:t>union </a:t>
            </a:r>
            <a:r>
              <a:rPr kumimoji="1" lang="ja-JP" altLang="en-US" sz="2400" dirty="0" smtClean="0"/>
              <a:t>の後、中括弧</a:t>
            </a:r>
            <a:r>
              <a:rPr lang="ja-JP" altLang="en-US" sz="2400" dirty="0" smtClean="0"/>
              <a:t>の中に</a:t>
            </a:r>
            <a:endParaRPr lang="en-US" altLang="ja-JP" sz="2400" dirty="0" smtClean="0"/>
          </a:p>
          <a:p>
            <a:r>
              <a:rPr kumimoji="1" lang="ja-JP" altLang="en-US" sz="2400" dirty="0" smtClean="0"/>
              <a:t>変数宣言を複数個</a:t>
            </a:r>
            <a:r>
              <a:rPr kumimoji="1" lang="ja-JP" altLang="en-US" sz="2400" dirty="0" smtClean="0"/>
              <a:t>並べる</a:t>
            </a:r>
            <a:r>
              <a:rPr kumimoji="1" lang="ja-JP" altLang="en-US" sz="2400" dirty="0" smtClean="0"/>
              <a:t>。</a:t>
            </a:r>
            <a:endParaRPr kumimoji="1" lang="ja-JP" altLang="en-US" sz="2400" dirty="0"/>
          </a:p>
        </p:txBody>
      </p:sp>
    </p:spTree>
    <p:extLst>
      <p:ext uri="{BB962C8B-B14F-4D97-AF65-F5344CB8AC3E}">
        <p14:creationId xmlns:p14="http://schemas.microsoft.com/office/powerpoint/2010/main" val="34720182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smtClean="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smtClean="0">
                <a:solidFill>
                  <a:srgbClr val="FF0000"/>
                </a:solidFill>
              </a:rPr>
              <a:t>union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smtClean="0">
                <a:solidFill>
                  <a:srgbClr val="FF0000"/>
                </a:solidFill>
              </a:rPr>
              <a:t>  </a:t>
            </a:r>
            <a:r>
              <a:rPr lang="en-US" altLang="ja-JP" sz="2400" dirty="0">
                <a:solidFill>
                  <a:srgbClr val="FF0000"/>
                </a:solidFill>
              </a:rPr>
              <a:t>} </a:t>
            </a:r>
            <a:r>
              <a:rPr lang="en-US" altLang="ja-JP" sz="2400" dirty="0" smtClean="0">
                <a:solidFill>
                  <a:srgbClr val="3366FF"/>
                </a:solidFill>
              </a:rPr>
              <a:t>u</a:t>
            </a:r>
            <a:r>
              <a:rPr lang="en-US" altLang="ja-JP" sz="2400" dirty="0" smtClean="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smtClean="0">
                <a:ea typeface="ＭＳ Ｐゴシック" charset="-128"/>
                <a:sym typeface="Symbol" pitchFamily="18" charset="2"/>
              </a:rPr>
              <a:t>（</a:t>
            </a:r>
            <a:r>
              <a:rPr lang="en-US" altLang="ja-JP" sz="2400" dirty="0" smtClean="0">
                <a:ea typeface="ＭＳ Ｐゴシック" charset="-128"/>
                <a:sym typeface="Symbol" pitchFamily="18" charset="2"/>
              </a:rPr>
              <a:t></a:t>
            </a:r>
            <a:r>
              <a:rPr lang="ja-JP" altLang="en-US" sz="2400" dirty="0" smtClean="0">
                <a:ea typeface="ＭＳ Ｐゴシック" charset="-128"/>
                <a:sym typeface="Symbol" pitchFamily="18" charset="2"/>
              </a:rPr>
              <a:t>は共用体型を表す型式）</a:t>
            </a:r>
            <a:endParaRPr lang="en-US" altLang="ja-JP" sz="2400" dirty="0" smtClean="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smtClean="0"/>
              <a:t>青字の部分は宣言</a:t>
            </a:r>
            <a:r>
              <a:rPr kumimoji="1" lang="ja-JP" altLang="en-US" sz="2000" dirty="0"/>
              <a:t>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 変数名</a:t>
            </a:r>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変数名</a:t>
            </a:r>
            <a:r>
              <a:rPr lang="en-US" altLang="ja-JP" sz="2800" dirty="0" smtClean="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smtClean="0"/>
              <a:t>共用体型の変数を宣言できる。</a:t>
            </a:r>
            <a:r>
              <a:rPr lang="en-US" altLang="ja-JP" sz="2400" dirty="0" err="1" smtClean="0"/>
              <a:t>int</a:t>
            </a:r>
            <a:r>
              <a:rPr lang="ja-JP" altLang="en-US" sz="2400" dirty="0" smtClean="0"/>
              <a:t>型、</a:t>
            </a:r>
            <a:r>
              <a:rPr lang="en-US" altLang="ja-JP" sz="2400" dirty="0" smtClean="0"/>
              <a:t>double</a:t>
            </a:r>
            <a:r>
              <a:rPr lang="ja-JP" altLang="en-US" sz="2400" dirty="0" smtClean="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smtClean="0"/>
              <a:t>赤字の部分は</a:t>
            </a:r>
            <a:r>
              <a:rPr lang="ja-JP" altLang="en-US" sz="2000" dirty="0" smtClean="0"/>
              <a:t>共用</a:t>
            </a:r>
            <a:r>
              <a:rPr kumimoji="1" lang="ja-JP" altLang="en-US" sz="2000" dirty="0" smtClean="0"/>
              <a:t>体型を表す型式</a:t>
            </a:r>
            <a:endParaRPr kumimoji="1" lang="ja-JP" altLang="en-US" sz="2000" dirty="0"/>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smtClean="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u.y</a:t>
            </a:r>
            <a:endParaRPr lang="en-US" altLang="ja-JP" sz="2800" dirty="0" smtClean="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u.x</a:t>
            </a:r>
            <a:endParaRPr lang="en-US" altLang="ja-JP" sz="2800" dirty="0" smtClean="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26747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共用</a:t>
            </a:r>
            <a:r>
              <a:rPr kumimoji="1" lang="ja-JP" altLang="en-US" dirty="0" smtClean="0"/>
              <a:t>体のメンバー</a:t>
            </a:r>
            <a:endParaRPr kumimoji="1" lang="ja-JP" altLang="en-US" dirty="0"/>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smtClean="0"/>
              <a:t>前ページの例</a:t>
            </a:r>
            <a:r>
              <a:rPr kumimoji="1" lang="en-US" altLang="ja-JP" sz="2400" dirty="0" smtClean="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smtClean="0">
                <a:solidFill>
                  <a:srgbClr val="FF0000"/>
                </a:solidFill>
              </a:rPr>
              <a:t> union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smtClean="0">
                <a:solidFill>
                  <a:srgbClr val="3366FF"/>
                </a:solidFill>
              </a:rPr>
              <a:t>u</a:t>
            </a:r>
            <a:r>
              <a:rPr lang="en-US" altLang="ja-JP" sz="2400" dirty="0" smtClean="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x, y</a:t>
            </a:r>
            <a:r>
              <a:rPr kumimoji="1" lang="ja-JP" altLang="en-US" sz="2400" dirty="0" smtClean="0"/>
              <a:t>を、共用体</a:t>
            </a:r>
            <a:r>
              <a:rPr lang="en-US" altLang="ja-JP" sz="2400" dirty="0" smtClean="0"/>
              <a:t>u</a:t>
            </a:r>
            <a:r>
              <a:rPr kumimoji="1" lang="ja-JP" altLang="en-US" sz="2400" dirty="0" smtClean="0"/>
              <a:t>のメンバーという。</a:t>
            </a:r>
            <a:endParaRPr kumimoji="1" lang="ja-JP" altLang="en-US" sz="2400" dirty="0"/>
          </a:p>
        </p:txBody>
      </p:sp>
    </p:spTree>
    <p:extLst>
      <p:ext uri="{BB962C8B-B14F-4D97-AF65-F5344CB8AC3E}">
        <p14:creationId xmlns:p14="http://schemas.microsoft.com/office/powerpoint/2010/main" val="8147416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smtClean="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smtClean="0"/>
              <a:t>（例）前ページのように</a:t>
            </a:r>
            <a:r>
              <a:rPr lang="en-US" altLang="ja-JP" sz="2400" dirty="0" smtClean="0"/>
              <a:t>u</a:t>
            </a:r>
            <a:r>
              <a:rPr lang="ja-JP" altLang="en-US" sz="2400" dirty="0" smtClean="0"/>
              <a:t>を宣言すると、</a:t>
            </a:r>
            <a:r>
              <a:rPr lang="en-US" altLang="ja-JP" sz="2400" dirty="0" err="1" smtClean="0"/>
              <a:t>u.x</a:t>
            </a:r>
            <a:r>
              <a:rPr lang="en-US" altLang="ja-JP" sz="2400" dirty="0" smtClean="0"/>
              <a:t>, </a:t>
            </a:r>
            <a:r>
              <a:rPr lang="en-US" altLang="ja-JP" sz="2400" dirty="0" err="1" smtClean="0"/>
              <a:t>u.y</a:t>
            </a:r>
            <a:r>
              <a:rPr lang="ja-JP" altLang="en-US" sz="2400" dirty="0" smtClean="0"/>
              <a:t>で共用体</a:t>
            </a:r>
            <a:r>
              <a:rPr lang="en-US" altLang="ja-JP" sz="2400" dirty="0" smtClean="0"/>
              <a:t>u</a:t>
            </a:r>
            <a:r>
              <a:rPr lang="ja-JP" altLang="en-US" sz="2400" dirty="0" smtClean="0"/>
              <a:t>の各メンバーが得られる。</a:t>
            </a:r>
            <a:endParaRPr lang="en-US" altLang="ja-JP" sz="2400" dirty="0" smtClean="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smtClean="0"/>
              <a:t>式</a:t>
            </a:r>
            <a:r>
              <a:rPr lang="en-US" altLang="ja-JP" sz="2400" i="1" dirty="0" smtClean="0"/>
              <a:t>e</a:t>
            </a:r>
            <a:r>
              <a:rPr lang="ja-JP" altLang="en-US" sz="2400" dirty="0" smtClean="0"/>
              <a:t>が、名前</a:t>
            </a:r>
            <a:r>
              <a:rPr lang="en-US" altLang="ja-JP" sz="2400" i="1" dirty="0" smtClean="0"/>
              <a:t>m</a:t>
            </a:r>
            <a:r>
              <a:rPr lang="ja-JP" altLang="en-US" sz="2400" dirty="0" smtClean="0"/>
              <a:t>のメンバーを持つ共用体型の式のとき、</a:t>
            </a:r>
            <a:r>
              <a:rPr lang="en-US" altLang="ja-JP" sz="2400" i="1" dirty="0" err="1" smtClean="0"/>
              <a:t>e</a:t>
            </a:r>
            <a:r>
              <a:rPr lang="en-US" altLang="ja-JP" sz="2400" dirty="0" err="1" smtClean="0"/>
              <a:t>.</a:t>
            </a:r>
            <a:r>
              <a:rPr lang="en-US" altLang="ja-JP" sz="2400" i="1" dirty="0" err="1" smtClean="0"/>
              <a:t>m</a:t>
            </a:r>
            <a:r>
              <a:rPr lang="ja-JP" altLang="en-US" sz="2400" dirty="0" smtClean="0"/>
              <a:t>で共用体のメンバーが得られる。 </a:t>
            </a:r>
            <a:r>
              <a:rPr lang="en-US" altLang="ja-JP" sz="2400" dirty="0" smtClean="0"/>
              <a:t>. </a:t>
            </a:r>
            <a:r>
              <a:rPr lang="ja-JP" altLang="en-US" sz="2400" dirty="0" smtClean="0"/>
              <a:t>をドット演算子と呼ぶ。</a:t>
            </a:r>
            <a:endParaRPr lang="ja-JP" altLang="en-US" sz="2400" dirty="0"/>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smtClean="0"/>
              <a:t>（注意）共用体にどのメンバーの値が入っているかを認識してプログラムを書く必要</a:t>
            </a:r>
            <a:r>
              <a:rPr lang="ja-JP" altLang="en-US" sz="2400" dirty="0" smtClean="0"/>
              <a:t>がある。前のページの共用体</a:t>
            </a:r>
            <a:r>
              <a:rPr lang="en-US" altLang="ja-JP" sz="2400" dirty="0" smtClean="0"/>
              <a:t>u</a:t>
            </a:r>
            <a:r>
              <a:rPr lang="ja-JP" altLang="en-US" sz="2400" dirty="0" smtClean="0"/>
              <a:t>で、メンバー</a:t>
            </a:r>
            <a:r>
              <a:rPr lang="en-US" altLang="ja-JP" sz="2400" dirty="0" smtClean="0"/>
              <a:t>y</a:t>
            </a:r>
            <a:r>
              <a:rPr lang="ja-JP" altLang="en-US" sz="2400" dirty="0" smtClean="0"/>
              <a:t>が入っている状態においてメンバー</a:t>
            </a:r>
            <a:r>
              <a:rPr lang="en-US" altLang="ja-JP" sz="2400" dirty="0" smtClean="0"/>
              <a:t>x</a:t>
            </a:r>
            <a:r>
              <a:rPr lang="ja-JP" altLang="en-US" sz="2400" dirty="0" smtClean="0"/>
              <a:t>にアクセスすることもできる。</a:t>
            </a:r>
            <a:endParaRPr lang="en-US" altLang="ja-JP" sz="2400" dirty="0" smtClean="0"/>
          </a:p>
        </p:txBody>
      </p:sp>
    </p:spTree>
    <p:extLst>
      <p:ext uri="{BB962C8B-B14F-4D97-AF65-F5344CB8AC3E}">
        <p14:creationId xmlns:p14="http://schemas.microsoft.com/office/powerpoint/2010/main" val="41240998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1971</TotalTime>
  <Words>2673</Words>
  <Application>Microsoft Macintosh PowerPoint</Application>
  <PresentationFormat>画面に合わせる (4:3)</PresentationFormat>
  <Paragraphs>294</Paragraphs>
  <Slides>27</Slides>
  <Notes>2</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プログラミング入門２</vt:lpstr>
      <vt:lpstr>今回の内容</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参考課題１</vt:lpstr>
      <vt:lpstr>参考課題１の解答例</vt:lpstr>
      <vt:lpstr>参考課題２</vt:lpstr>
      <vt:lpstr>参考課題２の解答例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Sasano Isao</cp:lastModifiedBy>
  <cp:revision>658</cp:revision>
  <dcterms:created xsi:type="dcterms:W3CDTF">2009-11-25T04:14:53Z</dcterms:created>
  <dcterms:modified xsi:type="dcterms:W3CDTF">2014-12-14T06:25:18Z</dcterms:modified>
</cp:coreProperties>
</file>